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75" r:id="rId32"/>
    <p:sldId id="276" r:id="rId33"/>
    <p:sldId id="289" r:id="rId34"/>
  </p:sldIdLst>
  <p:sldSz cx="9144000" cy="6858000" type="screen4x3"/>
  <p:notesSz cx="6934200" cy="9220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0E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66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746" y="-90"/>
      </p:cViewPr>
      <p:guideLst>
        <p:guide orient="horz" pos="2904"/>
        <p:guide pos="2184"/>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5952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2339" y="4379477"/>
            <a:ext cx="5087937" cy="4149645"/>
          </a:xfrm>
          <a:prstGeom prst="rect">
            <a:avLst/>
          </a:prstGeom>
          <a:noFill/>
          <a:ln w="9525">
            <a:noFill/>
            <a:miter lim="800000"/>
            <a:headEnd/>
            <a:tailEnd/>
          </a:ln>
          <a:effectLst/>
        </p:spPr>
        <p:txBody>
          <a:bodyPr vert="horz" wrap="square" lIns="91429" tIns="44912" rIns="91429" bIns="44912"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69988" y="696913"/>
            <a:ext cx="4594225" cy="3446462"/>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21235225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4099"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a:t>
            </a:r>
          </a:p>
        </p:txBody>
      </p:sp>
      <p:sp>
        <p:nvSpPr>
          <p:cNvPr id="410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410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4102" name="Rectangle 6"/>
          <p:cNvSpPr>
            <a:spLocks noGrp="1" noRot="1" noChangeAspect="1" noChangeArrowheads="1" noTextEdit="1"/>
          </p:cNvSpPr>
          <p:nvPr>
            <p:ph type="sldImg"/>
          </p:nvPr>
        </p:nvSpPr>
        <p:spPr>
          <a:xfrm>
            <a:off x="1169988" y="696913"/>
            <a:ext cx="4595812" cy="3446462"/>
          </a:xfrm>
          <a:ln cap="flat"/>
        </p:spPr>
      </p:sp>
      <p:sp>
        <p:nvSpPr>
          <p:cNvPr id="4103" name="Rectangle 7"/>
          <p:cNvSpPr>
            <a:spLocks noGrp="1" noChangeArrowheads="1"/>
          </p:cNvSpPr>
          <p:nvPr>
            <p:ph type="body" idx="1"/>
          </p:nvPr>
        </p:nvSpPr>
        <p:spPr>
          <a:noFill/>
          <a:ln/>
        </p:spPr>
        <p:txBody>
          <a:bodyPr/>
          <a:lstStyle/>
          <a:p>
            <a:r>
              <a:rPr lang="en-US"/>
              <a:t>The slides for this text are organized into chapters. This lecture covers Chapter 3, and introduces the relational model of data.</a:t>
            </a:r>
          </a:p>
          <a:p>
            <a:r>
              <a:rPr lang="en-US"/>
              <a:t>It covers the data model and integrity constraints in detail, together with the related SQL commands for creating tables and expressing these constraints.  We discuss how to take an ER design and convert it to the schema for a relational database. Querying and modifying tables, and the concept of views, are covered briefly.</a:t>
            </a:r>
          </a:p>
          <a:p>
            <a:endParaRPr lang="en-US"/>
          </a:p>
          <a:p>
            <a:endParaRPr lang="en-US"/>
          </a:p>
        </p:txBody>
      </p:sp>
    </p:spTree>
    <p:extLst>
      <p:ext uri="{BB962C8B-B14F-4D97-AF65-F5344CB8AC3E}">
        <p14:creationId xmlns:p14="http://schemas.microsoft.com/office/powerpoint/2010/main" val="40291406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24579"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10</a:t>
            </a:r>
          </a:p>
        </p:txBody>
      </p:sp>
      <p:sp>
        <p:nvSpPr>
          <p:cNvPr id="2458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458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4582" name="Rectangle 6"/>
          <p:cNvSpPr>
            <a:spLocks noGrp="1" noRot="1" noChangeAspect="1" noChangeArrowheads="1" noTextEdit="1"/>
          </p:cNvSpPr>
          <p:nvPr>
            <p:ph type="sldImg"/>
          </p:nvPr>
        </p:nvSpPr>
        <p:spPr>
          <a:xfrm>
            <a:off x="1169988" y="696913"/>
            <a:ext cx="4595812" cy="3446462"/>
          </a:xfrm>
          <a:ln cap="flat"/>
        </p:spPr>
      </p:sp>
      <p:sp>
        <p:nvSpPr>
          <p:cNvPr id="2458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890951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26627"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5</a:t>
            </a:r>
          </a:p>
        </p:txBody>
      </p:sp>
      <p:sp>
        <p:nvSpPr>
          <p:cNvPr id="2662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662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6630" name="Rectangle 6"/>
          <p:cNvSpPr>
            <a:spLocks noGrp="1" noRot="1" noChangeAspect="1" noChangeArrowheads="1" noTextEdit="1"/>
          </p:cNvSpPr>
          <p:nvPr>
            <p:ph type="sldImg"/>
          </p:nvPr>
        </p:nvSpPr>
        <p:spPr>
          <a:xfrm>
            <a:off x="1169988" y="696913"/>
            <a:ext cx="4595812" cy="3446462"/>
          </a:xfrm>
          <a:ln cap="flat"/>
        </p:spPr>
      </p:sp>
      <p:sp>
        <p:nvSpPr>
          <p:cNvPr id="2663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5593962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28675"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6</a:t>
            </a:r>
          </a:p>
        </p:txBody>
      </p:sp>
      <p:sp>
        <p:nvSpPr>
          <p:cNvPr id="2867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867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8678" name="Rectangle 6"/>
          <p:cNvSpPr>
            <a:spLocks noGrp="1" noRot="1" noChangeAspect="1" noChangeArrowheads="1" noTextEdit="1"/>
          </p:cNvSpPr>
          <p:nvPr>
            <p:ph type="sldImg"/>
          </p:nvPr>
        </p:nvSpPr>
        <p:spPr>
          <a:xfrm>
            <a:off x="1169988" y="696913"/>
            <a:ext cx="4595812" cy="3446462"/>
          </a:xfrm>
          <a:ln cap="flat"/>
        </p:spPr>
      </p:sp>
      <p:sp>
        <p:nvSpPr>
          <p:cNvPr id="2867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328491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30723"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6</a:t>
            </a:r>
          </a:p>
        </p:txBody>
      </p:sp>
      <p:sp>
        <p:nvSpPr>
          <p:cNvPr id="3072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0726" name="Rectangle 6"/>
          <p:cNvSpPr>
            <a:spLocks noGrp="1" noRot="1" noChangeAspect="1" noChangeArrowheads="1" noTextEdit="1"/>
          </p:cNvSpPr>
          <p:nvPr>
            <p:ph type="sldImg"/>
          </p:nvPr>
        </p:nvSpPr>
        <p:spPr>
          <a:xfrm>
            <a:off x="1169988" y="696913"/>
            <a:ext cx="4595812" cy="3446462"/>
          </a:xfrm>
          <a:ln cap="flat"/>
        </p:spPr>
      </p:sp>
      <p:sp>
        <p:nvSpPr>
          <p:cNvPr id="3072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0574003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32771"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7</a:t>
            </a:r>
          </a:p>
        </p:txBody>
      </p:sp>
      <p:sp>
        <p:nvSpPr>
          <p:cNvPr id="3277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277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2774" name="Rectangle 6"/>
          <p:cNvSpPr>
            <a:spLocks noGrp="1" noRot="1" noChangeAspect="1" noChangeArrowheads="1" noTextEdit="1"/>
          </p:cNvSpPr>
          <p:nvPr>
            <p:ph type="sldImg"/>
          </p:nvPr>
        </p:nvSpPr>
        <p:spPr>
          <a:xfrm>
            <a:off x="1169988" y="696913"/>
            <a:ext cx="4595812" cy="3446462"/>
          </a:xfrm>
          <a:ln cap="flat"/>
        </p:spPr>
      </p:sp>
      <p:sp>
        <p:nvSpPr>
          <p:cNvPr id="3277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536582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34819"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7</a:t>
            </a:r>
          </a:p>
        </p:txBody>
      </p:sp>
      <p:sp>
        <p:nvSpPr>
          <p:cNvPr id="3482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482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4822" name="Rectangle 6"/>
          <p:cNvSpPr>
            <a:spLocks noGrp="1" noRot="1" noChangeAspect="1" noChangeArrowheads="1" noTextEdit="1"/>
          </p:cNvSpPr>
          <p:nvPr>
            <p:ph type="sldImg"/>
          </p:nvPr>
        </p:nvSpPr>
        <p:spPr>
          <a:xfrm>
            <a:off x="1169988" y="696913"/>
            <a:ext cx="4595812" cy="3446462"/>
          </a:xfrm>
          <a:ln cap="flat"/>
        </p:spPr>
      </p:sp>
      <p:sp>
        <p:nvSpPr>
          <p:cNvPr id="3482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526518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36867"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13</a:t>
            </a:r>
          </a:p>
        </p:txBody>
      </p:sp>
      <p:sp>
        <p:nvSpPr>
          <p:cNvPr id="3686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686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6870" name="Rectangle 6"/>
          <p:cNvSpPr>
            <a:spLocks noGrp="1" noRot="1" noChangeAspect="1" noChangeArrowheads="1" noTextEdit="1"/>
          </p:cNvSpPr>
          <p:nvPr>
            <p:ph type="sldImg"/>
          </p:nvPr>
        </p:nvSpPr>
        <p:spPr>
          <a:xfrm>
            <a:off x="1169988" y="696913"/>
            <a:ext cx="4595812" cy="3446462"/>
          </a:xfrm>
          <a:ln cap="flat"/>
        </p:spPr>
      </p:sp>
      <p:sp>
        <p:nvSpPr>
          <p:cNvPr id="3687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95931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38915"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14</a:t>
            </a:r>
          </a:p>
        </p:txBody>
      </p:sp>
      <p:sp>
        <p:nvSpPr>
          <p:cNvPr id="3891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891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8918" name="Rectangle 6"/>
          <p:cNvSpPr>
            <a:spLocks noGrp="1" noRot="1" noChangeAspect="1" noChangeArrowheads="1" noTextEdit="1"/>
          </p:cNvSpPr>
          <p:nvPr>
            <p:ph type="sldImg"/>
          </p:nvPr>
        </p:nvSpPr>
        <p:spPr>
          <a:xfrm>
            <a:off x="1169988" y="696913"/>
            <a:ext cx="4595812" cy="3446462"/>
          </a:xfrm>
          <a:ln cap="flat"/>
        </p:spPr>
      </p:sp>
      <p:sp>
        <p:nvSpPr>
          <p:cNvPr id="38919" name="Rectangle 7"/>
          <p:cNvSpPr>
            <a:spLocks noGrp="1" noChangeArrowheads="1"/>
          </p:cNvSpPr>
          <p:nvPr>
            <p:ph type="body" idx="1"/>
          </p:nvPr>
        </p:nvSpPr>
        <p:spPr>
          <a:xfrm>
            <a:off x="922338" y="4379477"/>
            <a:ext cx="5086350" cy="4149645"/>
          </a:xfrm>
          <a:ln/>
        </p:spPr>
        <p:txBody>
          <a:bodyPr lIns="94637" tIns="46517" rIns="94637" bIns="46517"/>
          <a:lstStyle/>
          <a:p>
            <a:pPr defTabSz="936625"/>
            <a:endParaRPr lang="en-CA"/>
          </a:p>
        </p:txBody>
      </p:sp>
    </p:spTree>
    <p:extLst>
      <p:ext uri="{BB962C8B-B14F-4D97-AF65-F5344CB8AC3E}">
        <p14:creationId xmlns:p14="http://schemas.microsoft.com/office/powerpoint/2010/main" val="9760620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169988" y="696913"/>
            <a:ext cx="4595812" cy="3446462"/>
          </a:xfrm>
          <a:ln cap="flat"/>
        </p:spPr>
      </p:sp>
      <p:sp>
        <p:nvSpPr>
          <p:cNvPr id="4096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5491790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43011"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3</a:t>
            </a:r>
          </a:p>
        </p:txBody>
      </p:sp>
      <p:sp>
        <p:nvSpPr>
          <p:cNvPr id="4301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43013"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43014" name="Rectangle 6"/>
          <p:cNvSpPr>
            <a:spLocks noGrp="1" noRot="1" noChangeAspect="1" noChangeArrowheads="1" noTextEdit="1"/>
          </p:cNvSpPr>
          <p:nvPr>
            <p:ph type="sldImg"/>
          </p:nvPr>
        </p:nvSpPr>
        <p:spPr>
          <a:xfrm>
            <a:off x="1169988" y="696913"/>
            <a:ext cx="4595812" cy="3446462"/>
          </a:xfrm>
          <a:ln cap="flat"/>
        </p:spPr>
      </p:sp>
      <p:sp>
        <p:nvSpPr>
          <p:cNvPr id="43015" name="Rectangle 7"/>
          <p:cNvSpPr>
            <a:spLocks noGrp="1" noChangeArrowheads="1"/>
          </p:cNvSpPr>
          <p:nvPr>
            <p:ph type="body" idx="1"/>
          </p:nvPr>
        </p:nvSpPr>
        <p:spPr>
          <a:xfrm>
            <a:off x="922339" y="4379477"/>
            <a:ext cx="5087937" cy="4148059"/>
          </a:xfrm>
          <a:noFill/>
          <a:ln/>
        </p:spPr>
        <p:txBody>
          <a:bodyPr/>
          <a:lstStyle/>
          <a:p>
            <a:r>
              <a:rPr lang="en-US"/>
              <a:t>The slides for this text are organized into several modules. Each lecture contains about enough material for a 1.25 hour class period.  (The time estimate is very approximate--it will vary with the instructor, and lectures also differ in length; so use this as a rough guideline.)  This covers Lectures 1 and 2  (of 6) in Module (5). </a:t>
            </a:r>
          </a:p>
          <a:p>
            <a:endParaRPr lang="en-US"/>
          </a:p>
          <a:p>
            <a:r>
              <a:rPr lang="en-US"/>
              <a:t>Module (1):  Introduction (DBMS, Relational Model)</a:t>
            </a:r>
          </a:p>
          <a:p>
            <a:r>
              <a:rPr lang="en-US"/>
              <a:t>Module (2):  Storage and File Organizations (Disks, Buffering, Indexes)</a:t>
            </a:r>
          </a:p>
          <a:p>
            <a:r>
              <a:rPr lang="en-US"/>
              <a:t>Module (3):  Database Concepts (Relational Queries, DDL/ICs, Views and Security)</a:t>
            </a:r>
          </a:p>
          <a:p>
            <a:r>
              <a:rPr lang="en-US"/>
              <a:t>Module (4):  Relational Implementation (Query Evaluation, Optimization)</a:t>
            </a:r>
          </a:p>
          <a:p>
            <a:r>
              <a:rPr lang="en-US"/>
              <a:t>Module (5): Database Design (ER Model, Normalization, Physical Design, Tuning)</a:t>
            </a:r>
          </a:p>
          <a:p>
            <a:r>
              <a:rPr lang="en-US"/>
              <a:t>Module (6): Transaction Processing (Concurrency Control, Recovery)</a:t>
            </a:r>
          </a:p>
          <a:p>
            <a:r>
              <a:rPr lang="en-US"/>
              <a:t>Module (7): Advanced Topics</a:t>
            </a:r>
          </a:p>
        </p:txBody>
      </p:sp>
    </p:spTree>
    <p:extLst>
      <p:ext uri="{BB962C8B-B14F-4D97-AF65-F5344CB8AC3E}">
        <p14:creationId xmlns:p14="http://schemas.microsoft.com/office/powerpoint/2010/main" val="1389437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8195"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3</a:t>
            </a:r>
          </a:p>
        </p:txBody>
      </p:sp>
      <p:sp>
        <p:nvSpPr>
          <p:cNvPr id="819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819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8198" name="Rectangle 6"/>
          <p:cNvSpPr>
            <a:spLocks noGrp="1" noRot="1" noChangeAspect="1" noChangeArrowheads="1" noTextEdit="1"/>
          </p:cNvSpPr>
          <p:nvPr>
            <p:ph type="sldImg"/>
          </p:nvPr>
        </p:nvSpPr>
        <p:spPr>
          <a:xfrm>
            <a:off x="1169988" y="696913"/>
            <a:ext cx="4595812" cy="3446462"/>
          </a:xfrm>
          <a:ln cap="flat"/>
        </p:spPr>
      </p:sp>
      <p:sp>
        <p:nvSpPr>
          <p:cNvPr id="819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5249108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45059"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5</a:t>
            </a:r>
          </a:p>
        </p:txBody>
      </p:sp>
      <p:sp>
        <p:nvSpPr>
          <p:cNvPr id="4506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45061"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45062" name="Rectangle 6"/>
          <p:cNvSpPr>
            <a:spLocks noGrp="1" noRot="1" noChangeAspect="1" noChangeArrowheads="1" noTextEdit="1"/>
          </p:cNvSpPr>
          <p:nvPr>
            <p:ph type="sldImg"/>
          </p:nvPr>
        </p:nvSpPr>
        <p:spPr>
          <a:xfrm>
            <a:off x="1169988" y="696913"/>
            <a:ext cx="4595812" cy="3446462"/>
          </a:xfrm>
          <a:ln cap="flat"/>
        </p:spPr>
      </p:sp>
      <p:sp>
        <p:nvSpPr>
          <p:cNvPr id="45063"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30599313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47107"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6</a:t>
            </a:r>
          </a:p>
        </p:txBody>
      </p:sp>
      <p:sp>
        <p:nvSpPr>
          <p:cNvPr id="4710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47109"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47110" name="Rectangle 6"/>
          <p:cNvSpPr>
            <a:spLocks noGrp="1" noRot="1" noChangeAspect="1" noChangeArrowheads="1" noTextEdit="1"/>
          </p:cNvSpPr>
          <p:nvPr>
            <p:ph type="sldImg"/>
          </p:nvPr>
        </p:nvSpPr>
        <p:spPr>
          <a:xfrm>
            <a:off x="1169988" y="696913"/>
            <a:ext cx="4595812" cy="3446462"/>
          </a:xfrm>
          <a:ln cap="flat"/>
        </p:spPr>
      </p:sp>
      <p:sp>
        <p:nvSpPr>
          <p:cNvPr id="47111"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30839846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49155"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7</a:t>
            </a:r>
          </a:p>
        </p:txBody>
      </p:sp>
      <p:sp>
        <p:nvSpPr>
          <p:cNvPr id="4915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49157"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49158" name="Rectangle 6"/>
          <p:cNvSpPr>
            <a:spLocks noGrp="1" noRot="1" noChangeAspect="1" noChangeArrowheads="1" noTextEdit="1"/>
          </p:cNvSpPr>
          <p:nvPr>
            <p:ph type="sldImg"/>
          </p:nvPr>
        </p:nvSpPr>
        <p:spPr>
          <a:xfrm>
            <a:off x="1169988" y="696913"/>
            <a:ext cx="4595812" cy="3446462"/>
          </a:xfrm>
          <a:ln cap="flat"/>
        </p:spPr>
      </p:sp>
      <p:sp>
        <p:nvSpPr>
          <p:cNvPr id="49159"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30899949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51203"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8</a:t>
            </a:r>
          </a:p>
        </p:txBody>
      </p:sp>
      <p:sp>
        <p:nvSpPr>
          <p:cNvPr id="5120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51205"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51206" name="Rectangle 6"/>
          <p:cNvSpPr>
            <a:spLocks noGrp="1" noRot="1" noChangeAspect="1" noChangeArrowheads="1" noTextEdit="1"/>
          </p:cNvSpPr>
          <p:nvPr>
            <p:ph type="sldImg"/>
          </p:nvPr>
        </p:nvSpPr>
        <p:spPr>
          <a:xfrm>
            <a:off x="1169988" y="696913"/>
            <a:ext cx="4595812" cy="3446462"/>
          </a:xfrm>
          <a:ln cap="flat"/>
        </p:spPr>
      </p:sp>
      <p:sp>
        <p:nvSpPr>
          <p:cNvPr id="51207"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35419300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53251"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9</a:t>
            </a:r>
          </a:p>
        </p:txBody>
      </p:sp>
      <p:sp>
        <p:nvSpPr>
          <p:cNvPr id="5325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53253"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53254" name="Rectangle 6"/>
          <p:cNvSpPr>
            <a:spLocks noGrp="1" noRot="1" noChangeAspect="1" noChangeArrowheads="1" noTextEdit="1"/>
          </p:cNvSpPr>
          <p:nvPr>
            <p:ph type="sldImg"/>
          </p:nvPr>
        </p:nvSpPr>
        <p:spPr>
          <a:xfrm>
            <a:off x="1169988" y="696913"/>
            <a:ext cx="4595812" cy="3446462"/>
          </a:xfrm>
          <a:ln cap="flat"/>
        </p:spPr>
      </p:sp>
      <p:sp>
        <p:nvSpPr>
          <p:cNvPr id="53255"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24337613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55299"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10</a:t>
            </a:r>
          </a:p>
        </p:txBody>
      </p:sp>
      <p:sp>
        <p:nvSpPr>
          <p:cNvPr id="5530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55301"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55302" name="Rectangle 6"/>
          <p:cNvSpPr>
            <a:spLocks noGrp="1" noRot="1" noChangeAspect="1" noChangeArrowheads="1" noTextEdit="1"/>
          </p:cNvSpPr>
          <p:nvPr>
            <p:ph type="sldImg"/>
          </p:nvPr>
        </p:nvSpPr>
        <p:spPr>
          <a:xfrm>
            <a:off x="1169988" y="696913"/>
            <a:ext cx="4595812" cy="3446462"/>
          </a:xfrm>
          <a:ln cap="flat"/>
        </p:spPr>
      </p:sp>
      <p:sp>
        <p:nvSpPr>
          <p:cNvPr id="55303"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10062130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57347"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11</a:t>
            </a:r>
          </a:p>
        </p:txBody>
      </p:sp>
      <p:sp>
        <p:nvSpPr>
          <p:cNvPr id="5734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57349"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57350" name="Rectangle 6"/>
          <p:cNvSpPr>
            <a:spLocks noGrp="1" noRot="1" noChangeAspect="1" noChangeArrowheads="1" noTextEdit="1"/>
          </p:cNvSpPr>
          <p:nvPr>
            <p:ph type="sldImg"/>
          </p:nvPr>
        </p:nvSpPr>
        <p:spPr>
          <a:xfrm>
            <a:off x="1169988" y="696913"/>
            <a:ext cx="4595812" cy="3446462"/>
          </a:xfrm>
          <a:ln cap="flat"/>
        </p:spPr>
      </p:sp>
      <p:sp>
        <p:nvSpPr>
          <p:cNvPr id="57351"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27681437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59395"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12</a:t>
            </a:r>
          </a:p>
        </p:txBody>
      </p:sp>
      <p:sp>
        <p:nvSpPr>
          <p:cNvPr id="5939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59397"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59398" name="Rectangle 6"/>
          <p:cNvSpPr>
            <a:spLocks noGrp="1" noRot="1" noChangeAspect="1" noChangeArrowheads="1" noTextEdit="1"/>
          </p:cNvSpPr>
          <p:nvPr>
            <p:ph type="sldImg"/>
          </p:nvPr>
        </p:nvSpPr>
        <p:spPr>
          <a:xfrm>
            <a:off x="1169988" y="696913"/>
            <a:ext cx="4595812" cy="3446462"/>
          </a:xfrm>
          <a:ln cap="flat"/>
        </p:spPr>
      </p:sp>
      <p:sp>
        <p:nvSpPr>
          <p:cNvPr id="59399"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29849690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3927476" y="0"/>
            <a:ext cx="3006725" cy="459663"/>
          </a:xfrm>
          <a:prstGeom prst="rect">
            <a:avLst/>
          </a:prstGeom>
          <a:noFill/>
          <a:ln w="9525">
            <a:noFill/>
            <a:miter lim="800000"/>
            <a:headEnd/>
            <a:tailEnd/>
          </a:ln>
          <a:effectLst/>
        </p:spPr>
        <p:txBody>
          <a:bodyPr wrap="none" anchor="ctr"/>
          <a:lstStyle/>
          <a:p>
            <a:endParaRPr lang="en-US"/>
          </a:p>
        </p:txBody>
      </p:sp>
      <p:sp>
        <p:nvSpPr>
          <p:cNvPr id="61443"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13</a:t>
            </a:r>
          </a:p>
        </p:txBody>
      </p:sp>
      <p:sp>
        <p:nvSpPr>
          <p:cNvPr id="6144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1445"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61446" name="Rectangle 6"/>
          <p:cNvSpPr>
            <a:spLocks noGrp="1" noRot="1" noChangeAspect="1" noChangeArrowheads="1" noTextEdit="1"/>
          </p:cNvSpPr>
          <p:nvPr>
            <p:ph type="sldImg"/>
          </p:nvPr>
        </p:nvSpPr>
        <p:spPr>
          <a:xfrm>
            <a:off x="1169988" y="696913"/>
            <a:ext cx="4595812" cy="3446462"/>
          </a:xfrm>
          <a:ln cap="flat"/>
        </p:spPr>
      </p:sp>
      <p:sp>
        <p:nvSpPr>
          <p:cNvPr id="61447"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7334762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63491"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7</a:t>
            </a:r>
          </a:p>
        </p:txBody>
      </p:sp>
      <p:sp>
        <p:nvSpPr>
          <p:cNvPr id="6349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349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63494" name="Rectangle 6"/>
          <p:cNvSpPr>
            <a:spLocks noGrp="1" noRot="1" noChangeAspect="1" noChangeArrowheads="1" noTextEdit="1"/>
          </p:cNvSpPr>
          <p:nvPr>
            <p:ph type="sldImg"/>
          </p:nvPr>
        </p:nvSpPr>
        <p:spPr>
          <a:xfrm>
            <a:off x="1169988" y="696913"/>
            <a:ext cx="4595812" cy="3446462"/>
          </a:xfrm>
          <a:ln cap="flat"/>
        </p:spPr>
      </p:sp>
      <p:sp>
        <p:nvSpPr>
          <p:cNvPr id="63495"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3734190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10243"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4</a:t>
            </a:r>
          </a:p>
        </p:txBody>
      </p:sp>
      <p:sp>
        <p:nvSpPr>
          <p:cNvPr id="1024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024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0246" name="Rectangle 6"/>
          <p:cNvSpPr>
            <a:spLocks noGrp="1" noRot="1" noChangeAspect="1" noChangeArrowheads="1" noTextEdit="1"/>
          </p:cNvSpPr>
          <p:nvPr>
            <p:ph type="sldImg"/>
          </p:nvPr>
        </p:nvSpPr>
        <p:spPr>
          <a:xfrm>
            <a:off x="1169988" y="696913"/>
            <a:ext cx="4595812" cy="3446462"/>
          </a:xfrm>
          <a:ln cap="flat"/>
        </p:spPr>
      </p:sp>
      <p:sp>
        <p:nvSpPr>
          <p:cNvPr id="1024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0329594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65539"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8</a:t>
            </a:r>
          </a:p>
        </p:txBody>
      </p:sp>
      <p:sp>
        <p:nvSpPr>
          <p:cNvPr id="6554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554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65542" name="Rectangle 6"/>
          <p:cNvSpPr>
            <a:spLocks noGrp="1" noRot="1" noChangeAspect="1" noChangeArrowheads="1" noTextEdit="1"/>
          </p:cNvSpPr>
          <p:nvPr>
            <p:ph type="sldImg"/>
          </p:nvPr>
        </p:nvSpPr>
        <p:spPr>
          <a:xfrm>
            <a:off x="1169988" y="696913"/>
            <a:ext cx="4595812" cy="3446462"/>
          </a:xfrm>
          <a:ln cap="flat"/>
        </p:spPr>
      </p:sp>
      <p:sp>
        <p:nvSpPr>
          <p:cNvPr id="65543" name="Rectangle 7"/>
          <p:cNvSpPr>
            <a:spLocks noGrp="1" noChangeArrowheads="1"/>
          </p:cNvSpPr>
          <p:nvPr>
            <p:ph type="body" idx="1"/>
          </p:nvPr>
        </p:nvSpPr>
        <p:spPr>
          <a:xfrm>
            <a:off x="922339" y="4379477"/>
            <a:ext cx="5087937" cy="4148059"/>
          </a:xfrm>
          <a:ln/>
        </p:spPr>
        <p:txBody>
          <a:bodyPr/>
          <a:lstStyle/>
          <a:p>
            <a:endParaRPr lang="en-CA"/>
          </a:p>
        </p:txBody>
      </p:sp>
    </p:spTree>
    <p:extLst>
      <p:ext uri="{BB962C8B-B14F-4D97-AF65-F5344CB8AC3E}">
        <p14:creationId xmlns:p14="http://schemas.microsoft.com/office/powerpoint/2010/main" val="23395283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3925888" y="0"/>
            <a:ext cx="3008312" cy="459663"/>
          </a:xfrm>
          <a:prstGeom prst="rect">
            <a:avLst/>
          </a:prstGeom>
          <a:noFill/>
          <a:ln w="9525">
            <a:noFill/>
            <a:miter lim="800000"/>
            <a:headEnd/>
            <a:tailEnd/>
          </a:ln>
          <a:effectLst/>
        </p:spPr>
        <p:txBody>
          <a:bodyPr wrap="none" anchor="ctr"/>
          <a:lstStyle/>
          <a:p>
            <a:endParaRPr lang="en-US"/>
          </a:p>
        </p:txBody>
      </p:sp>
      <p:sp>
        <p:nvSpPr>
          <p:cNvPr id="67587" name="Rectangle 3"/>
          <p:cNvSpPr>
            <a:spLocks noChangeArrowheads="1"/>
          </p:cNvSpPr>
          <p:nvPr/>
        </p:nvSpPr>
        <p:spPr bwMode="auto">
          <a:xfrm>
            <a:off x="3925888" y="8758952"/>
            <a:ext cx="3008312" cy="461248"/>
          </a:xfrm>
          <a:prstGeom prst="rect">
            <a:avLst/>
          </a:prstGeom>
          <a:noFill/>
          <a:ln w="9525">
            <a:noFill/>
            <a:miter lim="800000"/>
            <a:headEnd/>
            <a:tailEnd/>
          </a:ln>
          <a:effectLst/>
        </p:spPr>
        <p:txBody>
          <a:bodyPr lIns="19248" tIns="0" rIns="19248" bIns="0" anchor="b"/>
          <a:lstStyle/>
          <a:p>
            <a:pPr algn="r" defTabSz="946150"/>
            <a:r>
              <a:rPr lang="en-US" sz="1000" i="1"/>
              <a:t>18</a:t>
            </a:r>
          </a:p>
        </p:txBody>
      </p:sp>
      <p:sp>
        <p:nvSpPr>
          <p:cNvPr id="6758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7589"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67590" name="Rectangle 6"/>
          <p:cNvSpPr>
            <a:spLocks noGrp="1" noRot="1" noChangeAspect="1" noChangeArrowheads="1" noTextEdit="1"/>
          </p:cNvSpPr>
          <p:nvPr>
            <p:ph type="sldImg"/>
          </p:nvPr>
        </p:nvSpPr>
        <p:spPr>
          <a:xfrm>
            <a:off x="1169988" y="696913"/>
            <a:ext cx="4595812" cy="3446462"/>
          </a:xfrm>
          <a:ln cap="flat"/>
        </p:spPr>
      </p:sp>
      <p:sp>
        <p:nvSpPr>
          <p:cNvPr id="67591" name="Rectangle 7"/>
          <p:cNvSpPr>
            <a:spLocks noGrp="1" noChangeArrowheads="1"/>
          </p:cNvSpPr>
          <p:nvPr>
            <p:ph type="body" idx="1"/>
          </p:nvPr>
        </p:nvSpPr>
        <p:spPr>
          <a:xfrm>
            <a:off x="922338" y="4379477"/>
            <a:ext cx="5086350" cy="4149645"/>
          </a:xfrm>
          <a:ln/>
        </p:spPr>
        <p:txBody>
          <a:bodyPr lIns="94637" tIns="46517" rIns="94637" bIns="46517"/>
          <a:lstStyle/>
          <a:p>
            <a:pPr defTabSz="936625"/>
            <a:endParaRPr lang="en-CA"/>
          </a:p>
        </p:txBody>
      </p:sp>
    </p:spTree>
    <p:extLst>
      <p:ext uri="{BB962C8B-B14F-4D97-AF65-F5344CB8AC3E}">
        <p14:creationId xmlns:p14="http://schemas.microsoft.com/office/powerpoint/2010/main" val="32829998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925888" y="0"/>
            <a:ext cx="3008312" cy="459663"/>
          </a:xfrm>
          <a:prstGeom prst="rect">
            <a:avLst/>
          </a:prstGeom>
          <a:noFill/>
          <a:ln w="9525">
            <a:noFill/>
            <a:miter lim="800000"/>
            <a:headEnd/>
            <a:tailEnd/>
          </a:ln>
          <a:effectLst/>
        </p:spPr>
        <p:txBody>
          <a:bodyPr wrap="none" anchor="ctr"/>
          <a:lstStyle/>
          <a:p>
            <a:endParaRPr lang="en-US"/>
          </a:p>
        </p:txBody>
      </p:sp>
      <p:sp>
        <p:nvSpPr>
          <p:cNvPr id="69635" name="Rectangle 3"/>
          <p:cNvSpPr>
            <a:spLocks noChangeArrowheads="1"/>
          </p:cNvSpPr>
          <p:nvPr/>
        </p:nvSpPr>
        <p:spPr bwMode="auto">
          <a:xfrm>
            <a:off x="3925888" y="8758952"/>
            <a:ext cx="3008312" cy="461248"/>
          </a:xfrm>
          <a:prstGeom prst="rect">
            <a:avLst/>
          </a:prstGeom>
          <a:noFill/>
          <a:ln w="9525">
            <a:noFill/>
            <a:miter lim="800000"/>
            <a:headEnd/>
            <a:tailEnd/>
          </a:ln>
          <a:effectLst/>
        </p:spPr>
        <p:txBody>
          <a:bodyPr lIns="19248" tIns="0" rIns="19248" bIns="0" anchor="b"/>
          <a:lstStyle/>
          <a:p>
            <a:pPr algn="r" defTabSz="946150"/>
            <a:r>
              <a:rPr lang="en-US" sz="1000" i="1"/>
              <a:t>22</a:t>
            </a:r>
          </a:p>
        </p:txBody>
      </p:sp>
      <p:sp>
        <p:nvSpPr>
          <p:cNvPr id="6963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9637"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69638" name="Rectangle 6"/>
          <p:cNvSpPr>
            <a:spLocks noGrp="1" noRot="1" noChangeAspect="1" noChangeArrowheads="1" noTextEdit="1"/>
          </p:cNvSpPr>
          <p:nvPr>
            <p:ph type="sldImg"/>
          </p:nvPr>
        </p:nvSpPr>
        <p:spPr>
          <a:xfrm>
            <a:off x="1169988" y="696913"/>
            <a:ext cx="4595812" cy="3446462"/>
          </a:xfrm>
          <a:ln cap="flat"/>
        </p:spPr>
      </p:sp>
      <p:sp>
        <p:nvSpPr>
          <p:cNvPr id="69639" name="Rectangle 7"/>
          <p:cNvSpPr>
            <a:spLocks noGrp="1" noChangeArrowheads="1"/>
          </p:cNvSpPr>
          <p:nvPr>
            <p:ph type="body" idx="1"/>
          </p:nvPr>
        </p:nvSpPr>
        <p:spPr>
          <a:xfrm>
            <a:off x="922338" y="4379477"/>
            <a:ext cx="5086350" cy="4149645"/>
          </a:xfrm>
          <a:ln/>
        </p:spPr>
        <p:txBody>
          <a:bodyPr lIns="94637" tIns="46517" rIns="94637" bIns="46517"/>
          <a:lstStyle/>
          <a:p>
            <a:pPr defTabSz="936625"/>
            <a:endParaRPr lang="en-CA"/>
          </a:p>
        </p:txBody>
      </p:sp>
    </p:spTree>
    <p:extLst>
      <p:ext uri="{BB962C8B-B14F-4D97-AF65-F5344CB8AC3E}">
        <p14:creationId xmlns:p14="http://schemas.microsoft.com/office/powerpoint/2010/main" val="5118421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71683"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15</a:t>
            </a:r>
          </a:p>
        </p:txBody>
      </p:sp>
      <p:sp>
        <p:nvSpPr>
          <p:cNvPr id="7168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7168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71686" name="Rectangle 6"/>
          <p:cNvSpPr>
            <a:spLocks noGrp="1" noRot="1" noChangeAspect="1" noChangeArrowheads="1" noTextEdit="1"/>
          </p:cNvSpPr>
          <p:nvPr>
            <p:ph type="sldImg"/>
          </p:nvPr>
        </p:nvSpPr>
        <p:spPr>
          <a:xfrm>
            <a:off x="1169988" y="696913"/>
            <a:ext cx="4595812" cy="3446462"/>
          </a:xfrm>
          <a:ln cap="flat"/>
        </p:spPr>
      </p:sp>
      <p:sp>
        <p:nvSpPr>
          <p:cNvPr id="7168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457735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927476" y="1"/>
            <a:ext cx="3006725" cy="461248"/>
          </a:xfrm>
          <a:prstGeom prst="rect">
            <a:avLst/>
          </a:prstGeom>
          <a:noFill/>
          <a:ln w="9525">
            <a:noFill/>
            <a:miter lim="800000"/>
            <a:headEnd/>
            <a:tailEnd/>
          </a:ln>
          <a:effectLst/>
        </p:spPr>
        <p:txBody>
          <a:bodyPr wrap="none" anchor="ctr"/>
          <a:lstStyle/>
          <a:p>
            <a:endParaRPr lang="en-US"/>
          </a:p>
        </p:txBody>
      </p:sp>
      <p:sp>
        <p:nvSpPr>
          <p:cNvPr id="12291" name="Rectangle 3"/>
          <p:cNvSpPr>
            <a:spLocks noChangeArrowheads="1"/>
          </p:cNvSpPr>
          <p:nvPr/>
        </p:nvSpPr>
        <p:spPr bwMode="auto">
          <a:xfrm>
            <a:off x="3927476" y="8758952"/>
            <a:ext cx="3006725" cy="461248"/>
          </a:xfrm>
          <a:prstGeom prst="rect">
            <a:avLst/>
          </a:prstGeom>
          <a:noFill/>
          <a:ln w="9525">
            <a:noFill/>
            <a:miter lim="800000"/>
            <a:headEnd/>
            <a:tailEnd/>
          </a:ln>
          <a:effectLst/>
        </p:spPr>
        <p:txBody>
          <a:bodyPr lIns="19248" tIns="0" rIns="19248" bIns="0" anchor="b"/>
          <a:lstStyle/>
          <a:p>
            <a:pPr algn="r" defTabSz="923925"/>
            <a:r>
              <a:rPr lang="en-US" sz="1000" i="1"/>
              <a:t>9</a:t>
            </a:r>
          </a:p>
        </p:txBody>
      </p:sp>
      <p:sp>
        <p:nvSpPr>
          <p:cNvPr id="1229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229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2294" name="Rectangle 6"/>
          <p:cNvSpPr>
            <a:spLocks noGrp="1" noRot="1" noChangeAspect="1" noChangeArrowheads="1" noTextEdit="1"/>
          </p:cNvSpPr>
          <p:nvPr>
            <p:ph type="sldImg"/>
          </p:nvPr>
        </p:nvSpPr>
        <p:spPr>
          <a:xfrm>
            <a:off x="1169988" y="696913"/>
            <a:ext cx="4595812" cy="3446462"/>
          </a:xfrm>
          <a:ln cap="flat"/>
        </p:spPr>
      </p:sp>
      <p:sp>
        <p:nvSpPr>
          <p:cNvPr id="1229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248009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1169988" y="696913"/>
            <a:ext cx="4595812" cy="3446462"/>
          </a:xfrm>
          <a:ln cap="flat"/>
        </p:spPr>
      </p:sp>
      <p:sp>
        <p:nvSpPr>
          <p:cNvPr id="1433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888977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169988" y="696913"/>
            <a:ext cx="4595812" cy="3446462"/>
          </a:xfrm>
          <a:ln cap="flat"/>
        </p:spPr>
      </p:sp>
      <p:sp>
        <p:nvSpPr>
          <p:cNvPr id="1638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700065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1169988" y="696913"/>
            <a:ext cx="4595812" cy="3446462"/>
          </a:xfrm>
          <a:ln cap="flat"/>
        </p:spPr>
      </p:sp>
      <p:sp>
        <p:nvSpPr>
          <p:cNvPr id="1843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50605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925888" y="0"/>
            <a:ext cx="3008312" cy="459663"/>
          </a:xfrm>
          <a:prstGeom prst="rect">
            <a:avLst/>
          </a:prstGeom>
          <a:noFill/>
          <a:ln w="9525">
            <a:noFill/>
            <a:miter lim="800000"/>
            <a:headEnd/>
            <a:tailEnd/>
          </a:ln>
          <a:effectLst/>
        </p:spPr>
        <p:txBody>
          <a:bodyPr wrap="none" anchor="ctr"/>
          <a:lstStyle/>
          <a:p>
            <a:endParaRPr lang="en-US"/>
          </a:p>
        </p:txBody>
      </p:sp>
      <p:sp>
        <p:nvSpPr>
          <p:cNvPr id="20483" name="Rectangle 3"/>
          <p:cNvSpPr>
            <a:spLocks noChangeArrowheads="1"/>
          </p:cNvSpPr>
          <p:nvPr/>
        </p:nvSpPr>
        <p:spPr bwMode="auto">
          <a:xfrm>
            <a:off x="3925888" y="8758952"/>
            <a:ext cx="3008312" cy="461248"/>
          </a:xfrm>
          <a:prstGeom prst="rect">
            <a:avLst/>
          </a:prstGeom>
          <a:noFill/>
          <a:ln w="9525">
            <a:noFill/>
            <a:miter lim="800000"/>
            <a:headEnd/>
            <a:tailEnd/>
          </a:ln>
          <a:effectLst/>
        </p:spPr>
        <p:txBody>
          <a:bodyPr lIns="19248" tIns="0" rIns="19248" bIns="0" anchor="b"/>
          <a:lstStyle/>
          <a:p>
            <a:pPr algn="r" defTabSz="946150"/>
            <a:r>
              <a:rPr lang="en-US" sz="1000" i="1"/>
              <a:t>15</a:t>
            </a:r>
          </a:p>
        </p:txBody>
      </p:sp>
      <p:sp>
        <p:nvSpPr>
          <p:cNvPr id="2048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0485"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20486" name="Rectangle 6"/>
          <p:cNvSpPr>
            <a:spLocks noGrp="1" noChangeArrowheads="1"/>
          </p:cNvSpPr>
          <p:nvPr>
            <p:ph type="body" idx="1"/>
          </p:nvPr>
        </p:nvSpPr>
        <p:spPr>
          <a:ln/>
        </p:spPr>
        <p:txBody>
          <a:bodyPr/>
          <a:lstStyle/>
          <a:p>
            <a:endParaRPr lang="en-CA"/>
          </a:p>
        </p:txBody>
      </p:sp>
      <p:sp>
        <p:nvSpPr>
          <p:cNvPr id="20487" name="Rectangle 7"/>
          <p:cNvSpPr>
            <a:spLocks noGrp="1" noRot="1" noChangeAspect="1" noChangeArrowheads="1" noTextEdit="1"/>
          </p:cNvSpPr>
          <p:nvPr>
            <p:ph type="sldImg"/>
          </p:nvPr>
        </p:nvSpPr>
        <p:spPr>
          <a:xfrm>
            <a:off x="1169988" y="696913"/>
            <a:ext cx="4595812" cy="3446462"/>
          </a:xfrm>
          <a:ln cap="flat"/>
        </p:spPr>
      </p:sp>
    </p:spTree>
    <p:extLst>
      <p:ext uri="{BB962C8B-B14F-4D97-AF65-F5344CB8AC3E}">
        <p14:creationId xmlns:p14="http://schemas.microsoft.com/office/powerpoint/2010/main" val="1629151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925888" y="0"/>
            <a:ext cx="3008312" cy="459663"/>
          </a:xfrm>
          <a:prstGeom prst="rect">
            <a:avLst/>
          </a:prstGeom>
          <a:noFill/>
          <a:ln w="9525">
            <a:noFill/>
            <a:miter lim="800000"/>
            <a:headEnd/>
            <a:tailEnd/>
          </a:ln>
          <a:effectLst/>
        </p:spPr>
        <p:txBody>
          <a:bodyPr wrap="none" anchor="ctr"/>
          <a:lstStyle/>
          <a:p>
            <a:endParaRPr lang="en-US"/>
          </a:p>
        </p:txBody>
      </p:sp>
      <p:sp>
        <p:nvSpPr>
          <p:cNvPr id="22531" name="Rectangle 3"/>
          <p:cNvSpPr>
            <a:spLocks noChangeArrowheads="1"/>
          </p:cNvSpPr>
          <p:nvPr/>
        </p:nvSpPr>
        <p:spPr bwMode="auto">
          <a:xfrm>
            <a:off x="3925888" y="8758952"/>
            <a:ext cx="3008312" cy="461248"/>
          </a:xfrm>
          <a:prstGeom prst="rect">
            <a:avLst/>
          </a:prstGeom>
          <a:noFill/>
          <a:ln w="9525">
            <a:noFill/>
            <a:miter lim="800000"/>
            <a:headEnd/>
            <a:tailEnd/>
          </a:ln>
          <a:effectLst/>
        </p:spPr>
        <p:txBody>
          <a:bodyPr lIns="19248" tIns="0" rIns="19248" bIns="0" anchor="b"/>
          <a:lstStyle/>
          <a:p>
            <a:pPr algn="r" defTabSz="946150"/>
            <a:r>
              <a:rPr lang="en-US" sz="1000" i="1"/>
              <a:t>16</a:t>
            </a:r>
          </a:p>
        </p:txBody>
      </p:sp>
      <p:sp>
        <p:nvSpPr>
          <p:cNvPr id="2253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2533"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22534" name="Rectangle 6"/>
          <p:cNvSpPr>
            <a:spLocks noGrp="1" noRot="1" noChangeAspect="1" noChangeArrowheads="1" noTextEdit="1"/>
          </p:cNvSpPr>
          <p:nvPr>
            <p:ph type="sldImg"/>
          </p:nvPr>
        </p:nvSpPr>
        <p:spPr>
          <a:xfrm>
            <a:off x="1169988" y="696913"/>
            <a:ext cx="4595812" cy="3446462"/>
          </a:xfrm>
          <a:ln cap="flat"/>
        </p:spPr>
      </p:sp>
      <p:sp>
        <p:nvSpPr>
          <p:cNvPr id="22535" name="Rectangle 7"/>
          <p:cNvSpPr>
            <a:spLocks noGrp="1" noChangeArrowheads="1"/>
          </p:cNvSpPr>
          <p:nvPr>
            <p:ph type="body" idx="1"/>
          </p:nvPr>
        </p:nvSpPr>
        <p:spPr>
          <a:xfrm>
            <a:off x="922338" y="4379477"/>
            <a:ext cx="5086350" cy="4149645"/>
          </a:xfrm>
          <a:ln/>
        </p:spPr>
        <p:txBody>
          <a:bodyPr lIns="94637" tIns="46517" rIns="94637" bIns="46517"/>
          <a:lstStyle/>
          <a:p>
            <a:pPr defTabSz="936625"/>
            <a:endParaRPr lang="en-CA"/>
          </a:p>
        </p:txBody>
      </p:sp>
    </p:spTree>
    <p:extLst>
      <p:ext uri="{BB962C8B-B14F-4D97-AF65-F5344CB8AC3E}">
        <p14:creationId xmlns:p14="http://schemas.microsoft.com/office/powerpoint/2010/main" val="452317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Lucida Sans" panose="020B0602030504020204"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191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91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p>
            <a:r>
              <a:rPr lang="en-US"/>
              <a:t>Click to edit Master title style</a:t>
            </a:r>
          </a:p>
        </p:txBody>
      </p:sp>
      <p:sp>
        <p:nvSpPr>
          <p:cNvPr id="3" name="Table Placeholder 2"/>
          <p:cNvSpPr>
            <a:spLocks noGrp="1"/>
          </p:cNvSpPr>
          <p:nvPr>
            <p:ph type="tbl" idx="1"/>
          </p:nvPr>
        </p:nvSpPr>
        <p:spPr>
          <a:xfrm>
            <a:off x="838200" y="1981200"/>
            <a:ext cx="7772400" cy="40767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p>
            <a:r>
              <a:rPr lang="en-US"/>
              <a:t>Click to edit Master title style</a:t>
            </a:r>
          </a:p>
        </p:txBody>
      </p:sp>
      <p:sp>
        <p:nvSpPr>
          <p:cNvPr id="3" name="Text Placeholder 2"/>
          <p:cNvSpPr>
            <a:spLocks noGrp="1"/>
          </p:cNvSpPr>
          <p:nvPr>
            <p:ph type="body" sz="half" idx="1"/>
          </p:nvPr>
        </p:nvSpPr>
        <p:spPr>
          <a:xfrm>
            <a:off x="838200" y="1981200"/>
            <a:ext cx="3810000" cy="4076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810000" cy="4076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p>
            <a:r>
              <a:rPr lang="en-US"/>
              <a:t>Click to edit Master title style</a:t>
            </a:r>
          </a:p>
        </p:txBody>
      </p:sp>
      <p:sp>
        <p:nvSpPr>
          <p:cNvPr id="3" name="Text Placeholder 2"/>
          <p:cNvSpPr>
            <a:spLocks noGrp="1"/>
          </p:cNvSpPr>
          <p:nvPr>
            <p:ph type="body" sz="half" idx="1"/>
          </p:nvPr>
        </p:nvSpPr>
        <p:spPr>
          <a:xfrm>
            <a:off x="838200" y="1981200"/>
            <a:ext cx="3810000" cy="4076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800600" y="1981200"/>
            <a:ext cx="3810000" cy="40767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419100"/>
            <a:ext cx="7772400" cy="11049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981200"/>
            <a:ext cx="7772400" cy="40767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ChangeArrowheads="1"/>
          </p:cNvSpPr>
          <p:nvPr/>
        </p:nvSpPr>
        <p:spPr bwMode="auto">
          <a:xfrm>
            <a:off x="93663" y="6488113"/>
            <a:ext cx="5603875" cy="301625"/>
          </a:xfrm>
          <a:prstGeom prst="rect">
            <a:avLst/>
          </a:prstGeom>
          <a:noFill/>
          <a:ln w="9525">
            <a:noFill/>
            <a:miter lim="800000"/>
            <a:headEnd/>
            <a:tailEnd/>
          </a:ln>
          <a:effectLst/>
        </p:spPr>
        <p:txBody>
          <a:bodyPr wrap="none" lIns="90488" tIns="44450" rIns="90488" bIns="44450" anchor="ctr">
            <a:spAutoFit/>
          </a:bodyPr>
          <a:lstStyle/>
          <a:p>
            <a:r>
              <a:rPr lang="en-US" sz="1400">
                <a:latin typeface="Book Antiqua" pitchFamily="18" charset="0"/>
              </a:rPr>
              <a:t>Database Management Systems 3ed,  R. Ramakrishnan and J. Gehrke</a:t>
            </a:r>
          </a:p>
        </p:txBody>
      </p:sp>
      <p:sp>
        <p:nvSpPr>
          <p:cNvPr id="1029" name="Rectangle 5"/>
          <p:cNvSpPr>
            <a:spLocks noChangeArrowheads="1"/>
          </p:cNvSpPr>
          <p:nvPr/>
        </p:nvSpPr>
        <p:spPr bwMode="auto">
          <a:xfrm>
            <a:off x="8645525" y="6488113"/>
            <a:ext cx="406400" cy="301625"/>
          </a:xfrm>
          <a:prstGeom prst="rect">
            <a:avLst/>
          </a:prstGeom>
          <a:noFill/>
          <a:ln w="9525">
            <a:noFill/>
            <a:miter lim="800000"/>
            <a:headEnd/>
            <a:tailEnd/>
          </a:ln>
          <a:effectLst/>
        </p:spPr>
        <p:txBody>
          <a:bodyPr wrap="none" lIns="90488" tIns="44450" rIns="90488" bIns="44450" anchor="ctr">
            <a:spAutoFit/>
          </a:bodyPr>
          <a:lstStyle/>
          <a:p>
            <a:pPr algn="r"/>
            <a:fld id="{77BA74B3-F690-447B-A930-D5125802B802}" type="slidenum">
              <a:rPr lang="en-US" sz="1400">
                <a:latin typeface="Book Antiqua" pitchFamily="18" charset="0"/>
              </a:rPr>
              <a:pPr algn="r"/>
              <a:t>‹#›</a:t>
            </a:fld>
            <a:endParaRPr lang="en-US" sz="1400">
              <a:latin typeface="Book Antiqua"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rtl="0" eaLnBrk="0" fontAlgn="base" hangingPunct="0">
        <a:spcBef>
          <a:spcPct val="0"/>
        </a:spcBef>
        <a:spcAft>
          <a:spcPct val="0"/>
        </a:spcAft>
        <a:defRPr sz="4000" i="1">
          <a:solidFill>
            <a:schemeClr val="tx2"/>
          </a:solidFill>
          <a:latin typeface="+mj-lt"/>
          <a:ea typeface="+mj-ea"/>
          <a:cs typeface="+mj-cs"/>
        </a:defRPr>
      </a:lvl1pPr>
      <a:lvl2pPr algn="l" rtl="0" eaLnBrk="0" fontAlgn="base" hangingPunct="0">
        <a:spcBef>
          <a:spcPct val="0"/>
        </a:spcBef>
        <a:spcAft>
          <a:spcPct val="0"/>
        </a:spcAft>
        <a:defRPr sz="4000" i="1">
          <a:solidFill>
            <a:schemeClr val="tx2"/>
          </a:solidFill>
          <a:latin typeface="Book Antiqua" pitchFamily="18" charset="0"/>
        </a:defRPr>
      </a:lvl2pPr>
      <a:lvl3pPr algn="l" rtl="0" eaLnBrk="0" fontAlgn="base" hangingPunct="0">
        <a:spcBef>
          <a:spcPct val="0"/>
        </a:spcBef>
        <a:spcAft>
          <a:spcPct val="0"/>
        </a:spcAft>
        <a:defRPr sz="4000" i="1">
          <a:solidFill>
            <a:schemeClr val="tx2"/>
          </a:solidFill>
          <a:latin typeface="Book Antiqua" pitchFamily="18" charset="0"/>
        </a:defRPr>
      </a:lvl3pPr>
      <a:lvl4pPr algn="l" rtl="0" eaLnBrk="0" fontAlgn="base" hangingPunct="0">
        <a:spcBef>
          <a:spcPct val="0"/>
        </a:spcBef>
        <a:spcAft>
          <a:spcPct val="0"/>
        </a:spcAft>
        <a:defRPr sz="4000" i="1">
          <a:solidFill>
            <a:schemeClr val="tx2"/>
          </a:solidFill>
          <a:latin typeface="Book Antiqua" pitchFamily="18" charset="0"/>
        </a:defRPr>
      </a:lvl4pPr>
      <a:lvl5pPr algn="l" rtl="0" eaLnBrk="0" fontAlgn="base" hangingPunct="0">
        <a:spcBef>
          <a:spcPct val="0"/>
        </a:spcBef>
        <a:spcAft>
          <a:spcPct val="0"/>
        </a:spcAft>
        <a:defRPr sz="4000" i="1">
          <a:solidFill>
            <a:schemeClr val="tx2"/>
          </a:solidFill>
          <a:latin typeface="Book Antiqua" pitchFamily="18" charset="0"/>
        </a:defRPr>
      </a:lvl5pPr>
      <a:lvl6pPr marL="457200" algn="l" rtl="0" eaLnBrk="0" fontAlgn="base" hangingPunct="0">
        <a:spcBef>
          <a:spcPct val="0"/>
        </a:spcBef>
        <a:spcAft>
          <a:spcPct val="0"/>
        </a:spcAft>
        <a:defRPr sz="4000" i="1">
          <a:solidFill>
            <a:schemeClr val="tx2"/>
          </a:solidFill>
          <a:latin typeface="Book Antiqua" pitchFamily="18" charset="0"/>
        </a:defRPr>
      </a:lvl6pPr>
      <a:lvl7pPr marL="914400" algn="l" rtl="0" eaLnBrk="0" fontAlgn="base" hangingPunct="0">
        <a:spcBef>
          <a:spcPct val="0"/>
        </a:spcBef>
        <a:spcAft>
          <a:spcPct val="0"/>
        </a:spcAft>
        <a:defRPr sz="4000" i="1">
          <a:solidFill>
            <a:schemeClr val="tx2"/>
          </a:solidFill>
          <a:latin typeface="Book Antiqua" pitchFamily="18" charset="0"/>
        </a:defRPr>
      </a:lvl7pPr>
      <a:lvl8pPr marL="1371600" algn="l" rtl="0" eaLnBrk="0" fontAlgn="base" hangingPunct="0">
        <a:spcBef>
          <a:spcPct val="0"/>
        </a:spcBef>
        <a:spcAft>
          <a:spcPct val="0"/>
        </a:spcAft>
        <a:defRPr sz="4000" i="1">
          <a:solidFill>
            <a:schemeClr val="tx2"/>
          </a:solidFill>
          <a:latin typeface="Book Antiqua" pitchFamily="18" charset="0"/>
        </a:defRPr>
      </a:lvl8pPr>
      <a:lvl9pPr marL="1828800" algn="l" rtl="0" eaLnBrk="0" fontAlgn="base" hangingPunct="0">
        <a:spcBef>
          <a:spcPct val="0"/>
        </a:spcBef>
        <a:spcAft>
          <a:spcPct val="0"/>
        </a:spcAft>
        <a:defRPr sz="4000" i="1">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v"/>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tx1"/>
        </a:buClr>
        <a:buChar char="•"/>
        <a:defRPr>
          <a:solidFill>
            <a:schemeClr val="tx1"/>
          </a:solidFill>
          <a:latin typeface="+mn-lt"/>
        </a:defRPr>
      </a:lvl5pPr>
      <a:lvl6pPr marL="2514600" indent="-228600" algn="l" rtl="0" eaLnBrk="0" fontAlgn="base" hangingPunct="0">
        <a:spcBef>
          <a:spcPct val="20000"/>
        </a:spcBef>
        <a:spcAft>
          <a:spcPct val="0"/>
        </a:spcAft>
        <a:buClr>
          <a:schemeClr val="tx1"/>
        </a:buClr>
        <a:buChar char="•"/>
        <a:defRPr>
          <a:solidFill>
            <a:schemeClr val="tx1"/>
          </a:solidFill>
          <a:latin typeface="+mn-lt"/>
        </a:defRPr>
      </a:lvl6pPr>
      <a:lvl7pPr marL="2971800" indent="-228600" algn="l" rtl="0" eaLnBrk="0" fontAlgn="base" hangingPunct="0">
        <a:spcBef>
          <a:spcPct val="20000"/>
        </a:spcBef>
        <a:spcAft>
          <a:spcPct val="0"/>
        </a:spcAft>
        <a:buClr>
          <a:schemeClr val="tx1"/>
        </a:buClr>
        <a:buChar char="•"/>
        <a:defRPr>
          <a:solidFill>
            <a:schemeClr val="tx1"/>
          </a:solidFill>
          <a:latin typeface="+mn-lt"/>
        </a:defRPr>
      </a:lvl7pPr>
      <a:lvl8pPr marL="3429000" indent="-228600" algn="l" rtl="0" eaLnBrk="0" fontAlgn="base" hangingPunct="0">
        <a:spcBef>
          <a:spcPct val="20000"/>
        </a:spcBef>
        <a:spcAft>
          <a:spcPct val="0"/>
        </a:spcAft>
        <a:buClr>
          <a:schemeClr val="tx1"/>
        </a:buClr>
        <a:buChar char="•"/>
        <a:defRPr>
          <a:solidFill>
            <a:schemeClr val="tx1"/>
          </a:solidFill>
          <a:latin typeface="+mn-lt"/>
        </a:defRPr>
      </a:lvl8pPr>
      <a:lvl9pPr marL="3886200" indent="-228600" algn="l" rtl="0" eaLnBrk="0" fontAlgn="base" hangingPunct="0">
        <a:spcBef>
          <a:spcPct val="20000"/>
        </a:spcBef>
        <a:spcAft>
          <a:spcPct val="0"/>
        </a:spcAft>
        <a:buClr>
          <a:schemeClr val="tx1"/>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6.wmf"/><Relationship Id="rId4" Type="http://schemas.openxmlformats.org/officeDocument/2006/relationships/oleObject" Target="../embeddings/oleObject6.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7.xml"/><Relationship Id="rId7" Type="http://schemas.openxmlformats.org/officeDocument/2006/relationships/image" Target="../media/image4.wmf"/><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 Id="rId9" Type="http://schemas.openxmlformats.org/officeDocument/2006/relationships/image" Target="../media/image5.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0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076" name="Rectangle 4"/>
          <p:cNvSpPr>
            <a:spLocks noGrp="1" noChangeArrowheads="1"/>
          </p:cNvSpPr>
          <p:nvPr>
            <p:ph type="ctrTitle"/>
          </p:nvPr>
        </p:nvSpPr>
        <p:spPr>
          <a:xfrm>
            <a:off x="914400" y="2133600"/>
            <a:ext cx="7772400" cy="1143000"/>
          </a:xfrm>
          <a:noFill/>
          <a:ln/>
        </p:spPr>
        <p:txBody>
          <a:bodyPr/>
          <a:lstStyle/>
          <a:p>
            <a:pPr algn="ctr"/>
            <a:r>
              <a:rPr lang="en-US"/>
              <a:t>The Relational Model</a:t>
            </a:r>
            <a:br>
              <a:rPr lang="en-US"/>
            </a:br>
            <a:endParaRPr lang="en-US"/>
          </a:p>
        </p:txBody>
      </p:sp>
      <p:sp>
        <p:nvSpPr>
          <p:cNvPr id="3077" name="Rectangle 5"/>
          <p:cNvSpPr>
            <a:spLocks noGrp="1" noChangeArrowheads="1"/>
          </p:cNvSpPr>
          <p:nvPr>
            <p:ph type="subTitle" idx="1"/>
          </p:nvPr>
        </p:nvSpPr>
        <p:spPr>
          <a:xfrm>
            <a:off x="1600200" y="3810000"/>
            <a:ext cx="6400800" cy="1752600"/>
          </a:xfrm>
          <a:noFill/>
          <a:ln/>
        </p:spPr>
        <p:txBody>
          <a:bodyPr/>
          <a:lstStyle/>
          <a:p>
            <a:pPr marL="342900" indent="-342900"/>
            <a:r>
              <a:rPr lang="en-US" dirty="0"/>
              <a:t>Chapter 3</a:t>
            </a:r>
          </a:p>
        </p:txBody>
      </p:sp>
      <p:sp>
        <p:nvSpPr>
          <p:cNvPr id="3078" name="Rectangle 6"/>
          <p:cNvSpPr>
            <a:spLocks noChangeArrowheads="1"/>
          </p:cNvSpPr>
          <p:nvPr/>
        </p:nvSpPr>
        <p:spPr bwMode="auto">
          <a:xfrm>
            <a:off x="1774825" y="4708525"/>
            <a:ext cx="5654675" cy="1552575"/>
          </a:xfrm>
          <a:prstGeom prst="rect">
            <a:avLst/>
          </a:prstGeom>
          <a:noFill/>
          <a:ln w="9525">
            <a:noFill/>
            <a:miter lim="800000"/>
            <a:headEnd/>
            <a:tailEnd/>
          </a:ln>
          <a:effectLst/>
        </p:spPr>
        <p:txBody>
          <a:bodyPr wrap="none" anchor="ctr"/>
          <a:lstStyle/>
          <a:p>
            <a:endParaRPr lang="en-US"/>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355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3556" name="Rectangle 4"/>
          <p:cNvSpPr>
            <a:spLocks noGrp="1" noChangeArrowheads="1"/>
          </p:cNvSpPr>
          <p:nvPr>
            <p:ph type="title"/>
          </p:nvPr>
        </p:nvSpPr>
        <p:spPr>
          <a:noFill/>
          <a:ln/>
        </p:spPr>
        <p:txBody>
          <a:bodyPr/>
          <a:lstStyle/>
          <a:p>
            <a:r>
              <a:rPr lang="en-US" dirty="0"/>
              <a:t>Adding and Deleting </a:t>
            </a:r>
            <a:r>
              <a:rPr lang="en-US" dirty="0" err="1"/>
              <a:t>Tuples</a:t>
            </a:r>
            <a:endParaRPr lang="en-US" dirty="0"/>
          </a:p>
        </p:txBody>
      </p:sp>
      <p:sp>
        <p:nvSpPr>
          <p:cNvPr id="23557" name="Rectangle 5"/>
          <p:cNvSpPr>
            <a:spLocks noGrp="1" noChangeArrowheads="1"/>
          </p:cNvSpPr>
          <p:nvPr>
            <p:ph type="body" idx="1"/>
          </p:nvPr>
        </p:nvSpPr>
        <p:spPr>
          <a:xfrm>
            <a:off x="838200" y="1752600"/>
            <a:ext cx="7772400" cy="609600"/>
          </a:xfrm>
          <a:noFill/>
          <a:ln/>
        </p:spPr>
        <p:txBody>
          <a:bodyPr/>
          <a:lstStyle/>
          <a:p>
            <a:r>
              <a:rPr lang="en-US" dirty="0"/>
              <a:t>Can insert a single </a:t>
            </a:r>
            <a:r>
              <a:rPr lang="en-US" dirty="0" err="1"/>
              <a:t>tuple</a:t>
            </a:r>
            <a:r>
              <a:rPr lang="en-US" dirty="0"/>
              <a:t> using:</a:t>
            </a:r>
          </a:p>
        </p:txBody>
      </p:sp>
      <p:sp>
        <p:nvSpPr>
          <p:cNvPr id="23558" name="Rectangle 6"/>
          <p:cNvSpPr>
            <a:spLocks noChangeArrowheads="1"/>
          </p:cNvSpPr>
          <p:nvPr/>
        </p:nvSpPr>
        <p:spPr bwMode="auto">
          <a:xfrm>
            <a:off x="1890713" y="2501900"/>
            <a:ext cx="6816725" cy="81915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INSERT INTO  </a:t>
            </a:r>
            <a:r>
              <a:rPr lang="en-US">
                <a:latin typeface="Book Antiqua" pitchFamily="18" charset="0"/>
              </a:rPr>
              <a:t>Students (sid, name, login, age, gpa)</a:t>
            </a:r>
          </a:p>
          <a:p>
            <a:r>
              <a:rPr lang="en-US" sz="2000">
                <a:latin typeface="Book Antiqua" pitchFamily="18" charset="0"/>
              </a:rPr>
              <a:t>VALUES</a:t>
            </a:r>
            <a:r>
              <a:rPr lang="en-US">
                <a:latin typeface="Book Antiqua" pitchFamily="18" charset="0"/>
              </a:rPr>
              <a:t>  (53688, ‘Smith’, ‘smith@ee’, 18, 3.2)</a:t>
            </a:r>
          </a:p>
        </p:txBody>
      </p:sp>
      <p:sp>
        <p:nvSpPr>
          <p:cNvPr id="23559" name="Rectangle 7"/>
          <p:cNvSpPr>
            <a:spLocks noChangeArrowheads="1"/>
          </p:cNvSpPr>
          <p:nvPr/>
        </p:nvSpPr>
        <p:spPr bwMode="auto">
          <a:xfrm>
            <a:off x="838200" y="3505200"/>
            <a:ext cx="7772400" cy="609600"/>
          </a:xfrm>
          <a:prstGeom prst="rect">
            <a:avLst/>
          </a:prstGeom>
          <a:noFill/>
          <a:ln w="9525">
            <a:noFill/>
            <a:miter lim="800000"/>
            <a:headEnd/>
            <a:tailEnd/>
          </a:ln>
          <a:effectLst/>
        </p:spPr>
        <p:txBody>
          <a:bodyPr lIns="90488" tIns="44450" rIns="90488" bIns="44450"/>
          <a:lstStyle/>
          <a:p>
            <a:pPr marL="342900" indent="-342900">
              <a:spcBef>
                <a:spcPct val="20000"/>
              </a:spcBef>
              <a:buClr>
                <a:schemeClr val="tx1"/>
              </a:buClr>
              <a:buSzPct val="75000"/>
              <a:buFont typeface="Wingdings" pitchFamily="2" charset="2"/>
              <a:buChar char="v"/>
            </a:pPr>
            <a:r>
              <a:rPr lang="en-US" sz="2800" dirty="0">
                <a:latin typeface="Book Antiqua" pitchFamily="18" charset="0"/>
              </a:rPr>
              <a:t>Can delete all </a:t>
            </a:r>
            <a:r>
              <a:rPr lang="en-US" sz="2800" dirty="0" err="1">
                <a:latin typeface="Book Antiqua" pitchFamily="18" charset="0"/>
              </a:rPr>
              <a:t>tuples</a:t>
            </a:r>
            <a:r>
              <a:rPr lang="en-US" sz="2800" dirty="0">
                <a:latin typeface="Book Antiqua" pitchFamily="18" charset="0"/>
              </a:rPr>
              <a:t> satisfying some condition (e.g., name = Smith):</a:t>
            </a:r>
          </a:p>
        </p:txBody>
      </p:sp>
      <p:sp>
        <p:nvSpPr>
          <p:cNvPr id="23560" name="Rectangle 8"/>
          <p:cNvSpPr>
            <a:spLocks noChangeArrowheads="1"/>
          </p:cNvSpPr>
          <p:nvPr/>
        </p:nvSpPr>
        <p:spPr bwMode="auto">
          <a:xfrm>
            <a:off x="2500313" y="4559300"/>
            <a:ext cx="3484562" cy="118427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DELETE</a:t>
            </a:r>
            <a:r>
              <a:rPr lang="en-US">
                <a:latin typeface="Book Antiqua" pitchFamily="18" charset="0"/>
              </a:rPr>
              <a:t>  </a:t>
            </a:r>
          </a:p>
          <a:p>
            <a:r>
              <a:rPr lang="en-US" sz="2000">
                <a:latin typeface="Book Antiqua" pitchFamily="18" charset="0"/>
              </a:rPr>
              <a:t>FROM</a:t>
            </a:r>
            <a:r>
              <a:rPr lang="en-US">
                <a:latin typeface="Book Antiqua" pitchFamily="18" charset="0"/>
              </a:rPr>
              <a:t> Students S</a:t>
            </a:r>
          </a:p>
          <a:p>
            <a:r>
              <a:rPr lang="en-US" sz="2000">
                <a:latin typeface="Book Antiqua" pitchFamily="18" charset="0"/>
              </a:rPr>
              <a:t>WHERE</a:t>
            </a:r>
            <a:r>
              <a:rPr lang="en-US">
                <a:latin typeface="Book Antiqua" pitchFamily="18" charset="0"/>
              </a:rPr>
              <a:t> S.name = ‘Smith’</a:t>
            </a:r>
          </a:p>
        </p:txBody>
      </p:sp>
      <p:sp>
        <p:nvSpPr>
          <p:cNvPr id="23561" name="Rectangle 9"/>
          <p:cNvSpPr>
            <a:spLocks noChangeArrowheads="1"/>
          </p:cNvSpPr>
          <p:nvPr/>
        </p:nvSpPr>
        <p:spPr bwMode="auto">
          <a:xfrm>
            <a:off x="671513" y="6005513"/>
            <a:ext cx="8081962" cy="454025"/>
          </a:xfrm>
          <a:prstGeom prst="rect">
            <a:avLst/>
          </a:prstGeom>
          <a:noFill/>
          <a:ln w="9525">
            <a:noFill/>
            <a:miter lim="800000"/>
            <a:headEnd/>
            <a:tailEnd/>
          </a:ln>
          <a:effectLst/>
        </p:spPr>
        <p:txBody>
          <a:bodyPr wrap="none" lIns="90488" tIns="44450" rIns="90488" bIns="44450">
            <a:spAutoFit/>
          </a:bodyPr>
          <a:lstStyle/>
          <a:p>
            <a:pPr>
              <a:buFont typeface="Monotype Sorts" charset="0"/>
              <a:buChar char="*"/>
            </a:pPr>
            <a:r>
              <a:rPr lang="en-US" i="1">
                <a:latin typeface="Book Antiqua" pitchFamily="18" charset="0"/>
              </a:rPr>
              <a:t> Powerful variants of these commands are available; more later!</a:t>
            </a: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560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5604" name="Rectangle 4"/>
          <p:cNvSpPr>
            <a:spLocks noGrp="1" noChangeArrowheads="1"/>
          </p:cNvSpPr>
          <p:nvPr>
            <p:ph type="title"/>
          </p:nvPr>
        </p:nvSpPr>
        <p:spPr>
          <a:noFill/>
          <a:ln/>
        </p:spPr>
        <p:txBody>
          <a:bodyPr/>
          <a:lstStyle/>
          <a:p>
            <a:r>
              <a:rPr lang="en-US"/>
              <a:t>Integrity Constraints (ICs)</a:t>
            </a:r>
          </a:p>
        </p:txBody>
      </p:sp>
      <p:sp>
        <p:nvSpPr>
          <p:cNvPr id="25605" name="Rectangle 5"/>
          <p:cNvSpPr>
            <a:spLocks noGrp="1" noChangeArrowheads="1"/>
          </p:cNvSpPr>
          <p:nvPr>
            <p:ph type="body" idx="1"/>
          </p:nvPr>
        </p:nvSpPr>
        <p:spPr>
          <a:xfrm>
            <a:off x="381000" y="1676400"/>
            <a:ext cx="8153400" cy="4572000"/>
          </a:xfrm>
          <a:noFill/>
          <a:ln/>
        </p:spPr>
        <p:txBody>
          <a:bodyPr/>
          <a:lstStyle/>
          <a:p>
            <a:r>
              <a:rPr lang="en-US" dirty="0">
                <a:solidFill>
                  <a:schemeClr val="accent2"/>
                </a:solidFill>
              </a:rPr>
              <a:t>IC:</a:t>
            </a:r>
            <a:r>
              <a:rPr lang="en-US" dirty="0"/>
              <a:t> condition that must be true for </a:t>
            </a:r>
            <a:r>
              <a:rPr lang="en-US" i="1" dirty="0">
                <a:solidFill>
                  <a:schemeClr val="accent2"/>
                </a:solidFill>
              </a:rPr>
              <a:t>every </a:t>
            </a:r>
            <a:r>
              <a:rPr lang="en-US" dirty="0"/>
              <a:t>instance of the database; e.g., </a:t>
            </a:r>
            <a:r>
              <a:rPr lang="en-US" i="1" u="sng" dirty="0">
                <a:solidFill>
                  <a:schemeClr val="accent2"/>
                </a:solidFill>
              </a:rPr>
              <a:t>domain constraints.</a:t>
            </a:r>
          </a:p>
          <a:p>
            <a:pPr lvl="1">
              <a:buSzPct val="75000"/>
            </a:pPr>
            <a:r>
              <a:rPr lang="en-US" dirty="0"/>
              <a:t>ICs are specified when schema is defined.</a:t>
            </a:r>
          </a:p>
          <a:p>
            <a:pPr lvl="1">
              <a:buSzPct val="75000"/>
            </a:pPr>
            <a:r>
              <a:rPr lang="en-US" dirty="0"/>
              <a:t>ICs are checked when relations are modified.</a:t>
            </a:r>
          </a:p>
          <a:p>
            <a:r>
              <a:rPr lang="en-US" dirty="0"/>
              <a:t>A </a:t>
            </a:r>
            <a:r>
              <a:rPr lang="en-US" i="1" dirty="0">
                <a:solidFill>
                  <a:schemeClr val="accent2"/>
                </a:solidFill>
              </a:rPr>
              <a:t>legal</a:t>
            </a:r>
            <a:r>
              <a:rPr lang="en-US" dirty="0">
                <a:solidFill>
                  <a:schemeClr val="accent2"/>
                </a:solidFill>
              </a:rPr>
              <a:t> </a:t>
            </a:r>
            <a:r>
              <a:rPr lang="en-US" dirty="0"/>
              <a:t>instance of a relation is one that satisfies all specified ICs.  </a:t>
            </a:r>
          </a:p>
          <a:p>
            <a:pPr lvl="1">
              <a:buSzPct val="75000"/>
            </a:pPr>
            <a:r>
              <a:rPr lang="en-US" dirty="0"/>
              <a:t>DBMS should not allow illegal instances.</a:t>
            </a:r>
          </a:p>
          <a:p>
            <a:r>
              <a:rPr lang="en-US" dirty="0"/>
              <a:t>If the DBMS checks ICs, stored data is more faithful to real-world meaning.</a:t>
            </a:r>
          </a:p>
          <a:p>
            <a:pPr lvl="1">
              <a:buSzPct val="75000"/>
            </a:pPr>
            <a:r>
              <a:rPr lang="en-US" dirty="0"/>
              <a:t>Avoids data entry errors, too!</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60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560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2560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560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560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560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2560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765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7652" name="Rectangle 4"/>
          <p:cNvSpPr>
            <a:spLocks noGrp="1" noChangeArrowheads="1"/>
          </p:cNvSpPr>
          <p:nvPr>
            <p:ph type="title"/>
          </p:nvPr>
        </p:nvSpPr>
        <p:spPr>
          <a:noFill/>
          <a:ln/>
        </p:spPr>
        <p:txBody>
          <a:bodyPr/>
          <a:lstStyle/>
          <a:p>
            <a:r>
              <a:rPr lang="en-US"/>
              <a:t>Primary Key Constraints</a:t>
            </a:r>
          </a:p>
        </p:txBody>
      </p:sp>
      <p:sp>
        <p:nvSpPr>
          <p:cNvPr id="27653" name="Rectangle 5"/>
          <p:cNvSpPr>
            <a:spLocks noGrp="1" noChangeArrowheads="1"/>
          </p:cNvSpPr>
          <p:nvPr>
            <p:ph type="body" idx="1"/>
          </p:nvPr>
        </p:nvSpPr>
        <p:spPr>
          <a:noFill/>
          <a:ln/>
        </p:spPr>
        <p:txBody>
          <a:bodyPr/>
          <a:lstStyle/>
          <a:p>
            <a:r>
              <a:rPr lang="en-US" dirty="0"/>
              <a:t>A set of fields is a </a:t>
            </a:r>
            <a:r>
              <a:rPr lang="en-US" i="1" u="sng" dirty="0">
                <a:solidFill>
                  <a:schemeClr val="accent2"/>
                </a:solidFill>
              </a:rPr>
              <a:t>key</a:t>
            </a:r>
            <a:r>
              <a:rPr lang="en-US" dirty="0">
                <a:solidFill>
                  <a:schemeClr val="accent2"/>
                </a:solidFill>
              </a:rPr>
              <a:t> </a:t>
            </a:r>
            <a:r>
              <a:rPr lang="en-US" dirty="0"/>
              <a:t>for a relation if :</a:t>
            </a:r>
          </a:p>
          <a:p>
            <a:pPr lvl="1">
              <a:buFont typeface="Wingdings" pitchFamily="2" charset="2"/>
              <a:buNone/>
            </a:pPr>
            <a:r>
              <a:rPr lang="en-US" dirty="0"/>
              <a:t>1. </a:t>
            </a:r>
            <a:r>
              <a:rPr lang="en-US" i="1" dirty="0"/>
              <a:t>Considering all possible instances</a:t>
            </a:r>
            <a:r>
              <a:rPr lang="en-US" dirty="0"/>
              <a:t>, no two distinct </a:t>
            </a:r>
            <a:r>
              <a:rPr lang="en-US" dirty="0" err="1"/>
              <a:t>tuples</a:t>
            </a:r>
            <a:r>
              <a:rPr lang="en-US" dirty="0"/>
              <a:t> can have same values in all key fields, and</a:t>
            </a:r>
          </a:p>
          <a:p>
            <a:pPr lvl="1">
              <a:buFont typeface="Wingdings" pitchFamily="2" charset="2"/>
              <a:buNone/>
            </a:pPr>
            <a:r>
              <a:rPr lang="en-US" dirty="0"/>
              <a:t>2. This is not true for any subset of the key.</a:t>
            </a:r>
          </a:p>
          <a:p>
            <a:pPr lvl="1">
              <a:buSzPct val="75000"/>
            </a:pPr>
            <a:r>
              <a:rPr lang="en-US" dirty="0"/>
              <a:t>Part 2 false? A </a:t>
            </a:r>
            <a:r>
              <a:rPr lang="en-US" i="1" dirty="0" err="1">
                <a:solidFill>
                  <a:schemeClr val="accent2"/>
                </a:solidFill>
              </a:rPr>
              <a:t>superkey</a:t>
            </a:r>
            <a:r>
              <a:rPr lang="en-US" dirty="0"/>
              <a:t>.</a:t>
            </a:r>
          </a:p>
          <a:p>
            <a:pPr lvl="1">
              <a:buSzPct val="75000"/>
            </a:pPr>
            <a:r>
              <a:rPr lang="en-US" dirty="0"/>
              <a:t>If there’s &gt;1 key for a relation, one of the keys is chosen (by DBA) to be the </a:t>
            </a:r>
            <a:r>
              <a:rPr lang="en-US" i="1" dirty="0">
                <a:solidFill>
                  <a:schemeClr val="accent2"/>
                </a:solidFill>
              </a:rPr>
              <a:t>primary key</a:t>
            </a:r>
            <a:r>
              <a:rPr lang="en-US" dirty="0"/>
              <a:t>.</a:t>
            </a:r>
          </a:p>
          <a:p>
            <a:r>
              <a:rPr lang="en-US" dirty="0"/>
              <a:t>E.g., </a:t>
            </a:r>
            <a:r>
              <a:rPr lang="en-US" i="1" dirty="0" err="1"/>
              <a:t>sid</a:t>
            </a:r>
            <a:r>
              <a:rPr lang="en-US" i="1" dirty="0"/>
              <a:t> </a:t>
            </a:r>
            <a:r>
              <a:rPr lang="en-US" dirty="0"/>
              <a:t>is a key for Students.  (What about </a:t>
            </a:r>
            <a:r>
              <a:rPr lang="en-US" i="1" dirty="0"/>
              <a:t>name</a:t>
            </a:r>
            <a:r>
              <a:rPr lang="en-US" dirty="0"/>
              <a:t>?)  The set {</a:t>
            </a:r>
            <a:r>
              <a:rPr lang="en-US" i="1" dirty="0" err="1"/>
              <a:t>sid</a:t>
            </a:r>
            <a:r>
              <a:rPr lang="en-US" i="1" dirty="0"/>
              <a:t>, </a:t>
            </a:r>
            <a:r>
              <a:rPr lang="en-US" i="1" dirty="0" err="1"/>
              <a:t>gpa</a:t>
            </a:r>
            <a:r>
              <a:rPr lang="en-US" dirty="0"/>
              <a:t>} is a </a:t>
            </a:r>
            <a:r>
              <a:rPr lang="en-US" dirty="0" err="1"/>
              <a:t>superkey</a:t>
            </a:r>
            <a:r>
              <a:rPr lang="en-US" dirty="0"/>
              <a:t>.</a:t>
            </a: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969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9700" name="Rectangle 4"/>
          <p:cNvSpPr>
            <a:spLocks noGrp="1" noChangeArrowheads="1"/>
          </p:cNvSpPr>
          <p:nvPr>
            <p:ph type="title"/>
          </p:nvPr>
        </p:nvSpPr>
        <p:spPr>
          <a:noFill/>
          <a:ln/>
        </p:spPr>
        <p:txBody>
          <a:bodyPr/>
          <a:lstStyle/>
          <a:p>
            <a:r>
              <a:rPr lang="en-US"/>
              <a:t>Primary and Candidate Keys in SQL</a:t>
            </a:r>
          </a:p>
        </p:txBody>
      </p:sp>
      <p:sp>
        <p:nvSpPr>
          <p:cNvPr id="29701" name="Rectangle 5"/>
          <p:cNvSpPr>
            <a:spLocks noGrp="1" noChangeArrowheads="1"/>
          </p:cNvSpPr>
          <p:nvPr>
            <p:ph type="body" idx="1"/>
          </p:nvPr>
        </p:nvSpPr>
        <p:spPr>
          <a:xfrm>
            <a:off x="76200" y="1447800"/>
            <a:ext cx="8763000" cy="1524000"/>
          </a:xfrm>
          <a:noFill/>
          <a:ln/>
        </p:spPr>
        <p:txBody>
          <a:bodyPr/>
          <a:lstStyle/>
          <a:p>
            <a:r>
              <a:rPr lang="en-US"/>
              <a:t>Possibly many </a:t>
            </a:r>
            <a:r>
              <a:rPr lang="en-US" i="1" u="sng">
                <a:solidFill>
                  <a:schemeClr val="accent2"/>
                </a:solidFill>
              </a:rPr>
              <a:t>candidate keys</a:t>
            </a:r>
            <a:r>
              <a:rPr lang="en-US" i="1">
                <a:solidFill>
                  <a:schemeClr val="accent2"/>
                </a:solidFill>
              </a:rPr>
              <a:t>  </a:t>
            </a:r>
            <a:r>
              <a:rPr lang="en-US"/>
              <a:t>(specified using </a:t>
            </a:r>
            <a:r>
              <a:rPr lang="en-US" sz="2400">
                <a:solidFill>
                  <a:schemeClr val="accent2"/>
                </a:solidFill>
              </a:rPr>
              <a:t>UNIQUE</a:t>
            </a:r>
            <a:r>
              <a:rPr lang="en-US"/>
              <a:t>), one of which is chosen as the </a:t>
            </a:r>
            <a:r>
              <a:rPr lang="en-US" i="1"/>
              <a:t>primary key</a:t>
            </a:r>
            <a:r>
              <a:rPr lang="en-US"/>
              <a:t>.</a:t>
            </a:r>
          </a:p>
        </p:txBody>
      </p:sp>
      <p:sp>
        <p:nvSpPr>
          <p:cNvPr id="29702" name="Rectangle 6"/>
          <p:cNvSpPr>
            <a:spLocks noChangeArrowheads="1"/>
          </p:cNvSpPr>
          <p:nvPr/>
        </p:nvSpPr>
        <p:spPr bwMode="auto">
          <a:xfrm>
            <a:off x="5243513" y="2425700"/>
            <a:ext cx="3717925" cy="19145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a:t>
            </a:r>
            <a:r>
              <a:rPr lang="en-US">
                <a:latin typeface="Book Antiqua" pitchFamily="18" charset="0"/>
              </a:rPr>
              <a:t> Enrolled</a:t>
            </a:r>
          </a:p>
          <a:p>
            <a:r>
              <a:rPr lang="en-US">
                <a:latin typeface="Book Antiqua" pitchFamily="18" charset="0"/>
              </a:rPr>
              <a:t>   (sid </a:t>
            </a:r>
            <a:r>
              <a:rPr lang="en-US" sz="2000">
                <a:latin typeface="Book Antiqua" pitchFamily="18" charset="0"/>
              </a:rPr>
              <a:t>CHAR</a:t>
            </a:r>
            <a:r>
              <a:rPr lang="en-US">
                <a:latin typeface="Book Antiqua" pitchFamily="18" charset="0"/>
              </a:rPr>
              <a:t>(20)</a:t>
            </a:r>
          </a:p>
          <a:p>
            <a:r>
              <a:rPr lang="en-US">
                <a:latin typeface="Book Antiqua" pitchFamily="18" charset="0"/>
              </a:rPr>
              <a:t>     cid  </a:t>
            </a:r>
            <a:r>
              <a:rPr lang="en-US" sz="2000">
                <a:latin typeface="Book Antiqua" pitchFamily="18" charset="0"/>
              </a:rPr>
              <a:t>CHAR(20)</a:t>
            </a:r>
            <a:r>
              <a:rPr lang="en-US">
                <a:latin typeface="Book Antiqua" pitchFamily="18" charset="0"/>
              </a:rPr>
              <a:t>,</a:t>
            </a:r>
          </a:p>
          <a:p>
            <a:r>
              <a:rPr lang="en-US">
                <a:latin typeface="Book Antiqua" pitchFamily="18" charset="0"/>
              </a:rPr>
              <a:t>     grade </a:t>
            </a:r>
            <a:r>
              <a:rPr lang="en-US" sz="2000">
                <a:latin typeface="Book Antiqua" pitchFamily="18" charset="0"/>
              </a:rPr>
              <a:t>CHAR</a:t>
            </a:r>
            <a:r>
              <a:rPr lang="en-US">
                <a:latin typeface="Book Antiqua" pitchFamily="18" charset="0"/>
              </a:rPr>
              <a:t>(2),</a:t>
            </a:r>
          </a:p>
          <a:p>
            <a:r>
              <a:rPr lang="en-US">
                <a:latin typeface="Book Antiqua" pitchFamily="18" charset="0"/>
              </a:rPr>
              <a:t>     </a:t>
            </a:r>
            <a:r>
              <a:rPr lang="en-US" sz="2000">
                <a:solidFill>
                  <a:schemeClr val="accent2"/>
                </a:solidFill>
                <a:latin typeface="Book Antiqua" pitchFamily="18" charset="0"/>
              </a:rPr>
              <a:t>PRIMARY KEY  </a:t>
            </a:r>
            <a:r>
              <a:rPr lang="en-US">
                <a:latin typeface="Book Antiqua" pitchFamily="18" charset="0"/>
              </a:rPr>
              <a:t>(sid,cid) )</a:t>
            </a:r>
          </a:p>
        </p:txBody>
      </p:sp>
      <p:sp>
        <p:nvSpPr>
          <p:cNvPr id="29703" name="Rectangle 7"/>
          <p:cNvSpPr>
            <a:spLocks noChangeArrowheads="1"/>
          </p:cNvSpPr>
          <p:nvPr/>
        </p:nvSpPr>
        <p:spPr bwMode="auto">
          <a:xfrm>
            <a:off x="76200" y="2514600"/>
            <a:ext cx="5181600" cy="3276600"/>
          </a:xfrm>
          <a:prstGeom prst="rect">
            <a:avLst/>
          </a:prstGeom>
          <a:noFill/>
          <a:ln w="9525">
            <a:noFill/>
            <a:miter lim="800000"/>
            <a:headEnd/>
            <a:tailEnd/>
          </a:ln>
          <a:effectLst/>
        </p:spPr>
        <p:txBody>
          <a:bodyPr lIns="90488" tIns="44450" rIns="90488" bIns="44450"/>
          <a:lstStyle/>
          <a:p>
            <a:pPr marL="342900" indent="-342900">
              <a:spcBef>
                <a:spcPct val="20000"/>
              </a:spcBef>
              <a:buClr>
                <a:schemeClr val="tx1"/>
              </a:buClr>
              <a:buSzPct val="75000"/>
              <a:buFont typeface="Wingdings" pitchFamily="2" charset="2"/>
              <a:buChar char="v"/>
            </a:pPr>
            <a:r>
              <a:rPr lang="en-US">
                <a:latin typeface="Book Antiqua" pitchFamily="18" charset="0"/>
              </a:rPr>
              <a:t>“For a given student and course, there is a single grade.” </a:t>
            </a:r>
            <a:r>
              <a:rPr lang="en-US">
                <a:solidFill>
                  <a:schemeClr val="accent2"/>
                </a:solidFill>
                <a:latin typeface="Book Antiqua" pitchFamily="18" charset="0"/>
              </a:rPr>
              <a:t>vs. </a:t>
            </a:r>
            <a:r>
              <a:rPr lang="en-US">
                <a:latin typeface="Book Antiqua" pitchFamily="18" charset="0"/>
              </a:rPr>
              <a:t>“Students can take only one course, and receive a single grade for that course; further, no two students in a course receive the same grade.”</a:t>
            </a:r>
          </a:p>
          <a:p>
            <a:pPr marL="342900" indent="-342900">
              <a:spcBef>
                <a:spcPct val="20000"/>
              </a:spcBef>
              <a:buClr>
                <a:schemeClr val="tx1"/>
              </a:buClr>
              <a:buSzPct val="75000"/>
              <a:buFont typeface="Wingdings" pitchFamily="2" charset="2"/>
              <a:buChar char="v"/>
            </a:pPr>
            <a:r>
              <a:rPr lang="en-US">
                <a:latin typeface="Book Antiqua" pitchFamily="18" charset="0"/>
              </a:rPr>
              <a:t>Used carelessly, an IC can prevent the storage of database instances that arise in practice!</a:t>
            </a:r>
          </a:p>
        </p:txBody>
      </p:sp>
      <p:sp>
        <p:nvSpPr>
          <p:cNvPr id="29704" name="Rectangle 8"/>
          <p:cNvSpPr>
            <a:spLocks noChangeArrowheads="1"/>
          </p:cNvSpPr>
          <p:nvPr/>
        </p:nvSpPr>
        <p:spPr bwMode="auto">
          <a:xfrm>
            <a:off x="5319713" y="4330700"/>
            <a:ext cx="3402012" cy="227965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a:t>
            </a:r>
            <a:r>
              <a:rPr lang="en-US">
                <a:latin typeface="Book Antiqua" pitchFamily="18" charset="0"/>
              </a:rPr>
              <a:t> Enrolled</a:t>
            </a:r>
          </a:p>
          <a:p>
            <a:r>
              <a:rPr lang="en-US">
                <a:latin typeface="Book Antiqua" pitchFamily="18" charset="0"/>
              </a:rPr>
              <a:t>   (sid </a:t>
            </a:r>
            <a:r>
              <a:rPr lang="en-US" sz="2000">
                <a:latin typeface="Book Antiqua" pitchFamily="18" charset="0"/>
              </a:rPr>
              <a:t>CHAR</a:t>
            </a:r>
            <a:r>
              <a:rPr lang="en-US">
                <a:latin typeface="Book Antiqua" pitchFamily="18" charset="0"/>
              </a:rPr>
              <a:t>(20)</a:t>
            </a:r>
          </a:p>
          <a:p>
            <a:r>
              <a:rPr lang="en-US">
                <a:latin typeface="Book Antiqua" pitchFamily="18" charset="0"/>
              </a:rPr>
              <a:t>     cid  </a:t>
            </a:r>
            <a:r>
              <a:rPr lang="en-US" sz="2000">
                <a:latin typeface="Book Antiqua" pitchFamily="18" charset="0"/>
              </a:rPr>
              <a:t>CHAR(20)</a:t>
            </a:r>
            <a:r>
              <a:rPr lang="en-US">
                <a:latin typeface="Book Antiqua" pitchFamily="18" charset="0"/>
              </a:rPr>
              <a:t>,</a:t>
            </a:r>
          </a:p>
          <a:p>
            <a:r>
              <a:rPr lang="en-US">
                <a:latin typeface="Book Antiqua" pitchFamily="18" charset="0"/>
              </a:rPr>
              <a:t>     grade </a:t>
            </a:r>
            <a:r>
              <a:rPr lang="en-US" sz="2000">
                <a:latin typeface="Book Antiqua" pitchFamily="18" charset="0"/>
              </a:rPr>
              <a:t>CHAR</a:t>
            </a:r>
            <a:r>
              <a:rPr lang="en-US">
                <a:latin typeface="Book Antiqua" pitchFamily="18" charset="0"/>
              </a:rPr>
              <a:t>(2),</a:t>
            </a:r>
          </a:p>
          <a:p>
            <a:r>
              <a:rPr lang="en-US">
                <a:latin typeface="Book Antiqua" pitchFamily="18" charset="0"/>
              </a:rPr>
              <a:t>     </a:t>
            </a:r>
            <a:r>
              <a:rPr lang="en-US" sz="2000">
                <a:solidFill>
                  <a:schemeClr val="accent2"/>
                </a:solidFill>
                <a:latin typeface="Book Antiqua" pitchFamily="18" charset="0"/>
              </a:rPr>
              <a:t>PRIMARY KEY  </a:t>
            </a:r>
            <a:r>
              <a:rPr lang="en-US">
                <a:latin typeface="Book Antiqua" pitchFamily="18" charset="0"/>
              </a:rPr>
              <a:t>(sid),</a:t>
            </a:r>
          </a:p>
          <a:p>
            <a:r>
              <a:rPr lang="en-US">
                <a:latin typeface="Book Antiqua" pitchFamily="18" charset="0"/>
              </a:rPr>
              <a:t>     </a:t>
            </a:r>
            <a:r>
              <a:rPr lang="en-US" sz="2000">
                <a:solidFill>
                  <a:schemeClr val="accent2"/>
                </a:solidFill>
                <a:latin typeface="Book Antiqua" pitchFamily="18" charset="0"/>
              </a:rPr>
              <a:t>UNIQUE</a:t>
            </a:r>
            <a:r>
              <a:rPr lang="en-US">
                <a:latin typeface="Book Antiqua" pitchFamily="18" charset="0"/>
              </a:rPr>
              <a:t> (cid, grade) )</a:t>
            </a: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174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1748" name="Rectangle 4"/>
          <p:cNvSpPr>
            <a:spLocks noGrp="1" noChangeArrowheads="1"/>
          </p:cNvSpPr>
          <p:nvPr>
            <p:ph type="title"/>
          </p:nvPr>
        </p:nvSpPr>
        <p:spPr>
          <a:noFill/>
          <a:ln/>
        </p:spPr>
        <p:txBody>
          <a:bodyPr/>
          <a:lstStyle/>
          <a:p>
            <a:r>
              <a:rPr lang="en-US"/>
              <a:t>Foreign Keys, Referential Integrity</a:t>
            </a:r>
          </a:p>
        </p:txBody>
      </p:sp>
      <p:sp>
        <p:nvSpPr>
          <p:cNvPr id="31749" name="Rectangle 5"/>
          <p:cNvSpPr>
            <a:spLocks noGrp="1" noChangeArrowheads="1"/>
          </p:cNvSpPr>
          <p:nvPr>
            <p:ph type="body" idx="1"/>
          </p:nvPr>
        </p:nvSpPr>
        <p:spPr>
          <a:xfrm>
            <a:off x="304800" y="1828800"/>
            <a:ext cx="8534400" cy="4343400"/>
          </a:xfrm>
          <a:noFill/>
          <a:ln/>
        </p:spPr>
        <p:txBody>
          <a:bodyPr/>
          <a:lstStyle/>
          <a:p>
            <a:r>
              <a:rPr lang="en-US" i="1" u="sng" dirty="0">
                <a:solidFill>
                  <a:schemeClr val="accent2"/>
                </a:solidFill>
              </a:rPr>
              <a:t>Foreign key</a:t>
            </a:r>
            <a:r>
              <a:rPr lang="en-US" dirty="0">
                <a:solidFill>
                  <a:schemeClr val="accent2"/>
                </a:solidFill>
              </a:rPr>
              <a:t> : </a:t>
            </a:r>
            <a:r>
              <a:rPr lang="en-US" dirty="0"/>
              <a:t>Set of fields in one relation that is used to `refer’ to a tuple in another relation.  (Must correspond to primary key of the second relation.)  Like a `logical pointer’.</a:t>
            </a:r>
          </a:p>
          <a:p>
            <a:r>
              <a:rPr lang="en-US" dirty="0"/>
              <a:t>E.g. </a:t>
            </a:r>
            <a:r>
              <a:rPr lang="en-US" i="1" dirty="0" err="1">
                <a:solidFill>
                  <a:srgbClr val="CF0E30"/>
                </a:solidFill>
              </a:rPr>
              <a:t>sid</a:t>
            </a:r>
            <a:r>
              <a:rPr lang="en-US" dirty="0"/>
              <a:t> is a foreign key referring to </a:t>
            </a:r>
            <a:r>
              <a:rPr lang="en-US" dirty="0">
                <a:solidFill>
                  <a:srgbClr val="CF0E30"/>
                </a:solidFill>
              </a:rPr>
              <a:t>Students</a:t>
            </a:r>
            <a:r>
              <a:rPr lang="en-US" dirty="0"/>
              <a:t>:</a:t>
            </a:r>
          </a:p>
          <a:p>
            <a:pPr lvl="1">
              <a:buSzPct val="75000"/>
            </a:pPr>
            <a:r>
              <a:rPr lang="en-US" dirty="0"/>
              <a:t>Enrolled(</a:t>
            </a:r>
            <a:r>
              <a:rPr lang="en-US" i="1" dirty="0" err="1">
                <a:solidFill>
                  <a:srgbClr val="CF0E30"/>
                </a:solidFill>
              </a:rPr>
              <a:t>sid</a:t>
            </a:r>
            <a:r>
              <a:rPr lang="en-US" dirty="0">
                <a:solidFill>
                  <a:srgbClr val="CF0E30"/>
                </a:solidFill>
              </a:rPr>
              <a:t>: </a:t>
            </a:r>
            <a:r>
              <a:rPr lang="en-US" dirty="0"/>
              <a:t>string, </a:t>
            </a:r>
            <a:r>
              <a:rPr lang="en-US" i="1" dirty="0"/>
              <a:t>cid</a:t>
            </a:r>
            <a:r>
              <a:rPr lang="en-US" dirty="0"/>
              <a:t>: string, </a:t>
            </a:r>
            <a:r>
              <a:rPr lang="en-US" i="1" dirty="0"/>
              <a:t>grade</a:t>
            </a:r>
            <a:r>
              <a:rPr lang="en-US" dirty="0"/>
              <a:t>: string)</a:t>
            </a:r>
          </a:p>
          <a:p>
            <a:pPr lvl="1">
              <a:buSzPct val="75000"/>
            </a:pPr>
            <a:r>
              <a:rPr lang="en-US" dirty="0"/>
              <a:t>If all foreign key constraints are enforced,  </a:t>
            </a:r>
            <a:r>
              <a:rPr lang="en-US" i="1" u="sng" dirty="0">
                <a:solidFill>
                  <a:schemeClr val="accent2"/>
                </a:solidFill>
              </a:rPr>
              <a:t>referential integrity</a:t>
            </a:r>
            <a:r>
              <a:rPr lang="en-US" dirty="0"/>
              <a:t> is achieved, i.e., no dangling references.</a:t>
            </a:r>
          </a:p>
          <a:p>
            <a:pPr lvl="1">
              <a:buSzPct val="75000"/>
            </a:pPr>
            <a:r>
              <a:rPr lang="en-US" dirty="0"/>
              <a:t>A data model </a:t>
            </a:r>
            <a:r>
              <a:rPr lang="en-US" i="1" dirty="0"/>
              <a:t>without</a:t>
            </a:r>
            <a:r>
              <a:rPr lang="en-US" dirty="0"/>
              <a:t> referential integrity:</a:t>
            </a:r>
          </a:p>
          <a:p>
            <a:pPr lvl="2"/>
            <a:r>
              <a:rPr lang="en-US" dirty="0"/>
              <a:t>Links in HTML!</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174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174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174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174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3174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174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379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3796" name="Rectangle 4"/>
          <p:cNvSpPr>
            <a:spLocks noGrp="1" noChangeArrowheads="1"/>
          </p:cNvSpPr>
          <p:nvPr>
            <p:ph type="title"/>
          </p:nvPr>
        </p:nvSpPr>
        <p:spPr>
          <a:noFill/>
          <a:ln/>
        </p:spPr>
        <p:txBody>
          <a:bodyPr/>
          <a:lstStyle/>
          <a:p>
            <a:r>
              <a:rPr lang="en-US"/>
              <a:t>Foreign Keys in SQL</a:t>
            </a:r>
          </a:p>
        </p:txBody>
      </p:sp>
      <p:sp>
        <p:nvSpPr>
          <p:cNvPr id="33797" name="Rectangle 5"/>
          <p:cNvSpPr>
            <a:spLocks noGrp="1" noChangeArrowheads="1"/>
          </p:cNvSpPr>
          <p:nvPr>
            <p:ph type="body" idx="1"/>
          </p:nvPr>
        </p:nvSpPr>
        <p:spPr>
          <a:xfrm>
            <a:off x="304800" y="1600200"/>
            <a:ext cx="8686800" cy="990600"/>
          </a:xfrm>
          <a:noFill/>
          <a:ln/>
        </p:spPr>
        <p:txBody>
          <a:bodyPr/>
          <a:lstStyle/>
          <a:p>
            <a:r>
              <a:rPr lang="en-US"/>
              <a:t>Only students listed in the Students relation should be allowed to enroll for courses.</a:t>
            </a:r>
          </a:p>
        </p:txBody>
      </p:sp>
      <p:sp>
        <p:nvSpPr>
          <p:cNvPr id="33798" name="Rectangle 6"/>
          <p:cNvSpPr>
            <a:spLocks noChangeArrowheads="1"/>
          </p:cNvSpPr>
          <p:nvPr/>
        </p:nvSpPr>
        <p:spPr bwMode="auto">
          <a:xfrm>
            <a:off x="1204913" y="2578100"/>
            <a:ext cx="6423025" cy="1549400"/>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a:t>
            </a:r>
            <a:r>
              <a:rPr lang="en-US">
                <a:latin typeface="Book Antiqua" pitchFamily="18" charset="0"/>
              </a:rPr>
              <a:t> Enrolled</a:t>
            </a:r>
          </a:p>
          <a:p>
            <a:r>
              <a:rPr lang="en-US">
                <a:latin typeface="Book Antiqua" pitchFamily="18" charset="0"/>
              </a:rPr>
              <a:t>   (sid </a:t>
            </a:r>
            <a:r>
              <a:rPr lang="en-US" sz="2000">
                <a:latin typeface="Book Antiqua" pitchFamily="18" charset="0"/>
              </a:rPr>
              <a:t>CHAR</a:t>
            </a:r>
            <a:r>
              <a:rPr lang="en-US">
                <a:latin typeface="Book Antiqua" pitchFamily="18" charset="0"/>
              </a:rPr>
              <a:t>(20),  cid </a:t>
            </a:r>
            <a:r>
              <a:rPr lang="en-US" sz="2000">
                <a:latin typeface="Book Antiqua" pitchFamily="18" charset="0"/>
              </a:rPr>
              <a:t>CHAR(20)</a:t>
            </a:r>
            <a:r>
              <a:rPr lang="en-US">
                <a:latin typeface="Book Antiqua" pitchFamily="18" charset="0"/>
              </a:rPr>
              <a:t>,  grade </a:t>
            </a:r>
            <a:r>
              <a:rPr lang="en-US" sz="2000">
                <a:latin typeface="Book Antiqua" pitchFamily="18" charset="0"/>
              </a:rPr>
              <a:t>CHAR</a:t>
            </a:r>
            <a:r>
              <a:rPr lang="en-US">
                <a:latin typeface="Book Antiqua" pitchFamily="18" charset="0"/>
              </a:rPr>
              <a:t>(2),</a:t>
            </a:r>
          </a:p>
          <a:p>
            <a:r>
              <a:rPr lang="en-US">
                <a:latin typeface="Book Antiqua" pitchFamily="18" charset="0"/>
              </a:rPr>
              <a:t>     </a:t>
            </a:r>
            <a:r>
              <a:rPr lang="en-US" sz="2000">
                <a:solidFill>
                  <a:schemeClr val="accent2"/>
                </a:solidFill>
                <a:latin typeface="Book Antiqua" pitchFamily="18" charset="0"/>
              </a:rPr>
              <a:t>PRIMARY KEY  </a:t>
            </a:r>
            <a:r>
              <a:rPr lang="en-US">
                <a:latin typeface="Book Antiqua" pitchFamily="18" charset="0"/>
              </a:rPr>
              <a:t>(sid,cid),</a:t>
            </a:r>
          </a:p>
          <a:p>
            <a:r>
              <a:rPr lang="en-US">
                <a:latin typeface="Book Antiqua" pitchFamily="18" charset="0"/>
              </a:rPr>
              <a:t>     </a:t>
            </a:r>
            <a:r>
              <a:rPr lang="en-US" sz="2000">
                <a:solidFill>
                  <a:schemeClr val="accent2"/>
                </a:solidFill>
                <a:latin typeface="Book Antiqua" pitchFamily="18" charset="0"/>
              </a:rPr>
              <a:t>FOREIGN KEY </a:t>
            </a:r>
            <a:r>
              <a:rPr lang="en-US">
                <a:latin typeface="Book Antiqua" pitchFamily="18" charset="0"/>
              </a:rPr>
              <a:t>(sid) </a:t>
            </a:r>
            <a:r>
              <a:rPr lang="en-US" sz="2000">
                <a:solidFill>
                  <a:schemeClr val="accent2"/>
                </a:solidFill>
                <a:latin typeface="Book Antiqua" pitchFamily="18" charset="0"/>
              </a:rPr>
              <a:t>REFERENCES</a:t>
            </a:r>
            <a:r>
              <a:rPr lang="en-US">
                <a:solidFill>
                  <a:schemeClr val="accent2"/>
                </a:solidFill>
                <a:latin typeface="Book Antiqua" pitchFamily="18" charset="0"/>
              </a:rPr>
              <a:t> </a:t>
            </a:r>
            <a:r>
              <a:rPr lang="en-US">
                <a:latin typeface="Book Antiqua" pitchFamily="18" charset="0"/>
              </a:rPr>
              <a:t>Students )</a:t>
            </a:r>
          </a:p>
        </p:txBody>
      </p:sp>
      <p:graphicFrame>
        <p:nvGraphicFramePr>
          <p:cNvPr id="33799" name="Object 7">
            <a:hlinkClick r:id="" action="ppaction://ole?verb=0"/>
          </p:cNvPr>
          <p:cNvGraphicFramePr>
            <a:graphicFrameLocks/>
          </p:cNvGraphicFramePr>
          <p:nvPr/>
        </p:nvGraphicFramePr>
        <p:xfrm>
          <a:off x="4572000" y="4745038"/>
          <a:ext cx="4583113" cy="1757362"/>
        </p:xfrm>
        <a:graphic>
          <a:graphicData uri="http://schemas.openxmlformats.org/presentationml/2006/ole">
            <mc:AlternateContent xmlns:mc="http://schemas.openxmlformats.org/markup-compatibility/2006">
              <mc:Choice xmlns:v="urn:schemas-microsoft-com:vml" Requires="v">
                <p:oleObj spid="_x0000_s33827" name="Document" r:id="rId4" imgW="4582800" imgH="1757160" progId="Word.Document.8">
                  <p:embed/>
                </p:oleObj>
              </mc:Choice>
              <mc:Fallback>
                <p:oleObj name="Document" r:id="rId4" imgW="4582800" imgH="1757160" progId="Word.Document.8">
                  <p:embed/>
                  <p:pic>
                    <p:nvPicPr>
                      <p:cNvPr id="0" name="Picture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745038"/>
                        <a:ext cx="4583113" cy="175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800" name="Object 8">
            <a:hlinkClick r:id="" action="ppaction://ole?verb=0"/>
          </p:cNvPr>
          <p:cNvGraphicFramePr>
            <a:graphicFrameLocks/>
          </p:cNvGraphicFramePr>
          <p:nvPr/>
        </p:nvGraphicFramePr>
        <p:xfrm>
          <a:off x="338138" y="4503738"/>
          <a:ext cx="3552825" cy="1900237"/>
        </p:xfrm>
        <a:graphic>
          <a:graphicData uri="http://schemas.openxmlformats.org/presentationml/2006/ole">
            <mc:AlternateContent xmlns:mc="http://schemas.openxmlformats.org/markup-compatibility/2006">
              <mc:Choice xmlns:v="urn:schemas-microsoft-com:vml" Requires="v">
                <p:oleObj spid="_x0000_s33828" name="Document" r:id="rId6" imgW="3552480" imgH="1900080" progId="Word.Document.8">
                  <p:embed/>
                </p:oleObj>
              </mc:Choice>
              <mc:Fallback>
                <p:oleObj name="Document" r:id="rId6" imgW="3552480" imgH="1900080" progId="Word.Document.8">
                  <p:embed/>
                  <p:pic>
                    <p:nvPicPr>
                      <p:cNvPr id="0" name="Picture 8"/>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8138" y="4503738"/>
                        <a:ext cx="3552825" cy="190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801" name="Line 9"/>
          <p:cNvSpPr>
            <a:spLocks noChangeShapeType="1"/>
          </p:cNvSpPr>
          <p:nvPr/>
        </p:nvSpPr>
        <p:spPr bwMode="auto">
          <a:xfrm>
            <a:off x="3429000" y="4953000"/>
            <a:ext cx="1143000" cy="304800"/>
          </a:xfrm>
          <a:prstGeom prst="line">
            <a:avLst/>
          </a:prstGeom>
          <a:noFill/>
          <a:ln w="12700">
            <a:solidFill>
              <a:schemeClr val="accent2"/>
            </a:solidFill>
            <a:round/>
            <a:headEnd type="none" w="sm" len="sm"/>
            <a:tailEnd type="stealth" w="med" len="med"/>
          </a:ln>
          <a:effectLst/>
        </p:spPr>
        <p:txBody>
          <a:bodyPr/>
          <a:lstStyle/>
          <a:p>
            <a:endParaRPr lang="en-US"/>
          </a:p>
        </p:txBody>
      </p:sp>
      <p:sp>
        <p:nvSpPr>
          <p:cNvPr id="33802" name="Line 10"/>
          <p:cNvSpPr>
            <a:spLocks noChangeShapeType="1"/>
          </p:cNvSpPr>
          <p:nvPr/>
        </p:nvSpPr>
        <p:spPr bwMode="auto">
          <a:xfrm>
            <a:off x="3505200" y="5334000"/>
            <a:ext cx="1066800" cy="0"/>
          </a:xfrm>
          <a:prstGeom prst="line">
            <a:avLst/>
          </a:prstGeom>
          <a:noFill/>
          <a:ln w="12700">
            <a:solidFill>
              <a:schemeClr val="accent2"/>
            </a:solidFill>
            <a:round/>
            <a:headEnd type="none" w="sm" len="sm"/>
            <a:tailEnd type="stealth" w="med" len="med"/>
          </a:ln>
          <a:effectLst/>
        </p:spPr>
        <p:txBody>
          <a:bodyPr/>
          <a:lstStyle/>
          <a:p>
            <a:endParaRPr lang="en-US"/>
          </a:p>
        </p:txBody>
      </p:sp>
      <p:sp>
        <p:nvSpPr>
          <p:cNvPr id="33803" name="Line 11"/>
          <p:cNvSpPr>
            <a:spLocks noChangeShapeType="1"/>
          </p:cNvSpPr>
          <p:nvPr/>
        </p:nvSpPr>
        <p:spPr bwMode="auto">
          <a:xfrm flipV="1">
            <a:off x="3429000" y="5410200"/>
            <a:ext cx="1143000" cy="609600"/>
          </a:xfrm>
          <a:prstGeom prst="line">
            <a:avLst/>
          </a:prstGeom>
          <a:noFill/>
          <a:ln w="12700">
            <a:solidFill>
              <a:schemeClr val="accent2"/>
            </a:solidFill>
            <a:round/>
            <a:headEnd type="none" w="sm" len="sm"/>
            <a:tailEnd type="stealth" w="med" len="med"/>
          </a:ln>
          <a:effectLst/>
        </p:spPr>
        <p:txBody>
          <a:bodyPr/>
          <a:lstStyle/>
          <a:p>
            <a:endParaRPr lang="en-US"/>
          </a:p>
        </p:txBody>
      </p:sp>
      <p:sp>
        <p:nvSpPr>
          <p:cNvPr id="33804" name="Line 12"/>
          <p:cNvSpPr>
            <a:spLocks noChangeShapeType="1"/>
          </p:cNvSpPr>
          <p:nvPr/>
        </p:nvSpPr>
        <p:spPr bwMode="auto">
          <a:xfrm>
            <a:off x="3429000" y="5715000"/>
            <a:ext cx="1143000" cy="228600"/>
          </a:xfrm>
          <a:prstGeom prst="line">
            <a:avLst/>
          </a:prstGeom>
          <a:noFill/>
          <a:ln w="12700">
            <a:solidFill>
              <a:schemeClr val="accent2"/>
            </a:solidFill>
            <a:round/>
            <a:headEnd type="none" w="sm" len="sm"/>
            <a:tailEnd type="stealth" w="med" len="med"/>
          </a:ln>
          <a:effectLst/>
        </p:spPr>
        <p:txBody>
          <a:bodyPr/>
          <a:lstStyle/>
          <a:p>
            <a:endParaRPr lang="en-US"/>
          </a:p>
        </p:txBody>
      </p:sp>
      <p:sp>
        <p:nvSpPr>
          <p:cNvPr id="33805" name="Rectangle 13"/>
          <p:cNvSpPr>
            <a:spLocks noChangeArrowheads="1"/>
          </p:cNvSpPr>
          <p:nvPr/>
        </p:nvSpPr>
        <p:spPr bwMode="auto">
          <a:xfrm>
            <a:off x="290513" y="4100513"/>
            <a:ext cx="1341437"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Enrolled</a:t>
            </a:r>
          </a:p>
        </p:txBody>
      </p:sp>
      <p:sp>
        <p:nvSpPr>
          <p:cNvPr id="33806" name="Rectangle 14"/>
          <p:cNvSpPr>
            <a:spLocks noChangeArrowheads="1"/>
          </p:cNvSpPr>
          <p:nvPr/>
        </p:nvSpPr>
        <p:spPr bwMode="auto">
          <a:xfrm>
            <a:off x="4557713" y="4329113"/>
            <a:ext cx="1362075"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Students</a:t>
            </a: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584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5844" name="Rectangle 4"/>
          <p:cNvSpPr>
            <a:spLocks noGrp="1" noChangeArrowheads="1"/>
          </p:cNvSpPr>
          <p:nvPr>
            <p:ph type="title"/>
          </p:nvPr>
        </p:nvSpPr>
        <p:spPr>
          <a:xfrm>
            <a:off x="762000" y="228600"/>
            <a:ext cx="7772400" cy="723900"/>
          </a:xfrm>
          <a:noFill/>
          <a:ln/>
        </p:spPr>
        <p:txBody>
          <a:bodyPr/>
          <a:lstStyle/>
          <a:p>
            <a:r>
              <a:rPr lang="en-US" dirty="0"/>
              <a:t>Enforcing Referential Integrity</a:t>
            </a:r>
          </a:p>
        </p:txBody>
      </p:sp>
      <p:sp>
        <p:nvSpPr>
          <p:cNvPr id="35845" name="Rectangle 5"/>
          <p:cNvSpPr>
            <a:spLocks noGrp="1" noChangeArrowheads="1"/>
          </p:cNvSpPr>
          <p:nvPr>
            <p:ph type="body" idx="1"/>
          </p:nvPr>
        </p:nvSpPr>
        <p:spPr>
          <a:xfrm>
            <a:off x="152400" y="990600"/>
            <a:ext cx="8686800" cy="5486400"/>
          </a:xfrm>
          <a:noFill/>
          <a:ln/>
        </p:spPr>
        <p:txBody>
          <a:bodyPr/>
          <a:lstStyle/>
          <a:p>
            <a:pPr>
              <a:lnSpc>
                <a:spcPct val="90000"/>
              </a:lnSpc>
            </a:pPr>
            <a:r>
              <a:rPr lang="en-US" dirty="0"/>
              <a:t>Consider Students and Enrolled;  </a:t>
            </a:r>
            <a:r>
              <a:rPr lang="en-US" i="1" dirty="0" err="1"/>
              <a:t>sid</a:t>
            </a:r>
            <a:r>
              <a:rPr lang="en-US" dirty="0"/>
              <a:t> in Enrolled is a foreign key that references Students.</a:t>
            </a:r>
          </a:p>
          <a:p>
            <a:pPr>
              <a:lnSpc>
                <a:spcPct val="90000"/>
              </a:lnSpc>
            </a:pPr>
            <a:r>
              <a:rPr lang="en-US" dirty="0"/>
              <a:t>What should be done if an Enrolled </a:t>
            </a:r>
            <a:r>
              <a:rPr lang="en-US" dirty="0" err="1"/>
              <a:t>tuple</a:t>
            </a:r>
            <a:r>
              <a:rPr lang="en-US" dirty="0"/>
              <a:t> with a non-existent student id is </a:t>
            </a:r>
            <a:r>
              <a:rPr lang="en-US" b="1" dirty="0"/>
              <a:t>inserted</a:t>
            </a:r>
            <a:r>
              <a:rPr lang="en-US" dirty="0"/>
              <a:t>?  </a:t>
            </a:r>
            <a:r>
              <a:rPr lang="en-US" i="1" dirty="0">
                <a:solidFill>
                  <a:schemeClr val="accent2"/>
                </a:solidFill>
              </a:rPr>
              <a:t>Reject it!</a:t>
            </a:r>
            <a:endParaRPr lang="en-US" dirty="0">
              <a:solidFill>
                <a:schemeClr val="accent2"/>
              </a:solidFill>
            </a:endParaRPr>
          </a:p>
          <a:p>
            <a:pPr>
              <a:lnSpc>
                <a:spcPct val="90000"/>
              </a:lnSpc>
            </a:pPr>
            <a:r>
              <a:rPr lang="en-US" dirty="0"/>
              <a:t>Options if a Students </a:t>
            </a:r>
            <a:r>
              <a:rPr lang="en-US" dirty="0" err="1"/>
              <a:t>tuple</a:t>
            </a:r>
            <a:r>
              <a:rPr lang="en-US" dirty="0"/>
              <a:t> is </a:t>
            </a:r>
            <a:r>
              <a:rPr lang="en-US" b="1" dirty="0"/>
              <a:t>deleted</a:t>
            </a:r>
            <a:r>
              <a:rPr lang="en-US" dirty="0"/>
              <a:t>:</a:t>
            </a:r>
          </a:p>
          <a:p>
            <a:pPr lvl="1">
              <a:lnSpc>
                <a:spcPct val="90000"/>
              </a:lnSpc>
              <a:buSzPct val="75000"/>
            </a:pPr>
            <a:r>
              <a:rPr lang="en-US" dirty="0"/>
              <a:t>Also delete all Enrolled </a:t>
            </a:r>
            <a:r>
              <a:rPr lang="en-US" dirty="0" err="1"/>
              <a:t>tuples</a:t>
            </a:r>
            <a:r>
              <a:rPr lang="en-US" dirty="0"/>
              <a:t> that refer to it (</a:t>
            </a:r>
            <a:r>
              <a:rPr lang="en-US" sz="2000" dirty="0">
                <a:latin typeface="Courier New" pitchFamily="49" charset="0"/>
                <a:cs typeface="Courier New" pitchFamily="49" charset="0"/>
              </a:rPr>
              <a:t>“CASCADE”</a:t>
            </a:r>
            <a:r>
              <a:rPr lang="en-US" dirty="0"/>
              <a:t>)</a:t>
            </a:r>
          </a:p>
          <a:p>
            <a:pPr lvl="1">
              <a:lnSpc>
                <a:spcPct val="90000"/>
              </a:lnSpc>
              <a:buSzPct val="75000"/>
            </a:pPr>
            <a:r>
              <a:rPr lang="en-US" dirty="0"/>
              <a:t>Disallow deletion of a Students </a:t>
            </a:r>
            <a:r>
              <a:rPr lang="en-US" dirty="0" err="1"/>
              <a:t>tuple</a:t>
            </a:r>
            <a:r>
              <a:rPr lang="en-US" dirty="0"/>
              <a:t> that is referred to (</a:t>
            </a:r>
            <a:r>
              <a:rPr lang="en-US" sz="2000" dirty="0">
                <a:latin typeface="Courier New" pitchFamily="49" charset="0"/>
                <a:cs typeface="Courier New" pitchFamily="49" charset="0"/>
              </a:rPr>
              <a:t>“NO ACTION”</a:t>
            </a:r>
            <a:r>
              <a:rPr lang="en-US" dirty="0"/>
              <a:t>).</a:t>
            </a:r>
          </a:p>
          <a:p>
            <a:pPr lvl="1">
              <a:lnSpc>
                <a:spcPct val="90000"/>
              </a:lnSpc>
              <a:buSzPct val="75000"/>
            </a:pPr>
            <a:r>
              <a:rPr lang="en-US" dirty="0"/>
              <a:t>Set </a:t>
            </a:r>
            <a:r>
              <a:rPr lang="en-US" dirty="0" err="1"/>
              <a:t>sid</a:t>
            </a:r>
            <a:r>
              <a:rPr lang="en-US" dirty="0"/>
              <a:t> in Enrolled </a:t>
            </a:r>
            <a:r>
              <a:rPr lang="en-US" dirty="0" err="1"/>
              <a:t>tuples</a:t>
            </a:r>
            <a:r>
              <a:rPr lang="en-US" dirty="0"/>
              <a:t> that refer to it to a </a:t>
            </a:r>
            <a:r>
              <a:rPr lang="en-US" i="1" dirty="0"/>
              <a:t>default </a:t>
            </a:r>
            <a:r>
              <a:rPr lang="en-US" i="1" dirty="0" err="1"/>
              <a:t>sid</a:t>
            </a:r>
            <a:r>
              <a:rPr lang="en-US" dirty="0"/>
              <a:t> (</a:t>
            </a:r>
            <a:r>
              <a:rPr lang="en-US" sz="2000" dirty="0">
                <a:latin typeface="Courier New" pitchFamily="49" charset="0"/>
                <a:cs typeface="Courier New" pitchFamily="49" charset="0"/>
              </a:rPr>
              <a:t>“SET DEFAULT”</a:t>
            </a:r>
            <a:r>
              <a:rPr lang="en-US" dirty="0"/>
              <a:t>).</a:t>
            </a:r>
          </a:p>
          <a:p>
            <a:pPr lvl="1">
              <a:lnSpc>
                <a:spcPct val="90000"/>
              </a:lnSpc>
              <a:buSzPct val="75000"/>
            </a:pPr>
            <a:r>
              <a:rPr lang="en-US" dirty="0"/>
              <a:t>In SQL, also: Set </a:t>
            </a:r>
            <a:r>
              <a:rPr lang="en-US" dirty="0" err="1"/>
              <a:t>sid</a:t>
            </a:r>
            <a:r>
              <a:rPr lang="en-US" dirty="0"/>
              <a:t> in Enrolled </a:t>
            </a:r>
            <a:r>
              <a:rPr lang="en-US" dirty="0" err="1"/>
              <a:t>tuples</a:t>
            </a:r>
            <a:r>
              <a:rPr lang="en-US" dirty="0"/>
              <a:t> that refer to it to a special value </a:t>
            </a:r>
            <a:r>
              <a:rPr lang="en-US" i="1" dirty="0">
                <a:solidFill>
                  <a:schemeClr val="accent2"/>
                </a:solidFill>
              </a:rPr>
              <a:t>null</a:t>
            </a:r>
            <a:r>
              <a:rPr lang="en-US" i="1" dirty="0"/>
              <a:t>, </a:t>
            </a:r>
            <a:r>
              <a:rPr lang="en-US" dirty="0"/>
              <a:t>denoting </a:t>
            </a:r>
            <a:r>
              <a:rPr lang="en-US" i="1" dirty="0"/>
              <a:t>`unknown’</a:t>
            </a:r>
            <a:r>
              <a:rPr lang="en-US" dirty="0"/>
              <a:t> or </a:t>
            </a:r>
            <a:r>
              <a:rPr lang="en-US" i="1" dirty="0"/>
              <a:t>`inapplicable’</a:t>
            </a:r>
            <a:r>
              <a:rPr lang="en-US" dirty="0"/>
              <a:t> (</a:t>
            </a:r>
            <a:r>
              <a:rPr lang="en-US" sz="2000" dirty="0">
                <a:latin typeface="Courier New" pitchFamily="49" charset="0"/>
                <a:cs typeface="Courier New" pitchFamily="49" charset="0"/>
              </a:rPr>
              <a:t>“SET NULL”</a:t>
            </a:r>
            <a:r>
              <a:rPr lang="en-US" dirty="0"/>
              <a:t>)</a:t>
            </a:r>
          </a:p>
          <a:p>
            <a:pPr>
              <a:lnSpc>
                <a:spcPct val="90000"/>
              </a:lnSpc>
            </a:pPr>
            <a:r>
              <a:rPr lang="en-US" dirty="0"/>
              <a:t>Similar if primary key of Students tuple is </a:t>
            </a:r>
            <a:r>
              <a:rPr lang="en-US" b="1" dirty="0"/>
              <a:t>updated</a:t>
            </a:r>
            <a:r>
              <a:rPr lang="en-US" dirty="0"/>
              <a:t>.</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58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58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584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3584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584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3584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3584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584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789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7892" name="Rectangle 4"/>
          <p:cNvSpPr>
            <a:spLocks noGrp="1" noChangeArrowheads="1"/>
          </p:cNvSpPr>
          <p:nvPr>
            <p:ph type="title"/>
          </p:nvPr>
        </p:nvSpPr>
        <p:spPr>
          <a:noFill/>
          <a:ln/>
        </p:spPr>
        <p:txBody>
          <a:bodyPr/>
          <a:lstStyle/>
          <a:p>
            <a:r>
              <a:rPr lang="en-US"/>
              <a:t>Referential Integrity in SQL</a:t>
            </a:r>
          </a:p>
        </p:txBody>
      </p:sp>
      <p:sp>
        <p:nvSpPr>
          <p:cNvPr id="37893" name="Rectangle 5"/>
          <p:cNvSpPr>
            <a:spLocks noGrp="1" noChangeArrowheads="1"/>
          </p:cNvSpPr>
          <p:nvPr>
            <p:ph type="body" sz="half" idx="1"/>
          </p:nvPr>
        </p:nvSpPr>
        <p:spPr>
          <a:xfrm>
            <a:off x="152400" y="1828800"/>
            <a:ext cx="4191000" cy="4572000"/>
          </a:xfrm>
          <a:noFill/>
          <a:ln/>
        </p:spPr>
        <p:txBody>
          <a:bodyPr/>
          <a:lstStyle/>
          <a:p>
            <a:r>
              <a:rPr lang="en-US" sz="2400"/>
              <a:t>SQL/92 and SQL:1999 support all 4 options on deletes and updates.</a:t>
            </a:r>
          </a:p>
          <a:p>
            <a:pPr lvl="1">
              <a:buSzPct val="75000"/>
            </a:pPr>
            <a:r>
              <a:rPr lang="en-US"/>
              <a:t>Default is </a:t>
            </a:r>
            <a:r>
              <a:rPr lang="en-US" sz="2000">
                <a:solidFill>
                  <a:schemeClr val="accent2"/>
                </a:solidFill>
              </a:rPr>
              <a:t>NO ACTION   </a:t>
            </a:r>
            <a:r>
              <a:rPr lang="en-US"/>
              <a:t>(</a:t>
            </a:r>
            <a:r>
              <a:rPr lang="en-US" i="1"/>
              <a:t>delete/update is rejected</a:t>
            </a:r>
            <a:r>
              <a:rPr lang="en-US"/>
              <a:t>)</a:t>
            </a:r>
          </a:p>
          <a:p>
            <a:pPr lvl="1">
              <a:buSzPct val="75000"/>
            </a:pPr>
            <a:r>
              <a:rPr lang="en-US" sz="2000">
                <a:solidFill>
                  <a:schemeClr val="accent2"/>
                </a:solidFill>
              </a:rPr>
              <a:t>CASCADE</a:t>
            </a:r>
            <a:r>
              <a:rPr lang="en-US"/>
              <a:t>  (also delete all tuples that refer to deleted tuple)</a:t>
            </a:r>
          </a:p>
          <a:p>
            <a:pPr lvl="1">
              <a:buSzPct val="75000"/>
            </a:pPr>
            <a:r>
              <a:rPr lang="en-US" sz="2000">
                <a:solidFill>
                  <a:schemeClr val="accent2"/>
                </a:solidFill>
              </a:rPr>
              <a:t>SET NULL </a:t>
            </a:r>
            <a:r>
              <a:rPr lang="en-US">
                <a:solidFill>
                  <a:schemeClr val="accent2"/>
                </a:solidFill>
              </a:rPr>
              <a:t>/</a:t>
            </a:r>
            <a:r>
              <a:rPr lang="en-US" sz="2000">
                <a:solidFill>
                  <a:schemeClr val="accent2"/>
                </a:solidFill>
              </a:rPr>
              <a:t> SET DEFAULT</a:t>
            </a:r>
            <a:r>
              <a:rPr lang="en-US" sz="2000"/>
              <a:t>  </a:t>
            </a:r>
            <a:r>
              <a:rPr lang="en-US"/>
              <a:t>(sets foreign key value of referencing tuple)</a:t>
            </a:r>
          </a:p>
        </p:txBody>
      </p:sp>
      <p:sp>
        <p:nvSpPr>
          <p:cNvPr id="37894" name="Rectangle 6"/>
          <p:cNvSpPr>
            <a:spLocks noChangeArrowheads="1"/>
          </p:cNvSpPr>
          <p:nvPr/>
        </p:nvSpPr>
        <p:spPr bwMode="auto">
          <a:xfrm>
            <a:off x="4252913" y="1890713"/>
            <a:ext cx="4560887" cy="33750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a:t>
            </a:r>
            <a:r>
              <a:rPr lang="en-US">
                <a:latin typeface="Book Antiqua" pitchFamily="18" charset="0"/>
              </a:rPr>
              <a:t> Enrolled</a:t>
            </a:r>
          </a:p>
          <a:p>
            <a:r>
              <a:rPr lang="en-US">
                <a:latin typeface="Book Antiqua" pitchFamily="18" charset="0"/>
              </a:rPr>
              <a:t>   (sid </a:t>
            </a:r>
            <a:r>
              <a:rPr lang="en-US" sz="2000">
                <a:latin typeface="Book Antiqua" pitchFamily="18" charset="0"/>
              </a:rPr>
              <a:t>CHAR</a:t>
            </a:r>
            <a:r>
              <a:rPr lang="en-US">
                <a:latin typeface="Book Antiqua" pitchFamily="18" charset="0"/>
              </a:rPr>
              <a:t>(20),</a:t>
            </a:r>
          </a:p>
          <a:p>
            <a:r>
              <a:rPr lang="en-US">
                <a:latin typeface="Book Antiqua" pitchFamily="18" charset="0"/>
              </a:rPr>
              <a:t>    cid </a:t>
            </a:r>
            <a:r>
              <a:rPr lang="en-US" sz="2000">
                <a:latin typeface="Book Antiqua" pitchFamily="18" charset="0"/>
              </a:rPr>
              <a:t>CHAR(20)</a:t>
            </a:r>
            <a:r>
              <a:rPr lang="en-US">
                <a:latin typeface="Book Antiqua" pitchFamily="18" charset="0"/>
              </a:rPr>
              <a:t>,</a:t>
            </a:r>
          </a:p>
          <a:p>
            <a:r>
              <a:rPr lang="en-US">
                <a:latin typeface="Book Antiqua" pitchFamily="18" charset="0"/>
              </a:rPr>
              <a:t>    grade </a:t>
            </a:r>
            <a:r>
              <a:rPr lang="en-US" sz="2000">
                <a:latin typeface="Book Antiqua" pitchFamily="18" charset="0"/>
              </a:rPr>
              <a:t>CHAR</a:t>
            </a:r>
            <a:r>
              <a:rPr lang="en-US">
                <a:latin typeface="Book Antiqua" pitchFamily="18" charset="0"/>
              </a:rPr>
              <a:t>(2),</a:t>
            </a:r>
          </a:p>
          <a:p>
            <a:r>
              <a:rPr lang="en-US">
                <a:latin typeface="Book Antiqua" pitchFamily="18" charset="0"/>
              </a:rPr>
              <a:t>    </a:t>
            </a:r>
            <a:r>
              <a:rPr lang="en-US" sz="2000">
                <a:solidFill>
                  <a:schemeClr val="accent2"/>
                </a:solidFill>
                <a:latin typeface="Book Antiqua" pitchFamily="18" charset="0"/>
              </a:rPr>
              <a:t>PRIMARY KEY  </a:t>
            </a:r>
            <a:r>
              <a:rPr lang="en-US">
                <a:latin typeface="Book Antiqua" pitchFamily="18" charset="0"/>
              </a:rPr>
              <a:t>(sid,cid),</a:t>
            </a:r>
          </a:p>
          <a:p>
            <a:r>
              <a:rPr lang="en-US">
                <a:latin typeface="Book Antiqua" pitchFamily="18" charset="0"/>
              </a:rPr>
              <a:t>    </a:t>
            </a:r>
            <a:r>
              <a:rPr lang="en-US" sz="2000">
                <a:solidFill>
                  <a:schemeClr val="accent2"/>
                </a:solidFill>
                <a:latin typeface="Book Antiqua" pitchFamily="18" charset="0"/>
              </a:rPr>
              <a:t>FOREIGN KEY </a:t>
            </a:r>
            <a:r>
              <a:rPr lang="en-US">
                <a:latin typeface="Book Antiqua" pitchFamily="18" charset="0"/>
              </a:rPr>
              <a:t>(sid)</a:t>
            </a:r>
          </a:p>
          <a:p>
            <a:r>
              <a:rPr lang="en-US">
                <a:latin typeface="Book Antiqua" pitchFamily="18" charset="0"/>
              </a:rPr>
              <a:t>      </a:t>
            </a:r>
            <a:r>
              <a:rPr lang="en-US" sz="2000">
                <a:solidFill>
                  <a:schemeClr val="accent2"/>
                </a:solidFill>
                <a:latin typeface="Book Antiqua" pitchFamily="18" charset="0"/>
              </a:rPr>
              <a:t>REFERENCES</a:t>
            </a:r>
            <a:r>
              <a:rPr lang="en-US">
                <a:solidFill>
                  <a:schemeClr val="accent2"/>
                </a:solidFill>
                <a:latin typeface="Book Antiqua" pitchFamily="18" charset="0"/>
              </a:rPr>
              <a:t> </a:t>
            </a:r>
            <a:r>
              <a:rPr lang="en-US">
                <a:latin typeface="Book Antiqua" pitchFamily="18" charset="0"/>
              </a:rPr>
              <a:t>Students</a:t>
            </a:r>
          </a:p>
          <a:p>
            <a:r>
              <a:rPr lang="en-US">
                <a:latin typeface="Book Antiqua" pitchFamily="18" charset="0"/>
              </a:rPr>
              <a:t>	</a:t>
            </a:r>
            <a:r>
              <a:rPr lang="en-US" sz="2000">
                <a:solidFill>
                  <a:schemeClr val="accent2"/>
                </a:solidFill>
                <a:latin typeface="Book Antiqua" pitchFamily="18" charset="0"/>
              </a:rPr>
              <a:t>ON DELETE CASCADE</a:t>
            </a:r>
            <a:endParaRPr lang="en-US">
              <a:solidFill>
                <a:schemeClr val="accent2"/>
              </a:solidFill>
              <a:latin typeface="Book Antiqua" pitchFamily="18" charset="0"/>
            </a:endParaRPr>
          </a:p>
          <a:p>
            <a:r>
              <a:rPr lang="en-US">
                <a:solidFill>
                  <a:schemeClr val="accent2"/>
                </a:solidFill>
                <a:latin typeface="Book Antiqua" pitchFamily="18" charset="0"/>
              </a:rPr>
              <a:t>	</a:t>
            </a:r>
            <a:r>
              <a:rPr lang="en-US" sz="2000">
                <a:solidFill>
                  <a:schemeClr val="accent2"/>
                </a:solidFill>
                <a:latin typeface="Book Antiqua" pitchFamily="18" charset="0"/>
              </a:rPr>
              <a:t>ON UPDATE SET DEFAULT </a:t>
            </a:r>
            <a:r>
              <a:rPr lang="en-US">
                <a:latin typeface="Book Antiqua" pitchFamily="18" charset="0"/>
              </a:rPr>
              <a:t>)</a:t>
            </a:r>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838200" y="419100"/>
            <a:ext cx="7772400" cy="800100"/>
          </a:xfrm>
          <a:noFill/>
          <a:ln/>
        </p:spPr>
        <p:txBody>
          <a:bodyPr/>
          <a:lstStyle/>
          <a:p>
            <a:r>
              <a:rPr lang="en-US" dirty="0"/>
              <a:t>Where do ICs Come From?</a:t>
            </a:r>
          </a:p>
        </p:txBody>
      </p:sp>
      <p:sp>
        <p:nvSpPr>
          <p:cNvPr id="39939" name="Rectangle 3"/>
          <p:cNvSpPr>
            <a:spLocks noGrp="1" noChangeArrowheads="1"/>
          </p:cNvSpPr>
          <p:nvPr>
            <p:ph type="body" idx="1"/>
          </p:nvPr>
        </p:nvSpPr>
        <p:spPr>
          <a:xfrm>
            <a:off x="762000" y="1295400"/>
            <a:ext cx="7772400" cy="4305300"/>
          </a:xfrm>
          <a:noFill/>
          <a:ln/>
        </p:spPr>
        <p:txBody>
          <a:bodyPr/>
          <a:lstStyle/>
          <a:p>
            <a:r>
              <a:rPr lang="en-US" dirty="0"/>
              <a:t>ICs are based upon the semantics of the real-world enterprise that is being described in the database relations. </a:t>
            </a:r>
          </a:p>
          <a:p>
            <a:r>
              <a:rPr lang="en-US" dirty="0"/>
              <a:t>We can check a database instance to see if an IC is violated, but we can </a:t>
            </a:r>
            <a:r>
              <a:rPr lang="en-US" dirty="0">
                <a:solidFill>
                  <a:srgbClr val="CF0E30"/>
                </a:solidFill>
              </a:rPr>
              <a:t>NEVER</a:t>
            </a:r>
            <a:r>
              <a:rPr lang="en-US" dirty="0"/>
              <a:t> infer that an IC is true by looking at an instance.</a:t>
            </a:r>
          </a:p>
          <a:p>
            <a:pPr lvl="1">
              <a:buSzPct val="75000"/>
            </a:pPr>
            <a:r>
              <a:rPr lang="en-US" dirty="0"/>
              <a:t>An IC is a statement about </a:t>
            </a:r>
            <a:r>
              <a:rPr lang="en-US" b="1" i="1" dirty="0"/>
              <a:t>all possible </a:t>
            </a:r>
            <a:r>
              <a:rPr lang="en-US" dirty="0"/>
              <a:t>instances!</a:t>
            </a:r>
          </a:p>
          <a:p>
            <a:pPr lvl="1">
              <a:buSzPct val="75000"/>
            </a:pPr>
            <a:r>
              <a:rPr lang="en-US" dirty="0"/>
              <a:t>From example, we know </a:t>
            </a:r>
            <a:r>
              <a:rPr lang="en-US" i="1" dirty="0"/>
              <a:t>name</a:t>
            </a:r>
            <a:r>
              <a:rPr lang="en-US" dirty="0"/>
              <a:t> is not a key (since 2 students have the same name), but the assertion that </a:t>
            </a:r>
            <a:r>
              <a:rPr lang="en-US" i="1" dirty="0" err="1"/>
              <a:t>sid</a:t>
            </a:r>
            <a:r>
              <a:rPr lang="en-US" dirty="0"/>
              <a:t> is a key is </a:t>
            </a:r>
            <a:r>
              <a:rPr lang="en-US" b="1" i="1" dirty="0"/>
              <a:t>given to us</a:t>
            </a:r>
            <a:r>
              <a:rPr lang="en-US" dirty="0"/>
              <a:t>.</a:t>
            </a:r>
          </a:p>
          <a:p>
            <a:r>
              <a:rPr lang="en-US" dirty="0"/>
              <a:t>Key and foreign key ICs are the most common; more general ICs supported too.</a:t>
            </a:r>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198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1988" name="Rectangle 4"/>
          <p:cNvSpPr>
            <a:spLocks noGrp="1" noChangeArrowheads="1"/>
          </p:cNvSpPr>
          <p:nvPr>
            <p:ph type="title"/>
          </p:nvPr>
        </p:nvSpPr>
        <p:spPr>
          <a:xfrm>
            <a:off x="914400" y="381000"/>
            <a:ext cx="8534400" cy="1104900"/>
          </a:xfrm>
          <a:noFill/>
          <a:ln/>
        </p:spPr>
        <p:txBody>
          <a:bodyPr/>
          <a:lstStyle/>
          <a:p>
            <a:r>
              <a:rPr lang="en-US"/>
              <a:t>Logical DB Design: ER to Relational</a:t>
            </a:r>
          </a:p>
        </p:txBody>
      </p:sp>
      <p:sp>
        <p:nvSpPr>
          <p:cNvPr id="41989" name="Rectangle 5"/>
          <p:cNvSpPr>
            <a:spLocks noGrp="1" noChangeArrowheads="1"/>
          </p:cNvSpPr>
          <p:nvPr>
            <p:ph type="body" sz="half" idx="1"/>
          </p:nvPr>
        </p:nvSpPr>
        <p:spPr>
          <a:xfrm>
            <a:off x="609600" y="2057400"/>
            <a:ext cx="4191000" cy="914400"/>
          </a:xfrm>
          <a:noFill/>
          <a:ln/>
        </p:spPr>
        <p:txBody>
          <a:bodyPr/>
          <a:lstStyle/>
          <a:p>
            <a:r>
              <a:rPr lang="en-US">
                <a:solidFill>
                  <a:schemeClr val="accent2"/>
                </a:solidFill>
              </a:rPr>
              <a:t>Entity sets to tables:</a:t>
            </a:r>
            <a:endParaRPr lang="en-US" sz="2400"/>
          </a:p>
          <a:p>
            <a:endParaRPr lang="en-US" sz="2400"/>
          </a:p>
        </p:txBody>
      </p:sp>
      <p:sp>
        <p:nvSpPr>
          <p:cNvPr id="41990" name="Rectangle 6"/>
          <p:cNvSpPr>
            <a:spLocks noChangeArrowheads="1"/>
          </p:cNvSpPr>
          <p:nvPr/>
        </p:nvSpPr>
        <p:spPr bwMode="auto">
          <a:xfrm>
            <a:off x="4495800" y="2971800"/>
            <a:ext cx="4429125" cy="1914525"/>
          </a:xfrm>
          <a:prstGeom prst="rect">
            <a:avLst/>
          </a:prstGeom>
          <a:noFill/>
          <a:ln w="9525">
            <a:noFill/>
            <a:miter lim="800000"/>
            <a:headEnd/>
            <a:tailEnd/>
          </a:ln>
          <a:effectLst/>
        </p:spPr>
        <p:txBody>
          <a:bodyPr lIns="90488" tIns="44450" rIns="90488" bIns="44450">
            <a:spAutoFit/>
          </a:bodyPr>
          <a:lstStyle/>
          <a:p>
            <a:r>
              <a:rPr lang="en-US" sz="2000">
                <a:latin typeface="Book Antiqua" pitchFamily="18" charset="0"/>
              </a:rPr>
              <a:t>            CREATE TABLE </a:t>
            </a:r>
            <a:r>
              <a:rPr lang="en-US">
                <a:latin typeface="Book Antiqua" pitchFamily="18" charset="0"/>
              </a:rPr>
              <a:t>Employees </a:t>
            </a:r>
          </a:p>
          <a:p>
            <a:r>
              <a:rPr lang="en-US">
                <a:latin typeface="Book Antiqua" pitchFamily="18" charset="0"/>
              </a:rPr>
              <a:t>                  (ssn </a:t>
            </a:r>
            <a:r>
              <a:rPr lang="en-US" sz="2000">
                <a:latin typeface="Book Antiqua" pitchFamily="18" charset="0"/>
              </a:rPr>
              <a:t>CHAR</a:t>
            </a:r>
            <a:r>
              <a:rPr lang="en-US">
                <a:latin typeface="Book Antiqua" pitchFamily="18" charset="0"/>
              </a:rPr>
              <a:t>(11),</a:t>
            </a:r>
          </a:p>
          <a:p>
            <a:r>
              <a:rPr lang="en-US">
                <a:latin typeface="Book Antiqua" pitchFamily="18" charset="0"/>
              </a:rPr>
              <a:t>                  name </a:t>
            </a:r>
            <a:r>
              <a:rPr lang="en-US" sz="2000">
                <a:latin typeface="Book Antiqua" pitchFamily="18" charset="0"/>
              </a:rPr>
              <a:t>CHAR</a:t>
            </a:r>
            <a:r>
              <a:rPr lang="en-US">
                <a:latin typeface="Book Antiqua" pitchFamily="18" charset="0"/>
              </a:rPr>
              <a:t>(20),</a:t>
            </a:r>
          </a:p>
          <a:p>
            <a:r>
              <a:rPr lang="en-US">
                <a:latin typeface="Book Antiqua" pitchFamily="18" charset="0"/>
              </a:rPr>
              <a:t>                  lot  </a:t>
            </a:r>
            <a:r>
              <a:rPr lang="en-US" sz="2000">
                <a:latin typeface="Book Antiqua" pitchFamily="18" charset="0"/>
              </a:rPr>
              <a:t>INTEGER</a:t>
            </a:r>
            <a:r>
              <a:rPr lang="en-US">
                <a:latin typeface="Book Antiqua" pitchFamily="18" charset="0"/>
              </a:rPr>
              <a:t>,</a:t>
            </a:r>
          </a:p>
          <a:p>
            <a:r>
              <a:rPr lang="en-US">
                <a:latin typeface="Book Antiqua" pitchFamily="18" charset="0"/>
              </a:rPr>
              <a:t>                  </a:t>
            </a:r>
            <a:r>
              <a:rPr lang="en-US" sz="2000">
                <a:solidFill>
                  <a:schemeClr val="accent2"/>
                </a:solidFill>
                <a:latin typeface="Book Antiqua" pitchFamily="18" charset="0"/>
              </a:rPr>
              <a:t>PRIMARY KEY  </a:t>
            </a:r>
            <a:r>
              <a:rPr lang="en-US">
                <a:solidFill>
                  <a:schemeClr val="accent2"/>
                </a:solidFill>
                <a:latin typeface="Book Antiqua" pitchFamily="18" charset="0"/>
              </a:rPr>
              <a:t>(ssn)</a:t>
            </a:r>
            <a:r>
              <a:rPr lang="en-US">
                <a:latin typeface="Book Antiqua" pitchFamily="18" charset="0"/>
              </a:rPr>
              <a:t>)</a:t>
            </a:r>
          </a:p>
        </p:txBody>
      </p:sp>
      <p:grpSp>
        <p:nvGrpSpPr>
          <p:cNvPr id="42003" name="Group 19"/>
          <p:cNvGrpSpPr>
            <a:grpSpLocks/>
          </p:cNvGrpSpPr>
          <p:nvPr/>
        </p:nvGrpSpPr>
        <p:grpSpPr bwMode="auto">
          <a:xfrm>
            <a:off x="381000" y="3352800"/>
            <a:ext cx="4406900" cy="1663700"/>
            <a:chOff x="240" y="2112"/>
            <a:chExt cx="2776" cy="1048"/>
          </a:xfrm>
        </p:grpSpPr>
        <p:grpSp>
          <p:nvGrpSpPr>
            <p:cNvPr id="41993" name="Group 9"/>
            <p:cNvGrpSpPr>
              <a:grpSpLocks/>
            </p:cNvGrpSpPr>
            <p:nvPr/>
          </p:nvGrpSpPr>
          <p:grpSpPr bwMode="auto">
            <a:xfrm>
              <a:off x="1104" y="2832"/>
              <a:ext cx="1144" cy="328"/>
              <a:chOff x="1104" y="2832"/>
              <a:chExt cx="1144" cy="328"/>
            </a:xfrm>
          </p:grpSpPr>
          <p:sp>
            <p:nvSpPr>
              <p:cNvPr id="41991" name="Rectangle 7"/>
              <p:cNvSpPr>
                <a:spLocks noChangeArrowheads="1"/>
              </p:cNvSpPr>
              <p:nvPr/>
            </p:nvSpPr>
            <p:spPr bwMode="auto">
              <a:xfrm>
                <a:off x="1104" y="2832"/>
                <a:ext cx="1144" cy="328"/>
              </a:xfrm>
              <a:prstGeom prst="rect">
                <a:avLst/>
              </a:prstGeom>
              <a:noFill/>
              <a:ln w="12700">
                <a:solidFill>
                  <a:schemeClr val="tx2"/>
                </a:solidFill>
                <a:miter lim="800000"/>
                <a:headEnd/>
                <a:tailEnd/>
              </a:ln>
              <a:effectLst/>
            </p:spPr>
            <p:txBody>
              <a:bodyPr wrap="none" anchor="ctr"/>
              <a:lstStyle/>
              <a:p>
                <a:endParaRPr lang="en-US"/>
              </a:p>
            </p:txBody>
          </p:sp>
          <p:sp>
            <p:nvSpPr>
              <p:cNvPr id="41992" name="Rectangle 8"/>
              <p:cNvSpPr>
                <a:spLocks noChangeArrowheads="1"/>
              </p:cNvSpPr>
              <p:nvPr/>
            </p:nvSpPr>
            <p:spPr bwMode="auto">
              <a:xfrm>
                <a:off x="1187" y="2849"/>
                <a:ext cx="959" cy="248"/>
              </a:xfrm>
              <a:prstGeom prst="rect">
                <a:avLst/>
              </a:prstGeom>
              <a:noFill/>
              <a:ln w="9525">
                <a:noFill/>
                <a:miter lim="800000"/>
                <a:headEnd/>
                <a:tailEnd/>
              </a:ln>
              <a:effectLst/>
            </p:spPr>
            <p:txBody>
              <a:bodyPr wrap="none" lIns="90488" tIns="44450" rIns="90488" bIns="44450">
                <a:spAutoFit/>
              </a:bodyPr>
              <a:lstStyle/>
              <a:p>
                <a:r>
                  <a:rPr lang="en-US" sz="2000" b="1">
                    <a:solidFill>
                      <a:schemeClr val="tx2"/>
                    </a:solidFill>
                    <a:latin typeface="Arial" pitchFamily="34" charset="0"/>
                  </a:rPr>
                  <a:t>Employees</a:t>
                </a:r>
              </a:p>
            </p:txBody>
          </p:sp>
        </p:grpSp>
        <p:sp>
          <p:nvSpPr>
            <p:cNvPr id="41994" name="Oval 10"/>
            <p:cNvSpPr>
              <a:spLocks noChangeArrowheads="1"/>
            </p:cNvSpPr>
            <p:nvPr/>
          </p:nvSpPr>
          <p:spPr bwMode="auto">
            <a:xfrm>
              <a:off x="240" y="2256"/>
              <a:ext cx="712" cy="328"/>
            </a:xfrm>
            <a:prstGeom prst="ellipse">
              <a:avLst/>
            </a:prstGeom>
            <a:noFill/>
            <a:ln w="12700">
              <a:solidFill>
                <a:schemeClr val="tx2"/>
              </a:solidFill>
              <a:round/>
              <a:headEnd/>
              <a:tailEnd/>
            </a:ln>
            <a:effectLst/>
          </p:spPr>
          <p:txBody>
            <a:bodyPr wrap="none" anchor="ctr"/>
            <a:lstStyle/>
            <a:p>
              <a:endParaRPr lang="en-US"/>
            </a:p>
          </p:txBody>
        </p:sp>
        <p:sp>
          <p:nvSpPr>
            <p:cNvPr id="41995" name="Rectangle 11"/>
            <p:cNvSpPr>
              <a:spLocks noChangeArrowheads="1"/>
            </p:cNvSpPr>
            <p:nvPr/>
          </p:nvSpPr>
          <p:spPr bwMode="auto">
            <a:xfrm>
              <a:off x="418" y="2320"/>
              <a:ext cx="390" cy="248"/>
            </a:xfrm>
            <a:prstGeom prst="rect">
              <a:avLst/>
            </a:prstGeom>
            <a:noFill/>
            <a:ln w="9525">
              <a:noFill/>
              <a:miter lim="800000"/>
              <a:headEnd/>
              <a:tailEnd/>
            </a:ln>
            <a:effectLst/>
          </p:spPr>
          <p:txBody>
            <a:bodyPr wrap="none" lIns="90488" tIns="44450" rIns="90488" bIns="44450">
              <a:spAutoFit/>
            </a:bodyPr>
            <a:lstStyle/>
            <a:p>
              <a:r>
                <a:rPr lang="en-US" sz="2000" b="1" u="sng">
                  <a:solidFill>
                    <a:schemeClr val="tx2"/>
                  </a:solidFill>
                  <a:latin typeface="Arial" pitchFamily="34" charset="0"/>
                </a:rPr>
                <a:t>ssn</a:t>
              </a:r>
            </a:p>
          </p:txBody>
        </p:sp>
        <p:sp>
          <p:nvSpPr>
            <p:cNvPr id="41996" name="Oval 12"/>
            <p:cNvSpPr>
              <a:spLocks noChangeArrowheads="1"/>
            </p:cNvSpPr>
            <p:nvPr/>
          </p:nvSpPr>
          <p:spPr bwMode="auto">
            <a:xfrm>
              <a:off x="1296" y="2112"/>
              <a:ext cx="712" cy="328"/>
            </a:xfrm>
            <a:prstGeom prst="ellipse">
              <a:avLst/>
            </a:prstGeom>
            <a:noFill/>
            <a:ln w="12700">
              <a:solidFill>
                <a:schemeClr val="tx2"/>
              </a:solidFill>
              <a:round/>
              <a:headEnd/>
              <a:tailEnd/>
            </a:ln>
            <a:effectLst/>
          </p:spPr>
          <p:txBody>
            <a:bodyPr wrap="none" anchor="ctr"/>
            <a:lstStyle/>
            <a:p>
              <a:endParaRPr lang="en-US"/>
            </a:p>
          </p:txBody>
        </p:sp>
        <p:sp>
          <p:nvSpPr>
            <p:cNvPr id="41997" name="Oval 13"/>
            <p:cNvSpPr>
              <a:spLocks noChangeArrowheads="1"/>
            </p:cNvSpPr>
            <p:nvPr/>
          </p:nvSpPr>
          <p:spPr bwMode="auto">
            <a:xfrm>
              <a:off x="2304" y="2256"/>
              <a:ext cx="712" cy="328"/>
            </a:xfrm>
            <a:prstGeom prst="ellipse">
              <a:avLst/>
            </a:prstGeom>
            <a:noFill/>
            <a:ln w="12700">
              <a:solidFill>
                <a:schemeClr val="tx2"/>
              </a:solidFill>
              <a:round/>
              <a:headEnd/>
              <a:tailEnd/>
            </a:ln>
            <a:effectLst/>
          </p:spPr>
          <p:txBody>
            <a:bodyPr wrap="none" anchor="ctr"/>
            <a:lstStyle/>
            <a:p>
              <a:endParaRPr lang="en-US"/>
            </a:p>
          </p:txBody>
        </p:sp>
        <p:sp>
          <p:nvSpPr>
            <p:cNvPr id="41998" name="Rectangle 14"/>
            <p:cNvSpPr>
              <a:spLocks noChangeArrowheads="1"/>
            </p:cNvSpPr>
            <p:nvPr/>
          </p:nvSpPr>
          <p:spPr bwMode="auto">
            <a:xfrm>
              <a:off x="1331" y="2177"/>
              <a:ext cx="532" cy="248"/>
            </a:xfrm>
            <a:prstGeom prst="rect">
              <a:avLst/>
            </a:prstGeom>
            <a:noFill/>
            <a:ln w="9525">
              <a:noFill/>
              <a:miter lim="800000"/>
              <a:headEnd/>
              <a:tailEnd/>
            </a:ln>
            <a:effectLst/>
          </p:spPr>
          <p:txBody>
            <a:bodyPr wrap="none" lIns="90488" tIns="44450" rIns="90488" bIns="44450">
              <a:spAutoFit/>
            </a:bodyPr>
            <a:lstStyle/>
            <a:p>
              <a:r>
                <a:rPr lang="en-US" sz="2000" b="1">
                  <a:solidFill>
                    <a:schemeClr val="tx2"/>
                  </a:solidFill>
                  <a:latin typeface="Arial" pitchFamily="34" charset="0"/>
                </a:rPr>
                <a:t>name</a:t>
              </a:r>
            </a:p>
          </p:txBody>
        </p:sp>
        <p:sp>
          <p:nvSpPr>
            <p:cNvPr id="41999" name="Rectangle 15"/>
            <p:cNvSpPr>
              <a:spLocks noChangeArrowheads="1"/>
            </p:cNvSpPr>
            <p:nvPr/>
          </p:nvSpPr>
          <p:spPr bwMode="auto">
            <a:xfrm>
              <a:off x="2483" y="2322"/>
              <a:ext cx="309" cy="248"/>
            </a:xfrm>
            <a:prstGeom prst="rect">
              <a:avLst/>
            </a:prstGeom>
            <a:noFill/>
            <a:ln w="9525">
              <a:noFill/>
              <a:miter lim="800000"/>
              <a:headEnd/>
              <a:tailEnd/>
            </a:ln>
            <a:effectLst/>
          </p:spPr>
          <p:txBody>
            <a:bodyPr wrap="none" lIns="90488" tIns="44450" rIns="90488" bIns="44450">
              <a:spAutoFit/>
            </a:bodyPr>
            <a:lstStyle/>
            <a:p>
              <a:r>
                <a:rPr lang="en-US" sz="2000" b="1">
                  <a:solidFill>
                    <a:schemeClr val="tx2"/>
                  </a:solidFill>
                  <a:latin typeface="Arial" pitchFamily="34" charset="0"/>
                </a:rPr>
                <a:t>lot</a:t>
              </a:r>
            </a:p>
          </p:txBody>
        </p:sp>
        <p:sp>
          <p:nvSpPr>
            <p:cNvPr id="42000" name="Line 16"/>
            <p:cNvSpPr>
              <a:spLocks noChangeShapeType="1"/>
            </p:cNvSpPr>
            <p:nvPr/>
          </p:nvSpPr>
          <p:spPr bwMode="auto">
            <a:xfrm>
              <a:off x="624" y="2592"/>
              <a:ext cx="472" cy="232"/>
            </a:xfrm>
            <a:prstGeom prst="line">
              <a:avLst/>
            </a:prstGeom>
            <a:noFill/>
            <a:ln w="12700">
              <a:solidFill>
                <a:schemeClr val="tx2"/>
              </a:solidFill>
              <a:round/>
              <a:headEnd type="none" w="sm" len="sm"/>
              <a:tailEnd type="none" w="sm" len="sm"/>
            </a:ln>
            <a:effectLst/>
          </p:spPr>
          <p:txBody>
            <a:bodyPr/>
            <a:lstStyle/>
            <a:p>
              <a:endParaRPr lang="en-US"/>
            </a:p>
          </p:txBody>
        </p:sp>
        <p:sp>
          <p:nvSpPr>
            <p:cNvPr id="42001" name="Line 17"/>
            <p:cNvSpPr>
              <a:spLocks noChangeShapeType="1"/>
            </p:cNvSpPr>
            <p:nvPr/>
          </p:nvSpPr>
          <p:spPr bwMode="auto">
            <a:xfrm>
              <a:off x="1676" y="2448"/>
              <a:ext cx="0" cy="376"/>
            </a:xfrm>
            <a:prstGeom prst="line">
              <a:avLst/>
            </a:prstGeom>
            <a:noFill/>
            <a:ln w="12700">
              <a:solidFill>
                <a:schemeClr val="tx2"/>
              </a:solidFill>
              <a:round/>
              <a:headEnd type="none" w="sm" len="sm"/>
              <a:tailEnd type="none" w="sm" len="sm"/>
            </a:ln>
            <a:effectLst/>
          </p:spPr>
          <p:txBody>
            <a:bodyPr/>
            <a:lstStyle/>
            <a:p>
              <a:endParaRPr lang="en-US"/>
            </a:p>
          </p:txBody>
        </p:sp>
        <p:sp>
          <p:nvSpPr>
            <p:cNvPr id="42002" name="Line 18"/>
            <p:cNvSpPr>
              <a:spLocks noChangeShapeType="1"/>
            </p:cNvSpPr>
            <p:nvPr/>
          </p:nvSpPr>
          <p:spPr bwMode="auto">
            <a:xfrm flipV="1">
              <a:off x="2256" y="2584"/>
              <a:ext cx="376" cy="248"/>
            </a:xfrm>
            <a:prstGeom prst="line">
              <a:avLst/>
            </a:prstGeom>
            <a:noFill/>
            <a:ln w="12700">
              <a:solidFill>
                <a:schemeClr val="tx2"/>
              </a:solidFill>
              <a:round/>
              <a:headEnd type="none" w="sm" len="sm"/>
              <a:tailEnd type="none" w="sm" len="sm"/>
            </a:ln>
            <a:effectLst/>
          </p:spPr>
          <p:txBody>
            <a:bodyPr/>
            <a:lstStyle/>
            <a:p>
              <a:endParaRPr lang="en-US"/>
            </a:p>
          </p:txBody>
        </p:sp>
      </p:gr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717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7172" name="Rectangle 4"/>
          <p:cNvSpPr>
            <a:spLocks noGrp="1" noChangeArrowheads="1"/>
          </p:cNvSpPr>
          <p:nvPr>
            <p:ph type="title"/>
          </p:nvPr>
        </p:nvSpPr>
        <p:spPr>
          <a:noFill/>
          <a:ln/>
        </p:spPr>
        <p:txBody>
          <a:bodyPr/>
          <a:lstStyle/>
          <a:p>
            <a:r>
              <a:rPr lang="en-US"/>
              <a:t>Relational Database: Definitions</a:t>
            </a:r>
          </a:p>
        </p:txBody>
      </p:sp>
      <p:sp>
        <p:nvSpPr>
          <p:cNvPr id="7173" name="Rectangle 5"/>
          <p:cNvSpPr>
            <a:spLocks noGrp="1" noChangeArrowheads="1"/>
          </p:cNvSpPr>
          <p:nvPr>
            <p:ph type="body" idx="1"/>
          </p:nvPr>
        </p:nvSpPr>
        <p:spPr>
          <a:noFill/>
          <a:ln/>
        </p:spPr>
        <p:txBody>
          <a:bodyPr/>
          <a:lstStyle/>
          <a:p>
            <a:r>
              <a:rPr lang="en-US" sz="2400" i="1" dirty="0">
                <a:solidFill>
                  <a:srgbClr val="CF0E30"/>
                </a:solidFill>
              </a:rPr>
              <a:t>Relational database</a:t>
            </a:r>
            <a:r>
              <a:rPr lang="en-US" sz="2400" i="1" dirty="0"/>
              <a:t>:</a:t>
            </a:r>
            <a:r>
              <a:rPr lang="en-US" sz="2400" i="1" dirty="0">
                <a:solidFill>
                  <a:schemeClr val="accent2"/>
                </a:solidFill>
              </a:rPr>
              <a:t> </a:t>
            </a:r>
            <a:r>
              <a:rPr lang="en-US" sz="2400" dirty="0"/>
              <a:t>a set of </a:t>
            </a:r>
            <a:r>
              <a:rPr lang="en-US" sz="2400" i="1" dirty="0">
                <a:solidFill>
                  <a:schemeClr val="accent2"/>
                </a:solidFill>
              </a:rPr>
              <a:t>relations</a:t>
            </a:r>
            <a:endParaRPr lang="en-US" sz="2400" dirty="0">
              <a:solidFill>
                <a:schemeClr val="accent2"/>
              </a:solidFill>
            </a:endParaRPr>
          </a:p>
          <a:p>
            <a:r>
              <a:rPr lang="en-US" sz="2400" i="1" dirty="0">
                <a:solidFill>
                  <a:srgbClr val="CF0E30"/>
                </a:solidFill>
              </a:rPr>
              <a:t>Relation:</a:t>
            </a:r>
            <a:r>
              <a:rPr lang="en-US" sz="2400" dirty="0"/>
              <a:t> made up of 2 parts:</a:t>
            </a:r>
            <a:endParaRPr lang="en-US" sz="2400" i="1" dirty="0">
              <a:solidFill>
                <a:srgbClr val="CF0E30"/>
              </a:solidFill>
            </a:endParaRPr>
          </a:p>
          <a:p>
            <a:pPr lvl="1">
              <a:buSzPct val="75000"/>
            </a:pPr>
            <a:r>
              <a:rPr lang="en-US" sz="2000" i="1" dirty="0">
                <a:solidFill>
                  <a:srgbClr val="CF0E30"/>
                </a:solidFill>
              </a:rPr>
              <a:t>Instance</a:t>
            </a:r>
            <a:r>
              <a:rPr lang="en-US" sz="2000" dirty="0"/>
              <a:t> : a </a:t>
            </a:r>
            <a:r>
              <a:rPr lang="en-US" sz="2000" i="1" dirty="0">
                <a:solidFill>
                  <a:srgbClr val="CF0E30"/>
                </a:solidFill>
              </a:rPr>
              <a:t>table</a:t>
            </a:r>
            <a:r>
              <a:rPr lang="en-US" sz="2000" dirty="0">
                <a:solidFill>
                  <a:srgbClr val="CF0E30"/>
                </a:solidFill>
              </a:rPr>
              <a:t>,</a:t>
            </a:r>
            <a:r>
              <a:rPr lang="en-US" sz="2000" dirty="0"/>
              <a:t> with rows (records) and columns (fields). </a:t>
            </a:r>
            <a:br>
              <a:rPr lang="en-US" sz="2000" dirty="0"/>
            </a:br>
            <a:r>
              <a:rPr lang="en-US" sz="2000" dirty="0">
                <a:solidFill>
                  <a:srgbClr val="CF0E30"/>
                </a:solidFill>
              </a:rPr>
              <a:t>#Rows = </a:t>
            </a:r>
            <a:r>
              <a:rPr lang="en-US" sz="2000" i="1" dirty="0">
                <a:solidFill>
                  <a:srgbClr val="CF0E30"/>
                </a:solidFill>
              </a:rPr>
              <a:t>cardinality</a:t>
            </a:r>
            <a:r>
              <a:rPr lang="en-US" sz="2000" dirty="0">
                <a:solidFill>
                  <a:srgbClr val="CF0E30"/>
                </a:solidFill>
              </a:rPr>
              <a:t>, #fields = </a:t>
            </a:r>
            <a:r>
              <a:rPr lang="en-US" sz="2000" i="1" dirty="0">
                <a:solidFill>
                  <a:srgbClr val="CF0E30"/>
                </a:solidFill>
              </a:rPr>
              <a:t>degree / </a:t>
            </a:r>
            <a:r>
              <a:rPr lang="en-US" sz="2000" i="1" dirty="0" err="1">
                <a:solidFill>
                  <a:srgbClr val="CF0E30"/>
                </a:solidFill>
              </a:rPr>
              <a:t>arity</a:t>
            </a:r>
            <a:r>
              <a:rPr lang="en-US" sz="2000" i="1" dirty="0">
                <a:solidFill>
                  <a:srgbClr val="CF0E30"/>
                </a:solidFill>
              </a:rPr>
              <a:t>.</a:t>
            </a:r>
            <a:endParaRPr lang="en-US" sz="2000" dirty="0"/>
          </a:p>
          <a:p>
            <a:pPr lvl="1">
              <a:buSzPct val="75000"/>
            </a:pPr>
            <a:r>
              <a:rPr lang="en-US" sz="2000" i="1" dirty="0">
                <a:solidFill>
                  <a:srgbClr val="CF0E30"/>
                </a:solidFill>
              </a:rPr>
              <a:t>Schema </a:t>
            </a:r>
            <a:r>
              <a:rPr lang="en-US" sz="2000" dirty="0"/>
              <a:t>:</a:t>
            </a:r>
            <a:r>
              <a:rPr lang="en-US" sz="2000" i="1" dirty="0"/>
              <a:t> </a:t>
            </a:r>
            <a:r>
              <a:rPr lang="en-US" sz="2000" dirty="0"/>
              <a:t>specifies</a:t>
            </a:r>
            <a:r>
              <a:rPr lang="en-US" sz="2000" i="1" dirty="0"/>
              <a:t> </a:t>
            </a:r>
            <a:r>
              <a:rPr lang="en-US" sz="2000" dirty="0"/>
              <a:t>name of relation, plus name and type of each column.</a:t>
            </a:r>
          </a:p>
          <a:p>
            <a:pPr lvl="2"/>
            <a:r>
              <a:rPr lang="en-US" sz="1800" dirty="0">
                <a:solidFill>
                  <a:srgbClr val="CF0E30"/>
                </a:solidFill>
              </a:rPr>
              <a:t>E.G. Students(</a:t>
            </a:r>
            <a:r>
              <a:rPr lang="en-US" sz="1800" i="1" dirty="0" err="1">
                <a:solidFill>
                  <a:srgbClr val="CF0E30"/>
                </a:solidFill>
              </a:rPr>
              <a:t>sid</a:t>
            </a:r>
            <a:r>
              <a:rPr lang="en-US" sz="1800" dirty="0">
                <a:solidFill>
                  <a:srgbClr val="CF0E30"/>
                </a:solidFill>
              </a:rPr>
              <a:t>: string, </a:t>
            </a:r>
            <a:r>
              <a:rPr lang="en-US" sz="1800" i="1" dirty="0">
                <a:solidFill>
                  <a:srgbClr val="CF0E30"/>
                </a:solidFill>
              </a:rPr>
              <a:t>name</a:t>
            </a:r>
            <a:r>
              <a:rPr lang="en-US" sz="1800" dirty="0">
                <a:solidFill>
                  <a:srgbClr val="CF0E30"/>
                </a:solidFill>
              </a:rPr>
              <a:t>: string, </a:t>
            </a:r>
            <a:r>
              <a:rPr lang="en-US" sz="1800" i="1" dirty="0">
                <a:solidFill>
                  <a:srgbClr val="CF0E30"/>
                </a:solidFill>
              </a:rPr>
              <a:t>login</a:t>
            </a:r>
            <a:r>
              <a:rPr lang="en-US" sz="1800" dirty="0">
                <a:solidFill>
                  <a:srgbClr val="CF0E30"/>
                </a:solidFill>
              </a:rPr>
              <a:t>: string,                        </a:t>
            </a:r>
            <a:r>
              <a:rPr lang="en-US" sz="1800" i="1" dirty="0">
                <a:solidFill>
                  <a:srgbClr val="CF0E30"/>
                </a:solidFill>
              </a:rPr>
              <a:t>age</a:t>
            </a:r>
            <a:r>
              <a:rPr lang="en-US" sz="1800" dirty="0">
                <a:solidFill>
                  <a:srgbClr val="CF0E30"/>
                </a:solidFill>
              </a:rPr>
              <a:t>: integer, </a:t>
            </a:r>
            <a:r>
              <a:rPr lang="en-US" sz="1800" i="1" dirty="0" err="1">
                <a:solidFill>
                  <a:srgbClr val="CF0E30"/>
                </a:solidFill>
              </a:rPr>
              <a:t>gpa</a:t>
            </a:r>
            <a:r>
              <a:rPr lang="en-US" sz="1800" dirty="0">
                <a:solidFill>
                  <a:srgbClr val="CF0E30"/>
                </a:solidFill>
              </a:rPr>
              <a:t>: real).</a:t>
            </a:r>
            <a:endParaRPr lang="en-US" sz="1800" dirty="0"/>
          </a:p>
          <a:p>
            <a:r>
              <a:rPr lang="en-US" sz="2400" dirty="0"/>
              <a:t>The relation is a </a:t>
            </a:r>
            <a:r>
              <a:rPr lang="en-US" sz="2400" i="1" dirty="0">
                <a:solidFill>
                  <a:srgbClr val="CF0E30"/>
                </a:solidFill>
              </a:rPr>
              <a:t>set</a:t>
            </a:r>
            <a:r>
              <a:rPr lang="en-US" sz="2400" i="1" dirty="0">
                <a:solidFill>
                  <a:schemeClr val="accent2"/>
                </a:solidFill>
              </a:rPr>
              <a:t> </a:t>
            </a:r>
            <a:r>
              <a:rPr lang="en-US" sz="2400" dirty="0"/>
              <a:t>of rows (</a:t>
            </a:r>
            <a:r>
              <a:rPr lang="en-US" sz="2400" i="1" dirty="0" err="1">
                <a:solidFill>
                  <a:srgbClr val="CF0E30"/>
                </a:solidFill>
              </a:rPr>
              <a:t>tuples</a:t>
            </a:r>
            <a:r>
              <a:rPr lang="en-US" sz="2400" dirty="0"/>
              <a:t>)</a:t>
            </a:r>
          </a:p>
          <a:p>
            <a:pPr lvl="1"/>
            <a:r>
              <a:rPr lang="en-US" sz="2000" dirty="0"/>
              <a:t>i.e. all rows must be distinct.</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17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17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17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17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717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717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403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4036" name="Rectangle 4"/>
          <p:cNvSpPr>
            <a:spLocks noGrp="1" noChangeArrowheads="1"/>
          </p:cNvSpPr>
          <p:nvPr>
            <p:ph type="title"/>
          </p:nvPr>
        </p:nvSpPr>
        <p:spPr>
          <a:xfrm>
            <a:off x="609600" y="266700"/>
            <a:ext cx="7772400" cy="1104900"/>
          </a:xfrm>
          <a:noFill/>
          <a:ln/>
        </p:spPr>
        <p:txBody>
          <a:bodyPr/>
          <a:lstStyle/>
          <a:p>
            <a:r>
              <a:rPr lang="en-US"/>
              <a:t>Relationship Sets to Tables</a:t>
            </a:r>
          </a:p>
        </p:txBody>
      </p:sp>
      <p:sp>
        <p:nvSpPr>
          <p:cNvPr id="44037" name="Rectangle 5"/>
          <p:cNvSpPr>
            <a:spLocks noGrp="1" noChangeArrowheads="1"/>
          </p:cNvSpPr>
          <p:nvPr>
            <p:ph type="body" sz="half" idx="1"/>
          </p:nvPr>
        </p:nvSpPr>
        <p:spPr>
          <a:xfrm>
            <a:off x="228600" y="1676400"/>
            <a:ext cx="4648200" cy="3962400"/>
          </a:xfrm>
          <a:noFill/>
          <a:ln/>
        </p:spPr>
        <p:txBody>
          <a:bodyPr/>
          <a:lstStyle/>
          <a:p>
            <a:r>
              <a:rPr lang="en-US" sz="2400" dirty="0"/>
              <a:t>In translating a relationship set to a relation, attributes of the relation must include:</a:t>
            </a:r>
          </a:p>
          <a:p>
            <a:pPr lvl="1">
              <a:buSzPct val="75000"/>
            </a:pPr>
            <a:r>
              <a:rPr lang="en-US" dirty="0"/>
              <a:t>All its descriptive attributes, as well as...</a:t>
            </a:r>
          </a:p>
          <a:p>
            <a:pPr lvl="1">
              <a:buSzPct val="75000"/>
            </a:pPr>
            <a:r>
              <a:rPr lang="en-US" dirty="0"/>
              <a:t>Keys for each participating entity set  (as foreign keys).</a:t>
            </a:r>
          </a:p>
          <a:p>
            <a:pPr lvl="2"/>
            <a:r>
              <a:rPr lang="en-US" sz="2400" dirty="0"/>
              <a:t>This set of attributes forms a </a:t>
            </a:r>
            <a:r>
              <a:rPr lang="en-US" sz="2400" i="1" dirty="0" err="1">
                <a:solidFill>
                  <a:schemeClr val="folHlink"/>
                </a:solidFill>
              </a:rPr>
              <a:t>superkey</a:t>
            </a:r>
            <a:r>
              <a:rPr lang="en-US" sz="2400" dirty="0"/>
              <a:t> for the relation</a:t>
            </a:r>
            <a:r>
              <a:rPr lang="en-US" dirty="0"/>
              <a:t>.</a:t>
            </a:r>
          </a:p>
        </p:txBody>
      </p:sp>
      <p:sp>
        <p:nvSpPr>
          <p:cNvPr id="44038" name="Rectangle 6"/>
          <p:cNvSpPr>
            <a:spLocks noChangeArrowheads="1"/>
          </p:cNvSpPr>
          <p:nvPr/>
        </p:nvSpPr>
        <p:spPr bwMode="auto">
          <a:xfrm>
            <a:off x="4889500" y="1828800"/>
            <a:ext cx="4254500" cy="33750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CREATE TABLE </a:t>
            </a:r>
            <a:r>
              <a:rPr lang="en-US">
                <a:latin typeface="Book Antiqua" pitchFamily="18" charset="0"/>
              </a:rPr>
              <a:t>Works_In(</a:t>
            </a:r>
          </a:p>
          <a:p>
            <a:r>
              <a:rPr lang="en-US">
                <a:latin typeface="Book Antiqua" pitchFamily="18" charset="0"/>
              </a:rPr>
              <a:t>  ssn  </a:t>
            </a:r>
            <a:r>
              <a:rPr lang="en-US" sz="2000">
                <a:latin typeface="Book Antiqua" pitchFamily="18" charset="0"/>
              </a:rPr>
              <a:t>CHAR</a:t>
            </a:r>
            <a:r>
              <a:rPr lang="en-US">
                <a:latin typeface="Book Antiqua" pitchFamily="18" charset="0"/>
              </a:rPr>
              <a:t>(11),</a:t>
            </a:r>
          </a:p>
          <a:p>
            <a:r>
              <a:rPr lang="en-US">
                <a:latin typeface="Book Antiqua" pitchFamily="18" charset="0"/>
              </a:rPr>
              <a:t>  did  </a:t>
            </a:r>
            <a:r>
              <a:rPr lang="en-US" sz="2000">
                <a:latin typeface="Book Antiqua" pitchFamily="18" charset="0"/>
              </a:rPr>
              <a:t>INTEGER</a:t>
            </a:r>
            <a:r>
              <a:rPr lang="en-US">
                <a:latin typeface="Book Antiqua" pitchFamily="18" charset="0"/>
              </a:rPr>
              <a:t>,</a:t>
            </a:r>
          </a:p>
          <a:p>
            <a:r>
              <a:rPr lang="en-US">
                <a:latin typeface="Book Antiqua" pitchFamily="18" charset="0"/>
              </a:rPr>
              <a:t>  since  </a:t>
            </a:r>
            <a:r>
              <a:rPr lang="en-US" sz="2000">
                <a:latin typeface="Book Antiqua" pitchFamily="18" charset="0"/>
              </a:rPr>
              <a:t>DATE</a:t>
            </a:r>
            <a:r>
              <a:rPr lang="en-US">
                <a:latin typeface="Book Antiqua" pitchFamily="18" charset="0"/>
              </a:rPr>
              <a:t>,</a:t>
            </a:r>
          </a:p>
          <a:p>
            <a:r>
              <a:rPr lang="en-US">
                <a:latin typeface="Book Antiqua" pitchFamily="18" charset="0"/>
              </a:rPr>
              <a:t>  </a:t>
            </a:r>
            <a:r>
              <a:rPr lang="en-US" sz="2000">
                <a:solidFill>
                  <a:schemeClr val="accent2"/>
                </a:solidFill>
                <a:latin typeface="Book Antiqua" pitchFamily="18" charset="0"/>
              </a:rPr>
              <a:t>PRIMARY KEY </a:t>
            </a:r>
            <a:r>
              <a:rPr lang="en-US">
                <a:solidFill>
                  <a:schemeClr val="accent2"/>
                </a:solidFill>
                <a:latin typeface="Book Antiqua" pitchFamily="18" charset="0"/>
              </a:rPr>
              <a:t>(ssn, did),</a:t>
            </a:r>
          </a:p>
          <a:p>
            <a:r>
              <a:rPr lang="en-US">
                <a:solidFill>
                  <a:schemeClr val="accent2"/>
                </a:solidFill>
                <a:latin typeface="Book Antiqua" pitchFamily="18" charset="0"/>
              </a:rPr>
              <a:t>  </a:t>
            </a:r>
            <a:r>
              <a:rPr lang="en-US" sz="2000">
                <a:solidFill>
                  <a:schemeClr val="accent2"/>
                </a:solidFill>
                <a:latin typeface="Book Antiqua" pitchFamily="18" charset="0"/>
              </a:rPr>
              <a:t>FOREIGN KEY </a:t>
            </a:r>
            <a:r>
              <a:rPr lang="en-US">
                <a:solidFill>
                  <a:schemeClr val="accent2"/>
                </a:solidFill>
                <a:latin typeface="Book Antiqua" pitchFamily="18" charset="0"/>
              </a:rPr>
              <a:t>(ssn) </a:t>
            </a:r>
          </a:p>
          <a:p>
            <a:r>
              <a:rPr lang="en-US" sz="2000">
                <a:solidFill>
                  <a:schemeClr val="accent2"/>
                </a:solidFill>
                <a:latin typeface="Book Antiqua" pitchFamily="18" charset="0"/>
              </a:rPr>
              <a:t>        REFERENCES</a:t>
            </a:r>
            <a:r>
              <a:rPr lang="en-US">
                <a:solidFill>
                  <a:schemeClr val="accent2"/>
                </a:solidFill>
                <a:latin typeface="Book Antiqua" pitchFamily="18" charset="0"/>
              </a:rPr>
              <a:t> Employees,</a:t>
            </a:r>
          </a:p>
          <a:p>
            <a:r>
              <a:rPr lang="en-US" sz="2000">
                <a:solidFill>
                  <a:schemeClr val="accent2"/>
                </a:solidFill>
                <a:latin typeface="Book Antiqua" pitchFamily="18" charset="0"/>
              </a:rPr>
              <a:t>  FOREIGN KEY </a:t>
            </a:r>
            <a:r>
              <a:rPr lang="en-US">
                <a:solidFill>
                  <a:schemeClr val="accent2"/>
                </a:solidFill>
                <a:latin typeface="Book Antiqua" pitchFamily="18" charset="0"/>
              </a:rPr>
              <a:t>(did) </a:t>
            </a:r>
          </a:p>
          <a:p>
            <a:r>
              <a:rPr lang="en-US" sz="2000">
                <a:solidFill>
                  <a:schemeClr val="accent2"/>
                </a:solidFill>
                <a:latin typeface="Book Antiqua" pitchFamily="18" charset="0"/>
              </a:rPr>
              <a:t>        REFERENCES</a:t>
            </a:r>
            <a:r>
              <a:rPr lang="en-US">
                <a:solidFill>
                  <a:schemeClr val="accent2"/>
                </a:solidFill>
                <a:latin typeface="Book Antiqua" pitchFamily="18" charset="0"/>
              </a:rPr>
              <a:t> Departments</a:t>
            </a:r>
            <a:r>
              <a:rPr lang="en-US">
                <a:latin typeface="Book Antiqua" pitchFamily="18" charset="0"/>
              </a:rPr>
              <a:t>)</a:t>
            </a:r>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608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6084" name="Rectangle 4"/>
          <p:cNvSpPr>
            <a:spLocks noGrp="1" noChangeArrowheads="1"/>
          </p:cNvSpPr>
          <p:nvPr>
            <p:ph type="title"/>
          </p:nvPr>
        </p:nvSpPr>
        <p:spPr>
          <a:xfrm>
            <a:off x="609600" y="190500"/>
            <a:ext cx="7239000" cy="1104900"/>
          </a:xfrm>
          <a:noFill/>
          <a:ln/>
        </p:spPr>
        <p:txBody>
          <a:bodyPr/>
          <a:lstStyle/>
          <a:p>
            <a:r>
              <a:rPr lang="en-US"/>
              <a:t>Review: Key Constraints</a:t>
            </a:r>
          </a:p>
        </p:txBody>
      </p:sp>
      <p:sp>
        <p:nvSpPr>
          <p:cNvPr id="46085" name="Rectangle 5"/>
          <p:cNvSpPr>
            <a:spLocks noGrp="1" noChangeArrowheads="1"/>
          </p:cNvSpPr>
          <p:nvPr>
            <p:ph type="body" sz="half" idx="1"/>
          </p:nvPr>
        </p:nvSpPr>
        <p:spPr>
          <a:xfrm>
            <a:off x="0" y="1752600"/>
            <a:ext cx="3276600" cy="4800600"/>
          </a:xfrm>
          <a:noFill/>
          <a:ln/>
        </p:spPr>
        <p:txBody>
          <a:bodyPr/>
          <a:lstStyle/>
          <a:p>
            <a:r>
              <a:rPr lang="en-US" sz="2400"/>
              <a:t>Each dept has at most one manager, according to the    </a:t>
            </a:r>
            <a:r>
              <a:rPr lang="en-US" sz="2400" i="1" u="sng">
                <a:solidFill>
                  <a:schemeClr val="accent2"/>
                </a:solidFill>
              </a:rPr>
              <a:t>key constraint</a:t>
            </a:r>
            <a:r>
              <a:rPr lang="en-US" sz="2400" i="1">
                <a:solidFill>
                  <a:schemeClr val="accent2"/>
                </a:solidFill>
              </a:rPr>
              <a:t> </a:t>
            </a:r>
            <a:r>
              <a:rPr lang="en-US" sz="2400"/>
              <a:t>on Manages.</a:t>
            </a:r>
          </a:p>
        </p:txBody>
      </p:sp>
      <p:sp>
        <p:nvSpPr>
          <p:cNvPr id="46086" name="Rectangle 6"/>
          <p:cNvSpPr>
            <a:spLocks noChangeArrowheads="1"/>
          </p:cNvSpPr>
          <p:nvPr/>
        </p:nvSpPr>
        <p:spPr bwMode="auto">
          <a:xfrm>
            <a:off x="6400800" y="4158694"/>
            <a:ext cx="2510965" cy="1197764"/>
          </a:xfrm>
          <a:prstGeom prst="rect">
            <a:avLst/>
          </a:prstGeom>
          <a:noFill/>
          <a:ln w="9525">
            <a:noFill/>
            <a:miter lim="800000"/>
            <a:headEnd/>
            <a:tailEnd/>
          </a:ln>
          <a:effectLst/>
        </p:spPr>
        <p:txBody>
          <a:bodyPr wrap="square" lIns="90488" tIns="44450" rIns="90488" bIns="44450">
            <a:spAutoFit/>
          </a:bodyPr>
          <a:lstStyle/>
          <a:p>
            <a:r>
              <a:rPr lang="en-US" i="1" dirty="0">
                <a:solidFill>
                  <a:schemeClr val="accent2"/>
                </a:solidFill>
                <a:latin typeface="Book Antiqua" pitchFamily="18" charset="0"/>
              </a:rPr>
              <a:t>What’s the translation to the</a:t>
            </a:r>
          </a:p>
          <a:p>
            <a:r>
              <a:rPr lang="en-US" i="1" dirty="0">
                <a:solidFill>
                  <a:schemeClr val="accent2"/>
                </a:solidFill>
                <a:latin typeface="Book Antiqua" pitchFamily="18" charset="0"/>
              </a:rPr>
              <a:t>relational model?</a:t>
            </a:r>
          </a:p>
        </p:txBody>
      </p:sp>
      <p:sp>
        <p:nvSpPr>
          <p:cNvPr id="46087" name="Freeform 7"/>
          <p:cNvSpPr>
            <a:spLocks/>
          </p:cNvSpPr>
          <p:nvPr/>
        </p:nvSpPr>
        <p:spPr bwMode="auto">
          <a:xfrm>
            <a:off x="1149350" y="3752850"/>
            <a:ext cx="338138"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5" y="122"/>
              </a:cxn>
              <a:cxn ang="0">
                <a:pos x="31" y="198"/>
              </a:cxn>
              <a:cxn ang="0">
                <a:pos x="19" y="288"/>
              </a:cxn>
              <a:cxn ang="0">
                <a:pos x="10" y="390"/>
              </a:cxn>
              <a:cxn ang="0">
                <a:pos x="4" y="501"/>
              </a:cxn>
              <a:cxn ang="0">
                <a:pos x="1" y="617"/>
              </a:cxn>
              <a:cxn ang="0">
                <a:pos x="1" y="735"/>
              </a:cxn>
              <a:cxn ang="0">
                <a:pos x="4" y="851"/>
              </a:cxn>
              <a:cxn ang="0">
                <a:pos x="10" y="962"/>
              </a:cxn>
              <a:cxn ang="0">
                <a:pos x="19" y="1064"/>
              </a:cxn>
              <a:cxn ang="0">
                <a:pos x="31" y="1155"/>
              </a:cxn>
              <a:cxn ang="0">
                <a:pos x="45"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6"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3" y="22"/>
                </a:lnTo>
                <a:lnTo>
                  <a:pt x="124" y="10"/>
                </a:lnTo>
                <a:lnTo>
                  <a:pt x="115" y="2"/>
                </a:lnTo>
                <a:lnTo>
                  <a:pt x="106" y="0"/>
                </a:lnTo>
                <a:lnTo>
                  <a:pt x="97" y="2"/>
                </a:lnTo>
                <a:lnTo>
                  <a:pt x="87" y="10"/>
                </a:lnTo>
                <a:lnTo>
                  <a:pt x="79" y="22"/>
                </a:lnTo>
                <a:lnTo>
                  <a:pt x="70" y="40"/>
                </a:lnTo>
                <a:lnTo>
                  <a:pt x="61" y="63"/>
                </a:lnTo>
                <a:lnTo>
                  <a:pt x="53" y="90"/>
                </a:lnTo>
                <a:lnTo>
                  <a:pt x="45" y="122"/>
                </a:lnTo>
                <a:lnTo>
                  <a:pt x="38" y="158"/>
                </a:lnTo>
                <a:lnTo>
                  <a:pt x="31" y="198"/>
                </a:lnTo>
                <a:lnTo>
                  <a:pt x="25" y="241"/>
                </a:lnTo>
                <a:lnTo>
                  <a:pt x="19" y="288"/>
                </a:lnTo>
                <a:lnTo>
                  <a:pt x="14" y="338"/>
                </a:lnTo>
                <a:lnTo>
                  <a:pt x="10" y="390"/>
                </a:lnTo>
                <a:lnTo>
                  <a:pt x="6" y="445"/>
                </a:lnTo>
                <a:lnTo>
                  <a:pt x="4" y="501"/>
                </a:lnTo>
                <a:lnTo>
                  <a:pt x="2" y="559"/>
                </a:lnTo>
                <a:lnTo>
                  <a:pt x="1" y="617"/>
                </a:lnTo>
                <a:lnTo>
                  <a:pt x="0" y="677"/>
                </a:lnTo>
                <a:lnTo>
                  <a:pt x="1" y="735"/>
                </a:lnTo>
                <a:lnTo>
                  <a:pt x="2" y="794"/>
                </a:lnTo>
                <a:lnTo>
                  <a:pt x="4" y="851"/>
                </a:lnTo>
                <a:lnTo>
                  <a:pt x="6" y="908"/>
                </a:lnTo>
                <a:lnTo>
                  <a:pt x="10" y="962"/>
                </a:lnTo>
                <a:lnTo>
                  <a:pt x="14" y="1015"/>
                </a:lnTo>
                <a:lnTo>
                  <a:pt x="19" y="1064"/>
                </a:lnTo>
                <a:lnTo>
                  <a:pt x="25" y="1112"/>
                </a:lnTo>
                <a:lnTo>
                  <a:pt x="31" y="1155"/>
                </a:lnTo>
                <a:lnTo>
                  <a:pt x="38" y="1195"/>
                </a:lnTo>
                <a:lnTo>
                  <a:pt x="45" y="1231"/>
                </a:lnTo>
                <a:lnTo>
                  <a:pt x="53" y="1262"/>
                </a:lnTo>
                <a:lnTo>
                  <a:pt x="61" y="1289"/>
                </a:lnTo>
                <a:lnTo>
                  <a:pt x="70" y="1312"/>
                </a:lnTo>
                <a:lnTo>
                  <a:pt x="79" y="1330"/>
                </a:lnTo>
                <a:lnTo>
                  <a:pt x="87" y="1343"/>
                </a:lnTo>
                <a:lnTo>
                  <a:pt x="97" y="1351"/>
                </a:lnTo>
                <a:lnTo>
                  <a:pt x="106" y="1353"/>
                </a:lnTo>
                <a:lnTo>
                  <a:pt x="115" y="1351"/>
                </a:lnTo>
                <a:lnTo>
                  <a:pt x="124" y="1343"/>
                </a:lnTo>
                <a:lnTo>
                  <a:pt x="133"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6"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88" name="Freeform 8"/>
          <p:cNvSpPr>
            <a:spLocks/>
          </p:cNvSpPr>
          <p:nvPr/>
        </p:nvSpPr>
        <p:spPr bwMode="auto">
          <a:xfrm>
            <a:off x="1973263" y="3760788"/>
            <a:ext cx="338137"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6" y="122"/>
              </a:cxn>
              <a:cxn ang="0">
                <a:pos x="31" y="198"/>
              </a:cxn>
              <a:cxn ang="0">
                <a:pos x="20" y="288"/>
              </a:cxn>
              <a:cxn ang="0">
                <a:pos x="10" y="390"/>
              </a:cxn>
              <a:cxn ang="0">
                <a:pos x="4" y="501"/>
              </a:cxn>
              <a:cxn ang="0">
                <a:pos x="1" y="617"/>
              </a:cxn>
              <a:cxn ang="0">
                <a:pos x="1" y="735"/>
              </a:cxn>
              <a:cxn ang="0">
                <a:pos x="4" y="851"/>
              </a:cxn>
              <a:cxn ang="0">
                <a:pos x="10" y="962"/>
              </a:cxn>
              <a:cxn ang="0">
                <a:pos x="20" y="1064"/>
              </a:cxn>
              <a:cxn ang="0">
                <a:pos x="31" y="1155"/>
              </a:cxn>
              <a:cxn ang="0">
                <a:pos x="46"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3" y="22"/>
                </a:lnTo>
                <a:lnTo>
                  <a:pt x="125" y="10"/>
                </a:lnTo>
                <a:lnTo>
                  <a:pt x="115" y="2"/>
                </a:lnTo>
                <a:lnTo>
                  <a:pt x="106" y="0"/>
                </a:lnTo>
                <a:lnTo>
                  <a:pt x="97" y="2"/>
                </a:lnTo>
                <a:lnTo>
                  <a:pt x="88" y="10"/>
                </a:lnTo>
                <a:lnTo>
                  <a:pt x="79" y="22"/>
                </a:lnTo>
                <a:lnTo>
                  <a:pt x="70" y="40"/>
                </a:lnTo>
                <a:lnTo>
                  <a:pt x="61" y="63"/>
                </a:lnTo>
                <a:lnTo>
                  <a:pt x="53" y="90"/>
                </a:lnTo>
                <a:lnTo>
                  <a:pt x="46" y="122"/>
                </a:lnTo>
                <a:lnTo>
                  <a:pt x="38" y="158"/>
                </a:lnTo>
                <a:lnTo>
                  <a:pt x="31" y="198"/>
                </a:lnTo>
                <a:lnTo>
                  <a:pt x="25" y="241"/>
                </a:lnTo>
                <a:lnTo>
                  <a:pt x="20" y="288"/>
                </a:lnTo>
                <a:lnTo>
                  <a:pt x="14" y="338"/>
                </a:lnTo>
                <a:lnTo>
                  <a:pt x="10" y="390"/>
                </a:lnTo>
                <a:lnTo>
                  <a:pt x="7" y="445"/>
                </a:lnTo>
                <a:lnTo>
                  <a:pt x="4" y="501"/>
                </a:lnTo>
                <a:lnTo>
                  <a:pt x="2" y="559"/>
                </a:lnTo>
                <a:lnTo>
                  <a:pt x="1" y="617"/>
                </a:lnTo>
                <a:lnTo>
                  <a:pt x="0" y="677"/>
                </a:lnTo>
                <a:lnTo>
                  <a:pt x="1" y="735"/>
                </a:lnTo>
                <a:lnTo>
                  <a:pt x="2" y="794"/>
                </a:lnTo>
                <a:lnTo>
                  <a:pt x="4" y="851"/>
                </a:lnTo>
                <a:lnTo>
                  <a:pt x="7" y="908"/>
                </a:lnTo>
                <a:lnTo>
                  <a:pt x="10" y="962"/>
                </a:lnTo>
                <a:lnTo>
                  <a:pt x="14" y="1015"/>
                </a:lnTo>
                <a:lnTo>
                  <a:pt x="20" y="1064"/>
                </a:lnTo>
                <a:lnTo>
                  <a:pt x="25" y="1112"/>
                </a:lnTo>
                <a:lnTo>
                  <a:pt x="31" y="1155"/>
                </a:lnTo>
                <a:lnTo>
                  <a:pt x="38" y="1195"/>
                </a:lnTo>
                <a:lnTo>
                  <a:pt x="46" y="1231"/>
                </a:lnTo>
                <a:lnTo>
                  <a:pt x="53" y="1262"/>
                </a:lnTo>
                <a:lnTo>
                  <a:pt x="61" y="1289"/>
                </a:lnTo>
                <a:lnTo>
                  <a:pt x="70" y="1312"/>
                </a:lnTo>
                <a:lnTo>
                  <a:pt x="79" y="1330"/>
                </a:lnTo>
                <a:lnTo>
                  <a:pt x="88" y="1343"/>
                </a:lnTo>
                <a:lnTo>
                  <a:pt x="97" y="1351"/>
                </a:lnTo>
                <a:lnTo>
                  <a:pt x="106" y="1353"/>
                </a:lnTo>
                <a:lnTo>
                  <a:pt x="115" y="1351"/>
                </a:lnTo>
                <a:lnTo>
                  <a:pt x="125" y="1343"/>
                </a:lnTo>
                <a:lnTo>
                  <a:pt x="133"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89" name="Freeform 9"/>
          <p:cNvSpPr>
            <a:spLocks/>
          </p:cNvSpPr>
          <p:nvPr/>
        </p:nvSpPr>
        <p:spPr bwMode="auto">
          <a:xfrm>
            <a:off x="2632075" y="3752850"/>
            <a:ext cx="338138" cy="2149475"/>
          </a:xfrm>
          <a:custGeom>
            <a:avLst/>
            <a:gdLst/>
            <a:ahLst/>
            <a:cxnLst>
              <a:cxn ang="0">
                <a:pos x="211" y="617"/>
              </a:cxn>
              <a:cxn ang="0">
                <a:pos x="208" y="501"/>
              </a:cxn>
              <a:cxn ang="0">
                <a:pos x="202" y="390"/>
              </a:cxn>
              <a:cxn ang="0">
                <a:pos x="193" y="288"/>
              </a:cxn>
              <a:cxn ang="0">
                <a:pos x="181" y="198"/>
              </a:cxn>
              <a:cxn ang="0">
                <a:pos x="167" y="122"/>
              </a:cxn>
              <a:cxn ang="0">
                <a:pos x="150" y="63"/>
              </a:cxn>
              <a:cxn ang="0">
                <a:pos x="133" y="22"/>
              </a:cxn>
              <a:cxn ang="0">
                <a:pos x="115" y="2"/>
              </a:cxn>
              <a:cxn ang="0">
                <a:pos x="97" y="2"/>
              </a:cxn>
              <a:cxn ang="0">
                <a:pos x="78" y="22"/>
              </a:cxn>
              <a:cxn ang="0">
                <a:pos x="61" y="63"/>
              </a:cxn>
              <a:cxn ang="0">
                <a:pos x="45" y="122"/>
              </a:cxn>
              <a:cxn ang="0">
                <a:pos x="31" y="198"/>
              </a:cxn>
              <a:cxn ang="0">
                <a:pos x="19" y="288"/>
              </a:cxn>
              <a:cxn ang="0">
                <a:pos x="10" y="390"/>
              </a:cxn>
              <a:cxn ang="0">
                <a:pos x="3" y="501"/>
              </a:cxn>
              <a:cxn ang="0">
                <a:pos x="0" y="617"/>
              </a:cxn>
              <a:cxn ang="0">
                <a:pos x="0" y="735"/>
              </a:cxn>
              <a:cxn ang="0">
                <a:pos x="3" y="851"/>
              </a:cxn>
              <a:cxn ang="0">
                <a:pos x="10" y="962"/>
              </a:cxn>
              <a:cxn ang="0">
                <a:pos x="19" y="1064"/>
              </a:cxn>
              <a:cxn ang="0">
                <a:pos x="31" y="1155"/>
              </a:cxn>
              <a:cxn ang="0">
                <a:pos x="45" y="1231"/>
              </a:cxn>
              <a:cxn ang="0">
                <a:pos x="61" y="1289"/>
              </a:cxn>
              <a:cxn ang="0">
                <a:pos x="78" y="1330"/>
              </a:cxn>
              <a:cxn ang="0">
                <a:pos x="97" y="1351"/>
              </a:cxn>
              <a:cxn ang="0">
                <a:pos x="115" y="1351"/>
              </a:cxn>
              <a:cxn ang="0">
                <a:pos x="133" y="1330"/>
              </a:cxn>
              <a:cxn ang="0">
                <a:pos x="150"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8" y="338"/>
                </a:lnTo>
                <a:lnTo>
                  <a:pt x="193" y="288"/>
                </a:lnTo>
                <a:lnTo>
                  <a:pt x="187" y="241"/>
                </a:lnTo>
                <a:lnTo>
                  <a:pt x="181" y="198"/>
                </a:lnTo>
                <a:lnTo>
                  <a:pt x="174" y="158"/>
                </a:lnTo>
                <a:lnTo>
                  <a:pt x="167" y="122"/>
                </a:lnTo>
                <a:lnTo>
                  <a:pt x="159" y="90"/>
                </a:lnTo>
                <a:lnTo>
                  <a:pt x="150" y="63"/>
                </a:lnTo>
                <a:lnTo>
                  <a:pt x="142" y="40"/>
                </a:lnTo>
                <a:lnTo>
                  <a:pt x="133" y="22"/>
                </a:lnTo>
                <a:lnTo>
                  <a:pt x="124" y="10"/>
                </a:lnTo>
                <a:lnTo>
                  <a:pt x="115" y="2"/>
                </a:lnTo>
                <a:lnTo>
                  <a:pt x="106" y="0"/>
                </a:lnTo>
                <a:lnTo>
                  <a:pt x="97" y="2"/>
                </a:lnTo>
                <a:lnTo>
                  <a:pt x="87" y="10"/>
                </a:lnTo>
                <a:lnTo>
                  <a:pt x="78" y="22"/>
                </a:lnTo>
                <a:lnTo>
                  <a:pt x="70" y="40"/>
                </a:lnTo>
                <a:lnTo>
                  <a:pt x="61" y="63"/>
                </a:lnTo>
                <a:lnTo>
                  <a:pt x="53" y="90"/>
                </a:lnTo>
                <a:lnTo>
                  <a:pt x="45" y="122"/>
                </a:lnTo>
                <a:lnTo>
                  <a:pt x="38" y="158"/>
                </a:lnTo>
                <a:lnTo>
                  <a:pt x="31" y="198"/>
                </a:lnTo>
                <a:lnTo>
                  <a:pt x="25" y="241"/>
                </a:lnTo>
                <a:lnTo>
                  <a:pt x="19" y="288"/>
                </a:lnTo>
                <a:lnTo>
                  <a:pt x="14" y="338"/>
                </a:lnTo>
                <a:lnTo>
                  <a:pt x="10" y="390"/>
                </a:lnTo>
                <a:lnTo>
                  <a:pt x="6" y="445"/>
                </a:lnTo>
                <a:lnTo>
                  <a:pt x="3" y="501"/>
                </a:lnTo>
                <a:lnTo>
                  <a:pt x="1" y="559"/>
                </a:lnTo>
                <a:lnTo>
                  <a:pt x="0" y="617"/>
                </a:lnTo>
                <a:lnTo>
                  <a:pt x="0" y="677"/>
                </a:lnTo>
                <a:lnTo>
                  <a:pt x="0" y="735"/>
                </a:lnTo>
                <a:lnTo>
                  <a:pt x="1" y="794"/>
                </a:lnTo>
                <a:lnTo>
                  <a:pt x="3" y="851"/>
                </a:lnTo>
                <a:lnTo>
                  <a:pt x="6" y="908"/>
                </a:lnTo>
                <a:lnTo>
                  <a:pt x="10" y="962"/>
                </a:lnTo>
                <a:lnTo>
                  <a:pt x="14" y="1015"/>
                </a:lnTo>
                <a:lnTo>
                  <a:pt x="19" y="1064"/>
                </a:lnTo>
                <a:lnTo>
                  <a:pt x="25" y="1112"/>
                </a:lnTo>
                <a:lnTo>
                  <a:pt x="31" y="1155"/>
                </a:lnTo>
                <a:lnTo>
                  <a:pt x="38" y="1195"/>
                </a:lnTo>
                <a:lnTo>
                  <a:pt x="45" y="1231"/>
                </a:lnTo>
                <a:lnTo>
                  <a:pt x="53" y="1262"/>
                </a:lnTo>
                <a:lnTo>
                  <a:pt x="61" y="1289"/>
                </a:lnTo>
                <a:lnTo>
                  <a:pt x="70" y="1312"/>
                </a:lnTo>
                <a:lnTo>
                  <a:pt x="78" y="1330"/>
                </a:lnTo>
                <a:lnTo>
                  <a:pt x="87" y="1343"/>
                </a:lnTo>
                <a:lnTo>
                  <a:pt x="97" y="1351"/>
                </a:lnTo>
                <a:lnTo>
                  <a:pt x="106" y="1353"/>
                </a:lnTo>
                <a:lnTo>
                  <a:pt x="115" y="1351"/>
                </a:lnTo>
                <a:lnTo>
                  <a:pt x="124" y="1343"/>
                </a:lnTo>
                <a:lnTo>
                  <a:pt x="133" y="1330"/>
                </a:lnTo>
                <a:lnTo>
                  <a:pt x="142" y="1312"/>
                </a:lnTo>
                <a:lnTo>
                  <a:pt x="150" y="1289"/>
                </a:lnTo>
                <a:lnTo>
                  <a:pt x="159" y="1262"/>
                </a:lnTo>
                <a:lnTo>
                  <a:pt x="167" y="1231"/>
                </a:lnTo>
                <a:lnTo>
                  <a:pt x="174" y="1195"/>
                </a:lnTo>
                <a:lnTo>
                  <a:pt x="181" y="1155"/>
                </a:lnTo>
                <a:lnTo>
                  <a:pt x="187" y="1112"/>
                </a:lnTo>
                <a:lnTo>
                  <a:pt x="193" y="1064"/>
                </a:lnTo>
                <a:lnTo>
                  <a:pt x="198"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90" name="Freeform 10"/>
          <p:cNvSpPr>
            <a:spLocks/>
          </p:cNvSpPr>
          <p:nvPr/>
        </p:nvSpPr>
        <p:spPr bwMode="auto">
          <a:xfrm>
            <a:off x="3471863" y="3752850"/>
            <a:ext cx="338137"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6" y="122"/>
              </a:cxn>
              <a:cxn ang="0">
                <a:pos x="31" y="198"/>
              </a:cxn>
              <a:cxn ang="0">
                <a:pos x="20" y="288"/>
              </a:cxn>
              <a:cxn ang="0">
                <a:pos x="10" y="390"/>
              </a:cxn>
              <a:cxn ang="0">
                <a:pos x="4" y="501"/>
              </a:cxn>
              <a:cxn ang="0">
                <a:pos x="0" y="617"/>
              </a:cxn>
              <a:cxn ang="0">
                <a:pos x="0" y="735"/>
              </a:cxn>
              <a:cxn ang="0">
                <a:pos x="4" y="851"/>
              </a:cxn>
              <a:cxn ang="0">
                <a:pos x="10" y="962"/>
              </a:cxn>
              <a:cxn ang="0">
                <a:pos x="20" y="1064"/>
              </a:cxn>
              <a:cxn ang="0">
                <a:pos x="31" y="1155"/>
              </a:cxn>
              <a:cxn ang="0">
                <a:pos x="46"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3" y="22"/>
                </a:lnTo>
                <a:lnTo>
                  <a:pt x="124" y="10"/>
                </a:lnTo>
                <a:lnTo>
                  <a:pt x="115" y="2"/>
                </a:lnTo>
                <a:lnTo>
                  <a:pt x="106" y="0"/>
                </a:lnTo>
                <a:lnTo>
                  <a:pt x="97" y="2"/>
                </a:lnTo>
                <a:lnTo>
                  <a:pt x="88" y="10"/>
                </a:lnTo>
                <a:lnTo>
                  <a:pt x="79" y="22"/>
                </a:lnTo>
                <a:lnTo>
                  <a:pt x="70" y="40"/>
                </a:lnTo>
                <a:lnTo>
                  <a:pt x="61" y="63"/>
                </a:lnTo>
                <a:lnTo>
                  <a:pt x="53" y="90"/>
                </a:lnTo>
                <a:lnTo>
                  <a:pt x="46" y="122"/>
                </a:lnTo>
                <a:lnTo>
                  <a:pt x="38" y="158"/>
                </a:lnTo>
                <a:lnTo>
                  <a:pt x="31" y="198"/>
                </a:lnTo>
                <a:lnTo>
                  <a:pt x="25" y="241"/>
                </a:lnTo>
                <a:lnTo>
                  <a:pt x="20" y="288"/>
                </a:lnTo>
                <a:lnTo>
                  <a:pt x="14" y="338"/>
                </a:lnTo>
                <a:lnTo>
                  <a:pt x="10" y="390"/>
                </a:lnTo>
                <a:lnTo>
                  <a:pt x="7" y="445"/>
                </a:lnTo>
                <a:lnTo>
                  <a:pt x="4" y="501"/>
                </a:lnTo>
                <a:lnTo>
                  <a:pt x="2" y="559"/>
                </a:lnTo>
                <a:lnTo>
                  <a:pt x="0" y="617"/>
                </a:lnTo>
                <a:lnTo>
                  <a:pt x="0" y="677"/>
                </a:lnTo>
                <a:lnTo>
                  <a:pt x="0" y="735"/>
                </a:lnTo>
                <a:lnTo>
                  <a:pt x="2" y="794"/>
                </a:lnTo>
                <a:lnTo>
                  <a:pt x="4" y="851"/>
                </a:lnTo>
                <a:lnTo>
                  <a:pt x="7" y="908"/>
                </a:lnTo>
                <a:lnTo>
                  <a:pt x="10" y="962"/>
                </a:lnTo>
                <a:lnTo>
                  <a:pt x="14" y="1015"/>
                </a:lnTo>
                <a:lnTo>
                  <a:pt x="20" y="1064"/>
                </a:lnTo>
                <a:lnTo>
                  <a:pt x="25" y="1112"/>
                </a:lnTo>
                <a:lnTo>
                  <a:pt x="31" y="1155"/>
                </a:lnTo>
                <a:lnTo>
                  <a:pt x="38" y="1195"/>
                </a:lnTo>
                <a:lnTo>
                  <a:pt x="46" y="1231"/>
                </a:lnTo>
                <a:lnTo>
                  <a:pt x="53" y="1262"/>
                </a:lnTo>
                <a:lnTo>
                  <a:pt x="61" y="1289"/>
                </a:lnTo>
                <a:lnTo>
                  <a:pt x="70" y="1312"/>
                </a:lnTo>
                <a:lnTo>
                  <a:pt x="79" y="1330"/>
                </a:lnTo>
                <a:lnTo>
                  <a:pt x="88" y="1343"/>
                </a:lnTo>
                <a:lnTo>
                  <a:pt x="97" y="1351"/>
                </a:lnTo>
                <a:lnTo>
                  <a:pt x="106" y="1353"/>
                </a:lnTo>
                <a:lnTo>
                  <a:pt x="115" y="1351"/>
                </a:lnTo>
                <a:lnTo>
                  <a:pt x="124" y="1343"/>
                </a:lnTo>
                <a:lnTo>
                  <a:pt x="133"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91" name="Freeform 11"/>
          <p:cNvSpPr>
            <a:spLocks/>
          </p:cNvSpPr>
          <p:nvPr/>
        </p:nvSpPr>
        <p:spPr bwMode="auto">
          <a:xfrm>
            <a:off x="4122738" y="3768725"/>
            <a:ext cx="338137" cy="2149475"/>
          </a:xfrm>
          <a:custGeom>
            <a:avLst/>
            <a:gdLst/>
            <a:ahLst/>
            <a:cxnLst>
              <a:cxn ang="0">
                <a:pos x="211" y="617"/>
              </a:cxn>
              <a:cxn ang="0">
                <a:pos x="208" y="501"/>
              </a:cxn>
              <a:cxn ang="0">
                <a:pos x="202" y="390"/>
              </a:cxn>
              <a:cxn ang="0">
                <a:pos x="193" y="288"/>
              </a:cxn>
              <a:cxn ang="0">
                <a:pos x="181" y="198"/>
              </a:cxn>
              <a:cxn ang="0">
                <a:pos x="167" y="122"/>
              </a:cxn>
              <a:cxn ang="0">
                <a:pos x="150" y="63"/>
              </a:cxn>
              <a:cxn ang="0">
                <a:pos x="133" y="22"/>
              </a:cxn>
              <a:cxn ang="0">
                <a:pos x="115" y="2"/>
              </a:cxn>
              <a:cxn ang="0">
                <a:pos x="96" y="2"/>
              </a:cxn>
              <a:cxn ang="0">
                <a:pos x="78" y="22"/>
              </a:cxn>
              <a:cxn ang="0">
                <a:pos x="61" y="63"/>
              </a:cxn>
              <a:cxn ang="0">
                <a:pos x="45" y="122"/>
              </a:cxn>
              <a:cxn ang="0">
                <a:pos x="31" y="198"/>
              </a:cxn>
              <a:cxn ang="0">
                <a:pos x="19" y="288"/>
              </a:cxn>
              <a:cxn ang="0">
                <a:pos x="10" y="390"/>
              </a:cxn>
              <a:cxn ang="0">
                <a:pos x="3" y="501"/>
              </a:cxn>
              <a:cxn ang="0">
                <a:pos x="0" y="617"/>
              </a:cxn>
              <a:cxn ang="0">
                <a:pos x="0" y="735"/>
              </a:cxn>
              <a:cxn ang="0">
                <a:pos x="3" y="851"/>
              </a:cxn>
              <a:cxn ang="0">
                <a:pos x="10" y="962"/>
              </a:cxn>
              <a:cxn ang="0">
                <a:pos x="19" y="1064"/>
              </a:cxn>
              <a:cxn ang="0">
                <a:pos x="31" y="1155"/>
              </a:cxn>
              <a:cxn ang="0">
                <a:pos x="45" y="1231"/>
              </a:cxn>
              <a:cxn ang="0">
                <a:pos x="61" y="1289"/>
              </a:cxn>
              <a:cxn ang="0">
                <a:pos x="78" y="1330"/>
              </a:cxn>
              <a:cxn ang="0">
                <a:pos x="96" y="1351"/>
              </a:cxn>
              <a:cxn ang="0">
                <a:pos x="115" y="1351"/>
              </a:cxn>
              <a:cxn ang="0">
                <a:pos x="133" y="1330"/>
              </a:cxn>
              <a:cxn ang="0">
                <a:pos x="150"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7" y="338"/>
                </a:lnTo>
                <a:lnTo>
                  <a:pt x="193" y="288"/>
                </a:lnTo>
                <a:lnTo>
                  <a:pt x="187" y="241"/>
                </a:lnTo>
                <a:lnTo>
                  <a:pt x="181" y="198"/>
                </a:lnTo>
                <a:lnTo>
                  <a:pt x="174" y="158"/>
                </a:lnTo>
                <a:lnTo>
                  <a:pt x="167" y="122"/>
                </a:lnTo>
                <a:lnTo>
                  <a:pt x="159" y="90"/>
                </a:lnTo>
                <a:lnTo>
                  <a:pt x="150" y="63"/>
                </a:lnTo>
                <a:lnTo>
                  <a:pt x="142" y="40"/>
                </a:lnTo>
                <a:lnTo>
                  <a:pt x="133" y="22"/>
                </a:lnTo>
                <a:lnTo>
                  <a:pt x="124" y="10"/>
                </a:lnTo>
                <a:lnTo>
                  <a:pt x="115" y="2"/>
                </a:lnTo>
                <a:lnTo>
                  <a:pt x="106" y="0"/>
                </a:lnTo>
                <a:lnTo>
                  <a:pt x="96" y="2"/>
                </a:lnTo>
                <a:lnTo>
                  <a:pt x="87" y="10"/>
                </a:lnTo>
                <a:lnTo>
                  <a:pt x="78" y="22"/>
                </a:lnTo>
                <a:lnTo>
                  <a:pt x="70" y="40"/>
                </a:lnTo>
                <a:lnTo>
                  <a:pt x="61" y="63"/>
                </a:lnTo>
                <a:lnTo>
                  <a:pt x="53" y="90"/>
                </a:lnTo>
                <a:lnTo>
                  <a:pt x="45" y="122"/>
                </a:lnTo>
                <a:lnTo>
                  <a:pt x="38" y="158"/>
                </a:lnTo>
                <a:lnTo>
                  <a:pt x="31" y="198"/>
                </a:lnTo>
                <a:lnTo>
                  <a:pt x="24" y="241"/>
                </a:lnTo>
                <a:lnTo>
                  <a:pt x="19" y="288"/>
                </a:lnTo>
                <a:lnTo>
                  <a:pt x="14" y="338"/>
                </a:lnTo>
                <a:lnTo>
                  <a:pt x="10" y="390"/>
                </a:lnTo>
                <a:lnTo>
                  <a:pt x="6" y="445"/>
                </a:lnTo>
                <a:lnTo>
                  <a:pt x="3" y="501"/>
                </a:lnTo>
                <a:lnTo>
                  <a:pt x="1" y="559"/>
                </a:lnTo>
                <a:lnTo>
                  <a:pt x="0" y="617"/>
                </a:lnTo>
                <a:lnTo>
                  <a:pt x="0" y="677"/>
                </a:lnTo>
                <a:lnTo>
                  <a:pt x="0" y="735"/>
                </a:lnTo>
                <a:lnTo>
                  <a:pt x="1" y="794"/>
                </a:lnTo>
                <a:lnTo>
                  <a:pt x="3" y="851"/>
                </a:lnTo>
                <a:lnTo>
                  <a:pt x="6" y="908"/>
                </a:lnTo>
                <a:lnTo>
                  <a:pt x="10" y="962"/>
                </a:lnTo>
                <a:lnTo>
                  <a:pt x="14" y="1015"/>
                </a:lnTo>
                <a:lnTo>
                  <a:pt x="19" y="1064"/>
                </a:lnTo>
                <a:lnTo>
                  <a:pt x="24" y="1112"/>
                </a:lnTo>
                <a:lnTo>
                  <a:pt x="31" y="1155"/>
                </a:lnTo>
                <a:lnTo>
                  <a:pt x="38" y="1195"/>
                </a:lnTo>
                <a:lnTo>
                  <a:pt x="45" y="1231"/>
                </a:lnTo>
                <a:lnTo>
                  <a:pt x="53" y="1262"/>
                </a:lnTo>
                <a:lnTo>
                  <a:pt x="61" y="1289"/>
                </a:lnTo>
                <a:lnTo>
                  <a:pt x="70" y="1312"/>
                </a:lnTo>
                <a:lnTo>
                  <a:pt x="78" y="1330"/>
                </a:lnTo>
                <a:lnTo>
                  <a:pt x="87" y="1343"/>
                </a:lnTo>
                <a:lnTo>
                  <a:pt x="96" y="1351"/>
                </a:lnTo>
                <a:lnTo>
                  <a:pt x="106" y="1353"/>
                </a:lnTo>
                <a:lnTo>
                  <a:pt x="115" y="1351"/>
                </a:lnTo>
                <a:lnTo>
                  <a:pt x="124" y="1343"/>
                </a:lnTo>
                <a:lnTo>
                  <a:pt x="133" y="1330"/>
                </a:lnTo>
                <a:lnTo>
                  <a:pt x="142" y="1312"/>
                </a:lnTo>
                <a:lnTo>
                  <a:pt x="150" y="1289"/>
                </a:lnTo>
                <a:lnTo>
                  <a:pt x="159" y="1262"/>
                </a:lnTo>
                <a:lnTo>
                  <a:pt x="167" y="1231"/>
                </a:lnTo>
                <a:lnTo>
                  <a:pt x="174" y="1195"/>
                </a:lnTo>
                <a:lnTo>
                  <a:pt x="181" y="1155"/>
                </a:lnTo>
                <a:lnTo>
                  <a:pt x="187" y="1112"/>
                </a:lnTo>
                <a:lnTo>
                  <a:pt x="193" y="1064"/>
                </a:lnTo>
                <a:lnTo>
                  <a:pt x="197"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92" name="Freeform 12"/>
          <p:cNvSpPr>
            <a:spLocks/>
          </p:cNvSpPr>
          <p:nvPr/>
        </p:nvSpPr>
        <p:spPr bwMode="auto">
          <a:xfrm>
            <a:off x="506413" y="3760788"/>
            <a:ext cx="338137" cy="2149475"/>
          </a:xfrm>
          <a:custGeom>
            <a:avLst/>
            <a:gdLst/>
            <a:ahLst/>
            <a:cxnLst>
              <a:cxn ang="0">
                <a:pos x="211" y="617"/>
              </a:cxn>
              <a:cxn ang="0">
                <a:pos x="209" y="501"/>
              </a:cxn>
              <a:cxn ang="0">
                <a:pos x="202" y="390"/>
              </a:cxn>
              <a:cxn ang="0">
                <a:pos x="193" y="288"/>
              </a:cxn>
              <a:cxn ang="0">
                <a:pos x="181" y="198"/>
              </a:cxn>
              <a:cxn ang="0">
                <a:pos x="167" y="122"/>
              </a:cxn>
              <a:cxn ang="0">
                <a:pos x="151" y="63"/>
              </a:cxn>
              <a:cxn ang="0">
                <a:pos x="134" y="22"/>
              </a:cxn>
              <a:cxn ang="0">
                <a:pos x="115" y="2"/>
              </a:cxn>
              <a:cxn ang="0">
                <a:pos x="97" y="2"/>
              </a:cxn>
              <a:cxn ang="0">
                <a:pos x="79" y="22"/>
              </a:cxn>
              <a:cxn ang="0">
                <a:pos x="61" y="63"/>
              </a:cxn>
              <a:cxn ang="0">
                <a:pos x="46" y="122"/>
              </a:cxn>
              <a:cxn ang="0">
                <a:pos x="32" y="198"/>
              </a:cxn>
              <a:cxn ang="0">
                <a:pos x="20" y="288"/>
              </a:cxn>
              <a:cxn ang="0">
                <a:pos x="10" y="390"/>
              </a:cxn>
              <a:cxn ang="0">
                <a:pos x="4" y="501"/>
              </a:cxn>
              <a:cxn ang="0">
                <a:pos x="1" y="617"/>
              </a:cxn>
              <a:cxn ang="0">
                <a:pos x="1" y="735"/>
              </a:cxn>
              <a:cxn ang="0">
                <a:pos x="4" y="851"/>
              </a:cxn>
              <a:cxn ang="0">
                <a:pos x="10" y="962"/>
              </a:cxn>
              <a:cxn ang="0">
                <a:pos x="20" y="1064"/>
              </a:cxn>
              <a:cxn ang="0">
                <a:pos x="32" y="1155"/>
              </a:cxn>
              <a:cxn ang="0">
                <a:pos x="46" y="1231"/>
              </a:cxn>
              <a:cxn ang="0">
                <a:pos x="61" y="1289"/>
              </a:cxn>
              <a:cxn ang="0">
                <a:pos x="79" y="1330"/>
              </a:cxn>
              <a:cxn ang="0">
                <a:pos x="97" y="1351"/>
              </a:cxn>
              <a:cxn ang="0">
                <a:pos x="115" y="1351"/>
              </a:cxn>
              <a:cxn ang="0">
                <a:pos x="134" y="1330"/>
              </a:cxn>
              <a:cxn ang="0">
                <a:pos x="151" y="1289"/>
              </a:cxn>
              <a:cxn ang="0">
                <a:pos x="167" y="1231"/>
              </a:cxn>
              <a:cxn ang="0">
                <a:pos x="181" y="1155"/>
              </a:cxn>
              <a:cxn ang="0">
                <a:pos x="193" y="1064"/>
              </a:cxn>
              <a:cxn ang="0">
                <a:pos x="202" y="962"/>
              </a:cxn>
              <a:cxn ang="0">
                <a:pos x="209" y="851"/>
              </a:cxn>
              <a:cxn ang="0">
                <a:pos x="211" y="735"/>
              </a:cxn>
            </a:cxnLst>
            <a:rect l="0" t="0" r="r" b="b"/>
            <a:pathLst>
              <a:path w="213" h="1354">
                <a:moveTo>
                  <a:pt x="212" y="677"/>
                </a:moveTo>
                <a:lnTo>
                  <a:pt x="211" y="617"/>
                </a:lnTo>
                <a:lnTo>
                  <a:pt x="210" y="559"/>
                </a:lnTo>
                <a:lnTo>
                  <a:pt x="209" y="501"/>
                </a:lnTo>
                <a:lnTo>
                  <a:pt x="206"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4" y="22"/>
                </a:lnTo>
                <a:lnTo>
                  <a:pt x="125" y="10"/>
                </a:lnTo>
                <a:lnTo>
                  <a:pt x="115" y="2"/>
                </a:lnTo>
                <a:lnTo>
                  <a:pt x="106" y="0"/>
                </a:lnTo>
                <a:lnTo>
                  <a:pt x="97" y="2"/>
                </a:lnTo>
                <a:lnTo>
                  <a:pt x="88" y="10"/>
                </a:lnTo>
                <a:lnTo>
                  <a:pt x="79" y="22"/>
                </a:lnTo>
                <a:lnTo>
                  <a:pt x="70" y="40"/>
                </a:lnTo>
                <a:lnTo>
                  <a:pt x="61" y="63"/>
                </a:lnTo>
                <a:lnTo>
                  <a:pt x="53" y="90"/>
                </a:lnTo>
                <a:lnTo>
                  <a:pt x="46" y="122"/>
                </a:lnTo>
                <a:lnTo>
                  <a:pt x="38" y="158"/>
                </a:lnTo>
                <a:lnTo>
                  <a:pt x="32" y="198"/>
                </a:lnTo>
                <a:lnTo>
                  <a:pt x="25" y="241"/>
                </a:lnTo>
                <a:lnTo>
                  <a:pt x="20" y="288"/>
                </a:lnTo>
                <a:lnTo>
                  <a:pt x="14" y="338"/>
                </a:lnTo>
                <a:lnTo>
                  <a:pt x="10" y="390"/>
                </a:lnTo>
                <a:lnTo>
                  <a:pt x="7" y="445"/>
                </a:lnTo>
                <a:lnTo>
                  <a:pt x="4" y="501"/>
                </a:lnTo>
                <a:lnTo>
                  <a:pt x="2" y="559"/>
                </a:lnTo>
                <a:lnTo>
                  <a:pt x="1" y="617"/>
                </a:lnTo>
                <a:lnTo>
                  <a:pt x="0" y="677"/>
                </a:lnTo>
                <a:lnTo>
                  <a:pt x="1" y="735"/>
                </a:lnTo>
                <a:lnTo>
                  <a:pt x="2" y="794"/>
                </a:lnTo>
                <a:lnTo>
                  <a:pt x="4" y="851"/>
                </a:lnTo>
                <a:lnTo>
                  <a:pt x="7" y="908"/>
                </a:lnTo>
                <a:lnTo>
                  <a:pt x="10" y="962"/>
                </a:lnTo>
                <a:lnTo>
                  <a:pt x="14" y="1015"/>
                </a:lnTo>
                <a:lnTo>
                  <a:pt x="20" y="1064"/>
                </a:lnTo>
                <a:lnTo>
                  <a:pt x="25" y="1112"/>
                </a:lnTo>
                <a:lnTo>
                  <a:pt x="32" y="1155"/>
                </a:lnTo>
                <a:lnTo>
                  <a:pt x="38" y="1195"/>
                </a:lnTo>
                <a:lnTo>
                  <a:pt x="46" y="1231"/>
                </a:lnTo>
                <a:lnTo>
                  <a:pt x="53" y="1262"/>
                </a:lnTo>
                <a:lnTo>
                  <a:pt x="61" y="1289"/>
                </a:lnTo>
                <a:lnTo>
                  <a:pt x="70" y="1312"/>
                </a:lnTo>
                <a:lnTo>
                  <a:pt x="79" y="1330"/>
                </a:lnTo>
                <a:lnTo>
                  <a:pt x="88" y="1343"/>
                </a:lnTo>
                <a:lnTo>
                  <a:pt x="97" y="1351"/>
                </a:lnTo>
                <a:lnTo>
                  <a:pt x="106" y="1353"/>
                </a:lnTo>
                <a:lnTo>
                  <a:pt x="115" y="1351"/>
                </a:lnTo>
                <a:lnTo>
                  <a:pt x="125" y="1343"/>
                </a:lnTo>
                <a:lnTo>
                  <a:pt x="134"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6" y="908"/>
                </a:lnTo>
                <a:lnTo>
                  <a:pt x="209"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93" name="Rectangle 13"/>
          <p:cNvSpPr>
            <a:spLocks noChangeArrowheads="1"/>
          </p:cNvSpPr>
          <p:nvPr/>
        </p:nvSpPr>
        <p:spPr bwMode="auto">
          <a:xfrm>
            <a:off x="4876800" y="5943600"/>
            <a:ext cx="1546225"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Many-to-Many</a:t>
            </a:r>
          </a:p>
        </p:txBody>
      </p:sp>
      <p:sp>
        <p:nvSpPr>
          <p:cNvPr id="46094" name="Freeform 14"/>
          <p:cNvSpPr>
            <a:spLocks/>
          </p:cNvSpPr>
          <p:nvPr/>
        </p:nvSpPr>
        <p:spPr bwMode="auto">
          <a:xfrm>
            <a:off x="4954588" y="3752850"/>
            <a:ext cx="338137"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5" y="122"/>
              </a:cxn>
              <a:cxn ang="0">
                <a:pos x="31" y="198"/>
              </a:cxn>
              <a:cxn ang="0">
                <a:pos x="19" y="288"/>
              </a:cxn>
              <a:cxn ang="0">
                <a:pos x="10" y="390"/>
              </a:cxn>
              <a:cxn ang="0">
                <a:pos x="4" y="501"/>
              </a:cxn>
              <a:cxn ang="0">
                <a:pos x="0" y="617"/>
              </a:cxn>
              <a:cxn ang="0">
                <a:pos x="0" y="735"/>
              </a:cxn>
              <a:cxn ang="0">
                <a:pos x="4" y="851"/>
              </a:cxn>
              <a:cxn ang="0">
                <a:pos x="10" y="962"/>
              </a:cxn>
              <a:cxn ang="0">
                <a:pos x="19" y="1064"/>
              </a:cxn>
              <a:cxn ang="0">
                <a:pos x="31" y="1155"/>
              </a:cxn>
              <a:cxn ang="0">
                <a:pos x="45"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7" y="338"/>
                </a:lnTo>
                <a:lnTo>
                  <a:pt x="193" y="288"/>
                </a:lnTo>
                <a:lnTo>
                  <a:pt x="187" y="241"/>
                </a:lnTo>
                <a:lnTo>
                  <a:pt x="181" y="198"/>
                </a:lnTo>
                <a:lnTo>
                  <a:pt x="174" y="158"/>
                </a:lnTo>
                <a:lnTo>
                  <a:pt x="167" y="122"/>
                </a:lnTo>
                <a:lnTo>
                  <a:pt x="159" y="90"/>
                </a:lnTo>
                <a:lnTo>
                  <a:pt x="151" y="63"/>
                </a:lnTo>
                <a:lnTo>
                  <a:pt x="142" y="40"/>
                </a:lnTo>
                <a:lnTo>
                  <a:pt x="133" y="22"/>
                </a:lnTo>
                <a:lnTo>
                  <a:pt x="124" y="10"/>
                </a:lnTo>
                <a:lnTo>
                  <a:pt x="115" y="2"/>
                </a:lnTo>
                <a:lnTo>
                  <a:pt x="106" y="0"/>
                </a:lnTo>
                <a:lnTo>
                  <a:pt x="97" y="2"/>
                </a:lnTo>
                <a:lnTo>
                  <a:pt x="88" y="10"/>
                </a:lnTo>
                <a:lnTo>
                  <a:pt x="79" y="22"/>
                </a:lnTo>
                <a:lnTo>
                  <a:pt x="70" y="40"/>
                </a:lnTo>
                <a:lnTo>
                  <a:pt x="61" y="63"/>
                </a:lnTo>
                <a:lnTo>
                  <a:pt x="53" y="90"/>
                </a:lnTo>
                <a:lnTo>
                  <a:pt x="45" y="122"/>
                </a:lnTo>
                <a:lnTo>
                  <a:pt x="38" y="158"/>
                </a:lnTo>
                <a:lnTo>
                  <a:pt x="31" y="198"/>
                </a:lnTo>
                <a:lnTo>
                  <a:pt x="25" y="241"/>
                </a:lnTo>
                <a:lnTo>
                  <a:pt x="19" y="288"/>
                </a:lnTo>
                <a:lnTo>
                  <a:pt x="14" y="338"/>
                </a:lnTo>
                <a:lnTo>
                  <a:pt x="10" y="390"/>
                </a:lnTo>
                <a:lnTo>
                  <a:pt x="7" y="445"/>
                </a:lnTo>
                <a:lnTo>
                  <a:pt x="4" y="501"/>
                </a:lnTo>
                <a:lnTo>
                  <a:pt x="2" y="559"/>
                </a:lnTo>
                <a:lnTo>
                  <a:pt x="0" y="617"/>
                </a:lnTo>
                <a:lnTo>
                  <a:pt x="0" y="677"/>
                </a:lnTo>
                <a:lnTo>
                  <a:pt x="0" y="735"/>
                </a:lnTo>
                <a:lnTo>
                  <a:pt x="2" y="794"/>
                </a:lnTo>
                <a:lnTo>
                  <a:pt x="4" y="851"/>
                </a:lnTo>
                <a:lnTo>
                  <a:pt x="7" y="908"/>
                </a:lnTo>
                <a:lnTo>
                  <a:pt x="10" y="962"/>
                </a:lnTo>
                <a:lnTo>
                  <a:pt x="14" y="1015"/>
                </a:lnTo>
                <a:lnTo>
                  <a:pt x="19" y="1064"/>
                </a:lnTo>
                <a:lnTo>
                  <a:pt x="25" y="1112"/>
                </a:lnTo>
                <a:lnTo>
                  <a:pt x="31" y="1155"/>
                </a:lnTo>
                <a:lnTo>
                  <a:pt x="38" y="1195"/>
                </a:lnTo>
                <a:lnTo>
                  <a:pt x="45" y="1231"/>
                </a:lnTo>
                <a:lnTo>
                  <a:pt x="53" y="1262"/>
                </a:lnTo>
                <a:lnTo>
                  <a:pt x="61" y="1289"/>
                </a:lnTo>
                <a:lnTo>
                  <a:pt x="70" y="1312"/>
                </a:lnTo>
                <a:lnTo>
                  <a:pt x="79" y="1330"/>
                </a:lnTo>
                <a:lnTo>
                  <a:pt x="88" y="1343"/>
                </a:lnTo>
                <a:lnTo>
                  <a:pt x="97" y="1351"/>
                </a:lnTo>
                <a:lnTo>
                  <a:pt x="106" y="1353"/>
                </a:lnTo>
                <a:lnTo>
                  <a:pt x="115" y="1351"/>
                </a:lnTo>
                <a:lnTo>
                  <a:pt x="124" y="1343"/>
                </a:lnTo>
                <a:lnTo>
                  <a:pt x="133" y="1330"/>
                </a:lnTo>
                <a:lnTo>
                  <a:pt x="142" y="1312"/>
                </a:lnTo>
                <a:lnTo>
                  <a:pt x="151" y="1289"/>
                </a:lnTo>
                <a:lnTo>
                  <a:pt x="159" y="1262"/>
                </a:lnTo>
                <a:lnTo>
                  <a:pt x="167" y="1231"/>
                </a:lnTo>
                <a:lnTo>
                  <a:pt x="174" y="1195"/>
                </a:lnTo>
                <a:lnTo>
                  <a:pt x="181" y="1155"/>
                </a:lnTo>
                <a:lnTo>
                  <a:pt x="187" y="1112"/>
                </a:lnTo>
                <a:lnTo>
                  <a:pt x="193" y="1064"/>
                </a:lnTo>
                <a:lnTo>
                  <a:pt x="197"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95" name="Freeform 15"/>
          <p:cNvSpPr>
            <a:spLocks/>
          </p:cNvSpPr>
          <p:nvPr/>
        </p:nvSpPr>
        <p:spPr bwMode="auto">
          <a:xfrm>
            <a:off x="5597525" y="3752850"/>
            <a:ext cx="338138" cy="2149475"/>
          </a:xfrm>
          <a:custGeom>
            <a:avLst/>
            <a:gdLst/>
            <a:ahLst/>
            <a:cxnLst>
              <a:cxn ang="0">
                <a:pos x="211" y="617"/>
              </a:cxn>
              <a:cxn ang="0">
                <a:pos x="208" y="501"/>
              </a:cxn>
              <a:cxn ang="0">
                <a:pos x="202" y="390"/>
              </a:cxn>
              <a:cxn ang="0">
                <a:pos x="192" y="288"/>
              </a:cxn>
              <a:cxn ang="0">
                <a:pos x="181" y="198"/>
              </a:cxn>
              <a:cxn ang="0">
                <a:pos x="166" y="122"/>
              </a:cxn>
              <a:cxn ang="0">
                <a:pos x="150" y="63"/>
              </a:cxn>
              <a:cxn ang="0">
                <a:pos x="133" y="22"/>
              </a:cxn>
              <a:cxn ang="0">
                <a:pos x="115" y="2"/>
              </a:cxn>
              <a:cxn ang="0">
                <a:pos x="96" y="2"/>
              </a:cxn>
              <a:cxn ang="0">
                <a:pos x="78" y="22"/>
              </a:cxn>
              <a:cxn ang="0">
                <a:pos x="61" y="63"/>
              </a:cxn>
              <a:cxn ang="0">
                <a:pos x="45" y="122"/>
              </a:cxn>
              <a:cxn ang="0">
                <a:pos x="31" y="198"/>
              </a:cxn>
              <a:cxn ang="0">
                <a:pos x="19" y="288"/>
              </a:cxn>
              <a:cxn ang="0">
                <a:pos x="10" y="390"/>
              </a:cxn>
              <a:cxn ang="0">
                <a:pos x="3" y="501"/>
              </a:cxn>
              <a:cxn ang="0">
                <a:pos x="0" y="617"/>
              </a:cxn>
              <a:cxn ang="0">
                <a:pos x="0" y="735"/>
              </a:cxn>
              <a:cxn ang="0">
                <a:pos x="3" y="851"/>
              </a:cxn>
              <a:cxn ang="0">
                <a:pos x="10" y="962"/>
              </a:cxn>
              <a:cxn ang="0">
                <a:pos x="19" y="1064"/>
              </a:cxn>
              <a:cxn ang="0">
                <a:pos x="31" y="1155"/>
              </a:cxn>
              <a:cxn ang="0">
                <a:pos x="45" y="1231"/>
              </a:cxn>
              <a:cxn ang="0">
                <a:pos x="61" y="1289"/>
              </a:cxn>
              <a:cxn ang="0">
                <a:pos x="78" y="1330"/>
              </a:cxn>
              <a:cxn ang="0">
                <a:pos x="96" y="1351"/>
              </a:cxn>
              <a:cxn ang="0">
                <a:pos x="115" y="1351"/>
              </a:cxn>
              <a:cxn ang="0">
                <a:pos x="133" y="1330"/>
              </a:cxn>
              <a:cxn ang="0">
                <a:pos x="150" y="1289"/>
              </a:cxn>
              <a:cxn ang="0">
                <a:pos x="166" y="1231"/>
              </a:cxn>
              <a:cxn ang="0">
                <a:pos x="181" y="1155"/>
              </a:cxn>
              <a:cxn ang="0">
                <a:pos x="192"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7" y="338"/>
                </a:lnTo>
                <a:lnTo>
                  <a:pt x="192" y="288"/>
                </a:lnTo>
                <a:lnTo>
                  <a:pt x="187" y="241"/>
                </a:lnTo>
                <a:lnTo>
                  <a:pt x="181" y="198"/>
                </a:lnTo>
                <a:lnTo>
                  <a:pt x="174" y="158"/>
                </a:lnTo>
                <a:lnTo>
                  <a:pt x="166" y="122"/>
                </a:lnTo>
                <a:lnTo>
                  <a:pt x="159" y="90"/>
                </a:lnTo>
                <a:lnTo>
                  <a:pt x="150" y="63"/>
                </a:lnTo>
                <a:lnTo>
                  <a:pt x="142" y="40"/>
                </a:lnTo>
                <a:lnTo>
                  <a:pt x="133" y="22"/>
                </a:lnTo>
                <a:lnTo>
                  <a:pt x="124" y="10"/>
                </a:lnTo>
                <a:lnTo>
                  <a:pt x="115" y="2"/>
                </a:lnTo>
                <a:lnTo>
                  <a:pt x="106" y="0"/>
                </a:lnTo>
                <a:lnTo>
                  <a:pt x="96" y="2"/>
                </a:lnTo>
                <a:lnTo>
                  <a:pt x="87" y="10"/>
                </a:lnTo>
                <a:lnTo>
                  <a:pt x="78" y="22"/>
                </a:lnTo>
                <a:lnTo>
                  <a:pt x="69" y="40"/>
                </a:lnTo>
                <a:lnTo>
                  <a:pt x="61" y="63"/>
                </a:lnTo>
                <a:lnTo>
                  <a:pt x="53" y="90"/>
                </a:lnTo>
                <a:lnTo>
                  <a:pt x="45" y="122"/>
                </a:lnTo>
                <a:lnTo>
                  <a:pt x="38" y="158"/>
                </a:lnTo>
                <a:lnTo>
                  <a:pt x="31" y="198"/>
                </a:lnTo>
                <a:lnTo>
                  <a:pt x="24" y="241"/>
                </a:lnTo>
                <a:lnTo>
                  <a:pt x="19" y="288"/>
                </a:lnTo>
                <a:lnTo>
                  <a:pt x="14" y="338"/>
                </a:lnTo>
                <a:lnTo>
                  <a:pt x="10" y="390"/>
                </a:lnTo>
                <a:lnTo>
                  <a:pt x="6" y="445"/>
                </a:lnTo>
                <a:lnTo>
                  <a:pt x="3" y="501"/>
                </a:lnTo>
                <a:lnTo>
                  <a:pt x="1" y="559"/>
                </a:lnTo>
                <a:lnTo>
                  <a:pt x="0" y="617"/>
                </a:lnTo>
                <a:lnTo>
                  <a:pt x="0" y="677"/>
                </a:lnTo>
                <a:lnTo>
                  <a:pt x="0" y="735"/>
                </a:lnTo>
                <a:lnTo>
                  <a:pt x="1" y="794"/>
                </a:lnTo>
                <a:lnTo>
                  <a:pt x="3" y="851"/>
                </a:lnTo>
                <a:lnTo>
                  <a:pt x="6" y="908"/>
                </a:lnTo>
                <a:lnTo>
                  <a:pt x="10" y="962"/>
                </a:lnTo>
                <a:lnTo>
                  <a:pt x="14" y="1015"/>
                </a:lnTo>
                <a:lnTo>
                  <a:pt x="19" y="1064"/>
                </a:lnTo>
                <a:lnTo>
                  <a:pt x="24" y="1112"/>
                </a:lnTo>
                <a:lnTo>
                  <a:pt x="31" y="1155"/>
                </a:lnTo>
                <a:lnTo>
                  <a:pt x="38" y="1195"/>
                </a:lnTo>
                <a:lnTo>
                  <a:pt x="45" y="1231"/>
                </a:lnTo>
                <a:lnTo>
                  <a:pt x="53" y="1262"/>
                </a:lnTo>
                <a:lnTo>
                  <a:pt x="61" y="1289"/>
                </a:lnTo>
                <a:lnTo>
                  <a:pt x="69" y="1312"/>
                </a:lnTo>
                <a:lnTo>
                  <a:pt x="78" y="1330"/>
                </a:lnTo>
                <a:lnTo>
                  <a:pt x="87" y="1343"/>
                </a:lnTo>
                <a:lnTo>
                  <a:pt x="96" y="1351"/>
                </a:lnTo>
                <a:lnTo>
                  <a:pt x="106" y="1353"/>
                </a:lnTo>
                <a:lnTo>
                  <a:pt x="115" y="1351"/>
                </a:lnTo>
                <a:lnTo>
                  <a:pt x="124" y="1343"/>
                </a:lnTo>
                <a:lnTo>
                  <a:pt x="133" y="1330"/>
                </a:lnTo>
                <a:lnTo>
                  <a:pt x="142" y="1312"/>
                </a:lnTo>
                <a:lnTo>
                  <a:pt x="150" y="1289"/>
                </a:lnTo>
                <a:lnTo>
                  <a:pt x="159" y="1262"/>
                </a:lnTo>
                <a:lnTo>
                  <a:pt x="166" y="1231"/>
                </a:lnTo>
                <a:lnTo>
                  <a:pt x="174" y="1195"/>
                </a:lnTo>
                <a:lnTo>
                  <a:pt x="181" y="1155"/>
                </a:lnTo>
                <a:lnTo>
                  <a:pt x="187" y="1112"/>
                </a:lnTo>
                <a:lnTo>
                  <a:pt x="192" y="1064"/>
                </a:lnTo>
                <a:lnTo>
                  <a:pt x="197"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096" name="Rectangle 16"/>
          <p:cNvSpPr>
            <a:spLocks noChangeArrowheads="1"/>
          </p:cNvSpPr>
          <p:nvPr/>
        </p:nvSpPr>
        <p:spPr bwMode="auto">
          <a:xfrm>
            <a:off x="609600" y="5943600"/>
            <a:ext cx="733425"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1-to-1</a:t>
            </a:r>
          </a:p>
        </p:txBody>
      </p:sp>
      <p:sp>
        <p:nvSpPr>
          <p:cNvPr id="46097" name="Rectangle 17"/>
          <p:cNvSpPr>
            <a:spLocks noChangeArrowheads="1"/>
          </p:cNvSpPr>
          <p:nvPr/>
        </p:nvSpPr>
        <p:spPr bwMode="auto">
          <a:xfrm>
            <a:off x="1973263" y="5943600"/>
            <a:ext cx="1128712"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1-to Many</a:t>
            </a:r>
          </a:p>
        </p:txBody>
      </p:sp>
      <p:sp>
        <p:nvSpPr>
          <p:cNvPr id="46098" name="Rectangle 18"/>
          <p:cNvSpPr>
            <a:spLocks noChangeArrowheads="1"/>
          </p:cNvSpPr>
          <p:nvPr/>
        </p:nvSpPr>
        <p:spPr bwMode="auto">
          <a:xfrm>
            <a:off x="3424238" y="5943600"/>
            <a:ext cx="1139825"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Many-to-1</a:t>
            </a:r>
          </a:p>
        </p:txBody>
      </p:sp>
      <p:sp>
        <p:nvSpPr>
          <p:cNvPr id="46099" name="Line 19"/>
          <p:cNvSpPr>
            <a:spLocks noChangeShapeType="1"/>
          </p:cNvSpPr>
          <p:nvPr/>
        </p:nvSpPr>
        <p:spPr bwMode="auto">
          <a:xfrm>
            <a:off x="690563" y="4105275"/>
            <a:ext cx="609600" cy="87313"/>
          </a:xfrm>
          <a:prstGeom prst="line">
            <a:avLst/>
          </a:prstGeom>
          <a:noFill/>
          <a:ln w="12700">
            <a:solidFill>
              <a:schemeClr val="tx2"/>
            </a:solidFill>
            <a:round/>
            <a:headEnd type="none" w="sm" len="sm"/>
            <a:tailEnd type="none" w="sm" len="sm"/>
          </a:ln>
          <a:effectLst/>
        </p:spPr>
        <p:txBody>
          <a:bodyPr/>
          <a:lstStyle/>
          <a:p>
            <a:endParaRPr lang="en-US"/>
          </a:p>
        </p:txBody>
      </p:sp>
      <p:sp>
        <p:nvSpPr>
          <p:cNvPr id="46100" name="Line 20"/>
          <p:cNvSpPr>
            <a:spLocks noChangeShapeType="1"/>
          </p:cNvSpPr>
          <p:nvPr/>
        </p:nvSpPr>
        <p:spPr bwMode="auto">
          <a:xfrm>
            <a:off x="671513" y="4465638"/>
            <a:ext cx="649287" cy="127000"/>
          </a:xfrm>
          <a:prstGeom prst="line">
            <a:avLst/>
          </a:prstGeom>
          <a:noFill/>
          <a:ln w="12700">
            <a:solidFill>
              <a:schemeClr val="tx2"/>
            </a:solidFill>
            <a:round/>
            <a:headEnd type="none" w="sm" len="sm"/>
            <a:tailEnd type="none" w="sm" len="sm"/>
          </a:ln>
          <a:effectLst/>
        </p:spPr>
        <p:txBody>
          <a:bodyPr/>
          <a:lstStyle/>
          <a:p>
            <a:endParaRPr lang="en-US"/>
          </a:p>
        </p:txBody>
      </p:sp>
      <p:sp>
        <p:nvSpPr>
          <p:cNvPr id="46101" name="Line 21"/>
          <p:cNvSpPr>
            <a:spLocks noChangeShapeType="1"/>
          </p:cNvSpPr>
          <p:nvPr/>
        </p:nvSpPr>
        <p:spPr bwMode="auto">
          <a:xfrm flipV="1">
            <a:off x="660400" y="4984750"/>
            <a:ext cx="649288" cy="635000"/>
          </a:xfrm>
          <a:prstGeom prst="line">
            <a:avLst/>
          </a:prstGeom>
          <a:noFill/>
          <a:ln w="12700">
            <a:solidFill>
              <a:schemeClr val="tx2"/>
            </a:solidFill>
            <a:round/>
            <a:headEnd type="none" w="sm" len="sm"/>
            <a:tailEnd type="none" w="sm" len="sm"/>
          </a:ln>
          <a:effectLst/>
        </p:spPr>
        <p:txBody>
          <a:bodyPr/>
          <a:lstStyle/>
          <a:p>
            <a:endParaRPr lang="en-US"/>
          </a:p>
        </p:txBody>
      </p:sp>
      <p:sp>
        <p:nvSpPr>
          <p:cNvPr id="46102" name="Line 22"/>
          <p:cNvSpPr>
            <a:spLocks noChangeShapeType="1"/>
          </p:cNvSpPr>
          <p:nvPr/>
        </p:nvSpPr>
        <p:spPr bwMode="auto">
          <a:xfrm>
            <a:off x="2174875" y="4084638"/>
            <a:ext cx="630238" cy="107950"/>
          </a:xfrm>
          <a:prstGeom prst="line">
            <a:avLst/>
          </a:prstGeom>
          <a:noFill/>
          <a:ln w="12700">
            <a:solidFill>
              <a:schemeClr val="tx2"/>
            </a:solidFill>
            <a:round/>
            <a:headEnd type="none" w="sm" len="sm"/>
            <a:tailEnd type="none" w="sm" len="sm"/>
          </a:ln>
          <a:effectLst/>
        </p:spPr>
        <p:txBody>
          <a:bodyPr/>
          <a:lstStyle/>
          <a:p>
            <a:endParaRPr lang="en-US"/>
          </a:p>
        </p:txBody>
      </p:sp>
      <p:sp>
        <p:nvSpPr>
          <p:cNvPr id="46103" name="Line 23"/>
          <p:cNvSpPr>
            <a:spLocks noChangeShapeType="1"/>
          </p:cNvSpPr>
          <p:nvPr/>
        </p:nvSpPr>
        <p:spPr bwMode="auto">
          <a:xfrm>
            <a:off x="2155825" y="4465638"/>
            <a:ext cx="628650" cy="147637"/>
          </a:xfrm>
          <a:prstGeom prst="line">
            <a:avLst/>
          </a:prstGeom>
          <a:noFill/>
          <a:ln w="12700">
            <a:solidFill>
              <a:schemeClr val="tx2"/>
            </a:solidFill>
            <a:round/>
            <a:headEnd type="none" w="sm" len="sm"/>
            <a:tailEnd type="none" w="sm" len="sm"/>
          </a:ln>
          <a:effectLst/>
        </p:spPr>
        <p:txBody>
          <a:bodyPr/>
          <a:lstStyle/>
          <a:p>
            <a:endParaRPr lang="en-US"/>
          </a:p>
        </p:txBody>
      </p:sp>
      <p:sp>
        <p:nvSpPr>
          <p:cNvPr id="46104" name="Line 24"/>
          <p:cNvSpPr>
            <a:spLocks noChangeShapeType="1"/>
          </p:cNvSpPr>
          <p:nvPr/>
        </p:nvSpPr>
        <p:spPr bwMode="auto">
          <a:xfrm>
            <a:off x="2174875" y="4486275"/>
            <a:ext cx="609600" cy="928688"/>
          </a:xfrm>
          <a:prstGeom prst="line">
            <a:avLst/>
          </a:prstGeom>
          <a:noFill/>
          <a:ln w="12700">
            <a:solidFill>
              <a:schemeClr val="tx2"/>
            </a:solidFill>
            <a:round/>
            <a:headEnd type="none" w="sm" len="sm"/>
            <a:tailEnd type="none" w="sm" len="sm"/>
          </a:ln>
          <a:effectLst/>
        </p:spPr>
        <p:txBody>
          <a:bodyPr/>
          <a:lstStyle/>
          <a:p>
            <a:endParaRPr lang="en-US"/>
          </a:p>
        </p:txBody>
      </p:sp>
      <p:sp>
        <p:nvSpPr>
          <p:cNvPr id="46105" name="Line 25"/>
          <p:cNvSpPr>
            <a:spLocks noChangeShapeType="1"/>
          </p:cNvSpPr>
          <p:nvPr/>
        </p:nvSpPr>
        <p:spPr bwMode="auto">
          <a:xfrm flipH="1">
            <a:off x="2122488" y="5006975"/>
            <a:ext cx="674687" cy="588963"/>
          </a:xfrm>
          <a:prstGeom prst="line">
            <a:avLst/>
          </a:prstGeom>
          <a:noFill/>
          <a:ln w="12700">
            <a:solidFill>
              <a:schemeClr val="tx2"/>
            </a:solidFill>
            <a:round/>
            <a:headEnd type="none" w="sm" len="sm"/>
            <a:tailEnd type="none" w="sm" len="sm"/>
          </a:ln>
          <a:effectLst/>
        </p:spPr>
        <p:txBody>
          <a:bodyPr/>
          <a:lstStyle/>
          <a:p>
            <a:endParaRPr lang="en-US"/>
          </a:p>
        </p:txBody>
      </p:sp>
      <p:sp>
        <p:nvSpPr>
          <p:cNvPr id="46106" name="Line 26"/>
          <p:cNvSpPr>
            <a:spLocks noChangeShapeType="1"/>
          </p:cNvSpPr>
          <p:nvPr/>
        </p:nvSpPr>
        <p:spPr bwMode="auto">
          <a:xfrm>
            <a:off x="3600450" y="4084638"/>
            <a:ext cx="708025" cy="107950"/>
          </a:xfrm>
          <a:prstGeom prst="line">
            <a:avLst/>
          </a:prstGeom>
          <a:noFill/>
          <a:ln w="12700">
            <a:solidFill>
              <a:schemeClr val="tx2"/>
            </a:solidFill>
            <a:round/>
            <a:headEnd type="none" w="sm" len="sm"/>
            <a:tailEnd type="none" w="sm" len="sm"/>
          </a:ln>
          <a:effectLst/>
        </p:spPr>
        <p:txBody>
          <a:bodyPr/>
          <a:lstStyle/>
          <a:p>
            <a:endParaRPr lang="en-US"/>
          </a:p>
        </p:txBody>
      </p:sp>
      <p:sp>
        <p:nvSpPr>
          <p:cNvPr id="46107" name="Line 27"/>
          <p:cNvSpPr>
            <a:spLocks noChangeShapeType="1"/>
          </p:cNvSpPr>
          <p:nvPr/>
        </p:nvSpPr>
        <p:spPr bwMode="auto">
          <a:xfrm>
            <a:off x="3659188" y="4465638"/>
            <a:ext cx="609600" cy="107950"/>
          </a:xfrm>
          <a:prstGeom prst="line">
            <a:avLst/>
          </a:prstGeom>
          <a:noFill/>
          <a:ln w="12700">
            <a:solidFill>
              <a:schemeClr val="tx2"/>
            </a:solidFill>
            <a:round/>
            <a:headEnd type="none" w="sm" len="sm"/>
            <a:tailEnd type="none" w="sm" len="sm"/>
          </a:ln>
          <a:effectLst/>
        </p:spPr>
        <p:txBody>
          <a:bodyPr/>
          <a:lstStyle/>
          <a:p>
            <a:endParaRPr lang="en-US"/>
          </a:p>
        </p:txBody>
      </p:sp>
      <p:sp>
        <p:nvSpPr>
          <p:cNvPr id="46108" name="Line 28"/>
          <p:cNvSpPr>
            <a:spLocks noChangeShapeType="1"/>
          </p:cNvSpPr>
          <p:nvPr/>
        </p:nvSpPr>
        <p:spPr bwMode="auto">
          <a:xfrm>
            <a:off x="3640138" y="4846638"/>
            <a:ext cx="649287" cy="168275"/>
          </a:xfrm>
          <a:prstGeom prst="line">
            <a:avLst/>
          </a:prstGeom>
          <a:noFill/>
          <a:ln w="12700">
            <a:solidFill>
              <a:schemeClr val="tx2"/>
            </a:solidFill>
            <a:round/>
            <a:headEnd type="none" w="sm" len="sm"/>
            <a:tailEnd type="none" w="sm" len="sm"/>
          </a:ln>
          <a:effectLst/>
        </p:spPr>
        <p:txBody>
          <a:bodyPr/>
          <a:lstStyle/>
          <a:p>
            <a:endParaRPr lang="en-US"/>
          </a:p>
        </p:txBody>
      </p:sp>
      <p:sp>
        <p:nvSpPr>
          <p:cNvPr id="46109" name="Line 29"/>
          <p:cNvSpPr>
            <a:spLocks noChangeShapeType="1"/>
          </p:cNvSpPr>
          <p:nvPr/>
        </p:nvSpPr>
        <p:spPr bwMode="auto">
          <a:xfrm flipV="1">
            <a:off x="3606800" y="4954588"/>
            <a:ext cx="649288"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46110" name="Line 30"/>
          <p:cNvSpPr>
            <a:spLocks noChangeShapeType="1"/>
          </p:cNvSpPr>
          <p:nvPr/>
        </p:nvSpPr>
        <p:spPr bwMode="auto">
          <a:xfrm>
            <a:off x="5103813" y="4105275"/>
            <a:ext cx="630237" cy="87313"/>
          </a:xfrm>
          <a:prstGeom prst="line">
            <a:avLst/>
          </a:prstGeom>
          <a:noFill/>
          <a:ln w="12700">
            <a:solidFill>
              <a:schemeClr val="tx2"/>
            </a:solidFill>
            <a:round/>
            <a:headEnd type="none" w="sm" len="sm"/>
            <a:tailEnd type="none" w="sm" len="sm"/>
          </a:ln>
          <a:effectLst/>
        </p:spPr>
        <p:txBody>
          <a:bodyPr/>
          <a:lstStyle/>
          <a:p>
            <a:endParaRPr lang="en-US"/>
          </a:p>
        </p:txBody>
      </p:sp>
      <p:sp>
        <p:nvSpPr>
          <p:cNvPr id="46111" name="Line 31"/>
          <p:cNvSpPr>
            <a:spLocks noChangeShapeType="1"/>
          </p:cNvSpPr>
          <p:nvPr/>
        </p:nvSpPr>
        <p:spPr bwMode="auto">
          <a:xfrm>
            <a:off x="5145088" y="4486275"/>
            <a:ext cx="649287" cy="87313"/>
          </a:xfrm>
          <a:prstGeom prst="line">
            <a:avLst/>
          </a:prstGeom>
          <a:noFill/>
          <a:ln w="12700">
            <a:solidFill>
              <a:schemeClr val="tx2"/>
            </a:solidFill>
            <a:round/>
            <a:headEnd type="none" w="sm" len="sm"/>
            <a:tailEnd type="none" w="sm" len="sm"/>
          </a:ln>
          <a:effectLst/>
        </p:spPr>
        <p:txBody>
          <a:bodyPr/>
          <a:lstStyle/>
          <a:p>
            <a:endParaRPr lang="en-US"/>
          </a:p>
        </p:txBody>
      </p:sp>
      <p:sp>
        <p:nvSpPr>
          <p:cNvPr id="46112" name="Line 32"/>
          <p:cNvSpPr>
            <a:spLocks noChangeShapeType="1"/>
          </p:cNvSpPr>
          <p:nvPr/>
        </p:nvSpPr>
        <p:spPr bwMode="auto">
          <a:xfrm flipV="1">
            <a:off x="5124450" y="4152900"/>
            <a:ext cx="609600" cy="1054100"/>
          </a:xfrm>
          <a:prstGeom prst="line">
            <a:avLst/>
          </a:prstGeom>
          <a:noFill/>
          <a:ln w="12700">
            <a:solidFill>
              <a:schemeClr val="tx2"/>
            </a:solidFill>
            <a:round/>
            <a:headEnd type="none" w="sm" len="sm"/>
            <a:tailEnd type="none" w="sm" len="sm"/>
          </a:ln>
          <a:effectLst/>
        </p:spPr>
        <p:txBody>
          <a:bodyPr/>
          <a:lstStyle/>
          <a:p>
            <a:endParaRPr lang="en-US"/>
          </a:p>
        </p:txBody>
      </p:sp>
      <p:sp>
        <p:nvSpPr>
          <p:cNvPr id="46113" name="Line 33"/>
          <p:cNvSpPr>
            <a:spLocks noChangeShapeType="1"/>
          </p:cNvSpPr>
          <p:nvPr/>
        </p:nvSpPr>
        <p:spPr bwMode="auto">
          <a:xfrm>
            <a:off x="5103813" y="4465638"/>
            <a:ext cx="669925" cy="930275"/>
          </a:xfrm>
          <a:prstGeom prst="line">
            <a:avLst/>
          </a:prstGeom>
          <a:noFill/>
          <a:ln w="12700">
            <a:solidFill>
              <a:schemeClr val="tx2"/>
            </a:solidFill>
            <a:round/>
            <a:headEnd type="none" w="sm" len="sm"/>
            <a:tailEnd type="none" w="sm" len="sm"/>
          </a:ln>
          <a:effectLst/>
        </p:spPr>
        <p:txBody>
          <a:bodyPr/>
          <a:lstStyle/>
          <a:p>
            <a:endParaRPr lang="en-US"/>
          </a:p>
        </p:txBody>
      </p:sp>
      <p:sp>
        <p:nvSpPr>
          <p:cNvPr id="46114" name="Freeform 34"/>
          <p:cNvSpPr>
            <a:spLocks/>
          </p:cNvSpPr>
          <p:nvPr/>
        </p:nvSpPr>
        <p:spPr bwMode="auto">
          <a:xfrm>
            <a:off x="6911975" y="2063750"/>
            <a:ext cx="720725" cy="519113"/>
          </a:xfrm>
          <a:custGeom>
            <a:avLst/>
            <a:gdLst/>
            <a:ahLst/>
            <a:cxnLst>
              <a:cxn ang="0">
                <a:pos x="451" y="148"/>
              </a:cxn>
              <a:cxn ang="0">
                <a:pos x="445" y="120"/>
              </a:cxn>
              <a:cxn ang="0">
                <a:pos x="431" y="94"/>
              </a:cxn>
              <a:cxn ang="0">
                <a:pos x="411" y="68"/>
              </a:cxn>
              <a:cxn ang="0">
                <a:pos x="386" y="47"/>
              </a:cxn>
              <a:cxn ang="0">
                <a:pos x="356" y="29"/>
              </a:cxn>
              <a:cxn ang="0">
                <a:pos x="322" y="15"/>
              </a:cxn>
              <a:cxn ang="0">
                <a:pos x="285" y="5"/>
              </a:cxn>
              <a:cxn ang="0">
                <a:pos x="246" y="0"/>
              </a:cxn>
              <a:cxn ang="0">
                <a:pos x="206" y="0"/>
              </a:cxn>
              <a:cxn ang="0">
                <a:pos x="167" y="5"/>
              </a:cxn>
              <a:cxn ang="0">
                <a:pos x="130" y="15"/>
              </a:cxn>
              <a:cxn ang="0">
                <a:pos x="96" y="29"/>
              </a:cxn>
              <a:cxn ang="0">
                <a:pos x="65" y="47"/>
              </a:cxn>
              <a:cxn ang="0">
                <a:pos x="40" y="68"/>
              </a:cxn>
              <a:cxn ang="0">
                <a:pos x="21" y="94"/>
              </a:cxn>
              <a:cxn ang="0">
                <a:pos x="7" y="120"/>
              </a:cxn>
              <a:cxn ang="0">
                <a:pos x="1" y="148"/>
              </a:cxn>
              <a:cxn ang="0">
                <a:pos x="1" y="177"/>
              </a:cxn>
              <a:cxn ang="0">
                <a:pos x="7" y="205"/>
              </a:cxn>
              <a:cxn ang="0">
                <a:pos x="21" y="231"/>
              </a:cxn>
              <a:cxn ang="0">
                <a:pos x="40" y="255"/>
              </a:cxn>
              <a:cxn ang="0">
                <a:pos x="65" y="278"/>
              </a:cxn>
              <a:cxn ang="0">
                <a:pos x="96" y="296"/>
              </a:cxn>
              <a:cxn ang="0">
                <a:pos x="130" y="310"/>
              </a:cxn>
              <a:cxn ang="0">
                <a:pos x="167" y="320"/>
              </a:cxn>
              <a:cxn ang="0">
                <a:pos x="206" y="326"/>
              </a:cxn>
              <a:cxn ang="0">
                <a:pos x="246" y="326"/>
              </a:cxn>
              <a:cxn ang="0">
                <a:pos x="285" y="320"/>
              </a:cxn>
              <a:cxn ang="0">
                <a:pos x="322" y="310"/>
              </a:cxn>
              <a:cxn ang="0">
                <a:pos x="356" y="296"/>
              </a:cxn>
              <a:cxn ang="0">
                <a:pos x="386" y="278"/>
              </a:cxn>
              <a:cxn ang="0">
                <a:pos x="411" y="255"/>
              </a:cxn>
              <a:cxn ang="0">
                <a:pos x="431" y="231"/>
              </a:cxn>
              <a:cxn ang="0">
                <a:pos x="445" y="205"/>
              </a:cxn>
              <a:cxn ang="0">
                <a:pos x="451" y="177"/>
              </a:cxn>
            </a:cxnLst>
            <a:rect l="0" t="0" r="r" b="b"/>
            <a:pathLst>
              <a:path w="454" h="327">
                <a:moveTo>
                  <a:pt x="453" y="163"/>
                </a:moveTo>
                <a:lnTo>
                  <a:pt x="451" y="148"/>
                </a:lnTo>
                <a:lnTo>
                  <a:pt x="448" y="134"/>
                </a:lnTo>
                <a:lnTo>
                  <a:pt x="445" y="120"/>
                </a:lnTo>
                <a:lnTo>
                  <a:pt x="439" y="106"/>
                </a:lnTo>
                <a:lnTo>
                  <a:pt x="431" y="94"/>
                </a:lnTo>
                <a:lnTo>
                  <a:pt x="422" y="80"/>
                </a:lnTo>
                <a:lnTo>
                  <a:pt x="411" y="68"/>
                </a:lnTo>
                <a:lnTo>
                  <a:pt x="399" y="57"/>
                </a:lnTo>
                <a:lnTo>
                  <a:pt x="386" y="47"/>
                </a:lnTo>
                <a:lnTo>
                  <a:pt x="372" y="37"/>
                </a:lnTo>
                <a:lnTo>
                  <a:pt x="356" y="29"/>
                </a:lnTo>
                <a:lnTo>
                  <a:pt x="339" y="21"/>
                </a:lnTo>
                <a:lnTo>
                  <a:pt x="322" y="15"/>
                </a:lnTo>
                <a:lnTo>
                  <a:pt x="303"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5" y="47"/>
                </a:lnTo>
                <a:lnTo>
                  <a:pt x="53" y="57"/>
                </a:lnTo>
                <a:lnTo>
                  <a:pt x="40" y="68"/>
                </a:lnTo>
                <a:lnTo>
                  <a:pt x="29" y="80"/>
                </a:lnTo>
                <a:lnTo>
                  <a:pt x="21" y="94"/>
                </a:lnTo>
                <a:lnTo>
                  <a:pt x="13" y="106"/>
                </a:lnTo>
                <a:lnTo>
                  <a:pt x="7" y="120"/>
                </a:lnTo>
                <a:lnTo>
                  <a:pt x="3" y="134"/>
                </a:lnTo>
                <a:lnTo>
                  <a:pt x="1" y="148"/>
                </a:lnTo>
                <a:lnTo>
                  <a:pt x="0" y="163"/>
                </a:lnTo>
                <a:lnTo>
                  <a:pt x="1" y="177"/>
                </a:lnTo>
                <a:lnTo>
                  <a:pt x="3" y="191"/>
                </a:lnTo>
                <a:lnTo>
                  <a:pt x="7" y="205"/>
                </a:lnTo>
                <a:lnTo>
                  <a:pt x="13" y="217"/>
                </a:lnTo>
                <a:lnTo>
                  <a:pt x="21" y="231"/>
                </a:lnTo>
                <a:lnTo>
                  <a:pt x="29" y="244"/>
                </a:lnTo>
                <a:lnTo>
                  <a:pt x="40" y="255"/>
                </a:lnTo>
                <a:lnTo>
                  <a:pt x="53" y="266"/>
                </a:lnTo>
                <a:lnTo>
                  <a:pt x="65" y="278"/>
                </a:lnTo>
                <a:lnTo>
                  <a:pt x="80" y="288"/>
                </a:lnTo>
                <a:lnTo>
                  <a:pt x="96" y="296"/>
                </a:lnTo>
                <a:lnTo>
                  <a:pt x="113" y="303"/>
                </a:lnTo>
                <a:lnTo>
                  <a:pt x="130" y="310"/>
                </a:lnTo>
                <a:lnTo>
                  <a:pt x="148" y="316"/>
                </a:lnTo>
                <a:lnTo>
                  <a:pt x="167" y="320"/>
                </a:lnTo>
                <a:lnTo>
                  <a:pt x="186" y="323"/>
                </a:lnTo>
                <a:lnTo>
                  <a:pt x="206" y="326"/>
                </a:lnTo>
                <a:lnTo>
                  <a:pt x="225" y="326"/>
                </a:lnTo>
                <a:lnTo>
                  <a:pt x="246" y="326"/>
                </a:lnTo>
                <a:lnTo>
                  <a:pt x="265" y="323"/>
                </a:lnTo>
                <a:lnTo>
                  <a:pt x="285" y="320"/>
                </a:lnTo>
                <a:lnTo>
                  <a:pt x="303" y="316"/>
                </a:lnTo>
                <a:lnTo>
                  <a:pt x="322" y="310"/>
                </a:lnTo>
                <a:lnTo>
                  <a:pt x="339" y="303"/>
                </a:lnTo>
                <a:lnTo>
                  <a:pt x="356" y="296"/>
                </a:lnTo>
                <a:lnTo>
                  <a:pt x="372" y="288"/>
                </a:lnTo>
                <a:lnTo>
                  <a:pt x="386" y="278"/>
                </a:lnTo>
                <a:lnTo>
                  <a:pt x="399" y="266"/>
                </a:lnTo>
                <a:lnTo>
                  <a:pt x="411" y="255"/>
                </a:lnTo>
                <a:lnTo>
                  <a:pt x="422" y="244"/>
                </a:lnTo>
                <a:lnTo>
                  <a:pt x="431" y="231"/>
                </a:lnTo>
                <a:lnTo>
                  <a:pt x="439" y="217"/>
                </a:lnTo>
                <a:lnTo>
                  <a:pt x="445" y="205"/>
                </a:lnTo>
                <a:lnTo>
                  <a:pt x="448" y="191"/>
                </a:lnTo>
                <a:lnTo>
                  <a:pt x="451" y="177"/>
                </a:lnTo>
                <a:lnTo>
                  <a:pt x="453"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115" name="Freeform 35"/>
          <p:cNvSpPr>
            <a:spLocks/>
          </p:cNvSpPr>
          <p:nvPr/>
        </p:nvSpPr>
        <p:spPr bwMode="auto">
          <a:xfrm>
            <a:off x="8231188" y="2085975"/>
            <a:ext cx="912812" cy="496888"/>
          </a:xfrm>
          <a:custGeom>
            <a:avLst/>
            <a:gdLst/>
            <a:ahLst/>
            <a:cxnLst>
              <a:cxn ang="0">
                <a:pos x="1" y="169"/>
              </a:cxn>
              <a:cxn ang="0">
                <a:pos x="9" y="196"/>
              </a:cxn>
              <a:cxn ang="0">
                <a:pos x="28" y="221"/>
              </a:cxn>
              <a:cxn ang="0">
                <a:pos x="52" y="244"/>
              </a:cxn>
              <a:cxn ang="0">
                <a:pos x="84" y="266"/>
              </a:cxn>
              <a:cxn ang="0">
                <a:pos x="123" y="283"/>
              </a:cxn>
              <a:cxn ang="0">
                <a:pos x="165" y="297"/>
              </a:cxn>
              <a:cxn ang="0">
                <a:pos x="213" y="306"/>
              </a:cxn>
              <a:cxn ang="0">
                <a:pos x="262" y="312"/>
              </a:cxn>
              <a:cxn ang="0">
                <a:pos x="311" y="312"/>
              </a:cxn>
              <a:cxn ang="0">
                <a:pos x="361" y="306"/>
              </a:cxn>
              <a:cxn ang="0">
                <a:pos x="408" y="297"/>
              </a:cxn>
              <a:cxn ang="0">
                <a:pos x="451" y="283"/>
              </a:cxn>
              <a:cxn ang="0">
                <a:pos x="490" y="266"/>
              </a:cxn>
              <a:cxn ang="0">
                <a:pos x="522" y="244"/>
              </a:cxn>
              <a:cxn ang="0">
                <a:pos x="547" y="221"/>
              </a:cxn>
              <a:cxn ang="0">
                <a:pos x="564" y="196"/>
              </a:cxn>
              <a:cxn ang="0">
                <a:pos x="572" y="169"/>
              </a:cxn>
              <a:cxn ang="0">
                <a:pos x="572" y="141"/>
              </a:cxn>
              <a:cxn ang="0">
                <a:pos x="564" y="114"/>
              </a:cxn>
              <a:cxn ang="0">
                <a:pos x="547" y="90"/>
              </a:cxn>
              <a:cxn ang="0">
                <a:pos x="522" y="65"/>
              </a:cxn>
              <a:cxn ang="0">
                <a:pos x="490" y="45"/>
              </a:cxn>
              <a:cxn ang="0">
                <a:pos x="451" y="26"/>
              </a:cxn>
              <a:cxn ang="0">
                <a:pos x="408" y="14"/>
              </a:cxn>
              <a:cxn ang="0">
                <a:pos x="361" y="5"/>
              </a:cxn>
              <a:cxn ang="0">
                <a:pos x="311" y="0"/>
              </a:cxn>
              <a:cxn ang="0">
                <a:pos x="262" y="0"/>
              </a:cxn>
              <a:cxn ang="0">
                <a:pos x="212" y="5"/>
              </a:cxn>
              <a:cxn ang="0">
                <a:pos x="165" y="14"/>
              </a:cxn>
              <a:cxn ang="0">
                <a:pos x="123" y="28"/>
              </a:cxn>
              <a:cxn ang="0">
                <a:pos x="84" y="45"/>
              </a:cxn>
              <a:cxn ang="0">
                <a:pos x="52" y="65"/>
              </a:cxn>
              <a:cxn ang="0">
                <a:pos x="28" y="90"/>
              </a:cxn>
              <a:cxn ang="0">
                <a:pos x="9" y="115"/>
              </a:cxn>
              <a:cxn ang="0">
                <a:pos x="1" y="142"/>
              </a:cxn>
            </a:cxnLst>
            <a:rect l="0" t="0" r="r" b="b"/>
            <a:pathLst>
              <a:path w="575" h="313">
                <a:moveTo>
                  <a:pt x="0" y="156"/>
                </a:moveTo>
                <a:lnTo>
                  <a:pt x="1" y="169"/>
                </a:lnTo>
                <a:lnTo>
                  <a:pt x="5" y="182"/>
                </a:lnTo>
                <a:lnTo>
                  <a:pt x="9" y="196"/>
                </a:lnTo>
                <a:lnTo>
                  <a:pt x="17" y="208"/>
                </a:lnTo>
                <a:lnTo>
                  <a:pt x="28" y="221"/>
                </a:lnTo>
                <a:lnTo>
                  <a:pt x="38" y="234"/>
                </a:lnTo>
                <a:lnTo>
                  <a:pt x="52" y="244"/>
                </a:lnTo>
                <a:lnTo>
                  <a:pt x="67" y="255"/>
                </a:lnTo>
                <a:lnTo>
                  <a:pt x="84" y="266"/>
                </a:lnTo>
                <a:lnTo>
                  <a:pt x="103" y="275"/>
                </a:lnTo>
                <a:lnTo>
                  <a:pt x="123" y="283"/>
                </a:lnTo>
                <a:lnTo>
                  <a:pt x="143" y="290"/>
                </a:lnTo>
                <a:lnTo>
                  <a:pt x="165" y="297"/>
                </a:lnTo>
                <a:lnTo>
                  <a:pt x="189" y="302"/>
                </a:lnTo>
                <a:lnTo>
                  <a:pt x="213" y="306"/>
                </a:lnTo>
                <a:lnTo>
                  <a:pt x="237" y="309"/>
                </a:lnTo>
                <a:lnTo>
                  <a:pt x="262" y="312"/>
                </a:lnTo>
                <a:lnTo>
                  <a:pt x="287" y="312"/>
                </a:lnTo>
                <a:lnTo>
                  <a:pt x="311" y="312"/>
                </a:lnTo>
                <a:lnTo>
                  <a:pt x="337" y="309"/>
                </a:lnTo>
                <a:lnTo>
                  <a:pt x="361" y="306"/>
                </a:lnTo>
                <a:lnTo>
                  <a:pt x="385" y="302"/>
                </a:lnTo>
                <a:lnTo>
                  <a:pt x="408" y="297"/>
                </a:lnTo>
                <a:lnTo>
                  <a:pt x="431" y="290"/>
                </a:lnTo>
                <a:lnTo>
                  <a:pt x="451" y="283"/>
                </a:lnTo>
                <a:lnTo>
                  <a:pt x="471" y="275"/>
                </a:lnTo>
                <a:lnTo>
                  <a:pt x="490" y="266"/>
                </a:lnTo>
                <a:lnTo>
                  <a:pt x="506" y="255"/>
                </a:lnTo>
                <a:lnTo>
                  <a:pt x="522" y="244"/>
                </a:lnTo>
                <a:lnTo>
                  <a:pt x="536" y="234"/>
                </a:lnTo>
                <a:lnTo>
                  <a:pt x="547" y="221"/>
                </a:lnTo>
                <a:lnTo>
                  <a:pt x="556" y="208"/>
                </a:lnTo>
                <a:lnTo>
                  <a:pt x="564" y="196"/>
                </a:lnTo>
                <a:lnTo>
                  <a:pt x="569" y="182"/>
                </a:lnTo>
                <a:lnTo>
                  <a:pt x="572" y="169"/>
                </a:lnTo>
                <a:lnTo>
                  <a:pt x="574" y="156"/>
                </a:lnTo>
                <a:lnTo>
                  <a:pt x="572" y="141"/>
                </a:lnTo>
                <a:lnTo>
                  <a:pt x="569" y="129"/>
                </a:lnTo>
                <a:lnTo>
                  <a:pt x="564" y="114"/>
                </a:lnTo>
                <a:lnTo>
                  <a:pt x="556" y="102"/>
                </a:lnTo>
                <a:lnTo>
                  <a:pt x="547" y="90"/>
                </a:lnTo>
                <a:lnTo>
                  <a:pt x="536" y="76"/>
                </a:lnTo>
                <a:lnTo>
                  <a:pt x="522" y="65"/>
                </a:lnTo>
                <a:lnTo>
                  <a:pt x="506" y="55"/>
                </a:lnTo>
                <a:lnTo>
                  <a:pt x="490" y="45"/>
                </a:lnTo>
                <a:lnTo>
                  <a:pt x="471" y="36"/>
                </a:lnTo>
                <a:lnTo>
                  <a:pt x="451" y="26"/>
                </a:lnTo>
                <a:lnTo>
                  <a:pt x="431" y="20"/>
                </a:lnTo>
                <a:lnTo>
                  <a:pt x="408" y="14"/>
                </a:lnTo>
                <a:lnTo>
                  <a:pt x="385" y="8"/>
                </a:lnTo>
                <a:lnTo>
                  <a:pt x="361" y="5"/>
                </a:lnTo>
                <a:lnTo>
                  <a:pt x="337" y="1"/>
                </a:lnTo>
                <a:lnTo>
                  <a:pt x="311" y="0"/>
                </a:lnTo>
                <a:lnTo>
                  <a:pt x="287" y="0"/>
                </a:lnTo>
                <a:lnTo>
                  <a:pt x="262" y="0"/>
                </a:lnTo>
                <a:lnTo>
                  <a:pt x="237" y="1"/>
                </a:lnTo>
                <a:lnTo>
                  <a:pt x="212" y="5"/>
                </a:lnTo>
                <a:lnTo>
                  <a:pt x="189" y="9"/>
                </a:lnTo>
                <a:lnTo>
                  <a:pt x="165" y="14"/>
                </a:lnTo>
                <a:lnTo>
                  <a:pt x="143" y="20"/>
                </a:lnTo>
                <a:lnTo>
                  <a:pt x="123" y="28"/>
                </a:lnTo>
                <a:lnTo>
                  <a:pt x="102" y="36"/>
                </a:lnTo>
                <a:lnTo>
                  <a:pt x="84" y="45"/>
                </a:lnTo>
                <a:lnTo>
                  <a:pt x="67" y="55"/>
                </a:lnTo>
                <a:lnTo>
                  <a:pt x="52" y="65"/>
                </a:lnTo>
                <a:lnTo>
                  <a:pt x="38" y="78"/>
                </a:lnTo>
                <a:lnTo>
                  <a:pt x="28" y="90"/>
                </a:lnTo>
                <a:lnTo>
                  <a:pt x="17" y="102"/>
                </a:lnTo>
                <a:lnTo>
                  <a:pt x="9" y="115"/>
                </a:lnTo>
                <a:lnTo>
                  <a:pt x="5" y="129"/>
                </a:lnTo>
                <a:lnTo>
                  <a:pt x="1" y="142"/>
                </a:lnTo>
                <a:lnTo>
                  <a:pt x="0" y="156"/>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46118" name="Group 38"/>
          <p:cNvGrpSpPr>
            <a:grpSpLocks/>
          </p:cNvGrpSpPr>
          <p:nvPr/>
        </p:nvGrpSpPr>
        <p:grpSpPr bwMode="auto">
          <a:xfrm>
            <a:off x="7481888" y="1682750"/>
            <a:ext cx="939800" cy="519113"/>
            <a:chOff x="4713" y="1060"/>
            <a:chExt cx="592" cy="327"/>
          </a:xfrm>
        </p:grpSpPr>
        <p:sp>
          <p:nvSpPr>
            <p:cNvPr id="46116" name="Freeform 36"/>
            <p:cNvSpPr>
              <a:spLocks/>
            </p:cNvSpPr>
            <p:nvPr/>
          </p:nvSpPr>
          <p:spPr bwMode="auto">
            <a:xfrm>
              <a:off x="4713" y="1060"/>
              <a:ext cx="592" cy="327"/>
            </a:xfrm>
            <a:custGeom>
              <a:avLst/>
              <a:gdLst/>
              <a:ahLst/>
              <a:cxnLst>
                <a:cxn ang="0">
                  <a:pos x="589" y="148"/>
                </a:cxn>
                <a:cxn ang="0">
                  <a:pos x="581" y="120"/>
                </a:cxn>
                <a:cxn ang="0">
                  <a:pos x="563" y="94"/>
                </a:cxn>
                <a:cxn ang="0">
                  <a:pos x="538" y="68"/>
                </a:cxn>
                <a:cxn ang="0">
                  <a:pos x="505" y="46"/>
                </a:cxn>
                <a:cxn ang="0">
                  <a:pos x="465" y="29"/>
                </a:cxn>
                <a:cxn ang="0">
                  <a:pos x="420" y="14"/>
                </a:cxn>
                <a:cxn ang="0">
                  <a:pos x="372" y="4"/>
                </a:cxn>
                <a:cxn ang="0">
                  <a:pos x="321" y="0"/>
                </a:cxn>
                <a:cxn ang="0">
                  <a:pos x="269" y="0"/>
                </a:cxn>
                <a:cxn ang="0">
                  <a:pos x="218" y="4"/>
                </a:cxn>
                <a:cxn ang="0">
                  <a:pos x="170" y="14"/>
                </a:cxn>
                <a:cxn ang="0">
                  <a:pos x="125" y="29"/>
                </a:cxn>
                <a:cxn ang="0">
                  <a:pos x="85" y="46"/>
                </a:cxn>
                <a:cxn ang="0">
                  <a:pos x="53" y="68"/>
                </a:cxn>
                <a:cxn ang="0">
                  <a:pos x="27" y="94"/>
                </a:cxn>
                <a:cxn ang="0">
                  <a:pos x="9" y="120"/>
                </a:cxn>
                <a:cxn ang="0">
                  <a:pos x="1" y="148"/>
                </a:cxn>
                <a:cxn ang="0">
                  <a:pos x="1" y="177"/>
                </a:cxn>
                <a:cxn ang="0">
                  <a:pos x="9" y="205"/>
                </a:cxn>
                <a:cxn ang="0">
                  <a:pos x="27" y="231"/>
                </a:cxn>
                <a:cxn ang="0">
                  <a:pos x="53" y="257"/>
                </a:cxn>
                <a:cxn ang="0">
                  <a:pos x="85" y="278"/>
                </a:cxn>
                <a:cxn ang="0">
                  <a:pos x="125" y="296"/>
                </a:cxn>
                <a:cxn ang="0">
                  <a:pos x="170" y="310"/>
                </a:cxn>
                <a:cxn ang="0">
                  <a:pos x="218" y="320"/>
                </a:cxn>
                <a:cxn ang="0">
                  <a:pos x="269" y="326"/>
                </a:cxn>
                <a:cxn ang="0">
                  <a:pos x="321" y="326"/>
                </a:cxn>
                <a:cxn ang="0">
                  <a:pos x="372" y="320"/>
                </a:cxn>
                <a:cxn ang="0">
                  <a:pos x="420" y="310"/>
                </a:cxn>
                <a:cxn ang="0">
                  <a:pos x="465" y="296"/>
                </a:cxn>
                <a:cxn ang="0">
                  <a:pos x="505" y="278"/>
                </a:cxn>
                <a:cxn ang="0">
                  <a:pos x="538" y="257"/>
                </a:cxn>
                <a:cxn ang="0">
                  <a:pos x="563" y="231"/>
                </a:cxn>
                <a:cxn ang="0">
                  <a:pos x="581" y="205"/>
                </a:cxn>
                <a:cxn ang="0">
                  <a:pos x="589" y="177"/>
                </a:cxn>
              </a:cxnLst>
              <a:rect l="0" t="0" r="r" b="b"/>
              <a:pathLst>
                <a:path w="592" h="327">
                  <a:moveTo>
                    <a:pt x="591" y="163"/>
                  </a:moveTo>
                  <a:lnTo>
                    <a:pt x="589" y="148"/>
                  </a:lnTo>
                  <a:lnTo>
                    <a:pt x="586" y="133"/>
                  </a:lnTo>
                  <a:lnTo>
                    <a:pt x="581" y="120"/>
                  </a:lnTo>
                  <a:lnTo>
                    <a:pt x="573" y="106"/>
                  </a:lnTo>
                  <a:lnTo>
                    <a:pt x="563" y="94"/>
                  </a:lnTo>
                  <a:lnTo>
                    <a:pt x="550" y="81"/>
                  </a:lnTo>
                  <a:lnTo>
                    <a:pt x="538" y="68"/>
                  </a:lnTo>
                  <a:lnTo>
                    <a:pt x="521" y="57"/>
                  </a:lnTo>
                  <a:lnTo>
                    <a:pt x="505" y="46"/>
                  </a:lnTo>
                  <a:lnTo>
                    <a:pt x="485" y="37"/>
                  </a:lnTo>
                  <a:lnTo>
                    <a:pt x="465" y="29"/>
                  </a:lnTo>
                  <a:lnTo>
                    <a:pt x="442" y="21"/>
                  </a:lnTo>
                  <a:lnTo>
                    <a:pt x="420" y="14"/>
                  </a:lnTo>
                  <a:lnTo>
                    <a:pt x="395" y="9"/>
                  </a:lnTo>
                  <a:lnTo>
                    <a:pt x="372" y="4"/>
                  </a:lnTo>
                  <a:lnTo>
                    <a:pt x="347" y="1"/>
                  </a:lnTo>
                  <a:lnTo>
                    <a:pt x="321" y="0"/>
                  </a:lnTo>
                  <a:lnTo>
                    <a:pt x="294" y="0"/>
                  </a:lnTo>
                  <a:lnTo>
                    <a:pt x="269" y="0"/>
                  </a:lnTo>
                  <a:lnTo>
                    <a:pt x="243" y="1"/>
                  </a:lnTo>
                  <a:lnTo>
                    <a:pt x="218" y="4"/>
                  </a:lnTo>
                  <a:lnTo>
                    <a:pt x="195" y="9"/>
                  </a:lnTo>
                  <a:lnTo>
                    <a:pt x="170" y="14"/>
                  </a:lnTo>
                  <a:lnTo>
                    <a:pt x="148" y="21"/>
                  </a:lnTo>
                  <a:lnTo>
                    <a:pt x="125" y="29"/>
                  </a:lnTo>
                  <a:lnTo>
                    <a:pt x="105" y="37"/>
                  </a:lnTo>
                  <a:lnTo>
                    <a:pt x="85" y="46"/>
                  </a:lnTo>
                  <a:lnTo>
                    <a:pt x="69" y="57"/>
                  </a:lnTo>
                  <a:lnTo>
                    <a:pt x="53" y="68"/>
                  </a:lnTo>
                  <a:lnTo>
                    <a:pt x="40" y="81"/>
                  </a:lnTo>
                  <a:lnTo>
                    <a:pt x="27" y="94"/>
                  </a:lnTo>
                  <a:lnTo>
                    <a:pt x="17" y="106"/>
                  </a:lnTo>
                  <a:lnTo>
                    <a:pt x="9" y="120"/>
                  </a:lnTo>
                  <a:lnTo>
                    <a:pt x="4" y="133"/>
                  </a:lnTo>
                  <a:lnTo>
                    <a:pt x="1" y="148"/>
                  </a:lnTo>
                  <a:lnTo>
                    <a:pt x="0" y="163"/>
                  </a:lnTo>
                  <a:lnTo>
                    <a:pt x="1" y="177"/>
                  </a:lnTo>
                  <a:lnTo>
                    <a:pt x="4" y="191"/>
                  </a:lnTo>
                  <a:lnTo>
                    <a:pt x="9" y="205"/>
                  </a:lnTo>
                  <a:lnTo>
                    <a:pt x="17" y="219"/>
                  </a:lnTo>
                  <a:lnTo>
                    <a:pt x="27" y="231"/>
                  </a:lnTo>
                  <a:lnTo>
                    <a:pt x="40" y="244"/>
                  </a:lnTo>
                  <a:lnTo>
                    <a:pt x="53" y="257"/>
                  </a:lnTo>
                  <a:lnTo>
                    <a:pt x="69" y="268"/>
                  </a:lnTo>
                  <a:lnTo>
                    <a:pt x="85" y="278"/>
                  </a:lnTo>
                  <a:lnTo>
                    <a:pt x="105" y="288"/>
                  </a:lnTo>
                  <a:lnTo>
                    <a:pt x="125" y="296"/>
                  </a:lnTo>
                  <a:lnTo>
                    <a:pt x="148" y="304"/>
                  </a:lnTo>
                  <a:lnTo>
                    <a:pt x="170" y="310"/>
                  </a:lnTo>
                  <a:lnTo>
                    <a:pt x="195" y="316"/>
                  </a:lnTo>
                  <a:lnTo>
                    <a:pt x="218" y="320"/>
                  </a:lnTo>
                  <a:lnTo>
                    <a:pt x="243" y="324"/>
                  </a:lnTo>
                  <a:lnTo>
                    <a:pt x="269" y="326"/>
                  </a:lnTo>
                  <a:lnTo>
                    <a:pt x="294" y="326"/>
                  </a:lnTo>
                  <a:lnTo>
                    <a:pt x="321" y="326"/>
                  </a:lnTo>
                  <a:lnTo>
                    <a:pt x="347" y="324"/>
                  </a:lnTo>
                  <a:lnTo>
                    <a:pt x="372" y="320"/>
                  </a:lnTo>
                  <a:lnTo>
                    <a:pt x="395" y="316"/>
                  </a:lnTo>
                  <a:lnTo>
                    <a:pt x="420" y="310"/>
                  </a:lnTo>
                  <a:lnTo>
                    <a:pt x="442" y="304"/>
                  </a:lnTo>
                  <a:lnTo>
                    <a:pt x="465" y="296"/>
                  </a:lnTo>
                  <a:lnTo>
                    <a:pt x="485" y="288"/>
                  </a:lnTo>
                  <a:lnTo>
                    <a:pt x="505" y="278"/>
                  </a:lnTo>
                  <a:lnTo>
                    <a:pt x="521" y="268"/>
                  </a:lnTo>
                  <a:lnTo>
                    <a:pt x="538" y="257"/>
                  </a:lnTo>
                  <a:lnTo>
                    <a:pt x="550" y="244"/>
                  </a:lnTo>
                  <a:lnTo>
                    <a:pt x="563" y="231"/>
                  </a:lnTo>
                  <a:lnTo>
                    <a:pt x="573" y="219"/>
                  </a:lnTo>
                  <a:lnTo>
                    <a:pt x="581" y="205"/>
                  </a:lnTo>
                  <a:lnTo>
                    <a:pt x="586" y="191"/>
                  </a:lnTo>
                  <a:lnTo>
                    <a:pt x="589" y="177"/>
                  </a:lnTo>
                  <a:lnTo>
                    <a:pt x="591"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117" name="Rectangle 37"/>
            <p:cNvSpPr>
              <a:spLocks noChangeArrowheads="1"/>
            </p:cNvSpPr>
            <p:nvPr/>
          </p:nvSpPr>
          <p:spPr bwMode="auto">
            <a:xfrm>
              <a:off x="4741" y="1103"/>
              <a:ext cx="52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grpSp>
      <p:sp>
        <p:nvSpPr>
          <p:cNvPr id="46119" name="Rectangle 39"/>
          <p:cNvSpPr>
            <a:spLocks noChangeArrowheads="1"/>
          </p:cNvSpPr>
          <p:nvPr/>
        </p:nvSpPr>
        <p:spPr bwMode="auto">
          <a:xfrm>
            <a:off x="8286750" y="2133600"/>
            <a:ext cx="85883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46120" name="Rectangle 40"/>
          <p:cNvSpPr>
            <a:spLocks noChangeArrowheads="1"/>
          </p:cNvSpPr>
          <p:nvPr/>
        </p:nvSpPr>
        <p:spPr bwMode="auto">
          <a:xfrm>
            <a:off x="7016750" y="2147888"/>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grpSp>
        <p:nvGrpSpPr>
          <p:cNvPr id="46123" name="Group 43"/>
          <p:cNvGrpSpPr>
            <a:grpSpLocks/>
          </p:cNvGrpSpPr>
          <p:nvPr/>
        </p:nvGrpSpPr>
        <p:grpSpPr bwMode="auto">
          <a:xfrm>
            <a:off x="5815013" y="1377950"/>
            <a:ext cx="720725" cy="519113"/>
            <a:chOff x="3663" y="868"/>
            <a:chExt cx="454" cy="327"/>
          </a:xfrm>
        </p:grpSpPr>
        <p:sp>
          <p:nvSpPr>
            <p:cNvPr id="46121" name="Freeform 41"/>
            <p:cNvSpPr>
              <a:spLocks/>
            </p:cNvSpPr>
            <p:nvPr/>
          </p:nvSpPr>
          <p:spPr bwMode="auto">
            <a:xfrm>
              <a:off x="3663" y="868"/>
              <a:ext cx="454" cy="327"/>
            </a:xfrm>
            <a:custGeom>
              <a:avLst/>
              <a:gdLst/>
              <a:ahLst/>
              <a:cxnLst>
                <a:cxn ang="0">
                  <a:pos x="1" y="177"/>
                </a:cxn>
                <a:cxn ang="0">
                  <a:pos x="8" y="205"/>
                </a:cxn>
                <a:cxn ang="0">
                  <a:pos x="21" y="231"/>
                </a:cxn>
                <a:cxn ang="0">
                  <a:pos x="41" y="257"/>
                </a:cxn>
                <a:cxn ang="0">
                  <a:pos x="66" y="278"/>
                </a:cxn>
                <a:cxn ang="0">
                  <a:pos x="96" y="296"/>
                </a:cxn>
                <a:cxn ang="0">
                  <a:pos x="131" y="311"/>
                </a:cxn>
                <a:cxn ang="0">
                  <a:pos x="167" y="320"/>
                </a:cxn>
                <a:cxn ang="0">
                  <a:pos x="206" y="326"/>
                </a:cxn>
                <a:cxn ang="0">
                  <a:pos x="246" y="326"/>
                </a:cxn>
                <a:cxn ang="0">
                  <a:pos x="285" y="320"/>
                </a:cxn>
                <a:cxn ang="0">
                  <a:pos x="322" y="310"/>
                </a:cxn>
                <a:cxn ang="0">
                  <a:pos x="356" y="296"/>
                </a:cxn>
                <a:cxn ang="0">
                  <a:pos x="387" y="278"/>
                </a:cxn>
                <a:cxn ang="0">
                  <a:pos x="412" y="257"/>
                </a:cxn>
                <a:cxn ang="0">
                  <a:pos x="431" y="231"/>
                </a:cxn>
                <a:cxn ang="0">
                  <a:pos x="445" y="205"/>
                </a:cxn>
                <a:cxn ang="0">
                  <a:pos x="453" y="177"/>
                </a:cxn>
                <a:cxn ang="0">
                  <a:pos x="453" y="148"/>
                </a:cxn>
                <a:cxn ang="0">
                  <a:pos x="445" y="120"/>
                </a:cxn>
                <a:cxn ang="0">
                  <a:pos x="431" y="94"/>
                </a:cxn>
                <a:cxn ang="0">
                  <a:pos x="412" y="68"/>
                </a:cxn>
                <a:cxn ang="0">
                  <a:pos x="387" y="47"/>
                </a:cxn>
                <a:cxn ang="0">
                  <a:pos x="356" y="29"/>
                </a:cxn>
                <a:cxn ang="0">
                  <a:pos x="322" y="15"/>
                </a:cxn>
                <a:cxn ang="0">
                  <a:pos x="285" y="5"/>
                </a:cxn>
                <a:cxn ang="0">
                  <a:pos x="246" y="0"/>
                </a:cxn>
                <a:cxn ang="0">
                  <a:pos x="206" y="0"/>
                </a:cxn>
                <a:cxn ang="0">
                  <a:pos x="167" y="5"/>
                </a:cxn>
                <a:cxn ang="0">
                  <a:pos x="131" y="15"/>
                </a:cxn>
                <a:cxn ang="0">
                  <a:pos x="96" y="29"/>
                </a:cxn>
                <a:cxn ang="0">
                  <a:pos x="66" y="47"/>
                </a:cxn>
                <a:cxn ang="0">
                  <a:pos x="41" y="68"/>
                </a:cxn>
                <a:cxn ang="0">
                  <a:pos x="21" y="94"/>
                </a:cxn>
                <a:cxn ang="0">
                  <a:pos x="8" y="120"/>
                </a:cxn>
                <a:cxn ang="0">
                  <a:pos x="1" y="148"/>
                </a:cxn>
              </a:cxnLst>
              <a:rect l="0" t="0" r="r" b="b"/>
              <a:pathLst>
                <a:path w="454" h="327">
                  <a:moveTo>
                    <a:pt x="0" y="163"/>
                  </a:moveTo>
                  <a:lnTo>
                    <a:pt x="1" y="177"/>
                  </a:lnTo>
                  <a:lnTo>
                    <a:pt x="3" y="192"/>
                  </a:lnTo>
                  <a:lnTo>
                    <a:pt x="8" y="205"/>
                  </a:lnTo>
                  <a:lnTo>
                    <a:pt x="13" y="219"/>
                  </a:lnTo>
                  <a:lnTo>
                    <a:pt x="21" y="231"/>
                  </a:lnTo>
                  <a:lnTo>
                    <a:pt x="30" y="244"/>
                  </a:lnTo>
                  <a:lnTo>
                    <a:pt x="41" y="257"/>
                  </a:lnTo>
                  <a:lnTo>
                    <a:pt x="53" y="268"/>
                  </a:lnTo>
                  <a:lnTo>
                    <a:pt x="66" y="278"/>
                  </a:lnTo>
                  <a:lnTo>
                    <a:pt x="80" y="288"/>
                  </a:lnTo>
                  <a:lnTo>
                    <a:pt x="96" y="296"/>
                  </a:lnTo>
                  <a:lnTo>
                    <a:pt x="113" y="304"/>
                  </a:lnTo>
                  <a:lnTo>
                    <a:pt x="131" y="311"/>
                  </a:lnTo>
                  <a:lnTo>
                    <a:pt x="149" y="316"/>
                  </a:lnTo>
                  <a:lnTo>
                    <a:pt x="167" y="320"/>
                  </a:lnTo>
                  <a:lnTo>
                    <a:pt x="186" y="324"/>
                  </a:lnTo>
                  <a:lnTo>
                    <a:pt x="206" y="326"/>
                  </a:lnTo>
                  <a:lnTo>
                    <a:pt x="227" y="326"/>
                  </a:lnTo>
                  <a:lnTo>
                    <a:pt x="246" y="326"/>
                  </a:lnTo>
                  <a:lnTo>
                    <a:pt x="266" y="323"/>
                  </a:lnTo>
                  <a:lnTo>
                    <a:pt x="285" y="320"/>
                  </a:lnTo>
                  <a:lnTo>
                    <a:pt x="304" y="316"/>
                  </a:lnTo>
                  <a:lnTo>
                    <a:pt x="322" y="310"/>
                  </a:lnTo>
                  <a:lnTo>
                    <a:pt x="340" y="304"/>
                  </a:lnTo>
                  <a:lnTo>
                    <a:pt x="356" y="296"/>
                  </a:lnTo>
                  <a:lnTo>
                    <a:pt x="372" y="288"/>
                  </a:lnTo>
                  <a:lnTo>
                    <a:pt x="387" y="278"/>
                  </a:lnTo>
                  <a:lnTo>
                    <a:pt x="399" y="266"/>
                  </a:lnTo>
                  <a:lnTo>
                    <a:pt x="412" y="257"/>
                  </a:lnTo>
                  <a:lnTo>
                    <a:pt x="423" y="244"/>
                  </a:lnTo>
                  <a:lnTo>
                    <a:pt x="431" y="231"/>
                  </a:lnTo>
                  <a:lnTo>
                    <a:pt x="439" y="219"/>
                  </a:lnTo>
                  <a:lnTo>
                    <a:pt x="445" y="205"/>
                  </a:lnTo>
                  <a:lnTo>
                    <a:pt x="449" y="191"/>
                  </a:lnTo>
                  <a:lnTo>
                    <a:pt x="453" y="177"/>
                  </a:lnTo>
                  <a:lnTo>
                    <a:pt x="453" y="163"/>
                  </a:lnTo>
                  <a:lnTo>
                    <a:pt x="453" y="148"/>
                  </a:lnTo>
                  <a:lnTo>
                    <a:pt x="449" y="134"/>
                  </a:lnTo>
                  <a:lnTo>
                    <a:pt x="445" y="120"/>
                  </a:lnTo>
                  <a:lnTo>
                    <a:pt x="439" y="106"/>
                  </a:lnTo>
                  <a:lnTo>
                    <a:pt x="431" y="94"/>
                  </a:lnTo>
                  <a:lnTo>
                    <a:pt x="422" y="81"/>
                  </a:lnTo>
                  <a:lnTo>
                    <a:pt x="412" y="68"/>
                  </a:lnTo>
                  <a:lnTo>
                    <a:pt x="399" y="57"/>
                  </a:lnTo>
                  <a:lnTo>
                    <a:pt x="387" y="47"/>
                  </a:lnTo>
                  <a:lnTo>
                    <a:pt x="372" y="37"/>
                  </a:lnTo>
                  <a:lnTo>
                    <a:pt x="356" y="29"/>
                  </a:lnTo>
                  <a:lnTo>
                    <a:pt x="339" y="21"/>
                  </a:lnTo>
                  <a:lnTo>
                    <a:pt x="322" y="15"/>
                  </a:lnTo>
                  <a:lnTo>
                    <a:pt x="304" y="9"/>
                  </a:lnTo>
                  <a:lnTo>
                    <a:pt x="285" y="5"/>
                  </a:lnTo>
                  <a:lnTo>
                    <a:pt x="266" y="1"/>
                  </a:lnTo>
                  <a:lnTo>
                    <a:pt x="246" y="0"/>
                  </a:lnTo>
                  <a:lnTo>
                    <a:pt x="225" y="0"/>
                  </a:lnTo>
                  <a:lnTo>
                    <a:pt x="206" y="0"/>
                  </a:lnTo>
                  <a:lnTo>
                    <a:pt x="186" y="1"/>
                  </a:lnTo>
                  <a:lnTo>
                    <a:pt x="167" y="5"/>
                  </a:lnTo>
                  <a:lnTo>
                    <a:pt x="149" y="9"/>
                  </a:lnTo>
                  <a:lnTo>
                    <a:pt x="131" y="15"/>
                  </a:lnTo>
                  <a:lnTo>
                    <a:pt x="113" y="21"/>
                  </a:lnTo>
                  <a:lnTo>
                    <a:pt x="96" y="29"/>
                  </a:lnTo>
                  <a:lnTo>
                    <a:pt x="80" y="37"/>
                  </a:lnTo>
                  <a:lnTo>
                    <a:pt x="66" y="47"/>
                  </a:lnTo>
                  <a:lnTo>
                    <a:pt x="53" y="57"/>
                  </a:lnTo>
                  <a:lnTo>
                    <a:pt x="41" y="68"/>
                  </a:lnTo>
                  <a:lnTo>
                    <a:pt x="30" y="81"/>
                  </a:lnTo>
                  <a:lnTo>
                    <a:pt x="21" y="94"/>
                  </a:lnTo>
                  <a:lnTo>
                    <a:pt x="13" y="106"/>
                  </a:lnTo>
                  <a:lnTo>
                    <a:pt x="8" y="120"/>
                  </a:lnTo>
                  <a:lnTo>
                    <a:pt x="3" y="134"/>
                  </a:lnTo>
                  <a:lnTo>
                    <a:pt x="1" y="148"/>
                  </a:lnTo>
                  <a:lnTo>
                    <a:pt x="0"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122" name="Rectangle 42"/>
            <p:cNvSpPr>
              <a:spLocks noChangeArrowheads="1"/>
            </p:cNvSpPr>
            <p:nvPr/>
          </p:nvSpPr>
          <p:spPr bwMode="auto">
            <a:xfrm>
              <a:off x="3666" y="930"/>
              <a:ext cx="441"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grpSp>
      <p:grpSp>
        <p:nvGrpSpPr>
          <p:cNvPr id="46130" name="Group 50"/>
          <p:cNvGrpSpPr>
            <a:grpSpLocks/>
          </p:cNvGrpSpPr>
          <p:nvPr/>
        </p:nvGrpSpPr>
        <p:grpSpPr bwMode="auto">
          <a:xfrm>
            <a:off x="3349625" y="1666875"/>
            <a:ext cx="2039938" cy="900113"/>
            <a:chOff x="2110" y="1050"/>
            <a:chExt cx="1285" cy="567"/>
          </a:xfrm>
        </p:grpSpPr>
        <p:sp>
          <p:nvSpPr>
            <p:cNvPr id="46124" name="Freeform 44"/>
            <p:cNvSpPr>
              <a:spLocks/>
            </p:cNvSpPr>
            <p:nvPr/>
          </p:nvSpPr>
          <p:spPr bwMode="auto">
            <a:xfrm>
              <a:off x="2517" y="1050"/>
              <a:ext cx="454" cy="327"/>
            </a:xfrm>
            <a:custGeom>
              <a:avLst/>
              <a:gdLst/>
              <a:ahLst/>
              <a:cxnLst>
                <a:cxn ang="0">
                  <a:pos x="453" y="148"/>
                </a:cxn>
                <a:cxn ang="0">
                  <a:pos x="445" y="120"/>
                </a:cxn>
                <a:cxn ang="0">
                  <a:pos x="431" y="94"/>
                </a:cxn>
                <a:cxn ang="0">
                  <a:pos x="412" y="68"/>
                </a:cxn>
                <a:cxn ang="0">
                  <a:pos x="387" y="47"/>
                </a:cxn>
                <a:cxn ang="0">
                  <a:pos x="356" y="29"/>
                </a:cxn>
                <a:cxn ang="0">
                  <a:pos x="322" y="15"/>
                </a:cxn>
                <a:cxn ang="0">
                  <a:pos x="285" y="5"/>
                </a:cxn>
                <a:cxn ang="0">
                  <a:pos x="246" y="0"/>
                </a:cxn>
                <a:cxn ang="0">
                  <a:pos x="206" y="0"/>
                </a:cxn>
                <a:cxn ang="0">
                  <a:pos x="167" y="5"/>
                </a:cxn>
                <a:cxn ang="0">
                  <a:pos x="131" y="15"/>
                </a:cxn>
                <a:cxn ang="0">
                  <a:pos x="96" y="29"/>
                </a:cxn>
                <a:cxn ang="0">
                  <a:pos x="66" y="47"/>
                </a:cxn>
                <a:cxn ang="0">
                  <a:pos x="41" y="68"/>
                </a:cxn>
                <a:cxn ang="0">
                  <a:pos x="21" y="94"/>
                </a:cxn>
                <a:cxn ang="0">
                  <a:pos x="8" y="120"/>
                </a:cxn>
                <a:cxn ang="0">
                  <a:pos x="1" y="148"/>
                </a:cxn>
                <a:cxn ang="0">
                  <a:pos x="1" y="177"/>
                </a:cxn>
                <a:cxn ang="0">
                  <a:pos x="8" y="205"/>
                </a:cxn>
                <a:cxn ang="0">
                  <a:pos x="21" y="231"/>
                </a:cxn>
                <a:cxn ang="0">
                  <a:pos x="41" y="257"/>
                </a:cxn>
                <a:cxn ang="0">
                  <a:pos x="66" y="278"/>
                </a:cxn>
                <a:cxn ang="0">
                  <a:pos x="96" y="296"/>
                </a:cxn>
                <a:cxn ang="0">
                  <a:pos x="131" y="310"/>
                </a:cxn>
                <a:cxn ang="0">
                  <a:pos x="167" y="320"/>
                </a:cxn>
                <a:cxn ang="0">
                  <a:pos x="206" y="326"/>
                </a:cxn>
                <a:cxn ang="0">
                  <a:pos x="246" y="326"/>
                </a:cxn>
                <a:cxn ang="0">
                  <a:pos x="285" y="320"/>
                </a:cxn>
                <a:cxn ang="0">
                  <a:pos x="322" y="310"/>
                </a:cxn>
                <a:cxn ang="0">
                  <a:pos x="356" y="296"/>
                </a:cxn>
                <a:cxn ang="0">
                  <a:pos x="387" y="278"/>
                </a:cxn>
                <a:cxn ang="0">
                  <a:pos x="412" y="257"/>
                </a:cxn>
                <a:cxn ang="0">
                  <a:pos x="431" y="231"/>
                </a:cxn>
                <a:cxn ang="0">
                  <a:pos x="445" y="205"/>
                </a:cxn>
                <a:cxn ang="0">
                  <a:pos x="453" y="177"/>
                </a:cxn>
              </a:cxnLst>
              <a:rect l="0" t="0" r="r" b="b"/>
              <a:pathLst>
                <a:path w="454" h="327">
                  <a:moveTo>
                    <a:pt x="453" y="163"/>
                  </a:moveTo>
                  <a:lnTo>
                    <a:pt x="453" y="148"/>
                  </a:lnTo>
                  <a:lnTo>
                    <a:pt x="449" y="134"/>
                  </a:lnTo>
                  <a:lnTo>
                    <a:pt x="445" y="120"/>
                  </a:lnTo>
                  <a:lnTo>
                    <a:pt x="439" y="106"/>
                  </a:lnTo>
                  <a:lnTo>
                    <a:pt x="431" y="94"/>
                  </a:lnTo>
                  <a:lnTo>
                    <a:pt x="422" y="81"/>
                  </a:lnTo>
                  <a:lnTo>
                    <a:pt x="412" y="68"/>
                  </a:lnTo>
                  <a:lnTo>
                    <a:pt x="399" y="57"/>
                  </a:lnTo>
                  <a:lnTo>
                    <a:pt x="387" y="47"/>
                  </a:lnTo>
                  <a:lnTo>
                    <a:pt x="372" y="37"/>
                  </a:lnTo>
                  <a:lnTo>
                    <a:pt x="356" y="29"/>
                  </a:lnTo>
                  <a:lnTo>
                    <a:pt x="339" y="21"/>
                  </a:lnTo>
                  <a:lnTo>
                    <a:pt x="322" y="15"/>
                  </a:lnTo>
                  <a:lnTo>
                    <a:pt x="304" y="9"/>
                  </a:lnTo>
                  <a:lnTo>
                    <a:pt x="285" y="5"/>
                  </a:lnTo>
                  <a:lnTo>
                    <a:pt x="266" y="2"/>
                  </a:lnTo>
                  <a:lnTo>
                    <a:pt x="246" y="0"/>
                  </a:lnTo>
                  <a:lnTo>
                    <a:pt x="227" y="0"/>
                  </a:lnTo>
                  <a:lnTo>
                    <a:pt x="206" y="0"/>
                  </a:lnTo>
                  <a:lnTo>
                    <a:pt x="187" y="2"/>
                  </a:lnTo>
                  <a:lnTo>
                    <a:pt x="167" y="5"/>
                  </a:lnTo>
                  <a:lnTo>
                    <a:pt x="149" y="9"/>
                  </a:lnTo>
                  <a:lnTo>
                    <a:pt x="131" y="15"/>
                  </a:lnTo>
                  <a:lnTo>
                    <a:pt x="113" y="21"/>
                  </a:lnTo>
                  <a:lnTo>
                    <a:pt x="96" y="29"/>
                  </a:lnTo>
                  <a:lnTo>
                    <a:pt x="81" y="37"/>
                  </a:lnTo>
                  <a:lnTo>
                    <a:pt x="66" y="47"/>
                  </a:lnTo>
                  <a:lnTo>
                    <a:pt x="53" y="57"/>
                  </a:lnTo>
                  <a:lnTo>
                    <a:pt x="41" y="68"/>
                  </a:lnTo>
                  <a:lnTo>
                    <a:pt x="30" y="81"/>
                  </a:lnTo>
                  <a:lnTo>
                    <a:pt x="21" y="94"/>
                  </a:lnTo>
                  <a:lnTo>
                    <a:pt x="13" y="106"/>
                  </a:lnTo>
                  <a:lnTo>
                    <a:pt x="8" y="120"/>
                  </a:lnTo>
                  <a:lnTo>
                    <a:pt x="3" y="134"/>
                  </a:lnTo>
                  <a:lnTo>
                    <a:pt x="1" y="148"/>
                  </a:lnTo>
                  <a:lnTo>
                    <a:pt x="0" y="163"/>
                  </a:lnTo>
                  <a:lnTo>
                    <a:pt x="1" y="177"/>
                  </a:lnTo>
                  <a:lnTo>
                    <a:pt x="3" y="191"/>
                  </a:lnTo>
                  <a:lnTo>
                    <a:pt x="8" y="205"/>
                  </a:lnTo>
                  <a:lnTo>
                    <a:pt x="13" y="219"/>
                  </a:lnTo>
                  <a:lnTo>
                    <a:pt x="21" y="231"/>
                  </a:lnTo>
                  <a:lnTo>
                    <a:pt x="30" y="244"/>
                  </a:lnTo>
                  <a:lnTo>
                    <a:pt x="41" y="257"/>
                  </a:lnTo>
                  <a:lnTo>
                    <a:pt x="53" y="268"/>
                  </a:lnTo>
                  <a:lnTo>
                    <a:pt x="66" y="278"/>
                  </a:lnTo>
                  <a:lnTo>
                    <a:pt x="81" y="288"/>
                  </a:lnTo>
                  <a:lnTo>
                    <a:pt x="96" y="296"/>
                  </a:lnTo>
                  <a:lnTo>
                    <a:pt x="113" y="304"/>
                  </a:lnTo>
                  <a:lnTo>
                    <a:pt x="131" y="310"/>
                  </a:lnTo>
                  <a:lnTo>
                    <a:pt x="149" y="316"/>
                  </a:lnTo>
                  <a:lnTo>
                    <a:pt x="167" y="320"/>
                  </a:lnTo>
                  <a:lnTo>
                    <a:pt x="187" y="324"/>
                  </a:lnTo>
                  <a:lnTo>
                    <a:pt x="206" y="326"/>
                  </a:lnTo>
                  <a:lnTo>
                    <a:pt x="227" y="326"/>
                  </a:lnTo>
                  <a:lnTo>
                    <a:pt x="246" y="326"/>
                  </a:lnTo>
                  <a:lnTo>
                    <a:pt x="266" y="324"/>
                  </a:lnTo>
                  <a:lnTo>
                    <a:pt x="285" y="320"/>
                  </a:lnTo>
                  <a:lnTo>
                    <a:pt x="304" y="316"/>
                  </a:lnTo>
                  <a:lnTo>
                    <a:pt x="322" y="310"/>
                  </a:lnTo>
                  <a:lnTo>
                    <a:pt x="339" y="304"/>
                  </a:lnTo>
                  <a:lnTo>
                    <a:pt x="356" y="296"/>
                  </a:lnTo>
                  <a:lnTo>
                    <a:pt x="372" y="288"/>
                  </a:lnTo>
                  <a:lnTo>
                    <a:pt x="387" y="278"/>
                  </a:lnTo>
                  <a:lnTo>
                    <a:pt x="399" y="268"/>
                  </a:lnTo>
                  <a:lnTo>
                    <a:pt x="412" y="257"/>
                  </a:lnTo>
                  <a:lnTo>
                    <a:pt x="422" y="244"/>
                  </a:lnTo>
                  <a:lnTo>
                    <a:pt x="431" y="231"/>
                  </a:lnTo>
                  <a:lnTo>
                    <a:pt x="439" y="219"/>
                  </a:lnTo>
                  <a:lnTo>
                    <a:pt x="445" y="205"/>
                  </a:lnTo>
                  <a:lnTo>
                    <a:pt x="449" y="191"/>
                  </a:lnTo>
                  <a:lnTo>
                    <a:pt x="453" y="177"/>
                  </a:lnTo>
                  <a:lnTo>
                    <a:pt x="453"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125" name="Freeform 45"/>
            <p:cNvSpPr>
              <a:spLocks/>
            </p:cNvSpPr>
            <p:nvPr/>
          </p:nvSpPr>
          <p:spPr bwMode="auto">
            <a:xfrm>
              <a:off x="2110" y="1291"/>
              <a:ext cx="454" cy="326"/>
            </a:xfrm>
            <a:custGeom>
              <a:avLst/>
              <a:gdLst/>
              <a:ahLst/>
              <a:cxnLst>
                <a:cxn ang="0">
                  <a:pos x="451" y="148"/>
                </a:cxn>
                <a:cxn ang="0">
                  <a:pos x="445" y="120"/>
                </a:cxn>
                <a:cxn ang="0">
                  <a:pos x="431" y="93"/>
                </a:cxn>
                <a:cxn ang="0">
                  <a:pos x="411" y="68"/>
                </a:cxn>
                <a:cxn ang="0">
                  <a:pos x="386" y="47"/>
                </a:cxn>
                <a:cxn ang="0">
                  <a:pos x="356" y="29"/>
                </a:cxn>
                <a:cxn ang="0">
                  <a:pos x="322" y="15"/>
                </a:cxn>
                <a:cxn ang="0">
                  <a:pos x="285" y="5"/>
                </a:cxn>
                <a:cxn ang="0">
                  <a:pos x="246" y="0"/>
                </a:cxn>
                <a:cxn ang="0">
                  <a:pos x="206" y="0"/>
                </a:cxn>
                <a:cxn ang="0">
                  <a:pos x="167" y="5"/>
                </a:cxn>
                <a:cxn ang="0">
                  <a:pos x="130" y="15"/>
                </a:cxn>
                <a:cxn ang="0">
                  <a:pos x="96" y="29"/>
                </a:cxn>
                <a:cxn ang="0">
                  <a:pos x="66" y="47"/>
                </a:cxn>
                <a:cxn ang="0">
                  <a:pos x="41" y="68"/>
                </a:cxn>
                <a:cxn ang="0">
                  <a:pos x="21" y="93"/>
                </a:cxn>
                <a:cxn ang="0">
                  <a:pos x="7" y="120"/>
                </a:cxn>
                <a:cxn ang="0">
                  <a:pos x="1" y="148"/>
                </a:cxn>
                <a:cxn ang="0">
                  <a:pos x="1" y="176"/>
                </a:cxn>
                <a:cxn ang="0">
                  <a:pos x="7" y="204"/>
                </a:cxn>
                <a:cxn ang="0">
                  <a:pos x="21" y="231"/>
                </a:cxn>
                <a:cxn ang="0">
                  <a:pos x="41" y="256"/>
                </a:cxn>
                <a:cxn ang="0">
                  <a:pos x="66" y="277"/>
                </a:cxn>
                <a:cxn ang="0">
                  <a:pos x="96" y="295"/>
                </a:cxn>
                <a:cxn ang="0">
                  <a:pos x="130" y="309"/>
                </a:cxn>
                <a:cxn ang="0">
                  <a:pos x="167" y="319"/>
                </a:cxn>
                <a:cxn ang="0">
                  <a:pos x="206" y="325"/>
                </a:cxn>
                <a:cxn ang="0">
                  <a:pos x="246" y="325"/>
                </a:cxn>
                <a:cxn ang="0">
                  <a:pos x="285" y="319"/>
                </a:cxn>
                <a:cxn ang="0">
                  <a:pos x="322" y="309"/>
                </a:cxn>
                <a:cxn ang="0">
                  <a:pos x="356" y="295"/>
                </a:cxn>
                <a:cxn ang="0">
                  <a:pos x="386" y="277"/>
                </a:cxn>
                <a:cxn ang="0">
                  <a:pos x="411" y="256"/>
                </a:cxn>
                <a:cxn ang="0">
                  <a:pos x="431" y="231"/>
                </a:cxn>
                <a:cxn ang="0">
                  <a:pos x="445" y="204"/>
                </a:cxn>
                <a:cxn ang="0">
                  <a:pos x="451" y="176"/>
                </a:cxn>
              </a:cxnLst>
              <a:rect l="0" t="0" r="r" b="b"/>
              <a:pathLst>
                <a:path w="454" h="326">
                  <a:moveTo>
                    <a:pt x="453" y="162"/>
                  </a:moveTo>
                  <a:lnTo>
                    <a:pt x="451" y="148"/>
                  </a:lnTo>
                  <a:lnTo>
                    <a:pt x="449" y="134"/>
                  </a:lnTo>
                  <a:lnTo>
                    <a:pt x="445" y="120"/>
                  </a:lnTo>
                  <a:lnTo>
                    <a:pt x="439" y="106"/>
                  </a:lnTo>
                  <a:lnTo>
                    <a:pt x="431" y="93"/>
                  </a:lnTo>
                  <a:lnTo>
                    <a:pt x="422" y="81"/>
                  </a:lnTo>
                  <a:lnTo>
                    <a:pt x="411" y="68"/>
                  </a:lnTo>
                  <a:lnTo>
                    <a:pt x="399" y="57"/>
                  </a:lnTo>
                  <a:lnTo>
                    <a:pt x="386" y="47"/>
                  </a:lnTo>
                  <a:lnTo>
                    <a:pt x="372" y="37"/>
                  </a:lnTo>
                  <a:lnTo>
                    <a:pt x="356" y="29"/>
                  </a:lnTo>
                  <a:lnTo>
                    <a:pt x="339" y="21"/>
                  </a:lnTo>
                  <a:lnTo>
                    <a:pt x="322" y="15"/>
                  </a:lnTo>
                  <a:lnTo>
                    <a:pt x="304"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6" y="47"/>
                  </a:lnTo>
                  <a:lnTo>
                    <a:pt x="53" y="57"/>
                  </a:lnTo>
                  <a:lnTo>
                    <a:pt x="41" y="68"/>
                  </a:lnTo>
                  <a:lnTo>
                    <a:pt x="30" y="81"/>
                  </a:lnTo>
                  <a:lnTo>
                    <a:pt x="21" y="93"/>
                  </a:lnTo>
                  <a:lnTo>
                    <a:pt x="13" y="106"/>
                  </a:lnTo>
                  <a:lnTo>
                    <a:pt x="7" y="120"/>
                  </a:lnTo>
                  <a:lnTo>
                    <a:pt x="3" y="134"/>
                  </a:lnTo>
                  <a:lnTo>
                    <a:pt x="1" y="148"/>
                  </a:lnTo>
                  <a:lnTo>
                    <a:pt x="0" y="162"/>
                  </a:lnTo>
                  <a:lnTo>
                    <a:pt x="1" y="176"/>
                  </a:lnTo>
                  <a:lnTo>
                    <a:pt x="3" y="190"/>
                  </a:lnTo>
                  <a:lnTo>
                    <a:pt x="7" y="204"/>
                  </a:lnTo>
                  <a:lnTo>
                    <a:pt x="13" y="218"/>
                  </a:lnTo>
                  <a:lnTo>
                    <a:pt x="21" y="231"/>
                  </a:lnTo>
                  <a:lnTo>
                    <a:pt x="30" y="243"/>
                  </a:lnTo>
                  <a:lnTo>
                    <a:pt x="41" y="256"/>
                  </a:lnTo>
                  <a:lnTo>
                    <a:pt x="53" y="266"/>
                  </a:lnTo>
                  <a:lnTo>
                    <a:pt x="66" y="277"/>
                  </a:lnTo>
                  <a:lnTo>
                    <a:pt x="80" y="287"/>
                  </a:lnTo>
                  <a:lnTo>
                    <a:pt x="96" y="295"/>
                  </a:lnTo>
                  <a:lnTo>
                    <a:pt x="113" y="303"/>
                  </a:lnTo>
                  <a:lnTo>
                    <a:pt x="130" y="309"/>
                  </a:lnTo>
                  <a:lnTo>
                    <a:pt x="148" y="315"/>
                  </a:lnTo>
                  <a:lnTo>
                    <a:pt x="167" y="319"/>
                  </a:lnTo>
                  <a:lnTo>
                    <a:pt x="186" y="322"/>
                  </a:lnTo>
                  <a:lnTo>
                    <a:pt x="206" y="325"/>
                  </a:lnTo>
                  <a:lnTo>
                    <a:pt x="225" y="325"/>
                  </a:lnTo>
                  <a:lnTo>
                    <a:pt x="246" y="325"/>
                  </a:lnTo>
                  <a:lnTo>
                    <a:pt x="265" y="322"/>
                  </a:lnTo>
                  <a:lnTo>
                    <a:pt x="285" y="319"/>
                  </a:lnTo>
                  <a:lnTo>
                    <a:pt x="304" y="315"/>
                  </a:lnTo>
                  <a:lnTo>
                    <a:pt x="322" y="309"/>
                  </a:lnTo>
                  <a:lnTo>
                    <a:pt x="339" y="303"/>
                  </a:lnTo>
                  <a:lnTo>
                    <a:pt x="356" y="295"/>
                  </a:lnTo>
                  <a:lnTo>
                    <a:pt x="372" y="287"/>
                  </a:lnTo>
                  <a:lnTo>
                    <a:pt x="386" y="277"/>
                  </a:lnTo>
                  <a:lnTo>
                    <a:pt x="399" y="266"/>
                  </a:lnTo>
                  <a:lnTo>
                    <a:pt x="411" y="256"/>
                  </a:lnTo>
                  <a:lnTo>
                    <a:pt x="422" y="243"/>
                  </a:lnTo>
                  <a:lnTo>
                    <a:pt x="431" y="231"/>
                  </a:lnTo>
                  <a:lnTo>
                    <a:pt x="439" y="218"/>
                  </a:lnTo>
                  <a:lnTo>
                    <a:pt x="445" y="204"/>
                  </a:lnTo>
                  <a:lnTo>
                    <a:pt x="449" y="190"/>
                  </a:lnTo>
                  <a:lnTo>
                    <a:pt x="451" y="176"/>
                  </a:lnTo>
                  <a:lnTo>
                    <a:pt x="453" y="16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126" name="Freeform 46"/>
            <p:cNvSpPr>
              <a:spLocks/>
            </p:cNvSpPr>
            <p:nvPr/>
          </p:nvSpPr>
          <p:spPr bwMode="auto">
            <a:xfrm>
              <a:off x="2943" y="1291"/>
              <a:ext cx="452" cy="326"/>
            </a:xfrm>
            <a:custGeom>
              <a:avLst/>
              <a:gdLst/>
              <a:ahLst/>
              <a:cxnLst>
                <a:cxn ang="0">
                  <a:pos x="0" y="176"/>
                </a:cxn>
                <a:cxn ang="0">
                  <a:pos x="7" y="204"/>
                </a:cxn>
                <a:cxn ang="0">
                  <a:pos x="21" y="231"/>
                </a:cxn>
                <a:cxn ang="0">
                  <a:pos x="40" y="256"/>
                </a:cxn>
                <a:cxn ang="0">
                  <a:pos x="65" y="278"/>
                </a:cxn>
                <a:cxn ang="0">
                  <a:pos x="96" y="295"/>
                </a:cxn>
                <a:cxn ang="0">
                  <a:pos x="130" y="309"/>
                </a:cxn>
                <a:cxn ang="0">
                  <a:pos x="167" y="319"/>
                </a:cxn>
                <a:cxn ang="0">
                  <a:pos x="206" y="325"/>
                </a:cxn>
                <a:cxn ang="0">
                  <a:pos x="245" y="325"/>
                </a:cxn>
                <a:cxn ang="0">
                  <a:pos x="283" y="319"/>
                </a:cxn>
                <a:cxn ang="0">
                  <a:pos x="320" y="309"/>
                </a:cxn>
                <a:cxn ang="0">
                  <a:pos x="354" y="295"/>
                </a:cxn>
                <a:cxn ang="0">
                  <a:pos x="385" y="277"/>
                </a:cxn>
                <a:cxn ang="0">
                  <a:pos x="410" y="254"/>
                </a:cxn>
                <a:cxn ang="0">
                  <a:pos x="429" y="231"/>
                </a:cxn>
                <a:cxn ang="0">
                  <a:pos x="443" y="204"/>
                </a:cxn>
                <a:cxn ang="0">
                  <a:pos x="451" y="176"/>
                </a:cxn>
                <a:cxn ang="0">
                  <a:pos x="451" y="148"/>
                </a:cxn>
                <a:cxn ang="0">
                  <a:pos x="443" y="120"/>
                </a:cxn>
                <a:cxn ang="0">
                  <a:pos x="429" y="93"/>
                </a:cxn>
                <a:cxn ang="0">
                  <a:pos x="410" y="68"/>
                </a:cxn>
                <a:cxn ang="0">
                  <a:pos x="385" y="47"/>
                </a:cxn>
                <a:cxn ang="0">
                  <a:pos x="354" y="29"/>
                </a:cxn>
                <a:cxn ang="0">
                  <a:pos x="320" y="15"/>
                </a:cxn>
                <a:cxn ang="0">
                  <a:pos x="283" y="5"/>
                </a:cxn>
                <a:cxn ang="0">
                  <a:pos x="245" y="0"/>
                </a:cxn>
                <a:cxn ang="0">
                  <a:pos x="206" y="0"/>
                </a:cxn>
                <a:cxn ang="0">
                  <a:pos x="167" y="5"/>
                </a:cxn>
                <a:cxn ang="0">
                  <a:pos x="130" y="15"/>
                </a:cxn>
                <a:cxn ang="0">
                  <a:pos x="96" y="29"/>
                </a:cxn>
                <a:cxn ang="0">
                  <a:pos x="65" y="47"/>
                </a:cxn>
                <a:cxn ang="0">
                  <a:pos x="40" y="68"/>
                </a:cxn>
                <a:cxn ang="0">
                  <a:pos x="21" y="93"/>
                </a:cxn>
                <a:cxn ang="0">
                  <a:pos x="7" y="120"/>
                </a:cxn>
                <a:cxn ang="0">
                  <a:pos x="0" y="148"/>
                </a:cxn>
              </a:cxnLst>
              <a:rect l="0" t="0" r="r" b="b"/>
              <a:pathLst>
                <a:path w="452" h="326">
                  <a:moveTo>
                    <a:pt x="0" y="162"/>
                  </a:moveTo>
                  <a:lnTo>
                    <a:pt x="0" y="176"/>
                  </a:lnTo>
                  <a:lnTo>
                    <a:pt x="3" y="190"/>
                  </a:lnTo>
                  <a:lnTo>
                    <a:pt x="7" y="204"/>
                  </a:lnTo>
                  <a:lnTo>
                    <a:pt x="13" y="218"/>
                  </a:lnTo>
                  <a:lnTo>
                    <a:pt x="21" y="231"/>
                  </a:lnTo>
                  <a:lnTo>
                    <a:pt x="29" y="243"/>
                  </a:lnTo>
                  <a:lnTo>
                    <a:pt x="40" y="256"/>
                  </a:lnTo>
                  <a:lnTo>
                    <a:pt x="52" y="267"/>
                  </a:lnTo>
                  <a:lnTo>
                    <a:pt x="65" y="278"/>
                  </a:lnTo>
                  <a:lnTo>
                    <a:pt x="80" y="287"/>
                  </a:lnTo>
                  <a:lnTo>
                    <a:pt x="96" y="295"/>
                  </a:lnTo>
                  <a:lnTo>
                    <a:pt x="112" y="303"/>
                  </a:lnTo>
                  <a:lnTo>
                    <a:pt x="130" y="309"/>
                  </a:lnTo>
                  <a:lnTo>
                    <a:pt x="148" y="315"/>
                  </a:lnTo>
                  <a:lnTo>
                    <a:pt x="167" y="319"/>
                  </a:lnTo>
                  <a:lnTo>
                    <a:pt x="186" y="322"/>
                  </a:lnTo>
                  <a:lnTo>
                    <a:pt x="206" y="325"/>
                  </a:lnTo>
                  <a:lnTo>
                    <a:pt x="225" y="325"/>
                  </a:lnTo>
                  <a:lnTo>
                    <a:pt x="245" y="325"/>
                  </a:lnTo>
                  <a:lnTo>
                    <a:pt x="264" y="322"/>
                  </a:lnTo>
                  <a:lnTo>
                    <a:pt x="283" y="319"/>
                  </a:lnTo>
                  <a:lnTo>
                    <a:pt x="302" y="315"/>
                  </a:lnTo>
                  <a:lnTo>
                    <a:pt x="320" y="309"/>
                  </a:lnTo>
                  <a:lnTo>
                    <a:pt x="338" y="303"/>
                  </a:lnTo>
                  <a:lnTo>
                    <a:pt x="354" y="295"/>
                  </a:lnTo>
                  <a:lnTo>
                    <a:pt x="370" y="287"/>
                  </a:lnTo>
                  <a:lnTo>
                    <a:pt x="385" y="277"/>
                  </a:lnTo>
                  <a:lnTo>
                    <a:pt x="398" y="266"/>
                  </a:lnTo>
                  <a:lnTo>
                    <a:pt x="410" y="254"/>
                  </a:lnTo>
                  <a:lnTo>
                    <a:pt x="421" y="243"/>
                  </a:lnTo>
                  <a:lnTo>
                    <a:pt x="429" y="231"/>
                  </a:lnTo>
                  <a:lnTo>
                    <a:pt x="437" y="217"/>
                  </a:lnTo>
                  <a:lnTo>
                    <a:pt x="443" y="204"/>
                  </a:lnTo>
                  <a:lnTo>
                    <a:pt x="447" y="190"/>
                  </a:lnTo>
                  <a:lnTo>
                    <a:pt x="451" y="176"/>
                  </a:lnTo>
                  <a:lnTo>
                    <a:pt x="451" y="162"/>
                  </a:lnTo>
                  <a:lnTo>
                    <a:pt x="451" y="148"/>
                  </a:lnTo>
                  <a:lnTo>
                    <a:pt x="447" y="134"/>
                  </a:lnTo>
                  <a:lnTo>
                    <a:pt x="443" y="120"/>
                  </a:lnTo>
                  <a:lnTo>
                    <a:pt x="437" y="106"/>
                  </a:lnTo>
                  <a:lnTo>
                    <a:pt x="429" y="93"/>
                  </a:lnTo>
                  <a:lnTo>
                    <a:pt x="421" y="81"/>
                  </a:lnTo>
                  <a:lnTo>
                    <a:pt x="410" y="68"/>
                  </a:lnTo>
                  <a:lnTo>
                    <a:pt x="398" y="57"/>
                  </a:lnTo>
                  <a:lnTo>
                    <a:pt x="385" y="47"/>
                  </a:lnTo>
                  <a:lnTo>
                    <a:pt x="370" y="37"/>
                  </a:lnTo>
                  <a:lnTo>
                    <a:pt x="354" y="29"/>
                  </a:lnTo>
                  <a:lnTo>
                    <a:pt x="338" y="21"/>
                  </a:lnTo>
                  <a:lnTo>
                    <a:pt x="320" y="15"/>
                  </a:lnTo>
                  <a:lnTo>
                    <a:pt x="302" y="9"/>
                  </a:lnTo>
                  <a:lnTo>
                    <a:pt x="283" y="5"/>
                  </a:lnTo>
                  <a:lnTo>
                    <a:pt x="264" y="1"/>
                  </a:lnTo>
                  <a:lnTo>
                    <a:pt x="245" y="0"/>
                  </a:lnTo>
                  <a:lnTo>
                    <a:pt x="225" y="0"/>
                  </a:lnTo>
                  <a:lnTo>
                    <a:pt x="206" y="0"/>
                  </a:lnTo>
                  <a:lnTo>
                    <a:pt x="186" y="1"/>
                  </a:lnTo>
                  <a:lnTo>
                    <a:pt x="167" y="5"/>
                  </a:lnTo>
                  <a:lnTo>
                    <a:pt x="148" y="9"/>
                  </a:lnTo>
                  <a:lnTo>
                    <a:pt x="130" y="15"/>
                  </a:lnTo>
                  <a:lnTo>
                    <a:pt x="112" y="21"/>
                  </a:lnTo>
                  <a:lnTo>
                    <a:pt x="96" y="29"/>
                  </a:lnTo>
                  <a:lnTo>
                    <a:pt x="80" y="37"/>
                  </a:lnTo>
                  <a:lnTo>
                    <a:pt x="65" y="47"/>
                  </a:lnTo>
                  <a:lnTo>
                    <a:pt x="52" y="57"/>
                  </a:lnTo>
                  <a:lnTo>
                    <a:pt x="40" y="68"/>
                  </a:lnTo>
                  <a:lnTo>
                    <a:pt x="29" y="81"/>
                  </a:lnTo>
                  <a:lnTo>
                    <a:pt x="21" y="93"/>
                  </a:lnTo>
                  <a:lnTo>
                    <a:pt x="13" y="106"/>
                  </a:lnTo>
                  <a:lnTo>
                    <a:pt x="7" y="120"/>
                  </a:lnTo>
                  <a:lnTo>
                    <a:pt x="3" y="134"/>
                  </a:lnTo>
                  <a:lnTo>
                    <a:pt x="0" y="148"/>
                  </a:lnTo>
                  <a:lnTo>
                    <a:pt x="0" y="16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127" name="Rectangle 47"/>
            <p:cNvSpPr>
              <a:spLocks noChangeArrowheads="1"/>
            </p:cNvSpPr>
            <p:nvPr/>
          </p:nvSpPr>
          <p:spPr bwMode="auto">
            <a:xfrm>
              <a:off x="3021" y="1353"/>
              <a:ext cx="27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46128" name="Rectangle 48"/>
            <p:cNvSpPr>
              <a:spLocks noChangeArrowheads="1"/>
            </p:cNvSpPr>
            <p:nvPr/>
          </p:nvSpPr>
          <p:spPr bwMode="auto">
            <a:xfrm>
              <a:off x="2515" y="1093"/>
              <a:ext cx="44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46129" name="Rectangle 49"/>
            <p:cNvSpPr>
              <a:spLocks noChangeArrowheads="1"/>
            </p:cNvSpPr>
            <p:nvPr/>
          </p:nvSpPr>
          <p:spPr bwMode="auto">
            <a:xfrm>
              <a:off x="2166" y="1346"/>
              <a:ext cx="3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grpSp>
      <p:grpSp>
        <p:nvGrpSpPr>
          <p:cNvPr id="46133" name="Group 53"/>
          <p:cNvGrpSpPr>
            <a:grpSpLocks/>
          </p:cNvGrpSpPr>
          <p:nvPr/>
        </p:nvGrpSpPr>
        <p:grpSpPr bwMode="auto">
          <a:xfrm>
            <a:off x="5551488" y="2616200"/>
            <a:ext cx="1220787" cy="920750"/>
            <a:chOff x="3497" y="1648"/>
            <a:chExt cx="769" cy="580"/>
          </a:xfrm>
        </p:grpSpPr>
        <p:sp>
          <p:nvSpPr>
            <p:cNvPr id="46131" name="Rectangle 51"/>
            <p:cNvSpPr>
              <a:spLocks noChangeArrowheads="1"/>
            </p:cNvSpPr>
            <p:nvPr/>
          </p:nvSpPr>
          <p:spPr bwMode="auto">
            <a:xfrm>
              <a:off x="3567" y="1865"/>
              <a:ext cx="662"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Manages</a:t>
              </a:r>
            </a:p>
          </p:txBody>
        </p:sp>
        <p:sp>
          <p:nvSpPr>
            <p:cNvPr id="46132" name="Freeform 52"/>
            <p:cNvSpPr>
              <a:spLocks/>
            </p:cNvSpPr>
            <p:nvPr/>
          </p:nvSpPr>
          <p:spPr bwMode="auto">
            <a:xfrm>
              <a:off x="3497" y="1648"/>
              <a:ext cx="769" cy="580"/>
            </a:xfrm>
            <a:custGeom>
              <a:avLst/>
              <a:gdLst/>
              <a:ahLst/>
              <a:cxnLst>
                <a:cxn ang="0">
                  <a:pos x="0" y="290"/>
                </a:cxn>
                <a:cxn ang="0">
                  <a:pos x="378" y="0"/>
                </a:cxn>
                <a:cxn ang="0">
                  <a:pos x="768" y="300"/>
                </a:cxn>
                <a:cxn ang="0">
                  <a:pos x="378" y="579"/>
                </a:cxn>
                <a:cxn ang="0">
                  <a:pos x="0" y="290"/>
                </a:cxn>
              </a:cxnLst>
              <a:rect l="0" t="0" r="r" b="b"/>
              <a:pathLst>
                <a:path w="769" h="580">
                  <a:moveTo>
                    <a:pt x="0" y="290"/>
                  </a:moveTo>
                  <a:lnTo>
                    <a:pt x="378" y="0"/>
                  </a:lnTo>
                  <a:lnTo>
                    <a:pt x="768" y="300"/>
                  </a:lnTo>
                  <a:lnTo>
                    <a:pt x="378" y="579"/>
                  </a:lnTo>
                  <a:lnTo>
                    <a:pt x="0" y="290"/>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sp>
        <p:nvSpPr>
          <p:cNvPr id="46134" name="Freeform 54"/>
          <p:cNvSpPr>
            <a:spLocks/>
          </p:cNvSpPr>
          <p:nvPr/>
        </p:nvSpPr>
        <p:spPr bwMode="auto">
          <a:xfrm>
            <a:off x="7329488" y="2901950"/>
            <a:ext cx="1295400" cy="479425"/>
          </a:xfrm>
          <a:custGeom>
            <a:avLst/>
            <a:gdLst/>
            <a:ahLst/>
            <a:cxnLst>
              <a:cxn ang="0">
                <a:pos x="815" y="301"/>
              </a:cxn>
              <a:cxn ang="0">
                <a:pos x="815" y="0"/>
              </a:cxn>
              <a:cxn ang="0">
                <a:pos x="0" y="0"/>
              </a:cxn>
              <a:cxn ang="0">
                <a:pos x="0" y="301"/>
              </a:cxn>
              <a:cxn ang="0">
                <a:pos x="815" y="301"/>
              </a:cxn>
            </a:cxnLst>
            <a:rect l="0" t="0" r="r" b="b"/>
            <a:pathLst>
              <a:path w="816" h="302">
                <a:moveTo>
                  <a:pt x="815" y="301"/>
                </a:moveTo>
                <a:lnTo>
                  <a:pt x="815" y="0"/>
                </a:lnTo>
                <a:lnTo>
                  <a:pt x="0" y="0"/>
                </a:lnTo>
                <a:lnTo>
                  <a:pt x="0" y="301"/>
                </a:lnTo>
                <a:lnTo>
                  <a:pt x="815" y="301"/>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46137" name="Group 57"/>
          <p:cNvGrpSpPr>
            <a:grpSpLocks/>
          </p:cNvGrpSpPr>
          <p:nvPr/>
        </p:nvGrpSpPr>
        <p:grpSpPr bwMode="auto">
          <a:xfrm>
            <a:off x="3760788" y="2886075"/>
            <a:ext cx="1292225" cy="468313"/>
            <a:chOff x="2369" y="1818"/>
            <a:chExt cx="814" cy="295"/>
          </a:xfrm>
        </p:grpSpPr>
        <p:sp>
          <p:nvSpPr>
            <p:cNvPr id="46135" name="Freeform 55"/>
            <p:cNvSpPr>
              <a:spLocks/>
            </p:cNvSpPr>
            <p:nvPr/>
          </p:nvSpPr>
          <p:spPr bwMode="auto">
            <a:xfrm>
              <a:off x="2369" y="1818"/>
              <a:ext cx="814" cy="295"/>
            </a:xfrm>
            <a:custGeom>
              <a:avLst/>
              <a:gdLst/>
              <a:ahLst/>
              <a:cxnLst>
                <a:cxn ang="0">
                  <a:pos x="813" y="294"/>
                </a:cxn>
                <a:cxn ang="0">
                  <a:pos x="813" y="0"/>
                </a:cxn>
                <a:cxn ang="0">
                  <a:pos x="0" y="0"/>
                </a:cxn>
                <a:cxn ang="0">
                  <a:pos x="0" y="294"/>
                </a:cxn>
                <a:cxn ang="0">
                  <a:pos x="813" y="294"/>
                </a:cxn>
              </a:cxnLst>
              <a:rect l="0" t="0" r="r" b="b"/>
              <a:pathLst>
                <a:path w="814" h="295">
                  <a:moveTo>
                    <a:pt x="813" y="294"/>
                  </a:moveTo>
                  <a:lnTo>
                    <a:pt x="813" y="0"/>
                  </a:lnTo>
                  <a:lnTo>
                    <a:pt x="0" y="0"/>
                  </a:lnTo>
                  <a:lnTo>
                    <a:pt x="0" y="294"/>
                  </a:lnTo>
                  <a:lnTo>
                    <a:pt x="813" y="2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46136" name="Rectangle 56"/>
            <p:cNvSpPr>
              <a:spLocks noChangeArrowheads="1"/>
            </p:cNvSpPr>
            <p:nvPr/>
          </p:nvSpPr>
          <p:spPr bwMode="auto">
            <a:xfrm>
              <a:off x="2381" y="1862"/>
              <a:ext cx="79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grpSp>
      <p:sp>
        <p:nvSpPr>
          <p:cNvPr id="46138" name="Rectangle 58"/>
          <p:cNvSpPr>
            <a:spLocks noChangeArrowheads="1"/>
          </p:cNvSpPr>
          <p:nvPr/>
        </p:nvSpPr>
        <p:spPr bwMode="auto">
          <a:xfrm>
            <a:off x="7248525" y="2971800"/>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46139" name="Oval 59"/>
          <p:cNvSpPr>
            <a:spLocks noChangeArrowheads="1"/>
          </p:cNvSpPr>
          <p:nvPr/>
        </p:nvSpPr>
        <p:spPr bwMode="auto">
          <a:xfrm>
            <a:off x="604838" y="4064000"/>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0" name="Oval 60"/>
          <p:cNvSpPr>
            <a:spLocks noChangeArrowheads="1"/>
          </p:cNvSpPr>
          <p:nvPr/>
        </p:nvSpPr>
        <p:spPr bwMode="auto">
          <a:xfrm>
            <a:off x="604838" y="4440238"/>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1" name="Oval 61"/>
          <p:cNvSpPr>
            <a:spLocks noChangeArrowheads="1"/>
          </p:cNvSpPr>
          <p:nvPr/>
        </p:nvSpPr>
        <p:spPr bwMode="auto">
          <a:xfrm>
            <a:off x="604838" y="4806950"/>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2" name="Oval 62"/>
          <p:cNvSpPr>
            <a:spLocks noChangeArrowheads="1"/>
          </p:cNvSpPr>
          <p:nvPr/>
        </p:nvSpPr>
        <p:spPr bwMode="auto">
          <a:xfrm>
            <a:off x="604838" y="5176838"/>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3" name="Oval 63"/>
          <p:cNvSpPr>
            <a:spLocks noChangeArrowheads="1"/>
          </p:cNvSpPr>
          <p:nvPr/>
        </p:nvSpPr>
        <p:spPr bwMode="auto">
          <a:xfrm>
            <a:off x="604838" y="5545138"/>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grpSp>
        <p:nvGrpSpPr>
          <p:cNvPr id="46149" name="Group 69"/>
          <p:cNvGrpSpPr>
            <a:grpSpLocks/>
          </p:cNvGrpSpPr>
          <p:nvPr/>
        </p:nvGrpSpPr>
        <p:grpSpPr bwMode="auto">
          <a:xfrm>
            <a:off x="2108200" y="4041775"/>
            <a:ext cx="87313" cy="1585913"/>
            <a:chOff x="1328" y="2546"/>
            <a:chExt cx="55" cy="999"/>
          </a:xfrm>
        </p:grpSpPr>
        <p:sp>
          <p:nvSpPr>
            <p:cNvPr id="46144" name="Oval 64"/>
            <p:cNvSpPr>
              <a:spLocks noChangeArrowheads="1"/>
            </p:cNvSpPr>
            <p:nvPr/>
          </p:nvSpPr>
          <p:spPr bwMode="auto">
            <a:xfrm>
              <a:off x="1328" y="254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5" name="Oval 65"/>
            <p:cNvSpPr>
              <a:spLocks noChangeArrowheads="1"/>
            </p:cNvSpPr>
            <p:nvPr/>
          </p:nvSpPr>
          <p:spPr bwMode="auto">
            <a:xfrm>
              <a:off x="1328" y="2783"/>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6" name="Oval 66"/>
            <p:cNvSpPr>
              <a:spLocks noChangeArrowheads="1"/>
            </p:cNvSpPr>
            <p:nvPr/>
          </p:nvSpPr>
          <p:spPr bwMode="auto">
            <a:xfrm>
              <a:off x="1328" y="301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7" name="Oval 67"/>
            <p:cNvSpPr>
              <a:spLocks noChangeArrowheads="1"/>
            </p:cNvSpPr>
            <p:nvPr/>
          </p:nvSpPr>
          <p:spPr bwMode="auto">
            <a:xfrm>
              <a:off x="1328" y="3247"/>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48" name="Oval 68"/>
            <p:cNvSpPr>
              <a:spLocks noChangeArrowheads="1"/>
            </p:cNvSpPr>
            <p:nvPr/>
          </p:nvSpPr>
          <p:spPr bwMode="auto">
            <a:xfrm>
              <a:off x="1328" y="347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46155" name="Group 75"/>
          <p:cNvGrpSpPr>
            <a:grpSpLocks/>
          </p:cNvGrpSpPr>
          <p:nvPr/>
        </p:nvGrpSpPr>
        <p:grpSpPr bwMode="auto">
          <a:xfrm>
            <a:off x="3568700" y="4046538"/>
            <a:ext cx="87313" cy="1585912"/>
            <a:chOff x="2248" y="2549"/>
            <a:chExt cx="55" cy="999"/>
          </a:xfrm>
        </p:grpSpPr>
        <p:sp>
          <p:nvSpPr>
            <p:cNvPr id="46150" name="Oval 70"/>
            <p:cNvSpPr>
              <a:spLocks noChangeArrowheads="1"/>
            </p:cNvSpPr>
            <p:nvPr/>
          </p:nvSpPr>
          <p:spPr bwMode="auto">
            <a:xfrm>
              <a:off x="2248" y="254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51" name="Oval 71"/>
            <p:cNvSpPr>
              <a:spLocks noChangeArrowheads="1"/>
            </p:cNvSpPr>
            <p:nvPr/>
          </p:nvSpPr>
          <p:spPr bwMode="auto">
            <a:xfrm>
              <a:off x="2248" y="278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52" name="Oval 72"/>
            <p:cNvSpPr>
              <a:spLocks noChangeArrowheads="1"/>
            </p:cNvSpPr>
            <p:nvPr/>
          </p:nvSpPr>
          <p:spPr bwMode="auto">
            <a:xfrm>
              <a:off x="2248" y="3017"/>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53" name="Oval 73"/>
            <p:cNvSpPr>
              <a:spLocks noChangeArrowheads="1"/>
            </p:cNvSpPr>
            <p:nvPr/>
          </p:nvSpPr>
          <p:spPr bwMode="auto">
            <a:xfrm>
              <a:off x="2248" y="325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54" name="Oval 74"/>
            <p:cNvSpPr>
              <a:spLocks noChangeArrowheads="1"/>
            </p:cNvSpPr>
            <p:nvPr/>
          </p:nvSpPr>
          <p:spPr bwMode="auto">
            <a:xfrm>
              <a:off x="2248" y="3482"/>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46161" name="Group 81"/>
          <p:cNvGrpSpPr>
            <a:grpSpLocks/>
          </p:cNvGrpSpPr>
          <p:nvPr/>
        </p:nvGrpSpPr>
        <p:grpSpPr bwMode="auto">
          <a:xfrm>
            <a:off x="5062538" y="4049713"/>
            <a:ext cx="87312" cy="1585912"/>
            <a:chOff x="3189" y="2551"/>
            <a:chExt cx="55" cy="999"/>
          </a:xfrm>
        </p:grpSpPr>
        <p:sp>
          <p:nvSpPr>
            <p:cNvPr id="46156" name="Oval 76"/>
            <p:cNvSpPr>
              <a:spLocks noChangeArrowheads="1"/>
            </p:cNvSpPr>
            <p:nvPr/>
          </p:nvSpPr>
          <p:spPr bwMode="auto">
            <a:xfrm>
              <a:off x="3189" y="2551"/>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57" name="Oval 77"/>
            <p:cNvSpPr>
              <a:spLocks noChangeArrowheads="1"/>
            </p:cNvSpPr>
            <p:nvPr/>
          </p:nvSpPr>
          <p:spPr bwMode="auto">
            <a:xfrm>
              <a:off x="3189" y="2788"/>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58" name="Oval 78"/>
            <p:cNvSpPr>
              <a:spLocks noChangeArrowheads="1"/>
            </p:cNvSpPr>
            <p:nvPr/>
          </p:nvSpPr>
          <p:spPr bwMode="auto">
            <a:xfrm>
              <a:off x="3189" y="301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59" name="Oval 79"/>
            <p:cNvSpPr>
              <a:spLocks noChangeArrowheads="1"/>
            </p:cNvSpPr>
            <p:nvPr/>
          </p:nvSpPr>
          <p:spPr bwMode="auto">
            <a:xfrm>
              <a:off x="3189" y="3252"/>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60" name="Oval 80"/>
            <p:cNvSpPr>
              <a:spLocks noChangeArrowheads="1"/>
            </p:cNvSpPr>
            <p:nvPr/>
          </p:nvSpPr>
          <p:spPr bwMode="auto">
            <a:xfrm>
              <a:off x="3189" y="348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46166" name="Group 86"/>
          <p:cNvGrpSpPr>
            <a:grpSpLocks/>
          </p:cNvGrpSpPr>
          <p:nvPr/>
        </p:nvGrpSpPr>
        <p:grpSpPr bwMode="auto">
          <a:xfrm>
            <a:off x="1258888" y="4143375"/>
            <a:ext cx="87312" cy="1295400"/>
            <a:chOff x="793" y="2610"/>
            <a:chExt cx="55" cy="816"/>
          </a:xfrm>
        </p:grpSpPr>
        <p:sp>
          <p:nvSpPr>
            <p:cNvPr id="46162" name="Oval 82"/>
            <p:cNvSpPr>
              <a:spLocks noChangeArrowheads="1"/>
            </p:cNvSpPr>
            <p:nvPr/>
          </p:nvSpPr>
          <p:spPr bwMode="auto">
            <a:xfrm>
              <a:off x="793" y="261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63" name="Oval 83"/>
            <p:cNvSpPr>
              <a:spLocks noChangeArrowheads="1"/>
            </p:cNvSpPr>
            <p:nvPr/>
          </p:nvSpPr>
          <p:spPr bwMode="auto">
            <a:xfrm>
              <a:off x="793" y="2857"/>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64" name="Oval 84"/>
            <p:cNvSpPr>
              <a:spLocks noChangeArrowheads="1"/>
            </p:cNvSpPr>
            <p:nvPr/>
          </p:nvSpPr>
          <p:spPr bwMode="auto">
            <a:xfrm>
              <a:off x="793" y="311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65" name="Oval 85"/>
            <p:cNvSpPr>
              <a:spLocks noChangeArrowheads="1"/>
            </p:cNvSpPr>
            <p:nvPr/>
          </p:nvSpPr>
          <p:spPr bwMode="auto">
            <a:xfrm>
              <a:off x="793" y="336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46171" name="Group 91"/>
          <p:cNvGrpSpPr>
            <a:grpSpLocks/>
          </p:cNvGrpSpPr>
          <p:nvPr/>
        </p:nvGrpSpPr>
        <p:grpSpPr bwMode="auto">
          <a:xfrm>
            <a:off x="2752725" y="4154488"/>
            <a:ext cx="87313" cy="1295400"/>
            <a:chOff x="1734" y="2617"/>
            <a:chExt cx="55" cy="816"/>
          </a:xfrm>
        </p:grpSpPr>
        <p:sp>
          <p:nvSpPr>
            <p:cNvPr id="46167" name="Oval 87"/>
            <p:cNvSpPr>
              <a:spLocks noChangeArrowheads="1"/>
            </p:cNvSpPr>
            <p:nvPr/>
          </p:nvSpPr>
          <p:spPr bwMode="auto">
            <a:xfrm>
              <a:off x="1734" y="2617"/>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68" name="Oval 88"/>
            <p:cNvSpPr>
              <a:spLocks noChangeArrowheads="1"/>
            </p:cNvSpPr>
            <p:nvPr/>
          </p:nvSpPr>
          <p:spPr bwMode="auto">
            <a:xfrm>
              <a:off x="1734" y="286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69" name="Oval 89"/>
            <p:cNvSpPr>
              <a:spLocks noChangeArrowheads="1"/>
            </p:cNvSpPr>
            <p:nvPr/>
          </p:nvSpPr>
          <p:spPr bwMode="auto">
            <a:xfrm>
              <a:off x="1734" y="3117"/>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70" name="Oval 90"/>
            <p:cNvSpPr>
              <a:spLocks noChangeArrowheads="1"/>
            </p:cNvSpPr>
            <p:nvPr/>
          </p:nvSpPr>
          <p:spPr bwMode="auto">
            <a:xfrm>
              <a:off x="1734" y="3367"/>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46176" name="Group 96"/>
          <p:cNvGrpSpPr>
            <a:grpSpLocks/>
          </p:cNvGrpSpPr>
          <p:nvPr/>
        </p:nvGrpSpPr>
        <p:grpSpPr bwMode="auto">
          <a:xfrm>
            <a:off x="4262438" y="4140200"/>
            <a:ext cx="87312" cy="1295400"/>
            <a:chOff x="2685" y="2608"/>
            <a:chExt cx="55" cy="816"/>
          </a:xfrm>
        </p:grpSpPr>
        <p:sp>
          <p:nvSpPr>
            <p:cNvPr id="46172" name="Oval 92"/>
            <p:cNvSpPr>
              <a:spLocks noChangeArrowheads="1"/>
            </p:cNvSpPr>
            <p:nvPr/>
          </p:nvSpPr>
          <p:spPr bwMode="auto">
            <a:xfrm>
              <a:off x="2685" y="2608"/>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73" name="Oval 93"/>
            <p:cNvSpPr>
              <a:spLocks noChangeArrowheads="1"/>
            </p:cNvSpPr>
            <p:nvPr/>
          </p:nvSpPr>
          <p:spPr bwMode="auto">
            <a:xfrm>
              <a:off x="2685" y="2855"/>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74" name="Oval 94"/>
            <p:cNvSpPr>
              <a:spLocks noChangeArrowheads="1"/>
            </p:cNvSpPr>
            <p:nvPr/>
          </p:nvSpPr>
          <p:spPr bwMode="auto">
            <a:xfrm>
              <a:off x="2685" y="3108"/>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75" name="Oval 95"/>
            <p:cNvSpPr>
              <a:spLocks noChangeArrowheads="1"/>
            </p:cNvSpPr>
            <p:nvPr/>
          </p:nvSpPr>
          <p:spPr bwMode="auto">
            <a:xfrm>
              <a:off x="2685" y="3358"/>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46181" name="Group 101"/>
          <p:cNvGrpSpPr>
            <a:grpSpLocks/>
          </p:cNvGrpSpPr>
          <p:nvPr/>
        </p:nvGrpSpPr>
        <p:grpSpPr bwMode="auto">
          <a:xfrm>
            <a:off x="5732463" y="4133850"/>
            <a:ext cx="87312" cy="1295400"/>
            <a:chOff x="3611" y="2604"/>
            <a:chExt cx="55" cy="816"/>
          </a:xfrm>
        </p:grpSpPr>
        <p:sp>
          <p:nvSpPr>
            <p:cNvPr id="46177" name="Oval 97"/>
            <p:cNvSpPr>
              <a:spLocks noChangeArrowheads="1"/>
            </p:cNvSpPr>
            <p:nvPr/>
          </p:nvSpPr>
          <p:spPr bwMode="auto">
            <a:xfrm>
              <a:off x="3611" y="260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78" name="Oval 98"/>
            <p:cNvSpPr>
              <a:spLocks noChangeArrowheads="1"/>
            </p:cNvSpPr>
            <p:nvPr/>
          </p:nvSpPr>
          <p:spPr bwMode="auto">
            <a:xfrm>
              <a:off x="3611" y="2851"/>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79" name="Oval 99"/>
            <p:cNvSpPr>
              <a:spLocks noChangeArrowheads="1"/>
            </p:cNvSpPr>
            <p:nvPr/>
          </p:nvSpPr>
          <p:spPr bwMode="auto">
            <a:xfrm>
              <a:off x="3611" y="310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46180" name="Oval 100"/>
            <p:cNvSpPr>
              <a:spLocks noChangeArrowheads="1"/>
            </p:cNvSpPr>
            <p:nvPr/>
          </p:nvSpPr>
          <p:spPr bwMode="auto">
            <a:xfrm>
              <a:off x="3611" y="335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sp>
        <p:nvSpPr>
          <p:cNvPr id="46182" name="Line 102"/>
          <p:cNvSpPr>
            <a:spLocks noChangeShapeType="1"/>
          </p:cNvSpPr>
          <p:nvPr/>
        </p:nvSpPr>
        <p:spPr bwMode="auto">
          <a:xfrm flipH="1">
            <a:off x="5071264" y="3073399"/>
            <a:ext cx="486573" cy="9955"/>
          </a:xfrm>
          <a:prstGeom prst="line">
            <a:avLst/>
          </a:prstGeom>
          <a:noFill/>
          <a:ln w="12700">
            <a:solidFill>
              <a:schemeClr val="tx2"/>
            </a:solidFill>
            <a:round/>
            <a:headEnd type="none" w="sm" len="sm"/>
            <a:tailEnd type="none" w="sm" len="sm"/>
          </a:ln>
          <a:effectLst/>
        </p:spPr>
        <p:txBody>
          <a:bodyPr/>
          <a:lstStyle/>
          <a:p>
            <a:endParaRPr lang="en-US"/>
          </a:p>
        </p:txBody>
      </p:sp>
      <p:sp>
        <p:nvSpPr>
          <p:cNvPr id="46183" name="Line 103"/>
          <p:cNvSpPr>
            <a:spLocks noChangeShapeType="1"/>
          </p:cNvSpPr>
          <p:nvPr/>
        </p:nvSpPr>
        <p:spPr bwMode="auto">
          <a:xfrm>
            <a:off x="6777038" y="3073400"/>
            <a:ext cx="520700" cy="0"/>
          </a:xfrm>
          <a:prstGeom prst="line">
            <a:avLst/>
          </a:prstGeom>
          <a:noFill/>
          <a:ln w="12700">
            <a:solidFill>
              <a:schemeClr val="tx2"/>
            </a:solidFill>
            <a:round/>
            <a:headEnd type="stealth" w="med" len="med"/>
            <a:tailEnd type="none" w="sm" len="sm"/>
          </a:ln>
          <a:effectLst/>
        </p:spPr>
        <p:txBody>
          <a:bodyPr/>
          <a:lstStyle/>
          <a:p>
            <a:endParaRPr lang="en-US"/>
          </a:p>
        </p:txBody>
      </p:sp>
      <p:sp>
        <p:nvSpPr>
          <p:cNvPr id="46184" name="Line 104"/>
          <p:cNvSpPr>
            <a:spLocks noChangeShapeType="1"/>
          </p:cNvSpPr>
          <p:nvPr/>
        </p:nvSpPr>
        <p:spPr bwMode="auto">
          <a:xfrm flipH="1">
            <a:off x="4764025" y="2584090"/>
            <a:ext cx="241300" cy="292100"/>
          </a:xfrm>
          <a:prstGeom prst="line">
            <a:avLst/>
          </a:prstGeom>
          <a:noFill/>
          <a:ln w="12700">
            <a:solidFill>
              <a:schemeClr val="tx2"/>
            </a:solidFill>
            <a:round/>
            <a:headEnd type="none" w="sm" len="sm"/>
            <a:tailEnd type="none" w="sm" len="sm"/>
          </a:ln>
          <a:effectLst/>
        </p:spPr>
        <p:txBody>
          <a:bodyPr/>
          <a:lstStyle/>
          <a:p>
            <a:endParaRPr lang="en-US"/>
          </a:p>
        </p:txBody>
      </p:sp>
      <p:sp>
        <p:nvSpPr>
          <p:cNvPr id="46185" name="Line 105"/>
          <p:cNvSpPr>
            <a:spLocks noChangeShapeType="1"/>
          </p:cNvSpPr>
          <p:nvPr/>
        </p:nvSpPr>
        <p:spPr bwMode="auto">
          <a:xfrm>
            <a:off x="4341570" y="2200040"/>
            <a:ext cx="0"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46186" name="Line 106"/>
          <p:cNvSpPr>
            <a:spLocks noChangeShapeType="1"/>
          </p:cNvSpPr>
          <p:nvPr/>
        </p:nvSpPr>
        <p:spPr bwMode="auto">
          <a:xfrm>
            <a:off x="3805238" y="2546350"/>
            <a:ext cx="139700" cy="292100"/>
          </a:xfrm>
          <a:prstGeom prst="line">
            <a:avLst/>
          </a:prstGeom>
          <a:noFill/>
          <a:ln w="12700">
            <a:solidFill>
              <a:schemeClr val="tx2"/>
            </a:solidFill>
            <a:round/>
            <a:headEnd type="none" w="sm" len="sm"/>
            <a:tailEnd type="none" w="sm" len="sm"/>
          </a:ln>
          <a:effectLst/>
        </p:spPr>
        <p:txBody>
          <a:bodyPr/>
          <a:lstStyle/>
          <a:p>
            <a:endParaRPr lang="en-US"/>
          </a:p>
        </p:txBody>
      </p:sp>
      <p:sp>
        <p:nvSpPr>
          <p:cNvPr id="46187" name="Line 107"/>
          <p:cNvSpPr>
            <a:spLocks noChangeShapeType="1"/>
          </p:cNvSpPr>
          <p:nvPr/>
        </p:nvSpPr>
        <p:spPr bwMode="auto">
          <a:xfrm>
            <a:off x="6161088" y="1936750"/>
            <a:ext cx="0"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46188" name="Line 108"/>
          <p:cNvSpPr>
            <a:spLocks noChangeShapeType="1"/>
          </p:cNvSpPr>
          <p:nvPr/>
        </p:nvSpPr>
        <p:spPr bwMode="auto">
          <a:xfrm>
            <a:off x="7386638" y="2546350"/>
            <a:ext cx="215900" cy="368300"/>
          </a:xfrm>
          <a:prstGeom prst="line">
            <a:avLst/>
          </a:prstGeom>
          <a:noFill/>
          <a:ln w="12700">
            <a:solidFill>
              <a:schemeClr val="tx2"/>
            </a:solidFill>
            <a:round/>
            <a:headEnd type="none" w="sm" len="sm"/>
            <a:tailEnd type="none" w="sm" len="sm"/>
          </a:ln>
          <a:effectLst/>
        </p:spPr>
        <p:txBody>
          <a:bodyPr/>
          <a:lstStyle/>
          <a:p>
            <a:endParaRPr lang="en-US"/>
          </a:p>
        </p:txBody>
      </p:sp>
      <p:sp>
        <p:nvSpPr>
          <p:cNvPr id="46189" name="Line 109"/>
          <p:cNvSpPr>
            <a:spLocks noChangeShapeType="1"/>
          </p:cNvSpPr>
          <p:nvPr/>
        </p:nvSpPr>
        <p:spPr bwMode="auto">
          <a:xfrm>
            <a:off x="7913688" y="2241550"/>
            <a:ext cx="0"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46190" name="Line 110"/>
          <p:cNvSpPr>
            <a:spLocks noChangeShapeType="1"/>
          </p:cNvSpPr>
          <p:nvPr/>
        </p:nvSpPr>
        <p:spPr bwMode="auto">
          <a:xfrm flipH="1">
            <a:off x="8288338" y="2546350"/>
            <a:ext cx="165100" cy="368300"/>
          </a:xfrm>
          <a:prstGeom prst="line">
            <a:avLst/>
          </a:prstGeom>
          <a:noFill/>
          <a:ln w="12700">
            <a:solidFill>
              <a:schemeClr val="tx2"/>
            </a:solidFill>
            <a:round/>
            <a:headEnd type="none" w="sm" len="sm"/>
            <a:tailEnd type="none" w="sm" len="sm"/>
          </a:ln>
          <a:effectLst/>
        </p:spPr>
        <p:txBody>
          <a:bodyPr/>
          <a:lstStyle/>
          <a:p>
            <a:endParaRPr lang="en-US"/>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813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8132" name="Rectangle 4"/>
          <p:cNvSpPr>
            <a:spLocks noGrp="1" noChangeArrowheads="1"/>
          </p:cNvSpPr>
          <p:nvPr>
            <p:ph type="title"/>
          </p:nvPr>
        </p:nvSpPr>
        <p:spPr>
          <a:xfrm>
            <a:off x="838200" y="266700"/>
            <a:ext cx="8229600" cy="742785"/>
          </a:xfrm>
          <a:noFill/>
          <a:ln/>
        </p:spPr>
        <p:txBody>
          <a:bodyPr/>
          <a:lstStyle/>
          <a:p>
            <a:r>
              <a:rPr lang="en-US" sz="3200" dirty="0"/>
              <a:t>Translating ER Diagrams with Key Constraints</a:t>
            </a:r>
          </a:p>
        </p:txBody>
      </p:sp>
      <p:sp>
        <p:nvSpPr>
          <p:cNvPr id="48133" name="Rectangle 5"/>
          <p:cNvSpPr>
            <a:spLocks noGrp="1" noChangeArrowheads="1"/>
          </p:cNvSpPr>
          <p:nvPr>
            <p:ph type="body" sz="half" idx="1"/>
          </p:nvPr>
        </p:nvSpPr>
        <p:spPr>
          <a:xfrm>
            <a:off x="41274" y="971080"/>
            <a:ext cx="3685816" cy="5491915"/>
          </a:xfrm>
          <a:noFill/>
          <a:ln/>
        </p:spPr>
        <p:txBody>
          <a:bodyPr/>
          <a:lstStyle/>
          <a:p>
            <a:pPr>
              <a:lnSpc>
                <a:spcPct val="90000"/>
              </a:lnSpc>
            </a:pPr>
            <a:r>
              <a:rPr lang="en-US" sz="2400" dirty="0"/>
              <a:t>Option #1 – Map relationship to a table:</a:t>
            </a:r>
          </a:p>
          <a:p>
            <a:pPr lvl="1">
              <a:lnSpc>
                <a:spcPct val="90000"/>
              </a:lnSpc>
              <a:buSzPct val="75000"/>
            </a:pPr>
            <a:r>
              <a:rPr lang="en-US" dirty="0"/>
              <a:t>Note </a:t>
            </a:r>
            <a:r>
              <a:rPr lang="en-US" dirty="0">
                <a:solidFill>
                  <a:schemeClr val="accent2"/>
                </a:solidFill>
              </a:rPr>
              <a:t>did</a:t>
            </a:r>
            <a:r>
              <a:rPr lang="en-US" dirty="0"/>
              <a:t> is the key now, not (</a:t>
            </a:r>
            <a:r>
              <a:rPr lang="en-US" dirty="0" err="1"/>
              <a:t>ssn,did</a:t>
            </a:r>
            <a:r>
              <a:rPr lang="en-US" dirty="0"/>
              <a:t>)</a:t>
            </a:r>
          </a:p>
          <a:p>
            <a:pPr lvl="1">
              <a:lnSpc>
                <a:spcPct val="90000"/>
              </a:lnSpc>
              <a:buSzPct val="75000"/>
            </a:pPr>
            <a:r>
              <a:rPr lang="en-US" dirty="0"/>
              <a:t>Separate tables for Employees and Departments.</a:t>
            </a:r>
            <a:endParaRPr lang="en-US" sz="2000" dirty="0"/>
          </a:p>
          <a:p>
            <a:pPr>
              <a:lnSpc>
                <a:spcPct val="90000"/>
              </a:lnSpc>
            </a:pPr>
            <a:r>
              <a:rPr lang="en-US" sz="2400" dirty="0"/>
              <a:t>Option #2 - Since each dept has a unique manager, we could combine Manages and Departments into a single table.</a:t>
            </a:r>
          </a:p>
          <a:p>
            <a:pPr>
              <a:lnSpc>
                <a:spcPct val="90000"/>
              </a:lnSpc>
            </a:pPr>
            <a:r>
              <a:rPr lang="en-US" sz="2400" b="1" dirty="0"/>
              <a:t>Note</a:t>
            </a:r>
            <a:r>
              <a:rPr lang="en-US" sz="2400" dirty="0"/>
              <a:t> the 2</a:t>
            </a:r>
            <a:r>
              <a:rPr lang="en-US" sz="2400" baseline="30000" dirty="0"/>
              <a:t>nd</a:t>
            </a:r>
            <a:r>
              <a:rPr lang="en-US" sz="2400" dirty="0"/>
              <a:t> option is </a:t>
            </a:r>
            <a:r>
              <a:rPr lang="en-US" sz="2400" b="1" dirty="0"/>
              <a:t>only</a:t>
            </a:r>
            <a:r>
              <a:rPr lang="en-US" sz="2400" dirty="0"/>
              <a:t> suitable if we have a key constraint.</a:t>
            </a:r>
          </a:p>
        </p:txBody>
      </p:sp>
      <p:sp>
        <p:nvSpPr>
          <p:cNvPr id="48134" name="Rectangle 6"/>
          <p:cNvSpPr>
            <a:spLocks noChangeArrowheads="1"/>
          </p:cNvSpPr>
          <p:nvPr/>
        </p:nvSpPr>
        <p:spPr bwMode="auto">
          <a:xfrm>
            <a:off x="3765495" y="1393535"/>
            <a:ext cx="5181600" cy="2024063"/>
          </a:xfrm>
          <a:prstGeom prst="rect">
            <a:avLst/>
          </a:prstGeom>
          <a:noFill/>
          <a:ln w="12700">
            <a:solidFill>
              <a:schemeClr val="tx1"/>
            </a:solidFill>
            <a:miter lim="800000"/>
            <a:headEnd/>
            <a:tailEnd/>
          </a:ln>
          <a:effectLst/>
        </p:spPr>
        <p:txBody>
          <a:bodyPr lIns="90488" tIns="44450" rIns="90488" bIns="44450">
            <a:spAutoFit/>
          </a:bodyPr>
          <a:lstStyle/>
          <a:p>
            <a:r>
              <a:rPr lang="en-US" sz="1600">
                <a:latin typeface="Book Antiqua" pitchFamily="18" charset="0"/>
              </a:rPr>
              <a:t>CREATE TABLE  </a:t>
            </a:r>
            <a:r>
              <a:rPr lang="en-US" sz="1800">
                <a:latin typeface="Book Antiqua" pitchFamily="18" charset="0"/>
              </a:rPr>
              <a:t>Manages(</a:t>
            </a:r>
          </a:p>
          <a:p>
            <a:r>
              <a:rPr lang="en-US" sz="1800">
                <a:latin typeface="Book Antiqua" pitchFamily="18" charset="0"/>
              </a:rPr>
              <a:t>   </a:t>
            </a:r>
            <a:r>
              <a:rPr lang="en-US" sz="1800">
                <a:solidFill>
                  <a:srgbClr val="434FD6"/>
                </a:solidFill>
                <a:latin typeface="Book Antiqua" pitchFamily="18" charset="0"/>
              </a:rPr>
              <a:t>ssn  </a:t>
            </a:r>
            <a:r>
              <a:rPr lang="en-US" sz="1600">
                <a:solidFill>
                  <a:srgbClr val="434FD6"/>
                </a:solidFill>
                <a:latin typeface="Book Antiqua" pitchFamily="18" charset="0"/>
              </a:rPr>
              <a:t>CHAR(11)</a:t>
            </a:r>
            <a:r>
              <a:rPr lang="en-US" sz="1800">
                <a:solidFill>
                  <a:srgbClr val="434FD6"/>
                </a:solidFill>
                <a:latin typeface="Book Antiqua" pitchFamily="18" charset="0"/>
              </a:rPr>
              <a:t>,</a:t>
            </a:r>
          </a:p>
          <a:p>
            <a:r>
              <a:rPr lang="en-US" sz="1800">
                <a:solidFill>
                  <a:srgbClr val="434FD6"/>
                </a:solidFill>
                <a:latin typeface="Book Antiqua" pitchFamily="18" charset="0"/>
              </a:rPr>
              <a:t>   did  </a:t>
            </a:r>
            <a:r>
              <a:rPr lang="en-US" sz="1600">
                <a:solidFill>
                  <a:srgbClr val="434FD6"/>
                </a:solidFill>
                <a:latin typeface="Book Antiqua" pitchFamily="18" charset="0"/>
              </a:rPr>
              <a:t>INTEGER</a:t>
            </a:r>
            <a:r>
              <a:rPr lang="en-US" sz="1800">
                <a:solidFill>
                  <a:srgbClr val="434FD6"/>
                </a:solidFill>
                <a:latin typeface="Book Antiqua" pitchFamily="18" charset="0"/>
              </a:rPr>
              <a:t>,</a:t>
            </a:r>
          </a:p>
          <a:p>
            <a:r>
              <a:rPr lang="en-US" sz="1800">
                <a:solidFill>
                  <a:srgbClr val="434FD6"/>
                </a:solidFill>
                <a:latin typeface="Book Antiqua" pitchFamily="18" charset="0"/>
              </a:rPr>
              <a:t>   since  </a:t>
            </a:r>
            <a:r>
              <a:rPr lang="en-US" sz="1600">
                <a:solidFill>
                  <a:srgbClr val="434FD6"/>
                </a:solidFill>
                <a:latin typeface="Book Antiqua" pitchFamily="18" charset="0"/>
              </a:rPr>
              <a:t>DATE</a:t>
            </a:r>
            <a:r>
              <a:rPr lang="en-US" sz="1800">
                <a:solidFill>
                  <a:srgbClr val="434FD6"/>
                </a:solidFill>
                <a:latin typeface="Book Antiqua" pitchFamily="18" charset="0"/>
              </a:rPr>
              <a:t>,</a:t>
            </a:r>
            <a:endParaRPr lang="en-US" sz="1800">
              <a:latin typeface="Book Antiqua" pitchFamily="18" charset="0"/>
            </a:endParaRPr>
          </a:p>
          <a:p>
            <a:r>
              <a:rPr lang="en-US" sz="1800">
                <a:latin typeface="Book Antiqua" pitchFamily="18" charset="0"/>
              </a:rPr>
              <a:t>   </a:t>
            </a:r>
            <a:r>
              <a:rPr lang="en-US" sz="1600">
                <a:solidFill>
                  <a:schemeClr val="accent2"/>
                </a:solidFill>
                <a:latin typeface="Book Antiqua" pitchFamily="18" charset="0"/>
              </a:rPr>
              <a:t>PRIMARY KEY  </a:t>
            </a:r>
            <a:r>
              <a:rPr lang="en-US" sz="1800">
                <a:solidFill>
                  <a:schemeClr val="accent2"/>
                </a:solidFill>
                <a:latin typeface="Book Antiqua" pitchFamily="18" charset="0"/>
              </a:rPr>
              <a:t>(did),</a:t>
            </a:r>
          </a:p>
          <a:p>
            <a:r>
              <a:rPr lang="en-US" sz="1800">
                <a:solidFill>
                  <a:schemeClr val="accent2"/>
                </a:solidFill>
                <a:latin typeface="Book Antiqua" pitchFamily="18" charset="0"/>
              </a:rPr>
              <a:t>   </a:t>
            </a:r>
            <a:r>
              <a:rPr lang="en-US" sz="1600">
                <a:solidFill>
                  <a:schemeClr val="accent2"/>
                </a:solidFill>
                <a:latin typeface="Book Antiqua" pitchFamily="18" charset="0"/>
              </a:rPr>
              <a:t>FOREIGN KEY </a:t>
            </a:r>
            <a:r>
              <a:rPr lang="en-US" sz="1800">
                <a:solidFill>
                  <a:schemeClr val="accent2"/>
                </a:solidFill>
                <a:latin typeface="Book Antiqua" pitchFamily="18" charset="0"/>
              </a:rPr>
              <a:t>(ssn) </a:t>
            </a:r>
            <a:r>
              <a:rPr lang="en-US" sz="1600">
                <a:solidFill>
                  <a:schemeClr val="accent2"/>
                </a:solidFill>
                <a:latin typeface="Book Antiqua" pitchFamily="18" charset="0"/>
              </a:rPr>
              <a:t>REFERENCES</a:t>
            </a:r>
            <a:r>
              <a:rPr lang="en-US" sz="1800">
                <a:solidFill>
                  <a:schemeClr val="accent2"/>
                </a:solidFill>
                <a:latin typeface="Book Antiqua" pitchFamily="18" charset="0"/>
              </a:rPr>
              <a:t> Employees,</a:t>
            </a:r>
          </a:p>
          <a:p>
            <a:r>
              <a:rPr lang="en-US" sz="1800">
                <a:solidFill>
                  <a:schemeClr val="accent2"/>
                </a:solidFill>
                <a:latin typeface="Book Antiqua" pitchFamily="18" charset="0"/>
              </a:rPr>
              <a:t>   </a:t>
            </a:r>
            <a:r>
              <a:rPr lang="en-US" sz="1600">
                <a:solidFill>
                  <a:schemeClr val="accent2"/>
                </a:solidFill>
                <a:latin typeface="Book Antiqua" pitchFamily="18" charset="0"/>
              </a:rPr>
              <a:t>FOREIGN KEY </a:t>
            </a:r>
            <a:r>
              <a:rPr lang="en-US" sz="1800">
                <a:solidFill>
                  <a:schemeClr val="accent2"/>
                </a:solidFill>
                <a:latin typeface="Book Antiqua" pitchFamily="18" charset="0"/>
              </a:rPr>
              <a:t>(did) </a:t>
            </a:r>
            <a:r>
              <a:rPr lang="en-US" sz="1600">
                <a:solidFill>
                  <a:schemeClr val="accent2"/>
                </a:solidFill>
                <a:latin typeface="Book Antiqua" pitchFamily="18" charset="0"/>
              </a:rPr>
              <a:t>REFERENCES </a:t>
            </a:r>
            <a:r>
              <a:rPr lang="en-US" sz="1800">
                <a:solidFill>
                  <a:schemeClr val="accent2"/>
                </a:solidFill>
                <a:latin typeface="Book Antiqua" pitchFamily="18" charset="0"/>
              </a:rPr>
              <a:t>Departments)</a:t>
            </a:r>
          </a:p>
        </p:txBody>
      </p:sp>
      <p:sp>
        <p:nvSpPr>
          <p:cNvPr id="48135" name="Rectangle 7"/>
          <p:cNvSpPr>
            <a:spLocks noChangeArrowheads="1"/>
          </p:cNvSpPr>
          <p:nvPr/>
        </p:nvSpPr>
        <p:spPr bwMode="auto">
          <a:xfrm>
            <a:off x="3765495" y="3851455"/>
            <a:ext cx="4883150" cy="2298700"/>
          </a:xfrm>
          <a:prstGeom prst="rect">
            <a:avLst/>
          </a:prstGeom>
          <a:noFill/>
          <a:ln w="12700">
            <a:solidFill>
              <a:schemeClr val="tx1"/>
            </a:solidFill>
            <a:miter lim="800000"/>
            <a:headEnd/>
            <a:tailEnd/>
          </a:ln>
          <a:effectLst/>
        </p:spPr>
        <p:txBody>
          <a:bodyPr wrap="none" lIns="90488" tIns="44450" rIns="90488" bIns="44450">
            <a:spAutoFit/>
          </a:bodyPr>
          <a:lstStyle/>
          <a:p>
            <a:r>
              <a:rPr lang="en-US" sz="1600" dirty="0">
                <a:latin typeface="Book Antiqua" pitchFamily="18" charset="0"/>
              </a:rPr>
              <a:t>CREATE TABLE  </a:t>
            </a:r>
            <a:r>
              <a:rPr lang="en-US" sz="1800" dirty="0" err="1">
                <a:latin typeface="Book Antiqua" pitchFamily="18" charset="0"/>
              </a:rPr>
              <a:t>Dept_Mgr</a:t>
            </a:r>
            <a:r>
              <a:rPr lang="en-US" sz="1800" dirty="0">
                <a:latin typeface="Book Antiqua" pitchFamily="18" charset="0"/>
              </a:rPr>
              <a:t>(</a:t>
            </a:r>
          </a:p>
          <a:p>
            <a:r>
              <a:rPr lang="en-US" sz="1800" dirty="0">
                <a:solidFill>
                  <a:schemeClr val="accent2"/>
                </a:solidFill>
                <a:latin typeface="Book Antiqua" pitchFamily="18" charset="0"/>
              </a:rPr>
              <a:t>   did  INTEGER,</a:t>
            </a:r>
          </a:p>
          <a:p>
            <a:r>
              <a:rPr lang="en-US" sz="1800" dirty="0">
                <a:latin typeface="Book Antiqua" pitchFamily="18" charset="0"/>
              </a:rPr>
              <a:t>   </a:t>
            </a:r>
            <a:r>
              <a:rPr lang="en-US" sz="1800" dirty="0" err="1">
                <a:solidFill>
                  <a:schemeClr val="accent2"/>
                </a:solidFill>
                <a:latin typeface="Book Antiqua" pitchFamily="18" charset="0"/>
              </a:rPr>
              <a:t>dname</a:t>
            </a:r>
            <a:r>
              <a:rPr lang="en-US" sz="1800" dirty="0">
                <a:solidFill>
                  <a:schemeClr val="accent2"/>
                </a:solidFill>
                <a:latin typeface="Book Antiqua" pitchFamily="18" charset="0"/>
              </a:rPr>
              <a:t>  CHAR(20),</a:t>
            </a:r>
          </a:p>
          <a:p>
            <a:r>
              <a:rPr lang="en-US" sz="1800" dirty="0">
                <a:solidFill>
                  <a:schemeClr val="accent2"/>
                </a:solidFill>
                <a:latin typeface="Book Antiqua" pitchFamily="18" charset="0"/>
              </a:rPr>
              <a:t>   budget  REAL,</a:t>
            </a:r>
          </a:p>
          <a:p>
            <a:r>
              <a:rPr lang="en-US" sz="1800" dirty="0">
                <a:latin typeface="Book Antiqua" pitchFamily="18" charset="0"/>
              </a:rPr>
              <a:t>   </a:t>
            </a:r>
            <a:r>
              <a:rPr lang="en-US" sz="1800" dirty="0" err="1">
                <a:solidFill>
                  <a:srgbClr val="434FD6"/>
                </a:solidFill>
                <a:latin typeface="Book Antiqua" pitchFamily="18" charset="0"/>
              </a:rPr>
              <a:t>ssn</a:t>
            </a:r>
            <a:r>
              <a:rPr lang="en-US" sz="1800" dirty="0">
                <a:solidFill>
                  <a:srgbClr val="434FD6"/>
                </a:solidFill>
                <a:latin typeface="Book Antiqua" pitchFamily="18" charset="0"/>
              </a:rPr>
              <a:t>  </a:t>
            </a:r>
            <a:r>
              <a:rPr lang="en-US" sz="1600" dirty="0">
                <a:solidFill>
                  <a:srgbClr val="434FD6"/>
                </a:solidFill>
                <a:latin typeface="Book Antiqua" pitchFamily="18" charset="0"/>
              </a:rPr>
              <a:t>CHAR(11)</a:t>
            </a:r>
            <a:r>
              <a:rPr lang="en-US" sz="1800" dirty="0">
                <a:solidFill>
                  <a:srgbClr val="434FD6"/>
                </a:solidFill>
                <a:latin typeface="Book Antiqua" pitchFamily="18" charset="0"/>
              </a:rPr>
              <a:t>,</a:t>
            </a:r>
            <a:endParaRPr lang="en-US" sz="1800" dirty="0">
              <a:latin typeface="Book Antiqua" pitchFamily="18" charset="0"/>
            </a:endParaRPr>
          </a:p>
          <a:p>
            <a:r>
              <a:rPr lang="en-US" sz="1800" dirty="0">
                <a:latin typeface="Book Antiqua" pitchFamily="18" charset="0"/>
              </a:rPr>
              <a:t>   </a:t>
            </a:r>
            <a:r>
              <a:rPr lang="en-US" sz="1800" dirty="0">
                <a:solidFill>
                  <a:srgbClr val="434FD6"/>
                </a:solidFill>
                <a:latin typeface="Book Antiqua" pitchFamily="18" charset="0"/>
              </a:rPr>
              <a:t>since  </a:t>
            </a:r>
            <a:r>
              <a:rPr lang="en-US" sz="1600" dirty="0">
                <a:solidFill>
                  <a:srgbClr val="434FD6"/>
                </a:solidFill>
                <a:latin typeface="Book Antiqua" pitchFamily="18" charset="0"/>
              </a:rPr>
              <a:t>DATE</a:t>
            </a:r>
            <a:r>
              <a:rPr lang="en-US" sz="1800" dirty="0">
                <a:solidFill>
                  <a:srgbClr val="434FD6"/>
                </a:solidFill>
                <a:latin typeface="Book Antiqua" pitchFamily="18" charset="0"/>
              </a:rPr>
              <a:t>,</a:t>
            </a:r>
            <a:endParaRPr lang="en-US" sz="1800" dirty="0">
              <a:latin typeface="Book Antiqua" pitchFamily="18" charset="0"/>
            </a:endParaRPr>
          </a:p>
          <a:p>
            <a:r>
              <a:rPr lang="en-US" sz="1800" dirty="0">
                <a:latin typeface="Book Antiqua" pitchFamily="18" charset="0"/>
              </a:rPr>
              <a:t>   </a:t>
            </a:r>
            <a:r>
              <a:rPr lang="en-US" sz="1600" dirty="0">
                <a:solidFill>
                  <a:srgbClr val="434FD6"/>
                </a:solidFill>
                <a:latin typeface="Book Antiqua" pitchFamily="18" charset="0"/>
              </a:rPr>
              <a:t>PRIMARY KEY  </a:t>
            </a:r>
            <a:r>
              <a:rPr lang="en-US" sz="1800" dirty="0">
                <a:solidFill>
                  <a:srgbClr val="434FD6"/>
                </a:solidFill>
                <a:latin typeface="Book Antiqua" pitchFamily="18" charset="0"/>
              </a:rPr>
              <a:t>(did),</a:t>
            </a:r>
          </a:p>
          <a:p>
            <a:r>
              <a:rPr lang="en-US" sz="1800" dirty="0">
                <a:solidFill>
                  <a:srgbClr val="434FD6"/>
                </a:solidFill>
                <a:latin typeface="Book Antiqua" pitchFamily="18" charset="0"/>
              </a:rPr>
              <a:t>   </a:t>
            </a:r>
            <a:r>
              <a:rPr lang="en-US" sz="1600" dirty="0">
                <a:solidFill>
                  <a:srgbClr val="434FD6"/>
                </a:solidFill>
                <a:latin typeface="Book Antiqua" pitchFamily="18" charset="0"/>
              </a:rPr>
              <a:t>FOREIGN KEY </a:t>
            </a:r>
            <a:r>
              <a:rPr lang="en-US" sz="1800" dirty="0">
                <a:solidFill>
                  <a:srgbClr val="434FD6"/>
                </a:solidFill>
                <a:latin typeface="Book Antiqua" pitchFamily="18" charset="0"/>
              </a:rPr>
              <a:t>(</a:t>
            </a:r>
            <a:r>
              <a:rPr lang="en-US" sz="1800" dirty="0" err="1">
                <a:solidFill>
                  <a:srgbClr val="434FD6"/>
                </a:solidFill>
                <a:latin typeface="Book Antiqua" pitchFamily="18" charset="0"/>
              </a:rPr>
              <a:t>ssn</a:t>
            </a:r>
            <a:r>
              <a:rPr lang="en-US" sz="1800" dirty="0">
                <a:solidFill>
                  <a:srgbClr val="434FD6"/>
                </a:solidFill>
                <a:latin typeface="Book Antiqua" pitchFamily="18" charset="0"/>
              </a:rPr>
              <a:t>) </a:t>
            </a:r>
            <a:r>
              <a:rPr lang="en-US" sz="1600" dirty="0">
                <a:solidFill>
                  <a:srgbClr val="434FD6"/>
                </a:solidFill>
                <a:latin typeface="Book Antiqua" pitchFamily="18" charset="0"/>
              </a:rPr>
              <a:t>REFERENCES</a:t>
            </a:r>
            <a:r>
              <a:rPr lang="en-US" sz="1800" dirty="0">
                <a:solidFill>
                  <a:srgbClr val="434FD6"/>
                </a:solidFill>
                <a:latin typeface="Book Antiqua" pitchFamily="18" charset="0"/>
              </a:rPr>
              <a:t> Employees</a:t>
            </a:r>
            <a:r>
              <a:rPr lang="en-US" sz="1800" dirty="0">
                <a:latin typeface="Book Antiqua" pitchFamily="18" charset="0"/>
              </a:rPr>
              <a:t>)</a:t>
            </a:r>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0179" name="Rectangle 3"/>
          <p:cNvSpPr>
            <a:spLocks noChangeArrowheads="1"/>
          </p:cNvSpPr>
          <p:nvPr/>
        </p:nvSpPr>
        <p:spPr bwMode="auto">
          <a:xfrm>
            <a:off x="3124200" y="5941402"/>
            <a:ext cx="2895600" cy="457200"/>
          </a:xfrm>
          <a:prstGeom prst="rect">
            <a:avLst/>
          </a:prstGeom>
          <a:noFill/>
          <a:ln w="9525">
            <a:noFill/>
            <a:miter lim="800000"/>
            <a:headEnd/>
            <a:tailEnd/>
          </a:ln>
          <a:effectLst/>
        </p:spPr>
        <p:txBody>
          <a:bodyPr wrap="none" anchor="ctr"/>
          <a:lstStyle/>
          <a:p>
            <a:endParaRPr lang="en-US"/>
          </a:p>
        </p:txBody>
      </p:sp>
      <p:sp>
        <p:nvSpPr>
          <p:cNvPr id="50180" name="Rectangle 4"/>
          <p:cNvSpPr>
            <a:spLocks noGrp="1" noChangeArrowheads="1"/>
          </p:cNvSpPr>
          <p:nvPr>
            <p:ph type="title"/>
          </p:nvPr>
        </p:nvSpPr>
        <p:spPr>
          <a:xfrm>
            <a:off x="762000" y="190500"/>
            <a:ext cx="7772400" cy="1104900"/>
          </a:xfrm>
          <a:noFill/>
          <a:ln/>
        </p:spPr>
        <p:txBody>
          <a:bodyPr/>
          <a:lstStyle/>
          <a:p>
            <a:r>
              <a:rPr lang="en-US"/>
              <a:t>Review: Participation Constraints</a:t>
            </a:r>
          </a:p>
        </p:txBody>
      </p:sp>
      <p:sp>
        <p:nvSpPr>
          <p:cNvPr id="50181" name="Rectangle 5"/>
          <p:cNvSpPr>
            <a:spLocks noGrp="1" noChangeArrowheads="1"/>
          </p:cNvSpPr>
          <p:nvPr>
            <p:ph type="body" idx="1"/>
          </p:nvPr>
        </p:nvSpPr>
        <p:spPr>
          <a:xfrm>
            <a:off x="68263" y="1201510"/>
            <a:ext cx="8991600" cy="4876800"/>
          </a:xfrm>
          <a:noFill/>
          <a:ln/>
        </p:spPr>
        <p:txBody>
          <a:bodyPr/>
          <a:lstStyle/>
          <a:p>
            <a:r>
              <a:rPr lang="en-US" dirty="0"/>
              <a:t>Does every department have a manager?</a:t>
            </a:r>
          </a:p>
          <a:p>
            <a:pPr lvl="1">
              <a:buSzPct val="75000"/>
            </a:pPr>
            <a:r>
              <a:rPr lang="en-US" dirty="0"/>
              <a:t>If so, this is a </a:t>
            </a:r>
            <a:r>
              <a:rPr lang="en-US" i="1" u="sng" dirty="0">
                <a:solidFill>
                  <a:schemeClr val="accent2"/>
                </a:solidFill>
              </a:rPr>
              <a:t>participation constraint</a:t>
            </a:r>
            <a:r>
              <a:rPr lang="en-US" dirty="0"/>
              <a:t>:  the participation of Departments in Manages is said to be </a:t>
            </a:r>
            <a:r>
              <a:rPr lang="en-US" i="1" dirty="0">
                <a:solidFill>
                  <a:schemeClr val="accent2"/>
                </a:solidFill>
              </a:rPr>
              <a:t>total</a:t>
            </a:r>
            <a:r>
              <a:rPr lang="en-US" dirty="0">
                <a:solidFill>
                  <a:schemeClr val="accent2"/>
                </a:solidFill>
              </a:rPr>
              <a:t> (vs. </a:t>
            </a:r>
            <a:r>
              <a:rPr lang="en-US" i="1" dirty="0">
                <a:solidFill>
                  <a:schemeClr val="accent2"/>
                </a:solidFill>
              </a:rPr>
              <a:t>partial</a:t>
            </a:r>
            <a:r>
              <a:rPr lang="en-US" dirty="0">
                <a:solidFill>
                  <a:schemeClr val="accent2"/>
                </a:solidFill>
              </a:rPr>
              <a:t>)</a:t>
            </a:r>
            <a:r>
              <a:rPr lang="en-US" dirty="0"/>
              <a:t>.</a:t>
            </a:r>
          </a:p>
          <a:p>
            <a:pPr lvl="2"/>
            <a:r>
              <a:rPr lang="en-US" sz="2400" dirty="0"/>
              <a:t>Every </a:t>
            </a:r>
            <a:r>
              <a:rPr lang="en-US" sz="2400" i="1" dirty="0"/>
              <a:t>did</a:t>
            </a:r>
            <a:r>
              <a:rPr lang="en-US" sz="2400" dirty="0"/>
              <a:t> value in Departments table must appear in a row of the Manages table (with a non-null </a:t>
            </a:r>
            <a:r>
              <a:rPr lang="en-US" sz="2400" i="1" dirty="0" err="1"/>
              <a:t>ssn</a:t>
            </a:r>
            <a:r>
              <a:rPr lang="en-US" sz="2400" dirty="0"/>
              <a:t> value!)</a:t>
            </a:r>
          </a:p>
        </p:txBody>
      </p:sp>
      <p:sp>
        <p:nvSpPr>
          <p:cNvPr id="50182" name="Freeform 6"/>
          <p:cNvSpPr>
            <a:spLocks/>
          </p:cNvSpPr>
          <p:nvPr/>
        </p:nvSpPr>
        <p:spPr bwMode="auto">
          <a:xfrm>
            <a:off x="5356225" y="3841140"/>
            <a:ext cx="1057275" cy="371475"/>
          </a:xfrm>
          <a:custGeom>
            <a:avLst/>
            <a:gdLst/>
            <a:ahLst/>
            <a:cxnLst>
              <a:cxn ang="0">
                <a:pos x="662" y="106"/>
              </a:cxn>
              <a:cxn ang="0">
                <a:pos x="652" y="86"/>
              </a:cxn>
              <a:cxn ang="0">
                <a:pos x="633" y="68"/>
              </a:cxn>
              <a:cxn ang="0">
                <a:pos x="604" y="50"/>
              </a:cxn>
              <a:cxn ang="0">
                <a:pos x="566" y="34"/>
              </a:cxn>
              <a:cxn ang="0">
                <a:pos x="522" y="21"/>
              </a:cxn>
              <a:cxn ang="0">
                <a:pos x="472" y="11"/>
              </a:cxn>
              <a:cxn ang="0">
                <a:pos x="419" y="4"/>
              </a:cxn>
              <a:cxn ang="0">
                <a:pos x="360" y="1"/>
              </a:cxn>
              <a:cxn ang="0">
                <a:pos x="304" y="1"/>
              </a:cxn>
              <a:cxn ang="0">
                <a:pos x="247" y="4"/>
              </a:cxn>
              <a:cxn ang="0">
                <a:pos x="191" y="11"/>
              </a:cxn>
              <a:cxn ang="0">
                <a:pos x="141" y="21"/>
              </a:cxn>
              <a:cxn ang="0">
                <a:pos x="98" y="34"/>
              </a:cxn>
              <a:cxn ang="0">
                <a:pos x="60" y="50"/>
              </a:cxn>
              <a:cxn ang="0">
                <a:pos x="31" y="68"/>
              </a:cxn>
              <a:cxn ang="0">
                <a:pos x="10" y="86"/>
              </a:cxn>
              <a:cxn ang="0">
                <a:pos x="1" y="106"/>
              </a:cxn>
              <a:cxn ang="0">
                <a:pos x="1" y="127"/>
              </a:cxn>
              <a:cxn ang="0">
                <a:pos x="10" y="147"/>
              </a:cxn>
              <a:cxn ang="0">
                <a:pos x="31" y="166"/>
              </a:cxn>
              <a:cxn ang="0">
                <a:pos x="60" y="183"/>
              </a:cxn>
              <a:cxn ang="0">
                <a:pos x="98" y="199"/>
              </a:cxn>
              <a:cxn ang="0">
                <a:pos x="141" y="212"/>
              </a:cxn>
              <a:cxn ang="0">
                <a:pos x="191" y="222"/>
              </a:cxn>
              <a:cxn ang="0">
                <a:pos x="247" y="229"/>
              </a:cxn>
              <a:cxn ang="0">
                <a:pos x="304" y="232"/>
              </a:cxn>
              <a:cxn ang="0">
                <a:pos x="360" y="232"/>
              </a:cxn>
              <a:cxn ang="0">
                <a:pos x="419" y="229"/>
              </a:cxn>
              <a:cxn ang="0">
                <a:pos x="472" y="222"/>
              </a:cxn>
              <a:cxn ang="0">
                <a:pos x="522" y="212"/>
              </a:cxn>
              <a:cxn ang="0">
                <a:pos x="566" y="199"/>
              </a:cxn>
              <a:cxn ang="0">
                <a:pos x="604" y="183"/>
              </a:cxn>
              <a:cxn ang="0">
                <a:pos x="633" y="166"/>
              </a:cxn>
              <a:cxn ang="0">
                <a:pos x="652" y="147"/>
              </a:cxn>
              <a:cxn ang="0">
                <a:pos x="662" y="127"/>
              </a:cxn>
            </a:cxnLst>
            <a:rect l="0" t="0" r="r" b="b"/>
            <a:pathLst>
              <a:path w="666" h="234">
                <a:moveTo>
                  <a:pt x="665" y="117"/>
                </a:moveTo>
                <a:lnTo>
                  <a:pt x="662" y="106"/>
                </a:lnTo>
                <a:lnTo>
                  <a:pt x="658" y="96"/>
                </a:lnTo>
                <a:lnTo>
                  <a:pt x="652" y="86"/>
                </a:lnTo>
                <a:lnTo>
                  <a:pt x="644" y="77"/>
                </a:lnTo>
                <a:lnTo>
                  <a:pt x="633" y="68"/>
                </a:lnTo>
                <a:lnTo>
                  <a:pt x="620" y="58"/>
                </a:lnTo>
                <a:lnTo>
                  <a:pt x="604" y="50"/>
                </a:lnTo>
                <a:lnTo>
                  <a:pt x="586" y="42"/>
                </a:lnTo>
                <a:lnTo>
                  <a:pt x="566" y="34"/>
                </a:lnTo>
                <a:lnTo>
                  <a:pt x="546" y="27"/>
                </a:lnTo>
                <a:lnTo>
                  <a:pt x="522" y="21"/>
                </a:lnTo>
                <a:lnTo>
                  <a:pt x="497" y="16"/>
                </a:lnTo>
                <a:lnTo>
                  <a:pt x="472" y="11"/>
                </a:lnTo>
                <a:lnTo>
                  <a:pt x="445" y="7"/>
                </a:lnTo>
                <a:lnTo>
                  <a:pt x="419" y="4"/>
                </a:lnTo>
                <a:lnTo>
                  <a:pt x="390" y="2"/>
                </a:lnTo>
                <a:lnTo>
                  <a:pt x="360" y="1"/>
                </a:lnTo>
                <a:lnTo>
                  <a:pt x="331" y="0"/>
                </a:lnTo>
                <a:lnTo>
                  <a:pt x="304" y="1"/>
                </a:lnTo>
                <a:lnTo>
                  <a:pt x="274" y="2"/>
                </a:lnTo>
                <a:lnTo>
                  <a:pt x="247" y="4"/>
                </a:lnTo>
                <a:lnTo>
                  <a:pt x="218" y="7"/>
                </a:lnTo>
                <a:lnTo>
                  <a:pt x="191" y="11"/>
                </a:lnTo>
                <a:lnTo>
                  <a:pt x="165" y="16"/>
                </a:lnTo>
                <a:lnTo>
                  <a:pt x="141" y="21"/>
                </a:lnTo>
                <a:lnTo>
                  <a:pt x="118" y="27"/>
                </a:lnTo>
                <a:lnTo>
                  <a:pt x="98" y="34"/>
                </a:lnTo>
                <a:lnTo>
                  <a:pt x="77" y="42"/>
                </a:lnTo>
                <a:lnTo>
                  <a:pt x="60" y="50"/>
                </a:lnTo>
                <a:lnTo>
                  <a:pt x="44" y="58"/>
                </a:lnTo>
                <a:lnTo>
                  <a:pt x="31" y="68"/>
                </a:lnTo>
                <a:lnTo>
                  <a:pt x="20" y="77"/>
                </a:lnTo>
                <a:lnTo>
                  <a:pt x="10" y="86"/>
                </a:lnTo>
                <a:lnTo>
                  <a:pt x="6" y="96"/>
                </a:lnTo>
                <a:lnTo>
                  <a:pt x="1" y="106"/>
                </a:lnTo>
                <a:lnTo>
                  <a:pt x="0" y="117"/>
                </a:lnTo>
                <a:lnTo>
                  <a:pt x="1" y="127"/>
                </a:lnTo>
                <a:lnTo>
                  <a:pt x="6" y="137"/>
                </a:lnTo>
                <a:lnTo>
                  <a:pt x="10" y="147"/>
                </a:lnTo>
                <a:lnTo>
                  <a:pt x="20" y="156"/>
                </a:lnTo>
                <a:lnTo>
                  <a:pt x="31" y="166"/>
                </a:lnTo>
                <a:lnTo>
                  <a:pt x="44" y="175"/>
                </a:lnTo>
                <a:lnTo>
                  <a:pt x="60" y="183"/>
                </a:lnTo>
                <a:lnTo>
                  <a:pt x="77" y="191"/>
                </a:lnTo>
                <a:lnTo>
                  <a:pt x="98" y="199"/>
                </a:lnTo>
                <a:lnTo>
                  <a:pt x="118" y="205"/>
                </a:lnTo>
                <a:lnTo>
                  <a:pt x="141" y="212"/>
                </a:lnTo>
                <a:lnTo>
                  <a:pt x="165" y="217"/>
                </a:lnTo>
                <a:lnTo>
                  <a:pt x="191" y="222"/>
                </a:lnTo>
                <a:lnTo>
                  <a:pt x="218" y="226"/>
                </a:lnTo>
                <a:lnTo>
                  <a:pt x="247" y="229"/>
                </a:lnTo>
                <a:lnTo>
                  <a:pt x="274" y="231"/>
                </a:lnTo>
                <a:lnTo>
                  <a:pt x="304" y="232"/>
                </a:lnTo>
                <a:lnTo>
                  <a:pt x="331" y="233"/>
                </a:lnTo>
                <a:lnTo>
                  <a:pt x="360" y="232"/>
                </a:lnTo>
                <a:lnTo>
                  <a:pt x="390" y="231"/>
                </a:lnTo>
                <a:lnTo>
                  <a:pt x="419" y="229"/>
                </a:lnTo>
                <a:lnTo>
                  <a:pt x="445" y="226"/>
                </a:lnTo>
                <a:lnTo>
                  <a:pt x="472" y="222"/>
                </a:lnTo>
                <a:lnTo>
                  <a:pt x="497" y="217"/>
                </a:lnTo>
                <a:lnTo>
                  <a:pt x="522" y="212"/>
                </a:lnTo>
                <a:lnTo>
                  <a:pt x="546" y="205"/>
                </a:lnTo>
                <a:lnTo>
                  <a:pt x="566" y="199"/>
                </a:lnTo>
                <a:lnTo>
                  <a:pt x="586" y="191"/>
                </a:lnTo>
                <a:lnTo>
                  <a:pt x="604" y="183"/>
                </a:lnTo>
                <a:lnTo>
                  <a:pt x="620" y="175"/>
                </a:lnTo>
                <a:lnTo>
                  <a:pt x="633" y="166"/>
                </a:lnTo>
                <a:lnTo>
                  <a:pt x="644" y="156"/>
                </a:lnTo>
                <a:lnTo>
                  <a:pt x="652" y="147"/>
                </a:lnTo>
                <a:lnTo>
                  <a:pt x="658" y="137"/>
                </a:lnTo>
                <a:lnTo>
                  <a:pt x="662" y="127"/>
                </a:lnTo>
                <a:lnTo>
                  <a:pt x="665"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83" name="Freeform 7"/>
          <p:cNvSpPr>
            <a:spLocks/>
          </p:cNvSpPr>
          <p:nvPr/>
        </p:nvSpPr>
        <p:spPr bwMode="auto">
          <a:xfrm>
            <a:off x="7296150" y="3841140"/>
            <a:ext cx="1185863" cy="371475"/>
          </a:xfrm>
          <a:custGeom>
            <a:avLst/>
            <a:gdLst/>
            <a:ahLst/>
            <a:cxnLst>
              <a:cxn ang="0">
                <a:pos x="1" y="127"/>
              </a:cxn>
              <a:cxn ang="0">
                <a:pos x="12" y="147"/>
              </a:cxn>
              <a:cxn ang="0">
                <a:pos x="35" y="166"/>
              </a:cxn>
              <a:cxn ang="0">
                <a:pos x="66" y="183"/>
              </a:cxn>
              <a:cxn ang="0">
                <a:pos x="108" y="199"/>
              </a:cxn>
              <a:cxn ang="0">
                <a:pos x="159" y="212"/>
              </a:cxn>
              <a:cxn ang="0">
                <a:pos x="215" y="222"/>
              </a:cxn>
              <a:cxn ang="0">
                <a:pos x="276" y="229"/>
              </a:cxn>
              <a:cxn ang="0">
                <a:pos x="340" y="232"/>
              </a:cxn>
              <a:cxn ang="0">
                <a:pos x="405" y="232"/>
              </a:cxn>
              <a:cxn ang="0">
                <a:pos x="469" y="229"/>
              </a:cxn>
              <a:cxn ang="0">
                <a:pos x="530" y="222"/>
              </a:cxn>
              <a:cxn ang="0">
                <a:pos x="586" y="212"/>
              </a:cxn>
              <a:cxn ang="0">
                <a:pos x="637" y="198"/>
              </a:cxn>
              <a:cxn ang="0">
                <a:pos x="677" y="183"/>
              </a:cxn>
              <a:cxn ang="0">
                <a:pos x="710" y="166"/>
              </a:cxn>
              <a:cxn ang="0">
                <a:pos x="733" y="146"/>
              </a:cxn>
              <a:cxn ang="0">
                <a:pos x="744" y="126"/>
              </a:cxn>
              <a:cxn ang="0">
                <a:pos x="744" y="106"/>
              </a:cxn>
              <a:cxn ang="0">
                <a:pos x="733" y="86"/>
              </a:cxn>
              <a:cxn ang="0">
                <a:pos x="710" y="67"/>
              </a:cxn>
              <a:cxn ang="0">
                <a:pos x="677" y="50"/>
              </a:cxn>
              <a:cxn ang="0">
                <a:pos x="637" y="34"/>
              </a:cxn>
              <a:cxn ang="0">
                <a:pos x="586" y="21"/>
              </a:cxn>
              <a:cxn ang="0">
                <a:pos x="530" y="11"/>
              </a:cxn>
              <a:cxn ang="0">
                <a:pos x="469" y="4"/>
              </a:cxn>
              <a:cxn ang="0">
                <a:pos x="405" y="1"/>
              </a:cxn>
              <a:cxn ang="0">
                <a:pos x="340" y="1"/>
              </a:cxn>
              <a:cxn ang="0">
                <a:pos x="276" y="4"/>
              </a:cxn>
              <a:cxn ang="0">
                <a:pos x="215" y="11"/>
              </a:cxn>
              <a:cxn ang="0">
                <a:pos x="159" y="21"/>
              </a:cxn>
              <a:cxn ang="0">
                <a:pos x="108" y="34"/>
              </a:cxn>
              <a:cxn ang="0">
                <a:pos x="66" y="50"/>
              </a:cxn>
              <a:cxn ang="0">
                <a:pos x="35" y="68"/>
              </a:cxn>
              <a:cxn ang="0">
                <a:pos x="12" y="86"/>
              </a:cxn>
              <a:cxn ang="0">
                <a:pos x="1" y="106"/>
              </a:cxn>
            </a:cxnLst>
            <a:rect l="0" t="0" r="r" b="b"/>
            <a:pathLst>
              <a:path w="747" h="234">
                <a:moveTo>
                  <a:pt x="0" y="117"/>
                </a:moveTo>
                <a:lnTo>
                  <a:pt x="1" y="127"/>
                </a:lnTo>
                <a:lnTo>
                  <a:pt x="5" y="137"/>
                </a:lnTo>
                <a:lnTo>
                  <a:pt x="12" y="147"/>
                </a:lnTo>
                <a:lnTo>
                  <a:pt x="21" y="156"/>
                </a:lnTo>
                <a:lnTo>
                  <a:pt x="35" y="166"/>
                </a:lnTo>
                <a:lnTo>
                  <a:pt x="49" y="175"/>
                </a:lnTo>
                <a:lnTo>
                  <a:pt x="66" y="183"/>
                </a:lnTo>
                <a:lnTo>
                  <a:pt x="87" y="191"/>
                </a:lnTo>
                <a:lnTo>
                  <a:pt x="108" y="199"/>
                </a:lnTo>
                <a:lnTo>
                  <a:pt x="133" y="205"/>
                </a:lnTo>
                <a:lnTo>
                  <a:pt x="159" y="212"/>
                </a:lnTo>
                <a:lnTo>
                  <a:pt x="186" y="217"/>
                </a:lnTo>
                <a:lnTo>
                  <a:pt x="215" y="222"/>
                </a:lnTo>
                <a:lnTo>
                  <a:pt x="245" y="226"/>
                </a:lnTo>
                <a:lnTo>
                  <a:pt x="276" y="229"/>
                </a:lnTo>
                <a:lnTo>
                  <a:pt x="307" y="231"/>
                </a:lnTo>
                <a:lnTo>
                  <a:pt x="340" y="232"/>
                </a:lnTo>
                <a:lnTo>
                  <a:pt x="373" y="233"/>
                </a:lnTo>
                <a:lnTo>
                  <a:pt x="405" y="232"/>
                </a:lnTo>
                <a:lnTo>
                  <a:pt x="436" y="231"/>
                </a:lnTo>
                <a:lnTo>
                  <a:pt x="469" y="229"/>
                </a:lnTo>
                <a:lnTo>
                  <a:pt x="500" y="226"/>
                </a:lnTo>
                <a:lnTo>
                  <a:pt x="530" y="222"/>
                </a:lnTo>
                <a:lnTo>
                  <a:pt x="559" y="217"/>
                </a:lnTo>
                <a:lnTo>
                  <a:pt x="586" y="212"/>
                </a:lnTo>
                <a:lnTo>
                  <a:pt x="612" y="205"/>
                </a:lnTo>
                <a:lnTo>
                  <a:pt x="637" y="198"/>
                </a:lnTo>
                <a:lnTo>
                  <a:pt x="658" y="191"/>
                </a:lnTo>
                <a:lnTo>
                  <a:pt x="677" y="183"/>
                </a:lnTo>
                <a:lnTo>
                  <a:pt x="695" y="175"/>
                </a:lnTo>
                <a:lnTo>
                  <a:pt x="710" y="166"/>
                </a:lnTo>
                <a:lnTo>
                  <a:pt x="722" y="156"/>
                </a:lnTo>
                <a:lnTo>
                  <a:pt x="733" y="146"/>
                </a:lnTo>
                <a:lnTo>
                  <a:pt x="740" y="137"/>
                </a:lnTo>
                <a:lnTo>
                  <a:pt x="744" y="126"/>
                </a:lnTo>
                <a:lnTo>
                  <a:pt x="746" y="117"/>
                </a:lnTo>
                <a:lnTo>
                  <a:pt x="744" y="106"/>
                </a:lnTo>
                <a:lnTo>
                  <a:pt x="740" y="96"/>
                </a:lnTo>
                <a:lnTo>
                  <a:pt x="733" y="86"/>
                </a:lnTo>
                <a:lnTo>
                  <a:pt x="722" y="77"/>
                </a:lnTo>
                <a:lnTo>
                  <a:pt x="710" y="67"/>
                </a:lnTo>
                <a:lnTo>
                  <a:pt x="695" y="58"/>
                </a:lnTo>
                <a:lnTo>
                  <a:pt x="677" y="50"/>
                </a:lnTo>
                <a:lnTo>
                  <a:pt x="658" y="42"/>
                </a:lnTo>
                <a:lnTo>
                  <a:pt x="637" y="34"/>
                </a:lnTo>
                <a:lnTo>
                  <a:pt x="612" y="27"/>
                </a:lnTo>
                <a:lnTo>
                  <a:pt x="586" y="21"/>
                </a:lnTo>
                <a:lnTo>
                  <a:pt x="559" y="16"/>
                </a:lnTo>
                <a:lnTo>
                  <a:pt x="530" y="11"/>
                </a:lnTo>
                <a:lnTo>
                  <a:pt x="500" y="7"/>
                </a:lnTo>
                <a:lnTo>
                  <a:pt x="469" y="4"/>
                </a:lnTo>
                <a:lnTo>
                  <a:pt x="436" y="2"/>
                </a:lnTo>
                <a:lnTo>
                  <a:pt x="405" y="1"/>
                </a:lnTo>
                <a:lnTo>
                  <a:pt x="373" y="0"/>
                </a:lnTo>
                <a:lnTo>
                  <a:pt x="340" y="1"/>
                </a:lnTo>
                <a:lnTo>
                  <a:pt x="307" y="2"/>
                </a:lnTo>
                <a:lnTo>
                  <a:pt x="276" y="4"/>
                </a:lnTo>
                <a:lnTo>
                  <a:pt x="245" y="7"/>
                </a:lnTo>
                <a:lnTo>
                  <a:pt x="215" y="11"/>
                </a:lnTo>
                <a:lnTo>
                  <a:pt x="186" y="16"/>
                </a:lnTo>
                <a:lnTo>
                  <a:pt x="159" y="21"/>
                </a:lnTo>
                <a:lnTo>
                  <a:pt x="132" y="28"/>
                </a:lnTo>
                <a:lnTo>
                  <a:pt x="108" y="34"/>
                </a:lnTo>
                <a:lnTo>
                  <a:pt x="87" y="42"/>
                </a:lnTo>
                <a:lnTo>
                  <a:pt x="66" y="50"/>
                </a:lnTo>
                <a:lnTo>
                  <a:pt x="49" y="58"/>
                </a:lnTo>
                <a:lnTo>
                  <a:pt x="35" y="68"/>
                </a:lnTo>
                <a:lnTo>
                  <a:pt x="21" y="77"/>
                </a:lnTo>
                <a:lnTo>
                  <a:pt x="12" y="86"/>
                </a:lnTo>
                <a:lnTo>
                  <a:pt x="5" y="97"/>
                </a:lnTo>
                <a:lnTo>
                  <a:pt x="1" y="106"/>
                </a:lnTo>
                <a:lnTo>
                  <a:pt x="0"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84" name="Freeform 8"/>
          <p:cNvSpPr>
            <a:spLocks/>
          </p:cNvSpPr>
          <p:nvPr/>
        </p:nvSpPr>
        <p:spPr bwMode="auto">
          <a:xfrm>
            <a:off x="1136650" y="3830027"/>
            <a:ext cx="1055688" cy="371475"/>
          </a:xfrm>
          <a:custGeom>
            <a:avLst/>
            <a:gdLst/>
            <a:ahLst/>
            <a:cxnLst>
              <a:cxn ang="0">
                <a:pos x="662" y="106"/>
              </a:cxn>
              <a:cxn ang="0">
                <a:pos x="653" y="86"/>
              </a:cxn>
              <a:cxn ang="0">
                <a:pos x="633" y="68"/>
              </a:cxn>
              <a:cxn ang="0">
                <a:pos x="604" y="50"/>
              </a:cxn>
              <a:cxn ang="0">
                <a:pos x="567" y="34"/>
              </a:cxn>
              <a:cxn ang="0">
                <a:pos x="522" y="21"/>
              </a:cxn>
              <a:cxn ang="0">
                <a:pos x="472" y="11"/>
              </a:cxn>
              <a:cxn ang="0">
                <a:pos x="418" y="5"/>
              </a:cxn>
              <a:cxn ang="0">
                <a:pos x="361" y="1"/>
              </a:cxn>
              <a:cxn ang="0">
                <a:pos x="302" y="1"/>
              </a:cxn>
              <a:cxn ang="0">
                <a:pos x="247" y="5"/>
              </a:cxn>
              <a:cxn ang="0">
                <a:pos x="191" y="11"/>
              </a:cxn>
              <a:cxn ang="0">
                <a:pos x="141" y="21"/>
              </a:cxn>
              <a:cxn ang="0">
                <a:pos x="96" y="34"/>
              </a:cxn>
              <a:cxn ang="0">
                <a:pos x="60" y="50"/>
              </a:cxn>
              <a:cxn ang="0">
                <a:pos x="31" y="68"/>
              </a:cxn>
              <a:cxn ang="0">
                <a:pos x="10" y="86"/>
              </a:cxn>
              <a:cxn ang="0">
                <a:pos x="1" y="106"/>
              </a:cxn>
              <a:cxn ang="0">
                <a:pos x="1" y="127"/>
              </a:cxn>
              <a:cxn ang="0">
                <a:pos x="10" y="147"/>
              </a:cxn>
              <a:cxn ang="0">
                <a:pos x="31" y="166"/>
              </a:cxn>
              <a:cxn ang="0">
                <a:pos x="60" y="183"/>
              </a:cxn>
              <a:cxn ang="0">
                <a:pos x="96" y="199"/>
              </a:cxn>
              <a:cxn ang="0">
                <a:pos x="141" y="212"/>
              </a:cxn>
              <a:cxn ang="0">
                <a:pos x="191" y="222"/>
              </a:cxn>
              <a:cxn ang="0">
                <a:pos x="247" y="229"/>
              </a:cxn>
              <a:cxn ang="0">
                <a:pos x="302" y="232"/>
              </a:cxn>
              <a:cxn ang="0">
                <a:pos x="361" y="232"/>
              </a:cxn>
              <a:cxn ang="0">
                <a:pos x="418" y="229"/>
              </a:cxn>
              <a:cxn ang="0">
                <a:pos x="472" y="222"/>
              </a:cxn>
              <a:cxn ang="0">
                <a:pos x="522" y="212"/>
              </a:cxn>
              <a:cxn ang="0">
                <a:pos x="567" y="199"/>
              </a:cxn>
              <a:cxn ang="0">
                <a:pos x="604" y="183"/>
              </a:cxn>
              <a:cxn ang="0">
                <a:pos x="633" y="166"/>
              </a:cxn>
              <a:cxn ang="0">
                <a:pos x="653" y="147"/>
              </a:cxn>
              <a:cxn ang="0">
                <a:pos x="662" y="127"/>
              </a:cxn>
            </a:cxnLst>
            <a:rect l="0" t="0" r="r" b="b"/>
            <a:pathLst>
              <a:path w="665" h="234">
                <a:moveTo>
                  <a:pt x="664" y="117"/>
                </a:moveTo>
                <a:lnTo>
                  <a:pt x="662" y="106"/>
                </a:lnTo>
                <a:lnTo>
                  <a:pt x="659" y="97"/>
                </a:lnTo>
                <a:lnTo>
                  <a:pt x="653" y="86"/>
                </a:lnTo>
                <a:lnTo>
                  <a:pt x="644" y="77"/>
                </a:lnTo>
                <a:lnTo>
                  <a:pt x="633" y="68"/>
                </a:lnTo>
                <a:lnTo>
                  <a:pt x="620" y="58"/>
                </a:lnTo>
                <a:lnTo>
                  <a:pt x="604" y="50"/>
                </a:lnTo>
                <a:lnTo>
                  <a:pt x="586" y="42"/>
                </a:lnTo>
                <a:lnTo>
                  <a:pt x="567" y="34"/>
                </a:lnTo>
                <a:lnTo>
                  <a:pt x="546" y="28"/>
                </a:lnTo>
                <a:lnTo>
                  <a:pt x="522" y="21"/>
                </a:lnTo>
                <a:lnTo>
                  <a:pt x="498" y="16"/>
                </a:lnTo>
                <a:lnTo>
                  <a:pt x="472" y="11"/>
                </a:lnTo>
                <a:lnTo>
                  <a:pt x="445" y="7"/>
                </a:lnTo>
                <a:lnTo>
                  <a:pt x="418" y="5"/>
                </a:lnTo>
                <a:lnTo>
                  <a:pt x="390" y="2"/>
                </a:lnTo>
                <a:lnTo>
                  <a:pt x="361" y="1"/>
                </a:lnTo>
                <a:lnTo>
                  <a:pt x="332" y="0"/>
                </a:lnTo>
                <a:lnTo>
                  <a:pt x="302" y="1"/>
                </a:lnTo>
                <a:lnTo>
                  <a:pt x="275" y="2"/>
                </a:lnTo>
                <a:lnTo>
                  <a:pt x="247" y="5"/>
                </a:lnTo>
                <a:lnTo>
                  <a:pt x="218" y="7"/>
                </a:lnTo>
                <a:lnTo>
                  <a:pt x="191" y="11"/>
                </a:lnTo>
                <a:lnTo>
                  <a:pt x="166" y="16"/>
                </a:lnTo>
                <a:lnTo>
                  <a:pt x="141" y="21"/>
                </a:lnTo>
                <a:lnTo>
                  <a:pt x="118" y="28"/>
                </a:lnTo>
                <a:lnTo>
                  <a:pt x="96" y="34"/>
                </a:lnTo>
                <a:lnTo>
                  <a:pt x="77" y="42"/>
                </a:lnTo>
                <a:lnTo>
                  <a:pt x="60" y="50"/>
                </a:lnTo>
                <a:lnTo>
                  <a:pt x="44" y="58"/>
                </a:lnTo>
                <a:lnTo>
                  <a:pt x="31" y="68"/>
                </a:lnTo>
                <a:lnTo>
                  <a:pt x="20" y="77"/>
                </a:lnTo>
                <a:lnTo>
                  <a:pt x="10" y="86"/>
                </a:lnTo>
                <a:lnTo>
                  <a:pt x="4" y="97"/>
                </a:lnTo>
                <a:lnTo>
                  <a:pt x="1" y="106"/>
                </a:lnTo>
                <a:lnTo>
                  <a:pt x="0" y="117"/>
                </a:lnTo>
                <a:lnTo>
                  <a:pt x="1" y="127"/>
                </a:lnTo>
                <a:lnTo>
                  <a:pt x="4" y="137"/>
                </a:lnTo>
                <a:lnTo>
                  <a:pt x="10" y="147"/>
                </a:lnTo>
                <a:lnTo>
                  <a:pt x="20" y="156"/>
                </a:lnTo>
                <a:lnTo>
                  <a:pt x="31" y="166"/>
                </a:lnTo>
                <a:lnTo>
                  <a:pt x="44" y="175"/>
                </a:lnTo>
                <a:lnTo>
                  <a:pt x="60" y="183"/>
                </a:lnTo>
                <a:lnTo>
                  <a:pt x="77" y="191"/>
                </a:lnTo>
                <a:lnTo>
                  <a:pt x="96" y="199"/>
                </a:lnTo>
                <a:lnTo>
                  <a:pt x="118" y="206"/>
                </a:lnTo>
                <a:lnTo>
                  <a:pt x="141" y="212"/>
                </a:lnTo>
                <a:lnTo>
                  <a:pt x="166" y="217"/>
                </a:lnTo>
                <a:lnTo>
                  <a:pt x="191" y="222"/>
                </a:lnTo>
                <a:lnTo>
                  <a:pt x="218" y="226"/>
                </a:lnTo>
                <a:lnTo>
                  <a:pt x="247" y="229"/>
                </a:lnTo>
                <a:lnTo>
                  <a:pt x="275" y="231"/>
                </a:lnTo>
                <a:lnTo>
                  <a:pt x="302" y="232"/>
                </a:lnTo>
                <a:lnTo>
                  <a:pt x="332" y="233"/>
                </a:lnTo>
                <a:lnTo>
                  <a:pt x="361" y="232"/>
                </a:lnTo>
                <a:lnTo>
                  <a:pt x="390" y="231"/>
                </a:lnTo>
                <a:lnTo>
                  <a:pt x="418" y="229"/>
                </a:lnTo>
                <a:lnTo>
                  <a:pt x="445" y="226"/>
                </a:lnTo>
                <a:lnTo>
                  <a:pt x="472" y="222"/>
                </a:lnTo>
                <a:lnTo>
                  <a:pt x="498" y="217"/>
                </a:lnTo>
                <a:lnTo>
                  <a:pt x="522" y="212"/>
                </a:lnTo>
                <a:lnTo>
                  <a:pt x="546" y="206"/>
                </a:lnTo>
                <a:lnTo>
                  <a:pt x="567" y="199"/>
                </a:lnTo>
                <a:lnTo>
                  <a:pt x="586" y="191"/>
                </a:lnTo>
                <a:lnTo>
                  <a:pt x="604" y="183"/>
                </a:lnTo>
                <a:lnTo>
                  <a:pt x="620" y="175"/>
                </a:lnTo>
                <a:lnTo>
                  <a:pt x="633" y="166"/>
                </a:lnTo>
                <a:lnTo>
                  <a:pt x="644" y="156"/>
                </a:lnTo>
                <a:lnTo>
                  <a:pt x="653" y="147"/>
                </a:lnTo>
                <a:lnTo>
                  <a:pt x="659" y="137"/>
                </a:lnTo>
                <a:lnTo>
                  <a:pt x="662" y="127"/>
                </a:lnTo>
                <a:lnTo>
                  <a:pt x="664"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85" name="Freeform 9"/>
          <p:cNvSpPr>
            <a:spLocks/>
          </p:cNvSpPr>
          <p:nvPr/>
        </p:nvSpPr>
        <p:spPr bwMode="auto">
          <a:xfrm>
            <a:off x="2085975" y="3560152"/>
            <a:ext cx="1057275" cy="369888"/>
          </a:xfrm>
          <a:custGeom>
            <a:avLst/>
            <a:gdLst/>
            <a:ahLst/>
            <a:cxnLst>
              <a:cxn ang="0">
                <a:pos x="663" y="106"/>
              </a:cxn>
              <a:cxn ang="0">
                <a:pos x="652" y="86"/>
              </a:cxn>
              <a:cxn ang="0">
                <a:pos x="633" y="66"/>
              </a:cxn>
              <a:cxn ang="0">
                <a:pos x="605" y="49"/>
              </a:cxn>
              <a:cxn ang="0">
                <a:pos x="568" y="34"/>
              </a:cxn>
              <a:cxn ang="0">
                <a:pos x="523" y="21"/>
              </a:cxn>
              <a:cxn ang="0">
                <a:pos x="472" y="10"/>
              </a:cxn>
              <a:cxn ang="0">
                <a:pos x="419" y="3"/>
              </a:cxn>
              <a:cxn ang="0">
                <a:pos x="362" y="0"/>
              </a:cxn>
              <a:cxn ang="0">
                <a:pos x="304" y="0"/>
              </a:cxn>
              <a:cxn ang="0">
                <a:pos x="247" y="3"/>
              </a:cxn>
              <a:cxn ang="0">
                <a:pos x="192" y="10"/>
              </a:cxn>
              <a:cxn ang="0">
                <a:pos x="141" y="21"/>
              </a:cxn>
              <a:cxn ang="0">
                <a:pos x="98" y="34"/>
              </a:cxn>
              <a:cxn ang="0">
                <a:pos x="60" y="49"/>
              </a:cxn>
              <a:cxn ang="0">
                <a:pos x="31" y="66"/>
              </a:cxn>
              <a:cxn ang="0">
                <a:pos x="12" y="86"/>
              </a:cxn>
              <a:cxn ang="0">
                <a:pos x="1" y="106"/>
              </a:cxn>
              <a:cxn ang="0">
                <a:pos x="1" y="126"/>
              </a:cxn>
              <a:cxn ang="0">
                <a:pos x="12" y="146"/>
              </a:cxn>
              <a:cxn ang="0">
                <a:pos x="31" y="165"/>
              </a:cxn>
              <a:cxn ang="0">
                <a:pos x="60" y="182"/>
              </a:cxn>
              <a:cxn ang="0">
                <a:pos x="98" y="198"/>
              </a:cxn>
              <a:cxn ang="0">
                <a:pos x="141" y="211"/>
              </a:cxn>
              <a:cxn ang="0">
                <a:pos x="192" y="221"/>
              </a:cxn>
              <a:cxn ang="0">
                <a:pos x="247" y="228"/>
              </a:cxn>
              <a:cxn ang="0">
                <a:pos x="304" y="232"/>
              </a:cxn>
              <a:cxn ang="0">
                <a:pos x="362" y="232"/>
              </a:cxn>
              <a:cxn ang="0">
                <a:pos x="419" y="228"/>
              </a:cxn>
              <a:cxn ang="0">
                <a:pos x="472" y="221"/>
              </a:cxn>
              <a:cxn ang="0">
                <a:pos x="523" y="211"/>
              </a:cxn>
              <a:cxn ang="0">
                <a:pos x="568" y="198"/>
              </a:cxn>
              <a:cxn ang="0">
                <a:pos x="605" y="182"/>
              </a:cxn>
              <a:cxn ang="0">
                <a:pos x="633" y="165"/>
              </a:cxn>
              <a:cxn ang="0">
                <a:pos x="652" y="146"/>
              </a:cxn>
              <a:cxn ang="0">
                <a:pos x="663" y="126"/>
              </a:cxn>
            </a:cxnLst>
            <a:rect l="0" t="0" r="r" b="b"/>
            <a:pathLst>
              <a:path w="666" h="233">
                <a:moveTo>
                  <a:pt x="665" y="116"/>
                </a:moveTo>
                <a:lnTo>
                  <a:pt x="663" y="106"/>
                </a:lnTo>
                <a:lnTo>
                  <a:pt x="660" y="95"/>
                </a:lnTo>
                <a:lnTo>
                  <a:pt x="652" y="86"/>
                </a:lnTo>
                <a:lnTo>
                  <a:pt x="644" y="76"/>
                </a:lnTo>
                <a:lnTo>
                  <a:pt x="633" y="66"/>
                </a:lnTo>
                <a:lnTo>
                  <a:pt x="620" y="58"/>
                </a:lnTo>
                <a:lnTo>
                  <a:pt x="605" y="49"/>
                </a:lnTo>
                <a:lnTo>
                  <a:pt x="587" y="41"/>
                </a:lnTo>
                <a:lnTo>
                  <a:pt x="568" y="34"/>
                </a:lnTo>
                <a:lnTo>
                  <a:pt x="546" y="27"/>
                </a:lnTo>
                <a:lnTo>
                  <a:pt x="523" y="21"/>
                </a:lnTo>
                <a:lnTo>
                  <a:pt x="499" y="15"/>
                </a:lnTo>
                <a:lnTo>
                  <a:pt x="472" y="10"/>
                </a:lnTo>
                <a:lnTo>
                  <a:pt x="445" y="7"/>
                </a:lnTo>
                <a:lnTo>
                  <a:pt x="419" y="3"/>
                </a:lnTo>
                <a:lnTo>
                  <a:pt x="391" y="1"/>
                </a:lnTo>
                <a:lnTo>
                  <a:pt x="362" y="0"/>
                </a:lnTo>
                <a:lnTo>
                  <a:pt x="331" y="0"/>
                </a:lnTo>
                <a:lnTo>
                  <a:pt x="304" y="0"/>
                </a:lnTo>
                <a:lnTo>
                  <a:pt x="274" y="1"/>
                </a:lnTo>
                <a:lnTo>
                  <a:pt x="247" y="3"/>
                </a:lnTo>
                <a:lnTo>
                  <a:pt x="219" y="7"/>
                </a:lnTo>
                <a:lnTo>
                  <a:pt x="192" y="10"/>
                </a:lnTo>
                <a:lnTo>
                  <a:pt x="165" y="15"/>
                </a:lnTo>
                <a:lnTo>
                  <a:pt x="141" y="21"/>
                </a:lnTo>
                <a:lnTo>
                  <a:pt x="119" y="27"/>
                </a:lnTo>
                <a:lnTo>
                  <a:pt x="98" y="34"/>
                </a:lnTo>
                <a:lnTo>
                  <a:pt x="78" y="41"/>
                </a:lnTo>
                <a:lnTo>
                  <a:pt x="60" y="49"/>
                </a:lnTo>
                <a:lnTo>
                  <a:pt x="46" y="58"/>
                </a:lnTo>
                <a:lnTo>
                  <a:pt x="31" y="66"/>
                </a:lnTo>
                <a:lnTo>
                  <a:pt x="20" y="76"/>
                </a:lnTo>
                <a:lnTo>
                  <a:pt x="12" y="86"/>
                </a:lnTo>
                <a:lnTo>
                  <a:pt x="6" y="95"/>
                </a:lnTo>
                <a:lnTo>
                  <a:pt x="1" y="106"/>
                </a:lnTo>
                <a:lnTo>
                  <a:pt x="0" y="116"/>
                </a:lnTo>
                <a:lnTo>
                  <a:pt x="1" y="126"/>
                </a:lnTo>
                <a:lnTo>
                  <a:pt x="6" y="136"/>
                </a:lnTo>
                <a:lnTo>
                  <a:pt x="12" y="146"/>
                </a:lnTo>
                <a:lnTo>
                  <a:pt x="20" y="155"/>
                </a:lnTo>
                <a:lnTo>
                  <a:pt x="31" y="165"/>
                </a:lnTo>
                <a:lnTo>
                  <a:pt x="46" y="174"/>
                </a:lnTo>
                <a:lnTo>
                  <a:pt x="60" y="182"/>
                </a:lnTo>
                <a:lnTo>
                  <a:pt x="78" y="190"/>
                </a:lnTo>
                <a:lnTo>
                  <a:pt x="98" y="198"/>
                </a:lnTo>
                <a:lnTo>
                  <a:pt x="119" y="205"/>
                </a:lnTo>
                <a:lnTo>
                  <a:pt x="141" y="211"/>
                </a:lnTo>
                <a:lnTo>
                  <a:pt x="165" y="217"/>
                </a:lnTo>
                <a:lnTo>
                  <a:pt x="192" y="221"/>
                </a:lnTo>
                <a:lnTo>
                  <a:pt x="219" y="225"/>
                </a:lnTo>
                <a:lnTo>
                  <a:pt x="247" y="228"/>
                </a:lnTo>
                <a:lnTo>
                  <a:pt x="274" y="230"/>
                </a:lnTo>
                <a:lnTo>
                  <a:pt x="304" y="232"/>
                </a:lnTo>
                <a:lnTo>
                  <a:pt x="331" y="232"/>
                </a:lnTo>
                <a:lnTo>
                  <a:pt x="362" y="232"/>
                </a:lnTo>
                <a:lnTo>
                  <a:pt x="391" y="230"/>
                </a:lnTo>
                <a:lnTo>
                  <a:pt x="419" y="228"/>
                </a:lnTo>
                <a:lnTo>
                  <a:pt x="445" y="225"/>
                </a:lnTo>
                <a:lnTo>
                  <a:pt x="472" y="221"/>
                </a:lnTo>
                <a:lnTo>
                  <a:pt x="499" y="217"/>
                </a:lnTo>
                <a:lnTo>
                  <a:pt x="523" y="211"/>
                </a:lnTo>
                <a:lnTo>
                  <a:pt x="546" y="205"/>
                </a:lnTo>
                <a:lnTo>
                  <a:pt x="568" y="198"/>
                </a:lnTo>
                <a:lnTo>
                  <a:pt x="587" y="190"/>
                </a:lnTo>
                <a:lnTo>
                  <a:pt x="605" y="182"/>
                </a:lnTo>
                <a:lnTo>
                  <a:pt x="620" y="174"/>
                </a:lnTo>
                <a:lnTo>
                  <a:pt x="633" y="165"/>
                </a:lnTo>
                <a:lnTo>
                  <a:pt x="644" y="155"/>
                </a:lnTo>
                <a:lnTo>
                  <a:pt x="652" y="146"/>
                </a:lnTo>
                <a:lnTo>
                  <a:pt x="660" y="136"/>
                </a:lnTo>
                <a:lnTo>
                  <a:pt x="663" y="126"/>
                </a:lnTo>
                <a:lnTo>
                  <a:pt x="665" y="1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86" name="Freeform 10"/>
          <p:cNvSpPr>
            <a:spLocks/>
          </p:cNvSpPr>
          <p:nvPr/>
        </p:nvSpPr>
        <p:spPr bwMode="auto">
          <a:xfrm>
            <a:off x="4195763" y="6066815"/>
            <a:ext cx="1055687" cy="369887"/>
          </a:xfrm>
          <a:custGeom>
            <a:avLst/>
            <a:gdLst/>
            <a:ahLst/>
            <a:cxnLst>
              <a:cxn ang="0">
                <a:pos x="1" y="126"/>
              </a:cxn>
              <a:cxn ang="0">
                <a:pos x="12" y="146"/>
              </a:cxn>
              <a:cxn ang="0">
                <a:pos x="31" y="165"/>
              </a:cxn>
              <a:cxn ang="0">
                <a:pos x="60" y="183"/>
              </a:cxn>
              <a:cxn ang="0">
                <a:pos x="96" y="198"/>
              </a:cxn>
              <a:cxn ang="0">
                <a:pos x="141" y="211"/>
              </a:cxn>
              <a:cxn ang="0">
                <a:pos x="192" y="221"/>
              </a:cxn>
              <a:cxn ang="0">
                <a:pos x="245" y="228"/>
              </a:cxn>
              <a:cxn ang="0">
                <a:pos x="302" y="232"/>
              </a:cxn>
              <a:cxn ang="0">
                <a:pos x="361" y="232"/>
              </a:cxn>
              <a:cxn ang="0">
                <a:pos x="418" y="228"/>
              </a:cxn>
              <a:cxn ang="0">
                <a:pos x="472" y="221"/>
              </a:cxn>
              <a:cxn ang="0">
                <a:pos x="523" y="211"/>
              </a:cxn>
              <a:cxn ang="0">
                <a:pos x="567" y="198"/>
              </a:cxn>
              <a:cxn ang="0">
                <a:pos x="604" y="183"/>
              </a:cxn>
              <a:cxn ang="0">
                <a:pos x="633" y="165"/>
              </a:cxn>
              <a:cxn ang="0">
                <a:pos x="653" y="146"/>
              </a:cxn>
              <a:cxn ang="0">
                <a:pos x="664" y="126"/>
              </a:cxn>
              <a:cxn ang="0">
                <a:pos x="664" y="106"/>
              </a:cxn>
              <a:cxn ang="0">
                <a:pos x="653" y="86"/>
              </a:cxn>
              <a:cxn ang="0">
                <a:pos x="633" y="67"/>
              </a:cxn>
              <a:cxn ang="0">
                <a:pos x="604" y="49"/>
              </a:cxn>
              <a:cxn ang="0">
                <a:pos x="567" y="34"/>
              </a:cxn>
              <a:cxn ang="0">
                <a:pos x="523" y="21"/>
              </a:cxn>
              <a:cxn ang="0">
                <a:pos x="472" y="11"/>
              </a:cxn>
              <a:cxn ang="0">
                <a:pos x="418" y="4"/>
              </a:cxn>
              <a:cxn ang="0">
                <a:pos x="361" y="0"/>
              </a:cxn>
              <a:cxn ang="0">
                <a:pos x="302" y="0"/>
              </a:cxn>
              <a:cxn ang="0">
                <a:pos x="245" y="4"/>
              </a:cxn>
              <a:cxn ang="0">
                <a:pos x="192" y="11"/>
              </a:cxn>
              <a:cxn ang="0">
                <a:pos x="141" y="21"/>
              </a:cxn>
              <a:cxn ang="0">
                <a:pos x="96" y="34"/>
              </a:cxn>
              <a:cxn ang="0">
                <a:pos x="60" y="50"/>
              </a:cxn>
              <a:cxn ang="0">
                <a:pos x="31" y="67"/>
              </a:cxn>
              <a:cxn ang="0">
                <a:pos x="12" y="86"/>
              </a:cxn>
              <a:cxn ang="0">
                <a:pos x="1" y="106"/>
              </a:cxn>
            </a:cxnLst>
            <a:rect l="0" t="0" r="r" b="b"/>
            <a:pathLst>
              <a:path w="665" h="233">
                <a:moveTo>
                  <a:pt x="0" y="116"/>
                </a:moveTo>
                <a:lnTo>
                  <a:pt x="1" y="126"/>
                </a:lnTo>
                <a:lnTo>
                  <a:pt x="4" y="136"/>
                </a:lnTo>
                <a:lnTo>
                  <a:pt x="12" y="146"/>
                </a:lnTo>
                <a:lnTo>
                  <a:pt x="20" y="156"/>
                </a:lnTo>
                <a:lnTo>
                  <a:pt x="31" y="165"/>
                </a:lnTo>
                <a:lnTo>
                  <a:pt x="44" y="174"/>
                </a:lnTo>
                <a:lnTo>
                  <a:pt x="60" y="183"/>
                </a:lnTo>
                <a:lnTo>
                  <a:pt x="77" y="191"/>
                </a:lnTo>
                <a:lnTo>
                  <a:pt x="96" y="198"/>
                </a:lnTo>
                <a:lnTo>
                  <a:pt x="118" y="205"/>
                </a:lnTo>
                <a:lnTo>
                  <a:pt x="141" y="211"/>
                </a:lnTo>
                <a:lnTo>
                  <a:pt x="167" y="217"/>
                </a:lnTo>
                <a:lnTo>
                  <a:pt x="192" y="221"/>
                </a:lnTo>
                <a:lnTo>
                  <a:pt x="219" y="225"/>
                </a:lnTo>
                <a:lnTo>
                  <a:pt x="245" y="228"/>
                </a:lnTo>
                <a:lnTo>
                  <a:pt x="275" y="231"/>
                </a:lnTo>
                <a:lnTo>
                  <a:pt x="302" y="232"/>
                </a:lnTo>
                <a:lnTo>
                  <a:pt x="333" y="232"/>
                </a:lnTo>
                <a:lnTo>
                  <a:pt x="361" y="232"/>
                </a:lnTo>
                <a:lnTo>
                  <a:pt x="390" y="231"/>
                </a:lnTo>
                <a:lnTo>
                  <a:pt x="418" y="228"/>
                </a:lnTo>
                <a:lnTo>
                  <a:pt x="445" y="225"/>
                </a:lnTo>
                <a:lnTo>
                  <a:pt x="472" y="221"/>
                </a:lnTo>
                <a:lnTo>
                  <a:pt x="499" y="217"/>
                </a:lnTo>
                <a:lnTo>
                  <a:pt x="523" y="211"/>
                </a:lnTo>
                <a:lnTo>
                  <a:pt x="546" y="205"/>
                </a:lnTo>
                <a:lnTo>
                  <a:pt x="567" y="198"/>
                </a:lnTo>
                <a:lnTo>
                  <a:pt x="587" y="191"/>
                </a:lnTo>
                <a:lnTo>
                  <a:pt x="604" y="183"/>
                </a:lnTo>
                <a:lnTo>
                  <a:pt x="620" y="174"/>
                </a:lnTo>
                <a:lnTo>
                  <a:pt x="633" y="165"/>
                </a:lnTo>
                <a:lnTo>
                  <a:pt x="644" y="156"/>
                </a:lnTo>
                <a:lnTo>
                  <a:pt x="653" y="146"/>
                </a:lnTo>
                <a:lnTo>
                  <a:pt x="659" y="136"/>
                </a:lnTo>
                <a:lnTo>
                  <a:pt x="664" y="126"/>
                </a:lnTo>
                <a:lnTo>
                  <a:pt x="664" y="116"/>
                </a:lnTo>
                <a:lnTo>
                  <a:pt x="664" y="106"/>
                </a:lnTo>
                <a:lnTo>
                  <a:pt x="659" y="96"/>
                </a:lnTo>
                <a:lnTo>
                  <a:pt x="653" y="86"/>
                </a:lnTo>
                <a:lnTo>
                  <a:pt x="644" y="76"/>
                </a:lnTo>
                <a:lnTo>
                  <a:pt x="633" y="67"/>
                </a:lnTo>
                <a:lnTo>
                  <a:pt x="619" y="58"/>
                </a:lnTo>
                <a:lnTo>
                  <a:pt x="604" y="49"/>
                </a:lnTo>
                <a:lnTo>
                  <a:pt x="587" y="41"/>
                </a:lnTo>
                <a:lnTo>
                  <a:pt x="567" y="34"/>
                </a:lnTo>
                <a:lnTo>
                  <a:pt x="546" y="27"/>
                </a:lnTo>
                <a:lnTo>
                  <a:pt x="523" y="21"/>
                </a:lnTo>
                <a:lnTo>
                  <a:pt x="498" y="15"/>
                </a:lnTo>
                <a:lnTo>
                  <a:pt x="472" y="11"/>
                </a:lnTo>
                <a:lnTo>
                  <a:pt x="445" y="7"/>
                </a:lnTo>
                <a:lnTo>
                  <a:pt x="418" y="4"/>
                </a:lnTo>
                <a:lnTo>
                  <a:pt x="390" y="2"/>
                </a:lnTo>
                <a:lnTo>
                  <a:pt x="361" y="0"/>
                </a:lnTo>
                <a:lnTo>
                  <a:pt x="332" y="0"/>
                </a:lnTo>
                <a:lnTo>
                  <a:pt x="302" y="0"/>
                </a:lnTo>
                <a:lnTo>
                  <a:pt x="275" y="2"/>
                </a:lnTo>
                <a:lnTo>
                  <a:pt x="245" y="4"/>
                </a:lnTo>
                <a:lnTo>
                  <a:pt x="219" y="7"/>
                </a:lnTo>
                <a:lnTo>
                  <a:pt x="192" y="11"/>
                </a:lnTo>
                <a:lnTo>
                  <a:pt x="166" y="15"/>
                </a:lnTo>
                <a:lnTo>
                  <a:pt x="141" y="21"/>
                </a:lnTo>
                <a:lnTo>
                  <a:pt x="118" y="27"/>
                </a:lnTo>
                <a:lnTo>
                  <a:pt x="96" y="34"/>
                </a:lnTo>
                <a:lnTo>
                  <a:pt x="77" y="42"/>
                </a:lnTo>
                <a:lnTo>
                  <a:pt x="60" y="50"/>
                </a:lnTo>
                <a:lnTo>
                  <a:pt x="44" y="58"/>
                </a:lnTo>
                <a:lnTo>
                  <a:pt x="31" y="67"/>
                </a:lnTo>
                <a:lnTo>
                  <a:pt x="20" y="77"/>
                </a:lnTo>
                <a:lnTo>
                  <a:pt x="12" y="86"/>
                </a:lnTo>
                <a:lnTo>
                  <a:pt x="4" y="96"/>
                </a:lnTo>
                <a:lnTo>
                  <a:pt x="1" y="106"/>
                </a:lnTo>
                <a:lnTo>
                  <a:pt x="0" y="1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87" name="Freeform 11"/>
          <p:cNvSpPr>
            <a:spLocks/>
          </p:cNvSpPr>
          <p:nvPr/>
        </p:nvSpPr>
        <p:spPr bwMode="auto">
          <a:xfrm>
            <a:off x="4195763" y="3352190"/>
            <a:ext cx="1055687" cy="371475"/>
          </a:xfrm>
          <a:custGeom>
            <a:avLst/>
            <a:gdLst/>
            <a:ahLst/>
            <a:cxnLst>
              <a:cxn ang="0">
                <a:pos x="1" y="127"/>
              </a:cxn>
              <a:cxn ang="0">
                <a:pos x="12" y="147"/>
              </a:cxn>
              <a:cxn ang="0">
                <a:pos x="31" y="166"/>
              </a:cxn>
              <a:cxn ang="0">
                <a:pos x="60" y="183"/>
              </a:cxn>
              <a:cxn ang="0">
                <a:pos x="96" y="199"/>
              </a:cxn>
              <a:cxn ang="0">
                <a:pos x="141" y="212"/>
              </a:cxn>
              <a:cxn ang="0">
                <a:pos x="192" y="222"/>
              </a:cxn>
              <a:cxn ang="0">
                <a:pos x="245" y="229"/>
              </a:cxn>
              <a:cxn ang="0">
                <a:pos x="302" y="232"/>
              </a:cxn>
              <a:cxn ang="0">
                <a:pos x="361" y="232"/>
              </a:cxn>
              <a:cxn ang="0">
                <a:pos x="418" y="229"/>
              </a:cxn>
              <a:cxn ang="0">
                <a:pos x="472" y="222"/>
              </a:cxn>
              <a:cxn ang="0">
                <a:pos x="523" y="212"/>
              </a:cxn>
              <a:cxn ang="0">
                <a:pos x="567" y="199"/>
              </a:cxn>
              <a:cxn ang="0">
                <a:pos x="604" y="183"/>
              </a:cxn>
              <a:cxn ang="0">
                <a:pos x="633" y="166"/>
              </a:cxn>
              <a:cxn ang="0">
                <a:pos x="653" y="147"/>
              </a:cxn>
              <a:cxn ang="0">
                <a:pos x="664" y="127"/>
              </a:cxn>
              <a:cxn ang="0">
                <a:pos x="664" y="106"/>
              </a:cxn>
              <a:cxn ang="0">
                <a:pos x="653" y="87"/>
              </a:cxn>
              <a:cxn ang="0">
                <a:pos x="633" y="68"/>
              </a:cxn>
              <a:cxn ang="0">
                <a:pos x="604" y="50"/>
              </a:cxn>
              <a:cxn ang="0">
                <a:pos x="567" y="34"/>
              </a:cxn>
              <a:cxn ang="0">
                <a:pos x="523" y="21"/>
              </a:cxn>
              <a:cxn ang="0">
                <a:pos x="472" y="12"/>
              </a:cxn>
              <a:cxn ang="0">
                <a:pos x="418" y="5"/>
              </a:cxn>
              <a:cxn ang="0">
                <a:pos x="361" y="1"/>
              </a:cxn>
              <a:cxn ang="0">
                <a:pos x="302" y="1"/>
              </a:cxn>
              <a:cxn ang="0">
                <a:pos x="245" y="5"/>
              </a:cxn>
              <a:cxn ang="0">
                <a:pos x="192" y="12"/>
              </a:cxn>
              <a:cxn ang="0">
                <a:pos x="141" y="22"/>
              </a:cxn>
              <a:cxn ang="0">
                <a:pos x="96" y="35"/>
              </a:cxn>
              <a:cxn ang="0">
                <a:pos x="60" y="50"/>
              </a:cxn>
              <a:cxn ang="0">
                <a:pos x="31" y="68"/>
              </a:cxn>
              <a:cxn ang="0">
                <a:pos x="12" y="87"/>
              </a:cxn>
              <a:cxn ang="0">
                <a:pos x="1" y="107"/>
              </a:cxn>
            </a:cxnLst>
            <a:rect l="0" t="0" r="r" b="b"/>
            <a:pathLst>
              <a:path w="665" h="234">
                <a:moveTo>
                  <a:pt x="0" y="117"/>
                </a:moveTo>
                <a:lnTo>
                  <a:pt x="1" y="127"/>
                </a:lnTo>
                <a:lnTo>
                  <a:pt x="4" y="137"/>
                </a:lnTo>
                <a:lnTo>
                  <a:pt x="12" y="147"/>
                </a:lnTo>
                <a:lnTo>
                  <a:pt x="20" y="157"/>
                </a:lnTo>
                <a:lnTo>
                  <a:pt x="31" y="166"/>
                </a:lnTo>
                <a:lnTo>
                  <a:pt x="44" y="175"/>
                </a:lnTo>
                <a:lnTo>
                  <a:pt x="60" y="183"/>
                </a:lnTo>
                <a:lnTo>
                  <a:pt x="77" y="191"/>
                </a:lnTo>
                <a:lnTo>
                  <a:pt x="96" y="199"/>
                </a:lnTo>
                <a:lnTo>
                  <a:pt x="118" y="206"/>
                </a:lnTo>
                <a:lnTo>
                  <a:pt x="141" y="212"/>
                </a:lnTo>
                <a:lnTo>
                  <a:pt x="167" y="217"/>
                </a:lnTo>
                <a:lnTo>
                  <a:pt x="192" y="222"/>
                </a:lnTo>
                <a:lnTo>
                  <a:pt x="219" y="226"/>
                </a:lnTo>
                <a:lnTo>
                  <a:pt x="245" y="229"/>
                </a:lnTo>
                <a:lnTo>
                  <a:pt x="275" y="231"/>
                </a:lnTo>
                <a:lnTo>
                  <a:pt x="302" y="232"/>
                </a:lnTo>
                <a:lnTo>
                  <a:pt x="333" y="233"/>
                </a:lnTo>
                <a:lnTo>
                  <a:pt x="361" y="232"/>
                </a:lnTo>
                <a:lnTo>
                  <a:pt x="390" y="231"/>
                </a:lnTo>
                <a:lnTo>
                  <a:pt x="418" y="229"/>
                </a:lnTo>
                <a:lnTo>
                  <a:pt x="445" y="226"/>
                </a:lnTo>
                <a:lnTo>
                  <a:pt x="472" y="222"/>
                </a:lnTo>
                <a:lnTo>
                  <a:pt x="499" y="217"/>
                </a:lnTo>
                <a:lnTo>
                  <a:pt x="523" y="212"/>
                </a:lnTo>
                <a:lnTo>
                  <a:pt x="546" y="206"/>
                </a:lnTo>
                <a:lnTo>
                  <a:pt x="567" y="199"/>
                </a:lnTo>
                <a:lnTo>
                  <a:pt x="587" y="191"/>
                </a:lnTo>
                <a:lnTo>
                  <a:pt x="604" y="183"/>
                </a:lnTo>
                <a:lnTo>
                  <a:pt x="620" y="175"/>
                </a:lnTo>
                <a:lnTo>
                  <a:pt x="633" y="166"/>
                </a:lnTo>
                <a:lnTo>
                  <a:pt x="644" y="157"/>
                </a:lnTo>
                <a:lnTo>
                  <a:pt x="653" y="147"/>
                </a:lnTo>
                <a:lnTo>
                  <a:pt x="659" y="137"/>
                </a:lnTo>
                <a:lnTo>
                  <a:pt x="664" y="127"/>
                </a:lnTo>
                <a:lnTo>
                  <a:pt x="664" y="117"/>
                </a:lnTo>
                <a:lnTo>
                  <a:pt x="664" y="106"/>
                </a:lnTo>
                <a:lnTo>
                  <a:pt x="659" y="97"/>
                </a:lnTo>
                <a:lnTo>
                  <a:pt x="653" y="87"/>
                </a:lnTo>
                <a:lnTo>
                  <a:pt x="644" y="77"/>
                </a:lnTo>
                <a:lnTo>
                  <a:pt x="633" y="68"/>
                </a:lnTo>
                <a:lnTo>
                  <a:pt x="619" y="59"/>
                </a:lnTo>
                <a:lnTo>
                  <a:pt x="604" y="50"/>
                </a:lnTo>
                <a:lnTo>
                  <a:pt x="587" y="42"/>
                </a:lnTo>
                <a:lnTo>
                  <a:pt x="567" y="34"/>
                </a:lnTo>
                <a:lnTo>
                  <a:pt x="546" y="28"/>
                </a:lnTo>
                <a:lnTo>
                  <a:pt x="523" y="21"/>
                </a:lnTo>
                <a:lnTo>
                  <a:pt x="498" y="16"/>
                </a:lnTo>
                <a:lnTo>
                  <a:pt x="472" y="12"/>
                </a:lnTo>
                <a:lnTo>
                  <a:pt x="445" y="7"/>
                </a:lnTo>
                <a:lnTo>
                  <a:pt x="418" y="5"/>
                </a:lnTo>
                <a:lnTo>
                  <a:pt x="390" y="3"/>
                </a:lnTo>
                <a:lnTo>
                  <a:pt x="361" y="1"/>
                </a:lnTo>
                <a:lnTo>
                  <a:pt x="332" y="0"/>
                </a:lnTo>
                <a:lnTo>
                  <a:pt x="302" y="1"/>
                </a:lnTo>
                <a:lnTo>
                  <a:pt x="275" y="3"/>
                </a:lnTo>
                <a:lnTo>
                  <a:pt x="245" y="5"/>
                </a:lnTo>
                <a:lnTo>
                  <a:pt x="219" y="8"/>
                </a:lnTo>
                <a:lnTo>
                  <a:pt x="192" y="12"/>
                </a:lnTo>
                <a:lnTo>
                  <a:pt x="166" y="16"/>
                </a:lnTo>
                <a:lnTo>
                  <a:pt x="141" y="22"/>
                </a:lnTo>
                <a:lnTo>
                  <a:pt x="118" y="28"/>
                </a:lnTo>
                <a:lnTo>
                  <a:pt x="96" y="35"/>
                </a:lnTo>
                <a:lnTo>
                  <a:pt x="77" y="42"/>
                </a:lnTo>
                <a:lnTo>
                  <a:pt x="60" y="50"/>
                </a:lnTo>
                <a:lnTo>
                  <a:pt x="44" y="59"/>
                </a:lnTo>
                <a:lnTo>
                  <a:pt x="31" y="68"/>
                </a:lnTo>
                <a:lnTo>
                  <a:pt x="20" y="77"/>
                </a:lnTo>
                <a:lnTo>
                  <a:pt x="12" y="87"/>
                </a:lnTo>
                <a:lnTo>
                  <a:pt x="4" y="97"/>
                </a:lnTo>
                <a:lnTo>
                  <a:pt x="1" y="107"/>
                </a:lnTo>
                <a:lnTo>
                  <a:pt x="0"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88" name="Freeform 12"/>
          <p:cNvSpPr>
            <a:spLocks/>
          </p:cNvSpPr>
          <p:nvPr/>
        </p:nvSpPr>
        <p:spPr bwMode="auto">
          <a:xfrm>
            <a:off x="3076575" y="3830027"/>
            <a:ext cx="1055688" cy="371475"/>
          </a:xfrm>
          <a:custGeom>
            <a:avLst/>
            <a:gdLst/>
            <a:ahLst/>
            <a:cxnLst>
              <a:cxn ang="0">
                <a:pos x="1" y="127"/>
              </a:cxn>
              <a:cxn ang="0">
                <a:pos x="10" y="147"/>
              </a:cxn>
              <a:cxn ang="0">
                <a:pos x="31" y="166"/>
              </a:cxn>
              <a:cxn ang="0">
                <a:pos x="59" y="183"/>
              </a:cxn>
              <a:cxn ang="0">
                <a:pos x="96" y="199"/>
              </a:cxn>
              <a:cxn ang="0">
                <a:pos x="141" y="212"/>
              </a:cxn>
              <a:cxn ang="0">
                <a:pos x="191" y="222"/>
              </a:cxn>
              <a:cxn ang="0">
                <a:pos x="245" y="229"/>
              </a:cxn>
              <a:cxn ang="0">
                <a:pos x="302" y="232"/>
              </a:cxn>
              <a:cxn ang="0">
                <a:pos x="361" y="232"/>
              </a:cxn>
              <a:cxn ang="0">
                <a:pos x="418" y="229"/>
              </a:cxn>
              <a:cxn ang="0">
                <a:pos x="472" y="222"/>
              </a:cxn>
              <a:cxn ang="0">
                <a:pos x="522" y="212"/>
              </a:cxn>
              <a:cxn ang="0">
                <a:pos x="565" y="199"/>
              </a:cxn>
              <a:cxn ang="0">
                <a:pos x="603" y="183"/>
              </a:cxn>
              <a:cxn ang="0">
                <a:pos x="632" y="166"/>
              </a:cxn>
              <a:cxn ang="0">
                <a:pos x="653" y="147"/>
              </a:cxn>
              <a:cxn ang="0">
                <a:pos x="662" y="127"/>
              </a:cxn>
              <a:cxn ang="0">
                <a:pos x="662" y="106"/>
              </a:cxn>
              <a:cxn ang="0">
                <a:pos x="653" y="86"/>
              </a:cxn>
              <a:cxn ang="0">
                <a:pos x="632" y="68"/>
              </a:cxn>
              <a:cxn ang="0">
                <a:pos x="603" y="50"/>
              </a:cxn>
              <a:cxn ang="0">
                <a:pos x="565" y="34"/>
              </a:cxn>
              <a:cxn ang="0">
                <a:pos x="522" y="21"/>
              </a:cxn>
              <a:cxn ang="0">
                <a:pos x="472" y="11"/>
              </a:cxn>
              <a:cxn ang="0">
                <a:pos x="416" y="5"/>
              </a:cxn>
              <a:cxn ang="0">
                <a:pos x="361" y="1"/>
              </a:cxn>
              <a:cxn ang="0">
                <a:pos x="302" y="1"/>
              </a:cxn>
              <a:cxn ang="0">
                <a:pos x="245" y="5"/>
              </a:cxn>
              <a:cxn ang="0">
                <a:pos x="191" y="12"/>
              </a:cxn>
              <a:cxn ang="0">
                <a:pos x="141" y="21"/>
              </a:cxn>
              <a:cxn ang="0">
                <a:pos x="96" y="35"/>
              </a:cxn>
              <a:cxn ang="0">
                <a:pos x="59" y="50"/>
              </a:cxn>
              <a:cxn ang="0">
                <a:pos x="31" y="68"/>
              </a:cxn>
              <a:cxn ang="0">
                <a:pos x="10" y="86"/>
              </a:cxn>
              <a:cxn ang="0">
                <a:pos x="1" y="107"/>
              </a:cxn>
            </a:cxnLst>
            <a:rect l="0" t="0" r="r" b="b"/>
            <a:pathLst>
              <a:path w="665" h="234">
                <a:moveTo>
                  <a:pt x="0" y="117"/>
                </a:moveTo>
                <a:lnTo>
                  <a:pt x="1" y="127"/>
                </a:lnTo>
                <a:lnTo>
                  <a:pt x="4" y="137"/>
                </a:lnTo>
                <a:lnTo>
                  <a:pt x="10" y="147"/>
                </a:lnTo>
                <a:lnTo>
                  <a:pt x="19" y="156"/>
                </a:lnTo>
                <a:lnTo>
                  <a:pt x="31" y="166"/>
                </a:lnTo>
                <a:lnTo>
                  <a:pt x="43" y="175"/>
                </a:lnTo>
                <a:lnTo>
                  <a:pt x="59" y="183"/>
                </a:lnTo>
                <a:lnTo>
                  <a:pt x="77" y="191"/>
                </a:lnTo>
                <a:lnTo>
                  <a:pt x="96" y="199"/>
                </a:lnTo>
                <a:lnTo>
                  <a:pt x="118" y="206"/>
                </a:lnTo>
                <a:lnTo>
                  <a:pt x="141" y="212"/>
                </a:lnTo>
                <a:lnTo>
                  <a:pt x="166" y="217"/>
                </a:lnTo>
                <a:lnTo>
                  <a:pt x="191" y="222"/>
                </a:lnTo>
                <a:lnTo>
                  <a:pt x="218" y="226"/>
                </a:lnTo>
                <a:lnTo>
                  <a:pt x="245" y="229"/>
                </a:lnTo>
                <a:lnTo>
                  <a:pt x="273" y="231"/>
                </a:lnTo>
                <a:lnTo>
                  <a:pt x="302" y="232"/>
                </a:lnTo>
                <a:lnTo>
                  <a:pt x="332" y="233"/>
                </a:lnTo>
                <a:lnTo>
                  <a:pt x="361" y="232"/>
                </a:lnTo>
                <a:lnTo>
                  <a:pt x="388" y="231"/>
                </a:lnTo>
                <a:lnTo>
                  <a:pt x="418" y="229"/>
                </a:lnTo>
                <a:lnTo>
                  <a:pt x="445" y="226"/>
                </a:lnTo>
                <a:lnTo>
                  <a:pt x="472" y="222"/>
                </a:lnTo>
                <a:lnTo>
                  <a:pt x="498" y="217"/>
                </a:lnTo>
                <a:lnTo>
                  <a:pt x="522" y="212"/>
                </a:lnTo>
                <a:lnTo>
                  <a:pt x="545" y="205"/>
                </a:lnTo>
                <a:lnTo>
                  <a:pt x="565" y="199"/>
                </a:lnTo>
                <a:lnTo>
                  <a:pt x="586" y="191"/>
                </a:lnTo>
                <a:lnTo>
                  <a:pt x="603" y="183"/>
                </a:lnTo>
                <a:lnTo>
                  <a:pt x="619" y="175"/>
                </a:lnTo>
                <a:lnTo>
                  <a:pt x="632" y="166"/>
                </a:lnTo>
                <a:lnTo>
                  <a:pt x="643" y="156"/>
                </a:lnTo>
                <a:lnTo>
                  <a:pt x="653" y="147"/>
                </a:lnTo>
                <a:lnTo>
                  <a:pt x="659" y="137"/>
                </a:lnTo>
                <a:lnTo>
                  <a:pt x="662" y="127"/>
                </a:lnTo>
                <a:lnTo>
                  <a:pt x="664" y="117"/>
                </a:lnTo>
                <a:lnTo>
                  <a:pt x="662" y="106"/>
                </a:lnTo>
                <a:lnTo>
                  <a:pt x="659" y="96"/>
                </a:lnTo>
                <a:lnTo>
                  <a:pt x="653" y="86"/>
                </a:lnTo>
                <a:lnTo>
                  <a:pt x="643" y="77"/>
                </a:lnTo>
                <a:lnTo>
                  <a:pt x="632" y="68"/>
                </a:lnTo>
                <a:lnTo>
                  <a:pt x="619" y="58"/>
                </a:lnTo>
                <a:lnTo>
                  <a:pt x="603" y="50"/>
                </a:lnTo>
                <a:lnTo>
                  <a:pt x="586" y="42"/>
                </a:lnTo>
                <a:lnTo>
                  <a:pt x="565" y="34"/>
                </a:lnTo>
                <a:lnTo>
                  <a:pt x="545" y="28"/>
                </a:lnTo>
                <a:lnTo>
                  <a:pt x="522" y="21"/>
                </a:lnTo>
                <a:lnTo>
                  <a:pt x="498" y="16"/>
                </a:lnTo>
                <a:lnTo>
                  <a:pt x="472" y="11"/>
                </a:lnTo>
                <a:lnTo>
                  <a:pt x="445" y="7"/>
                </a:lnTo>
                <a:lnTo>
                  <a:pt x="416" y="5"/>
                </a:lnTo>
                <a:lnTo>
                  <a:pt x="388" y="2"/>
                </a:lnTo>
                <a:lnTo>
                  <a:pt x="361" y="1"/>
                </a:lnTo>
                <a:lnTo>
                  <a:pt x="332" y="0"/>
                </a:lnTo>
                <a:lnTo>
                  <a:pt x="302" y="1"/>
                </a:lnTo>
                <a:lnTo>
                  <a:pt x="273" y="2"/>
                </a:lnTo>
                <a:lnTo>
                  <a:pt x="245" y="5"/>
                </a:lnTo>
                <a:lnTo>
                  <a:pt x="218" y="7"/>
                </a:lnTo>
                <a:lnTo>
                  <a:pt x="191" y="12"/>
                </a:lnTo>
                <a:lnTo>
                  <a:pt x="166" y="16"/>
                </a:lnTo>
                <a:lnTo>
                  <a:pt x="141" y="21"/>
                </a:lnTo>
                <a:lnTo>
                  <a:pt x="117" y="28"/>
                </a:lnTo>
                <a:lnTo>
                  <a:pt x="96" y="35"/>
                </a:lnTo>
                <a:lnTo>
                  <a:pt x="77" y="42"/>
                </a:lnTo>
                <a:lnTo>
                  <a:pt x="59" y="50"/>
                </a:lnTo>
                <a:lnTo>
                  <a:pt x="43" y="58"/>
                </a:lnTo>
                <a:lnTo>
                  <a:pt x="31" y="68"/>
                </a:lnTo>
                <a:lnTo>
                  <a:pt x="19" y="77"/>
                </a:lnTo>
                <a:lnTo>
                  <a:pt x="10" y="86"/>
                </a:lnTo>
                <a:lnTo>
                  <a:pt x="4" y="97"/>
                </a:lnTo>
                <a:lnTo>
                  <a:pt x="1" y="107"/>
                </a:lnTo>
                <a:lnTo>
                  <a:pt x="0"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89" name="Freeform 13"/>
          <p:cNvSpPr>
            <a:spLocks/>
          </p:cNvSpPr>
          <p:nvPr/>
        </p:nvSpPr>
        <p:spPr bwMode="auto">
          <a:xfrm>
            <a:off x="4143375" y="4287227"/>
            <a:ext cx="1176338" cy="609600"/>
          </a:xfrm>
          <a:custGeom>
            <a:avLst/>
            <a:gdLst/>
            <a:ahLst/>
            <a:cxnLst>
              <a:cxn ang="0">
                <a:pos x="0" y="191"/>
              </a:cxn>
              <a:cxn ang="0">
                <a:pos x="365" y="0"/>
              </a:cxn>
              <a:cxn ang="0">
                <a:pos x="740" y="198"/>
              </a:cxn>
              <a:cxn ang="0">
                <a:pos x="365" y="383"/>
              </a:cxn>
              <a:cxn ang="0">
                <a:pos x="0" y="191"/>
              </a:cxn>
            </a:cxnLst>
            <a:rect l="0" t="0" r="r" b="b"/>
            <a:pathLst>
              <a:path w="741" h="384">
                <a:moveTo>
                  <a:pt x="0" y="191"/>
                </a:moveTo>
                <a:lnTo>
                  <a:pt x="365" y="0"/>
                </a:lnTo>
                <a:lnTo>
                  <a:pt x="740" y="198"/>
                </a:lnTo>
                <a:lnTo>
                  <a:pt x="365" y="383"/>
                </a:lnTo>
                <a:lnTo>
                  <a:pt x="0" y="19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90" name="Freeform 14"/>
          <p:cNvSpPr>
            <a:spLocks/>
          </p:cNvSpPr>
          <p:nvPr/>
        </p:nvSpPr>
        <p:spPr bwMode="auto">
          <a:xfrm>
            <a:off x="2085975" y="4428515"/>
            <a:ext cx="1249363" cy="331787"/>
          </a:xfrm>
          <a:custGeom>
            <a:avLst/>
            <a:gdLst/>
            <a:ahLst/>
            <a:cxnLst>
              <a:cxn ang="0">
                <a:pos x="786" y="208"/>
              </a:cxn>
              <a:cxn ang="0">
                <a:pos x="786" y="0"/>
              </a:cxn>
              <a:cxn ang="0">
                <a:pos x="0" y="0"/>
              </a:cxn>
              <a:cxn ang="0">
                <a:pos x="0" y="208"/>
              </a:cxn>
              <a:cxn ang="0">
                <a:pos x="786" y="208"/>
              </a:cxn>
            </a:cxnLst>
            <a:rect l="0" t="0" r="r" b="b"/>
            <a:pathLst>
              <a:path w="787" h="209">
                <a:moveTo>
                  <a:pt x="786" y="208"/>
                </a:moveTo>
                <a:lnTo>
                  <a:pt x="786" y="0"/>
                </a:lnTo>
                <a:lnTo>
                  <a:pt x="0" y="0"/>
                </a:lnTo>
                <a:lnTo>
                  <a:pt x="0" y="208"/>
                </a:lnTo>
                <a:lnTo>
                  <a:pt x="786" y="20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91" name="Freeform 15"/>
          <p:cNvSpPr>
            <a:spLocks/>
          </p:cNvSpPr>
          <p:nvPr/>
        </p:nvSpPr>
        <p:spPr bwMode="auto">
          <a:xfrm>
            <a:off x="6303963" y="3569677"/>
            <a:ext cx="1058862" cy="371475"/>
          </a:xfrm>
          <a:custGeom>
            <a:avLst/>
            <a:gdLst/>
            <a:ahLst/>
            <a:cxnLst>
              <a:cxn ang="0">
                <a:pos x="664" y="107"/>
              </a:cxn>
              <a:cxn ang="0">
                <a:pos x="655" y="86"/>
              </a:cxn>
              <a:cxn ang="0">
                <a:pos x="634" y="67"/>
              </a:cxn>
              <a:cxn ang="0">
                <a:pos x="606" y="50"/>
              </a:cxn>
              <a:cxn ang="0">
                <a:pos x="568" y="35"/>
              </a:cxn>
              <a:cxn ang="0">
                <a:pos x="524" y="21"/>
              </a:cxn>
              <a:cxn ang="0">
                <a:pos x="474" y="11"/>
              </a:cxn>
              <a:cxn ang="0">
                <a:pos x="419" y="4"/>
              </a:cxn>
              <a:cxn ang="0">
                <a:pos x="362" y="1"/>
              </a:cxn>
              <a:cxn ang="0">
                <a:pos x="304" y="1"/>
              </a:cxn>
              <a:cxn ang="0">
                <a:pos x="247" y="4"/>
              </a:cxn>
              <a:cxn ang="0">
                <a:pos x="192" y="11"/>
              </a:cxn>
              <a:cxn ang="0">
                <a:pos x="143" y="21"/>
              </a:cxn>
              <a:cxn ang="0">
                <a:pos x="98" y="35"/>
              </a:cxn>
              <a:cxn ang="0">
                <a:pos x="60" y="50"/>
              </a:cxn>
              <a:cxn ang="0">
                <a:pos x="31" y="67"/>
              </a:cxn>
              <a:cxn ang="0">
                <a:pos x="12" y="86"/>
              </a:cxn>
              <a:cxn ang="0">
                <a:pos x="2" y="107"/>
              </a:cxn>
              <a:cxn ang="0">
                <a:pos x="2" y="127"/>
              </a:cxn>
              <a:cxn ang="0">
                <a:pos x="12" y="147"/>
              </a:cxn>
              <a:cxn ang="0">
                <a:pos x="31" y="166"/>
              </a:cxn>
              <a:cxn ang="0">
                <a:pos x="60" y="183"/>
              </a:cxn>
              <a:cxn ang="0">
                <a:pos x="98" y="199"/>
              </a:cxn>
              <a:cxn ang="0">
                <a:pos x="143" y="212"/>
              </a:cxn>
              <a:cxn ang="0">
                <a:pos x="192" y="222"/>
              </a:cxn>
              <a:cxn ang="0">
                <a:pos x="247" y="229"/>
              </a:cxn>
              <a:cxn ang="0">
                <a:pos x="304" y="232"/>
              </a:cxn>
              <a:cxn ang="0">
                <a:pos x="362" y="232"/>
              </a:cxn>
              <a:cxn ang="0">
                <a:pos x="419" y="229"/>
              </a:cxn>
              <a:cxn ang="0">
                <a:pos x="474" y="222"/>
              </a:cxn>
              <a:cxn ang="0">
                <a:pos x="524" y="212"/>
              </a:cxn>
              <a:cxn ang="0">
                <a:pos x="568" y="199"/>
              </a:cxn>
              <a:cxn ang="0">
                <a:pos x="606" y="183"/>
              </a:cxn>
              <a:cxn ang="0">
                <a:pos x="634" y="166"/>
              </a:cxn>
              <a:cxn ang="0">
                <a:pos x="655" y="147"/>
              </a:cxn>
              <a:cxn ang="0">
                <a:pos x="664" y="127"/>
              </a:cxn>
            </a:cxnLst>
            <a:rect l="0" t="0" r="r" b="b"/>
            <a:pathLst>
              <a:path w="667" h="234">
                <a:moveTo>
                  <a:pt x="666" y="116"/>
                </a:moveTo>
                <a:lnTo>
                  <a:pt x="664" y="107"/>
                </a:lnTo>
                <a:lnTo>
                  <a:pt x="661" y="96"/>
                </a:lnTo>
                <a:lnTo>
                  <a:pt x="655" y="86"/>
                </a:lnTo>
                <a:lnTo>
                  <a:pt x="646" y="77"/>
                </a:lnTo>
                <a:lnTo>
                  <a:pt x="634" y="67"/>
                </a:lnTo>
                <a:lnTo>
                  <a:pt x="621" y="58"/>
                </a:lnTo>
                <a:lnTo>
                  <a:pt x="606" y="50"/>
                </a:lnTo>
                <a:lnTo>
                  <a:pt x="588" y="42"/>
                </a:lnTo>
                <a:lnTo>
                  <a:pt x="568" y="35"/>
                </a:lnTo>
                <a:lnTo>
                  <a:pt x="547" y="28"/>
                </a:lnTo>
                <a:lnTo>
                  <a:pt x="524" y="21"/>
                </a:lnTo>
                <a:lnTo>
                  <a:pt x="499" y="16"/>
                </a:lnTo>
                <a:lnTo>
                  <a:pt x="474" y="11"/>
                </a:lnTo>
                <a:lnTo>
                  <a:pt x="447" y="7"/>
                </a:lnTo>
                <a:lnTo>
                  <a:pt x="419" y="4"/>
                </a:lnTo>
                <a:lnTo>
                  <a:pt x="391" y="2"/>
                </a:lnTo>
                <a:lnTo>
                  <a:pt x="362" y="1"/>
                </a:lnTo>
                <a:lnTo>
                  <a:pt x="333" y="0"/>
                </a:lnTo>
                <a:lnTo>
                  <a:pt x="304" y="1"/>
                </a:lnTo>
                <a:lnTo>
                  <a:pt x="275" y="2"/>
                </a:lnTo>
                <a:lnTo>
                  <a:pt x="247" y="4"/>
                </a:lnTo>
                <a:lnTo>
                  <a:pt x="219" y="7"/>
                </a:lnTo>
                <a:lnTo>
                  <a:pt x="192" y="11"/>
                </a:lnTo>
                <a:lnTo>
                  <a:pt x="167" y="16"/>
                </a:lnTo>
                <a:lnTo>
                  <a:pt x="143" y="21"/>
                </a:lnTo>
                <a:lnTo>
                  <a:pt x="120" y="28"/>
                </a:lnTo>
                <a:lnTo>
                  <a:pt x="98" y="35"/>
                </a:lnTo>
                <a:lnTo>
                  <a:pt x="78" y="42"/>
                </a:lnTo>
                <a:lnTo>
                  <a:pt x="60" y="50"/>
                </a:lnTo>
                <a:lnTo>
                  <a:pt x="46" y="58"/>
                </a:lnTo>
                <a:lnTo>
                  <a:pt x="31" y="67"/>
                </a:lnTo>
                <a:lnTo>
                  <a:pt x="20" y="77"/>
                </a:lnTo>
                <a:lnTo>
                  <a:pt x="12" y="86"/>
                </a:lnTo>
                <a:lnTo>
                  <a:pt x="6" y="96"/>
                </a:lnTo>
                <a:lnTo>
                  <a:pt x="2" y="107"/>
                </a:lnTo>
                <a:lnTo>
                  <a:pt x="0" y="116"/>
                </a:lnTo>
                <a:lnTo>
                  <a:pt x="2" y="127"/>
                </a:lnTo>
                <a:lnTo>
                  <a:pt x="6" y="137"/>
                </a:lnTo>
                <a:lnTo>
                  <a:pt x="12" y="147"/>
                </a:lnTo>
                <a:lnTo>
                  <a:pt x="20" y="156"/>
                </a:lnTo>
                <a:lnTo>
                  <a:pt x="31" y="166"/>
                </a:lnTo>
                <a:lnTo>
                  <a:pt x="46" y="175"/>
                </a:lnTo>
                <a:lnTo>
                  <a:pt x="60" y="183"/>
                </a:lnTo>
                <a:lnTo>
                  <a:pt x="78" y="191"/>
                </a:lnTo>
                <a:lnTo>
                  <a:pt x="98" y="199"/>
                </a:lnTo>
                <a:lnTo>
                  <a:pt x="120" y="206"/>
                </a:lnTo>
                <a:lnTo>
                  <a:pt x="143" y="212"/>
                </a:lnTo>
                <a:lnTo>
                  <a:pt x="167" y="217"/>
                </a:lnTo>
                <a:lnTo>
                  <a:pt x="192" y="222"/>
                </a:lnTo>
                <a:lnTo>
                  <a:pt x="219" y="226"/>
                </a:lnTo>
                <a:lnTo>
                  <a:pt x="247" y="229"/>
                </a:lnTo>
                <a:lnTo>
                  <a:pt x="275" y="231"/>
                </a:lnTo>
                <a:lnTo>
                  <a:pt x="304" y="232"/>
                </a:lnTo>
                <a:lnTo>
                  <a:pt x="333" y="233"/>
                </a:lnTo>
                <a:lnTo>
                  <a:pt x="362" y="232"/>
                </a:lnTo>
                <a:lnTo>
                  <a:pt x="391" y="231"/>
                </a:lnTo>
                <a:lnTo>
                  <a:pt x="419" y="229"/>
                </a:lnTo>
                <a:lnTo>
                  <a:pt x="447" y="226"/>
                </a:lnTo>
                <a:lnTo>
                  <a:pt x="474" y="222"/>
                </a:lnTo>
                <a:lnTo>
                  <a:pt x="499" y="217"/>
                </a:lnTo>
                <a:lnTo>
                  <a:pt x="524" y="212"/>
                </a:lnTo>
                <a:lnTo>
                  <a:pt x="547" y="206"/>
                </a:lnTo>
                <a:lnTo>
                  <a:pt x="568" y="199"/>
                </a:lnTo>
                <a:lnTo>
                  <a:pt x="588" y="191"/>
                </a:lnTo>
                <a:lnTo>
                  <a:pt x="606" y="183"/>
                </a:lnTo>
                <a:lnTo>
                  <a:pt x="621" y="175"/>
                </a:lnTo>
                <a:lnTo>
                  <a:pt x="634" y="166"/>
                </a:lnTo>
                <a:lnTo>
                  <a:pt x="646" y="156"/>
                </a:lnTo>
                <a:lnTo>
                  <a:pt x="655" y="147"/>
                </a:lnTo>
                <a:lnTo>
                  <a:pt x="661" y="137"/>
                </a:lnTo>
                <a:lnTo>
                  <a:pt x="664" y="127"/>
                </a:lnTo>
                <a:lnTo>
                  <a:pt x="666" y="1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92" name="Rectangle 16"/>
          <p:cNvSpPr>
            <a:spLocks noChangeArrowheads="1"/>
          </p:cNvSpPr>
          <p:nvPr/>
        </p:nvSpPr>
        <p:spPr bwMode="auto">
          <a:xfrm>
            <a:off x="3395663" y="3831615"/>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50193" name="Freeform 17"/>
          <p:cNvSpPr>
            <a:spLocks/>
          </p:cNvSpPr>
          <p:nvPr/>
        </p:nvSpPr>
        <p:spPr bwMode="auto">
          <a:xfrm>
            <a:off x="6303963" y="4438040"/>
            <a:ext cx="1474787" cy="361950"/>
          </a:xfrm>
          <a:custGeom>
            <a:avLst/>
            <a:gdLst/>
            <a:ahLst/>
            <a:cxnLst>
              <a:cxn ang="0">
                <a:pos x="928" y="227"/>
              </a:cxn>
              <a:cxn ang="0">
                <a:pos x="928" y="0"/>
              </a:cxn>
              <a:cxn ang="0">
                <a:pos x="0" y="0"/>
              </a:cxn>
              <a:cxn ang="0">
                <a:pos x="0" y="227"/>
              </a:cxn>
              <a:cxn ang="0">
                <a:pos x="928" y="227"/>
              </a:cxn>
            </a:cxnLst>
            <a:rect l="0" t="0" r="r" b="b"/>
            <a:pathLst>
              <a:path w="929" h="228">
                <a:moveTo>
                  <a:pt x="928" y="227"/>
                </a:moveTo>
                <a:lnTo>
                  <a:pt x="928" y="0"/>
                </a:lnTo>
                <a:lnTo>
                  <a:pt x="0" y="0"/>
                </a:lnTo>
                <a:lnTo>
                  <a:pt x="0" y="227"/>
                </a:lnTo>
                <a:lnTo>
                  <a:pt x="928" y="22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94" name="Freeform 18"/>
          <p:cNvSpPr>
            <a:spLocks/>
          </p:cNvSpPr>
          <p:nvPr/>
        </p:nvSpPr>
        <p:spPr bwMode="auto">
          <a:xfrm>
            <a:off x="4143375" y="5100027"/>
            <a:ext cx="1404938" cy="609600"/>
          </a:xfrm>
          <a:custGeom>
            <a:avLst/>
            <a:gdLst/>
            <a:ahLst/>
            <a:cxnLst>
              <a:cxn ang="0">
                <a:pos x="0" y="192"/>
              </a:cxn>
              <a:cxn ang="0">
                <a:pos x="436" y="0"/>
              </a:cxn>
              <a:cxn ang="0">
                <a:pos x="884" y="198"/>
              </a:cxn>
              <a:cxn ang="0">
                <a:pos x="436" y="383"/>
              </a:cxn>
              <a:cxn ang="0">
                <a:pos x="0" y="192"/>
              </a:cxn>
            </a:cxnLst>
            <a:rect l="0" t="0" r="r" b="b"/>
            <a:pathLst>
              <a:path w="885" h="384">
                <a:moveTo>
                  <a:pt x="0" y="192"/>
                </a:moveTo>
                <a:lnTo>
                  <a:pt x="436" y="0"/>
                </a:lnTo>
                <a:lnTo>
                  <a:pt x="884" y="198"/>
                </a:lnTo>
                <a:lnTo>
                  <a:pt x="436" y="383"/>
                </a:lnTo>
                <a:lnTo>
                  <a:pt x="0" y="19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0195" name="Rectangle 19"/>
          <p:cNvSpPr>
            <a:spLocks noChangeArrowheads="1"/>
          </p:cNvSpPr>
          <p:nvPr/>
        </p:nvSpPr>
        <p:spPr bwMode="auto">
          <a:xfrm>
            <a:off x="2325688" y="3537927"/>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50196" name="Rectangle 20"/>
          <p:cNvSpPr>
            <a:spLocks noChangeArrowheads="1"/>
          </p:cNvSpPr>
          <p:nvPr/>
        </p:nvSpPr>
        <p:spPr bwMode="auto">
          <a:xfrm>
            <a:off x="6507163" y="3547452"/>
            <a:ext cx="836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50197" name="Rectangle 21"/>
          <p:cNvSpPr>
            <a:spLocks noChangeArrowheads="1"/>
          </p:cNvSpPr>
          <p:nvPr/>
        </p:nvSpPr>
        <p:spPr bwMode="auto">
          <a:xfrm>
            <a:off x="7523163" y="3830027"/>
            <a:ext cx="85883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50198" name="Rectangle 22"/>
          <p:cNvSpPr>
            <a:spLocks noChangeArrowheads="1"/>
          </p:cNvSpPr>
          <p:nvPr/>
        </p:nvSpPr>
        <p:spPr bwMode="auto">
          <a:xfrm>
            <a:off x="5648325" y="3830027"/>
            <a:ext cx="48577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did</a:t>
            </a:r>
          </a:p>
        </p:txBody>
      </p:sp>
      <p:sp>
        <p:nvSpPr>
          <p:cNvPr id="50199" name="Rectangle 23"/>
          <p:cNvSpPr>
            <a:spLocks noChangeArrowheads="1"/>
          </p:cNvSpPr>
          <p:nvPr/>
        </p:nvSpPr>
        <p:spPr bwMode="auto">
          <a:xfrm>
            <a:off x="4448175" y="3352190"/>
            <a:ext cx="700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50200" name="Rectangle 24"/>
          <p:cNvSpPr>
            <a:spLocks noChangeArrowheads="1"/>
          </p:cNvSpPr>
          <p:nvPr/>
        </p:nvSpPr>
        <p:spPr bwMode="auto">
          <a:xfrm>
            <a:off x="2325688" y="3537927"/>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50201" name="Rectangle 25"/>
          <p:cNvSpPr>
            <a:spLocks noChangeArrowheads="1"/>
          </p:cNvSpPr>
          <p:nvPr/>
        </p:nvSpPr>
        <p:spPr bwMode="auto">
          <a:xfrm>
            <a:off x="6507163" y="3547452"/>
            <a:ext cx="836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50202" name="Rectangle 26"/>
          <p:cNvSpPr>
            <a:spLocks noChangeArrowheads="1"/>
          </p:cNvSpPr>
          <p:nvPr/>
        </p:nvSpPr>
        <p:spPr bwMode="auto">
          <a:xfrm>
            <a:off x="7523163" y="3830027"/>
            <a:ext cx="85883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50203" name="Rectangle 27"/>
          <p:cNvSpPr>
            <a:spLocks noChangeArrowheads="1"/>
          </p:cNvSpPr>
          <p:nvPr/>
        </p:nvSpPr>
        <p:spPr bwMode="auto">
          <a:xfrm>
            <a:off x="5648325" y="3830027"/>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sp>
        <p:nvSpPr>
          <p:cNvPr id="50204" name="Rectangle 28"/>
          <p:cNvSpPr>
            <a:spLocks noChangeArrowheads="1"/>
          </p:cNvSpPr>
          <p:nvPr/>
        </p:nvSpPr>
        <p:spPr bwMode="auto">
          <a:xfrm>
            <a:off x="4448175" y="3352190"/>
            <a:ext cx="700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50205" name="Rectangle 29"/>
          <p:cNvSpPr>
            <a:spLocks noChangeArrowheads="1"/>
          </p:cNvSpPr>
          <p:nvPr/>
        </p:nvSpPr>
        <p:spPr bwMode="auto">
          <a:xfrm>
            <a:off x="4187825" y="4444390"/>
            <a:ext cx="10509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Manages</a:t>
            </a:r>
          </a:p>
        </p:txBody>
      </p:sp>
      <p:sp>
        <p:nvSpPr>
          <p:cNvPr id="50206" name="Rectangle 30"/>
          <p:cNvSpPr>
            <a:spLocks noChangeArrowheads="1"/>
          </p:cNvSpPr>
          <p:nvPr/>
        </p:nvSpPr>
        <p:spPr bwMode="auto">
          <a:xfrm>
            <a:off x="4449763" y="6065227"/>
            <a:ext cx="70008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50207" name="Rectangle 31"/>
          <p:cNvSpPr>
            <a:spLocks noChangeArrowheads="1"/>
          </p:cNvSpPr>
          <p:nvPr/>
        </p:nvSpPr>
        <p:spPr bwMode="auto">
          <a:xfrm>
            <a:off x="6362700" y="4426927"/>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50208" name="Rectangle 32"/>
          <p:cNvSpPr>
            <a:spLocks noChangeArrowheads="1"/>
          </p:cNvSpPr>
          <p:nvPr/>
        </p:nvSpPr>
        <p:spPr bwMode="auto">
          <a:xfrm>
            <a:off x="2168525" y="4428515"/>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50209" name="Rectangle 33"/>
          <p:cNvSpPr>
            <a:spLocks noChangeArrowheads="1"/>
          </p:cNvSpPr>
          <p:nvPr/>
        </p:nvSpPr>
        <p:spPr bwMode="auto">
          <a:xfrm>
            <a:off x="1403350" y="3820502"/>
            <a:ext cx="531813"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50210" name="Rectangle 34"/>
          <p:cNvSpPr>
            <a:spLocks noChangeArrowheads="1"/>
          </p:cNvSpPr>
          <p:nvPr/>
        </p:nvSpPr>
        <p:spPr bwMode="auto">
          <a:xfrm>
            <a:off x="4357688" y="5230202"/>
            <a:ext cx="109537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Works_In</a:t>
            </a:r>
          </a:p>
        </p:txBody>
      </p:sp>
      <p:sp>
        <p:nvSpPr>
          <p:cNvPr id="50211" name="Line 35"/>
          <p:cNvSpPr>
            <a:spLocks noChangeShapeType="1"/>
          </p:cNvSpPr>
          <p:nvPr/>
        </p:nvSpPr>
        <p:spPr bwMode="auto">
          <a:xfrm>
            <a:off x="1662113" y="4223727"/>
            <a:ext cx="646112" cy="207963"/>
          </a:xfrm>
          <a:prstGeom prst="line">
            <a:avLst/>
          </a:prstGeom>
          <a:noFill/>
          <a:ln w="12700">
            <a:solidFill>
              <a:schemeClr val="tx2"/>
            </a:solidFill>
            <a:round/>
            <a:headEnd type="none" w="sm" len="sm"/>
            <a:tailEnd type="none" w="sm" len="sm"/>
          </a:ln>
          <a:effectLst/>
        </p:spPr>
        <p:txBody>
          <a:bodyPr/>
          <a:lstStyle/>
          <a:p>
            <a:endParaRPr lang="en-US"/>
          </a:p>
        </p:txBody>
      </p:sp>
      <p:sp>
        <p:nvSpPr>
          <p:cNvPr id="50212" name="Line 36"/>
          <p:cNvSpPr>
            <a:spLocks noChangeShapeType="1"/>
          </p:cNvSpPr>
          <p:nvPr/>
        </p:nvSpPr>
        <p:spPr bwMode="auto">
          <a:xfrm>
            <a:off x="2605088" y="3942740"/>
            <a:ext cx="0" cy="488950"/>
          </a:xfrm>
          <a:prstGeom prst="line">
            <a:avLst/>
          </a:prstGeom>
          <a:noFill/>
          <a:ln w="12700">
            <a:solidFill>
              <a:schemeClr val="tx2"/>
            </a:solidFill>
            <a:round/>
            <a:headEnd type="none" w="sm" len="sm"/>
            <a:tailEnd type="none" w="sm" len="sm"/>
          </a:ln>
          <a:effectLst/>
        </p:spPr>
        <p:txBody>
          <a:bodyPr/>
          <a:lstStyle/>
          <a:p>
            <a:endParaRPr lang="en-US"/>
          </a:p>
        </p:txBody>
      </p:sp>
      <p:sp>
        <p:nvSpPr>
          <p:cNvPr id="50213" name="Line 37"/>
          <p:cNvSpPr>
            <a:spLocks noChangeShapeType="1"/>
          </p:cNvSpPr>
          <p:nvPr/>
        </p:nvSpPr>
        <p:spPr bwMode="auto">
          <a:xfrm flipH="1">
            <a:off x="2916238" y="4223727"/>
            <a:ext cx="668337" cy="207963"/>
          </a:xfrm>
          <a:prstGeom prst="line">
            <a:avLst/>
          </a:prstGeom>
          <a:noFill/>
          <a:ln w="12700">
            <a:solidFill>
              <a:schemeClr val="tx2"/>
            </a:solidFill>
            <a:round/>
            <a:headEnd type="none" w="sm" len="sm"/>
            <a:tailEnd type="none" w="sm" len="sm"/>
          </a:ln>
          <a:effectLst/>
        </p:spPr>
        <p:txBody>
          <a:bodyPr/>
          <a:lstStyle/>
          <a:p>
            <a:endParaRPr lang="en-US"/>
          </a:p>
        </p:txBody>
      </p:sp>
      <p:sp>
        <p:nvSpPr>
          <p:cNvPr id="50214" name="Line 38"/>
          <p:cNvSpPr>
            <a:spLocks noChangeShapeType="1"/>
          </p:cNvSpPr>
          <p:nvPr/>
        </p:nvSpPr>
        <p:spPr bwMode="auto">
          <a:xfrm flipV="1">
            <a:off x="4721225" y="3676040"/>
            <a:ext cx="0" cy="595312"/>
          </a:xfrm>
          <a:prstGeom prst="line">
            <a:avLst/>
          </a:prstGeom>
          <a:noFill/>
          <a:ln w="12700">
            <a:solidFill>
              <a:schemeClr val="tx2"/>
            </a:solidFill>
            <a:round/>
            <a:headEnd type="none" w="sm" len="sm"/>
            <a:tailEnd type="none" w="sm" len="sm"/>
          </a:ln>
          <a:effectLst/>
        </p:spPr>
        <p:txBody>
          <a:bodyPr/>
          <a:lstStyle/>
          <a:p>
            <a:endParaRPr lang="en-US"/>
          </a:p>
        </p:txBody>
      </p:sp>
      <p:sp>
        <p:nvSpPr>
          <p:cNvPr id="50215" name="Line 39"/>
          <p:cNvSpPr>
            <a:spLocks noChangeShapeType="1"/>
          </p:cNvSpPr>
          <p:nvPr/>
        </p:nvSpPr>
        <p:spPr bwMode="auto">
          <a:xfrm>
            <a:off x="5870575" y="4223727"/>
            <a:ext cx="838200" cy="207963"/>
          </a:xfrm>
          <a:prstGeom prst="line">
            <a:avLst/>
          </a:prstGeom>
          <a:noFill/>
          <a:ln w="12700">
            <a:solidFill>
              <a:schemeClr val="tx2"/>
            </a:solidFill>
            <a:round/>
            <a:headEnd type="none" w="sm" len="sm"/>
            <a:tailEnd type="none" w="sm" len="sm"/>
          </a:ln>
          <a:effectLst/>
        </p:spPr>
        <p:txBody>
          <a:bodyPr/>
          <a:lstStyle/>
          <a:p>
            <a:endParaRPr lang="en-US"/>
          </a:p>
        </p:txBody>
      </p:sp>
      <p:sp>
        <p:nvSpPr>
          <p:cNvPr id="50216" name="Line 40"/>
          <p:cNvSpPr>
            <a:spLocks noChangeShapeType="1"/>
          </p:cNvSpPr>
          <p:nvPr/>
        </p:nvSpPr>
        <p:spPr bwMode="auto">
          <a:xfrm>
            <a:off x="6835775" y="3942740"/>
            <a:ext cx="0" cy="488950"/>
          </a:xfrm>
          <a:prstGeom prst="line">
            <a:avLst/>
          </a:prstGeom>
          <a:noFill/>
          <a:ln w="12700">
            <a:solidFill>
              <a:schemeClr val="tx2"/>
            </a:solidFill>
            <a:round/>
            <a:headEnd type="none" w="sm" len="sm"/>
            <a:tailEnd type="none" w="sm" len="sm"/>
          </a:ln>
          <a:effectLst/>
        </p:spPr>
        <p:txBody>
          <a:bodyPr/>
          <a:lstStyle/>
          <a:p>
            <a:endParaRPr lang="en-US"/>
          </a:p>
        </p:txBody>
      </p:sp>
      <p:sp>
        <p:nvSpPr>
          <p:cNvPr id="50217" name="Line 41"/>
          <p:cNvSpPr>
            <a:spLocks noChangeShapeType="1"/>
          </p:cNvSpPr>
          <p:nvPr/>
        </p:nvSpPr>
        <p:spPr bwMode="auto">
          <a:xfrm flipH="1">
            <a:off x="7291388" y="4223727"/>
            <a:ext cx="547687" cy="227013"/>
          </a:xfrm>
          <a:prstGeom prst="line">
            <a:avLst/>
          </a:prstGeom>
          <a:noFill/>
          <a:ln w="12700">
            <a:solidFill>
              <a:schemeClr val="tx2"/>
            </a:solidFill>
            <a:round/>
            <a:headEnd type="none" w="sm" len="sm"/>
            <a:tailEnd type="none" w="sm" len="sm"/>
          </a:ln>
          <a:effectLst/>
        </p:spPr>
        <p:txBody>
          <a:bodyPr/>
          <a:lstStyle/>
          <a:p>
            <a:endParaRPr lang="en-US"/>
          </a:p>
        </p:txBody>
      </p:sp>
      <p:sp>
        <p:nvSpPr>
          <p:cNvPr id="50218" name="Line 42"/>
          <p:cNvSpPr>
            <a:spLocks noChangeShapeType="1"/>
          </p:cNvSpPr>
          <p:nvPr/>
        </p:nvSpPr>
        <p:spPr bwMode="auto">
          <a:xfrm flipH="1">
            <a:off x="4714875" y="5706452"/>
            <a:ext cx="133350" cy="368300"/>
          </a:xfrm>
          <a:prstGeom prst="line">
            <a:avLst/>
          </a:prstGeom>
          <a:noFill/>
          <a:ln w="12700">
            <a:solidFill>
              <a:schemeClr val="tx2"/>
            </a:solidFill>
            <a:round/>
            <a:headEnd type="none" w="sm" len="sm"/>
            <a:tailEnd type="none" w="sm" len="sm"/>
          </a:ln>
          <a:effectLst/>
        </p:spPr>
        <p:txBody>
          <a:bodyPr/>
          <a:lstStyle/>
          <a:p>
            <a:endParaRPr lang="en-US"/>
          </a:p>
        </p:txBody>
      </p:sp>
      <p:sp>
        <p:nvSpPr>
          <p:cNvPr id="50219" name="Line 43"/>
          <p:cNvSpPr>
            <a:spLocks noChangeShapeType="1"/>
          </p:cNvSpPr>
          <p:nvPr/>
        </p:nvSpPr>
        <p:spPr bwMode="auto">
          <a:xfrm>
            <a:off x="5329237" y="4598377"/>
            <a:ext cx="970987" cy="21420"/>
          </a:xfrm>
          <a:prstGeom prst="line">
            <a:avLst/>
          </a:prstGeom>
          <a:noFill/>
          <a:ln w="50800">
            <a:solidFill>
              <a:schemeClr val="tx2"/>
            </a:solidFill>
            <a:round/>
            <a:headEnd type="stealth" w="med" len="med"/>
            <a:tailEnd type="none" w="sm" len="sm"/>
          </a:ln>
          <a:effectLst/>
        </p:spPr>
        <p:txBody>
          <a:bodyPr/>
          <a:lstStyle/>
          <a:p>
            <a:endParaRPr lang="en-US"/>
          </a:p>
        </p:txBody>
      </p:sp>
      <p:sp>
        <p:nvSpPr>
          <p:cNvPr id="50220" name="Line 44"/>
          <p:cNvSpPr>
            <a:spLocks noChangeShapeType="1"/>
          </p:cNvSpPr>
          <p:nvPr/>
        </p:nvSpPr>
        <p:spPr bwMode="auto">
          <a:xfrm flipH="1">
            <a:off x="3352800" y="4598377"/>
            <a:ext cx="766763" cy="0"/>
          </a:xfrm>
          <a:prstGeom prst="line">
            <a:avLst/>
          </a:prstGeom>
          <a:noFill/>
          <a:ln w="12700">
            <a:solidFill>
              <a:schemeClr val="tx2"/>
            </a:solidFill>
            <a:round/>
            <a:headEnd type="none" w="sm" len="sm"/>
            <a:tailEnd type="none" w="sm" len="sm"/>
          </a:ln>
          <a:effectLst/>
        </p:spPr>
        <p:txBody>
          <a:bodyPr/>
          <a:lstStyle/>
          <a:p>
            <a:endParaRPr lang="en-US"/>
          </a:p>
        </p:txBody>
      </p:sp>
      <p:sp>
        <p:nvSpPr>
          <p:cNvPr id="50221" name="Line 45"/>
          <p:cNvSpPr>
            <a:spLocks noChangeShapeType="1"/>
          </p:cNvSpPr>
          <p:nvPr/>
        </p:nvSpPr>
        <p:spPr bwMode="auto">
          <a:xfrm flipH="1" flipV="1">
            <a:off x="3343038" y="4658200"/>
            <a:ext cx="844911" cy="768101"/>
          </a:xfrm>
          <a:prstGeom prst="line">
            <a:avLst/>
          </a:prstGeom>
          <a:noFill/>
          <a:ln w="50800">
            <a:solidFill>
              <a:schemeClr val="tx2"/>
            </a:solidFill>
            <a:round/>
            <a:headEnd type="none" w="sm" len="sm"/>
            <a:tailEnd type="none" w="sm" len="sm"/>
          </a:ln>
          <a:effectLst/>
        </p:spPr>
        <p:txBody>
          <a:bodyPr/>
          <a:lstStyle/>
          <a:p>
            <a:endParaRPr lang="en-US"/>
          </a:p>
        </p:txBody>
      </p:sp>
      <p:sp>
        <p:nvSpPr>
          <p:cNvPr id="50222" name="Line 46"/>
          <p:cNvSpPr>
            <a:spLocks noChangeShapeType="1"/>
          </p:cNvSpPr>
          <p:nvPr/>
        </p:nvSpPr>
        <p:spPr bwMode="auto">
          <a:xfrm flipV="1">
            <a:off x="5532125" y="4793639"/>
            <a:ext cx="1082988" cy="594257"/>
          </a:xfrm>
          <a:prstGeom prst="line">
            <a:avLst/>
          </a:prstGeom>
          <a:noFill/>
          <a:ln w="50800">
            <a:solidFill>
              <a:schemeClr val="tx2"/>
            </a:solidFill>
            <a:round/>
            <a:headEnd type="none" w="sm" len="sm"/>
            <a:tailEnd type="none" w="sm" len="sm"/>
          </a:ln>
          <a:effectLst/>
        </p:spPr>
        <p:txBody>
          <a:bodyPr/>
          <a:lstStyle/>
          <a:p>
            <a:endParaRPr lang="en-US"/>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222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2228" name="Rectangle 4"/>
          <p:cNvSpPr>
            <a:spLocks noGrp="1" noChangeArrowheads="1"/>
          </p:cNvSpPr>
          <p:nvPr>
            <p:ph type="title"/>
          </p:nvPr>
        </p:nvSpPr>
        <p:spPr>
          <a:noFill/>
          <a:ln/>
        </p:spPr>
        <p:txBody>
          <a:bodyPr/>
          <a:lstStyle/>
          <a:p>
            <a:r>
              <a:rPr lang="en-US"/>
              <a:t>Participation Constraints in SQL</a:t>
            </a:r>
          </a:p>
        </p:txBody>
      </p:sp>
      <p:sp>
        <p:nvSpPr>
          <p:cNvPr id="52229" name="Rectangle 5"/>
          <p:cNvSpPr>
            <a:spLocks noGrp="1" noChangeArrowheads="1"/>
          </p:cNvSpPr>
          <p:nvPr>
            <p:ph type="body" idx="1"/>
          </p:nvPr>
        </p:nvSpPr>
        <p:spPr>
          <a:xfrm>
            <a:off x="0" y="1447800"/>
            <a:ext cx="9067800" cy="4876800"/>
          </a:xfrm>
          <a:noFill/>
          <a:ln/>
        </p:spPr>
        <p:txBody>
          <a:bodyPr/>
          <a:lstStyle/>
          <a:p>
            <a:r>
              <a:rPr lang="en-US" dirty="0"/>
              <a:t>We can capture participation constraints involving one entity set in a binary 1-many relationship, but little else (</a:t>
            </a:r>
            <a:r>
              <a:rPr lang="en-US"/>
              <a:t>except with </a:t>
            </a:r>
            <a:r>
              <a:rPr lang="en-US" sz="2400"/>
              <a:t>CHECK</a:t>
            </a:r>
            <a:r>
              <a:rPr lang="en-US"/>
              <a:t> constraints /assertions</a:t>
            </a:r>
            <a:r>
              <a:rPr lang="en-US" dirty="0"/>
              <a:t>).</a:t>
            </a:r>
          </a:p>
        </p:txBody>
      </p:sp>
      <p:sp>
        <p:nvSpPr>
          <p:cNvPr id="52230" name="Rectangle 6"/>
          <p:cNvSpPr>
            <a:spLocks noChangeArrowheads="1"/>
          </p:cNvSpPr>
          <p:nvPr/>
        </p:nvSpPr>
        <p:spPr bwMode="auto">
          <a:xfrm>
            <a:off x="1355725" y="2954338"/>
            <a:ext cx="6248400" cy="33813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CREATE TABLE  </a:t>
            </a:r>
            <a:r>
              <a:rPr lang="en-US">
                <a:latin typeface="Book Antiqua" pitchFamily="18" charset="0"/>
              </a:rPr>
              <a:t>Dept_Mgr(</a:t>
            </a:r>
          </a:p>
          <a:p>
            <a:r>
              <a:rPr lang="en-US">
                <a:latin typeface="Book Antiqua" pitchFamily="18" charset="0"/>
              </a:rPr>
              <a:t>   </a:t>
            </a:r>
            <a:r>
              <a:rPr lang="en-US">
                <a:solidFill>
                  <a:srgbClr val="434FD6"/>
                </a:solidFill>
                <a:latin typeface="Book Antiqua" pitchFamily="18" charset="0"/>
              </a:rPr>
              <a:t>did  </a:t>
            </a:r>
            <a:r>
              <a:rPr lang="en-US" sz="2000">
                <a:solidFill>
                  <a:srgbClr val="434FD6"/>
                </a:solidFill>
                <a:latin typeface="Book Antiqua" pitchFamily="18" charset="0"/>
              </a:rPr>
              <a:t>INTEGER,</a:t>
            </a:r>
            <a:endParaRPr lang="en-US">
              <a:solidFill>
                <a:srgbClr val="434FD6"/>
              </a:solidFill>
              <a:latin typeface="Book Antiqua" pitchFamily="18" charset="0"/>
            </a:endParaRPr>
          </a:p>
          <a:p>
            <a:r>
              <a:rPr lang="en-US">
                <a:solidFill>
                  <a:srgbClr val="434FD6"/>
                </a:solidFill>
                <a:latin typeface="Book Antiqua" pitchFamily="18" charset="0"/>
              </a:rPr>
              <a:t>   dname  </a:t>
            </a:r>
            <a:r>
              <a:rPr lang="en-US" sz="2000">
                <a:solidFill>
                  <a:srgbClr val="434FD6"/>
                </a:solidFill>
                <a:latin typeface="Book Antiqua" pitchFamily="18" charset="0"/>
              </a:rPr>
              <a:t>CHAR(20)</a:t>
            </a:r>
            <a:r>
              <a:rPr lang="en-US">
                <a:solidFill>
                  <a:srgbClr val="434FD6"/>
                </a:solidFill>
                <a:latin typeface="Book Antiqua" pitchFamily="18" charset="0"/>
              </a:rPr>
              <a:t>,</a:t>
            </a:r>
          </a:p>
          <a:p>
            <a:r>
              <a:rPr lang="en-US">
                <a:solidFill>
                  <a:srgbClr val="434FD6"/>
                </a:solidFill>
                <a:latin typeface="Book Antiqua" pitchFamily="18" charset="0"/>
              </a:rPr>
              <a:t>   budget  </a:t>
            </a:r>
            <a:r>
              <a:rPr lang="en-US" sz="2000">
                <a:solidFill>
                  <a:srgbClr val="434FD6"/>
                </a:solidFill>
                <a:latin typeface="Book Antiqua" pitchFamily="18" charset="0"/>
              </a:rPr>
              <a:t>REAL</a:t>
            </a:r>
            <a:r>
              <a:rPr lang="en-US">
                <a:solidFill>
                  <a:srgbClr val="434FD6"/>
                </a:solidFill>
                <a:latin typeface="Book Antiqua" pitchFamily="18" charset="0"/>
              </a:rPr>
              <a:t>,</a:t>
            </a:r>
          </a:p>
          <a:p>
            <a:r>
              <a:rPr lang="en-US">
                <a:solidFill>
                  <a:srgbClr val="434FD6"/>
                </a:solidFill>
                <a:latin typeface="Book Antiqua" pitchFamily="18" charset="0"/>
              </a:rPr>
              <a:t>   ssn  </a:t>
            </a:r>
            <a:r>
              <a:rPr lang="en-US" sz="2000">
                <a:solidFill>
                  <a:srgbClr val="434FD6"/>
                </a:solidFill>
                <a:latin typeface="Book Antiqua" pitchFamily="18" charset="0"/>
              </a:rPr>
              <a:t>CHAR(11) </a:t>
            </a:r>
            <a:r>
              <a:rPr lang="en-US" sz="2000">
                <a:solidFill>
                  <a:schemeClr val="accent2"/>
                </a:solidFill>
                <a:latin typeface="Book Antiqua" pitchFamily="18" charset="0"/>
              </a:rPr>
              <a:t>NOT NULL</a:t>
            </a:r>
            <a:r>
              <a:rPr lang="en-US">
                <a:solidFill>
                  <a:srgbClr val="434FD6"/>
                </a:solidFill>
                <a:latin typeface="Book Antiqua" pitchFamily="18" charset="0"/>
              </a:rPr>
              <a:t>,</a:t>
            </a:r>
          </a:p>
          <a:p>
            <a:r>
              <a:rPr lang="en-US">
                <a:solidFill>
                  <a:srgbClr val="434FD6"/>
                </a:solidFill>
                <a:latin typeface="Book Antiqua" pitchFamily="18" charset="0"/>
              </a:rPr>
              <a:t>   since  </a:t>
            </a:r>
            <a:r>
              <a:rPr lang="en-US" sz="2000">
                <a:solidFill>
                  <a:srgbClr val="434FD6"/>
                </a:solidFill>
                <a:latin typeface="Book Antiqua" pitchFamily="18" charset="0"/>
              </a:rPr>
              <a:t>DATE</a:t>
            </a:r>
            <a:r>
              <a:rPr lang="en-US">
                <a:solidFill>
                  <a:srgbClr val="434FD6"/>
                </a:solidFill>
                <a:latin typeface="Book Antiqua" pitchFamily="18" charset="0"/>
              </a:rPr>
              <a:t>,</a:t>
            </a:r>
          </a:p>
          <a:p>
            <a:r>
              <a:rPr lang="en-US">
                <a:solidFill>
                  <a:srgbClr val="434FD6"/>
                </a:solidFill>
                <a:latin typeface="Book Antiqua" pitchFamily="18" charset="0"/>
              </a:rPr>
              <a:t>   </a:t>
            </a:r>
            <a:r>
              <a:rPr lang="en-US" sz="2000">
                <a:solidFill>
                  <a:schemeClr val="folHlink"/>
                </a:solidFill>
                <a:latin typeface="Book Antiqua" pitchFamily="18" charset="0"/>
              </a:rPr>
              <a:t>PRIMARY KEY  </a:t>
            </a:r>
            <a:r>
              <a:rPr lang="en-US">
                <a:solidFill>
                  <a:schemeClr val="folHlink"/>
                </a:solidFill>
                <a:latin typeface="Book Antiqua" pitchFamily="18" charset="0"/>
              </a:rPr>
              <a:t>(did),</a:t>
            </a:r>
          </a:p>
          <a:p>
            <a:r>
              <a:rPr lang="en-US">
                <a:solidFill>
                  <a:schemeClr val="folHlink"/>
                </a:solidFill>
                <a:latin typeface="Book Antiqua" pitchFamily="18" charset="0"/>
              </a:rPr>
              <a:t>   </a:t>
            </a:r>
            <a:r>
              <a:rPr lang="en-US" sz="2000">
                <a:solidFill>
                  <a:schemeClr val="folHlink"/>
                </a:solidFill>
                <a:latin typeface="Book Antiqua" pitchFamily="18" charset="0"/>
              </a:rPr>
              <a:t>FOREIGN KEY  </a:t>
            </a:r>
            <a:r>
              <a:rPr lang="en-US">
                <a:solidFill>
                  <a:schemeClr val="folHlink"/>
                </a:solidFill>
                <a:latin typeface="Book Antiqua" pitchFamily="18" charset="0"/>
              </a:rPr>
              <a:t>(ssn) </a:t>
            </a:r>
            <a:r>
              <a:rPr lang="en-US" sz="2000">
                <a:solidFill>
                  <a:schemeClr val="folHlink"/>
                </a:solidFill>
                <a:latin typeface="Book Antiqua" pitchFamily="18" charset="0"/>
              </a:rPr>
              <a:t>REFERENCES</a:t>
            </a:r>
            <a:r>
              <a:rPr lang="en-US">
                <a:solidFill>
                  <a:schemeClr val="folHlink"/>
                </a:solidFill>
                <a:latin typeface="Book Antiqua" pitchFamily="18" charset="0"/>
              </a:rPr>
              <a:t> Employees,</a:t>
            </a:r>
            <a:endParaRPr lang="en-US">
              <a:latin typeface="Book Antiqua" pitchFamily="18" charset="0"/>
            </a:endParaRPr>
          </a:p>
          <a:p>
            <a:r>
              <a:rPr lang="en-US">
                <a:latin typeface="Book Antiqua" pitchFamily="18" charset="0"/>
              </a:rPr>
              <a:t>      </a:t>
            </a:r>
            <a:r>
              <a:rPr lang="en-US" sz="2000">
                <a:solidFill>
                  <a:schemeClr val="accent2"/>
                </a:solidFill>
                <a:latin typeface="Book Antiqua" pitchFamily="18" charset="0"/>
              </a:rPr>
              <a:t>ON DELETE NO ACTION</a:t>
            </a:r>
            <a:r>
              <a:rPr lang="en-US">
                <a:latin typeface="Book Antiqua" pitchFamily="18" charset="0"/>
              </a:rPr>
              <a:t>)</a:t>
            </a:r>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42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4276" name="Rectangle 4"/>
          <p:cNvSpPr>
            <a:spLocks noGrp="1" noChangeArrowheads="1"/>
          </p:cNvSpPr>
          <p:nvPr>
            <p:ph type="title"/>
          </p:nvPr>
        </p:nvSpPr>
        <p:spPr>
          <a:noFill/>
          <a:ln/>
        </p:spPr>
        <p:txBody>
          <a:bodyPr/>
          <a:lstStyle/>
          <a:p>
            <a:r>
              <a:rPr lang="en-US"/>
              <a:t>Review: Weak Entities</a:t>
            </a:r>
          </a:p>
        </p:txBody>
      </p:sp>
      <p:sp>
        <p:nvSpPr>
          <p:cNvPr id="54277" name="Rectangle 5"/>
          <p:cNvSpPr>
            <a:spLocks noGrp="1" noChangeArrowheads="1"/>
          </p:cNvSpPr>
          <p:nvPr>
            <p:ph type="body" idx="1"/>
          </p:nvPr>
        </p:nvSpPr>
        <p:spPr>
          <a:xfrm>
            <a:off x="0" y="1600200"/>
            <a:ext cx="9067800" cy="4953000"/>
          </a:xfrm>
          <a:noFill/>
          <a:ln/>
        </p:spPr>
        <p:txBody>
          <a:bodyPr/>
          <a:lstStyle/>
          <a:p>
            <a:r>
              <a:rPr lang="en-US"/>
              <a:t>A </a:t>
            </a:r>
            <a:r>
              <a:rPr lang="en-US" i="1">
                <a:solidFill>
                  <a:schemeClr val="accent2"/>
                </a:solidFill>
              </a:rPr>
              <a:t>weak entity </a:t>
            </a:r>
            <a:r>
              <a:rPr lang="en-US"/>
              <a:t>can be identified uniquely only by considering the primary key of another (</a:t>
            </a:r>
            <a:r>
              <a:rPr lang="en-US" i="1"/>
              <a:t>owner</a:t>
            </a:r>
            <a:r>
              <a:rPr lang="en-US"/>
              <a:t>) entity.</a:t>
            </a:r>
          </a:p>
          <a:p>
            <a:pPr lvl="1">
              <a:buSzPct val="75000"/>
            </a:pPr>
            <a:r>
              <a:rPr lang="en-US"/>
              <a:t>Owner entity set and weak entity set must participate in a one-to-many relationship set (1 owner, many weak entities).</a:t>
            </a:r>
          </a:p>
          <a:p>
            <a:pPr lvl="1">
              <a:buSzPct val="75000"/>
            </a:pPr>
            <a:r>
              <a:rPr lang="en-US"/>
              <a:t>Weak entity set must have total participation in this </a:t>
            </a:r>
            <a:r>
              <a:rPr lang="en-US" i="1">
                <a:solidFill>
                  <a:schemeClr val="accent2"/>
                </a:solidFill>
              </a:rPr>
              <a:t>identifying </a:t>
            </a:r>
            <a:r>
              <a:rPr lang="en-US"/>
              <a:t>relationship set.  </a:t>
            </a:r>
          </a:p>
        </p:txBody>
      </p:sp>
      <p:sp>
        <p:nvSpPr>
          <p:cNvPr id="54278" name="Freeform 6"/>
          <p:cNvSpPr>
            <a:spLocks/>
          </p:cNvSpPr>
          <p:nvPr/>
        </p:nvSpPr>
        <p:spPr bwMode="auto">
          <a:xfrm>
            <a:off x="5845175" y="4722813"/>
            <a:ext cx="1254125" cy="530225"/>
          </a:xfrm>
          <a:custGeom>
            <a:avLst/>
            <a:gdLst/>
            <a:ahLst/>
            <a:cxnLst>
              <a:cxn ang="0">
                <a:pos x="788" y="153"/>
              </a:cxn>
              <a:cxn ang="0">
                <a:pos x="775" y="124"/>
              </a:cxn>
              <a:cxn ang="0">
                <a:pos x="752" y="97"/>
              </a:cxn>
              <a:cxn ang="0">
                <a:pos x="718" y="71"/>
              </a:cxn>
              <a:cxn ang="0">
                <a:pos x="674" y="50"/>
              </a:cxn>
              <a:cxn ang="0">
                <a:pos x="621" y="30"/>
              </a:cxn>
              <a:cxn ang="0">
                <a:pos x="561" y="17"/>
              </a:cxn>
              <a:cxn ang="0">
                <a:pos x="497" y="6"/>
              </a:cxn>
              <a:cxn ang="0">
                <a:pos x="429" y="1"/>
              </a:cxn>
              <a:cxn ang="0">
                <a:pos x="360" y="1"/>
              </a:cxn>
              <a:cxn ang="0">
                <a:pos x="293" y="6"/>
              </a:cxn>
              <a:cxn ang="0">
                <a:pos x="228" y="17"/>
              </a:cxn>
              <a:cxn ang="0">
                <a:pos x="169" y="30"/>
              </a:cxn>
              <a:cxn ang="0">
                <a:pos x="116" y="50"/>
              </a:cxn>
              <a:cxn ang="0">
                <a:pos x="72" y="71"/>
              </a:cxn>
              <a:cxn ang="0">
                <a:pos x="38" y="97"/>
              </a:cxn>
              <a:cxn ang="0">
                <a:pos x="14" y="124"/>
              </a:cxn>
              <a:cxn ang="0">
                <a:pos x="2" y="153"/>
              </a:cxn>
              <a:cxn ang="0">
                <a:pos x="2" y="181"/>
              </a:cxn>
              <a:cxn ang="0">
                <a:pos x="14" y="210"/>
              </a:cxn>
              <a:cxn ang="0">
                <a:pos x="38" y="237"/>
              </a:cxn>
              <a:cxn ang="0">
                <a:pos x="72" y="262"/>
              </a:cxn>
              <a:cxn ang="0">
                <a:pos x="116" y="284"/>
              </a:cxn>
              <a:cxn ang="0">
                <a:pos x="169" y="303"/>
              </a:cxn>
              <a:cxn ang="0">
                <a:pos x="228" y="317"/>
              </a:cxn>
              <a:cxn ang="0">
                <a:pos x="293" y="327"/>
              </a:cxn>
              <a:cxn ang="0">
                <a:pos x="360" y="332"/>
              </a:cxn>
              <a:cxn ang="0">
                <a:pos x="429" y="332"/>
              </a:cxn>
              <a:cxn ang="0">
                <a:pos x="497" y="327"/>
              </a:cxn>
              <a:cxn ang="0">
                <a:pos x="561" y="317"/>
              </a:cxn>
              <a:cxn ang="0">
                <a:pos x="621" y="303"/>
              </a:cxn>
              <a:cxn ang="0">
                <a:pos x="674" y="284"/>
              </a:cxn>
              <a:cxn ang="0">
                <a:pos x="718" y="262"/>
              </a:cxn>
              <a:cxn ang="0">
                <a:pos x="752" y="237"/>
              </a:cxn>
              <a:cxn ang="0">
                <a:pos x="775" y="210"/>
              </a:cxn>
              <a:cxn ang="0">
                <a:pos x="788" y="181"/>
              </a:cxn>
            </a:cxnLst>
            <a:rect l="0" t="0" r="r" b="b"/>
            <a:pathLst>
              <a:path w="790" h="334">
                <a:moveTo>
                  <a:pt x="789" y="167"/>
                </a:moveTo>
                <a:lnTo>
                  <a:pt x="788" y="153"/>
                </a:lnTo>
                <a:lnTo>
                  <a:pt x="783" y="138"/>
                </a:lnTo>
                <a:lnTo>
                  <a:pt x="775" y="124"/>
                </a:lnTo>
                <a:lnTo>
                  <a:pt x="765" y="110"/>
                </a:lnTo>
                <a:lnTo>
                  <a:pt x="752" y="97"/>
                </a:lnTo>
                <a:lnTo>
                  <a:pt x="736" y="83"/>
                </a:lnTo>
                <a:lnTo>
                  <a:pt x="718" y="71"/>
                </a:lnTo>
                <a:lnTo>
                  <a:pt x="697" y="60"/>
                </a:lnTo>
                <a:lnTo>
                  <a:pt x="674" y="50"/>
                </a:lnTo>
                <a:lnTo>
                  <a:pt x="648" y="40"/>
                </a:lnTo>
                <a:lnTo>
                  <a:pt x="621" y="30"/>
                </a:lnTo>
                <a:lnTo>
                  <a:pt x="592" y="23"/>
                </a:lnTo>
                <a:lnTo>
                  <a:pt x="561" y="17"/>
                </a:lnTo>
                <a:lnTo>
                  <a:pt x="529" y="10"/>
                </a:lnTo>
                <a:lnTo>
                  <a:pt x="497" y="6"/>
                </a:lnTo>
                <a:lnTo>
                  <a:pt x="463" y="3"/>
                </a:lnTo>
                <a:lnTo>
                  <a:pt x="429" y="1"/>
                </a:lnTo>
                <a:lnTo>
                  <a:pt x="394" y="0"/>
                </a:lnTo>
                <a:lnTo>
                  <a:pt x="360" y="1"/>
                </a:lnTo>
                <a:lnTo>
                  <a:pt x="326" y="3"/>
                </a:lnTo>
                <a:lnTo>
                  <a:pt x="293" y="6"/>
                </a:lnTo>
                <a:lnTo>
                  <a:pt x="260" y="10"/>
                </a:lnTo>
                <a:lnTo>
                  <a:pt x="228" y="17"/>
                </a:lnTo>
                <a:lnTo>
                  <a:pt x="197" y="23"/>
                </a:lnTo>
                <a:lnTo>
                  <a:pt x="169" y="30"/>
                </a:lnTo>
                <a:lnTo>
                  <a:pt x="142" y="40"/>
                </a:lnTo>
                <a:lnTo>
                  <a:pt x="116" y="50"/>
                </a:lnTo>
                <a:lnTo>
                  <a:pt x="93" y="60"/>
                </a:lnTo>
                <a:lnTo>
                  <a:pt x="72" y="71"/>
                </a:lnTo>
                <a:lnTo>
                  <a:pt x="54" y="83"/>
                </a:lnTo>
                <a:lnTo>
                  <a:pt x="38" y="97"/>
                </a:lnTo>
                <a:lnTo>
                  <a:pt x="24" y="110"/>
                </a:lnTo>
                <a:lnTo>
                  <a:pt x="14" y="124"/>
                </a:lnTo>
                <a:lnTo>
                  <a:pt x="7" y="138"/>
                </a:lnTo>
                <a:lnTo>
                  <a:pt x="2" y="153"/>
                </a:lnTo>
                <a:lnTo>
                  <a:pt x="0" y="167"/>
                </a:lnTo>
                <a:lnTo>
                  <a:pt x="2" y="181"/>
                </a:lnTo>
                <a:lnTo>
                  <a:pt x="7" y="196"/>
                </a:lnTo>
                <a:lnTo>
                  <a:pt x="14" y="210"/>
                </a:lnTo>
                <a:lnTo>
                  <a:pt x="24" y="224"/>
                </a:lnTo>
                <a:lnTo>
                  <a:pt x="38" y="237"/>
                </a:lnTo>
                <a:lnTo>
                  <a:pt x="54" y="250"/>
                </a:lnTo>
                <a:lnTo>
                  <a:pt x="72" y="262"/>
                </a:lnTo>
                <a:lnTo>
                  <a:pt x="93" y="274"/>
                </a:lnTo>
                <a:lnTo>
                  <a:pt x="116" y="284"/>
                </a:lnTo>
                <a:lnTo>
                  <a:pt x="142" y="294"/>
                </a:lnTo>
                <a:lnTo>
                  <a:pt x="169" y="303"/>
                </a:lnTo>
                <a:lnTo>
                  <a:pt x="197" y="311"/>
                </a:lnTo>
                <a:lnTo>
                  <a:pt x="228" y="317"/>
                </a:lnTo>
                <a:lnTo>
                  <a:pt x="260" y="323"/>
                </a:lnTo>
                <a:lnTo>
                  <a:pt x="293" y="327"/>
                </a:lnTo>
                <a:lnTo>
                  <a:pt x="326" y="331"/>
                </a:lnTo>
                <a:lnTo>
                  <a:pt x="360" y="332"/>
                </a:lnTo>
                <a:lnTo>
                  <a:pt x="394" y="333"/>
                </a:lnTo>
                <a:lnTo>
                  <a:pt x="429" y="332"/>
                </a:lnTo>
                <a:lnTo>
                  <a:pt x="463" y="331"/>
                </a:lnTo>
                <a:lnTo>
                  <a:pt x="497" y="327"/>
                </a:lnTo>
                <a:lnTo>
                  <a:pt x="529" y="323"/>
                </a:lnTo>
                <a:lnTo>
                  <a:pt x="561" y="317"/>
                </a:lnTo>
                <a:lnTo>
                  <a:pt x="592" y="311"/>
                </a:lnTo>
                <a:lnTo>
                  <a:pt x="621" y="303"/>
                </a:lnTo>
                <a:lnTo>
                  <a:pt x="648" y="294"/>
                </a:lnTo>
                <a:lnTo>
                  <a:pt x="674" y="284"/>
                </a:lnTo>
                <a:lnTo>
                  <a:pt x="697" y="274"/>
                </a:lnTo>
                <a:lnTo>
                  <a:pt x="718" y="262"/>
                </a:lnTo>
                <a:lnTo>
                  <a:pt x="736" y="250"/>
                </a:lnTo>
                <a:lnTo>
                  <a:pt x="752" y="237"/>
                </a:lnTo>
                <a:lnTo>
                  <a:pt x="765" y="224"/>
                </a:lnTo>
                <a:lnTo>
                  <a:pt x="775" y="210"/>
                </a:lnTo>
                <a:lnTo>
                  <a:pt x="783" y="196"/>
                </a:lnTo>
                <a:lnTo>
                  <a:pt x="788" y="181"/>
                </a:lnTo>
                <a:lnTo>
                  <a:pt x="789"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4279" name="Freeform 7"/>
          <p:cNvSpPr>
            <a:spLocks/>
          </p:cNvSpPr>
          <p:nvPr/>
        </p:nvSpPr>
        <p:spPr bwMode="auto">
          <a:xfrm>
            <a:off x="7378700" y="4738688"/>
            <a:ext cx="1254125" cy="530225"/>
          </a:xfrm>
          <a:custGeom>
            <a:avLst/>
            <a:gdLst/>
            <a:ahLst/>
            <a:cxnLst>
              <a:cxn ang="0">
                <a:pos x="2" y="181"/>
              </a:cxn>
              <a:cxn ang="0">
                <a:pos x="13" y="210"/>
              </a:cxn>
              <a:cxn ang="0">
                <a:pos x="38" y="237"/>
              </a:cxn>
              <a:cxn ang="0">
                <a:pos x="72" y="262"/>
              </a:cxn>
              <a:cxn ang="0">
                <a:pos x="116" y="284"/>
              </a:cxn>
              <a:cxn ang="0">
                <a:pos x="169" y="303"/>
              </a:cxn>
              <a:cxn ang="0">
                <a:pos x="228" y="317"/>
              </a:cxn>
              <a:cxn ang="0">
                <a:pos x="293" y="327"/>
              </a:cxn>
              <a:cxn ang="0">
                <a:pos x="360" y="332"/>
              </a:cxn>
              <a:cxn ang="0">
                <a:pos x="429" y="332"/>
              </a:cxn>
              <a:cxn ang="0">
                <a:pos x="497" y="327"/>
              </a:cxn>
              <a:cxn ang="0">
                <a:pos x="561" y="317"/>
              </a:cxn>
              <a:cxn ang="0">
                <a:pos x="621" y="303"/>
              </a:cxn>
              <a:cxn ang="0">
                <a:pos x="673" y="284"/>
              </a:cxn>
              <a:cxn ang="0">
                <a:pos x="717" y="262"/>
              </a:cxn>
              <a:cxn ang="0">
                <a:pos x="752" y="237"/>
              </a:cxn>
              <a:cxn ang="0">
                <a:pos x="775" y="210"/>
              </a:cxn>
              <a:cxn ang="0">
                <a:pos x="787" y="181"/>
              </a:cxn>
              <a:cxn ang="0">
                <a:pos x="787" y="152"/>
              </a:cxn>
              <a:cxn ang="0">
                <a:pos x="775" y="124"/>
              </a:cxn>
              <a:cxn ang="0">
                <a:pos x="751" y="97"/>
              </a:cxn>
              <a:cxn ang="0">
                <a:pos x="717" y="71"/>
              </a:cxn>
              <a:cxn ang="0">
                <a:pos x="673" y="49"/>
              </a:cxn>
              <a:cxn ang="0">
                <a:pos x="620" y="30"/>
              </a:cxn>
              <a:cxn ang="0">
                <a:pos x="561" y="16"/>
              </a:cxn>
              <a:cxn ang="0">
                <a:pos x="496" y="6"/>
              </a:cxn>
              <a:cxn ang="0">
                <a:pos x="429" y="1"/>
              </a:cxn>
              <a:cxn ang="0">
                <a:pos x="360" y="1"/>
              </a:cxn>
              <a:cxn ang="0">
                <a:pos x="293" y="7"/>
              </a:cxn>
              <a:cxn ang="0">
                <a:pos x="228" y="16"/>
              </a:cxn>
              <a:cxn ang="0">
                <a:pos x="169" y="30"/>
              </a:cxn>
              <a:cxn ang="0">
                <a:pos x="116" y="50"/>
              </a:cxn>
              <a:cxn ang="0">
                <a:pos x="72" y="71"/>
              </a:cxn>
              <a:cxn ang="0">
                <a:pos x="38" y="97"/>
              </a:cxn>
              <a:cxn ang="0">
                <a:pos x="13" y="124"/>
              </a:cxn>
              <a:cxn ang="0">
                <a:pos x="2" y="152"/>
              </a:cxn>
            </a:cxnLst>
            <a:rect l="0" t="0" r="r" b="b"/>
            <a:pathLst>
              <a:path w="790" h="334">
                <a:moveTo>
                  <a:pt x="0" y="167"/>
                </a:moveTo>
                <a:lnTo>
                  <a:pt x="2" y="181"/>
                </a:lnTo>
                <a:lnTo>
                  <a:pt x="6" y="196"/>
                </a:lnTo>
                <a:lnTo>
                  <a:pt x="13" y="210"/>
                </a:lnTo>
                <a:lnTo>
                  <a:pt x="24" y="224"/>
                </a:lnTo>
                <a:lnTo>
                  <a:pt x="38" y="237"/>
                </a:lnTo>
                <a:lnTo>
                  <a:pt x="53" y="250"/>
                </a:lnTo>
                <a:lnTo>
                  <a:pt x="72" y="262"/>
                </a:lnTo>
                <a:lnTo>
                  <a:pt x="93" y="274"/>
                </a:lnTo>
                <a:lnTo>
                  <a:pt x="116" y="284"/>
                </a:lnTo>
                <a:lnTo>
                  <a:pt x="141" y="294"/>
                </a:lnTo>
                <a:lnTo>
                  <a:pt x="169" y="303"/>
                </a:lnTo>
                <a:lnTo>
                  <a:pt x="197" y="311"/>
                </a:lnTo>
                <a:lnTo>
                  <a:pt x="228" y="317"/>
                </a:lnTo>
                <a:lnTo>
                  <a:pt x="259" y="323"/>
                </a:lnTo>
                <a:lnTo>
                  <a:pt x="293" y="327"/>
                </a:lnTo>
                <a:lnTo>
                  <a:pt x="326" y="331"/>
                </a:lnTo>
                <a:lnTo>
                  <a:pt x="360" y="332"/>
                </a:lnTo>
                <a:lnTo>
                  <a:pt x="394" y="333"/>
                </a:lnTo>
                <a:lnTo>
                  <a:pt x="429" y="332"/>
                </a:lnTo>
                <a:lnTo>
                  <a:pt x="463" y="331"/>
                </a:lnTo>
                <a:lnTo>
                  <a:pt x="497" y="327"/>
                </a:lnTo>
                <a:lnTo>
                  <a:pt x="529" y="323"/>
                </a:lnTo>
                <a:lnTo>
                  <a:pt x="561" y="317"/>
                </a:lnTo>
                <a:lnTo>
                  <a:pt x="591" y="311"/>
                </a:lnTo>
                <a:lnTo>
                  <a:pt x="621" y="303"/>
                </a:lnTo>
                <a:lnTo>
                  <a:pt x="648" y="294"/>
                </a:lnTo>
                <a:lnTo>
                  <a:pt x="673" y="284"/>
                </a:lnTo>
                <a:lnTo>
                  <a:pt x="696" y="274"/>
                </a:lnTo>
                <a:lnTo>
                  <a:pt x="717" y="262"/>
                </a:lnTo>
                <a:lnTo>
                  <a:pt x="736" y="250"/>
                </a:lnTo>
                <a:lnTo>
                  <a:pt x="752" y="237"/>
                </a:lnTo>
                <a:lnTo>
                  <a:pt x="765" y="224"/>
                </a:lnTo>
                <a:lnTo>
                  <a:pt x="775" y="210"/>
                </a:lnTo>
                <a:lnTo>
                  <a:pt x="782" y="195"/>
                </a:lnTo>
                <a:lnTo>
                  <a:pt x="787" y="181"/>
                </a:lnTo>
                <a:lnTo>
                  <a:pt x="789" y="167"/>
                </a:lnTo>
                <a:lnTo>
                  <a:pt x="787" y="152"/>
                </a:lnTo>
                <a:lnTo>
                  <a:pt x="782" y="137"/>
                </a:lnTo>
                <a:lnTo>
                  <a:pt x="775" y="124"/>
                </a:lnTo>
                <a:lnTo>
                  <a:pt x="765" y="110"/>
                </a:lnTo>
                <a:lnTo>
                  <a:pt x="751" y="97"/>
                </a:lnTo>
                <a:lnTo>
                  <a:pt x="736" y="83"/>
                </a:lnTo>
                <a:lnTo>
                  <a:pt x="717" y="71"/>
                </a:lnTo>
                <a:lnTo>
                  <a:pt x="696" y="60"/>
                </a:lnTo>
                <a:lnTo>
                  <a:pt x="673" y="49"/>
                </a:lnTo>
                <a:lnTo>
                  <a:pt x="648" y="40"/>
                </a:lnTo>
                <a:lnTo>
                  <a:pt x="620" y="30"/>
                </a:lnTo>
                <a:lnTo>
                  <a:pt x="591" y="23"/>
                </a:lnTo>
                <a:lnTo>
                  <a:pt x="561" y="16"/>
                </a:lnTo>
                <a:lnTo>
                  <a:pt x="529" y="10"/>
                </a:lnTo>
                <a:lnTo>
                  <a:pt x="496" y="6"/>
                </a:lnTo>
                <a:lnTo>
                  <a:pt x="463" y="3"/>
                </a:lnTo>
                <a:lnTo>
                  <a:pt x="429" y="1"/>
                </a:lnTo>
                <a:lnTo>
                  <a:pt x="394" y="0"/>
                </a:lnTo>
                <a:lnTo>
                  <a:pt x="360" y="1"/>
                </a:lnTo>
                <a:lnTo>
                  <a:pt x="326" y="3"/>
                </a:lnTo>
                <a:lnTo>
                  <a:pt x="293" y="7"/>
                </a:lnTo>
                <a:lnTo>
                  <a:pt x="259" y="10"/>
                </a:lnTo>
                <a:lnTo>
                  <a:pt x="228" y="16"/>
                </a:lnTo>
                <a:lnTo>
                  <a:pt x="197" y="23"/>
                </a:lnTo>
                <a:lnTo>
                  <a:pt x="169" y="30"/>
                </a:lnTo>
                <a:lnTo>
                  <a:pt x="141" y="40"/>
                </a:lnTo>
                <a:lnTo>
                  <a:pt x="116" y="50"/>
                </a:lnTo>
                <a:lnTo>
                  <a:pt x="93" y="60"/>
                </a:lnTo>
                <a:lnTo>
                  <a:pt x="72" y="71"/>
                </a:lnTo>
                <a:lnTo>
                  <a:pt x="53" y="83"/>
                </a:lnTo>
                <a:lnTo>
                  <a:pt x="38" y="97"/>
                </a:lnTo>
                <a:lnTo>
                  <a:pt x="24" y="110"/>
                </a:lnTo>
                <a:lnTo>
                  <a:pt x="13" y="124"/>
                </a:lnTo>
                <a:lnTo>
                  <a:pt x="6" y="138"/>
                </a:lnTo>
                <a:lnTo>
                  <a:pt x="2" y="152"/>
                </a:lnTo>
                <a:lnTo>
                  <a:pt x="0"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4280" name="Freeform 8"/>
          <p:cNvSpPr>
            <a:spLocks/>
          </p:cNvSpPr>
          <p:nvPr/>
        </p:nvSpPr>
        <p:spPr bwMode="auto">
          <a:xfrm>
            <a:off x="496888" y="4754563"/>
            <a:ext cx="1254125" cy="530225"/>
          </a:xfrm>
          <a:custGeom>
            <a:avLst/>
            <a:gdLst/>
            <a:ahLst/>
            <a:cxnLst>
              <a:cxn ang="0">
                <a:pos x="787" y="152"/>
              </a:cxn>
              <a:cxn ang="0">
                <a:pos x="776" y="124"/>
              </a:cxn>
              <a:cxn ang="0">
                <a:pos x="752" y="96"/>
              </a:cxn>
              <a:cxn ang="0">
                <a:pos x="717" y="71"/>
              </a:cxn>
              <a:cxn ang="0">
                <a:pos x="673" y="49"/>
              </a:cxn>
              <a:cxn ang="0">
                <a:pos x="620" y="30"/>
              </a:cxn>
              <a:cxn ang="0">
                <a:pos x="561" y="16"/>
              </a:cxn>
              <a:cxn ang="0">
                <a:pos x="497" y="6"/>
              </a:cxn>
              <a:cxn ang="0">
                <a:pos x="429" y="1"/>
              </a:cxn>
              <a:cxn ang="0">
                <a:pos x="360" y="1"/>
              </a:cxn>
              <a:cxn ang="0">
                <a:pos x="293" y="6"/>
              </a:cxn>
              <a:cxn ang="0">
                <a:pos x="228" y="16"/>
              </a:cxn>
              <a:cxn ang="0">
                <a:pos x="169" y="30"/>
              </a:cxn>
              <a:cxn ang="0">
                <a:pos x="116" y="49"/>
              </a:cxn>
              <a:cxn ang="0">
                <a:pos x="72" y="71"/>
              </a:cxn>
              <a:cxn ang="0">
                <a:pos x="38" y="96"/>
              </a:cxn>
              <a:cxn ang="0">
                <a:pos x="14" y="124"/>
              </a:cxn>
              <a:cxn ang="0">
                <a:pos x="2" y="152"/>
              </a:cxn>
              <a:cxn ang="0">
                <a:pos x="2" y="181"/>
              </a:cxn>
              <a:cxn ang="0">
                <a:pos x="14" y="210"/>
              </a:cxn>
              <a:cxn ang="0">
                <a:pos x="38" y="237"/>
              </a:cxn>
              <a:cxn ang="0">
                <a:pos x="72" y="262"/>
              </a:cxn>
              <a:cxn ang="0">
                <a:pos x="116" y="284"/>
              </a:cxn>
              <a:cxn ang="0">
                <a:pos x="169" y="303"/>
              </a:cxn>
              <a:cxn ang="0">
                <a:pos x="228" y="317"/>
              </a:cxn>
              <a:cxn ang="0">
                <a:pos x="293" y="327"/>
              </a:cxn>
              <a:cxn ang="0">
                <a:pos x="360" y="332"/>
              </a:cxn>
              <a:cxn ang="0">
                <a:pos x="429" y="332"/>
              </a:cxn>
              <a:cxn ang="0">
                <a:pos x="497" y="327"/>
              </a:cxn>
              <a:cxn ang="0">
                <a:pos x="561" y="317"/>
              </a:cxn>
              <a:cxn ang="0">
                <a:pos x="620" y="303"/>
              </a:cxn>
              <a:cxn ang="0">
                <a:pos x="673" y="284"/>
              </a:cxn>
              <a:cxn ang="0">
                <a:pos x="717" y="262"/>
              </a:cxn>
              <a:cxn ang="0">
                <a:pos x="752" y="237"/>
              </a:cxn>
              <a:cxn ang="0">
                <a:pos x="776" y="210"/>
              </a:cxn>
              <a:cxn ang="0">
                <a:pos x="787" y="181"/>
              </a:cxn>
            </a:cxnLst>
            <a:rect l="0" t="0" r="r" b="b"/>
            <a:pathLst>
              <a:path w="790" h="334">
                <a:moveTo>
                  <a:pt x="789" y="167"/>
                </a:moveTo>
                <a:lnTo>
                  <a:pt x="787" y="152"/>
                </a:lnTo>
                <a:lnTo>
                  <a:pt x="783" y="137"/>
                </a:lnTo>
                <a:lnTo>
                  <a:pt x="776" y="124"/>
                </a:lnTo>
                <a:lnTo>
                  <a:pt x="765" y="110"/>
                </a:lnTo>
                <a:lnTo>
                  <a:pt x="752" y="96"/>
                </a:lnTo>
                <a:lnTo>
                  <a:pt x="736" y="83"/>
                </a:lnTo>
                <a:lnTo>
                  <a:pt x="717" y="71"/>
                </a:lnTo>
                <a:lnTo>
                  <a:pt x="696" y="60"/>
                </a:lnTo>
                <a:lnTo>
                  <a:pt x="673" y="49"/>
                </a:lnTo>
                <a:lnTo>
                  <a:pt x="648" y="39"/>
                </a:lnTo>
                <a:lnTo>
                  <a:pt x="620" y="30"/>
                </a:lnTo>
                <a:lnTo>
                  <a:pt x="592" y="23"/>
                </a:lnTo>
                <a:lnTo>
                  <a:pt x="561" y="16"/>
                </a:lnTo>
                <a:lnTo>
                  <a:pt x="530" y="10"/>
                </a:lnTo>
                <a:lnTo>
                  <a:pt x="497" y="6"/>
                </a:lnTo>
                <a:lnTo>
                  <a:pt x="463" y="3"/>
                </a:lnTo>
                <a:lnTo>
                  <a:pt x="429" y="1"/>
                </a:lnTo>
                <a:lnTo>
                  <a:pt x="395" y="0"/>
                </a:lnTo>
                <a:lnTo>
                  <a:pt x="360" y="1"/>
                </a:lnTo>
                <a:lnTo>
                  <a:pt x="326" y="3"/>
                </a:lnTo>
                <a:lnTo>
                  <a:pt x="293" y="6"/>
                </a:lnTo>
                <a:lnTo>
                  <a:pt x="260" y="10"/>
                </a:lnTo>
                <a:lnTo>
                  <a:pt x="228" y="16"/>
                </a:lnTo>
                <a:lnTo>
                  <a:pt x="198" y="23"/>
                </a:lnTo>
                <a:lnTo>
                  <a:pt x="169" y="30"/>
                </a:lnTo>
                <a:lnTo>
                  <a:pt x="142" y="39"/>
                </a:lnTo>
                <a:lnTo>
                  <a:pt x="116" y="49"/>
                </a:lnTo>
                <a:lnTo>
                  <a:pt x="93" y="60"/>
                </a:lnTo>
                <a:lnTo>
                  <a:pt x="72" y="71"/>
                </a:lnTo>
                <a:lnTo>
                  <a:pt x="53" y="83"/>
                </a:lnTo>
                <a:lnTo>
                  <a:pt x="38" y="96"/>
                </a:lnTo>
                <a:lnTo>
                  <a:pt x="24" y="110"/>
                </a:lnTo>
                <a:lnTo>
                  <a:pt x="14" y="124"/>
                </a:lnTo>
                <a:lnTo>
                  <a:pt x="7" y="137"/>
                </a:lnTo>
                <a:lnTo>
                  <a:pt x="2" y="152"/>
                </a:lnTo>
                <a:lnTo>
                  <a:pt x="0" y="167"/>
                </a:lnTo>
                <a:lnTo>
                  <a:pt x="2" y="181"/>
                </a:lnTo>
                <a:lnTo>
                  <a:pt x="7" y="195"/>
                </a:lnTo>
                <a:lnTo>
                  <a:pt x="14" y="210"/>
                </a:lnTo>
                <a:lnTo>
                  <a:pt x="24" y="224"/>
                </a:lnTo>
                <a:lnTo>
                  <a:pt x="38" y="237"/>
                </a:lnTo>
                <a:lnTo>
                  <a:pt x="53" y="250"/>
                </a:lnTo>
                <a:lnTo>
                  <a:pt x="72" y="262"/>
                </a:lnTo>
                <a:lnTo>
                  <a:pt x="93" y="273"/>
                </a:lnTo>
                <a:lnTo>
                  <a:pt x="116" y="284"/>
                </a:lnTo>
                <a:lnTo>
                  <a:pt x="142" y="294"/>
                </a:lnTo>
                <a:lnTo>
                  <a:pt x="169" y="303"/>
                </a:lnTo>
                <a:lnTo>
                  <a:pt x="198" y="311"/>
                </a:lnTo>
                <a:lnTo>
                  <a:pt x="228" y="317"/>
                </a:lnTo>
                <a:lnTo>
                  <a:pt x="260" y="323"/>
                </a:lnTo>
                <a:lnTo>
                  <a:pt x="293" y="327"/>
                </a:lnTo>
                <a:lnTo>
                  <a:pt x="326" y="330"/>
                </a:lnTo>
                <a:lnTo>
                  <a:pt x="360" y="332"/>
                </a:lnTo>
                <a:lnTo>
                  <a:pt x="395" y="333"/>
                </a:lnTo>
                <a:lnTo>
                  <a:pt x="429" y="332"/>
                </a:lnTo>
                <a:lnTo>
                  <a:pt x="463" y="330"/>
                </a:lnTo>
                <a:lnTo>
                  <a:pt x="497" y="327"/>
                </a:lnTo>
                <a:lnTo>
                  <a:pt x="530" y="323"/>
                </a:lnTo>
                <a:lnTo>
                  <a:pt x="561" y="317"/>
                </a:lnTo>
                <a:lnTo>
                  <a:pt x="592" y="311"/>
                </a:lnTo>
                <a:lnTo>
                  <a:pt x="620" y="303"/>
                </a:lnTo>
                <a:lnTo>
                  <a:pt x="648" y="294"/>
                </a:lnTo>
                <a:lnTo>
                  <a:pt x="673" y="284"/>
                </a:lnTo>
                <a:lnTo>
                  <a:pt x="696" y="273"/>
                </a:lnTo>
                <a:lnTo>
                  <a:pt x="717" y="262"/>
                </a:lnTo>
                <a:lnTo>
                  <a:pt x="736" y="250"/>
                </a:lnTo>
                <a:lnTo>
                  <a:pt x="752" y="237"/>
                </a:lnTo>
                <a:lnTo>
                  <a:pt x="765" y="224"/>
                </a:lnTo>
                <a:lnTo>
                  <a:pt x="776" y="210"/>
                </a:lnTo>
                <a:lnTo>
                  <a:pt x="783" y="195"/>
                </a:lnTo>
                <a:lnTo>
                  <a:pt x="787" y="181"/>
                </a:lnTo>
                <a:lnTo>
                  <a:pt x="789"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4281" name="Freeform 9"/>
          <p:cNvSpPr>
            <a:spLocks/>
          </p:cNvSpPr>
          <p:nvPr/>
        </p:nvSpPr>
        <p:spPr bwMode="auto">
          <a:xfrm>
            <a:off x="2797175" y="4754563"/>
            <a:ext cx="1252538" cy="530225"/>
          </a:xfrm>
          <a:custGeom>
            <a:avLst/>
            <a:gdLst/>
            <a:ahLst/>
            <a:cxnLst>
              <a:cxn ang="0">
                <a:pos x="2" y="181"/>
              </a:cxn>
              <a:cxn ang="0">
                <a:pos x="13" y="210"/>
              </a:cxn>
              <a:cxn ang="0">
                <a:pos x="37" y="237"/>
              </a:cxn>
              <a:cxn ang="0">
                <a:pos x="71" y="262"/>
              </a:cxn>
              <a:cxn ang="0">
                <a:pos x="116" y="284"/>
              </a:cxn>
              <a:cxn ang="0">
                <a:pos x="168" y="303"/>
              </a:cxn>
              <a:cxn ang="0">
                <a:pos x="227" y="317"/>
              </a:cxn>
              <a:cxn ang="0">
                <a:pos x="293" y="327"/>
              </a:cxn>
              <a:cxn ang="0">
                <a:pos x="360" y="332"/>
              </a:cxn>
              <a:cxn ang="0">
                <a:pos x="428" y="332"/>
              </a:cxn>
              <a:cxn ang="0">
                <a:pos x="497" y="327"/>
              </a:cxn>
              <a:cxn ang="0">
                <a:pos x="561" y="317"/>
              </a:cxn>
              <a:cxn ang="0">
                <a:pos x="620" y="302"/>
              </a:cxn>
              <a:cxn ang="0">
                <a:pos x="673" y="284"/>
              </a:cxn>
              <a:cxn ang="0">
                <a:pos x="717" y="261"/>
              </a:cxn>
              <a:cxn ang="0">
                <a:pos x="751" y="237"/>
              </a:cxn>
              <a:cxn ang="0">
                <a:pos x="775" y="209"/>
              </a:cxn>
              <a:cxn ang="0">
                <a:pos x="787" y="180"/>
              </a:cxn>
              <a:cxn ang="0">
                <a:pos x="787" y="152"/>
              </a:cxn>
              <a:cxn ang="0">
                <a:pos x="775" y="124"/>
              </a:cxn>
              <a:cxn ang="0">
                <a:pos x="751" y="96"/>
              </a:cxn>
              <a:cxn ang="0">
                <a:pos x="717" y="71"/>
              </a:cxn>
              <a:cxn ang="0">
                <a:pos x="673" y="49"/>
              </a:cxn>
              <a:cxn ang="0">
                <a:pos x="620" y="30"/>
              </a:cxn>
              <a:cxn ang="0">
                <a:pos x="561" y="16"/>
              </a:cxn>
              <a:cxn ang="0">
                <a:pos x="496" y="6"/>
              </a:cxn>
              <a:cxn ang="0">
                <a:pos x="428" y="1"/>
              </a:cxn>
              <a:cxn ang="0">
                <a:pos x="360" y="1"/>
              </a:cxn>
              <a:cxn ang="0">
                <a:pos x="292" y="6"/>
              </a:cxn>
              <a:cxn ang="0">
                <a:pos x="227" y="16"/>
              </a:cxn>
              <a:cxn ang="0">
                <a:pos x="168" y="30"/>
              </a:cxn>
              <a:cxn ang="0">
                <a:pos x="116" y="49"/>
              </a:cxn>
              <a:cxn ang="0">
                <a:pos x="71" y="71"/>
              </a:cxn>
              <a:cxn ang="0">
                <a:pos x="37" y="97"/>
              </a:cxn>
              <a:cxn ang="0">
                <a:pos x="13" y="124"/>
              </a:cxn>
              <a:cxn ang="0">
                <a:pos x="2" y="152"/>
              </a:cxn>
            </a:cxnLst>
            <a:rect l="0" t="0" r="r" b="b"/>
            <a:pathLst>
              <a:path w="789" h="334">
                <a:moveTo>
                  <a:pt x="0" y="167"/>
                </a:moveTo>
                <a:lnTo>
                  <a:pt x="2" y="181"/>
                </a:lnTo>
                <a:lnTo>
                  <a:pt x="6" y="195"/>
                </a:lnTo>
                <a:lnTo>
                  <a:pt x="13" y="210"/>
                </a:lnTo>
                <a:lnTo>
                  <a:pt x="24" y="224"/>
                </a:lnTo>
                <a:lnTo>
                  <a:pt x="37" y="237"/>
                </a:lnTo>
                <a:lnTo>
                  <a:pt x="53" y="250"/>
                </a:lnTo>
                <a:lnTo>
                  <a:pt x="71" y="262"/>
                </a:lnTo>
                <a:lnTo>
                  <a:pt x="92" y="274"/>
                </a:lnTo>
                <a:lnTo>
                  <a:pt x="116" y="284"/>
                </a:lnTo>
                <a:lnTo>
                  <a:pt x="141" y="294"/>
                </a:lnTo>
                <a:lnTo>
                  <a:pt x="168" y="303"/>
                </a:lnTo>
                <a:lnTo>
                  <a:pt x="197" y="311"/>
                </a:lnTo>
                <a:lnTo>
                  <a:pt x="227" y="317"/>
                </a:lnTo>
                <a:lnTo>
                  <a:pt x="259" y="323"/>
                </a:lnTo>
                <a:lnTo>
                  <a:pt x="293" y="327"/>
                </a:lnTo>
                <a:lnTo>
                  <a:pt x="326" y="330"/>
                </a:lnTo>
                <a:lnTo>
                  <a:pt x="360" y="332"/>
                </a:lnTo>
                <a:lnTo>
                  <a:pt x="394" y="333"/>
                </a:lnTo>
                <a:lnTo>
                  <a:pt x="428" y="332"/>
                </a:lnTo>
                <a:lnTo>
                  <a:pt x="462" y="330"/>
                </a:lnTo>
                <a:lnTo>
                  <a:pt x="497" y="327"/>
                </a:lnTo>
                <a:lnTo>
                  <a:pt x="529" y="323"/>
                </a:lnTo>
                <a:lnTo>
                  <a:pt x="561" y="317"/>
                </a:lnTo>
                <a:lnTo>
                  <a:pt x="591" y="311"/>
                </a:lnTo>
                <a:lnTo>
                  <a:pt x="620" y="302"/>
                </a:lnTo>
                <a:lnTo>
                  <a:pt x="648" y="294"/>
                </a:lnTo>
                <a:lnTo>
                  <a:pt x="673" y="284"/>
                </a:lnTo>
                <a:lnTo>
                  <a:pt x="696" y="273"/>
                </a:lnTo>
                <a:lnTo>
                  <a:pt x="717" y="261"/>
                </a:lnTo>
                <a:lnTo>
                  <a:pt x="736" y="250"/>
                </a:lnTo>
                <a:lnTo>
                  <a:pt x="751" y="237"/>
                </a:lnTo>
                <a:lnTo>
                  <a:pt x="764" y="223"/>
                </a:lnTo>
                <a:lnTo>
                  <a:pt x="775" y="209"/>
                </a:lnTo>
                <a:lnTo>
                  <a:pt x="782" y="195"/>
                </a:lnTo>
                <a:lnTo>
                  <a:pt x="787" y="180"/>
                </a:lnTo>
                <a:lnTo>
                  <a:pt x="788" y="167"/>
                </a:lnTo>
                <a:lnTo>
                  <a:pt x="787" y="152"/>
                </a:lnTo>
                <a:lnTo>
                  <a:pt x="782" y="137"/>
                </a:lnTo>
                <a:lnTo>
                  <a:pt x="775" y="124"/>
                </a:lnTo>
                <a:lnTo>
                  <a:pt x="764" y="110"/>
                </a:lnTo>
                <a:lnTo>
                  <a:pt x="751" y="96"/>
                </a:lnTo>
                <a:lnTo>
                  <a:pt x="736" y="83"/>
                </a:lnTo>
                <a:lnTo>
                  <a:pt x="717" y="71"/>
                </a:lnTo>
                <a:lnTo>
                  <a:pt x="696" y="60"/>
                </a:lnTo>
                <a:lnTo>
                  <a:pt x="673" y="49"/>
                </a:lnTo>
                <a:lnTo>
                  <a:pt x="647" y="39"/>
                </a:lnTo>
                <a:lnTo>
                  <a:pt x="620" y="30"/>
                </a:lnTo>
                <a:lnTo>
                  <a:pt x="591" y="23"/>
                </a:lnTo>
                <a:lnTo>
                  <a:pt x="561" y="16"/>
                </a:lnTo>
                <a:lnTo>
                  <a:pt x="529" y="10"/>
                </a:lnTo>
                <a:lnTo>
                  <a:pt x="496" y="6"/>
                </a:lnTo>
                <a:lnTo>
                  <a:pt x="462" y="3"/>
                </a:lnTo>
                <a:lnTo>
                  <a:pt x="428" y="1"/>
                </a:lnTo>
                <a:lnTo>
                  <a:pt x="394" y="0"/>
                </a:lnTo>
                <a:lnTo>
                  <a:pt x="360" y="1"/>
                </a:lnTo>
                <a:lnTo>
                  <a:pt x="326" y="3"/>
                </a:lnTo>
                <a:lnTo>
                  <a:pt x="292" y="6"/>
                </a:lnTo>
                <a:lnTo>
                  <a:pt x="259" y="10"/>
                </a:lnTo>
                <a:lnTo>
                  <a:pt x="227" y="16"/>
                </a:lnTo>
                <a:lnTo>
                  <a:pt x="197" y="23"/>
                </a:lnTo>
                <a:lnTo>
                  <a:pt x="168" y="30"/>
                </a:lnTo>
                <a:lnTo>
                  <a:pt x="140" y="39"/>
                </a:lnTo>
                <a:lnTo>
                  <a:pt x="116" y="49"/>
                </a:lnTo>
                <a:lnTo>
                  <a:pt x="92" y="60"/>
                </a:lnTo>
                <a:lnTo>
                  <a:pt x="71" y="71"/>
                </a:lnTo>
                <a:lnTo>
                  <a:pt x="53" y="83"/>
                </a:lnTo>
                <a:lnTo>
                  <a:pt x="37" y="97"/>
                </a:lnTo>
                <a:lnTo>
                  <a:pt x="24" y="110"/>
                </a:lnTo>
                <a:lnTo>
                  <a:pt x="13" y="124"/>
                </a:lnTo>
                <a:lnTo>
                  <a:pt x="6" y="137"/>
                </a:lnTo>
                <a:lnTo>
                  <a:pt x="2" y="152"/>
                </a:lnTo>
                <a:lnTo>
                  <a:pt x="0"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4282" name="Freeform 10"/>
          <p:cNvSpPr>
            <a:spLocks/>
          </p:cNvSpPr>
          <p:nvPr/>
        </p:nvSpPr>
        <p:spPr bwMode="auto">
          <a:xfrm>
            <a:off x="4344988" y="4630738"/>
            <a:ext cx="1252537" cy="528637"/>
          </a:xfrm>
          <a:custGeom>
            <a:avLst/>
            <a:gdLst/>
            <a:ahLst/>
            <a:cxnLst>
              <a:cxn ang="0">
                <a:pos x="2" y="181"/>
              </a:cxn>
              <a:cxn ang="0">
                <a:pos x="14" y="209"/>
              </a:cxn>
              <a:cxn ang="0">
                <a:pos x="38" y="237"/>
              </a:cxn>
              <a:cxn ang="0">
                <a:pos x="72" y="262"/>
              </a:cxn>
              <a:cxn ang="0">
                <a:pos x="116" y="284"/>
              </a:cxn>
              <a:cxn ang="0">
                <a:pos x="169" y="302"/>
              </a:cxn>
              <a:cxn ang="0">
                <a:pos x="228" y="317"/>
              </a:cxn>
              <a:cxn ang="0">
                <a:pos x="292" y="327"/>
              </a:cxn>
              <a:cxn ang="0">
                <a:pos x="360" y="332"/>
              </a:cxn>
              <a:cxn ang="0">
                <a:pos x="429" y="332"/>
              </a:cxn>
              <a:cxn ang="0">
                <a:pos x="496" y="327"/>
              </a:cxn>
              <a:cxn ang="0">
                <a:pos x="560" y="317"/>
              </a:cxn>
              <a:cxn ang="0">
                <a:pos x="620" y="302"/>
              </a:cxn>
              <a:cxn ang="0">
                <a:pos x="673" y="284"/>
              </a:cxn>
              <a:cxn ang="0">
                <a:pos x="716" y="262"/>
              </a:cxn>
              <a:cxn ang="0">
                <a:pos x="751" y="236"/>
              </a:cxn>
              <a:cxn ang="0">
                <a:pos x="775" y="209"/>
              </a:cxn>
              <a:cxn ang="0">
                <a:pos x="786" y="181"/>
              </a:cxn>
              <a:cxn ang="0">
                <a:pos x="786" y="151"/>
              </a:cxn>
              <a:cxn ang="0">
                <a:pos x="775" y="123"/>
              </a:cxn>
              <a:cxn ang="0">
                <a:pos x="751" y="96"/>
              </a:cxn>
              <a:cxn ang="0">
                <a:pos x="716" y="71"/>
              </a:cxn>
              <a:cxn ang="0">
                <a:pos x="672" y="48"/>
              </a:cxn>
              <a:cxn ang="0">
                <a:pos x="620" y="30"/>
              </a:cxn>
              <a:cxn ang="0">
                <a:pos x="560" y="15"/>
              </a:cxn>
              <a:cxn ang="0">
                <a:pos x="496" y="6"/>
              </a:cxn>
              <a:cxn ang="0">
                <a:pos x="428" y="1"/>
              </a:cxn>
              <a:cxn ang="0">
                <a:pos x="360" y="1"/>
              </a:cxn>
              <a:cxn ang="0">
                <a:pos x="292" y="6"/>
              </a:cxn>
              <a:cxn ang="0">
                <a:pos x="228" y="16"/>
              </a:cxn>
              <a:cxn ang="0">
                <a:pos x="169" y="30"/>
              </a:cxn>
              <a:cxn ang="0">
                <a:pos x="116" y="49"/>
              </a:cxn>
              <a:cxn ang="0">
                <a:pos x="72" y="71"/>
              </a:cxn>
              <a:cxn ang="0">
                <a:pos x="38" y="96"/>
              </a:cxn>
              <a:cxn ang="0">
                <a:pos x="14" y="123"/>
              </a:cxn>
              <a:cxn ang="0">
                <a:pos x="2" y="152"/>
              </a:cxn>
            </a:cxnLst>
            <a:rect l="0" t="0" r="r" b="b"/>
            <a:pathLst>
              <a:path w="789" h="333">
                <a:moveTo>
                  <a:pt x="0" y="166"/>
                </a:moveTo>
                <a:lnTo>
                  <a:pt x="2" y="181"/>
                </a:lnTo>
                <a:lnTo>
                  <a:pt x="6" y="195"/>
                </a:lnTo>
                <a:lnTo>
                  <a:pt x="14" y="209"/>
                </a:lnTo>
                <a:lnTo>
                  <a:pt x="24" y="223"/>
                </a:lnTo>
                <a:lnTo>
                  <a:pt x="38" y="237"/>
                </a:lnTo>
                <a:lnTo>
                  <a:pt x="53" y="249"/>
                </a:lnTo>
                <a:lnTo>
                  <a:pt x="72" y="262"/>
                </a:lnTo>
                <a:lnTo>
                  <a:pt x="93" y="273"/>
                </a:lnTo>
                <a:lnTo>
                  <a:pt x="116" y="284"/>
                </a:lnTo>
                <a:lnTo>
                  <a:pt x="141" y="294"/>
                </a:lnTo>
                <a:lnTo>
                  <a:pt x="169" y="302"/>
                </a:lnTo>
                <a:lnTo>
                  <a:pt x="197" y="310"/>
                </a:lnTo>
                <a:lnTo>
                  <a:pt x="228" y="317"/>
                </a:lnTo>
                <a:lnTo>
                  <a:pt x="259" y="322"/>
                </a:lnTo>
                <a:lnTo>
                  <a:pt x="292" y="327"/>
                </a:lnTo>
                <a:lnTo>
                  <a:pt x="325" y="330"/>
                </a:lnTo>
                <a:lnTo>
                  <a:pt x="360" y="332"/>
                </a:lnTo>
                <a:lnTo>
                  <a:pt x="394" y="332"/>
                </a:lnTo>
                <a:lnTo>
                  <a:pt x="429" y="332"/>
                </a:lnTo>
                <a:lnTo>
                  <a:pt x="463" y="330"/>
                </a:lnTo>
                <a:lnTo>
                  <a:pt x="496" y="327"/>
                </a:lnTo>
                <a:lnTo>
                  <a:pt x="529" y="322"/>
                </a:lnTo>
                <a:lnTo>
                  <a:pt x="560" y="317"/>
                </a:lnTo>
                <a:lnTo>
                  <a:pt x="591" y="310"/>
                </a:lnTo>
                <a:lnTo>
                  <a:pt x="620" y="302"/>
                </a:lnTo>
                <a:lnTo>
                  <a:pt x="647" y="293"/>
                </a:lnTo>
                <a:lnTo>
                  <a:pt x="673" y="284"/>
                </a:lnTo>
                <a:lnTo>
                  <a:pt x="696" y="273"/>
                </a:lnTo>
                <a:lnTo>
                  <a:pt x="716" y="262"/>
                </a:lnTo>
                <a:lnTo>
                  <a:pt x="735" y="249"/>
                </a:lnTo>
                <a:lnTo>
                  <a:pt x="751" y="236"/>
                </a:lnTo>
                <a:lnTo>
                  <a:pt x="765" y="223"/>
                </a:lnTo>
                <a:lnTo>
                  <a:pt x="775" y="209"/>
                </a:lnTo>
                <a:lnTo>
                  <a:pt x="782" y="195"/>
                </a:lnTo>
                <a:lnTo>
                  <a:pt x="786" y="181"/>
                </a:lnTo>
                <a:lnTo>
                  <a:pt x="788" y="166"/>
                </a:lnTo>
                <a:lnTo>
                  <a:pt x="786" y="151"/>
                </a:lnTo>
                <a:lnTo>
                  <a:pt x="782" y="137"/>
                </a:lnTo>
                <a:lnTo>
                  <a:pt x="775" y="123"/>
                </a:lnTo>
                <a:lnTo>
                  <a:pt x="765" y="109"/>
                </a:lnTo>
                <a:lnTo>
                  <a:pt x="751" y="96"/>
                </a:lnTo>
                <a:lnTo>
                  <a:pt x="735" y="83"/>
                </a:lnTo>
                <a:lnTo>
                  <a:pt x="716" y="71"/>
                </a:lnTo>
                <a:lnTo>
                  <a:pt x="695" y="59"/>
                </a:lnTo>
                <a:lnTo>
                  <a:pt x="672" y="48"/>
                </a:lnTo>
                <a:lnTo>
                  <a:pt x="647" y="39"/>
                </a:lnTo>
                <a:lnTo>
                  <a:pt x="620" y="30"/>
                </a:lnTo>
                <a:lnTo>
                  <a:pt x="591" y="22"/>
                </a:lnTo>
                <a:lnTo>
                  <a:pt x="560" y="15"/>
                </a:lnTo>
                <a:lnTo>
                  <a:pt x="529" y="10"/>
                </a:lnTo>
                <a:lnTo>
                  <a:pt x="496" y="6"/>
                </a:lnTo>
                <a:lnTo>
                  <a:pt x="462" y="2"/>
                </a:lnTo>
                <a:lnTo>
                  <a:pt x="428" y="1"/>
                </a:lnTo>
                <a:lnTo>
                  <a:pt x="394" y="0"/>
                </a:lnTo>
                <a:lnTo>
                  <a:pt x="360" y="1"/>
                </a:lnTo>
                <a:lnTo>
                  <a:pt x="325" y="3"/>
                </a:lnTo>
                <a:lnTo>
                  <a:pt x="292" y="6"/>
                </a:lnTo>
                <a:lnTo>
                  <a:pt x="259" y="10"/>
                </a:lnTo>
                <a:lnTo>
                  <a:pt x="228" y="16"/>
                </a:lnTo>
                <a:lnTo>
                  <a:pt x="197" y="22"/>
                </a:lnTo>
                <a:lnTo>
                  <a:pt x="169" y="30"/>
                </a:lnTo>
                <a:lnTo>
                  <a:pt x="141" y="39"/>
                </a:lnTo>
                <a:lnTo>
                  <a:pt x="116" y="49"/>
                </a:lnTo>
                <a:lnTo>
                  <a:pt x="93" y="60"/>
                </a:lnTo>
                <a:lnTo>
                  <a:pt x="72" y="71"/>
                </a:lnTo>
                <a:lnTo>
                  <a:pt x="53" y="83"/>
                </a:lnTo>
                <a:lnTo>
                  <a:pt x="38" y="96"/>
                </a:lnTo>
                <a:lnTo>
                  <a:pt x="24" y="109"/>
                </a:lnTo>
                <a:lnTo>
                  <a:pt x="14" y="123"/>
                </a:lnTo>
                <a:lnTo>
                  <a:pt x="6" y="138"/>
                </a:lnTo>
                <a:lnTo>
                  <a:pt x="2" y="152"/>
                </a:lnTo>
                <a:lnTo>
                  <a:pt x="0" y="1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4283" name="Freeform 11"/>
          <p:cNvSpPr>
            <a:spLocks/>
          </p:cNvSpPr>
          <p:nvPr/>
        </p:nvSpPr>
        <p:spPr bwMode="auto">
          <a:xfrm>
            <a:off x="6627813" y="5624513"/>
            <a:ext cx="1449387" cy="544512"/>
          </a:xfrm>
          <a:custGeom>
            <a:avLst/>
            <a:gdLst/>
            <a:ahLst/>
            <a:cxnLst>
              <a:cxn ang="0">
                <a:pos x="912" y="342"/>
              </a:cxn>
              <a:cxn ang="0">
                <a:pos x="912" y="0"/>
              </a:cxn>
              <a:cxn ang="0">
                <a:pos x="0" y="0"/>
              </a:cxn>
              <a:cxn ang="0">
                <a:pos x="0" y="342"/>
              </a:cxn>
              <a:cxn ang="0">
                <a:pos x="912" y="342"/>
              </a:cxn>
            </a:cxnLst>
            <a:rect l="0" t="0" r="r" b="b"/>
            <a:pathLst>
              <a:path w="913" h="343">
                <a:moveTo>
                  <a:pt x="912" y="342"/>
                </a:moveTo>
                <a:lnTo>
                  <a:pt x="912" y="0"/>
                </a:lnTo>
                <a:lnTo>
                  <a:pt x="0" y="0"/>
                </a:lnTo>
                <a:lnTo>
                  <a:pt x="0" y="342"/>
                </a:lnTo>
                <a:lnTo>
                  <a:pt x="912" y="342"/>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54284" name="Freeform 12"/>
          <p:cNvSpPr>
            <a:spLocks/>
          </p:cNvSpPr>
          <p:nvPr/>
        </p:nvSpPr>
        <p:spPr bwMode="auto">
          <a:xfrm>
            <a:off x="1624013" y="5608638"/>
            <a:ext cx="1252537" cy="544512"/>
          </a:xfrm>
          <a:custGeom>
            <a:avLst/>
            <a:gdLst/>
            <a:ahLst/>
            <a:cxnLst>
              <a:cxn ang="0">
                <a:pos x="788" y="342"/>
              </a:cxn>
              <a:cxn ang="0">
                <a:pos x="788" y="0"/>
              </a:cxn>
              <a:cxn ang="0">
                <a:pos x="0" y="0"/>
              </a:cxn>
              <a:cxn ang="0">
                <a:pos x="0" y="342"/>
              </a:cxn>
              <a:cxn ang="0">
                <a:pos x="788" y="342"/>
              </a:cxn>
            </a:cxnLst>
            <a:rect l="0" t="0" r="r" b="b"/>
            <a:pathLst>
              <a:path w="789" h="343">
                <a:moveTo>
                  <a:pt x="788" y="342"/>
                </a:moveTo>
                <a:lnTo>
                  <a:pt x="788" y="0"/>
                </a:lnTo>
                <a:lnTo>
                  <a:pt x="0" y="0"/>
                </a:lnTo>
                <a:lnTo>
                  <a:pt x="0" y="342"/>
                </a:lnTo>
                <a:lnTo>
                  <a:pt x="788" y="34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4285" name="Freeform 13"/>
          <p:cNvSpPr>
            <a:spLocks/>
          </p:cNvSpPr>
          <p:nvPr/>
        </p:nvSpPr>
        <p:spPr bwMode="auto">
          <a:xfrm>
            <a:off x="1624013" y="4367213"/>
            <a:ext cx="1252537" cy="528637"/>
          </a:xfrm>
          <a:custGeom>
            <a:avLst/>
            <a:gdLst/>
            <a:ahLst/>
            <a:cxnLst>
              <a:cxn ang="0">
                <a:pos x="787" y="151"/>
              </a:cxn>
              <a:cxn ang="0">
                <a:pos x="775" y="123"/>
              </a:cxn>
              <a:cxn ang="0">
                <a:pos x="751" y="96"/>
              </a:cxn>
              <a:cxn ang="0">
                <a:pos x="717" y="70"/>
              </a:cxn>
              <a:cxn ang="0">
                <a:pos x="673" y="49"/>
              </a:cxn>
              <a:cxn ang="0">
                <a:pos x="620" y="30"/>
              </a:cxn>
              <a:cxn ang="0">
                <a:pos x="561" y="16"/>
              </a:cxn>
              <a:cxn ang="0">
                <a:pos x="496" y="6"/>
              </a:cxn>
              <a:cxn ang="0">
                <a:pos x="429" y="0"/>
              </a:cxn>
              <a:cxn ang="0">
                <a:pos x="360" y="0"/>
              </a:cxn>
              <a:cxn ang="0">
                <a:pos x="292" y="6"/>
              </a:cxn>
              <a:cxn ang="0">
                <a:pos x="228" y="16"/>
              </a:cxn>
              <a:cxn ang="0">
                <a:pos x="168" y="30"/>
              </a:cxn>
              <a:cxn ang="0">
                <a:pos x="115" y="49"/>
              </a:cxn>
              <a:cxn ang="0">
                <a:pos x="71" y="70"/>
              </a:cxn>
              <a:cxn ang="0">
                <a:pos x="37" y="96"/>
              </a:cxn>
              <a:cxn ang="0">
                <a:pos x="14" y="123"/>
              </a:cxn>
              <a:cxn ang="0">
                <a:pos x="1" y="151"/>
              </a:cxn>
              <a:cxn ang="0">
                <a:pos x="1" y="180"/>
              </a:cxn>
              <a:cxn ang="0">
                <a:pos x="14" y="209"/>
              </a:cxn>
              <a:cxn ang="0">
                <a:pos x="37" y="236"/>
              </a:cxn>
              <a:cxn ang="0">
                <a:pos x="71" y="261"/>
              </a:cxn>
              <a:cxn ang="0">
                <a:pos x="115" y="284"/>
              </a:cxn>
              <a:cxn ang="0">
                <a:pos x="168" y="302"/>
              </a:cxn>
              <a:cxn ang="0">
                <a:pos x="228" y="317"/>
              </a:cxn>
              <a:cxn ang="0">
                <a:pos x="292" y="327"/>
              </a:cxn>
              <a:cxn ang="0">
                <a:pos x="360" y="331"/>
              </a:cxn>
              <a:cxn ang="0">
                <a:pos x="429" y="331"/>
              </a:cxn>
              <a:cxn ang="0">
                <a:pos x="496" y="327"/>
              </a:cxn>
              <a:cxn ang="0">
                <a:pos x="561" y="317"/>
              </a:cxn>
              <a:cxn ang="0">
                <a:pos x="620" y="302"/>
              </a:cxn>
              <a:cxn ang="0">
                <a:pos x="673" y="284"/>
              </a:cxn>
              <a:cxn ang="0">
                <a:pos x="717" y="261"/>
              </a:cxn>
              <a:cxn ang="0">
                <a:pos x="751" y="236"/>
              </a:cxn>
              <a:cxn ang="0">
                <a:pos x="775" y="209"/>
              </a:cxn>
              <a:cxn ang="0">
                <a:pos x="787" y="180"/>
              </a:cxn>
            </a:cxnLst>
            <a:rect l="0" t="0" r="r" b="b"/>
            <a:pathLst>
              <a:path w="789" h="333">
                <a:moveTo>
                  <a:pt x="788" y="166"/>
                </a:moveTo>
                <a:lnTo>
                  <a:pt x="787" y="151"/>
                </a:lnTo>
                <a:lnTo>
                  <a:pt x="782" y="137"/>
                </a:lnTo>
                <a:lnTo>
                  <a:pt x="775" y="123"/>
                </a:lnTo>
                <a:lnTo>
                  <a:pt x="765" y="109"/>
                </a:lnTo>
                <a:lnTo>
                  <a:pt x="751" y="96"/>
                </a:lnTo>
                <a:lnTo>
                  <a:pt x="735" y="83"/>
                </a:lnTo>
                <a:lnTo>
                  <a:pt x="717" y="70"/>
                </a:lnTo>
                <a:lnTo>
                  <a:pt x="696" y="59"/>
                </a:lnTo>
                <a:lnTo>
                  <a:pt x="673" y="49"/>
                </a:lnTo>
                <a:lnTo>
                  <a:pt x="647" y="39"/>
                </a:lnTo>
                <a:lnTo>
                  <a:pt x="620" y="30"/>
                </a:lnTo>
                <a:lnTo>
                  <a:pt x="591" y="22"/>
                </a:lnTo>
                <a:lnTo>
                  <a:pt x="561" y="16"/>
                </a:lnTo>
                <a:lnTo>
                  <a:pt x="529" y="10"/>
                </a:lnTo>
                <a:lnTo>
                  <a:pt x="496" y="6"/>
                </a:lnTo>
                <a:lnTo>
                  <a:pt x="463" y="3"/>
                </a:lnTo>
                <a:lnTo>
                  <a:pt x="429" y="0"/>
                </a:lnTo>
                <a:lnTo>
                  <a:pt x="394" y="0"/>
                </a:lnTo>
                <a:lnTo>
                  <a:pt x="360" y="0"/>
                </a:lnTo>
                <a:lnTo>
                  <a:pt x="325" y="3"/>
                </a:lnTo>
                <a:lnTo>
                  <a:pt x="292" y="6"/>
                </a:lnTo>
                <a:lnTo>
                  <a:pt x="260" y="10"/>
                </a:lnTo>
                <a:lnTo>
                  <a:pt x="228" y="16"/>
                </a:lnTo>
                <a:lnTo>
                  <a:pt x="197" y="22"/>
                </a:lnTo>
                <a:lnTo>
                  <a:pt x="168" y="30"/>
                </a:lnTo>
                <a:lnTo>
                  <a:pt x="141" y="39"/>
                </a:lnTo>
                <a:lnTo>
                  <a:pt x="115" y="49"/>
                </a:lnTo>
                <a:lnTo>
                  <a:pt x="92" y="59"/>
                </a:lnTo>
                <a:lnTo>
                  <a:pt x="71" y="70"/>
                </a:lnTo>
                <a:lnTo>
                  <a:pt x="53" y="83"/>
                </a:lnTo>
                <a:lnTo>
                  <a:pt x="37" y="96"/>
                </a:lnTo>
                <a:lnTo>
                  <a:pt x="24" y="109"/>
                </a:lnTo>
                <a:lnTo>
                  <a:pt x="14" y="123"/>
                </a:lnTo>
                <a:lnTo>
                  <a:pt x="6" y="137"/>
                </a:lnTo>
                <a:lnTo>
                  <a:pt x="1" y="151"/>
                </a:lnTo>
                <a:lnTo>
                  <a:pt x="0" y="166"/>
                </a:lnTo>
                <a:lnTo>
                  <a:pt x="1" y="180"/>
                </a:lnTo>
                <a:lnTo>
                  <a:pt x="6" y="195"/>
                </a:lnTo>
                <a:lnTo>
                  <a:pt x="14" y="209"/>
                </a:lnTo>
                <a:lnTo>
                  <a:pt x="24" y="223"/>
                </a:lnTo>
                <a:lnTo>
                  <a:pt x="37" y="236"/>
                </a:lnTo>
                <a:lnTo>
                  <a:pt x="53" y="249"/>
                </a:lnTo>
                <a:lnTo>
                  <a:pt x="71" y="261"/>
                </a:lnTo>
                <a:lnTo>
                  <a:pt x="92" y="273"/>
                </a:lnTo>
                <a:lnTo>
                  <a:pt x="115" y="284"/>
                </a:lnTo>
                <a:lnTo>
                  <a:pt x="141" y="294"/>
                </a:lnTo>
                <a:lnTo>
                  <a:pt x="168" y="302"/>
                </a:lnTo>
                <a:lnTo>
                  <a:pt x="197" y="310"/>
                </a:lnTo>
                <a:lnTo>
                  <a:pt x="228" y="317"/>
                </a:lnTo>
                <a:lnTo>
                  <a:pt x="260" y="322"/>
                </a:lnTo>
                <a:lnTo>
                  <a:pt x="292" y="327"/>
                </a:lnTo>
                <a:lnTo>
                  <a:pt x="325" y="330"/>
                </a:lnTo>
                <a:lnTo>
                  <a:pt x="360" y="331"/>
                </a:lnTo>
                <a:lnTo>
                  <a:pt x="394" y="332"/>
                </a:lnTo>
                <a:lnTo>
                  <a:pt x="429" y="331"/>
                </a:lnTo>
                <a:lnTo>
                  <a:pt x="463" y="330"/>
                </a:lnTo>
                <a:lnTo>
                  <a:pt x="496" y="327"/>
                </a:lnTo>
                <a:lnTo>
                  <a:pt x="529" y="322"/>
                </a:lnTo>
                <a:lnTo>
                  <a:pt x="561" y="317"/>
                </a:lnTo>
                <a:lnTo>
                  <a:pt x="591" y="310"/>
                </a:lnTo>
                <a:lnTo>
                  <a:pt x="620" y="302"/>
                </a:lnTo>
                <a:lnTo>
                  <a:pt x="647" y="294"/>
                </a:lnTo>
                <a:lnTo>
                  <a:pt x="673" y="284"/>
                </a:lnTo>
                <a:lnTo>
                  <a:pt x="696" y="273"/>
                </a:lnTo>
                <a:lnTo>
                  <a:pt x="717" y="261"/>
                </a:lnTo>
                <a:lnTo>
                  <a:pt x="735" y="249"/>
                </a:lnTo>
                <a:lnTo>
                  <a:pt x="751" y="236"/>
                </a:lnTo>
                <a:lnTo>
                  <a:pt x="765" y="223"/>
                </a:lnTo>
                <a:lnTo>
                  <a:pt x="775" y="209"/>
                </a:lnTo>
                <a:lnTo>
                  <a:pt x="782" y="195"/>
                </a:lnTo>
                <a:lnTo>
                  <a:pt x="787" y="180"/>
                </a:lnTo>
                <a:lnTo>
                  <a:pt x="788" y="1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4286" name="Rectangle 14"/>
          <p:cNvSpPr>
            <a:spLocks noChangeArrowheads="1"/>
          </p:cNvSpPr>
          <p:nvPr/>
        </p:nvSpPr>
        <p:spPr bwMode="auto">
          <a:xfrm>
            <a:off x="3240088" y="4867275"/>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54287" name="Freeform 15"/>
          <p:cNvSpPr>
            <a:spLocks/>
          </p:cNvSpPr>
          <p:nvPr/>
        </p:nvSpPr>
        <p:spPr bwMode="auto">
          <a:xfrm>
            <a:off x="4360863" y="5546725"/>
            <a:ext cx="1252537" cy="622300"/>
          </a:xfrm>
          <a:custGeom>
            <a:avLst/>
            <a:gdLst/>
            <a:ahLst/>
            <a:cxnLst>
              <a:cxn ang="0">
                <a:pos x="0" y="196"/>
              </a:cxn>
              <a:cxn ang="0">
                <a:pos x="394" y="0"/>
              </a:cxn>
              <a:cxn ang="0">
                <a:pos x="788" y="196"/>
              </a:cxn>
              <a:cxn ang="0">
                <a:pos x="394" y="391"/>
              </a:cxn>
              <a:cxn ang="0">
                <a:pos x="0" y="196"/>
              </a:cxn>
            </a:cxnLst>
            <a:rect l="0" t="0" r="r" b="b"/>
            <a:pathLst>
              <a:path w="789" h="392">
                <a:moveTo>
                  <a:pt x="0" y="196"/>
                </a:moveTo>
                <a:lnTo>
                  <a:pt x="394" y="0"/>
                </a:lnTo>
                <a:lnTo>
                  <a:pt x="788" y="196"/>
                </a:lnTo>
                <a:lnTo>
                  <a:pt x="394" y="391"/>
                </a:lnTo>
                <a:lnTo>
                  <a:pt x="0" y="196"/>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54288" name="Rectangle 16"/>
          <p:cNvSpPr>
            <a:spLocks noChangeArrowheads="1"/>
          </p:cNvSpPr>
          <p:nvPr/>
        </p:nvSpPr>
        <p:spPr bwMode="auto">
          <a:xfrm>
            <a:off x="1973263" y="4448175"/>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54289" name="Rectangle 17"/>
          <p:cNvSpPr>
            <a:spLocks noChangeArrowheads="1"/>
          </p:cNvSpPr>
          <p:nvPr/>
        </p:nvSpPr>
        <p:spPr bwMode="auto">
          <a:xfrm>
            <a:off x="7804150" y="4821238"/>
            <a:ext cx="5318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age</a:t>
            </a:r>
          </a:p>
        </p:txBody>
      </p:sp>
      <p:sp>
        <p:nvSpPr>
          <p:cNvPr id="54290" name="Rectangle 18"/>
          <p:cNvSpPr>
            <a:spLocks noChangeArrowheads="1"/>
          </p:cNvSpPr>
          <p:nvPr/>
        </p:nvSpPr>
        <p:spPr bwMode="auto">
          <a:xfrm>
            <a:off x="6146800" y="4805363"/>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pname</a:t>
            </a:r>
          </a:p>
        </p:txBody>
      </p:sp>
      <p:sp>
        <p:nvSpPr>
          <p:cNvPr id="54291" name="Rectangle 19"/>
          <p:cNvSpPr>
            <a:spLocks noChangeArrowheads="1"/>
          </p:cNvSpPr>
          <p:nvPr/>
        </p:nvSpPr>
        <p:spPr bwMode="auto">
          <a:xfrm>
            <a:off x="6742113" y="5705475"/>
            <a:ext cx="1344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Dependents</a:t>
            </a:r>
          </a:p>
        </p:txBody>
      </p:sp>
      <p:sp>
        <p:nvSpPr>
          <p:cNvPr id="54292" name="Rectangle 20"/>
          <p:cNvSpPr>
            <a:spLocks noChangeArrowheads="1"/>
          </p:cNvSpPr>
          <p:nvPr/>
        </p:nvSpPr>
        <p:spPr bwMode="auto">
          <a:xfrm>
            <a:off x="1619250" y="5722938"/>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54293" name="Rectangle 21"/>
          <p:cNvSpPr>
            <a:spLocks noChangeArrowheads="1"/>
          </p:cNvSpPr>
          <p:nvPr/>
        </p:nvSpPr>
        <p:spPr bwMode="auto">
          <a:xfrm>
            <a:off x="877888" y="4852988"/>
            <a:ext cx="531812"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54294" name="Rectangle 22"/>
          <p:cNvSpPr>
            <a:spLocks noChangeArrowheads="1"/>
          </p:cNvSpPr>
          <p:nvPr/>
        </p:nvSpPr>
        <p:spPr bwMode="auto">
          <a:xfrm>
            <a:off x="4594225" y="5705475"/>
            <a:ext cx="77946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Policy</a:t>
            </a:r>
          </a:p>
        </p:txBody>
      </p:sp>
      <p:sp>
        <p:nvSpPr>
          <p:cNvPr id="54295" name="Rectangle 23"/>
          <p:cNvSpPr>
            <a:spLocks noChangeArrowheads="1"/>
          </p:cNvSpPr>
          <p:nvPr/>
        </p:nvSpPr>
        <p:spPr bwMode="auto">
          <a:xfrm>
            <a:off x="4708525" y="4743450"/>
            <a:ext cx="5984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cost</a:t>
            </a:r>
          </a:p>
        </p:txBody>
      </p:sp>
      <p:sp>
        <p:nvSpPr>
          <p:cNvPr id="54296" name="Line 24"/>
          <p:cNvSpPr>
            <a:spLocks noChangeShapeType="1"/>
          </p:cNvSpPr>
          <p:nvPr/>
        </p:nvSpPr>
        <p:spPr bwMode="auto">
          <a:xfrm flipH="1">
            <a:off x="6237288" y="5108575"/>
            <a:ext cx="609600" cy="0"/>
          </a:xfrm>
          <a:prstGeom prst="line">
            <a:avLst/>
          </a:prstGeom>
          <a:noFill/>
          <a:ln w="12700">
            <a:solidFill>
              <a:schemeClr val="tx2"/>
            </a:solidFill>
            <a:prstDash val="dash"/>
            <a:round/>
            <a:headEnd type="none" w="sm" len="sm"/>
            <a:tailEnd type="none" w="sm" len="sm"/>
          </a:ln>
          <a:effectLst/>
        </p:spPr>
        <p:txBody>
          <a:bodyPr/>
          <a:lstStyle/>
          <a:p>
            <a:endParaRPr lang="en-US"/>
          </a:p>
        </p:txBody>
      </p:sp>
      <p:sp>
        <p:nvSpPr>
          <p:cNvPr id="54297" name="Line 25"/>
          <p:cNvSpPr>
            <a:spLocks noChangeShapeType="1"/>
          </p:cNvSpPr>
          <p:nvPr/>
        </p:nvSpPr>
        <p:spPr bwMode="auto">
          <a:xfrm>
            <a:off x="2265363" y="4919663"/>
            <a:ext cx="0" cy="668337"/>
          </a:xfrm>
          <a:prstGeom prst="line">
            <a:avLst/>
          </a:prstGeom>
          <a:noFill/>
          <a:ln w="12700">
            <a:solidFill>
              <a:schemeClr val="tx2"/>
            </a:solidFill>
            <a:round/>
            <a:headEnd type="none" w="sm" len="sm"/>
            <a:tailEnd type="none" w="sm" len="sm"/>
          </a:ln>
          <a:effectLst/>
        </p:spPr>
        <p:txBody>
          <a:bodyPr/>
          <a:lstStyle/>
          <a:p>
            <a:endParaRPr lang="en-US"/>
          </a:p>
        </p:txBody>
      </p:sp>
      <p:sp>
        <p:nvSpPr>
          <p:cNvPr id="54298" name="Line 26"/>
          <p:cNvSpPr>
            <a:spLocks noChangeShapeType="1"/>
          </p:cNvSpPr>
          <p:nvPr/>
        </p:nvSpPr>
        <p:spPr bwMode="auto">
          <a:xfrm>
            <a:off x="1108075" y="5299075"/>
            <a:ext cx="809625" cy="309563"/>
          </a:xfrm>
          <a:prstGeom prst="line">
            <a:avLst/>
          </a:prstGeom>
          <a:noFill/>
          <a:ln w="12700">
            <a:solidFill>
              <a:schemeClr val="tx2"/>
            </a:solidFill>
            <a:round/>
            <a:headEnd type="none" w="sm" len="sm"/>
            <a:tailEnd type="none" w="sm" len="sm"/>
          </a:ln>
          <a:effectLst/>
        </p:spPr>
        <p:txBody>
          <a:bodyPr/>
          <a:lstStyle/>
          <a:p>
            <a:endParaRPr lang="en-US"/>
          </a:p>
        </p:txBody>
      </p:sp>
      <p:sp>
        <p:nvSpPr>
          <p:cNvPr id="54299" name="Line 27"/>
          <p:cNvSpPr>
            <a:spLocks noChangeShapeType="1"/>
          </p:cNvSpPr>
          <p:nvPr/>
        </p:nvSpPr>
        <p:spPr bwMode="auto">
          <a:xfrm flipH="1">
            <a:off x="2600325" y="5280025"/>
            <a:ext cx="814388" cy="328613"/>
          </a:xfrm>
          <a:prstGeom prst="line">
            <a:avLst/>
          </a:prstGeom>
          <a:noFill/>
          <a:ln w="12700">
            <a:solidFill>
              <a:schemeClr val="tx2"/>
            </a:solidFill>
            <a:round/>
            <a:headEnd type="none" w="sm" len="sm"/>
            <a:tailEnd type="none" w="sm" len="sm"/>
          </a:ln>
          <a:effectLst/>
        </p:spPr>
        <p:txBody>
          <a:bodyPr/>
          <a:lstStyle/>
          <a:p>
            <a:endParaRPr lang="en-US"/>
          </a:p>
        </p:txBody>
      </p:sp>
      <p:sp>
        <p:nvSpPr>
          <p:cNvPr id="54300" name="Line 28"/>
          <p:cNvSpPr>
            <a:spLocks noChangeShapeType="1"/>
          </p:cNvSpPr>
          <p:nvPr/>
        </p:nvSpPr>
        <p:spPr bwMode="auto">
          <a:xfrm flipV="1">
            <a:off x="4973638" y="5133975"/>
            <a:ext cx="0" cy="414338"/>
          </a:xfrm>
          <a:prstGeom prst="line">
            <a:avLst/>
          </a:prstGeom>
          <a:noFill/>
          <a:ln w="12700">
            <a:solidFill>
              <a:schemeClr val="tx2"/>
            </a:solidFill>
            <a:round/>
            <a:headEnd type="none" w="sm" len="sm"/>
            <a:tailEnd type="none" w="sm" len="sm"/>
          </a:ln>
          <a:effectLst/>
        </p:spPr>
        <p:txBody>
          <a:bodyPr/>
          <a:lstStyle/>
          <a:p>
            <a:endParaRPr lang="en-US"/>
          </a:p>
        </p:txBody>
      </p:sp>
      <p:sp>
        <p:nvSpPr>
          <p:cNvPr id="54301" name="Line 29"/>
          <p:cNvSpPr>
            <a:spLocks noChangeShapeType="1"/>
          </p:cNvSpPr>
          <p:nvPr/>
        </p:nvSpPr>
        <p:spPr bwMode="auto">
          <a:xfrm>
            <a:off x="6483350" y="5280025"/>
            <a:ext cx="369888" cy="347663"/>
          </a:xfrm>
          <a:prstGeom prst="line">
            <a:avLst/>
          </a:prstGeom>
          <a:noFill/>
          <a:ln w="12700">
            <a:solidFill>
              <a:schemeClr val="tx2"/>
            </a:solidFill>
            <a:round/>
            <a:headEnd type="none" w="sm" len="sm"/>
            <a:tailEnd type="none" w="sm" len="sm"/>
          </a:ln>
          <a:effectLst/>
        </p:spPr>
        <p:txBody>
          <a:bodyPr/>
          <a:lstStyle/>
          <a:p>
            <a:endParaRPr lang="en-US"/>
          </a:p>
        </p:txBody>
      </p:sp>
      <p:sp>
        <p:nvSpPr>
          <p:cNvPr id="54302" name="Line 30"/>
          <p:cNvSpPr>
            <a:spLocks noChangeShapeType="1"/>
          </p:cNvSpPr>
          <p:nvPr/>
        </p:nvSpPr>
        <p:spPr bwMode="auto">
          <a:xfrm flipH="1">
            <a:off x="7473950" y="5280025"/>
            <a:ext cx="514350" cy="347663"/>
          </a:xfrm>
          <a:prstGeom prst="line">
            <a:avLst/>
          </a:prstGeom>
          <a:noFill/>
          <a:ln w="12700">
            <a:solidFill>
              <a:schemeClr val="tx2"/>
            </a:solidFill>
            <a:round/>
            <a:headEnd type="none" w="sm" len="sm"/>
            <a:tailEnd type="none" w="sm" len="sm"/>
          </a:ln>
          <a:effectLst/>
        </p:spPr>
        <p:txBody>
          <a:bodyPr/>
          <a:lstStyle/>
          <a:p>
            <a:endParaRPr lang="en-US"/>
          </a:p>
        </p:txBody>
      </p:sp>
      <p:sp>
        <p:nvSpPr>
          <p:cNvPr id="54303" name="Line 31"/>
          <p:cNvSpPr>
            <a:spLocks noChangeShapeType="1"/>
          </p:cNvSpPr>
          <p:nvPr/>
        </p:nvSpPr>
        <p:spPr bwMode="auto">
          <a:xfrm flipH="1">
            <a:off x="2881313" y="5854700"/>
            <a:ext cx="1416050" cy="0"/>
          </a:xfrm>
          <a:prstGeom prst="line">
            <a:avLst/>
          </a:prstGeom>
          <a:noFill/>
          <a:ln w="12700">
            <a:solidFill>
              <a:schemeClr val="tx2"/>
            </a:solidFill>
            <a:round/>
            <a:headEnd type="none" w="sm" len="sm"/>
            <a:tailEnd type="none" w="sm" len="sm"/>
          </a:ln>
          <a:effectLst/>
        </p:spPr>
        <p:txBody>
          <a:bodyPr/>
          <a:lstStyle/>
          <a:p>
            <a:endParaRPr lang="en-US"/>
          </a:p>
        </p:txBody>
      </p:sp>
      <p:sp>
        <p:nvSpPr>
          <p:cNvPr id="54304" name="Line 32"/>
          <p:cNvSpPr>
            <a:spLocks noChangeShapeType="1"/>
          </p:cNvSpPr>
          <p:nvPr/>
        </p:nvSpPr>
        <p:spPr bwMode="auto">
          <a:xfrm>
            <a:off x="5675603" y="5854700"/>
            <a:ext cx="931862" cy="0"/>
          </a:xfrm>
          <a:prstGeom prst="line">
            <a:avLst/>
          </a:prstGeom>
          <a:noFill/>
          <a:ln w="50800">
            <a:solidFill>
              <a:schemeClr val="tx2"/>
            </a:solidFill>
            <a:round/>
            <a:headEnd type="stealth" w="med" len="med"/>
            <a:tailEnd type="none" w="sm" len="sm"/>
          </a:ln>
          <a:effectLst/>
        </p:spPr>
        <p:txBody>
          <a:bodyPr/>
          <a:lstStyle/>
          <a:p>
            <a:endParaRPr lang="en-US"/>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632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6324" name="Rectangle 4"/>
          <p:cNvSpPr>
            <a:spLocks noGrp="1" noChangeArrowheads="1"/>
          </p:cNvSpPr>
          <p:nvPr>
            <p:ph type="title"/>
          </p:nvPr>
        </p:nvSpPr>
        <p:spPr>
          <a:noFill/>
          <a:ln/>
        </p:spPr>
        <p:txBody>
          <a:bodyPr/>
          <a:lstStyle/>
          <a:p>
            <a:r>
              <a:rPr lang="en-US"/>
              <a:t>Translating Weak Entity Sets</a:t>
            </a:r>
          </a:p>
        </p:txBody>
      </p:sp>
      <p:sp>
        <p:nvSpPr>
          <p:cNvPr id="56325" name="Rectangle 5"/>
          <p:cNvSpPr>
            <a:spLocks noGrp="1" noChangeArrowheads="1"/>
          </p:cNvSpPr>
          <p:nvPr>
            <p:ph type="body" idx="1"/>
          </p:nvPr>
        </p:nvSpPr>
        <p:spPr>
          <a:xfrm>
            <a:off x="685800" y="1371601"/>
            <a:ext cx="7772400" cy="2057400"/>
          </a:xfrm>
          <a:noFill/>
          <a:ln/>
        </p:spPr>
        <p:txBody>
          <a:bodyPr/>
          <a:lstStyle/>
          <a:p>
            <a:r>
              <a:rPr lang="en-US" dirty="0"/>
              <a:t>Weak entity set and identifying relationship set are translated into a single table.</a:t>
            </a:r>
          </a:p>
          <a:p>
            <a:pPr lvl="1">
              <a:buSzPct val="75000"/>
            </a:pPr>
            <a:r>
              <a:rPr lang="en-US" dirty="0">
                <a:solidFill>
                  <a:schemeClr val="accent2"/>
                </a:solidFill>
              </a:rPr>
              <a:t>When the owner entity (Employee) is deleted, all owned weak entities (Dependents/</a:t>
            </a:r>
            <a:r>
              <a:rPr lang="en-US" dirty="0" err="1">
                <a:solidFill>
                  <a:schemeClr val="accent2"/>
                </a:solidFill>
              </a:rPr>
              <a:t>Dep_Policy</a:t>
            </a:r>
            <a:r>
              <a:rPr lang="en-US" dirty="0">
                <a:solidFill>
                  <a:schemeClr val="accent2"/>
                </a:solidFill>
              </a:rPr>
              <a:t>) must also be deleted.</a:t>
            </a:r>
          </a:p>
        </p:txBody>
      </p:sp>
      <p:sp>
        <p:nvSpPr>
          <p:cNvPr id="56326" name="Rectangle 6"/>
          <p:cNvSpPr>
            <a:spLocks noChangeArrowheads="1"/>
          </p:cNvSpPr>
          <p:nvPr/>
        </p:nvSpPr>
        <p:spPr bwMode="auto">
          <a:xfrm>
            <a:off x="1422790" y="3467405"/>
            <a:ext cx="6248400" cy="30162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CREATE TABLE  </a:t>
            </a:r>
            <a:r>
              <a:rPr lang="en-US">
                <a:latin typeface="Book Antiqua" pitchFamily="18" charset="0"/>
              </a:rPr>
              <a:t>Dep_Policy (</a:t>
            </a:r>
          </a:p>
          <a:p>
            <a:r>
              <a:rPr lang="en-US">
                <a:latin typeface="Book Antiqua" pitchFamily="18" charset="0"/>
              </a:rPr>
              <a:t>   </a:t>
            </a:r>
            <a:r>
              <a:rPr lang="en-US">
                <a:solidFill>
                  <a:srgbClr val="434FD6"/>
                </a:solidFill>
                <a:latin typeface="Book Antiqua" pitchFamily="18" charset="0"/>
              </a:rPr>
              <a:t>pname  </a:t>
            </a:r>
            <a:r>
              <a:rPr lang="en-US" sz="2000">
                <a:solidFill>
                  <a:srgbClr val="434FD6"/>
                </a:solidFill>
                <a:latin typeface="Book Antiqua" pitchFamily="18" charset="0"/>
              </a:rPr>
              <a:t>CHAR(20)</a:t>
            </a:r>
            <a:r>
              <a:rPr lang="en-US">
                <a:solidFill>
                  <a:srgbClr val="434FD6"/>
                </a:solidFill>
                <a:latin typeface="Book Antiqua" pitchFamily="18" charset="0"/>
              </a:rPr>
              <a:t>,</a:t>
            </a:r>
          </a:p>
          <a:p>
            <a:r>
              <a:rPr lang="en-US">
                <a:solidFill>
                  <a:srgbClr val="434FD6"/>
                </a:solidFill>
                <a:latin typeface="Book Antiqua" pitchFamily="18" charset="0"/>
              </a:rPr>
              <a:t>   age  </a:t>
            </a:r>
            <a:r>
              <a:rPr lang="en-US" sz="2000">
                <a:solidFill>
                  <a:srgbClr val="434FD6"/>
                </a:solidFill>
                <a:latin typeface="Book Antiqua" pitchFamily="18" charset="0"/>
              </a:rPr>
              <a:t>INTEGER</a:t>
            </a:r>
            <a:r>
              <a:rPr lang="en-US">
                <a:solidFill>
                  <a:srgbClr val="434FD6"/>
                </a:solidFill>
                <a:latin typeface="Book Antiqua" pitchFamily="18" charset="0"/>
              </a:rPr>
              <a:t>,</a:t>
            </a:r>
          </a:p>
          <a:p>
            <a:r>
              <a:rPr lang="en-US">
                <a:solidFill>
                  <a:srgbClr val="434FD6"/>
                </a:solidFill>
                <a:latin typeface="Book Antiqua" pitchFamily="18" charset="0"/>
              </a:rPr>
              <a:t>   cost  </a:t>
            </a:r>
            <a:r>
              <a:rPr lang="en-US" sz="2000">
                <a:solidFill>
                  <a:srgbClr val="434FD6"/>
                </a:solidFill>
                <a:latin typeface="Book Antiqua" pitchFamily="18" charset="0"/>
              </a:rPr>
              <a:t>REAL</a:t>
            </a:r>
            <a:r>
              <a:rPr lang="en-US">
                <a:solidFill>
                  <a:srgbClr val="434FD6"/>
                </a:solidFill>
                <a:latin typeface="Book Antiqua" pitchFamily="18" charset="0"/>
              </a:rPr>
              <a:t>,</a:t>
            </a:r>
          </a:p>
          <a:p>
            <a:r>
              <a:rPr lang="en-US">
                <a:solidFill>
                  <a:srgbClr val="434FD6"/>
                </a:solidFill>
                <a:latin typeface="Book Antiqua" pitchFamily="18" charset="0"/>
              </a:rPr>
              <a:t>   ssn  </a:t>
            </a:r>
            <a:r>
              <a:rPr lang="en-US" sz="2000">
                <a:solidFill>
                  <a:srgbClr val="434FD6"/>
                </a:solidFill>
                <a:latin typeface="Book Antiqua" pitchFamily="18" charset="0"/>
              </a:rPr>
              <a:t>CHAR(11) NOT NULL</a:t>
            </a:r>
            <a:r>
              <a:rPr lang="en-US">
                <a:solidFill>
                  <a:srgbClr val="434FD6"/>
                </a:solidFill>
                <a:latin typeface="Book Antiqua" pitchFamily="18" charset="0"/>
              </a:rPr>
              <a:t>,</a:t>
            </a:r>
          </a:p>
          <a:p>
            <a:r>
              <a:rPr lang="en-US">
                <a:solidFill>
                  <a:srgbClr val="434FD6"/>
                </a:solidFill>
                <a:latin typeface="Book Antiqua" pitchFamily="18" charset="0"/>
              </a:rPr>
              <a:t>   </a:t>
            </a:r>
            <a:r>
              <a:rPr lang="en-US" sz="2000">
                <a:solidFill>
                  <a:schemeClr val="folHlink"/>
                </a:solidFill>
                <a:latin typeface="Book Antiqua" pitchFamily="18" charset="0"/>
              </a:rPr>
              <a:t>PRIMARY KEY  </a:t>
            </a:r>
            <a:r>
              <a:rPr lang="en-US">
                <a:solidFill>
                  <a:schemeClr val="folHlink"/>
                </a:solidFill>
                <a:latin typeface="Book Antiqua" pitchFamily="18" charset="0"/>
              </a:rPr>
              <a:t>(pname, ssn),</a:t>
            </a:r>
          </a:p>
          <a:p>
            <a:r>
              <a:rPr lang="en-US">
                <a:solidFill>
                  <a:schemeClr val="folHlink"/>
                </a:solidFill>
                <a:latin typeface="Book Antiqua" pitchFamily="18" charset="0"/>
              </a:rPr>
              <a:t>   </a:t>
            </a:r>
            <a:r>
              <a:rPr lang="en-US" sz="2000">
                <a:solidFill>
                  <a:schemeClr val="folHlink"/>
                </a:solidFill>
                <a:latin typeface="Book Antiqua" pitchFamily="18" charset="0"/>
              </a:rPr>
              <a:t>FOREIGN KEY  </a:t>
            </a:r>
            <a:r>
              <a:rPr lang="en-US">
                <a:solidFill>
                  <a:schemeClr val="folHlink"/>
                </a:solidFill>
                <a:latin typeface="Book Antiqua" pitchFamily="18" charset="0"/>
              </a:rPr>
              <a:t>(ssn) </a:t>
            </a:r>
            <a:r>
              <a:rPr lang="en-US" sz="2000">
                <a:solidFill>
                  <a:schemeClr val="folHlink"/>
                </a:solidFill>
                <a:latin typeface="Book Antiqua" pitchFamily="18" charset="0"/>
              </a:rPr>
              <a:t>REFERENCES</a:t>
            </a:r>
            <a:r>
              <a:rPr lang="en-US">
                <a:solidFill>
                  <a:schemeClr val="folHlink"/>
                </a:solidFill>
                <a:latin typeface="Book Antiqua" pitchFamily="18" charset="0"/>
              </a:rPr>
              <a:t> Employees,</a:t>
            </a:r>
          </a:p>
          <a:p>
            <a:r>
              <a:rPr lang="en-US">
                <a:solidFill>
                  <a:schemeClr val="folHlink"/>
                </a:solidFill>
                <a:latin typeface="Book Antiqua" pitchFamily="18" charset="0"/>
              </a:rPr>
              <a:t>      </a:t>
            </a:r>
            <a:r>
              <a:rPr lang="en-US" sz="2000">
                <a:solidFill>
                  <a:schemeClr val="accent2"/>
                </a:solidFill>
                <a:latin typeface="Book Antiqua" pitchFamily="18" charset="0"/>
              </a:rPr>
              <a:t>ON DELETE CASCADE</a:t>
            </a:r>
            <a:r>
              <a:rPr lang="en-US">
                <a:latin typeface="Book Antiqua" pitchFamily="18" charset="0"/>
              </a:rPr>
              <a:t>)</a:t>
            </a: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837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8372" name="Rectangle 4"/>
          <p:cNvSpPr>
            <a:spLocks noGrp="1" noChangeArrowheads="1"/>
          </p:cNvSpPr>
          <p:nvPr>
            <p:ph type="title"/>
          </p:nvPr>
        </p:nvSpPr>
        <p:spPr>
          <a:noFill/>
          <a:ln/>
        </p:spPr>
        <p:txBody>
          <a:bodyPr/>
          <a:lstStyle/>
          <a:p>
            <a:r>
              <a:rPr lang="en-US"/>
              <a:t>Review: ISA Hierarchies</a:t>
            </a:r>
          </a:p>
        </p:txBody>
      </p:sp>
      <p:sp>
        <p:nvSpPr>
          <p:cNvPr id="58373" name="Rectangle 5"/>
          <p:cNvSpPr>
            <a:spLocks noChangeArrowheads="1"/>
          </p:cNvSpPr>
          <p:nvPr/>
        </p:nvSpPr>
        <p:spPr bwMode="auto">
          <a:xfrm>
            <a:off x="7620000" y="3514725"/>
            <a:ext cx="149225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Contract_Emps</a:t>
            </a:r>
          </a:p>
        </p:txBody>
      </p:sp>
      <p:sp>
        <p:nvSpPr>
          <p:cNvPr id="58374" name="Freeform 6"/>
          <p:cNvSpPr>
            <a:spLocks/>
          </p:cNvSpPr>
          <p:nvPr/>
        </p:nvSpPr>
        <p:spPr bwMode="auto">
          <a:xfrm>
            <a:off x="5902325" y="1133475"/>
            <a:ext cx="1055688" cy="390525"/>
          </a:xfrm>
          <a:custGeom>
            <a:avLst/>
            <a:gdLst/>
            <a:ahLst/>
            <a:cxnLst>
              <a:cxn ang="0">
                <a:pos x="662" y="111"/>
              </a:cxn>
              <a:cxn ang="0">
                <a:pos x="653" y="90"/>
              </a:cxn>
              <a:cxn ang="0">
                <a:pos x="633" y="70"/>
              </a:cxn>
              <a:cxn ang="0">
                <a:pos x="604" y="52"/>
              </a:cxn>
              <a:cxn ang="0">
                <a:pos x="567" y="35"/>
              </a:cxn>
              <a:cxn ang="0">
                <a:pos x="522" y="23"/>
              </a:cxn>
              <a:cxn ang="0">
                <a:pos x="473" y="11"/>
              </a:cxn>
              <a:cxn ang="0">
                <a:pos x="418" y="4"/>
              </a:cxn>
              <a:cxn ang="0">
                <a:pos x="361" y="1"/>
              </a:cxn>
              <a:cxn ang="0">
                <a:pos x="303" y="1"/>
              </a:cxn>
              <a:cxn ang="0">
                <a:pos x="246" y="4"/>
              </a:cxn>
              <a:cxn ang="0">
                <a:pos x="192" y="11"/>
              </a:cxn>
              <a:cxn ang="0">
                <a:pos x="141" y="23"/>
              </a:cxn>
              <a:cxn ang="0">
                <a:pos x="98" y="35"/>
              </a:cxn>
              <a:cxn ang="0">
                <a:pos x="60" y="52"/>
              </a:cxn>
              <a:cxn ang="0">
                <a:pos x="31" y="70"/>
              </a:cxn>
              <a:cxn ang="0">
                <a:pos x="11" y="90"/>
              </a:cxn>
              <a:cxn ang="0">
                <a:pos x="1" y="111"/>
              </a:cxn>
              <a:cxn ang="0">
                <a:pos x="1" y="133"/>
              </a:cxn>
              <a:cxn ang="0">
                <a:pos x="11" y="154"/>
              </a:cxn>
              <a:cxn ang="0">
                <a:pos x="31" y="174"/>
              </a:cxn>
              <a:cxn ang="0">
                <a:pos x="60" y="193"/>
              </a:cxn>
              <a:cxn ang="0">
                <a:pos x="98" y="209"/>
              </a:cxn>
              <a:cxn ang="0">
                <a:pos x="141" y="223"/>
              </a:cxn>
              <a:cxn ang="0">
                <a:pos x="192" y="233"/>
              </a:cxn>
              <a:cxn ang="0">
                <a:pos x="246" y="240"/>
              </a:cxn>
              <a:cxn ang="0">
                <a:pos x="303" y="245"/>
              </a:cxn>
              <a:cxn ang="0">
                <a:pos x="361" y="245"/>
              </a:cxn>
              <a:cxn ang="0">
                <a:pos x="418" y="240"/>
              </a:cxn>
              <a:cxn ang="0">
                <a:pos x="473" y="233"/>
              </a:cxn>
              <a:cxn ang="0">
                <a:pos x="522" y="223"/>
              </a:cxn>
              <a:cxn ang="0">
                <a:pos x="567" y="209"/>
              </a:cxn>
              <a:cxn ang="0">
                <a:pos x="604" y="193"/>
              </a:cxn>
              <a:cxn ang="0">
                <a:pos x="633" y="174"/>
              </a:cxn>
              <a:cxn ang="0">
                <a:pos x="653" y="154"/>
              </a:cxn>
              <a:cxn ang="0">
                <a:pos x="662" y="133"/>
              </a:cxn>
            </a:cxnLst>
            <a:rect l="0" t="0" r="r" b="b"/>
            <a:pathLst>
              <a:path w="665" h="246">
                <a:moveTo>
                  <a:pt x="664" y="123"/>
                </a:moveTo>
                <a:lnTo>
                  <a:pt x="662" y="111"/>
                </a:lnTo>
                <a:lnTo>
                  <a:pt x="658" y="101"/>
                </a:lnTo>
                <a:lnTo>
                  <a:pt x="653" y="90"/>
                </a:lnTo>
                <a:lnTo>
                  <a:pt x="644" y="80"/>
                </a:lnTo>
                <a:lnTo>
                  <a:pt x="633" y="70"/>
                </a:lnTo>
                <a:lnTo>
                  <a:pt x="620" y="62"/>
                </a:lnTo>
                <a:lnTo>
                  <a:pt x="604" y="52"/>
                </a:lnTo>
                <a:lnTo>
                  <a:pt x="587" y="43"/>
                </a:lnTo>
                <a:lnTo>
                  <a:pt x="567" y="35"/>
                </a:lnTo>
                <a:lnTo>
                  <a:pt x="546" y="28"/>
                </a:lnTo>
                <a:lnTo>
                  <a:pt x="522" y="23"/>
                </a:lnTo>
                <a:lnTo>
                  <a:pt x="498" y="17"/>
                </a:lnTo>
                <a:lnTo>
                  <a:pt x="473" y="11"/>
                </a:lnTo>
                <a:lnTo>
                  <a:pt x="446" y="8"/>
                </a:lnTo>
                <a:lnTo>
                  <a:pt x="418" y="4"/>
                </a:lnTo>
                <a:lnTo>
                  <a:pt x="389" y="2"/>
                </a:lnTo>
                <a:lnTo>
                  <a:pt x="361" y="1"/>
                </a:lnTo>
                <a:lnTo>
                  <a:pt x="332" y="0"/>
                </a:lnTo>
                <a:lnTo>
                  <a:pt x="303" y="1"/>
                </a:lnTo>
                <a:lnTo>
                  <a:pt x="275" y="2"/>
                </a:lnTo>
                <a:lnTo>
                  <a:pt x="246" y="4"/>
                </a:lnTo>
                <a:lnTo>
                  <a:pt x="218" y="8"/>
                </a:lnTo>
                <a:lnTo>
                  <a:pt x="192" y="11"/>
                </a:lnTo>
                <a:lnTo>
                  <a:pt x="166" y="17"/>
                </a:lnTo>
                <a:lnTo>
                  <a:pt x="141" y="23"/>
                </a:lnTo>
                <a:lnTo>
                  <a:pt x="119" y="28"/>
                </a:lnTo>
                <a:lnTo>
                  <a:pt x="98" y="35"/>
                </a:lnTo>
                <a:lnTo>
                  <a:pt x="78" y="43"/>
                </a:lnTo>
                <a:lnTo>
                  <a:pt x="60" y="52"/>
                </a:lnTo>
                <a:lnTo>
                  <a:pt x="45" y="62"/>
                </a:lnTo>
                <a:lnTo>
                  <a:pt x="31" y="70"/>
                </a:lnTo>
                <a:lnTo>
                  <a:pt x="21" y="80"/>
                </a:lnTo>
                <a:lnTo>
                  <a:pt x="11" y="90"/>
                </a:lnTo>
                <a:lnTo>
                  <a:pt x="5" y="101"/>
                </a:lnTo>
                <a:lnTo>
                  <a:pt x="1" y="111"/>
                </a:lnTo>
                <a:lnTo>
                  <a:pt x="0" y="123"/>
                </a:lnTo>
                <a:lnTo>
                  <a:pt x="1" y="133"/>
                </a:lnTo>
                <a:lnTo>
                  <a:pt x="5" y="143"/>
                </a:lnTo>
                <a:lnTo>
                  <a:pt x="11" y="154"/>
                </a:lnTo>
                <a:lnTo>
                  <a:pt x="21" y="164"/>
                </a:lnTo>
                <a:lnTo>
                  <a:pt x="31" y="174"/>
                </a:lnTo>
                <a:lnTo>
                  <a:pt x="45" y="184"/>
                </a:lnTo>
                <a:lnTo>
                  <a:pt x="60" y="193"/>
                </a:lnTo>
                <a:lnTo>
                  <a:pt x="78" y="201"/>
                </a:lnTo>
                <a:lnTo>
                  <a:pt x="98" y="209"/>
                </a:lnTo>
                <a:lnTo>
                  <a:pt x="119" y="216"/>
                </a:lnTo>
                <a:lnTo>
                  <a:pt x="141" y="223"/>
                </a:lnTo>
                <a:lnTo>
                  <a:pt x="166" y="228"/>
                </a:lnTo>
                <a:lnTo>
                  <a:pt x="192" y="233"/>
                </a:lnTo>
                <a:lnTo>
                  <a:pt x="218" y="238"/>
                </a:lnTo>
                <a:lnTo>
                  <a:pt x="246" y="240"/>
                </a:lnTo>
                <a:lnTo>
                  <a:pt x="275" y="242"/>
                </a:lnTo>
                <a:lnTo>
                  <a:pt x="303" y="245"/>
                </a:lnTo>
                <a:lnTo>
                  <a:pt x="332" y="245"/>
                </a:lnTo>
                <a:lnTo>
                  <a:pt x="361" y="245"/>
                </a:lnTo>
                <a:lnTo>
                  <a:pt x="389" y="242"/>
                </a:lnTo>
                <a:lnTo>
                  <a:pt x="418" y="240"/>
                </a:lnTo>
                <a:lnTo>
                  <a:pt x="446" y="238"/>
                </a:lnTo>
                <a:lnTo>
                  <a:pt x="473" y="233"/>
                </a:lnTo>
                <a:lnTo>
                  <a:pt x="498" y="228"/>
                </a:lnTo>
                <a:lnTo>
                  <a:pt x="522" y="223"/>
                </a:lnTo>
                <a:lnTo>
                  <a:pt x="546" y="216"/>
                </a:lnTo>
                <a:lnTo>
                  <a:pt x="567" y="209"/>
                </a:lnTo>
                <a:lnTo>
                  <a:pt x="587" y="201"/>
                </a:lnTo>
                <a:lnTo>
                  <a:pt x="604" y="193"/>
                </a:lnTo>
                <a:lnTo>
                  <a:pt x="620" y="184"/>
                </a:lnTo>
                <a:lnTo>
                  <a:pt x="633" y="174"/>
                </a:lnTo>
                <a:lnTo>
                  <a:pt x="644" y="164"/>
                </a:lnTo>
                <a:lnTo>
                  <a:pt x="653" y="154"/>
                </a:lnTo>
                <a:lnTo>
                  <a:pt x="658" y="143"/>
                </a:lnTo>
                <a:lnTo>
                  <a:pt x="662" y="133"/>
                </a:lnTo>
                <a:lnTo>
                  <a:pt x="664" y="12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75" name="Freeform 7"/>
          <p:cNvSpPr>
            <a:spLocks/>
          </p:cNvSpPr>
          <p:nvPr/>
        </p:nvSpPr>
        <p:spPr bwMode="auto">
          <a:xfrm>
            <a:off x="7839075" y="1133475"/>
            <a:ext cx="1054100" cy="390525"/>
          </a:xfrm>
          <a:custGeom>
            <a:avLst/>
            <a:gdLst/>
            <a:ahLst/>
            <a:cxnLst>
              <a:cxn ang="0">
                <a:pos x="1" y="133"/>
              </a:cxn>
              <a:cxn ang="0">
                <a:pos x="10" y="154"/>
              </a:cxn>
              <a:cxn ang="0">
                <a:pos x="30" y="174"/>
              </a:cxn>
              <a:cxn ang="0">
                <a:pos x="59" y="193"/>
              </a:cxn>
              <a:cxn ang="0">
                <a:pos x="96" y="209"/>
              </a:cxn>
              <a:cxn ang="0">
                <a:pos x="141" y="223"/>
              </a:cxn>
              <a:cxn ang="0">
                <a:pos x="190" y="233"/>
              </a:cxn>
              <a:cxn ang="0">
                <a:pos x="245" y="240"/>
              </a:cxn>
              <a:cxn ang="0">
                <a:pos x="302" y="245"/>
              </a:cxn>
              <a:cxn ang="0">
                <a:pos x="359" y="245"/>
              </a:cxn>
              <a:cxn ang="0">
                <a:pos x="417" y="240"/>
              </a:cxn>
              <a:cxn ang="0">
                <a:pos x="472" y="233"/>
              </a:cxn>
              <a:cxn ang="0">
                <a:pos x="521" y="221"/>
              </a:cxn>
              <a:cxn ang="0">
                <a:pos x="566" y="209"/>
              </a:cxn>
              <a:cxn ang="0">
                <a:pos x="603" y="192"/>
              </a:cxn>
              <a:cxn ang="0">
                <a:pos x="631" y="174"/>
              </a:cxn>
              <a:cxn ang="0">
                <a:pos x="652" y="154"/>
              </a:cxn>
              <a:cxn ang="0">
                <a:pos x="661" y="133"/>
              </a:cxn>
              <a:cxn ang="0">
                <a:pos x="661" y="111"/>
              </a:cxn>
              <a:cxn ang="0">
                <a:pos x="652" y="90"/>
              </a:cxn>
              <a:cxn ang="0">
                <a:pos x="631" y="70"/>
              </a:cxn>
              <a:cxn ang="0">
                <a:pos x="603" y="52"/>
              </a:cxn>
              <a:cxn ang="0">
                <a:pos x="566" y="35"/>
              </a:cxn>
              <a:cxn ang="0">
                <a:pos x="521" y="23"/>
              </a:cxn>
              <a:cxn ang="0">
                <a:pos x="472" y="11"/>
              </a:cxn>
              <a:cxn ang="0">
                <a:pos x="416" y="4"/>
              </a:cxn>
              <a:cxn ang="0">
                <a:pos x="359" y="1"/>
              </a:cxn>
              <a:cxn ang="0">
                <a:pos x="302" y="1"/>
              </a:cxn>
              <a:cxn ang="0">
                <a:pos x="245" y="4"/>
              </a:cxn>
              <a:cxn ang="0">
                <a:pos x="190" y="11"/>
              </a:cxn>
              <a:cxn ang="0">
                <a:pos x="141" y="23"/>
              </a:cxn>
              <a:cxn ang="0">
                <a:pos x="96" y="35"/>
              </a:cxn>
              <a:cxn ang="0">
                <a:pos x="59" y="52"/>
              </a:cxn>
              <a:cxn ang="0">
                <a:pos x="30" y="71"/>
              </a:cxn>
              <a:cxn ang="0">
                <a:pos x="10" y="90"/>
              </a:cxn>
              <a:cxn ang="0">
                <a:pos x="1" y="111"/>
              </a:cxn>
            </a:cxnLst>
            <a:rect l="0" t="0" r="r" b="b"/>
            <a:pathLst>
              <a:path w="664" h="246">
                <a:moveTo>
                  <a:pt x="0" y="123"/>
                </a:moveTo>
                <a:lnTo>
                  <a:pt x="1" y="133"/>
                </a:lnTo>
                <a:lnTo>
                  <a:pt x="5" y="143"/>
                </a:lnTo>
                <a:lnTo>
                  <a:pt x="10" y="154"/>
                </a:lnTo>
                <a:lnTo>
                  <a:pt x="19" y="164"/>
                </a:lnTo>
                <a:lnTo>
                  <a:pt x="30" y="174"/>
                </a:lnTo>
                <a:lnTo>
                  <a:pt x="43" y="184"/>
                </a:lnTo>
                <a:lnTo>
                  <a:pt x="59" y="193"/>
                </a:lnTo>
                <a:lnTo>
                  <a:pt x="76" y="201"/>
                </a:lnTo>
                <a:lnTo>
                  <a:pt x="96" y="209"/>
                </a:lnTo>
                <a:lnTo>
                  <a:pt x="118" y="216"/>
                </a:lnTo>
                <a:lnTo>
                  <a:pt x="141" y="223"/>
                </a:lnTo>
                <a:lnTo>
                  <a:pt x="165" y="228"/>
                </a:lnTo>
                <a:lnTo>
                  <a:pt x="190" y="233"/>
                </a:lnTo>
                <a:lnTo>
                  <a:pt x="217" y="238"/>
                </a:lnTo>
                <a:lnTo>
                  <a:pt x="245" y="240"/>
                </a:lnTo>
                <a:lnTo>
                  <a:pt x="273" y="242"/>
                </a:lnTo>
                <a:lnTo>
                  <a:pt x="302" y="245"/>
                </a:lnTo>
                <a:lnTo>
                  <a:pt x="331" y="245"/>
                </a:lnTo>
                <a:lnTo>
                  <a:pt x="359" y="245"/>
                </a:lnTo>
                <a:lnTo>
                  <a:pt x="388" y="242"/>
                </a:lnTo>
                <a:lnTo>
                  <a:pt x="417" y="240"/>
                </a:lnTo>
                <a:lnTo>
                  <a:pt x="444" y="238"/>
                </a:lnTo>
                <a:lnTo>
                  <a:pt x="472" y="233"/>
                </a:lnTo>
                <a:lnTo>
                  <a:pt x="497" y="228"/>
                </a:lnTo>
                <a:lnTo>
                  <a:pt x="521" y="221"/>
                </a:lnTo>
                <a:lnTo>
                  <a:pt x="544" y="216"/>
                </a:lnTo>
                <a:lnTo>
                  <a:pt x="566" y="209"/>
                </a:lnTo>
                <a:lnTo>
                  <a:pt x="584" y="201"/>
                </a:lnTo>
                <a:lnTo>
                  <a:pt x="603" y="192"/>
                </a:lnTo>
                <a:lnTo>
                  <a:pt x="617" y="184"/>
                </a:lnTo>
                <a:lnTo>
                  <a:pt x="631" y="174"/>
                </a:lnTo>
                <a:lnTo>
                  <a:pt x="643" y="164"/>
                </a:lnTo>
                <a:lnTo>
                  <a:pt x="652" y="154"/>
                </a:lnTo>
                <a:lnTo>
                  <a:pt x="657" y="143"/>
                </a:lnTo>
                <a:lnTo>
                  <a:pt x="661" y="133"/>
                </a:lnTo>
                <a:lnTo>
                  <a:pt x="663" y="123"/>
                </a:lnTo>
                <a:lnTo>
                  <a:pt x="661" y="111"/>
                </a:lnTo>
                <a:lnTo>
                  <a:pt x="657" y="101"/>
                </a:lnTo>
                <a:lnTo>
                  <a:pt x="652" y="90"/>
                </a:lnTo>
                <a:lnTo>
                  <a:pt x="643" y="80"/>
                </a:lnTo>
                <a:lnTo>
                  <a:pt x="631" y="70"/>
                </a:lnTo>
                <a:lnTo>
                  <a:pt x="617" y="62"/>
                </a:lnTo>
                <a:lnTo>
                  <a:pt x="603" y="52"/>
                </a:lnTo>
                <a:lnTo>
                  <a:pt x="584" y="43"/>
                </a:lnTo>
                <a:lnTo>
                  <a:pt x="566" y="35"/>
                </a:lnTo>
                <a:lnTo>
                  <a:pt x="543" y="28"/>
                </a:lnTo>
                <a:lnTo>
                  <a:pt x="521" y="23"/>
                </a:lnTo>
                <a:lnTo>
                  <a:pt x="497" y="17"/>
                </a:lnTo>
                <a:lnTo>
                  <a:pt x="472" y="11"/>
                </a:lnTo>
                <a:lnTo>
                  <a:pt x="444" y="8"/>
                </a:lnTo>
                <a:lnTo>
                  <a:pt x="416" y="4"/>
                </a:lnTo>
                <a:lnTo>
                  <a:pt x="388" y="2"/>
                </a:lnTo>
                <a:lnTo>
                  <a:pt x="359" y="1"/>
                </a:lnTo>
                <a:lnTo>
                  <a:pt x="331" y="0"/>
                </a:lnTo>
                <a:lnTo>
                  <a:pt x="302" y="1"/>
                </a:lnTo>
                <a:lnTo>
                  <a:pt x="273" y="2"/>
                </a:lnTo>
                <a:lnTo>
                  <a:pt x="245" y="4"/>
                </a:lnTo>
                <a:lnTo>
                  <a:pt x="217" y="8"/>
                </a:lnTo>
                <a:lnTo>
                  <a:pt x="190" y="11"/>
                </a:lnTo>
                <a:lnTo>
                  <a:pt x="165" y="17"/>
                </a:lnTo>
                <a:lnTo>
                  <a:pt x="141" y="23"/>
                </a:lnTo>
                <a:lnTo>
                  <a:pt x="118" y="28"/>
                </a:lnTo>
                <a:lnTo>
                  <a:pt x="96" y="35"/>
                </a:lnTo>
                <a:lnTo>
                  <a:pt x="76" y="43"/>
                </a:lnTo>
                <a:lnTo>
                  <a:pt x="59" y="52"/>
                </a:lnTo>
                <a:lnTo>
                  <a:pt x="43" y="62"/>
                </a:lnTo>
                <a:lnTo>
                  <a:pt x="30" y="71"/>
                </a:lnTo>
                <a:lnTo>
                  <a:pt x="19" y="80"/>
                </a:lnTo>
                <a:lnTo>
                  <a:pt x="10" y="90"/>
                </a:lnTo>
                <a:lnTo>
                  <a:pt x="5" y="101"/>
                </a:lnTo>
                <a:lnTo>
                  <a:pt x="1" y="111"/>
                </a:lnTo>
                <a:lnTo>
                  <a:pt x="0" y="12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76" name="Freeform 8"/>
          <p:cNvSpPr>
            <a:spLocks/>
          </p:cNvSpPr>
          <p:nvPr/>
        </p:nvSpPr>
        <p:spPr bwMode="auto">
          <a:xfrm>
            <a:off x="6853238" y="849313"/>
            <a:ext cx="1054100" cy="390525"/>
          </a:xfrm>
          <a:custGeom>
            <a:avLst/>
            <a:gdLst/>
            <a:ahLst/>
            <a:cxnLst>
              <a:cxn ang="0">
                <a:pos x="661" y="111"/>
              </a:cxn>
              <a:cxn ang="0">
                <a:pos x="651" y="90"/>
              </a:cxn>
              <a:cxn ang="0">
                <a:pos x="632" y="70"/>
              </a:cxn>
              <a:cxn ang="0">
                <a:pos x="603" y="51"/>
              </a:cxn>
              <a:cxn ang="0">
                <a:pos x="566" y="35"/>
              </a:cxn>
              <a:cxn ang="0">
                <a:pos x="521" y="21"/>
              </a:cxn>
              <a:cxn ang="0">
                <a:pos x="471" y="11"/>
              </a:cxn>
              <a:cxn ang="0">
                <a:pos x="416" y="4"/>
              </a:cxn>
              <a:cxn ang="0">
                <a:pos x="361" y="0"/>
              </a:cxn>
              <a:cxn ang="0">
                <a:pos x="303" y="0"/>
              </a:cxn>
              <a:cxn ang="0">
                <a:pos x="246" y="4"/>
              </a:cxn>
              <a:cxn ang="0">
                <a:pos x="191" y="11"/>
              </a:cxn>
              <a:cxn ang="0">
                <a:pos x="141" y="21"/>
              </a:cxn>
              <a:cxn ang="0">
                <a:pos x="96" y="35"/>
              </a:cxn>
              <a:cxn ang="0">
                <a:pos x="59" y="51"/>
              </a:cxn>
              <a:cxn ang="0">
                <a:pos x="31" y="70"/>
              </a:cxn>
              <a:cxn ang="0">
                <a:pos x="11" y="90"/>
              </a:cxn>
              <a:cxn ang="0">
                <a:pos x="1" y="111"/>
              </a:cxn>
              <a:cxn ang="0">
                <a:pos x="1" y="133"/>
              </a:cxn>
              <a:cxn ang="0">
                <a:pos x="11" y="154"/>
              </a:cxn>
              <a:cxn ang="0">
                <a:pos x="31" y="173"/>
              </a:cxn>
              <a:cxn ang="0">
                <a:pos x="59" y="192"/>
              </a:cxn>
              <a:cxn ang="0">
                <a:pos x="96" y="209"/>
              </a:cxn>
              <a:cxn ang="0">
                <a:pos x="141" y="221"/>
              </a:cxn>
              <a:cxn ang="0">
                <a:pos x="191" y="233"/>
              </a:cxn>
              <a:cxn ang="0">
                <a:pos x="246" y="240"/>
              </a:cxn>
              <a:cxn ang="0">
                <a:pos x="303" y="243"/>
              </a:cxn>
              <a:cxn ang="0">
                <a:pos x="361" y="243"/>
              </a:cxn>
              <a:cxn ang="0">
                <a:pos x="416" y="240"/>
              </a:cxn>
              <a:cxn ang="0">
                <a:pos x="471" y="233"/>
              </a:cxn>
              <a:cxn ang="0">
                <a:pos x="521" y="221"/>
              </a:cxn>
              <a:cxn ang="0">
                <a:pos x="566" y="209"/>
              </a:cxn>
              <a:cxn ang="0">
                <a:pos x="603" y="192"/>
              </a:cxn>
              <a:cxn ang="0">
                <a:pos x="632" y="173"/>
              </a:cxn>
              <a:cxn ang="0">
                <a:pos x="651" y="154"/>
              </a:cxn>
              <a:cxn ang="0">
                <a:pos x="661" y="133"/>
              </a:cxn>
            </a:cxnLst>
            <a:rect l="0" t="0" r="r" b="b"/>
            <a:pathLst>
              <a:path w="664" h="246">
                <a:moveTo>
                  <a:pt x="663" y="121"/>
                </a:moveTo>
                <a:lnTo>
                  <a:pt x="661" y="111"/>
                </a:lnTo>
                <a:lnTo>
                  <a:pt x="657" y="101"/>
                </a:lnTo>
                <a:lnTo>
                  <a:pt x="651" y="90"/>
                </a:lnTo>
                <a:lnTo>
                  <a:pt x="643" y="80"/>
                </a:lnTo>
                <a:lnTo>
                  <a:pt x="632" y="70"/>
                </a:lnTo>
                <a:lnTo>
                  <a:pt x="618" y="60"/>
                </a:lnTo>
                <a:lnTo>
                  <a:pt x="603" y="51"/>
                </a:lnTo>
                <a:lnTo>
                  <a:pt x="586" y="43"/>
                </a:lnTo>
                <a:lnTo>
                  <a:pt x="566" y="35"/>
                </a:lnTo>
                <a:lnTo>
                  <a:pt x="545" y="28"/>
                </a:lnTo>
                <a:lnTo>
                  <a:pt x="521" y="21"/>
                </a:lnTo>
                <a:lnTo>
                  <a:pt x="497" y="16"/>
                </a:lnTo>
                <a:lnTo>
                  <a:pt x="471" y="11"/>
                </a:lnTo>
                <a:lnTo>
                  <a:pt x="444" y="6"/>
                </a:lnTo>
                <a:lnTo>
                  <a:pt x="416" y="4"/>
                </a:lnTo>
                <a:lnTo>
                  <a:pt x="389" y="2"/>
                </a:lnTo>
                <a:lnTo>
                  <a:pt x="361" y="0"/>
                </a:lnTo>
                <a:lnTo>
                  <a:pt x="330" y="0"/>
                </a:lnTo>
                <a:lnTo>
                  <a:pt x="303" y="0"/>
                </a:lnTo>
                <a:lnTo>
                  <a:pt x="273" y="2"/>
                </a:lnTo>
                <a:lnTo>
                  <a:pt x="246" y="4"/>
                </a:lnTo>
                <a:lnTo>
                  <a:pt x="218" y="6"/>
                </a:lnTo>
                <a:lnTo>
                  <a:pt x="191" y="11"/>
                </a:lnTo>
                <a:lnTo>
                  <a:pt x="165" y="16"/>
                </a:lnTo>
                <a:lnTo>
                  <a:pt x="141" y="21"/>
                </a:lnTo>
                <a:lnTo>
                  <a:pt x="119" y="28"/>
                </a:lnTo>
                <a:lnTo>
                  <a:pt x="96" y="35"/>
                </a:lnTo>
                <a:lnTo>
                  <a:pt x="78" y="43"/>
                </a:lnTo>
                <a:lnTo>
                  <a:pt x="59" y="51"/>
                </a:lnTo>
                <a:lnTo>
                  <a:pt x="44" y="60"/>
                </a:lnTo>
                <a:lnTo>
                  <a:pt x="31" y="70"/>
                </a:lnTo>
                <a:lnTo>
                  <a:pt x="19" y="80"/>
                </a:lnTo>
                <a:lnTo>
                  <a:pt x="11" y="90"/>
                </a:lnTo>
                <a:lnTo>
                  <a:pt x="5" y="101"/>
                </a:lnTo>
                <a:lnTo>
                  <a:pt x="1" y="111"/>
                </a:lnTo>
                <a:lnTo>
                  <a:pt x="0" y="121"/>
                </a:lnTo>
                <a:lnTo>
                  <a:pt x="1" y="133"/>
                </a:lnTo>
                <a:lnTo>
                  <a:pt x="5" y="143"/>
                </a:lnTo>
                <a:lnTo>
                  <a:pt x="11" y="154"/>
                </a:lnTo>
                <a:lnTo>
                  <a:pt x="19" y="164"/>
                </a:lnTo>
                <a:lnTo>
                  <a:pt x="31" y="173"/>
                </a:lnTo>
                <a:lnTo>
                  <a:pt x="44" y="182"/>
                </a:lnTo>
                <a:lnTo>
                  <a:pt x="59" y="192"/>
                </a:lnTo>
                <a:lnTo>
                  <a:pt x="78" y="201"/>
                </a:lnTo>
                <a:lnTo>
                  <a:pt x="96" y="209"/>
                </a:lnTo>
                <a:lnTo>
                  <a:pt x="119" y="216"/>
                </a:lnTo>
                <a:lnTo>
                  <a:pt x="141" y="221"/>
                </a:lnTo>
                <a:lnTo>
                  <a:pt x="165" y="227"/>
                </a:lnTo>
                <a:lnTo>
                  <a:pt x="191" y="233"/>
                </a:lnTo>
                <a:lnTo>
                  <a:pt x="218" y="236"/>
                </a:lnTo>
                <a:lnTo>
                  <a:pt x="246" y="240"/>
                </a:lnTo>
                <a:lnTo>
                  <a:pt x="273" y="242"/>
                </a:lnTo>
                <a:lnTo>
                  <a:pt x="303" y="243"/>
                </a:lnTo>
                <a:lnTo>
                  <a:pt x="330" y="245"/>
                </a:lnTo>
                <a:lnTo>
                  <a:pt x="361" y="243"/>
                </a:lnTo>
                <a:lnTo>
                  <a:pt x="389" y="242"/>
                </a:lnTo>
                <a:lnTo>
                  <a:pt x="416" y="240"/>
                </a:lnTo>
                <a:lnTo>
                  <a:pt x="444" y="236"/>
                </a:lnTo>
                <a:lnTo>
                  <a:pt x="471" y="233"/>
                </a:lnTo>
                <a:lnTo>
                  <a:pt x="497" y="227"/>
                </a:lnTo>
                <a:lnTo>
                  <a:pt x="521" y="221"/>
                </a:lnTo>
                <a:lnTo>
                  <a:pt x="545" y="216"/>
                </a:lnTo>
                <a:lnTo>
                  <a:pt x="566" y="209"/>
                </a:lnTo>
                <a:lnTo>
                  <a:pt x="586" y="201"/>
                </a:lnTo>
                <a:lnTo>
                  <a:pt x="603" y="192"/>
                </a:lnTo>
                <a:lnTo>
                  <a:pt x="618" y="182"/>
                </a:lnTo>
                <a:lnTo>
                  <a:pt x="632" y="173"/>
                </a:lnTo>
                <a:lnTo>
                  <a:pt x="643" y="164"/>
                </a:lnTo>
                <a:lnTo>
                  <a:pt x="651" y="154"/>
                </a:lnTo>
                <a:lnTo>
                  <a:pt x="657" y="143"/>
                </a:lnTo>
                <a:lnTo>
                  <a:pt x="661" y="133"/>
                </a:lnTo>
                <a:lnTo>
                  <a:pt x="663" y="12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77" name="Freeform 9"/>
          <p:cNvSpPr>
            <a:spLocks/>
          </p:cNvSpPr>
          <p:nvPr/>
        </p:nvSpPr>
        <p:spPr bwMode="auto">
          <a:xfrm>
            <a:off x="6853238" y="1760538"/>
            <a:ext cx="1196975" cy="425450"/>
          </a:xfrm>
          <a:custGeom>
            <a:avLst/>
            <a:gdLst/>
            <a:ahLst/>
            <a:cxnLst>
              <a:cxn ang="0">
                <a:pos x="753" y="267"/>
              </a:cxn>
              <a:cxn ang="0">
                <a:pos x="753" y="0"/>
              </a:cxn>
              <a:cxn ang="0">
                <a:pos x="0" y="0"/>
              </a:cxn>
              <a:cxn ang="0">
                <a:pos x="0" y="267"/>
              </a:cxn>
              <a:cxn ang="0">
                <a:pos x="753" y="267"/>
              </a:cxn>
            </a:cxnLst>
            <a:rect l="0" t="0" r="r" b="b"/>
            <a:pathLst>
              <a:path w="754" h="268">
                <a:moveTo>
                  <a:pt x="753" y="267"/>
                </a:moveTo>
                <a:lnTo>
                  <a:pt x="753" y="0"/>
                </a:lnTo>
                <a:lnTo>
                  <a:pt x="0" y="0"/>
                </a:lnTo>
                <a:lnTo>
                  <a:pt x="0" y="267"/>
                </a:lnTo>
                <a:lnTo>
                  <a:pt x="753" y="2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78" name="Rectangle 10"/>
          <p:cNvSpPr>
            <a:spLocks noChangeArrowheads="1"/>
          </p:cNvSpPr>
          <p:nvPr/>
        </p:nvSpPr>
        <p:spPr bwMode="auto">
          <a:xfrm>
            <a:off x="7072313" y="909638"/>
            <a:ext cx="646112"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name</a:t>
            </a:r>
          </a:p>
        </p:txBody>
      </p:sp>
      <p:sp>
        <p:nvSpPr>
          <p:cNvPr id="58379" name="Rectangle 11"/>
          <p:cNvSpPr>
            <a:spLocks noChangeArrowheads="1"/>
          </p:cNvSpPr>
          <p:nvPr/>
        </p:nvSpPr>
        <p:spPr bwMode="auto">
          <a:xfrm>
            <a:off x="6151563" y="1130300"/>
            <a:ext cx="487362" cy="301625"/>
          </a:xfrm>
          <a:prstGeom prst="rect">
            <a:avLst/>
          </a:prstGeom>
          <a:noFill/>
          <a:ln w="9525">
            <a:noFill/>
            <a:miter lim="800000"/>
            <a:headEnd/>
            <a:tailEnd/>
          </a:ln>
          <a:effectLst/>
        </p:spPr>
        <p:txBody>
          <a:bodyPr wrap="none" lIns="90488" tIns="44450" rIns="90488" bIns="44450">
            <a:spAutoFit/>
          </a:bodyPr>
          <a:lstStyle/>
          <a:p>
            <a:r>
              <a:rPr lang="en-US" sz="1400" b="1" u="sng">
                <a:solidFill>
                  <a:srgbClr val="000000"/>
                </a:solidFill>
                <a:latin typeface="Arial" pitchFamily="34" charset="0"/>
              </a:rPr>
              <a:t>ssn</a:t>
            </a:r>
          </a:p>
        </p:txBody>
      </p:sp>
      <p:sp>
        <p:nvSpPr>
          <p:cNvPr id="58380" name="Rectangle 12"/>
          <p:cNvSpPr>
            <a:spLocks noChangeArrowheads="1"/>
          </p:cNvSpPr>
          <p:nvPr/>
        </p:nvSpPr>
        <p:spPr bwMode="auto">
          <a:xfrm>
            <a:off x="6916738" y="1820863"/>
            <a:ext cx="1119187"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Employees</a:t>
            </a:r>
          </a:p>
        </p:txBody>
      </p:sp>
      <p:sp>
        <p:nvSpPr>
          <p:cNvPr id="58381" name="Rectangle 13"/>
          <p:cNvSpPr>
            <a:spLocks noChangeArrowheads="1"/>
          </p:cNvSpPr>
          <p:nvPr/>
        </p:nvSpPr>
        <p:spPr bwMode="auto">
          <a:xfrm>
            <a:off x="8137525" y="1141413"/>
            <a:ext cx="39846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lot</a:t>
            </a:r>
          </a:p>
        </p:txBody>
      </p:sp>
      <p:sp>
        <p:nvSpPr>
          <p:cNvPr id="58382" name="Line 14"/>
          <p:cNvSpPr>
            <a:spLocks noChangeShapeType="1"/>
          </p:cNvSpPr>
          <p:nvPr/>
        </p:nvSpPr>
        <p:spPr bwMode="auto">
          <a:xfrm>
            <a:off x="6421438" y="1514475"/>
            <a:ext cx="644525" cy="244475"/>
          </a:xfrm>
          <a:prstGeom prst="line">
            <a:avLst/>
          </a:prstGeom>
          <a:noFill/>
          <a:ln w="12700">
            <a:solidFill>
              <a:schemeClr val="tx2"/>
            </a:solidFill>
            <a:round/>
            <a:headEnd type="none" w="sm" len="sm"/>
            <a:tailEnd type="none" w="sm" len="sm"/>
          </a:ln>
          <a:effectLst/>
        </p:spPr>
        <p:txBody>
          <a:bodyPr/>
          <a:lstStyle/>
          <a:p>
            <a:endParaRPr lang="en-US"/>
          </a:p>
        </p:txBody>
      </p:sp>
      <p:sp>
        <p:nvSpPr>
          <p:cNvPr id="58383" name="Line 15"/>
          <p:cNvSpPr>
            <a:spLocks noChangeShapeType="1"/>
          </p:cNvSpPr>
          <p:nvPr/>
        </p:nvSpPr>
        <p:spPr bwMode="auto">
          <a:xfrm>
            <a:off x="7467600" y="1257300"/>
            <a:ext cx="0" cy="501650"/>
          </a:xfrm>
          <a:prstGeom prst="line">
            <a:avLst/>
          </a:prstGeom>
          <a:noFill/>
          <a:ln w="12700">
            <a:solidFill>
              <a:schemeClr val="tx2"/>
            </a:solidFill>
            <a:round/>
            <a:headEnd type="none" w="sm" len="sm"/>
            <a:tailEnd type="none" w="sm" len="sm"/>
          </a:ln>
          <a:effectLst/>
        </p:spPr>
        <p:txBody>
          <a:bodyPr/>
          <a:lstStyle/>
          <a:p>
            <a:endParaRPr lang="en-US"/>
          </a:p>
        </p:txBody>
      </p:sp>
      <p:sp>
        <p:nvSpPr>
          <p:cNvPr id="58384" name="Line 16"/>
          <p:cNvSpPr>
            <a:spLocks noChangeShapeType="1"/>
          </p:cNvSpPr>
          <p:nvPr/>
        </p:nvSpPr>
        <p:spPr bwMode="auto">
          <a:xfrm flipH="1">
            <a:off x="7688263" y="1547813"/>
            <a:ext cx="703262" cy="211137"/>
          </a:xfrm>
          <a:prstGeom prst="line">
            <a:avLst/>
          </a:prstGeom>
          <a:noFill/>
          <a:ln w="12700">
            <a:solidFill>
              <a:schemeClr val="tx2"/>
            </a:solidFill>
            <a:round/>
            <a:headEnd type="none" w="sm" len="sm"/>
            <a:tailEnd type="none" w="sm" len="sm"/>
          </a:ln>
          <a:effectLst/>
        </p:spPr>
        <p:txBody>
          <a:bodyPr/>
          <a:lstStyle/>
          <a:p>
            <a:endParaRPr lang="en-US"/>
          </a:p>
        </p:txBody>
      </p:sp>
      <p:sp>
        <p:nvSpPr>
          <p:cNvPr id="58385" name="Freeform 17"/>
          <p:cNvSpPr>
            <a:spLocks/>
          </p:cNvSpPr>
          <p:nvPr/>
        </p:nvSpPr>
        <p:spPr bwMode="auto">
          <a:xfrm>
            <a:off x="4006850" y="2333625"/>
            <a:ext cx="1417638" cy="468313"/>
          </a:xfrm>
          <a:custGeom>
            <a:avLst/>
            <a:gdLst/>
            <a:ahLst/>
            <a:cxnLst>
              <a:cxn ang="0">
                <a:pos x="0" y="159"/>
              </a:cxn>
              <a:cxn ang="0">
                <a:pos x="14" y="184"/>
              </a:cxn>
              <a:cxn ang="0">
                <a:pos x="41" y="208"/>
              </a:cxn>
              <a:cxn ang="0">
                <a:pos x="80" y="229"/>
              </a:cxn>
              <a:cxn ang="0">
                <a:pos x="129" y="251"/>
              </a:cxn>
              <a:cxn ang="0">
                <a:pos x="189" y="265"/>
              </a:cxn>
              <a:cxn ang="0">
                <a:pos x="257" y="280"/>
              </a:cxn>
              <a:cxn ang="0">
                <a:pos x="329" y="288"/>
              </a:cxn>
              <a:cxn ang="0">
                <a:pos x="407" y="292"/>
              </a:cxn>
              <a:cxn ang="0">
                <a:pos x="484" y="292"/>
              </a:cxn>
              <a:cxn ang="0">
                <a:pos x="562" y="288"/>
              </a:cxn>
              <a:cxn ang="0">
                <a:pos x="634" y="278"/>
              </a:cxn>
              <a:cxn ang="0">
                <a:pos x="702" y="265"/>
              </a:cxn>
              <a:cxn ang="0">
                <a:pos x="761" y="250"/>
              </a:cxn>
              <a:cxn ang="0">
                <a:pos x="811" y="229"/>
              </a:cxn>
              <a:cxn ang="0">
                <a:pos x="850" y="208"/>
              </a:cxn>
              <a:cxn ang="0">
                <a:pos x="877" y="184"/>
              </a:cxn>
              <a:cxn ang="0">
                <a:pos x="890" y="159"/>
              </a:cxn>
              <a:cxn ang="0">
                <a:pos x="890" y="134"/>
              </a:cxn>
              <a:cxn ang="0">
                <a:pos x="877" y="109"/>
              </a:cxn>
              <a:cxn ang="0">
                <a:pos x="850" y="84"/>
              </a:cxn>
              <a:cxn ang="0">
                <a:pos x="811" y="61"/>
              </a:cxn>
              <a:cxn ang="0">
                <a:pos x="761" y="42"/>
              </a:cxn>
              <a:cxn ang="0">
                <a:pos x="701" y="25"/>
              </a:cxn>
              <a:cxn ang="0">
                <a:pos x="634" y="13"/>
              </a:cxn>
              <a:cxn ang="0">
                <a:pos x="560" y="4"/>
              </a:cxn>
              <a:cxn ang="0">
                <a:pos x="484" y="0"/>
              </a:cxn>
              <a:cxn ang="0">
                <a:pos x="407" y="0"/>
              </a:cxn>
              <a:cxn ang="0">
                <a:pos x="329" y="4"/>
              </a:cxn>
              <a:cxn ang="0">
                <a:pos x="257" y="13"/>
              </a:cxn>
              <a:cxn ang="0">
                <a:pos x="189" y="25"/>
              </a:cxn>
              <a:cxn ang="0">
                <a:pos x="129" y="42"/>
              </a:cxn>
              <a:cxn ang="0">
                <a:pos x="80" y="61"/>
              </a:cxn>
              <a:cxn ang="0">
                <a:pos x="41" y="84"/>
              </a:cxn>
              <a:cxn ang="0">
                <a:pos x="14" y="109"/>
              </a:cxn>
              <a:cxn ang="0">
                <a:pos x="0" y="134"/>
              </a:cxn>
            </a:cxnLst>
            <a:rect l="0" t="0" r="r" b="b"/>
            <a:pathLst>
              <a:path w="893" h="295">
                <a:moveTo>
                  <a:pt x="0" y="146"/>
                </a:moveTo>
                <a:lnTo>
                  <a:pt x="0" y="159"/>
                </a:lnTo>
                <a:lnTo>
                  <a:pt x="4" y="172"/>
                </a:lnTo>
                <a:lnTo>
                  <a:pt x="14" y="184"/>
                </a:lnTo>
                <a:lnTo>
                  <a:pt x="26" y="197"/>
                </a:lnTo>
                <a:lnTo>
                  <a:pt x="41" y="208"/>
                </a:lnTo>
                <a:lnTo>
                  <a:pt x="58" y="219"/>
                </a:lnTo>
                <a:lnTo>
                  <a:pt x="80" y="229"/>
                </a:lnTo>
                <a:lnTo>
                  <a:pt x="102" y="241"/>
                </a:lnTo>
                <a:lnTo>
                  <a:pt x="129" y="251"/>
                </a:lnTo>
                <a:lnTo>
                  <a:pt x="159" y="259"/>
                </a:lnTo>
                <a:lnTo>
                  <a:pt x="189" y="265"/>
                </a:lnTo>
                <a:lnTo>
                  <a:pt x="222" y="272"/>
                </a:lnTo>
                <a:lnTo>
                  <a:pt x="257" y="280"/>
                </a:lnTo>
                <a:lnTo>
                  <a:pt x="292" y="283"/>
                </a:lnTo>
                <a:lnTo>
                  <a:pt x="329" y="288"/>
                </a:lnTo>
                <a:lnTo>
                  <a:pt x="369" y="290"/>
                </a:lnTo>
                <a:lnTo>
                  <a:pt x="407" y="292"/>
                </a:lnTo>
                <a:lnTo>
                  <a:pt x="445" y="294"/>
                </a:lnTo>
                <a:lnTo>
                  <a:pt x="484" y="292"/>
                </a:lnTo>
                <a:lnTo>
                  <a:pt x="522" y="290"/>
                </a:lnTo>
                <a:lnTo>
                  <a:pt x="562" y="288"/>
                </a:lnTo>
                <a:lnTo>
                  <a:pt x="599" y="283"/>
                </a:lnTo>
                <a:lnTo>
                  <a:pt x="634" y="278"/>
                </a:lnTo>
                <a:lnTo>
                  <a:pt x="669" y="272"/>
                </a:lnTo>
                <a:lnTo>
                  <a:pt x="702" y="265"/>
                </a:lnTo>
                <a:lnTo>
                  <a:pt x="732" y="259"/>
                </a:lnTo>
                <a:lnTo>
                  <a:pt x="761" y="250"/>
                </a:lnTo>
                <a:lnTo>
                  <a:pt x="788" y="241"/>
                </a:lnTo>
                <a:lnTo>
                  <a:pt x="811" y="229"/>
                </a:lnTo>
                <a:lnTo>
                  <a:pt x="833" y="219"/>
                </a:lnTo>
                <a:lnTo>
                  <a:pt x="850" y="208"/>
                </a:lnTo>
                <a:lnTo>
                  <a:pt x="866" y="197"/>
                </a:lnTo>
                <a:lnTo>
                  <a:pt x="877" y="184"/>
                </a:lnTo>
                <a:lnTo>
                  <a:pt x="884" y="171"/>
                </a:lnTo>
                <a:lnTo>
                  <a:pt x="890" y="159"/>
                </a:lnTo>
                <a:lnTo>
                  <a:pt x="892" y="146"/>
                </a:lnTo>
                <a:lnTo>
                  <a:pt x="890" y="134"/>
                </a:lnTo>
                <a:lnTo>
                  <a:pt x="884" y="121"/>
                </a:lnTo>
                <a:lnTo>
                  <a:pt x="877" y="109"/>
                </a:lnTo>
                <a:lnTo>
                  <a:pt x="865" y="96"/>
                </a:lnTo>
                <a:lnTo>
                  <a:pt x="850" y="84"/>
                </a:lnTo>
                <a:lnTo>
                  <a:pt x="833" y="73"/>
                </a:lnTo>
                <a:lnTo>
                  <a:pt x="811" y="61"/>
                </a:lnTo>
                <a:lnTo>
                  <a:pt x="788" y="51"/>
                </a:lnTo>
                <a:lnTo>
                  <a:pt x="761" y="42"/>
                </a:lnTo>
                <a:lnTo>
                  <a:pt x="732" y="32"/>
                </a:lnTo>
                <a:lnTo>
                  <a:pt x="701" y="25"/>
                </a:lnTo>
                <a:lnTo>
                  <a:pt x="669" y="19"/>
                </a:lnTo>
                <a:lnTo>
                  <a:pt x="634" y="13"/>
                </a:lnTo>
                <a:lnTo>
                  <a:pt x="599" y="7"/>
                </a:lnTo>
                <a:lnTo>
                  <a:pt x="560" y="4"/>
                </a:lnTo>
                <a:lnTo>
                  <a:pt x="522" y="1"/>
                </a:lnTo>
                <a:lnTo>
                  <a:pt x="484" y="0"/>
                </a:lnTo>
                <a:lnTo>
                  <a:pt x="445" y="0"/>
                </a:lnTo>
                <a:lnTo>
                  <a:pt x="407" y="0"/>
                </a:lnTo>
                <a:lnTo>
                  <a:pt x="369" y="1"/>
                </a:lnTo>
                <a:lnTo>
                  <a:pt x="329" y="4"/>
                </a:lnTo>
                <a:lnTo>
                  <a:pt x="292" y="7"/>
                </a:lnTo>
                <a:lnTo>
                  <a:pt x="257" y="13"/>
                </a:lnTo>
                <a:lnTo>
                  <a:pt x="222" y="19"/>
                </a:lnTo>
                <a:lnTo>
                  <a:pt x="189" y="25"/>
                </a:lnTo>
                <a:lnTo>
                  <a:pt x="159" y="33"/>
                </a:lnTo>
                <a:lnTo>
                  <a:pt x="129" y="42"/>
                </a:lnTo>
                <a:lnTo>
                  <a:pt x="102" y="51"/>
                </a:lnTo>
                <a:lnTo>
                  <a:pt x="80" y="61"/>
                </a:lnTo>
                <a:lnTo>
                  <a:pt x="58" y="73"/>
                </a:lnTo>
                <a:lnTo>
                  <a:pt x="41" y="84"/>
                </a:lnTo>
                <a:lnTo>
                  <a:pt x="26" y="96"/>
                </a:lnTo>
                <a:lnTo>
                  <a:pt x="14" y="109"/>
                </a:lnTo>
                <a:lnTo>
                  <a:pt x="4" y="121"/>
                </a:lnTo>
                <a:lnTo>
                  <a:pt x="0" y="134"/>
                </a:lnTo>
                <a:lnTo>
                  <a:pt x="0" y="14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86" name="Rectangle 18"/>
          <p:cNvSpPr>
            <a:spLocks noChangeArrowheads="1"/>
          </p:cNvSpPr>
          <p:nvPr/>
        </p:nvSpPr>
        <p:spPr bwMode="auto">
          <a:xfrm>
            <a:off x="4005263" y="2416175"/>
            <a:ext cx="1362075"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hourly_wages</a:t>
            </a:r>
          </a:p>
        </p:txBody>
      </p:sp>
      <p:sp>
        <p:nvSpPr>
          <p:cNvPr id="58387" name="Line 19"/>
          <p:cNvSpPr>
            <a:spLocks noChangeShapeType="1"/>
          </p:cNvSpPr>
          <p:nvPr/>
        </p:nvSpPr>
        <p:spPr bwMode="auto">
          <a:xfrm>
            <a:off x="4833938" y="2811463"/>
            <a:ext cx="1143000" cy="635000"/>
          </a:xfrm>
          <a:prstGeom prst="line">
            <a:avLst/>
          </a:prstGeom>
          <a:noFill/>
          <a:ln w="12700">
            <a:solidFill>
              <a:schemeClr val="tx2"/>
            </a:solidFill>
            <a:round/>
            <a:headEnd type="none" w="sm" len="sm"/>
            <a:tailEnd type="none" w="sm" len="sm"/>
          </a:ln>
          <a:effectLst/>
        </p:spPr>
        <p:txBody>
          <a:bodyPr/>
          <a:lstStyle/>
          <a:p>
            <a:endParaRPr lang="en-US"/>
          </a:p>
        </p:txBody>
      </p:sp>
      <p:sp>
        <p:nvSpPr>
          <p:cNvPr id="58388" name="Freeform 20"/>
          <p:cNvSpPr>
            <a:spLocks/>
          </p:cNvSpPr>
          <p:nvPr/>
        </p:nvSpPr>
        <p:spPr bwMode="auto">
          <a:xfrm>
            <a:off x="7969250" y="2790825"/>
            <a:ext cx="1085850" cy="431800"/>
          </a:xfrm>
          <a:custGeom>
            <a:avLst/>
            <a:gdLst/>
            <a:ahLst/>
            <a:cxnLst>
              <a:cxn ang="0">
                <a:pos x="1" y="147"/>
              </a:cxn>
              <a:cxn ang="0">
                <a:pos x="10" y="170"/>
              </a:cxn>
              <a:cxn ang="0">
                <a:pos x="31" y="192"/>
              </a:cxn>
              <a:cxn ang="0">
                <a:pos x="61" y="213"/>
              </a:cxn>
              <a:cxn ang="0">
                <a:pos x="98" y="231"/>
              </a:cxn>
              <a:cxn ang="0">
                <a:pos x="144" y="247"/>
              </a:cxn>
              <a:cxn ang="0">
                <a:pos x="196" y="258"/>
              </a:cxn>
              <a:cxn ang="0">
                <a:pos x="251" y="267"/>
              </a:cxn>
              <a:cxn ang="0">
                <a:pos x="310" y="271"/>
              </a:cxn>
              <a:cxn ang="0">
                <a:pos x="369" y="271"/>
              </a:cxn>
              <a:cxn ang="0">
                <a:pos x="428" y="265"/>
              </a:cxn>
              <a:cxn ang="0">
                <a:pos x="485" y="258"/>
              </a:cxn>
              <a:cxn ang="0">
                <a:pos x="536" y="247"/>
              </a:cxn>
              <a:cxn ang="0">
                <a:pos x="582" y="231"/>
              </a:cxn>
              <a:cxn ang="0">
                <a:pos x="621" y="213"/>
              </a:cxn>
              <a:cxn ang="0">
                <a:pos x="650" y="192"/>
              </a:cxn>
              <a:cxn ang="0">
                <a:pos x="671" y="170"/>
              </a:cxn>
              <a:cxn ang="0">
                <a:pos x="681" y="147"/>
              </a:cxn>
              <a:cxn ang="0">
                <a:pos x="681" y="123"/>
              </a:cxn>
              <a:cxn ang="0">
                <a:pos x="671" y="100"/>
              </a:cxn>
              <a:cxn ang="0">
                <a:pos x="650" y="79"/>
              </a:cxn>
              <a:cxn ang="0">
                <a:pos x="621" y="58"/>
              </a:cxn>
              <a:cxn ang="0">
                <a:pos x="582" y="39"/>
              </a:cxn>
              <a:cxn ang="0">
                <a:pos x="536" y="25"/>
              </a:cxn>
              <a:cxn ang="0">
                <a:pos x="485" y="12"/>
              </a:cxn>
              <a:cxn ang="0">
                <a:pos x="428" y="4"/>
              </a:cxn>
              <a:cxn ang="0">
                <a:pos x="369" y="1"/>
              </a:cxn>
              <a:cxn ang="0">
                <a:pos x="310" y="1"/>
              </a:cxn>
              <a:cxn ang="0">
                <a:pos x="251" y="4"/>
              </a:cxn>
              <a:cxn ang="0">
                <a:pos x="196" y="12"/>
              </a:cxn>
              <a:cxn ang="0">
                <a:pos x="144" y="25"/>
              </a:cxn>
              <a:cxn ang="0">
                <a:pos x="98" y="40"/>
              </a:cxn>
              <a:cxn ang="0">
                <a:pos x="60" y="58"/>
              </a:cxn>
              <a:cxn ang="0">
                <a:pos x="31" y="79"/>
              </a:cxn>
              <a:cxn ang="0">
                <a:pos x="10" y="100"/>
              </a:cxn>
              <a:cxn ang="0">
                <a:pos x="1" y="123"/>
              </a:cxn>
            </a:cxnLst>
            <a:rect l="0" t="0" r="r" b="b"/>
            <a:pathLst>
              <a:path w="684" h="272">
                <a:moveTo>
                  <a:pt x="0" y="136"/>
                </a:moveTo>
                <a:lnTo>
                  <a:pt x="1" y="147"/>
                </a:lnTo>
                <a:lnTo>
                  <a:pt x="3" y="158"/>
                </a:lnTo>
                <a:lnTo>
                  <a:pt x="10" y="170"/>
                </a:lnTo>
                <a:lnTo>
                  <a:pt x="19" y="181"/>
                </a:lnTo>
                <a:lnTo>
                  <a:pt x="31" y="192"/>
                </a:lnTo>
                <a:lnTo>
                  <a:pt x="44" y="204"/>
                </a:lnTo>
                <a:lnTo>
                  <a:pt x="61" y="213"/>
                </a:lnTo>
                <a:lnTo>
                  <a:pt x="77" y="222"/>
                </a:lnTo>
                <a:lnTo>
                  <a:pt x="98" y="231"/>
                </a:lnTo>
                <a:lnTo>
                  <a:pt x="120" y="239"/>
                </a:lnTo>
                <a:lnTo>
                  <a:pt x="144" y="247"/>
                </a:lnTo>
                <a:lnTo>
                  <a:pt x="169" y="252"/>
                </a:lnTo>
                <a:lnTo>
                  <a:pt x="196" y="258"/>
                </a:lnTo>
                <a:lnTo>
                  <a:pt x="224" y="263"/>
                </a:lnTo>
                <a:lnTo>
                  <a:pt x="251" y="267"/>
                </a:lnTo>
                <a:lnTo>
                  <a:pt x="281" y="269"/>
                </a:lnTo>
                <a:lnTo>
                  <a:pt x="310" y="271"/>
                </a:lnTo>
                <a:lnTo>
                  <a:pt x="339" y="271"/>
                </a:lnTo>
                <a:lnTo>
                  <a:pt x="369" y="271"/>
                </a:lnTo>
                <a:lnTo>
                  <a:pt x="399" y="269"/>
                </a:lnTo>
                <a:lnTo>
                  <a:pt x="428" y="265"/>
                </a:lnTo>
                <a:lnTo>
                  <a:pt x="457" y="263"/>
                </a:lnTo>
                <a:lnTo>
                  <a:pt x="485" y="258"/>
                </a:lnTo>
                <a:lnTo>
                  <a:pt x="512" y="252"/>
                </a:lnTo>
                <a:lnTo>
                  <a:pt x="536" y="247"/>
                </a:lnTo>
                <a:lnTo>
                  <a:pt x="559" y="239"/>
                </a:lnTo>
                <a:lnTo>
                  <a:pt x="582" y="231"/>
                </a:lnTo>
                <a:lnTo>
                  <a:pt x="601" y="222"/>
                </a:lnTo>
                <a:lnTo>
                  <a:pt x="621" y="213"/>
                </a:lnTo>
                <a:lnTo>
                  <a:pt x="636" y="204"/>
                </a:lnTo>
                <a:lnTo>
                  <a:pt x="650" y="192"/>
                </a:lnTo>
                <a:lnTo>
                  <a:pt x="662" y="181"/>
                </a:lnTo>
                <a:lnTo>
                  <a:pt x="671" y="170"/>
                </a:lnTo>
                <a:lnTo>
                  <a:pt x="677" y="158"/>
                </a:lnTo>
                <a:lnTo>
                  <a:pt x="681" y="147"/>
                </a:lnTo>
                <a:lnTo>
                  <a:pt x="683" y="136"/>
                </a:lnTo>
                <a:lnTo>
                  <a:pt x="681" y="123"/>
                </a:lnTo>
                <a:lnTo>
                  <a:pt x="677" y="112"/>
                </a:lnTo>
                <a:lnTo>
                  <a:pt x="671" y="100"/>
                </a:lnTo>
                <a:lnTo>
                  <a:pt x="662" y="88"/>
                </a:lnTo>
                <a:lnTo>
                  <a:pt x="650" y="79"/>
                </a:lnTo>
                <a:lnTo>
                  <a:pt x="636" y="69"/>
                </a:lnTo>
                <a:lnTo>
                  <a:pt x="621" y="58"/>
                </a:lnTo>
                <a:lnTo>
                  <a:pt x="601" y="48"/>
                </a:lnTo>
                <a:lnTo>
                  <a:pt x="582" y="39"/>
                </a:lnTo>
                <a:lnTo>
                  <a:pt x="559" y="31"/>
                </a:lnTo>
                <a:lnTo>
                  <a:pt x="536" y="25"/>
                </a:lnTo>
                <a:lnTo>
                  <a:pt x="511" y="19"/>
                </a:lnTo>
                <a:lnTo>
                  <a:pt x="485" y="12"/>
                </a:lnTo>
                <a:lnTo>
                  <a:pt x="457" y="9"/>
                </a:lnTo>
                <a:lnTo>
                  <a:pt x="428" y="4"/>
                </a:lnTo>
                <a:lnTo>
                  <a:pt x="399" y="2"/>
                </a:lnTo>
                <a:lnTo>
                  <a:pt x="369" y="1"/>
                </a:lnTo>
                <a:lnTo>
                  <a:pt x="339" y="0"/>
                </a:lnTo>
                <a:lnTo>
                  <a:pt x="310" y="1"/>
                </a:lnTo>
                <a:lnTo>
                  <a:pt x="281" y="2"/>
                </a:lnTo>
                <a:lnTo>
                  <a:pt x="251" y="4"/>
                </a:lnTo>
                <a:lnTo>
                  <a:pt x="224" y="9"/>
                </a:lnTo>
                <a:lnTo>
                  <a:pt x="196" y="12"/>
                </a:lnTo>
                <a:lnTo>
                  <a:pt x="169" y="19"/>
                </a:lnTo>
                <a:lnTo>
                  <a:pt x="144" y="25"/>
                </a:lnTo>
                <a:lnTo>
                  <a:pt x="120" y="31"/>
                </a:lnTo>
                <a:lnTo>
                  <a:pt x="98" y="40"/>
                </a:lnTo>
                <a:lnTo>
                  <a:pt x="77" y="48"/>
                </a:lnTo>
                <a:lnTo>
                  <a:pt x="60" y="58"/>
                </a:lnTo>
                <a:lnTo>
                  <a:pt x="44" y="69"/>
                </a:lnTo>
                <a:lnTo>
                  <a:pt x="31" y="79"/>
                </a:lnTo>
                <a:lnTo>
                  <a:pt x="19" y="88"/>
                </a:lnTo>
                <a:lnTo>
                  <a:pt x="10" y="100"/>
                </a:lnTo>
                <a:lnTo>
                  <a:pt x="3" y="113"/>
                </a:lnTo>
                <a:lnTo>
                  <a:pt x="1" y="123"/>
                </a:lnTo>
                <a:lnTo>
                  <a:pt x="0" y="13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89" name="Freeform 21"/>
          <p:cNvSpPr>
            <a:spLocks/>
          </p:cNvSpPr>
          <p:nvPr/>
        </p:nvSpPr>
        <p:spPr bwMode="auto">
          <a:xfrm>
            <a:off x="5454650" y="2333625"/>
            <a:ext cx="1525588" cy="481013"/>
          </a:xfrm>
          <a:custGeom>
            <a:avLst/>
            <a:gdLst/>
            <a:ahLst/>
            <a:cxnLst>
              <a:cxn ang="0">
                <a:pos x="1" y="164"/>
              </a:cxn>
              <a:cxn ang="0">
                <a:pos x="17" y="189"/>
              </a:cxn>
              <a:cxn ang="0">
                <a:pos x="46" y="215"/>
              </a:cxn>
              <a:cxn ang="0">
                <a:pos x="85" y="237"/>
              </a:cxn>
              <a:cxn ang="0">
                <a:pos x="139" y="258"/>
              </a:cxn>
              <a:cxn ang="0">
                <a:pos x="205" y="274"/>
              </a:cxn>
              <a:cxn ang="0">
                <a:pos x="277" y="287"/>
              </a:cxn>
              <a:cxn ang="0">
                <a:pos x="355" y="296"/>
              </a:cxn>
              <a:cxn ang="0">
                <a:pos x="438" y="302"/>
              </a:cxn>
              <a:cxn ang="0">
                <a:pos x="520" y="302"/>
              </a:cxn>
              <a:cxn ang="0">
                <a:pos x="604" y="295"/>
              </a:cxn>
              <a:cxn ang="0">
                <a:pos x="682" y="287"/>
              </a:cxn>
              <a:cxn ang="0">
                <a:pos x="754" y="274"/>
              </a:cxn>
              <a:cxn ang="0">
                <a:pos x="820" y="258"/>
              </a:cxn>
              <a:cxn ang="0">
                <a:pos x="873" y="237"/>
              </a:cxn>
              <a:cxn ang="0">
                <a:pos x="916" y="215"/>
              </a:cxn>
              <a:cxn ang="0">
                <a:pos x="942" y="189"/>
              </a:cxn>
              <a:cxn ang="0">
                <a:pos x="958" y="164"/>
              </a:cxn>
              <a:cxn ang="0">
                <a:pos x="958" y="137"/>
              </a:cxn>
              <a:cxn ang="0">
                <a:pos x="942" y="112"/>
              </a:cxn>
              <a:cxn ang="0">
                <a:pos x="916" y="87"/>
              </a:cxn>
              <a:cxn ang="0">
                <a:pos x="871" y="65"/>
              </a:cxn>
              <a:cxn ang="0">
                <a:pos x="820" y="43"/>
              </a:cxn>
              <a:cxn ang="0">
                <a:pos x="754" y="28"/>
              </a:cxn>
              <a:cxn ang="0">
                <a:pos x="682" y="14"/>
              </a:cxn>
              <a:cxn ang="0">
                <a:pos x="604" y="6"/>
              </a:cxn>
              <a:cxn ang="0">
                <a:pos x="520" y="1"/>
              </a:cxn>
              <a:cxn ang="0">
                <a:pos x="438" y="1"/>
              </a:cxn>
              <a:cxn ang="0">
                <a:pos x="355" y="6"/>
              </a:cxn>
              <a:cxn ang="0">
                <a:pos x="277" y="14"/>
              </a:cxn>
              <a:cxn ang="0">
                <a:pos x="205" y="28"/>
              </a:cxn>
              <a:cxn ang="0">
                <a:pos x="139" y="44"/>
              </a:cxn>
              <a:cxn ang="0">
                <a:pos x="85" y="65"/>
              </a:cxn>
              <a:cxn ang="0">
                <a:pos x="46" y="87"/>
              </a:cxn>
              <a:cxn ang="0">
                <a:pos x="17" y="112"/>
              </a:cxn>
              <a:cxn ang="0">
                <a:pos x="1" y="137"/>
              </a:cxn>
            </a:cxnLst>
            <a:rect l="0" t="0" r="r" b="b"/>
            <a:pathLst>
              <a:path w="961" h="303">
                <a:moveTo>
                  <a:pt x="0" y="152"/>
                </a:moveTo>
                <a:lnTo>
                  <a:pt x="1" y="164"/>
                </a:lnTo>
                <a:lnTo>
                  <a:pt x="7" y="177"/>
                </a:lnTo>
                <a:lnTo>
                  <a:pt x="17" y="189"/>
                </a:lnTo>
                <a:lnTo>
                  <a:pt x="28" y="203"/>
                </a:lnTo>
                <a:lnTo>
                  <a:pt x="46" y="215"/>
                </a:lnTo>
                <a:lnTo>
                  <a:pt x="63" y="226"/>
                </a:lnTo>
                <a:lnTo>
                  <a:pt x="85" y="237"/>
                </a:lnTo>
                <a:lnTo>
                  <a:pt x="113" y="247"/>
                </a:lnTo>
                <a:lnTo>
                  <a:pt x="139" y="258"/>
                </a:lnTo>
                <a:lnTo>
                  <a:pt x="172" y="266"/>
                </a:lnTo>
                <a:lnTo>
                  <a:pt x="205" y="274"/>
                </a:lnTo>
                <a:lnTo>
                  <a:pt x="241" y="281"/>
                </a:lnTo>
                <a:lnTo>
                  <a:pt x="277" y="287"/>
                </a:lnTo>
                <a:lnTo>
                  <a:pt x="315" y="292"/>
                </a:lnTo>
                <a:lnTo>
                  <a:pt x="355" y="296"/>
                </a:lnTo>
                <a:lnTo>
                  <a:pt x="396" y="299"/>
                </a:lnTo>
                <a:lnTo>
                  <a:pt x="438" y="302"/>
                </a:lnTo>
                <a:lnTo>
                  <a:pt x="481" y="302"/>
                </a:lnTo>
                <a:lnTo>
                  <a:pt x="520" y="302"/>
                </a:lnTo>
                <a:lnTo>
                  <a:pt x="563" y="299"/>
                </a:lnTo>
                <a:lnTo>
                  <a:pt x="604" y="295"/>
                </a:lnTo>
                <a:lnTo>
                  <a:pt x="643" y="292"/>
                </a:lnTo>
                <a:lnTo>
                  <a:pt x="682" y="287"/>
                </a:lnTo>
                <a:lnTo>
                  <a:pt x="720" y="281"/>
                </a:lnTo>
                <a:lnTo>
                  <a:pt x="754" y="274"/>
                </a:lnTo>
                <a:lnTo>
                  <a:pt x="787" y="266"/>
                </a:lnTo>
                <a:lnTo>
                  <a:pt x="820" y="258"/>
                </a:lnTo>
                <a:lnTo>
                  <a:pt x="848" y="247"/>
                </a:lnTo>
                <a:lnTo>
                  <a:pt x="873" y="237"/>
                </a:lnTo>
                <a:lnTo>
                  <a:pt x="894" y="226"/>
                </a:lnTo>
                <a:lnTo>
                  <a:pt x="916" y="215"/>
                </a:lnTo>
                <a:lnTo>
                  <a:pt x="930" y="203"/>
                </a:lnTo>
                <a:lnTo>
                  <a:pt x="942" y="189"/>
                </a:lnTo>
                <a:lnTo>
                  <a:pt x="952" y="177"/>
                </a:lnTo>
                <a:lnTo>
                  <a:pt x="958" y="164"/>
                </a:lnTo>
                <a:lnTo>
                  <a:pt x="960" y="152"/>
                </a:lnTo>
                <a:lnTo>
                  <a:pt x="958" y="137"/>
                </a:lnTo>
                <a:lnTo>
                  <a:pt x="952" y="124"/>
                </a:lnTo>
                <a:lnTo>
                  <a:pt x="942" y="112"/>
                </a:lnTo>
                <a:lnTo>
                  <a:pt x="930" y="98"/>
                </a:lnTo>
                <a:lnTo>
                  <a:pt x="916" y="87"/>
                </a:lnTo>
                <a:lnTo>
                  <a:pt x="894" y="76"/>
                </a:lnTo>
                <a:lnTo>
                  <a:pt x="871" y="65"/>
                </a:lnTo>
                <a:lnTo>
                  <a:pt x="848" y="54"/>
                </a:lnTo>
                <a:lnTo>
                  <a:pt x="820" y="43"/>
                </a:lnTo>
                <a:lnTo>
                  <a:pt x="787" y="34"/>
                </a:lnTo>
                <a:lnTo>
                  <a:pt x="754" y="28"/>
                </a:lnTo>
                <a:lnTo>
                  <a:pt x="717" y="21"/>
                </a:lnTo>
                <a:lnTo>
                  <a:pt x="682" y="14"/>
                </a:lnTo>
                <a:lnTo>
                  <a:pt x="643" y="10"/>
                </a:lnTo>
                <a:lnTo>
                  <a:pt x="604" y="6"/>
                </a:lnTo>
                <a:lnTo>
                  <a:pt x="563" y="3"/>
                </a:lnTo>
                <a:lnTo>
                  <a:pt x="520" y="1"/>
                </a:lnTo>
                <a:lnTo>
                  <a:pt x="478" y="0"/>
                </a:lnTo>
                <a:lnTo>
                  <a:pt x="438" y="1"/>
                </a:lnTo>
                <a:lnTo>
                  <a:pt x="396" y="3"/>
                </a:lnTo>
                <a:lnTo>
                  <a:pt x="355" y="6"/>
                </a:lnTo>
                <a:lnTo>
                  <a:pt x="315" y="10"/>
                </a:lnTo>
                <a:lnTo>
                  <a:pt x="277" y="14"/>
                </a:lnTo>
                <a:lnTo>
                  <a:pt x="239" y="21"/>
                </a:lnTo>
                <a:lnTo>
                  <a:pt x="205" y="28"/>
                </a:lnTo>
                <a:lnTo>
                  <a:pt x="172" y="34"/>
                </a:lnTo>
                <a:lnTo>
                  <a:pt x="139" y="44"/>
                </a:lnTo>
                <a:lnTo>
                  <a:pt x="113" y="54"/>
                </a:lnTo>
                <a:lnTo>
                  <a:pt x="85" y="65"/>
                </a:lnTo>
                <a:lnTo>
                  <a:pt x="63" y="76"/>
                </a:lnTo>
                <a:lnTo>
                  <a:pt x="46" y="87"/>
                </a:lnTo>
                <a:lnTo>
                  <a:pt x="28" y="98"/>
                </a:lnTo>
                <a:lnTo>
                  <a:pt x="17" y="112"/>
                </a:lnTo>
                <a:lnTo>
                  <a:pt x="7" y="125"/>
                </a:lnTo>
                <a:lnTo>
                  <a:pt x="1" y="137"/>
                </a:lnTo>
                <a:lnTo>
                  <a:pt x="0" y="15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90" name="Freeform 22"/>
          <p:cNvSpPr>
            <a:spLocks/>
          </p:cNvSpPr>
          <p:nvPr/>
        </p:nvSpPr>
        <p:spPr bwMode="auto">
          <a:xfrm>
            <a:off x="5854700" y="3473450"/>
            <a:ext cx="1284288" cy="431800"/>
          </a:xfrm>
          <a:custGeom>
            <a:avLst/>
            <a:gdLst/>
            <a:ahLst/>
            <a:cxnLst>
              <a:cxn ang="0">
                <a:pos x="808" y="271"/>
              </a:cxn>
              <a:cxn ang="0">
                <a:pos x="808" y="0"/>
              </a:cxn>
              <a:cxn ang="0">
                <a:pos x="0" y="0"/>
              </a:cxn>
              <a:cxn ang="0">
                <a:pos x="0" y="271"/>
              </a:cxn>
              <a:cxn ang="0">
                <a:pos x="808" y="271"/>
              </a:cxn>
            </a:cxnLst>
            <a:rect l="0" t="0" r="r" b="b"/>
            <a:pathLst>
              <a:path w="809" h="272">
                <a:moveTo>
                  <a:pt x="808" y="271"/>
                </a:moveTo>
                <a:lnTo>
                  <a:pt x="808" y="0"/>
                </a:lnTo>
                <a:lnTo>
                  <a:pt x="0" y="0"/>
                </a:lnTo>
                <a:lnTo>
                  <a:pt x="0" y="271"/>
                </a:lnTo>
                <a:lnTo>
                  <a:pt x="808" y="27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91" name="Freeform 23"/>
          <p:cNvSpPr>
            <a:spLocks/>
          </p:cNvSpPr>
          <p:nvPr/>
        </p:nvSpPr>
        <p:spPr bwMode="auto">
          <a:xfrm>
            <a:off x="7697788" y="3473450"/>
            <a:ext cx="1446212" cy="414338"/>
          </a:xfrm>
          <a:custGeom>
            <a:avLst/>
            <a:gdLst/>
            <a:ahLst/>
            <a:cxnLst>
              <a:cxn ang="0">
                <a:pos x="910" y="260"/>
              </a:cxn>
              <a:cxn ang="0">
                <a:pos x="910" y="0"/>
              </a:cxn>
              <a:cxn ang="0">
                <a:pos x="0" y="0"/>
              </a:cxn>
              <a:cxn ang="0">
                <a:pos x="0" y="260"/>
              </a:cxn>
              <a:cxn ang="0">
                <a:pos x="910" y="260"/>
              </a:cxn>
            </a:cxnLst>
            <a:rect l="0" t="0" r="r" b="b"/>
            <a:pathLst>
              <a:path w="911" h="261">
                <a:moveTo>
                  <a:pt x="910" y="260"/>
                </a:moveTo>
                <a:lnTo>
                  <a:pt x="910" y="0"/>
                </a:lnTo>
                <a:lnTo>
                  <a:pt x="0" y="0"/>
                </a:lnTo>
                <a:lnTo>
                  <a:pt x="0" y="260"/>
                </a:lnTo>
                <a:lnTo>
                  <a:pt x="910" y="26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8392" name="Freeform 24"/>
          <p:cNvSpPr>
            <a:spLocks/>
          </p:cNvSpPr>
          <p:nvPr/>
        </p:nvSpPr>
        <p:spPr bwMode="auto">
          <a:xfrm>
            <a:off x="7096125" y="2460625"/>
            <a:ext cx="722313" cy="484188"/>
          </a:xfrm>
          <a:custGeom>
            <a:avLst/>
            <a:gdLst/>
            <a:ahLst/>
            <a:cxnLst>
              <a:cxn ang="0">
                <a:pos x="226" y="0"/>
              </a:cxn>
              <a:cxn ang="0">
                <a:pos x="454" y="304"/>
              </a:cxn>
              <a:cxn ang="0">
                <a:pos x="0" y="304"/>
              </a:cxn>
              <a:cxn ang="0">
                <a:pos x="226" y="0"/>
              </a:cxn>
            </a:cxnLst>
            <a:rect l="0" t="0" r="r" b="b"/>
            <a:pathLst>
              <a:path w="455" h="305">
                <a:moveTo>
                  <a:pt x="226" y="0"/>
                </a:moveTo>
                <a:lnTo>
                  <a:pt x="454" y="304"/>
                </a:lnTo>
                <a:lnTo>
                  <a:pt x="0" y="304"/>
                </a:lnTo>
                <a:lnTo>
                  <a:pt x="226" y="0"/>
                </a:lnTo>
              </a:path>
            </a:pathLst>
          </a:custGeom>
          <a:noFill/>
          <a:ln w="25400" cap="rnd" cmpd="sng">
            <a:solidFill>
              <a:schemeClr val="tx2"/>
            </a:solidFill>
            <a:prstDash val="solid"/>
            <a:round/>
            <a:headEnd type="none" w="sm" len="sm"/>
            <a:tailEnd type="none" w="sm" len="sm"/>
          </a:ln>
          <a:effectLst/>
        </p:spPr>
        <p:txBody>
          <a:bodyPr/>
          <a:lstStyle/>
          <a:p>
            <a:endParaRPr lang="en-US"/>
          </a:p>
        </p:txBody>
      </p:sp>
      <p:sp>
        <p:nvSpPr>
          <p:cNvPr id="58393" name="Rectangle 25"/>
          <p:cNvSpPr>
            <a:spLocks noChangeArrowheads="1"/>
          </p:cNvSpPr>
          <p:nvPr/>
        </p:nvSpPr>
        <p:spPr bwMode="auto">
          <a:xfrm>
            <a:off x="7215188" y="2667000"/>
            <a:ext cx="477837"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ISA</a:t>
            </a:r>
          </a:p>
        </p:txBody>
      </p:sp>
      <p:sp>
        <p:nvSpPr>
          <p:cNvPr id="58394" name="Rectangle 26"/>
          <p:cNvSpPr>
            <a:spLocks noChangeArrowheads="1"/>
          </p:cNvSpPr>
          <p:nvPr/>
        </p:nvSpPr>
        <p:spPr bwMode="auto">
          <a:xfrm>
            <a:off x="5837238" y="3556000"/>
            <a:ext cx="132715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Hourly_Emps</a:t>
            </a:r>
          </a:p>
        </p:txBody>
      </p:sp>
      <p:sp>
        <p:nvSpPr>
          <p:cNvPr id="58395" name="Rectangle 27"/>
          <p:cNvSpPr>
            <a:spLocks noChangeArrowheads="1"/>
          </p:cNvSpPr>
          <p:nvPr/>
        </p:nvSpPr>
        <p:spPr bwMode="auto">
          <a:xfrm>
            <a:off x="7945438" y="2862263"/>
            <a:ext cx="1036637"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contractid</a:t>
            </a:r>
          </a:p>
        </p:txBody>
      </p:sp>
      <p:sp>
        <p:nvSpPr>
          <p:cNvPr id="58396" name="Rectangle 28"/>
          <p:cNvSpPr>
            <a:spLocks noChangeArrowheads="1"/>
          </p:cNvSpPr>
          <p:nvPr/>
        </p:nvSpPr>
        <p:spPr bwMode="auto">
          <a:xfrm>
            <a:off x="5527675" y="2406650"/>
            <a:ext cx="1392238"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hours_worked</a:t>
            </a:r>
          </a:p>
        </p:txBody>
      </p:sp>
      <p:sp>
        <p:nvSpPr>
          <p:cNvPr id="58397" name="Line 29"/>
          <p:cNvSpPr>
            <a:spLocks noChangeShapeType="1"/>
          </p:cNvSpPr>
          <p:nvPr/>
        </p:nvSpPr>
        <p:spPr bwMode="auto">
          <a:xfrm flipH="1">
            <a:off x="6510338" y="2928938"/>
            <a:ext cx="774700" cy="534987"/>
          </a:xfrm>
          <a:prstGeom prst="line">
            <a:avLst/>
          </a:prstGeom>
          <a:noFill/>
          <a:ln w="12700">
            <a:solidFill>
              <a:schemeClr val="tx2"/>
            </a:solidFill>
            <a:round/>
            <a:headEnd type="none" w="sm" len="sm"/>
            <a:tailEnd type="none" w="sm" len="sm"/>
          </a:ln>
          <a:effectLst/>
        </p:spPr>
        <p:txBody>
          <a:bodyPr/>
          <a:lstStyle/>
          <a:p>
            <a:endParaRPr lang="en-US"/>
          </a:p>
        </p:txBody>
      </p:sp>
      <p:sp>
        <p:nvSpPr>
          <p:cNvPr id="58398" name="Line 30"/>
          <p:cNvSpPr>
            <a:spLocks noChangeShapeType="1"/>
          </p:cNvSpPr>
          <p:nvPr/>
        </p:nvSpPr>
        <p:spPr bwMode="auto">
          <a:xfrm>
            <a:off x="7535863" y="2928938"/>
            <a:ext cx="785812" cy="534987"/>
          </a:xfrm>
          <a:prstGeom prst="line">
            <a:avLst/>
          </a:prstGeom>
          <a:noFill/>
          <a:ln w="12700">
            <a:solidFill>
              <a:schemeClr val="tx2"/>
            </a:solidFill>
            <a:round/>
            <a:headEnd type="none" w="sm" len="sm"/>
            <a:tailEnd type="none" w="sm" len="sm"/>
          </a:ln>
          <a:effectLst/>
        </p:spPr>
        <p:txBody>
          <a:bodyPr/>
          <a:lstStyle/>
          <a:p>
            <a:endParaRPr lang="en-US"/>
          </a:p>
        </p:txBody>
      </p:sp>
      <p:sp>
        <p:nvSpPr>
          <p:cNvPr id="58399" name="Line 31"/>
          <p:cNvSpPr>
            <a:spLocks noChangeShapeType="1"/>
          </p:cNvSpPr>
          <p:nvPr/>
        </p:nvSpPr>
        <p:spPr bwMode="auto">
          <a:xfrm>
            <a:off x="8504238" y="3249613"/>
            <a:ext cx="0" cy="228600"/>
          </a:xfrm>
          <a:prstGeom prst="line">
            <a:avLst/>
          </a:prstGeom>
          <a:noFill/>
          <a:ln w="12700">
            <a:solidFill>
              <a:schemeClr val="tx2"/>
            </a:solidFill>
            <a:round/>
            <a:headEnd type="none" w="sm" len="sm"/>
            <a:tailEnd type="none" w="sm" len="sm"/>
          </a:ln>
          <a:effectLst/>
        </p:spPr>
        <p:txBody>
          <a:bodyPr/>
          <a:lstStyle/>
          <a:p>
            <a:endParaRPr lang="en-US"/>
          </a:p>
        </p:txBody>
      </p:sp>
      <p:sp>
        <p:nvSpPr>
          <p:cNvPr id="58400" name="Line 32"/>
          <p:cNvSpPr>
            <a:spLocks noChangeShapeType="1"/>
          </p:cNvSpPr>
          <p:nvPr/>
        </p:nvSpPr>
        <p:spPr bwMode="auto">
          <a:xfrm>
            <a:off x="6197600" y="2811463"/>
            <a:ext cx="0" cy="652462"/>
          </a:xfrm>
          <a:prstGeom prst="line">
            <a:avLst/>
          </a:prstGeom>
          <a:noFill/>
          <a:ln w="12700">
            <a:solidFill>
              <a:schemeClr val="tx2"/>
            </a:solidFill>
            <a:round/>
            <a:headEnd type="none" w="sm" len="sm"/>
            <a:tailEnd type="none" w="sm" len="sm"/>
          </a:ln>
          <a:effectLst/>
        </p:spPr>
        <p:txBody>
          <a:bodyPr/>
          <a:lstStyle/>
          <a:p>
            <a:endParaRPr lang="en-US"/>
          </a:p>
        </p:txBody>
      </p:sp>
      <p:sp>
        <p:nvSpPr>
          <p:cNvPr id="58401" name="Rectangle 33"/>
          <p:cNvSpPr>
            <a:spLocks noChangeArrowheads="1"/>
          </p:cNvSpPr>
          <p:nvPr/>
        </p:nvSpPr>
        <p:spPr bwMode="auto">
          <a:xfrm>
            <a:off x="152400" y="2057400"/>
            <a:ext cx="4703763" cy="2352675"/>
          </a:xfrm>
          <a:prstGeom prst="rect">
            <a:avLst/>
          </a:prstGeom>
          <a:noFill/>
          <a:ln w="9525">
            <a:noFill/>
            <a:miter lim="800000"/>
            <a:headEnd/>
            <a:tailEnd/>
          </a:ln>
          <a:effectLst/>
        </p:spPr>
        <p:txBody>
          <a:bodyPr lIns="90488" tIns="44450" rIns="90488" bIns="44450">
            <a:spAutoFit/>
          </a:bodyPr>
          <a:lstStyle/>
          <a:p>
            <a:pPr>
              <a:spcBef>
                <a:spcPct val="20000"/>
              </a:spcBef>
              <a:buClr>
                <a:schemeClr val="tx1"/>
              </a:buClr>
              <a:buSzPct val="75000"/>
              <a:buFont typeface="Wingdings" pitchFamily="2" charset="2"/>
              <a:buChar char="v"/>
            </a:pPr>
            <a:r>
              <a:rPr lang="en-US">
                <a:latin typeface="Book Antiqua" pitchFamily="18" charset="0"/>
              </a:rPr>
              <a:t> As in object-oriented programming languages, attributes are inherited.</a:t>
            </a:r>
          </a:p>
          <a:p>
            <a:pPr>
              <a:spcBef>
                <a:spcPct val="20000"/>
              </a:spcBef>
              <a:buClr>
                <a:schemeClr val="tx1"/>
              </a:buClr>
              <a:buSzPct val="75000"/>
              <a:buFont typeface="Wingdings" pitchFamily="2" charset="2"/>
              <a:buChar char="v"/>
            </a:pPr>
            <a:r>
              <a:rPr lang="en-US">
                <a:latin typeface="Book Antiqua" pitchFamily="18" charset="0"/>
              </a:rPr>
              <a:t> If we declare A </a:t>
            </a:r>
            <a:r>
              <a:rPr lang="en-US" sz="2000" b="1">
                <a:solidFill>
                  <a:schemeClr val="accent2"/>
                </a:solidFill>
                <a:latin typeface="Book Antiqua" pitchFamily="18" charset="0"/>
              </a:rPr>
              <a:t>ISA</a:t>
            </a:r>
            <a:r>
              <a:rPr lang="en-US">
                <a:latin typeface="Book Antiqua" pitchFamily="18" charset="0"/>
              </a:rPr>
              <a:t> B, every A entity is also considered to be a B entity. </a:t>
            </a:r>
          </a:p>
        </p:txBody>
      </p:sp>
      <p:sp>
        <p:nvSpPr>
          <p:cNvPr id="58402" name="Rectangle 34"/>
          <p:cNvSpPr>
            <a:spLocks noGrp="1" noChangeArrowheads="1"/>
          </p:cNvSpPr>
          <p:nvPr>
            <p:ph type="body" sz="half" idx="1"/>
          </p:nvPr>
        </p:nvSpPr>
        <p:spPr>
          <a:xfrm>
            <a:off x="232235" y="4350720"/>
            <a:ext cx="8610600" cy="2209800"/>
          </a:xfrm>
          <a:noFill/>
          <a:ln/>
        </p:spPr>
        <p:txBody>
          <a:bodyPr/>
          <a:lstStyle/>
          <a:p>
            <a:r>
              <a:rPr lang="en-US" sz="2400" i="1" dirty="0">
                <a:solidFill>
                  <a:schemeClr val="accent2"/>
                </a:solidFill>
              </a:rPr>
              <a:t>Overlap constraints</a:t>
            </a:r>
            <a:r>
              <a:rPr lang="en-US" sz="2400" dirty="0"/>
              <a:t>:  Can Joe be an </a:t>
            </a:r>
            <a:r>
              <a:rPr lang="en-US" sz="2400" dirty="0" err="1"/>
              <a:t>Hourly_Emps</a:t>
            </a:r>
            <a:r>
              <a:rPr lang="en-US" sz="2400" dirty="0"/>
              <a:t> as well as a </a:t>
            </a:r>
            <a:r>
              <a:rPr lang="en-US" sz="2400" dirty="0" err="1"/>
              <a:t>Contract_Emps</a:t>
            </a:r>
            <a:r>
              <a:rPr lang="en-US" sz="2400" dirty="0"/>
              <a:t> entity?  </a:t>
            </a:r>
            <a:r>
              <a:rPr lang="en-US" sz="2400" dirty="0">
                <a:solidFill>
                  <a:schemeClr val="accent2"/>
                </a:solidFill>
              </a:rPr>
              <a:t>(</a:t>
            </a:r>
            <a:r>
              <a:rPr lang="en-US" sz="2400" i="1" dirty="0">
                <a:solidFill>
                  <a:schemeClr val="accent2"/>
                </a:solidFill>
              </a:rPr>
              <a:t>Allowed/disallowed</a:t>
            </a:r>
            <a:r>
              <a:rPr lang="en-US" sz="2400" dirty="0">
                <a:solidFill>
                  <a:schemeClr val="accent2"/>
                </a:solidFill>
              </a:rPr>
              <a:t>)</a:t>
            </a:r>
          </a:p>
          <a:p>
            <a:r>
              <a:rPr lang="en-US" sz="2400" i="1" dirty="0">
                <a:solidFill>
                  <a:schemeClr val="accent2"/>
                </a:solidFill>
              </a:rPr>
              <a:t>Covering constraints</a:t>
            </a:r>
            <a:r>
              <a:rPr lang="en-US" sz="2400" dirty="0"/>
              <a:t>:  Does every Employees entity also have to be an </a:t>
            </a:r>
            <a:r>
              <a:rPr lang="en-US" sz="2400" dirty="0" err="1"/>
              <a:t>Hourly_Emps</a:t>
            </a:r>
            <a:r>
              <a:rPr lang="en-US" sz="2400" dirty="0"/>
              <a:t> or a </a:t>
            </a:r>
            <a:r>
              <a:rPr lang="en-US" sz="2400" dirty="0" err="1"/>
              <a:t>Contract_Emps</a:t>
            </a:r>
            <a:r>
              <a:rPr lang="en-US" sz="2400" dirty="0"/>
              <a:t> entity?</a:t>
            </a:r>
            <a:r>
              <a:rPr lang="en-US" sz="2400" i="1" dirty="0">
                <a:solidFill>
                  <a:schemeClr val="accent2"/>
                </a:solidFill>
              </a:rPr>
              <a:t> (Yes/no) </a:t>
            </a:r>
          </a:p>
        </p:txBody>
      </p:sp>
      <p:sp>
        <p:nvSpPr>
          <p:cNvPr id="58403" name="Line 35"/>
          <p:cNvSpPr>
            <a:spLocks noChangeShapeType="1"/>
          </p:cNvSpPr>
          <p:nvPr/>
        </p:nvSpPr>
        <p:spPr bwMode="auto">
          <a:xfrm flipV="1">
            <a:off x="7435850" y="2174875"/>
            <a:ext cx="0" cy="317500"/>
          </a:xfrm>
          <a:prstGeom prst="line">
            <a:avLst/>
          </a:prstGeom>
          <a:noFill/>
          <a:ln w="12700">
            <a:solidFill>
              <a:schemeClr val="tx2"/>
            </a:solidFill>
            <a:round/>
            <a:headEnd type="none" w="sm" len="sm"/>
            <a:tailEnd type="none" w="sm" len="sm"/>
          </a:ln>
          <a:effectLst/>
        </p:spPr>
        <p:txBody>
          <a:bodyPr/>
          <a:lstStyle/>
          <a:p>
            <a:endParaRPr lang="en-US"/>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8402">
                                            <p:txEl>
                                              <p:pRg st="0" end="0"/>
                                            </p:txEl>
                                          </p:spTgt>
                                        </p:tgtEl>
                                        <p:attrNameLst>
                                          <p:attrName>style.visibility</p:attrName>
                                        </p:attrNameLst>
                                      </p:cBhvr>
                                      <p:to>
                                        <p:strVal val="visible"/>
                                      </p:to>
                                    </p:set>
                                    <p:animEffect transition="in" filter="box(out)">
                                      <p:cBhvr>
                                        <p:cTn id="7" dur="500"/>
                                        <p:tgtEl>
                                          <p:spTgt spid="584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8402">
                                            <p:txEl>
                                              <p:pRg st="1" end="1"/>
                                            </p:txEl>
                                          </p:spTgt>
                                        </p:tgtEl>
                                        <p:attrNameLst>
                                          <p:attrName>style.visibility</p:attrName>
                                        </p:attrNameLst>
                                      </p:cBhvr>
                                      <p:to>
                                        <p:strVal val="visible"/>
                                      </p:to>
                                    </p:set>
                                    <p:animEffect transition="in" filter="box(out)">
                                      <p:cBhvr>
                                        <p:cTn id="12" dur="500"/>
                                        <p:tgtEl>
                                          <p:spTgt spid="584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02"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04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0420" name="Rectangle 4"/>
          <p:cNvSpPr>
            <a:spLocks noGrp="1" noChangeArrowheads="1"/>
          </p:cNvSpPr>
          <p:nvPr>
            <p:ph type="title"/>
          </p:nvPr>
        </p:nvSpPr>
        <p:spPr>
          <a:xfrm>
            <a:off x="838200" y="419100"/>
            <a:ext cx="7772400" cy="513575"/>
          </a:xfrm>
          <a:noFill/>
          <a:ln/>
        </p:spPr>
        <p:txBody>
          <a:bodyPr/>
          <a:lstStyle/>
          <a:p>
            <a:r>
              <a:rPr lang="en-US" sz="3600" dirty="0"/>
              <a:t>Translating ISA Hierarchies to Relations</a:t>
            </a:r>
          </a:p>
        </p:txBody>
      </p:sp>
      <p:sp>
        <p:nvSpPr>
          <p:cNvPr id="60421" name="Rectangle 5"/>
          <p:cNvSpPr>
            <a:spLocks noGrp="1" noChangeArrowheads="1"/>
          </p:cNvSpPr>
          <p:nvPr>
            <p:ph type="body" idx="1"/>
          </p:nvPr>
        </p:nvSpPr>
        <p:spPr>
          <a:xfrm>
            <a:off x="0" y="932675"/>
            <a:ext cx="8991600" cy="5620525"/>
          </a:xfrm>
          <a:noFill/>
          <a:ln/>
        </p:spPr>
        <p:txBody>
          <a:bodyPr/>
          <a:lstStyle/>
          <a:p>
            <a:pPr>
              <a:lnSpc>
                <a:spcPct val="90000"/>
              </a:lnSpc>
            </a:pPr>
            <a:r>
              <a:rPr lang="en-US" b="1" i="1" dirty="0">
                <a:solidFill>
                  <a:schemeClr val="accent2"/>
                </a:solidFill>
              </a:rPr>
              <a:t>General approach:</a:t>
            </a:r>
            <a:endParaRPr lang="en-US" sz="2400" b="1" i="1" dirty="0">
              <a:solidFill>
                <a:schemeClr val="accent2"/>
              </a:solidFill>
            </a:endParaRPr>
          </a:p>
          <a:p>
            <a:pPr lvl="1">
              <a:lnSpc>
                <a:spcPct val="90000"/>
              </a:lnSpc>
              <a:buSzPct val="75000"/>
            </a:pPr>
            <a:r>
              <a:rPr lang="en-US" dirty="0">
                <a:solidFill>
                  <a:schemeClr val="accent2"/>
                </a:solidFill>
              </a:rPr>
              <a:t>3 relations: Employees, </a:t>
            </a:r>
            <a:r>
              <a:rPr lang="en-US" dirty="0" err="1">
                <a:solidFill>
                  <a:schemeClr val="accent2"/>
                </a:solidFill>
              </a:rPr>
              <a:t>Hourly_Emps</a:t>
            </a:r>
            <a:r>
              <a:rPr lang="en-US" dirty="0">
                <a:solidFill>
                  <a:schemeClr val="accent2"/>
                </a:solidFill>
              </a:rPr>
              <a:t> and </a:t>
            </a:r>
            <a:r>
              <a:rPr lang="en-US" dirty="0" err="1">
                <a:solidFill>
                  <a:schemeClr val="accent2"/>
                </a:solidFill>
              </a:rPr>
              <a:t>Contract_Emps</a:t>
            </a:r>
            <a:r>
              <a:rPr lang="en-US" dirty="0">
                <a:solidFill>
                  <a:schemeClr val="accent2"/>
                </a:solidFill>
              </a:rPr>
              <a:t>.</a:t>
            </a:r>
            <a:endParaRPr lang="en-US" dirty="0"/>
          </a:p>
          <a:p>
            <a:pPr lvl="2">
              <a:lnSpc>
                <a:spcPct val="90000"/>
              </a:lnSpc>
            </a:pPr>
            <a:r>
              <a:rPr lang="en-US" sz="2400" i="1" dirty="0" err="1"/>
              <a:t>Hourly_Emps</a:t>
            </a:r>
            <a:r>
              <a:rPr lang="en-US" sz="2400" dirty="0"/>
              <a:t>:  Every employee is recorded in Employees.  For hourly emps, extra info recorded in </a:t>
            </a:r>
            <a:r>
              <a:rPr lang="en-US" sz="2400" dirty="0" err="1"/>
              <a:t>Hourly_Emps</a:t>
            </a:r>
            <a:r>
              <a:rPr lang="en-US" sz="2400" dirty="0"/>
              <a:t> (</a:t>
            </a:r>
            <a:r>
              <a:rPr lang="en-US" sz="2400" i="1" dirty="0" err="1"/>
              <a:t>hourly_wages</a:t>
            </a:r>
            <a:r>
              <a:rPr lang="en-US" sz="2400" dirty="0"/>
              <a:t>, </a:t>
            </a:r>
            <a:r>
              <a:rPr lang="en-US" sz="2400" i="1" dirty="0" err="1"/>
              <a:t>hours_worked</a:t>
            </a:r>
            <a:r>
              <a:rPr lang="en-US" sz="2400" dirty="0"/>
              <a:t>, </a:t>
            </a:r>
            <a:r>
              <a:rPr lang="en-US" sz="2400" i="1" u="sng" dirty="0" err="1"/>
              <a:t>ssn</a:t>
            </a:r>
            <a:r>
              <a:rPr lang="en-US" sz="2400" i="1" dirty="0"/>
              <a:t>)</a:t>
            </a:r>
            <a:r>
              <a:rPr lang="en-US" sz="2400" dirty="0"/>
              <a:t>; must delete </a:t>
            </a:r>
            <a:r>
              <a:rPr lang="en-US" sz="2400" dirty="0" err="1"/>
              <a:t>Hourly_Emps</a:t>
            </a:r>
            <a:r>
              <a:rPr lang="en-US" sz="2400" dirty="0"/>
              <a:t> tuple if referenced Employees tuple is deleted.</a:t>
            </a:r>
          </a:p>
          <a:p>
            <a:pPr lvl="2">
              <a:lnSpc>
                <a:spcPct val="90000"/>
              </a:lnSpc>
            </a:pPr>
            <a:r>
              <a:rPr lang="en-US" sz="2400" dirty="0"/>
              <a:t>Queries involving all employees easy, those involving just </a:t>
            </a:r>
            <a:r>
              <a:rPr lang="en-US" sz="2400" dirty="0" err="1"/>
              <a:t>Hourly_Emps</a:t>
            </a:r>
            <a:r>
              <a:rPr lang="en-US" sz="2400" dirty="0"/>
              <a:t> require a join to get some attributes.</a:t>
            </a:r>
          </a:p>
          <a:p>
            <a:pPr>
              <a:lnSpc>
                <a:spcPct val="90000"/>
              </a:lnSpc>
            </a:pPr>
            <a:r>
              <a:rPr lang="en-US" b="1" i="1" dirty="0">
                <a:solidFill>
                  <a:schemeClr val="accent2"/>
                </a:solidFill>
              </a:rPr>
              <a:t>Alternative:  </a:t>
            </a:r>
            <a:r>
              <a:rPr lang="en-US" dirty="0">
                <a:solidFill>
                  <a:schemeClr val="accent2"/>
                </a:solidFill>
              </a:rPr>
              <a:t>Just </a:t>
            </a:r>
            <a:r>
              <a:rPr lang="en-US" dirty="0" err="1">
                <a:solidFill>
                  <a:schemeClr val="accent2"/>
                </a:solidFill>
              </a:rPr>
              <a:t>Hourly_Emps</a:t>
            </a:r>
            <a:r>
              <a:rPr lang="en-US" dirty="0">
                <a:solidFill>
                  <a:schemeClr val="accent2"/>
                </a:solidFill>
              </a:rPr>
              <a:t> and </a:t>
            </a:r>
            <a:r>
              <a:rPr lang="en-US" dirty="0" err="1">
                <a:solidFill>
                  <a:schemeClr val="accent2"/>
                </a:solidFill>
              </a:rPr>
              <a:t>Contract_Emps</a:t>
            </a:r>
            <a:r>
              <a:rPr lang="en-US" dirty="0">
                <a:solidFill>
                  <a:schemeClr val="accent2"/>
                </a:solidFill>
              </a:rPr>
              <a:t>.</a:t>
            </a:r>
          </a:p>
          <a:p>
            <a:pPr lvl="1">
              <a:lnSpc>
                <a:spcPct val="90000"/>
              </a:lnSpc>
              <a:buSzPct val="75000"/>
            </a:pPr>
            <a:r>
              <a:rPr lang="en-US" i="1" dirty="0" err="1"/>
              <a:t>Hourly_Emps</a:t>
            </a:r>
            <a:r>
              <a:rPr lang="en-US" dirty="0"/>
              <a:t>:  </a:t>
            </a:r>
            <a:r>
              <a:rPr lang="en-US" i="1" u="sng" dirty="0" err="1"/>
              <a:t>ssn</a:t>
            </a:r>
            <a:r>
              <a:rPr lang="en-US" dirty="0"/>
              <a:t>, </a:t>
            </a:r>
            <a:r>
              <a:rPr lang="en-US" i="1" dirty="0"/>
              <a:t>name, lot, </a:t>
            </a:r>
            <a:r>
              <a:rPr lang="en-US" i="1" dirty="0" err="1"/>
              <a:t>hourly_wages</a:t>
            </a:r>
            <a:r>
              <a:rPr lang="en-US" i="1" dirty="0"/>
              <a:t>, </a:t>
            </a:r>
            <a:r>
              <a:rPr lang="en-US" i="1" dirty="0" err="1"/>
              <a:t>hours_worked</a:t>
            </a:r>
            <a:r>
              <a:rPr lang="en-US" i="1" dirty="0"/>
              <a:t>.</a:t>
            </a:r>
          </a:p>
          <a:p>
            <a:pPr lvl="1">
              <a:lnSpc>
                <a:spcPct val="90000"/>
              </a:lnSpc>
              <a:buSzPct val="75000"/>
            </a:pPr>
            <a:r>
              <a:rPr lang="en-US" dirty="0"/>
              <a:t>Each employee must be in one of these two subclasses, i.e. </a:t>
            </a:r>
            <a:r>
              <a:rPr lang="en-US" dirty="0" err="1"/>
              <a:t>Hourly_Emps</a:t>
            </a:r>
            <a:r>
              <a:rPr lang="en-US" dirty="0"/>
              <a:t> and </a:t>
            </a:r>
            <a:r>
              <a:rPr lang="en-US" dirty="0" err="1"/>
              <a:t>Contract_Emps</a:t>
            </a:r>
            <a:r>
              <a:rPr lang="en-US" dirty="0"/>
              <a:t> cover Employees</a:t>
            </a:r>
            <a:r>
              <a:rPr lang="en-US" i="1" dirty="0"/>
              <a:t>. </a:t>
            </a:r>
          </a:p>
          <a:p>
            <a:pPr lvl="1">
              <a:lnSpc>
                <a:spcPct val="90000"/>
              </a:lnSpc>
              <a:buSzPct val="75000"/>
            </a:pPr>
            <a:r>
              <a:rPr lang="en-US" b="1" dirty="0"/>
              <a:t>Note</a:t>
            </a:r>
            <a:r>
              <a:rPr lang="en-US" dirty="0"/>
              <a:t> in the case of overlap, common information will be repeated.</a:t>
            </a: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24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dirty="0"/>
          </a:p>
        </p:txBody>
      </p:sp>
      <p:sp>
        <p:nvSpPr>
          <p:cNvPr id="62468" name="Rectangle 4"/>
          <p:cNvSpPr>
            <a:spLocks noGrp="1" noChangeArrowheads="1"/>
          </p:cNvSpPr>
          <p:nvPr>
            <p:ph type="title"/>
          </p:nvPr>
        </p:nvSpPr>
        <p:spPr>
          <a:xfrm>
            <a:off x="304800" y="419100"/>
            <a:ext cx="7543800" cy="1104900"/>
          </a:xfrm>
          <a:noFill/>
          <a:ln/>
        </p:spPr>
        <p:txBody>
          <a:bodyPr/>
          <a:lstStyle/>
          <a:p>
            <a:r>
              <a:rPr lang="en-US"/>
              <a:t>Review: Binary vs. Ternary Relationships</a:t>
            </a:r>
          </a:p>
        </p:txBody>
      </p:sp>
      <p:sp>
        <p:nvSpPr>
          <p:cNvPr id="62469" name="Rectangle 5"/>
          <p:cNvSpPr>
            <a:spLocks noGrp="1" noChangeArrowheads="1"/>
          </p:cNvSpPr>
          <p:nvPr>
            <p:ph type="body" idx="1"/>
          </p:nvPr>
        </p:nvSpPr>
        <p:spPr>
          <a:xfrm>
            <a:off x="0" y="2286000"/>
            <a:ext cx="2895600" cy="4876800"/>
          </a:xfrm>
          <a:noFill/>
          <a:ln/>
        </p:spPr>
        <p:txBody>
          <a:bodyPr/>
          <a:lstStyle/>
          <a:p>
            <a:r>
              <a:rPr lang="en-US"/>
              <a:t>What are the additional constraints in the 2nd diagram?</a:t>
            </a:r>
          </a:p>
        </p:txBody>
      </p:sp>
      <p:sp>
        <p:nvSpPr>
          <p:cNvPr id="62470" name="Freeform 6"/>
          <p:cNvSpPr>
            <a:spLocks/>
          </p:cNvSpPr>
          <p:nvPr/>
        </p:nvSpPr>
        <p:spPr bwMode="auto">
          <a:xfrm>
            <a:off x="6975475" y="1447800"/>
            <a:ext cx="865188" cy="314325"/>
          </a:xfrm>
          <a:custGeom>
            <a:avLst/>
            <a:gdLst/>
            <a:ahLst/>
            <a:cxnLst>
              <a:cxn ang="0">
                <a:pos x="544" y="91"/>
              </a:cxn>
              <a:cxn ang="0">
                <a:pos x="535" y="73"/>
              </a:cxn>
              <a:cxn ang="0">
                <a:pos x="519" y="57"/>
              </a:cxn>
              <a:cxn ang="0">
                <a:pos x="495" y="42"/>
              </a:cxn>
              <a:cxn ang="0">
                <a:pos x="465" y="30"/>
              </a:cxn>
              <a:cxn ang="0">
                <a:pos x="428" y="18"/>
              </a:cxn>
              <a:cxn ang="0">
                <a:pos x="387" y="10"/>
              </a:cxn>
              <a:cxn ang="0">
                <a:pos x="343" y="4"/>
              </a:cxn>
              <a:cxn ang="0">
                <a:pos x="296" y="1"/>
              </a:cxn>
              <a:cxn ang="0">
                <a:pos x="248" y="1"/>
              </a:cxn>
              <a:cxn ang="0">
                <a:pos x="202" y="4"/>
              </a:cxn>
              <a:cxn ang="0">
                <a:pos x="157" y="10"/>
              </a:cxn>
              <a:cxn ang="0">
                <a:pos x="116" y="18"/>
              </a:cxn>
              <a:cxn ang="0">
                <a:pos x="79" y="30"/>
              </a:cxn>
              <a:cxn ang="0">
                <a:pos x="49" y="42"/>
              </a:cxn>
              <a:cxn ang="0">
                <a:pos x="25" y="57"/>
              </a:cxn>
              <a:cxn ang="0">
                <a:pos x="9" y="73"/>
              </a:cxn>
              <a:cxn ang="0">
                <a:pos x="1" y="91"/>
              </a:cxn>
              <a:cxn ang="0">
                <a:pos x="1" y="108"/>
              </a:cxn>
              <a:cxn ang="0">
                <a:pos x="9" y="124"/>
              </a:cxn>
              <a:cxn ang="0">
                <a:pos x="25" y="141"/>
              </a:cxn>
              <a:cxn ang="0">
                <a:pos x="49" y="155"/>
              </a:cxn>
              <a:cxn ang="0">
                <a:pos x="79" y="169"/>
              </a:cxn>
              <a:cxn ang="0">
                <a:pos x="116" y="180"/>
              </a:cxn>
              <a:cxn ang="0">
                <a:pos x="157" y="188"/>
              </a:cxn>
              <a:cxn ang="0">
                <a:pos x="202" y="194"/>
              </a:cxn>
              <a:cxn ang="0">
                <a:pos x="248" y="197"/>
              </a:cxn>
              <a:cxn ang="0">
                <a:pos x="296" y="197"/>
              </a:cxn>
              <a:cxn ang="0">
                <a:pos x="343" y="194"/>
              </a:cxn>
              <a:cxn ang="0">
                <a:pos x="387" y="188"/>
              </a:cxn>
              <a:cxn ang="0">
                <a:pos x="428" y="180"/>
              </a:cxn>
              <a:cxn ang="0">
                <a:pos x="465" y="169"/>
              </a:cxn>
              <a:cxn ang="0">
                <a:pos x="495" y="155"/>
              </a:cxn>
              <a:cxn ang="0">
                <a:pos x="519" y="141"/>
              </a:cxn>
              <a:cxn ang="0">
                <a:pos x="535" y="124"/>
              </a:cxn>
              <a:cxn ang="0">
                <a:pos x="544" y="108"/>
              </a:cxn>
            </a:cxnLst>
            <a:rect l="0" t="0" r="r" b="b"/>
            <a:pathLst>
              <a:path w="545" h="198">
                <a:moveTo>
                  <a:pt x="544" y="99"/>
                </a:moveTo>
                <a:lnTo>
                  <a:pt x="544" y="91"/>
                </a:lnTo>
                <a:lnTo>
                  <a:pt x="540" y="82"/>
                </a:lnTo>
                <a:lnTo>
                  <a:pt x="535" y="73"/>
                </a:lnTo>
                <a:lnTo>
                  <a:pt x="528" y="65"/>
                </a:lnTo>
                <a:lnTo>
                  <a:pt x="519" y="57"/>
                </a:lnTo>
                <a:lnTo>
                  <a:pt x="508" y="50"/>
                </a:lnTo>
                <a:lnTo>
                  <a:pt x="495" y="42"/>
                </a:lnTo>
                <a:lnTo>
                  <a:pt x="481" y="36"/>
                </a:lnTo>
                <a:lnTo>
                  <a:pt x="465" y="30"/>
                </a:lnTo>
                <a:lnTo>
                  <a:pt x="447" y="24"/>
                </a:lnTo>
                <a:lnTo>
                  <a:pt x="428" y="18"/>
                </a:lnTo>
                <a:lnTo>
                  <a:pt x="408" y="14"/>
                </a:lnTo>
                <a:lnTo>
                  <a:pt x="387" y="10"/>
                </a:lnTo>
                <a:lnTo>
                  <a:pt x="365" y="6"/>
                </a:lnTo>
                <a:lnTo>
                  <a:pt x="343" y="4"/>
                </a:lnTo>
                <a:lnTo>
                  <a:pt x="320" y="2"/>
                </a:lnTo>
                <a:lnTo>
                  <a:pt x="296" y="1"/>
                </a:lnTo>
                <a:lnTo>
                  <a:pt x="272" y="0"/>
                </a:lnTo>
                <a:lnTo>
                  <a:pt x="248" y="1"/>
                </a:lnTo>
                <a:lnTo>
                  <a:pt x="225" y="2"/>
                </a:lnTo>
                <a:lnTo>
                  <a:pt x="202" y="4"/>
                </a:lnTo>
                <a:lnTo>
                  <a:pt x="179" y="6"/>
                </a:lnTo>
                <a:lnTo>
                  <a:pt x="157" y="10"/>
                </a:lnTo>
                <a:lnTo>
                  <a:pt x="136" y="14"/>
                </a:lnTo>
                <a:lnTo>
                  <a:pt x="116" y="18"/>
                </a:lnTo>
                <a:lnTo>
                  <a:pt x="97" y="24"/>
                </a:lnTo>
                <a:lnTo>
                  <a:pt x="79" y="30"/>
                </a:lnTo>
                <a:lnTo>
                  <a:pt x="63" y="36"/>
                </a:lnTo>
                <a:lnTo>
                  <a:pt x="49" y="42"/>
                </a:lnTo>
                <a:lnTo>
                  <a:pt x="37" y="50"/>
                </a:lnTo>
                <a:lnTo>
                  <a:pt x="25" y="57"/>
                </a:lnTo>
                <a:lnTo>
                  <a:pt x="16" y="65"/>
                </a:lnTo>
                <a:lnTo>
                  <a:pt x="9" y="73"/>
                </a:lnTo>
                <a:lnTo>
                  <a:pt x="4" y="82"/>
                </a:lnTo>
                <a:lnTo>
                  <a:pt x="1" y="91"/>
                </a:lnTo>
                <a:lnTo>
                  <a:pt x="0" y="99"/>
                </a:lnTo>
                <a:lnTo>
                  <a:pt x="1" y="108"/>
                </a:lnTo>
                <a:lnTo>
                  <a:pt x="4" y="116"/>
                </a:lnTo>
                <a:lnTo>
                  <a:pt x="9" y="124"/>
                </a:lnTo>
                <a:lnTo>
                  <a:pt x="16" y="133"/>
                </a:lnTo>
                <a:lnTo>
                  <a:pt x="25" y="141"/>
                </a:lnTo>
                <a:lnTo>
                  <a:pt x="37" y="148"/>
                </a:lnTo>
                <a:lnTo>
                  <a:pt x="49" y="155"/>
                </a:lnTo>
                <a:lnTo>
                  <a:pt x="63" y="162"/>
                </a:lnTo>
                <a:lnTo>
                  <a:pt x="79" y="169"/>
                </a:lnTo>
                <a:lnTo>
                  <a:pt x="97" y="175"/>
                </a:lnTo>
                <a:lnTo>
                  <a:pt x="116" y="180"/>
                </a:lnTo>
                <a:lnTo>
                  <a:pt x="136" y="184"/>
                </a:lnTo>
                <a:lnTo>
                  <a:pt x="157" y="188"/>
                </a:lnTo>
                <a:lnTo>
                  <a:pt x="179" y="191"/>
                </a:lnTo>
                <a:lnTo>
                  <a:pt x="202" y="194"/>
                </a:lnTo>
                <a:lnTo>
                  <a:pt x="225" y="196"/>
                </a:lnTo>
                <a:lnTo>
                  <a:pt x="248" y="197"/>
                </a:lnTo>
                <a:lnTo>
                  <a:pt x="272" y="197"/>
                </a:lnTo>
                <a:lnTo>
                  <a:pt x="296" y="197"/>
                </a:lnTo>
                <a:lnTo>
                  <a:pt x="320" y="196"/>
                </a:lnTo>
                <a:lnTo>
                  <a:pt x="343" y="194"/>
                </a:lnTo>
                <a:lnTo>
                  <a:pt x="365" y="191"/>
                </a:lnTo>
                <a:lnTo>
                  <a:pt x="387" y="188"/>
                </a:lnTo>
                <a:lnTo>
                  <a:pt x="408" y="184"/>
                </a:lnTo>
                <a:lnTo>
                  <a:pt x="428" y="180"/>
                </a:lnTo>
                <a:lnTo>
                  <a:pt x="447" y="175"/>
                </a:lnTo>
                <a:lnTo>
                  <a:pt x="465" y="169"/>
                </a:lnTo>
                <a:lnTo>
                  <a:pt x="481" y="162"/>
                </a:lnTo>
                <a:lnTo>
                  <a:pt x="495" y="155"/>
                </a:lnTo>
                <a:lnTo>
                  <a:pt x="508" y="148"/>
                </a:lnTo>
                <a:lnTo>
                  <a:pt x="519" y="141"/>
                </a:lnTo>
                <a:lnTo>
                  <a:pt x="528" y="133"/>
                </a:lnTo>
                <a:lnTo>
                  <a:pt x="535" y="124"/>
                </a:lnTo>
                <a:lnTo>
                  <a:pt x="540" y="116"/>
                </a:lnTo>
                <a:lnTo>
                  <a:pt x="544" y="108"/>
                </a:lnTo>
                <a:lnTo>
                  <a:pt x="544"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71" name="Freeform 7"/>
          <p:cNvSpPr>
            <a:spLocks/>
          </p:cNvSpPr>
          <p:nvPr/>
        </p:nvSpPr>
        <p:spPr bwMode="auto">
          <a:xfrm>
            <a:off x="8034338" y="1457325"/>
            <a:ext cx="865187" cy="314325"/>
          </a:xfrm>
          <a:custGeom>
            <a:avLst/>
            <a:gdLst/>
            <a:ahLst/>
            <a:cxnLst>
              <a:cxn ang="0">
                <a:pos x="1" y="107"/>
              </a:cxn>
              <a:cxn ang="0">
                <a:pos x="9" y="124"/>
              </a:cxn>
              <a:cxn ang="0">
                <a:pos x="26" y="140"/>
              </a:cxn>
              <a:cxn ang="0">
                <a:pos x="49" y="155"/>
              </a:cxn>
              <a:cxn ang="0">
                <a:pos x="80" y="169"/>
              </a:cxn>
              <a:cxn ang="0">
                <a:pos x="116" y="179"/>
              </a:cxn>
              <a:cxn ang="0">
                <a:pos x="157" y="188"/>
              </a:cxn>
              <a:cxn ang="0">
                <a:pos x="202" y="194"/>
              </a:cxn>
              <a:cxn ang="0">
                <a:pos x="248" y="197"/>
              </a:cxn>
              <a:cxn ang="0">
                <a:pos x="296" y="197"/>
              </a:cxn>
              <a:cxn ang="0">
                <a:pos x="343" y="194"/>
              </a:cxn>
              <a:cxn ang="0">
                <a:pos x="387" y="188"/>
              </a:cxn>
              <a:cxn ang="0">
                <a:pos x="429" y="179"/>
              </a:cxn>
              <a:cxn ang="0">
                <a:pos x="464" y="169"/>
              </a:cxn>
              <a:cxn ang="0">
                <a:pos x="495" y="155"/>
              </a:cxn>
              <a:cxn ang="0">
                <a:pos x="519" y="140"/>
              </a:cxn>
              <a:cxn ang="0">
                <a:pos x="535" y="124"/>
              </a:cxn>
              <a:cxn ang="0">
                <a:pos x="543" y="107"/>
              </a:cxn>
              <a:cxn ang="0">
                <a:pos x="543" y="90"/>
              </a:cxn>
              <a:cxn ang="0">
                <a:pos x="535" y="73"/>
              </a:cxn>
              <a:cxn ang="0">
                <a:pos x="519" y="57"/>
              </a:cxn>
              <a:cxn ang="0">
                <a:pos x="495" y="42"/>
              </a:cxn>
              <a:cxn ang="0">
                <a:pos x="464" y="29"/>
              </a:cxn>
              <a:cxn ang="0">
                <a:pos x="428" y="18"/>
              </a:cxn>
              <a:cxn ang="0">
                <a:pos x="387" y="9"/>
              </a:cxn>
              <a:cxn ang="0">
                <a:pos x="342" y="3"/>
              </a:cxn>
              <a:cxn ang="0">
                <a:pos x="296" y="1"/>
              </a:cxn>
              <a:cxn ang="0">
                <a:pos x="248" y="1"/>
              </a:cxn>
              <a:cxn ang="0">
                <a:pos x="202" y="4"/>
              </a:cxn>
              <a:cxn ang="0">
                <a:pos x="157" y="9"/>
              </a:cxn>
              <a:cxn ang="0">
                <a:pos x="116" y="18"/>
              </a:cxn>
              <a:cxn ang="0">
                <a:pos x="80" y="29"/>
              </a:cxn>
              <a:cxn ang="0">
                <a:pos x="49" y="42"/>
              </a:cxn>
              <a:cxn ang="0">
                <a:pos x="26" y="57"/>
              </a:cxn>
              <a:cxn ang="0">
                <a:pos x="9" y="73"/>
              </a:cxn>
              <a:cxn ang="0">
                <a:pos x="1" y="90"/>
              </a:cxn>
            </a:cxnLst>
            <a:rect l="0" t="0" r="r" b="b"/>
            <a:pathLst>
              <a:path w="545" h="198">
                <a:moveTo>
                  <a:pt x="0" y="99"/>
                </a:moveTo>
                <a:lnTo>
                  <a:pt x="1" y="107"/>
                </a:lnTo>
                <a:lnTo>
                  <a:pt x="4" y="116"/>
                </a:lnTo>
                <a:lnTo>
                  <a:pt x="9" y="124"/>
                </a:lnTo>
                <a:lnTo>
                  <a:pt x="16" y="133"/>
                </a:lnTo>
                <a:lnTo>
                  <a:pt x="26" y="140"/>
                </a:lnTo>
                <a:lnTo>
                  <a:pt x="36" y="148"/>
                </a:lnTo>
                <a:lnTo>
                  <a:pt x="49" y="155"/>
                </a:lnTo>
                <a:lnTo>
                  <a:pt x="64" y="162"/>
                </a:lnTo>
                <a:lnTo>
                  <a:pt x="80" y="169"/>
                </a:lnTo>
                <a:lnTo>
                  <a:pt x="97" y="174"/>
                </a:lnTo>
                <a:lnTo>
                  <a:pt x="116" y="179"/>
                </a:lnTo>
                <a:lnTo>
                  <a:pt x="136" y="184"/>
                </a:lnTo>
                <a:lnTo>
                  <a:pt x="157" y="188"/>
                </a:lnTo>
                <a:lnTo>
                  <a:pt x="179" y="191"/>
                </a:lnTo>
                <a:lnTo>
                  <a:pt x="202" y="194"/>
                </a:lnTo>
                <a:lnTo>
                  <a:pt x="225" y="196"/>
                </a:lnTo>
                <a:lnTo>
                  <a:pt x="248" y="197"/>
                </a:lnTo>
                <a:lnTo>
                  <a:pt x="272" y="197"/>
                </a:lnTo>
                <a:lnTo>
                  <a:pt x="296" y="197"/>
                </a:lnTo>
                <a:lnTo>
                  <a:pt x="319" y="196"/>
                </a:lnTo>
                <a:lnTo>
                  <a:pt x="343" y="194"/>
                </a:lnTo>
                <a:lnTo>
                  <a:pt x="365" y="191"/>
                </a:lnTo>
                <a:lnTo>
                  <a:pt x="387" y="188"/>
                </a:lnTo>
                <a:lnTo>
                  <a:pt x="408" y="184"/>
                </a:lnTo>
                <a:lnTo>
                  <a:pt x="429" y="179"/>
                </a:lnTo>
                <a:lnTo>
                  <a:pt x="447" y="174"/>
                </a:lnTo>
                <a:lnTo>
                  <a:pt x="464" y="169"/>
                </a:lnTo>
                <a:lnTo>
                  <a:pt x="480" y="162"/>
                </a:lnTo>
                <a:lnTo>
                  <a:pt x="495" y="155"/>
                </a:lnTo>
                <a:lnTo>
                  <a:pt x="508" y="148"/>
                </a:lnTo>
                <a:lnTo>
                  <a:pt x="519" y="140"/>
                </a:lnTo>
                <a:lnTo>
                  <a:pt x="528" y="133"/>
                </a:lnTo>
                <a:lnTo>
                  <a:pt x="535" y="124"/>
                </a:lnTo>
                <a:lnTo>
                  <a:pt x="540" y="116"/>
                </a:lnTo>
                <a:lnTo>
                  <a:pt x="543" y="107"/>
                </a:lnTo>
                <a:lnTo>
                  <a:pt x="544" y="99"/>
                </a:lnTo>
                <a:lnTo>
                  <a:pt x="543" y="90"/>
                </a:lnTo>
                <a:lnTo>
                  <a:pt x="540" y="81"/>
                </a:lnTo>
                <a:lnTo>
                  <a:pt x="535" y="73"/>
                </a:lnTo>
                <a:lnTo>
                  <a:pt x="528" y="65"/>
                </a:lnTo>
                <a:lnTo>
                  <a:pt x="519" y="57"/>
                </a:lnTo>
                <a:lnTo>
                  <a:pt x="508" y="50"/>
                </a:lnTo>
                <a:lnTo>
                  <a:pt x="495" y="42"/>
                </a:lnTo>
                <a:lnTo>
                  <a:pt x="480" y="35"/>
                </a:lnTo>
                <a:lnTo>
                  <a:pt x="464" y="29"/>
                </a:lnTo>
                <a:lnTo>
                  <a:pt x="447" y="24"/>
                </a:lnTo>
                <a:lnTo>
                  <a:pt x="428" y="18"/>
                </a:lnTo>
                <a:lnTo>
                  <a:pt x="408" y="14"/>
                </a:lnTo>
                <a:lnTo>
                  <a:pt x="387" y="9"/>
                </a:lnTo>
                <a:lnTo>
                  <a:pt x="365" y="6"/>
                </a:lnTo>
                <a:lnTo>
                  <a:pt x="342" y="3"/>
                </a:lnTo>
                <a:lnTo>
                  <a:pt x="319" y="2"/>
                </a:lnTo>
                <a:lnTo>
                  <a:pt x="296" y="1"/>
                </a:lnTo>
                <a:lnTo>
                  <a:pt x="272" y="0"/>
                </a:lnTo>
                <a:lnTo>
                  <a:pt x="248" y="1"/>
                </a:lnTo>
                <a:lnTo>
                  <a:pt x="225" y="2"/>
                </a:lnTo>
                <a:lnTo>
                  <a:pt x="202" y="4"/>
                </a:lnTo>
                <a:lnTo>
                  <a:pt x="179" y="6"/>
                </a:lnTo>
                <a:lnTo>
                  <a:pt x="157" y="9"/>
                </a:lnTo>
                <a:lnTo>
                  <a:pt x="136" y="14"/>
                </a:lnTo>
                <a:lnTo>
                  <a:pt x="116" y="18"/>
                </a:lnTo>
                <a:lnTo>
                  <a:pt x="97" y="24"/>
                </a:lnTo>
                <a:lnTo>
                  <a:pt x="80" y="29"/>
                </a:lnTo>
                <a:lnTo>
                  <a:pt x="64" y="35"/>
                </a:lnTo>
                <a:lnTo>
                  <a:pt x="49" y="42"/>
                </a:lnTo>
                <a:lnTo>
                  <a:pt x="36" y="50"/>
                </a:lnTo>
                <a:lnTo>
                  <a:pt x="26" y="57"/>
                </a:lnTo>
                <a:lnTo>
                  <a:pt x="16" y="65"/>
                </a:lnTo>
                <a:lnTo>
                  <a:pt x="9" y="73"/>
                </a:lnTo>
                <a:lnTo>
                  <a:pt x="4" y="82"/>
                </a:lnTo>
                <a:lnTo>
                  <a:pt x="1" y="90"/>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72" name="Freeform 8"/>
          <p:cNvSpPr>
            <a:spLocks/>
          </p:cNvSpPr>
          <p:nvPr/>
        </p:nvSpPr>
        <p:spPr bwMode="auto">
          <a:xfrm>
            <a:off x="5638800" y="1752600"/>
            <a:ext cx="1068388" cy="687388"/>
          </a:xfrm>
          <a:custGeom>
            <a:avLst/>
            <a:gdLst/>
            <a:ahLst/>
            <a:cxnLst>
              <a:cxn ang="0">
                <a:pos x="0" y="217"/>
              </a:cxn>
              <a:cxn ang="0">
                <a:pos x="331" y="0"/>
              </a:cxn>
              <a:cxn ang="0">
                <a:pos x="672" y="224"/>
              </a:cxn>
              <a:cxn ang="0">
                <a:pos x="331" y="432"/>
              </a:cxn>
              <a:cxn ang="0">
                <a:pos x="0" y="217"/>
              </a:cxn>
            </a:cxnLst>
            <a:rect l="0" t="0" r="r" b="b"/>
            <a:pathLst>
              <a:path w="673" h="433">
                <a:moveTo>
                  <a:pt x="0" y="217"/>
                </a:moveTo>
                <a:lnTo>
                  <a:pt x="331" y="0"/>
                </a:lnTo>
                <a:lnTo>
                  <a:pt x="672" y="224"/>
                </a:lnTo>
                <a:lnTo>
                  <a:pt x="331" y="432"/>
                </a:lnTo>
                <a:lnTo>
                  <a:pt x="0" y="2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73" name="Freeform 9"/>
          <p:cNvSpPr>
            <a:spLocks/>
          </p:cNvSpPr>
          <p:nvPr/>
        </p:nvSpPr>
        <p:spPr bwMode="auto">
          <a:xfrm>
            <a:off x="7515225" y="1981200"/>
            <a:ext cx="1339850" cy="293688"/>
          </a:xfrm>
          <a:custGeom>
            <a:avLst/>
            <a:gdLst/>
            <a:ahLst/>
            <a:cxnLst>
              <a:cxn ang="0">
                <a:pos x="843" y="184"/>
              </a:cxn>
              <a:cxn ang="0">
                <a:pos x="843" y="0"/>
              </a:cxn>
              <a:cxn ang="0">
                <a:pos x="0" y="0"/>
              </a:cxn>
              <a:cxn ang="0">
                <a:pos x="0" y="184"/>
              </a:cxn>
              <a:cxn ang="0">
                <a:pos x="843" y="184"/>
              </a:cxn>
            </a:cxnLst>
            <a:rect l="0" t="0" r="r" b="b"/>
            <a:pathLst>
              <a:path w="844" h="185">
                <a:moveTo>
                  <a:pt x="843" y="184"/>
                </a:moveTo>
                <a:lnTo>
                  <a:pt x="843" y="0"/>
                </a:lnTo>
                <a:lnTo>
                  <a:pt x="0" y="0"/>
                </a:lnTo>
                <a:lnTo>
                  <a:pt x="0" y="184"/>
                </a:lnTo>
                <a:lnTo>
                  <a:pt x="843" y="18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74" name="Rectangle 10"/>
          <p:cNvSpPr>
            <a:spLocks noChangeArrowheads="1"/>
          </p:cNvSpPr>
          <p:nvPr/>
        </p:nvSpPr>
        <p:spPr bwMode="auto">
          <a:xfrm>
            <a:off x="8158163" y="1463675"/>
            <a:ext cx="531812" cy="333375"/>
          </a:xfrm>
          <a:prstGeom prst="rect">
            <a:avLst/>
          </a:prstGeom>
          <a:noFill/>
          <a:ln w="9525">
            <a:noFill/>
            <a:miter lim="800000"/>
            <a:headEnd/>
            <a:tailEnd/>
          </a:ln>
          <a:effectLst/>
        </p:spPr>
        <p:txBody>
          <a:bodyPr wrap="none" lIns="90488" tIns="44450" rIns="90488" bIns="44450">
            <a:spAutoFit/>
          </a:bodyPr>
          <a:lstStyle/>
          <a:p>
            <a:r>
              <a:rPr lang="en-US" sz="1600" b="1" dirty="0">
                <a:solidFill>
                  <a:srgbClr val="000000"/>
                </a:solidFill>
                <a:latin typeface="Arial" pitchFamily="34" charset="0"/>
              </a:rPr>
              <a:t>age</a:t>
            </a:r>
          </a:p>
        </p:txBody>
      </p:sp>
      <p:sp>
        <p:nvSpPr>
          <p:cNvPr id="62475" name="Rectangle 11"/>
          <p:cNvSpPr>
            <a:spLocks noChangeArrowheads="1"/>
          </p:cNvSpPr>
          <p:nvPr/>
        </p:nvSpPr>
        <p:spPr bwMode="auto">
          <a:xfrm>
            <a:off x="6970713" y="1436688"/>
            <a:ext cx="836612" cy="333375"/>
          </a:xfrm>
          <a:prstGeom prst="rect">
            <a:avLst/>
          </a:prstGeom>
          <a:noFill/>
          <a:ln w="9525">
            <a:noFill/>
            <a:miter lim="800000"/>
            <a:headEnd/>
            <a:tailEnd/>
          </a:ln>
          <a:effectLst/>
        </p:spPr>
        <p:txBody>
          <a:bodyPr wrap="none" lIns="90488" tIns="44450" rIns="90488" bIns="44450">
            <a:spAutoFit/>
          </a:bodyPr>
          <a:lstStyle/>
          <a:p>
            <a:r>
              <a:rPr lang="en-US" sz="1600" b="1" dirty="0" err="1">
                <a:solidFill>
                  <a:srgbClr val="000000"/>
                </a:solidFill>
                <a:latin typeface="Arial" pitchFamily="34" charset="0"/>
              </a:rPr>
              <a:t>pname</a:t>
            </a:r>
            <a:endParaRPr lang="en-US" sz="1600" b="1" dirty="0">
              <a:solidFill>
                <a:srgbClr val="000000"/>
              </a:solidFill>
              <a:latin typeface="Arial" pitchFamily="34" charset="0"/>
            </a:endParaRPr>
          </a:p>
        </p:txBody>
      </p:sp>
      <p:sp>
        <p:nvSpPr>
          <p:cNvPr id="62476" name="Rectangle 12"/>
          <p:cNvSpPr>
            <a:spLocks noChangeArrowheads="1"/>
          </p:cNvSpPr>
          <p:nvPr/>
        </p:nvSpPr>
        <p:spPr bwMode="auto">
          <a:xfrm>
            <a:off x="7566025" y="1938338"/>
            <a:ext cx="1344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Dependents</a:t>
            </a:r>
          </a:p>
        </p:txBody>
      </p:sp>
      <p:sp>
        <p:nvSpPr>
          <p:cNvPr id="62477" name="Rectangle 13"/>
          <p:cNvSpPr>
            <a:spLocks noChangeArrowheads="1"/>
          </p:cNvSpPr>
          <p:nvPr/>
        </p:nvSpPr>
        <p:spPr bwMode="auto">
          <a:xfrm>
            <a:off x="5761038" y="1968500"/>
            <a:ext cx="86995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Covers</a:t>
            </a:r>
          </a:p>
        </p:txBody>
      </p:sp>
      <p:grpSp>
        <p:nvGrpSpPr>
          <p:cNvPr id="62489" name="Group 25"/>
          <p:cNvGrpSpPr>
            <a:grpSpLocks/>
          </p:cNvGrpSpPr>
          <p:nvPr/>
        </p:nvGrpSpPr>
        <p:grpSpPr bwMode="auto">
          <a:xfrm>
            <a:off x="2900363" y="1225550"/>
            <a:ext cx="2454275" cy="1055688"/>
            <a:chOff x="1827" y="772"/>
            <a:chExt cx="1546" cy="665"/>
          </a:xfrm>
        </p:grpSpPr>
        <p:sp>
          <p:nvSpPr>
            <p:cNvPr id="62478" name="Freeform 14"/>
            <p:cNvSpPr>
              <a:spLocks/>
            </p:cNvSpPr>
            <p:nvPr/>
          </p:nvSpPr>
          <p:spPr bwMode="auto">
            <a:xfrm>
              <a:off x="1827" y="924"/>
              <a:ext cx="545" cy="198"/>
            </a:xfrm>
            <a:custGeom>
              <a:avLst/>
              <a:gdLst/>
              <a:ahLst/>
              <a:cxnLst>
                <a:cxn ang="0">
                  <a:pos x="543" y="90"/>
                </a:cxn>
                <a:cxn ang="0">
                  <a:pos x="535" y="73"/>
                </a:cxn>
                <a:cxn ang="0">
                  <a:pos x="519" y="57"/>
                </a:cxn>
                <a:cxn ang="0">
                  <a:pos x="495" y="42"/>
                </a:cxn>
                <a:cxn ang="0">
                  <a:pos x="464" y="29"/>
                </a:cxn>
                <a:cxn ang="0">
                  <a:pos x="428" y="18"/>
                </a:cxn>
                <a:cxn ang="0">
                  <a:pos x="387" y="9"/>
                </a:cxn>
                <a:cxn ang="0">
                  <a:pos x="343" y="3"/>
                </a:cxn>
                <a:cxn ang="0">
                  <a:pos x="296" y="1"/>
                </a:cxn>
                <a:cxn ang="0">
                  <a:pos x="248" y="1"/>
                </a:cxn>
                <a:cxn ang="0">
                  <a:pos x="202" y="3"/>
                </a:cxn>
                <a:cxn ang="0">
                  <a:pos x="157" y="9"/>
                </a:cxn>
                <a:cxn ang="0">
                  <a:pos x="116" y="18"/>
                </a:cxn>
                <a:cxn ang="0">
                  <a:pos x="80" y="29"/>
                </a:cxn>
                <a:cxn ang="0">
                  <a:pos x="49" y="42"/>
                </a:cxn>
                <a:cxn ang="0">
                  <a:pos x="25" y="57"/>
                </a:cxn>
                <a:cxn ang="0">
                  <a:pos x="9" y="73"/>
                </a:cxn>
                <a:cxn ang="0">
                  <a:pos x="1" y="90"/>
                </a:cxn>
                <a:cxn ang="0">
                  <a:pos x="1" y="107"/>
                </a:cxn>
                <a:cxn ang="0">
                  <a:pos x="9" y="124"/>
                </a:cxn>
                <a:cxn ang="0">
                  <a:pos x="25" y="140"/>
                </a:cxn>
                <a:cxn ang="0">
                  <a:pos x="49" y="155"/>
                </a:cxn>
                <a:cxn ang="0">
                  <a:pos x="80" y="168"/>
                </a:cxn>
                <a:cxn ang="0">
                  <a:pos x="116" y="179"/>
                </a:cxn>
                <a:cxn ang="0">
                  <a:pos x="157" y="188"/>
                </a:cxn>
                <a:cxn ang="0">
                  <a:pos x="202" y="194"/>
                </a:cxn>
                <a:cxn ang="0">
                  <a:pos x="248" y="197"/>
                </a:cxn>
                <a:cxn ang="0">
                  <a:pos x="296" y="197"/>
                </a:cxn>
                <a:cxn ang="0">
                  <a:pos x="343" y="194"/>
                </a:cxn>
                <a:cxn ang="0">
                  <a:pos x="387" y="188"/>
                </a:cxn>
                <a:cxn ang="0">
                  <a:pos x="428" y="179"/>
                </a:cxn>
                <a:cxn ang="0">
                  <a:pos x="464" y="168"/>
                </a:cxn>
                <a:cxn ang="0">
                  <a:pos x="495" y="155"/>
                </a:cxn>
                <a:cxn ang="0">
                  <a:pos x="519" y="140"/>
                </a:cxn>
                <a:cxn ang="0">
                  <a:pos x="535" y="124"/>
                </a:cxn>
                <a:cxn ang="0">
                  <a:pos x="543" y="107"/>
                </a:cxn>
              </a:cxnLst>
              <a:rect l="0" t="0" r="r" b="b"/>
              <a:pathLst>
                <a:path w="545" h="198">
                  <a:moveTo>
                    <a:pt x="544" y="99"/>
                  </a:moveTo>
                  <a:lnTo>
                    <a:pt x="543" y="90"/>
                  </a:lnTo>
                  <a:lnTo>
                    <a:pt x="540" y="81"/>
                  </a:lnTo>
                  <a:lnTo>
                    <a:pt x="535" y="73"/>
                  </a:lnTo>
                  <a:lnTo>
                    <a:pt x="528" y="65"/>
                  </a:lnTo>
                  <a:lnTo>
                    <a:pt x="519" y="57"/>
                  </a:lnTo>
                  <a:lnTo>
                    <a:pt x="508" y="49"/>
                  </a:lnTo>
                  <a:lnTo>
                    <a:pt x="495" y="42"/>
                  </a:lnTo>
                  <a:lnTo>
                    <a:pt x="480" y="35"/>
                  </a:lnTo>
                  <a:lnTo>
                    <a:pt x="464" y="29"/>
                  </a:lnTo>
                  <a:lnTo>
                    <a:pt x="447" y="23"/>
                  </a:lnTo>
                  <a:lnTo>
                    <a:pt x="428" y="18"/>
                  </a:lnTo>
                  <a:lnTo>
                    <a:pt x="408" y="13"/>
                  </a:lnTo>
                  <a:lnTo>
                    <a:pt x="387" y="9"/>
                  </a:lnTo>
                  <a:lnTo>
                    <a:pt x="365" y="6"/>
                  </a:lnTo>
                  <a:lnTo>
                    <a:pt x="343" y="3"/>
                  </a:lnTo>
                  <a:lnTo>
                    <a:pt x="319" y="2"/>
                  </a:lnTo>
                  <a:lnTo>
                    <a:pt x="296" y="1"/>
                  </a:lnTo>
                  <a:lnTo>
                    <a:pt x="272" y="0"/>
                  </a:lnTo>
                  <a:lnTo>
                    <a:pt x="248" y="1"/>
                  </a:lnTo>
                  <a:lnTo>
                    <a:pt x="225" y="2"/>
                  </a:lnTo>
                  <a:lnTo>
                    <a:pt x="202" y="3"/>
                  </a:lnTo>
                  <a:lnTo>
                    <a:pt x="179" y="6"/>
                  </a:lnTo>
                  <a:lnTo>
                    <a:pt x="157" y="9"/>
                  </a:lnTo>
                  <a:lnTo>
                    <a:pt x="136" y="13"/>
                  </a:lnTo>
                  <a:lnTo>
                    <a:pt x="116" y="18"/>
                  </a:lnTo>
                  <a:lnTo>
                    <a:pt x="97" y="23"/>
                  </a:lnTo>
                  <a:lnTo>
                    <a:pt x="80" y="29"/>
                  </a:lnTo>
                  <a:lnTo>
                    <a:pt x="64" y="35"/>
                  </a:lnTo>
                  <a:lnTo>
                    <a:pt x="49" y="42"/>
                  </a:lnTo>
                  <a:lnTo>
                    <a:pt x="36" y="49"/>
                  </a:lnTo>
                  <a:lnTo>
                    <a:pt x="25" y="57"/>
                  </a:lnTo>
                  <a:lnTo>
                    <a:pt x="16" y="65"/>
                  </a:lnTo>
                  <a:lnTo>
                    <a:pt x="9" y="73"/>
                  </a:lnTo>
                  <a:lnTo>
                    <a:pt x="4" y="81"/>
                  </a:lnTo>
                  <a:lnTo>
                    <a:pt x="1" y="90"/>
                  </a:lnTo>
                  <a:lnTo>
                    <a:pt x="0" y="99"/>
                  </a:lnTo>
                  <a:lnTo>
                    <a:pt x="1" y="107"/>
                  </a:lnTo>
                  <a:lnTo>
                    <a:pt x="4" y="116"/>
                  </a:lnTo>
                  <a:lnTo>
                    <a:pt x="9" y="124"/>
                  </a:lnTo>
                  <a:lnTo>
                    <a:pt x="16" y="132"/>
                  </a:lnTo>
                  <a:lnTo>
                    <a:pt x="25" y="140"/>
                  </a:lnTo>
                  <a:lnTo>
                    <a:pt x="36" y="148"/>
                  </a:lnTo>
                  <a:lnTo>
                    <a:pt x="49" y="155"/>
                  </a:lnTo>
                  <a:lnTo>
                    <a:pt x="64" y="162"/>
                  </a:lnTo>
                  <a:lnTo>
                    <a:pt x="80" y="168"/>
                  </a:lnTo>
                  <a:lnTo>
                    <a:pt x="97" y="174"/>
                  </a:lnTo>
                  <a:lnTo>
                    <a:pt x="116" y="179"/>
                  </a:lnTo>
                  <a:lnTo>
                    <a:pt x="136" y="184"/>
                  </a:lnTo>
                  <a:lnTo>
                    <a:pt x="157" y="188"/>
                  </a:lnTo>
                  <a:lnTo>
                    <a:pt x="179" y="191"/>
                  </a:lnTo>
                  <a:lnTo>
                    <a:pt x="202" y="194"/>
                  </a:lnTo>
                  <a:lnTo>
                    <a:pt x="225" y="195"/>
                  </a:lnTo>
                  <a:lnTo>
                    <a:pt x="248" y="197"/>
                  </a:lnTo>
                  <a:lnTo>
                    <a:pt x="272" y="197"/>
                  </a:lnTo>
                  <a:lnTo>
                    <a:pt x="296" y="197"/>
                  </a:lnTo>
                  <a:lnTo>
                    <a:pt x="319" y="195"/>
                  </a:lnTo>
                  <a:lnTo>
                    <a:pt x="343" y="194"/>
                  </a:lnTo>
                  <a:lnTo>
                    <a:pt x="365" y="191"/>
                  </a:lnTo>
                  <a:lnTo>
                    <a:pt x="387" y="188"/>
                  </a:lnTo>
                  <a:lnTo>
                    <a:pt x="408" y="184"/>
                  </a:lnTo>
                  <a:lnTo>
                    <a:pt x="428" y="179"/>
                  </a:lnTo>
                  <a:lnTo>
                    <a:pt x="447" y="174"/>
                  </a:lnTo>
                  <a:lnTo>
                    <a:pt x="464" y="168"/>
                  </a:lnTo>
                  <a:lnTo>
                    <a:pt x="480" y="162"/>
                  </a:lnTo>
                  <a:lnTo>
                    <a:pt x="495" y="155"/>
                  </a:lnTo>
                  <a:lnTo>
                    <a:pt x="508" y="148"/>
                  </a:lnTo>
                  <a:lnTo>
                    <a:pt x="519" y="140"/>
                  </a:lnTo>
                  <a:lnTo>
                    <a:pt x="528" y="132"/>
                  </a:lnTo>
                  <a:lnTo>
                    <a:pt x="535" y="124"/>
                  </a:lnTo>
                  <a:lnTo>
                    <a:pt x="540" y="116"/>
                  </a:lnTo>
                  <a:lnTo>
                    <a:pt x="543" y="107"/>
                  </a:lnTo>
                  <a:lnTo>
                    <a:pt x="544"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79" name="Freeform 15"/>
            <p:cNvSpPr>
              <a:spLocks/>
            </p:cNvSpPr>
            <p:nvPr/>
          </p:nvSpPr>
          <p:spPr bwMode="auto">
            <a:xfrm>
              <a:off x="2827" y="924"/>
              <a:ext cx="546" cy="198"/>
            </a:xfrm>
            <a:custGeom>
              <a:avLst/>
              <a:gdLst/>
              <a:ahLst/>
              <a:cxnLst>
                <a:cxn ang="0">
                  <a:pos x="1" y="107"/>
                </a:cxn>
                <a:cxn ang="0">
                  <a:pos x="9" y="124"/>
                </a:cxn>
                <a:cxn ang="0">
                  <a:pos x="26" y="140"/>
                </a:cxn>
                <a:cxn ang="0">
                  <a:pos x="50" y="155"/>
                </a:cxn>
                <a:cxn ang="0">
                  <a:pos x="80" y="168"/>
                </a:cxn>
                <a:cxn ang="0">
                  <a:pos x="117" y="179"/>
                </a:cxn>
                <a:cxn ang="0">
                  <a:pos x="157" y="188"/>
                </a:cxn>
                <a:cxn ang="0">
                  <a:pos x="202" y="194"/>
                </a:cxn>
                <a:cxn ang="0">
                  <a:pos x="249" y="197"/>
                </a:cxn>
                <a:cxn ang="0">
                  <a:pos x="296" y="197"/>
                </a:cxn>
                <a:cxn ang="0">
                  <a:pos x="343" y="194"/>
                </a:cxn>
                <a:cxn ang="0">
                  <a:pos x="388" y="188"/>
                </a:cxn>
                <a:cxn ang="0">
                  <a:pos x="428" y="179"/>
                </a:cxn>
                <a:cxn ang="0">
                  <a:pos x="465" y="168"/>
                </a:cxn>
                <a:cxn ang="0">
                  <a:pos x="495" y="155"/>
                </a:cxn>
                <a:cxn ang="0">
                  <a:pos x="519" y="140"/>
                </a:cxn>
                <a:cxn ang="0">
                  <a:pos x="536" y="124"/>
                </a:cxn>
                <a:cxn ang="0">
                  <a:pos x="544" y="107"/>
                </a:cxn>
                <a:cxn ang="0">
                  <a:pos x="544" y="90"/>
                </a:cxn>
                <a:cxn ang="0">
                  <a:pos x="536" y="73"/>
                </a:cxn>
                <a:cxn ang="0">
                  <a:pos x="519" y="57"/>
                </a:cxn>
                <a:cxn ang="0">
                  <a:pos x="495" y="42"/>
                </a:cxn>
                <a:cxn ang="0">
                  <a:pos x="465" y="29"/>
                </a:cxn>
                <a:cxn ang="0">
                  <a:pos x="428" y="18"/>
                </a:cxn>
                <a:cxn ang="0">
                  <a:pos x="388" y="9"/>
                </a:cxn>
                <a:cxn ang="0">
                  <a:pos x="343" y="3"/>
                </a:cxn>
                <a:cxn ang="0">
                  <a:pos x="296" y="1"/>
                </a:cxn>
                <a:cxn ang="0">
                  <a:pos x="249" y="1"/>
                </a:cxn>
                <a:cxn ang="0">
                  <a:pos x="202" y="3"/>
                </a:cxn>
                <a:cxn ang="0">
                  <a:pos x="157" y="9"/>
                </a:cxn>
                <a:cxn ang="0">
                  <a:pos x="117" y="18"/>
                </a:cxn>
                <a:cxn ang="0">
                  <a:pos x="80" y="29"/>
                </a:cxn>
                <a:cxn ang="0">
                  <a:pos x="50" y="42"/>
                </a:cxn>
                <a:cxn ang="0">
                  <a:pos x="26" y="57"/>
                </a:cxn>
                <a:cxn ang="0">
                  <a:pos x="9" y="73"/>
                </a:cxn>
                <a:cxn ang="0">
                  <a:pos x="1" y="90"/>
                </a:cxn>
              </a:cxnLst>
              <a:rect l="0" t="0" r="r" b="b"/>
              <a:pathLst>
                <a:path w="546" h="198">
                  <a:moveTo>
                    <a:pt x="0" y="99"/>
                  </a:moveTo>
                  <a:lnTo>
                    <a:pt x="1" y="107"/>
                  </a:lnTo>
                  <a:lnTo>
                    <a:pt x="5" y="116"/>
                  </a:lnTo>
                  <a:lnTo>
                    <a:pt x="9" y="124"/>
                  </a:lnTo>
                  <a:lnTo>
                    <a:pt x="17" y="132"/>
                  </a:lnTo>
                  <a:lnTo>
                    <a:pt x="26" y="140"/>
                  </a:lnTo>
                  <a:lnTo>
                    <a:pt x="37" y="148"/>
                  </a:lnTo>
                  <a:lnTo>
                    <a:pt x="50" y="155"/>
                  </a:lnTo>
                  <a:lnTo>
                    <a:pt x="64" y="162"/>
                  </a:lnTo>
                  <a:lnTo>
                    <a:pt x="80" y="168"/>
                  </a:lnTo>
                  <a:lnTo>
                    <a:pt x="98" y="174"/>
                  </a:lnTo>
                  <a:lnTo>
                    <a:pt x="117" y="179"/>
                  </a:lnTo>
                  <a:lnTo>
                    <a:pt x="136" y="184"/>
                  </a:lnTo>
                  <a:lnTo>
                    <a:pt x="157" y="188"/>
                  </a:lnTo>
                  <a:lnTo>
                    <a:pt x="179" y="191"/>
                  </a:lnTo>
                  <a:lnTo>
                    <a:pt x="202" y="194"/>
                  </a:lnTo>
                  <a:lnTo>
                    <a:pt x="225" y="195"/>
                  </a:lnTo>
                  <a:lnTo>
                    <a:pt x="249" y="197"/>
                  </a:lnTo>
                  <a:lnTo>
                    <a:pt x="272" y="197"/>
                  </a:lnTo>
                  <a:lnTo>
                    <a:pt x="296" y="197"/>
                  </a:lnTo>
                  <a:lnTo>
                    <a:pt x="320" y="195"/>
                  </a:lnTo>
                  <a:lnTo>
                    <a:pt x="343" y="194"/>
                  </a:lnTo>
                  <a:lnTo>
                    <a:pt x="366" y="191"/>
                  </a:lnTo>
                  <a:lnTo>
                    <a:pt x="388" y="188"/>
                  </a:lnTo>
                  <a:lnTo>
                    <a:pt x="409" y="184"/>
                  </a:lnTo>
                  <a:lnTo>
                    <a:pt x="428" y="179"/>
                  </a:lnTo>
                  <a:lnTo>
                    <a:pt x="448" y="174"/>
                  </a:lnTo>
                  <a:lnTo>
                    <a:pt x="465" y="168"/>
                  </a:lnTo>
                  <a:lnTo>
                    <a:pt x="481" y="162"/>
                  </a:lnTo>
                  <a:lnTo>
                    <a:pt x="495" y="155"/>
                  </a:lnTo>
                  <a:lnTo>
                    <a:pt x="508" y="148"/>
                  </a:lnTo>
                  <a:lnTo>
                    <a:pt x="519" y="140"/>
                  </a:lnTo>
                  <a:lnTo>
                    <a:pt x="528" y="132"/>
                  </a:lnTo>
                  <a:lnTo>
                    <a:pt x="536" y="124"/>
                  </a:lnTo>
                  <a:lnTo>
                    <a:pt x="540" y="116"/>
                  </a:lnTo>
                  <a:lnTo>
                    <a:pt x="544" y="107"/>
                  </a:lnTo>
                  <a:lnTo>
                    <a:pt x="545" y="99"/>
                  </a:lnTo>
                  <a:lnTo>
                    <a:pt x="544" y="90"/>
                  </a:lnTo>
                  <a:lnTo>
                    <a:pt x="540" y="81"/>
                  </a:lnTo>
                  <a:lnTo>
                    <a:pt x="536" y="73"/>
                  </a:lnTo>
                  <a:lnTo>
                    <a:pt x="528" y="65"/>
                  </a:lnTo>
                  <a:lnTo>
                    <a:pt x="519" y="57"/>
                  </a:lnTo>
                  <a:lnTo>
                    <a:pt x="508" y="49"/>
                  </a:lnTo>
                  <a:lnTo>
                    <a:pt x="495" y="42"/>
                  </a:lnTo>
                  <a:lnTo>
                    <a:pt x="481" y="35"/>
                  </a:lnTo>
                  <a:lnTo>
                    <a:pt x="465" y="29"/>
                  </a:lnTo>
                  <a:lnTo>
                    <a:pt x="447" y="23"/>
                  </a:lnTo>
                  <a:lnTo>
                    <a:pt x="428" y="18"/>
                  </a:lnTo>
                  <a:lnTo>
                    <a:pt x="409" y="13"/>
                  </a:lnTo>
                  <a:lnTo>
                    <a:pt x="388" y="9"/>
                  </a:lnTo>
                  <a:lnTo>
                    <a:pt x="366" y="6"/>
                  </a:lnTo>
                  <a:lnTo>
                    <a:pt x="343" y="3"/>
                  </a:lnTo>
                  <a:lnTo>
                    <a:pt x="320" y="2"/>
                  </a:lnTo>
                  <a:lnTo>
                    <a:pt x="296" y="1"/>
                  </a:lnTo>
                  <a:lnTo>
                    <a:pt x="272" y="0"/>
                  </a:lnTo>
                  <a:lnTo>
                    <a:pt x="249" y="1"/>
                  </a:lnTo>
                  <a:lnTo>
                    <a:pt x="225" y="2"/>
                  </a:lnTo>
                  <a:lnTo>
                    <a:pt x="202" y="3"/>
                  </a:lnTo>
                  <a:lnTo>
                    <a:pt x="179" y="6"/>
                  </a:lnTo>
                  <a:lnTo>
                    <a:pt x="157" y="9"/>
                  </a:lnTo>
                  <a:lnTo>
                    <a:pt x="136" y="13"/>
                  </a:lnTo>
                  <a:lnTo>
                    <a:pt x="117" y="18"/>
                  </a:lnTo>
                  <a:lnTo>
                    <a:pt x="97" y="23"/>
                  </a:lnTo>
                  <a:lnTo>
                    <a:pt x="80" y="29"/>
                  </a:lnTo>
                  <a:lnTo>
                    <a:pt x="64" y="35"/>
                  </a:lnTo>
                  <a:lnTo>
                    <a:pt x="50" y="42"/>
                  </a:lnTo>
                  <a:lnTo>
                    <a:pt x="37" y="49"/>
                  </a:lnTo>
                  <a:lnTo>
                    <a:pt x="26" y="57"/>
                  </a:lnTo>
                  <a:lnTo>
                    <a:pt x="17" y="65"/>
                  </a:lnTo>
                  <a:lnTo>
                    <a:pt x="9" y="73"/>
                  </a:lnTo>
                  <a:lnTo>
                    <a:pt x="5" y="81"/>
                  </a:lnTo>
                  <a:lnTo>
                    <a:pt x="1" y="90"/>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80" name="Freeform 16"/>
            <p:cNvSpPr>
              <a:spLocks/>
            </p:cNvSpPr>
            <p:nvPr/>
          </p:nvSpPr>
          <p:spPr bwMode="auto">
            <a:xfrm>
              <a:off x="2317" y="1242"/>
              <a:ext cx="820" cy="170"/>
            </a:xfrm>
            <a:custGeom>
              <a:avLst/>
              <a:gdLst/>
              <a:ahLst/>
              <a:cxnLst>
                <a:cxn ang="0">
                  <a:pos x="819" y="169"/>
                </a:cxn>
                <a:cxn ang="0">
                  <a:pos x="819" y="0"/>
                </a:cxn>
                <a:cxn ang="0">
                  <a:pos x="0" y="0"/>
                </a:cxn>
                <a:cxn ang="0">
                  <a:pos x="0" y="169"/>
                </a:cxn>
                <a:cxn ang="0">
                  <a:pos x="819" y="169"/>
                </a:cxn>
              </a:cxnLst>
              <a:rect l="0" t="0" r="r" b="b"/>
              <a:pathLst>
                <a:path w="820" h="170">
                  <a:moveTo>
                    <a:pt x="819" y="169"/>
                  </a:moveTo>
                  <a:lnTo>
                    <a:pt x="819" y="0"/>
                  </a:lnTo>
                  <a:lnTo>
                    <a:pt x="0" y="0"/>
                  </a:lnTo>
                  <a:lnTo>
                    <a:pt x="0" y="169"/>
                  </a:lnTo>
                  <a:lnTo>
                    <a:pt x="819" y="16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81" name="Freeform 17"/>
            <p:cNvSpPr>
              <a:spLocks/>
            </p:cNvSpPr>
            <p:nvPr/>
          </p:nvSpPr>
          <p:spPr bwMode="auto">
            <a:xfrm>
              <a:off x="2317" y="779"/>
              <a:ext cx="545" cy="198"/>
            </a:xfrm>
            <a:custGeom>
              <a:avLst/>
              <a:gdLst/>
              <a:ahLst/>
              <a:cxnLst>
                <a:cxn ang="0">
                  <a:pos x="543" y="90"/>
                </a:cxn>
                <a:cxn ang="0">
                  <a:pos x="535" y="73"/>
                </a:cxn>
                <a:cxn ang="0">
                  <a:pos x="519" y="57"/>
                </a:cxn>
                <a:cxn ang="0">
                  <a:pos x="495" y="42"/>
                </a:cxn>
                <a:cxn ang="0">
                  <a:pos x="465" y="29"/>
                </a:cxn>
                <a:cxn ang="0">
                  <a:pos x="428" y="18"/>
                </a:cxn>
                <a:cxn ang="0">
                  <a:pos x="387" y="10"/>
                </a:cxn>
                <a:cxn ang="0">
                  <a:pos x="343" y="4"/>
                </a:cxn>
                <a:cxn ang="0">
                  <a:pos x="296" y="1"/>
                </a:cxn>
                <a:cxn ang="0">
                  <a:pos x="248" y="1"/>
                </a:cxn>
                <a:cxn ang="0">
                  <a:pos x="202" y="4"/>
                </a:cxn>
                <a:cxn ang="0">
                  <a:pos x="157" y="10"/>
                </a:cxn>
                <a:cxn ang="0">
                  <a:pos x="116" y="18"/>
                </a:cxn>
                <a:cxn ang="0">
                  <a:pos x="79" y="29"/>
                </a:cxn>
                <a:cxn ang="0">
                  <a:pos x="49" y="42"/>
                </a:cxn>
                <a:cxn ang="0">
                  <a:pos x="25" y="57"/>
                </a:cxn>
                <a:cxn ang="0">
                  <a:pos x="9" y="73"/>
                </a:cxn>
                <a:cxn ang="0">
                  <a:pos x="1" y="90"/>
                </a:cxn>
                <a:cxn ang="0">
                  <a:pos x="1" y="107"/>
                </a:cxn>
                <a:cxn ang="0">
                  <a:pos x="9" y="124"/>
                </a:cxn>
                <a:cxn ang="0">
                  <a:pos x="25" y="140"/>
                </a:cxn>
                <a:cxn ang="0">
                  <a:pos x="49" y="155"/>
                </a:cxn>
                <a:cxn ang="0">
                  <a:pos x="79" y="168"/>
                </a:cxn>
                <a:cxn ang="0">
                  <a:pos x="116" y="179"/>
                </a:cxn>
                <a:cxn ang="0">
                  <a:pos x="157" y="188"/>
                </a:cxn>
                <a:cxn ang="0">
                  <a:pos x="202" y="194"/>
                </a:cxn>
                <a:cxn ang="0">
                  <a:pos x="248" y="197"/>
                </a:cxn>
                <a:cxn ang="0">
                  <a:pos x="296" y="197"/>
                </a:cxn>
                <a:cxn ang="0">
                  <a:pos x="343" y="194"/>
                </a:cxn>
                <a:cxn ang="0">
                  <a:pos x="387" y="188"/>
                </a:cxn>
                <a:cxn ang="0">
                  <a:pos x="428" y="179"/>
                </a:cxn>
                <a:cxn ang="0">
                  <a:pos x="465" y="168"/>
                </a:cxn>
                <a:cxn ang="0">
                  <a:pos x="495" y="155"/>
                </a:cxn>
                <a:cxn ang="0">
                  <a:pos x="519" y="140"/>
                </a:cxn>
                <a:cxn ang="0">
                  <a:pos x="535" y="124"/>
                </a:cxn>
                <a:cxn ang="0">
                  <a:pos x="543" y="107"/>
                </a:cxn>
              </a:cxnLst>
              <a:rect l="0" t="0" r="r" b="b"/>
              <a:pathLst>
                <a:path w="545" h="198">
                  <a:moveTo>
                    <a:pt x="544" y="99"/>
                  </a:moveTo>
                  <a:lnTo>
                    <a:pt x="543" y="90"/>
                  </a:lnTo>
                  <a:lnTo>
                    <a:pt x="540" y="82"/>
                  </a:lnTo>
                  <a:lnTo>
                    <a:pt x="535" y="73"/>
                  </a:lnTo>
                  <a:lnTo>
                    <a:pt x="528" y="65"/>
                  </a:lnTo>
                  <a:lnTo>
                    <a:pt x="519" y="57"/>
                  </a:lnTo>
                  <a:lnTo>
                    <a:pt x="508" y="49"/>
                  </a:lnTo>
                  <a:lnTo>
                    <a:pt x="495" y="42"/>
                  </a:lnTo>
                  <a:lnTo>
                    <a:pt x="481" y="35"/>
                  </a:lnTo>
                  <a:lnTo>
                    <a:pt x="465" y="29"/>
                  </a:lnTo>
                  <a:lnTo>
                    <a:pt x="447" y="23"/>
                  </a:lnTo>
                  <a:lnTo>
                    <a:pt x="428" y="18"/>
                  </a:lnTo>
                  <a:lnTo>
                    <a:pt x="408" y="13"/>
                  </a:lnTo>
                  <a:lnTo>
                    <a:pt x="387" y="10"/>
                  </a:lnTo>
                  <a:lnTo>
                    <a:pt x="365" y="6"/>
                  </a:lnTo>
                  <a:lnTo>
                    <a:pt x="343" y="4"/>
                  </a:lnTo>
                  <a:lnTo>
                    <a:pt x="319" y="2"/>
                  </a:lnTo>
                  <a:lnTo>
                    <a:pt x="296" y="1"/>
                  </a:lnTo>
                  <a:lnTo>
                    <a:pt x="272" y="0"/>
                  </a:lnTo>
                  <a:lnTo>
                    <a:pt x="248" y="1"/>
                  </a:lnTo>
                  <a:lnTo>
                    <a:pt x="225" y="2"/>
                  </a:lnTo>
                  <a:lnTo>
                    <a:pt x="202" y="4"/>
                  </a:lnTo>
                  <a:lnTo>
                    <a:pt x="179" y="6"/>
                  </a:lnTo>
                  <a:lnTo>
                    <a:pt x="157" y="10"/>
                  </a:lnTo>
                  <a:lnTo>
                    <a:pt x="136" y="13"/>
                  </a:lnTo>
                  <a:lnTo>
                    <a:pt x="116" y="18"/>
                  </a:lnTo>
                  <a:lnTo>
                    <a:pt x="97" y="23"/>
                  </a:lnTo>
                  <a:lnTo>
                    <a:pt x="79" y="29"/>
                  </a:lnTo>
                  <a:lnTo>
                    <a:pt x="63" y="35"/>
                  </a:lnTo>
                  <a:lnTo>
                    <a:pt x="49" y="42"/>
                  </a:lnTo>
                  <a:lnTo>
                    <a:pt x="37" y="49"/>
                  </a:lnTo>
                  <a:lnTo>
                    <a:pt x="25" y="57"/>
                  </a:lnTo>
                  <a:lnTo>
                    <a:pt x="16" y="65"/>
                  </a:lnTo>
                  <a:lnTo>
                    <a:pt x="9" y="73"/>
                  </a:lnTo>
                  <a:lnTo>
                    <a:pt x="4" y="82"/>
                  </a:lnTo>
                  <a:lnTo>
                    <a:pt x="1" y="90"/>
                  </a:lnTo>
                  <a:lnTo>
                    <a:pt x="0" y="99"/>
                  </a:lnTo>
                  <a:lnTo>
                    <a:pt x="1" y="107"/>
                  </a:lnTo>
                  <a:lnTo>
                    <a:pt x="4" y="116"/>
                  </a:lnTo>
                  <a:lnTo>
                    <a:pt x="9" y="124"/>
                  </a:lnTo>
                  <a:lnTo>
                    <a:pt x="16" y="132"/>
                  </a:lnTo>
                  <a:lnTo>
                    <a:pt x="25" y="140"/>
                  </a:lnTo>
                  <a:lnTo>
                    <a:pt x="37" y="148"/>
                  </a:lnTo>
                  <a:lnTo>
                    <a:pt x="49" y="155"/>
                  </a:lnTo>
                  <a:lnTo>
                    <a:pt x="63" y="162"/>
                  </a:lnTo>
                  <a:lnTo>
                    <a:pt x="79" y="168"/>
                  </a:lnTo>
                  <a:lnTo>
                    <a:pt x="97" y="174"/>
                  </a:lnTo>
                  <a:lnTo>
                    <a:pt x="116" y="179"/>
                  </a:lnTo>
                  <a:lnTo>
                    <a:pt x="136" y="184"/>
                  </a:lnTo>
                  <a:lnTo>
                    <a:pt x="157" y="188"/>
                  </a:lnTo>
                  <a:lnTo>
                    <a:pt x="179" y="191"/>
                  </a:lnTo>
                  <a:lnTo>
                    <a:pt x="202" y="194"/>
                  </a:lnTo>
                  <a:lnTo>
                    <a:pt x="225" y="196"/>
                  </a:lnTo>
                  <a:lnTo>
                    <a:pt x="248" y="197"/>
                  </a:lnTo>
                  <a:lnTo>
                    <a:pt x="272" y="197"/>
                  </a:lnTo>
                  <a:lnTo>
                    <a:pt x="296" y="197"/>
                  </a:lnTo>
                  <a:lnTo>
                    <a:pt x="319" y="196"/>
                  </a:lnTo>
                  <a:lnTo>
                    <a:pt x="343" y="194"/>
                  </a:lnTo>
                  <a:lnTo>
                    <a:pt x="365" y="191"/>
                  </a:lnTo>
                  <a:lnTo>
                    <a:pt x="387" y="188"/>
                  </a:lnTo>
                  <a:lnTo>
                    <a:pt x="408" y="184"/>
                  </a:lnTo>
                  <a:lnTo>
                    <a:pt x="428" y="179"/>
                  </a:lnTo>
                  <a:lnTo>
                    <a:pt x="447" y="174"/>
                  </a:lnTo>
                  <a:lnTo>
                    <a:pt x="465" y="168"/>
                  </a:lnTo>
                  <a:lnTo>
                    <a:pt x="481" y="162"/>
                  </a:lnTo>
                  <a:lnTo>
                    <a:pt x="495" y="155"/>
                  </a:lnTo>
                  <a:lnTo>
                    <a:pt x="508" y="148"/>
                  </a:lnTo>
                  <a:lnTo>
                    <a:pt x="519" y="140"/>
                  </a:lnTo>
                  <a:lnTo>
                    <a:pt x="528" y="132"/>
                  </a:lnTo>
                  <a:lnTo>
                    <a:pt x="535" y="124"/>
                  </a:lnTo>
                  <a:lnTo>
                    <a:pt x="540" y="116"/>
                  </a:lnTo>
                  <a:lnTo>
                    <a:pt x="543" y="107"/>
                  </a:lnTo>
                  <a:lnTo>
                    <a:pt x="544"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82" name="Rectangle 18"/>
            <p:cNvSpPr>
              <a:spLocks noChangeArrowheads="1"/>
            </p:cNvSpPr>
            <p:nvPr/>
          </p:nvSpPr>
          <p:spPr bwMode="auto">
            <a:xfrm>
              <a:off x="2349" y="772"/>
              <a:ext cx="448" cy="210"/>
            </a:xfrm>
            <a:prstGeom prst="rect">
              <a:avLst/>
            </a:prstGeom>
            <a:noFill/>
            <a:ln w="9525">
              <a:noFill/>
              <a:miter lim="800000"/>
              <a:headEnd/>
              <a:tailEnd/>
            </a:ln>
            <a:effectLst/>
          </p:spPr>
          <p:txBody>
            <a:bodyPr wrap="none" lIns="90488" tIns="44450" rIns="90488" bIns="44450">
              <a:spAutoFit/>
            </a:bodyPr>
            <a:lstStyle/>
            <a:p>
              <a:r>
                <a:rPr lang="en-US" sz="1600" b="1" dirty="0">
                  <a:solidFill>
                    <a:srgbClr val="000000"/>
                  </a:solidFill>
                  <a:latin typeface="Arial" pitchFamily="34" charset="0"/>
                </a:rPr>
                <a:t>name</a:t>
              </a:r>
            </a:p>
          </p:txBody>
        </p:sp>
        <p:sp>
          <p:nvSpPr>
            <p:cNvPr id="62483" name="Rectangle 19"/>
            <p:cNvSpPr>
              <a:spLocks noChangeArrowheads="1"/>
            </p:cNvSpPr>
            <p:nvPr/>
          </p:nvSpPr>
          <p:spPr bwMode="auto">
            <a:xfrm>
              <a:off x="2362" y="1227"/>
              <a:ext cx="79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62484" name="Rectangle 20"/>
            <p:cNvSpPr>
              <a:spLocks noChangeArrowheads="1"/>
            </p:cNvSpPr>
            <p:nvPr/>
          </p:nvSpPr>
          <p:spPr bwMode="auto">
            <a:xfrm>
              <a:off x="1975" y="903"/>
              <a:ext cx="3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62485" name="Rectangle 21"/>
            <p:cNvSpPr>
              <a:spLocks noChangeArrowheads="1"/>
            </p:cNvSpPr>
            <p:nvPr/>
          </p:nvSpPr>
          <p:spPr bwMode="auto">
            <a:xfrm>
              <a:off x="3002" y="908"/>
              <a:ext cx="27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62486" name="Line 22"/>
            <p:cNvSpPr>
              <a:spLocks noChangeShapeType="1"/>
            </p:cNvSpPr>
            <p:nvPr/>
          </p:nvSpPr>
          <p:spPr bwMode="auto">
            <a:xfrm>
              <a:off x="2097" y="1137"/>
              <a:ext cx="318" cy="97"/>
            </a:xfrm>
            <a:prstGeom prst="line">
              <a:avLst/>
            </a:prstGeom>
            <a:noFill/>
            <a:ln w="12700">
              <a:solidFill>
                <a:schemeClr val="tx2"/>
              </a:solidFill>
              <a:round/>
              <a:headEnd type="none" w="sm" len="sm"/>
              <a:tailEnd type="none" w="sm" len="sm"/>
            </a:ln>
            <a:effectLst/>
          </p:spPr>
          <p:txBody>
            <a:bodyPr/>
            <a:lstStyle/>
            <a:p>
              <a:endParaRPr lang="en-US"/>
            </a:p>
          </p:txBody>
        </p:sp>
        <p:sp>
          <p:nvSpPr>
            <p:cNvPr id="62487" name="Line 23"/>
            <p:cNvSpPr>
              <a:spLocks noChangeShapeType="1"/>
            </p:cNvSpPr>
            <p:nvPr/>
          </p:nvSpPr>
          <p:spPr bwMode="auto">
            <a:xfrm>
              <a:off x="2582" y="993"/>
              <a:ext cx="0" cy="241"/>
            </a:xfrm>
            <a:prstGeom prst="line">
              <a:avLst/>
            </a:prstGeom>
            <a:noFill/>
            <a:ln w="12700">
              <a:solidFill>
                <a:schemeClr val="tx2"/>
              </a:solidFill>
              <a:round/>
              <a:headEnd type="none" w="sm" len="sm"/>
              <a:tailEnd type="none" w="sm" len="sm"/>
            </a:ln>
            <a:effectLst/>
          </p:spPr>
          <p:txBody>
            <a:bodyPr/>
            <a:lstStyle/>
            <a:p>
              <a:endParaRPr lang="en-US"/>
            </a:p>
          </p:txBody>
        </p:sp>
        <p:sp>
          <p:nvSpPr>
            <p:cNvPr id="62488" name="Line 24"/>
            <p:cNvSpPr>
              <a:spLocks noChangeShapeType="1"/>
            </p:cNvSpPr>
            <p:nvPr/>
          </p:nvSpPr>
          <p:spPr bwMode="auto">
            <a:xfrm flipH="1">
              <a:off x="2809" y="1137"/>
              <a:ext cx="296" cy="88"/>
            </a:xfrm>
            <a:prstGeom prst="line">
              <a:avLst/>
            </a:prstGeom>
            <a:noFill/>
            <a:ln w="12700">
              <a:solidFill>
                <a:schemeClr val="tx2"/>
              </a:solidFill>
              <a:round/>
              <a:headEnd type="none" w="sm" len="sm"/>
              <a:tailEnd type="none" w="sm" len="sm"/>
            </a:ln>
            <a:effectLst/>
          </p:spPr>
          <p:txBody>
            <a:bodyPr/>
            <a:lstStyle/>
            <a:p>
              <a:endParaRPr lang="en-US"/>
            </a:p>
          </p:txBody>
        </p:sp>
      </p:grpSp>
      <p:sp>
        <p:nvSpPr>
          <p:cNvPr id="62490" name="Line 26"/>
          <p:cNvSpPr>
            <a:spLocks noChangeShapeType="1"/>
          </p:cNvSpPr>
          <p:nvPr/>
        </p:nvSpPr>
        <p:spPr bwMode="auto">
          <a:xfrm>
            <a:off x="6696075" y="2117725"/>
            <a:ext cx="795338" cy="0"/>
          </a:xfrm>
          <a:prstGeom prst="line">
            <a:avLst/>
          </a:prstGeom>
          <a:noFill/>
          <a:ln w="12700">
            <a:solidFill>
              <a:schemeClr val="tx2"/>
            </a:solidFill>
            <a:round/>
            <a:headEnd type="none" w="sm" len="sm"/>
            <a:tailEnd type="none" w="sm" len="sm"/>
          </a:ln>
          <a:effectLst/>
        </p:spPr>
        <p:txBody>
          <a:bodyPr/>
          <a:lstStyle/>
          <a:p>
            <a:endParaRPr lang="en-US"/>
          </a:p>
        </p:txBody>
      </p:sp>
      <p:sp>
        <p:nvSpPr>
          <p:cNvPr id="62491" name="Line 27"/>
          <p:cNvSpPr>
            <a:spLocks noChangeShapeType="1"/>
          </p:cNvSpPr>
          <p:nvPr/>
        </p:nvSpPr>
        <p:spPr bwMode="auto">
          <a:xfrm>
            <a:off x="7413625" y="1774825"/>
            <a:ext cx="322263" cy="184150"/>
          </a:xfrm>
          <a:prstGeom prst="line">
            <a:avLst/>
          </a:prstGeom>
          <a:noFill/>
          <a:ln w="12700">
            <a:solidFill>
              <a:schemeClr val="tx2"/>
            </a:solidFill>
            <a:round/>
            <a:headEnd type="none" w="sm" len="sm"/>
            <a:tailEnd type="none" w="sm" len="sm"/>
          </a:ln>
          <a:effectLst/>
        </p:spPr>
        <p:txBody>
          <a:bodyPr/>
          <a:lstStyle/>
          <a:p>
            <a:endParaRPr lang="en-US"/>
          </a:p>
        </p:txBody>
      </p:sp>
      <p:sp>
        <p:nvSpPr>
          <p:cNvPr id="62492" name="Line 28"/>
          <p:cNvSpPr>
            <a:spLocks noChangeShapeType="1"/>
          </p:cNvSpPr>
          <p:nvPr/>
        </p:nvSpPr>
        <p:spPr bwMode="auto">
          <a:xfrm flipH="1">
            <a:off x="8223250" y="1804988"/>
            <a:ext cx="271463" cy="169862"/>
          </a:xfrm>
          <a:prstGeom prst="line">
            <a:avLst/>
          </a:prstGeom>
          <a:noFill/>
          <a:ln w="12700">
            <a:solidFill>
              <a:schemeClr val="tx2"/>
            </a:solidFill>
            <a:round/>
            <a:headEnd type="none" w="sm" len="sm"/>
            <a:tailEnd type="none" w="sm" len="sm"/>
          </a:ln>
          <a:effectLst/>
        </p:spPr>
        <p:txBody>
          <a:bodyPr/>
          <a:lstStyle/>
          <a:p>
            <a:endParaRPr lang="en-US"/>
          </a:p>
        </p:txBody>
      </p:sp>
      <p:sp>
        <p:nvSpPr>
          <p:cNvPr id="62493" name="Line 29"/>
          <p:cNvSpPr>
            <a:spLocks noChangeShapeType="1"/>
          </p:cNvSpPr>
          <p:nvPr/>
        </p:nvSpPr>
        <p:spPr bwMode="auto">
          <a:xfrm>
            <a:off x="7029450" y="1692275"/>
            <a:ext cx="676275" cy="0"/>
          </a:xfrm>
          <a:prstGeom prst="line">
            <a:avLst/>
          </a:prstGeom>
          <a:noFill/>
          <a:ln w="12700">
            <a:solidFill>
              <a:schemeClr val="tx2"/>
            </a:solidFill>
            <a:prstDash val="dash"/>
            <a:round/>
            <a:headEnd type="none" w="sm" len="sm"/>
            <a:tailEnd type="none" w="sm" len="sm"/>
          </a:ln>
          <a:effectLst/>
        </p:spPr>
        <p:txBody>
          <a:bodyPr/>
          <a:lstStyle/>
          <a:p>
            <a:endParaRPr lang="en-US"/>
          </a:p>
        </p:txBody>
      </p:sp>
      <p:grpSp>
        <p:nvGrpSpPr>
          <p:cNvPr id="62502" name="Group 38"/>
          <p:cNvGrpSpPr>
            <a:grpSpLocks/>
          </p:cNvGrpSpPr>
          <p:nvPr/>
        </p:nvGrpSpPr>
        <p:grpSpPr bwMode="auto">
          <a:xfrm>
            <a:off x="4954588" y="2636838"/>
            <a:ext cx="2227262" cy="844550"/>
            <a:chOff x="3121" y="1661"/>
            <a:chExt cx="1403" cy="532"/>
          </a:xfrm>
        </p:grpSpPr>
        <p:sp>
          <p:nvSpPr>
            <p:cNvPr id="62494" name="Freeform 30"/>
            <p:cNvSpPr>
              <a:spLocks/>
            </p:cNvSpPr>
            <p:nvPr/>
          </p:nvSpPr>
          <p:spPr bwMode="auto">
            <a:xfrm>
              <a:off x="3121" y="1978"/>
              <a:ext cx="672" cy="209"/>
            </a:xfrm>
            <a:custGeom>
              <a:avLst/>
              <a:gdLst/>
              <a:ahLst/>
              <a:cxnLst>
                <a:cxn ang="0">
                  <a:pos x="669" y="95"/>
                </a:cxn>
                <a:cxn ang="0">
                  <a:pos x="659" y="77"/>
                </a:cxn>
                <a:cxn ang="0">
                  <a:pos x="640" y="59"/>
                </a:cxn>
                <a:cxn ang="0">
                  <a:pos x="610" y="44"/>
                </a:cxn>
                <a:cxn ang="0">
                  <a:pos x="573" y="29"/>
                </a:cxn>
                <a:cxn ang="0">
                  <a:pos x="527" y="19"/>
                </a:cxn>
                <a:cxn ang="0">
                  <a:pos x="477" y="9"/>
                </a:cxn>
                <a:cxn ang="0">
                  <a:pos x="423" y="3"/>
                </a:cxn>
                <a:cxn ang="0">
                  <a:pos x="365" y="0"/>
                </a:cxn>
                <a:cxn ang="0">
                  <a:pos x="305" y="0"/>
                </a:cxn>
                <a:cxn ang="0">
                  <a:pos x="249" y="3"/>
                </a:cxn>
                <a:cxn ang="0">
                  <a:pos x="193" y="9"/>
                </a:cxn>
                <a:cxn ang="0">
                  <a:pos x="143" y="19"/>
                </a:cxn>
                <a:cxn ang="0">
                  <a:pos x="98" y="29"/>
                </a:cxn>
                <a:cxn ang="0">
                  <a:pos x="60" y="44"/>
                </a:cxn>
                <a:cxn ang="0">
                  <a:pos x="30" y="59"/>
                </a:cxn>
                <a:cxn ang="0">
                  <a:pos x="11" y="77"/>
                </a:cxn>
                <a:cxn ang="0">
                  <a:pos x="1" y="95"/>
                </a:cxn>
                <a:cxn ang="0">
                  <a:pos x="1" y="112"/>
                </a:cxn>
                <a:cxn ang="0">
                  <a:pos x="11" y="130"/>
                </a:cxn>
                <a:cxn ang="0">
                  <a:pos x="30" y="148"/>
                </a:cxn>
                <a:cxn ang="0">
                  <a:pos x="60" y="163"/>
                </a:cxn>
                <a:cxn ang="0">
                  <a:pos x="98" y="178"/>
                </a:cxn>
                <a:cxn ang="0">
                  <a:pos x="143" y="189"/>
                </a:cxn>
                <a:cxn ang="0">
                  <a:pos x="193" y="198"/>
                </a:cxn>
                <a:cxn ang="0">
                  <a:pos x="249" y="204"/>
                </a:cxn>
                <a:cxn ang="0">
                  <a:pos x="305" y="208"/>
                </a:cxn>
                <a:cxn ang="0">
                  <a:pos x="365" y="208"/>
                </a:cxn>
                <a:cxn ang="0">
                  <a:pos x="423" y="204"/>
                </a:cxn>
                <a:cxn ang="0">
                  <a:pos x="477" y="198"/>
                </a:cxn>
                <a:cxn ang="0">
                  <a:pos x="527" y="189"/>
                </a:cxn>
                <a:cxn ang="0">
                  <a:pos x="573" y="178"/>
                </a:cxn>
                <a:cxn ang="0">
                  <a:pos x="610" y="163"/>
                </a:cxn>
                <a:cxn ang="0">
                  <a:pos x="640" y="148"/>
                </a:cxn>
                <a:cxn ang="0">
                  <a:pos x="659" y="130"/>
                </a:cxn>
                <a:cxn ang="0">
                  <a:pos x="669" y="112"/>
                </a:cxn>
              </a:cxnLst>
              <a:rect l="0" t="0" r="r" b="b"/>
              <a:pathLst>
                <a:path w="672" h="209">
                  <a:moveTo>
                    <a:pt x="671" y="104"/>
                  </a:moveTo>
                  <a:lnTo>
                    <a:pt x="669" y="95"/>
                  </a:lnTo>
                  <a:lnTo>
                    <a:pt x="666" y="85"/>
                  </a:lnTo>
                  <a:lnTo>
                    <a:pt x="659" y="77"/>
                  </a:lnTo>
                  <a:lnTo>
                    <a:pt x="651" y="68"/>
                  </a:lnTo>
                  <a:lnTo>
                    <a:pt x="640" y="59"/>
                  </a:lnTo>
                  <a:lnTo>
                    <a:pt x="626" y="52"/>
                  </a:lnTo>
                  <a:lnTo>
                    <a:pt x="610" y="44"/>
                  </a:lnTo>
                  <a:lnTo>
                    <a:pt x="593" y="37"/>
                  </a:lnTo>
                  <a:lnTo>
                    <a:pt x="573" y="29"/>
                  </a:lnTo>
                  <a:lnTo>
                    <a:pt x="551" y="24"/>
                  </a:lnTo>
                  <a:lnTo>
                    <a:pt x="527" y="19"/>
                  </a:lnTo>
                  <a:lnTo>
                    <a:pt x="503" y="13"/>
                  </a:lnTo>
                  <a:lnTo>
                    <a:pt x="477" y="9"/>
                  </a:lnTo>
                  <a:lnTo>
                    <a:pt x="450" y="6"/>
                  </a:lnTo>
                  <a:lnTo>
                    <a:pt x="423" y="3"/>
                  </a:lnTo>
                  <a:lnTo>
                    <a:pt x="394" y="1"/>
                  </a:lnTo>
                  <a:lnTo>
                    <a:pt x="365" y="0"/>
                  </a:lnTo>
                  <a:lnTo>
                    <a:pt x="335" y="0"/>
                  </a:lnTo>
                  <a:lnTo>
                    <a:pt x="305" y="0"/>
                  </a:lnTo>
                  <a:lnTo>
                    <a:pt x="277" y="1"/>
                  </a:lnTo>
                  <a:lnTo>
                    <a:pt x="249" y="3"/>
                  </a:lnTo>
                  <a:lnTo>
                    <a:pt x="220" y="6"/>
                  </a:lnTo>
                  <a:lnTo>
                    <a:pt x="193" y="9"/>
                  </a:lnTo>
                  <a:lnTo>
                    <a:pt x="167" y="13"/>
                  </a:lnTo>
                  <a:lnTo>
                    <a:pt x="143" y="19"/>
                  </a:lnTo>
                  <a:lnTo>
                    <a:pt x="119" y="24"/>
                  </a:lnTo>
                  <a:lnTo>
                    <a:pt x="98" y="29"/>
                  </a:lnTo>
                  <a:lnTo>
                    <a:pt x="78" y="37"/>
                  </a:lnTo>
                  <a:lnTo>
                    <a:pt x="60" y="44"/>
                  </a:lnTo>
                  <a:lnTo>
                    <a:pt x="44" y="52"/>
                  </a:lnTo>
                  <a:lnTo>
                    <a:pt x="30" y="59"/>
                  </a:lnTo>
                  <a:lnTo>
                    <a:pt x="19" y="68"/>
                  </a:lnTo>
                  <a:lnTo>
                    <a:pt x="11" y="77"/>
                  </a:lnTo>
                  <a:lnTo>
                    <a:pt x="4" y="85"/>
                  </a:lnTo>
                  <a:lnTo>
                    <a:pt x="1" y="95"/>
                  </a:lnTo>
                  <a:lnTo>
                    <a:pt x="0" y="104"/>
                  </a:lnTo>
                  <a:lnTo>
                    <a:pt x="1" y="112"/>
                  </a:lnTo>
                  <a:lnTo>
                    <a:pt x="4" y="122"/>
                  </a:lnTo>
                  <a:lnTo>
                    <a:pt x="11" y="130"/>
                  </a:lnTo>
                  <a:lnTo>
                    <a:pt x="19" y="140"/>
                  </a:lnTo>
                  <a:lnTo>
                    <a:pt x="30" y="148"/>
                  </a:lnTo>
                  <a:lnTo>
                    <a:pt x="44" y="157"/>
                  </a:lnTo>
                  <a:lnTo>
                    <a:pt x="60" y="163"/>
                  </a:lnTo>
                  <a:lnTo>
                    <a:pt x="78" y="170"/>
                  </a:lnTo>
                  <a:lnTo>
                    <a:pt x="98" y="178"/>
                  </a:lnTo>
                  <a:lnTo>
                    <a:pt x="119" y="183"/>
                  </a:lnTo>
                  <a:lnTo>
                    <a:pt x="143" y="189"/>
                  </a:lnTo>
                  <a:lnTo>
                    <a:pt x="167" y="194"/>
                  </a:lnTo>
                  <a:lnTo>
                    <a:pt x="193" y="198"/>
                  </a:lnTo>
                  <a:lnTo>
                    <a:pt x="220" y="201"/>
                  </a:lnTo>
                  <a:lnTo>
                    <a:pt x="249" y="204"/>
                  </a:lnTo>
                  <a:lnTo>
                    <a:pt x="277" y="206"/>
                  </a:lnTo>
                  <a:lnTo>
                    <a:pt x="305" y="208"/>
                  </a:lnTo>
                  <a:lnTo>
                    <a:pt x="335" y="208"/>
                  </a:lnTo>
                  <a:lnTo>
                    <a:pt x="365" y="208"/>
                  </a:lnTo>
                  <a:lnTo>
                    <a:pt x="394" y="206"/>
                  </a:lnTo>
                  <a:lnTo>
                    <a:pt x="423" y="204"/>
                  </a:lnTo>
                  <a:lnTo>
                    <a:pt x="450" y="201"/>
                  </a:lnTo>
                  <a:lnTo>
                    <a:pt x="477" y="198"/>
                  </a:lnTo>
                  <a:lnTo>
                    <a:pt x="503" y="194"/>
                  </a:lnTo>
                  <a:lnTo>
                    <a:pt x="527" y="189"/>
                  </a:lnTo>
                  <a:lnTo>
                    <a:pt x="551" y="183"/>
                  </a:lnTo>
                  <a:lnTo>
                    <a:pt x="573" y="178"/>
                  </a:lnTo>
                  <a:lnTo>
                    <a:pt x="593" y="170"/>
                  </a:lnTo>
                  <a:lnTo>
                    <a:pt x="610" y="163"/>
                  </a:lnTo>
                  <a:lnTo>
                    <a:pt x="626" y="157"/>
                  </a:lnTo>
                  <a:lnTo>
                    <a:pt x="640" y="148"/>
                  </a:lnTo>
                  <a:lnTo>
                    <a:pt x="651" y="140"/>
                  </a:lnTo>
                  <a:lnTo>
                    <a:pt x="659" y="130"/>
                  </a:lnTo>
                  <a:lnTo>
                    <a:pt x="666" y="122"/>
                  </a:lnTo>
                  <a:lnTo>
                    <a:pt x="669" y="112"/>
                  </a:lnTo>
                  <a:lnTo>
                    <a:pt x="671"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95" name="Freeform 31"/>
            <p:cNvSpPr>
              <a:spLocks/>
            </p:cNvSpPr>
            <p:nvPr/>
          </p:nvSpPr>
          <p:spPr bwMode="auto">
            <a:xfrm>
              <a:off x="3978" y="1995"/>
              <a:ext cx="546" cy="198"/>
            </a:xfrm>
            <a:custGeom>
              <a:avLst/>
              <a:gdLst/>
              <a:ahLst/>
              <a:cxnLst>
                <a:cxn ang="0">
                  <a:pos x="1" y="107"/>
                </a:cxn>
                <a:cxn ang="0">
                  <a:pos x="9" y="124"/>
                </a:cxn>
                <a:cxn ang="0">
                  <a:pos x="25" y="141"/>
                </a:cxn>
                <a:cxn ang="0">
                  <a:pos x="50" y="155"/>
                </a:cxn>
                <a:cxn ang="0">
                  <a:pos x="80" y="168"/>
                </a:cxn>
                <a:cxn ang="0">
                  <a:pos x="116" y="179"/>
                </a:cxn>
                <a:cxn ang="0">
                  <a:pos x="157" y="188"/>
                </a:cxn>
                <a:cxn ang="0">
                  <a:pos x="202" y="194"/>
                </a:cxn>
                <a:cxn ang="0">
                  <a:pos x="248" y="197"/>
                </a:cxn>
                <a:cxn ang="0">
                  <a:pos x="296" y="197"/>
                </a:cxn>
                <a:cxn ang="0">
                  <a:pos x="343" y="194"/>
                </a:cxn>
                <a:cxn ang="0">
                  <a:pos x="387" y="188"/>
                </a:cxn>
                <a:cxn ang="0">
                  <a:pos x="428" y="179"/>
                </a:cxn>
                <a:cxn ang="0">
                  <a:pos x="465" y="168"/>
                </a:cxn>
                <a:cxn ang="0">
                  <a:pos x="495" y="155"/>
                </a:cxn>
                <a:cxn ang="0">
                  <a:pos x="519" y="140"/>
                </a:cxn>
                <a:cxn ang="0">
                  <a:pos x="535" y="124"/>
                </a:cxn>
                <a:cxn ang="0">
                  <a:pos x="544" y="107"/>
                </a:cxn>
                <a:cxn ang="0">
                  <a:pos x="544" y="90"/>
                </a:cxn>
                <a:cxn ang="0">
                  <a:pos x="535" y="73"/>
                </a:cxn>
                <a:cxn ang="0">
                  <a:pos x="519" y="57"/>
                </a:cxn>
                <a:cxn ang="0">
                  <a:pos x="495" y="42"/>
                </a:cxn>
                <a:cxn ang="0">
                  <a:pos x="465" y="29"/>
                </a:cxn>
                <a:cxn ang="0">
                  <a:pos x="428" y="18"/>
                </a:cxn>
                <a:cxn ang="0">
                  <a:pos x="387" y="9"/>
                </a:cxn>
                <a:cxn ang="0">
                  <a:pos x="343" y="4"/>
                </a:cxn>
                <a:cxn ang="0">
                  <a:pos x="296" y="1"/>
                </a:cxn>
                <a:cxn ang="0">
                  <a:pos x="248" y="1"/>
                </a:cxn>
                <a:cxn ang="0">
                  <a:pos x="202" y="4"/>
                </a:cxn>
                <a:cxn ang="0">
                  <a:pos x="157" y="10"/>
                </a:cxn>
                <a:cxn ang="0">
                  <a:pos x="116" y="18"/>
                </a:cxn>
                <a:cxn ang="0">
                  <a:pos x="80" y="29"/>
                </a:cxn>
                <a:cxn ang="0">
                  <a:pos x="49" y="43"/>
                </a:cxn>
                <a:cxn ang="0">
                  <a:pos x="25" y="57"/>
                </a:cxn>
                <a:cxn ang="0">
                  <a:pos x="9" y="74"/>
                </a:cxn>
                <a:cxn ang="0">
                  <a:pos x="1" y="91"/>
                </a:cxn>
              </a:cxnLst>
              <a:rect l="0" t="0" r="r" b="b"/>
              <a:pathLst>
                <a:path w="546" h="198">
                  <a:moveTo>
                    <a:pt x="0" y="99"/>
                  </a:moveTo>
                  <a:lnTo>
                    <a:pt x="1" y="107"/>
                  </a:lnTo>
                  <a:lnTo>
                    <a:pt x="4" y="116"/>
                  </a:lnTo>
                  <a:lnTo>
                    <a:pt x="9" y="124"/>
                  </a:lnTo>
                  <a:lnTo>
                    <a:pt x="16" y="132"/>
                  </a:lnTo>
                  <a:lnTo>
                    <a:pt x="25" y="141"/>
                  </a:lnTo>
                  <a:lnTo>
                    <a:pt x="37" y="148"/>
                  </a:lnTo>
                  <a:lnTo>
                    <a:pt x="50" y="155"/>
                  </a:lnTo>
                  <a:lnTo>
                    <a:pt x="63" y="162"/>
                  </a:lnTo>
                  <a:lnTo>
                    <a:pt x="80" y="168"/>
                  </a:lnTo>
                  <a:lnTo>
                    <a:pt x="97" y="174"/>
                  </a:lnTo>
                  <a:lnTo>
                    <a:pt x="116" y="179"/>
                  </a:lnTo>
                  <a:lnTo>
                    <a:pt x="136" y="184"/>
                  </a:lnTo>
                  <a:lnTo>
                    <a:pt x="157" y="188"/>
                  </a:lnTo>
                  <a:lnTo>
                    <a:pt x="179" y="191"/>
                  </a:lnTo>
                  <a:lnTo>
                    <a:pt x="202" y="194"/>
                  </a:lnTo>
                  <a:lnTo>
                    <a:pt x="225" y="196"/>
                  </a:lnTo>
                  <a:lnTo>
                    <a:pt x="248" y="197"/>
                  </a:lnTo>
                  <a:lnTo>
                    <a:pt x="272" y="197"/>
                  </a:lnTo>
                  <a:lnTo>
                    <a:pt x="296" y="197"/>
                  </a:lnTo>
                  <a:lnTo>
                    <a:pt x="320" y="196"/>
                  </a:lnTo>
                  <a:lnTo>
                    <a:pt x="343" y="194"/>
                  </a:lnTo>
                  <a:lnTo>
                    <a:pt x="365" y="191"/>
                  </a:lnTo>
                  <a:lnTo>
                    <a:pt x="387" y="188"/>
                  </a:lnTo>
                  <a:lnTo>
                    <a:pt x="409" y="184"/>
                  </a:lnTo>
                  <a:lnTo>
                    <a:pt x="428" y="179"/>
                  </a:lnTo>
                  <a:lnTo>
                    <a:pt x="447" y="174"/>
                  </a:lnTo>
                  <a:lnTo>
                    <a:pt x="465" y="168"/>
                  </a:lnTo>
                  <a:lnTo>
                    <a:pt x="481" y="162"/>
                  </a:lnTo>
                  <a:lnTo>
                    <a:pt x="495" y="155"/>
                  </a:lnTo>
                  <a:lnTo>
                    <a:pt x="508" y="148"/>
                  </a:lnTo>
                  <a:lnTo>
                    <a:pt x="519" y="140"/>
                  </a:lnTo>
                  <a:lnTo>
                    <a:pt x="528" y="132"/>
                  </a:lnTo>
                  <a:lnTo>
                    <a:pt x="535" y="124"/>
                  </a:lnTo>
                  <a:lnTo>
                    <a:pt x="540" y="116"/>
                  </a:lnTo>
                  <a:lnTo>
                    <a:pt x="544" y="107"/>
                  </a:lnTo>
                  <a:lnTo>
                    <a:pt x="545" y="99"/>
                  </a:lnTo>
                  <a:lnTo>
                    <a:pt x="544" y="90"/>
                  </a:lnTo>
                  <a:lnTo>
                    <a:pt x="540" y="82"/>
                  </a:lnTo>
                  <a:lnTo>
                    <a:pt x="535" y="73"/>
                  </a:lnTo>
                  <a:lnTo>
                    <a:pt x="528" y="65"/>
                  </a:lnTo>
                  <a:lnTo>
                    <a:pt x="519" y="57"/>
                  </a:lnTo>
                  <a:lnTo>
                    <a:pt x="508" y="49"/>
                  </a:lnTo>
                  <a:lnTo>
                    <a:pt x="495" y="42"/>
                  </a:lnTo>
                  <a:lnTo>
                    <a:pt x="481" y="35"/>
                  </a:lnTo>
                  <a:lnTo>
                    <a:pt x="465" y="29"/>
                  </a:lnTo>
                  <a:lnTo>
                    <a:pt x="447" y="23"/>
                  </a:lnTo>
                  <a:lnTo>
                    <a:pt x="428" y="18"/>
                  </a:lnTo>
                  <a:lnTo>
                    <a:pt x="408" y="13"/>
                  </a:lnTo>
                  <a:lnTo>
                    <a:pt x="387" y="9"/>
                  </a:lnTo>
                  <a:lnTo>
                    <a:pt x="365" y="6"/>
                  </a:lnTo>
                  <a:lnTo>
                    <a:pt x="343" y="4"/>
                  </a:lnTo>
                  <a:lnTo>
                    <a:pt x="320" y="2"/>
                  </a:lnTo>
                  <a:lnTo>
                    <a:pt x="296" y="1"/>
                  </a:lnTo>
                  <a:lnTo>
                    <a:pt x="272" y="0"/>
                  </a:lnTo>
                  <a:lnTo>
                    <a:pt x="248" y="1"/>
                  </a:lnTo>
                  <a:lnTo>
                    <a:pt x="225" y="2"/>
                  </a:lnTo>
                  <a:lnTo>
                    <a:pt x="202" y="4"/>
                  </a:lnTo>
                  <a:lnTo>
                    <a:pt x="179" y="6"/>
                  </a:lnTo>
                  <a:lnTo>
                    <a:pt x="157" y="10"/>
                  </a:lnTo>
                  <a:lnTo>
                    <a:pt x="136" y="13"/>
                  </a:lnTo>
                  <a:lnTo>
                    <a:pt x="116" y="18"/>
                  </a:lnTo>
                  <a:lnTo>
                    <a:pt x="97" y="23"/>
                  </a:lnTo>
                  <a:lnTo>
                    <a:pt x="80" y="29"/>
                  </a:lnTo>
                  <a:lnTo>
                    <a:pt x="63" y="36"/>
                  </a:lnTo>
                  <a:lnTo>
                    <a:pt x="49" y="43"/>
                  </a:lnTo>
                  <a:lnTo>
                    <a:pt x="37" y="49"/>
                  </a:lnTo>
                  <a:lnTo>
                    <a:pt x="25" y="57"/>
                  </a:lnTo>
                  <a:lnTo>
                    <a:pt x="16" y="65"/>
                  </a:lnTo>
                  <a:lnTo>
                    <a:pt x="9" y="74"/>
                  </a:lnTo>
                  <a:lnTo>
                    <a:pt x="4" y="82"/>
                  </a:lnTo>
                  <a:lnTo>
                    <a:pt x="1" y="91"/>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96" name="Freeform 32"/>
            <p:cNvSpPr>
              <a:spLocks/>
            </p:cNvSpPr>
            <p:nvPr/>
          </p:nvSpPr>
          <p:spPr bwMode="auto">
            <a:xfrm>
              <a:off x="3597" y="1677"/>
              <a:ext cx="711" cy="203"/>
            </a:xfrm>
            <a:custGeom>
              <a:avLst/>
              <a:gdLst/>
              <a:ahLst/>
              <a:cxnLst>
                <a:cxn ang="0">
                  <a:pos x="710" y="202"/>
                </a:cxn>
                <a:cxn ang="0">
                  <a:pos x="710" y="0"/>
                </a:cxn>
                <a:cxn ang="0">
                  <a:pos x="0" y="0"/>
                </a:cxn>
                <a:cxn ang="0">
                  <a:pos x="0" y="202"/>
                </a:cxn>
                <a:cxn ang="0">
                  <a:pos x="710" y="202"/>
                </a:cxn>
              </a:cxnLst>
              <a:rect l="0" t="0" r="r" b="b"/>
              <a:pathLst>
                <a:path w="711" h="203">
                  <a:moveTo>
                    <a:pt x="710" y="202"/>
                  </a:moveTo>
                  <a:lnTo>
                    <a:pt x="710" y="0"/>
                  </a:lnTo>
                  <a:lnTo>
                    <a:pt x="0" y="0"/>
                  </a:lnTo>
                  <a:lnTo>
                    <a:pt x="0" y="202"/>
                  </a:lnTo>
                  <a:lnTo>
                    <a:pt x="710" y="20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497" name="Rectangle 33"/>
            <p:cNvSpPr>
              <a:spLocks noChangeArrowheads="1"/>
            </p:cNvSpPr>
            <p:nvPr/>
          </p:nvSpPr>
          <p:spPr bwMode="auto">
            <a:xfrm>
              <a:off x="3670" y="1661"/>
              <a:ext cx="59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Policies</a:t>
              </a:r>
            </a:p>
          </p:txBody>
        </p:sp>
        <p:sp>
          <p:nvSpPr>
            <p:cNvPr id="62498" name="Rectangle 34"/>
            <p:cNvSpPr>
              <a:spLocks noChangeArrowheads="1"/>
            </p:cNvSpPr>
            <p:nvPr/>
          </p:nvSpPr>
          <p:spPr bwMode="auto">
            <a:xfrm>
              <a:off x="3130" y="1967"/>
              <a:ext cx="598"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policyid</a:t>
              </a:r>
            </a:p>
          </p:txBody>
        </p:sp>
        <p:sp>
          <p:nvSpPr>
            <p:cNvPr id="62499" name="Rectangle 35"/>
            <p:cNvSpPr>
              <a:spLocks noChangeArrowheads="1"/>
            </p:cNvSpPr>
            <p:nvPr/>
          </p:nvSpPr>
          <p:spPr bwMode="auto">
            <a:xfrm>
              <a:off x="4118" y="1980"/>
              <a:ext cx="37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cost</a:t>
              </a:r>
            </a:p>
          </p:txBody>
        </p:sp>
        <p:sp>
          <p:nvSpPr>
            <p:cNvPr id="62500" name="Line 36"/>
            <p:cNvSpPr>
              <a:spLocks noChangeShapeType="1"/>
            </p:cNvSpPr>
            <p:nvPr/>
          </p:nvSpPr>
          <p:spPr bwMode="auto">
            <a:xfrm flipV="1">
              <a:off x="3452" y="1870"/>
              <a:ext cx="299" cy="113"/>
            </a:xfrm>
            <a:prstGeom prst="line">
              <a:avLst/>
            </a:prstGeom>
            <a:noFill/>
            <a:ln w="12700">
              <a:solidFill>
                <a:schemeClr val="tx2"/>
              </a:solidFill>
              <a:round/>
              <a:headEnd type="none" w="sm" len="sm"/>
              <a:tailEnd type="none" w="sm" len="sm"/>
            </a:ln>
            <a:effectLst/>
          </p:spPr>
          <p:txBody>
            <a:bodyPr/>
            <a:lstStyle/>
            <a:p>
              <a:endParaRPr lang="en-US"/>
            </a:p>
          </p:txBody>
        </p:sp>
        <p:sp>
          <p:nvSpPr>
            <p:cNvPr id="62501" name="Line 37"/>
            <p:cNvSpPr>
              <a:spLocks noChangeShapeType="1"/>
            </p:cNvSpPr>
            <p:nvPr/>
          </p:nvSpPr>
          <p:spPr bwMode="auto">
            <a:xfrm flipH="1" flipV="1">
              <a:off x="4009" y="1887"/>
              <a:ext cx="248" cy="104"/>
            </a:xfrm>
            <a:prstGeom prst="line">
              <a:avLst/>
            </a:prstGeom>
            <a:noFill/>
            <a:ln w="12700">
              <a:solidFill>
                <a:schemeClr val="tx2"/>
              </a:solidFill>
              <a:round/>
              <a:headEnd type="none" w="sm" len="sm"/>
              <a:tailEnd type="none" w="sm" len="sm"/>
            </a:ln>
            <a:effectLst/>
          </p:spPr>
          <p:txBody>
            <a:bodyPr/>
            <a:lstStyle/>
            <a:p>
              <a:endParaRPr lang="en-US"/>
            </a:p>
          </p:txBody>
        </p:sp>
      </p:grpSp>
      <p:grpSp>
        <p:nvGrpSpPr>
          <p:cNvPr id="62505" name="Group 41"/>
          <p:cNvGrpSpPr>
            <a:grpSpLocks/>
          </p:cNvGrpSpPr>
          <p:nvPr/>
        </p:nvGrpSpPr>
        <p:grpSpPr bwMode="auto">
          <a:xfrm>
            <a:off x="5976142" y="4822824"/>
            <a:ext cx="1557338" cy="584200"/>
            <a:chOff x="3764" y="3073"/>
            <a:chExt cx="981" cy="368"/>
          </a:xfrm>
        </p:grpSpPr>
        <p:sp>
          <p:nvSpPr>
            <p:cNvPr id="62503" name="Freeform 39"/>
            <p:cNvSpPr>
              <a:spLocks/>
            </p:cNvSpPr>
            <p:nvPr/>
          </p:nvSpPr>
          <p:spPr bwMode="auto">
            <a:xfrm>
              <a:off x="3764" y="3073"/>
              <a:ext cx="981" cy="368"/>
            </a:xfrm>
            <a:custGeom>
              <a:avLst/>
              <a:gdLst/>
              <a:ahLst/>
              <a:cxnLst>
                <a:cxn ang="0">
                  <a:pos x="0" y="183"/>
                </a:cxn>
                <a:cxn ang="0">
                  <a:pos x="483" y="0"/>
                </a:cxn>
                <a:cxn ang="0">
                  <a:pos x="980" y="189"/>
                </a:cxn>
                <a:cxn ang="0">
                  <a:pos x="483" y="367"/>
                </a:cxn>
                <a:cxn ang="0">
                  <a:pos x="0" y="183"/>
                </a:cxn>
              </a:cxnLst>
              <a:rect l="0" t="0" r="r" b="b"/>
              <a:pathLst>
                <a:path w="981" h="368">
                  <a:moveTo>
                    <a:pt x="0" y="183"/>
                  </a:moveTo>
                  <a:lnTo>
                    <a:pt x="483" y="0"/>
                  </a:lnTo>
                  <a:lnTo>
                    <a:pt x="980" y="189"/>
                  </a:lnTo>
                  <a:lnTo>
                    <a:pt x="483" y="367"/>
                  </a:lnTo>
                  <a:lnTo>
                    <a:pt x="0" y="183"/>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62504" name="Rectangle 40"/>
            <p:cNvSpPr>
              <a:spLocks noChangeArrowheads="1"/>
            </p:cNvSpPr>
            <p:nvPr/>
          </p:nvSpPr>
          <p:spPr bwMode="auto">
            <a:xfrm>
              <a:off x="3863" y="3138"/>
              <a:ext cx="804"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Beneficiary</a:t>
              </a:r>
            </a:p>
          </p:txBody>
        </p:sp>
      </p:grpSp>
      <p:sp>
        <p:nvSpPr>
          <p:cNvPr id="62506" name="Freeform 42"/>
          <p:cNvSpPr>
            <a:spLocks/>
          </p:cNvSpPr>
          <p:nvPr/>
        </p:nvSpPr>
        <p:spPr bwMode="auto">
          <a:xfrm>
            <a:off x="7010400" y="3581400"/>
            <a:ext cx="965200" cy="382588"/>
          </a:xfrm>
          <a:custGeom>
            <a:avLst/>
            <a:gdLst/>
            <a:ahLst/>
            <a:cxnLst>
              <a:cxn ang="0">
                <a:pos x="606" y="110"/>
              </a:cxn>
              <a:cxn ang="0">
                <a:pos x="596" y="89"/>
              </a:cxn>
              <a:cxn ang="0">
                <a:pos x="579" y="69"/>
              </a:cxn>
              <a:cxn ang="0">
                <a:pos x="552" y="51"/>
              </a:cxn>
              <a:cxn ang="0">
                <a:pos x="519" y="36"/>
              </a:cxn>
              <a:cxn ang="0">
                <a:pos x="477" y="22"/>
              </a:cxn>
              <a:cxn ang="0">
                <a:pos x="431" y="11"/>
              </a:cxn>
              <a:cxn ang="0">
                <a:pos x="382" y="5"/>
              </a:cxn>
              <a:cxn ang="0">
                <a:pos x="331" y="1"/>
              </a:cxn>
              <a:cxn ang="0">
                <a:pos x="277" y="1"/>
              </a:cxn>
              <a:cxn ang="0">
                <a:pos x="225" y="5"/>
              </a:cxn>
              <a:cxn ang="0">
                <a:pos x="176" y="11"/>
              </a:cxn>
              <a:cxn ang="0">
                <a:pos x="130" y="22"/>
              </a:cxn>
              <a:cxn ang="0">
                <a:pos x="88" y="36"/>
              </a:cxn>
              <a:cxn ang="0">
                <a:pos x="55" y="51"/>
              </a:cxn>
              <a:cxn ang="0">
                <a:pos x="29" y="69"/>
              </a:cxn>
              <a:cxn ang="0">
                <a:pos x="11" y="89"/>
              </a:cxn>
              <a:cxn ang="0">
                <a:pos x="1" y="110"/>
              </a:cxn>
              <a:cxn ang="0">
                <a:pos x="1" y="130"/>
              </a:cxn>
              <a:cxn ang="0">
                <a:pos x="11" y="151"/>
              </a:cxn>
              <a:cxn ang="0">
                <a:pos x="29" y="171"/>
              </a:cxn>
              <a:cxn ang="0">
                <a:pos x="55" y="189"/>
              </a:cxn>
              <a:cxn ang="0">
                <a:pos x="88" y="206"/>
              </a:cxn>
              <a:cxn ang="0">
                <a:pos x="130" y="218"/>
              </a:cxn>
              <a:cxn ang="0">
                <a:pos x="176" y="229"/>
              </a:cxn>
              <a:cxn ang="0">
                <a:pos x="225" y="236"/>
              </a:cxn>
              <a:cxn ang="0">
                <a:pos x="277" y="240"/>
              </a:cxn>
              <a:cxn ang="0">
                <a:pos x="331" y="240"/>
              </a:cxn>
              <a:cxn ang="0">
                <a:pos x="382" y="236"/>
              </a:cxn>
              <a:cxn ang="0">
                <a:pos x="431" y="229"/>
              </a:cxn>
              <a:cxn ang="0">
                <a:pos x="477" y="218"/>
              </a:cxn>
              <a:cxn ang="0">
                <a:pos x="519" y="206"/>
              </a:cxn>
              <a:cxn ang="0">
                <a:pos x="552" y="189"/>
              </a:cxn>
              <a:cxn ang="0">
                <a:pos x="579" y="171"/>
              </a:cxn>
              <a:cxn ang="0">
                <a:pos x="596" y="151"/>
              </a:cxn>
              <a:cxn ang="0">
                <a:pos x="606" y="130"/>
              </a:cxn>
            </a:cxnLst>
            <a:rect l="0" t="0" r="r" b="b"/>
            <a:pathLst>
              <a:path w="608" h="241">
                <a:moveTo>
                  <a:pt x="607" y="120"/>
                </a:moveTo>
                <a:lnTo>
                  <a:pt x="606" y="110"/>
                </a:lnTo>
                <a:lnTo>
                  <a:pt x="602" y="100"/>
                </a:lnTo>
                <a:lnTo>
                  <a:pt x="596" y="89"/>
                </a:lnTo>
                <a:lnTo>
                  <a:pt x="589" y="79"/>
                </a:lnTo>
                <a:lnTo>
                  <a:pt x="579" y="69"/>
                </a:lnTo>
                <a:lnTo>
                  <a:pt x="566" y="60"/>
                </a:lnTo>
                <a:lnTo>
                  <a:pt x="552" y="51"/>
                </a:lnTo>
                <a:lnTo>
                  <a:pt x="537" y="43"/>
                </a:lnTo>
                <a:lnTo>
                  <a:pt x="519" y="36"/>
                </a:lnTo>
                <a:lnTo>
                  <a:pt x="499" y="28"/>
                </a:lnTo>
                <a:lnTo>
                  <a:pt x="477" y="22"/>
                </a:lnTo>
                <a:lnTo>
                  <a:pt x="456" y="17"/>
                </a:lnTo>
                <a:lnTo>
                  <a:pt x="431" y="11"/>
                </a:lnTo>
                <a:lnTo>
                  <a:pt x="407" y="8"/>
                </a:lnTo>
                <a:lnTo>
                  <a:pt x="382" y="5"/>
                </a:lnTo>
                <a:lnTo>
                  <a:pt x="356" y="3"/>
                </a:lnTo>
                <a:lnTo>
                  <a:pt x="331" y="1"/>
                </a:lnTo>
                <a:lnTo>
                  <a:pt x="303" y="0"/>
                </a:lnTo>
                <a:lnTo>
                  <a:pt x="277" y="1"/>
                </a:lnTo>
                <a:lnTo>
                  <a:pt x="251" y="3"/>
                </a:lnTo>
                <a:lnTo>
                  <a:pt x="225" y="5"/>
                </a:lnTo>
                <a:lnTo>
                  <a:pt x="200" y="8"/>
                </a:lnTo>
                <a:lnTo>
                  <a:pt x="176" y="11"/>
                </a:lnTo>
                <a:lnTo>
                  <a:pt x="151" y="17"/>
                </a:lnTo>
                <a:lnTo>
                  <a:pt x="130" y="22"/>
                </a:lnTo>
                <a:lnTo>
                  <a:pt x="109" y="28"/>
                </a:lnTo>
                <a:lnTo>
                  <a:pt x="88" y="36"/>
                </a:lnTo>
                <a:lnTo>
                  <a:pt x="71" y="43"/>
                </a:lnTo>
                <a:lnTo>
                  <a:pt x="55" y="51"/>
                </a:lnTo>
                <a:lnTo>
                  <a:pt x="41" y="60"/>
                </a:lnTo>
                <a:lnTo>
                  <a:pt x="29" y="69"/>
                </a:lnTo>
                <a:lnTo>
                  <a:pt x="18" y="79"/>
                </a:lnTo>
                <a:lnTo>
                  <a:pt x="11" y="89"/>
                </a:lnTo>
                <a:lnTo>
                  <a:pt x="5" y="100"/>
                </a:lnTo>
                <a:lnTo>
                  <a:pt x="1" y="110"/>
                </a:lnTo>
                <a:lnTo>
                  <a:pt x="0" y="120"/>
                </a:lnTo>
                <a:lnTo>
                  <a:pt x="1" y="130"/>
                </a:lnTo>
                <a:lnTo>
                  <a:pt x="5" y="142"/>
                </a:lnTo>
                <a:lnTo>
                  <a:pt x="11" y="151"/>
                </a:lnTo>
                <a:lnTo>
                  <a:pt x="18" y="161"/>
                </a:lnTo>
                <a:lnTo>
                  <a:pt x="29" y="171"/>
                </a:lnTo>
                <a:lnTo>
                  <a:pt x="41" y="180"/>
                </a:lnTo>
                <a:lnTo>
                  <a:pt x="55" y="189"/>
                </a:lnTo>
                <a:lnTo>
                  <a:pt x="71" y="198"/>
                </a:lnTo>
                <a:lnTo>
                  <a:pt x="88" y="206"/>
                </a:lnTo>
                <a:lnTo>
                  <a:pt x="109" y="212"/>
                </a:lnTo>
                <a:lnTo>
                  <a:pt x="130" y="218"/>
                </a:lnTo>
                <a:lnTo>
                  <a:pt x="151" y="223"/>
                </a:lnTo>
                <a:lnTo>
                  <a:pt x="176" y="229"/>
                </a:lnTo>
                <a:lnTo>
                  <a:pt x="200" y="232"/>
                </a:lnTo>
                <a:lnTo>
                  <a:pt x="225" y="236"/>
                </a:lnTo>
                <a:lnTo>
                  <a:pt x="251" y="239"/>
                </a:lnTo>
                <a:lnTo>
                  <a:pt x="277" y="240"/>
                </a:lnTo>
                <a:lnTo>
                  <a:pt x="303" y="240"/>
                </a:lnTo>
                <a:lnTo>
                  <a:pt x="331" y="240"/>
                </a:lnTo>
                <a:lnTo>
                  <a:pt x="356" y="239"/>
                </a:lnTo>
                <a:lnTo>
                  <a:pt x="382" y="236"/>
                </a:lnTo>
                <a:lnTo>
                  <a:pt x="407" y="232"/>
                </a:lnTo>
                <a:lnTo>
                  <a:pt x="431" y="229"/>
                </a:lnTo>
                <a:lnTo>
                  <a:pt x="456" y="223"/>
                </a:lnTo>
                <a:lnTo>
                  <a:pt x="477" y="218"/>
                </a:lnTo>
                <a:lnTo>
                  <a:pt x="499" y="212"/>
                </a:lnTo>
                <a:lnTo>
                  <a:pt x="519" y="206"/>
                </a:lnTo>
                <a:lnTo>
                  <a:pt x="537" y="198"/>
                </a:lnTo>
                <a:lnTo>
                  <a:pt x="552" y="189"/>
                </a:lnTo>
                <a:lnTo>
                  <a:pt x="566" y="180"/>
                </a:lnTo>
                <a:lnTo>
                  <a:pt x="579" y="171"/>
                </a:lnTo>
                <a:lnTo>
                  <a:pt x="589" y="161"/>
                </a:lnTo>
                <a:lnTo>
                  <a:pt x="596" y="151"/>
                </a:lnTo>
                <a:lnTo>
                  <a:pt x="602" y="142"/>
                </a:lnTo>
                <a:lnTo>
                  <a:pt x="606" y="130"/>
                </a:lnTo>
                <a:lnTo>
                  <a:pt x="607" y="12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07" name="Freeform 43"/>
          <p:cNvSpPr>
            <a:spLocks/>
          </p:cNvSpPr>
          <p:nvPr/>
        </p:nvSpPr>
        <p:spPr bwMode="auto">
          <a:xfrm>
            <a:off x="8153400" y="3657600"/>
            <a:ext cx="795338" cy="300038"/>
          </a:xfrm>
          <a:custGeom>
            <a:avLst/>
            <a:gdLst/>
            <a:ahLst/>
            <a:cxnLst>
              <a:cxn ang="0">
                <a:pos x="1" y="102"/>
              </a:cxn>
              <a:cxn ang="0">
                <a:pos x="8" y="118"/>
              </a:cxn>
              <a:cxn ang="0">
                <a:pos x="23" y="133"/>
              </a:cxn>
              <a:cxn ang="0">
                <a:pos x="45" y="148"/>
              </a:cxn>
              <a:cxn ang="0">
                <a:pos x="73" y="160"/>
              </a:cxn>
              <a:cxn ang="0">
                <a:pos x="107" y="171"/>
              </a:cxn>
              <a:cxn ang="0">
                <a:pos x="145" y="179"/>
              </a:cxn>
              <a:cxn ang="0">
                <a:pos x="185" y="185"/>
              </a:cxn>
              <a:cxn ang="0">
                <a:pos x="228" y="187"/>
              </a:cxn>
              <a:cxn ang="0">
                <a:pos x="272" y="187"/>
              </a:cxn>
              <a:cxn ang="0">
                <a:pos x="315" y="184"/>
              </a:cxn>
              <a:cxn ang="0">
                <a:pos x="356" y="179"/>
              </a:cxn>
              <a:cxn ang="0">
                <a:pos x="394" y="171"/>
              </a:cxn>
              <a:cxn ang="0">
                <a:pos x="427" y="160"/>
              </a:cxn>
              <a:cxn ang="0">
                <a:pos x="455" y="148"/>
              </a:cxn>
              <a:cxn ang="0">
                <a:pos x="477" y="133"/>
              </a:cxn>
              <a:cxn ang="0">
                <a:pos x="492" y="118"/>
              </a:cxn>
              <a:cxn ang="0">
                <a:pos x="499" y="102"/>
              </a:cxn>
              <a:cxn ang="0">
                <a:pos x="499" y="85"/>
              </a:cxn>
              <a:cxn ang="0">
                <a:pos x="492" y="69"/>
              </a:cxn>
              <a:cxn ang="0">
                <a:pos x="477" y="54"/>
              </a:cxn>
              <a:cxn ang="0">
                <a:pos x="455" y="40"/>
              </a:cxn>
              <a:cxn ang="0">
                <a:pos x="427" y="27"/>
              </a:cxn>
              <a:cxn ang="0">
                <a:pos x="393" y="17"/>
              </a:cxn>
              <a:cxn ang="0">
                <a:pos x="356" y="8"/>
              </a:cxn>
              <a:cxn ang="0">
                <a:pos x="315" y="3"/>
              </a:cxn>
              <a:cxn ang="0">
                <a:pos x="272" y="0"/>
              </a:cxn>
              <a:cxn ang="0">
                <a:pos x="228" y="0"/>
              </a:cxn>
              <a:cxn ang="0">
                <a:pos x="185" y="3"/>
              </a:cxn>
              <a:cxn ang="0">
                <a:pos x="144" y="8"/>
              </a:cxn>
              <a:cxn ang="0">
                <a:pos x="107" y="17"/>
              </a:cxn>
              <a:cxn ang="0">
                <a:pos x="73" y="28"/>
              </a:cxn>
              <a:cxn ang="0">
                <a:pos x="45" y="40"/>
              </a:cxn>
              <a:cxn ang="0">
                <a:pos x="23" y="54"/>
              </a:cxn>
              <a:cxn ang="0">
                <a:pos x="8" y="69"/>
              </a:cxn>
              <a:cxn ang="0">
                <a:pos x="1" y="85"/>
              </a:cxn>
            </a:cxnLst>
            <a:rect l="0" t="0" r="r" b="b"/>
            <a:pathLst>
              <a:path w="501" h="189">
                <a:moveTo>
                  <a:pt x="0" y="94"/>
                </a:moveTo>
                <a:lnTo>
                  <a:pt x="1" y="102"/>
                </a:lnTo>
                <a:lnTo>
                  <a:pt x="4" y="110"/>
                </a:lnTo>
                <a:lnTo>
                  <a:pt x="8" y="118"/>
                </a:lnTo>
                <a:lnTo>
                  <a:pt x="15" y="126"/>
                </a:lnTo>
                <a:lnTo>
                  <a:pt x="23" y="133"/>
                </a:lnTo>
                <a:lnTo>
                  <a:pt x="33" y="141"/>
                </a:lnTo>
                <a:lnTo>
                  <a:pt x="45" y="148"/>
                </a:lnTo>
                <a:lnTo>
                  <a:pt x="58" y="154"/>
                </a:lnTo>
                <a:lnTo>
                  <a:pt x="73" y="160"/>
                </a:lnTo>
                <a:lnTo>
                  <a:pt x="89" y="166"/>
                </a:lnTo>
                <a:lnTo>
                  <a:pt x="107" y="171"/>
                </a:lnTo>
                <a:lnTo>
                  <a:pt x="125" y="175"/>
                </a:lnTo>
                <a:lnTo>
                  <a:pt x="145" y="179"/>
                </a:lnTo>
                <a:lnTo>
                  <a:pt x="164" y="182"/>
                </a:lnTo>
                <a:lnTo>
                  <a:pt x="185" y="185"/>
                </a:lnTo>
                <a:lnTo>
                  <a:pt x="207" y="186"/>
                </a:lnTo>
                <a:lnTo>
                  <a:pt x="228" y="187"/>
                </a:lnTo>
                <a:lnTo>
                  <a:pt x="250" y="188"/>
                </a:lnTo>
                <a:lnTo>
                  <a:pt x="272" y="187"/>
                </a:lnTo>
                <a:lnTo>
                  <a:pt x="293" y="186"/>
                </a:lnTo>
                <a:lnTo>
                  <a:pt x="315" y="184"/>
                </a:lnTo>
                <a:lnTo>
                  <a:pt x="336" y="182"/>
                </a:lnTo>
                <a:lnTo>
                  <a:pt x="356" y="179"/>
                </a:lnTo>
                <a:lnTo>
                  <a:pt x="375" y="175"/>
                </a:lnTo>
                <a:lnTo>
                  <a:pt x="394" y="171"/>
                </a:lnTo>
                <a:lnTo>
                  <a:pt x="411" y="165"/>
                </a:lnTo>
                <a:lnTo>
                  <a:pt x="427" y="160"/>
                </a:lnTo>
                <a:lnTo>
                  <a:pt x="442" y="154"/>
                </a:lnTo>
                <a:lnTo>
                  <a:pt x="455" y="148"/>
                </a:lnTo>
                <a:lnTo>
                  <a:pt x="467" y="141"/>
                </a:lnTo>
                <a:lnTo>
                  <a:pt x="477" y="133"/>
                </a:lnTo>
                <a:lnTo>
                  <a:pt x="486" y="126"/>
                </a:lnTo>
                <a:lnTo>
                  <a:pt x="492" y="118"/>
                </a:lnTo>
                <a:lnTo>
                  <a:pt x="497" y="110"/>
                </a:lnTo>
                <a:lnTo>
                  <a:pt x="499" y="102"/>
                </a:lnTo>
                <a:lnTo>
                  <a:pt x="500" y="94"/>
                </a:lnTo>
                <a:lnTo>
                  <a:pt x="499" y="85"/>
                </a:lnTo>
                <a:lnTo>
                  <a:pt x="497" y="77"/>
                </a:lnTo>
                <a:lnTo>
                  <a:pt x="492" y="69"/>
                </a:lnTo>
                <a:lnTo>
                  <a:pt x="485" y="62"/>
                </a:lnTo>
                <a:lnTo>
                  <a:pt x="477" y="54"/>
                </a:lnTo>
                <a:lnTo>
                  <a:pt x="467" y="47"/>
                </a:lnTo>
                <a:lnTo>
                  <a:pt x="455" y="40"/>
                </a:lnTo>
                <a:lnTo>
                  <a:pt x="442" y="33"/>
                </a:lnTo>
                <a:lnTo>
                  <a:pt x="427" y="27"/>
                </a:lnTo>
                <a:lnTo>
                  <a:pt x="411" y="22"/>
                </a:lnTo>
                <a:lnTo>
                  <a:pt x="393" y="17"/>
                </a:lnTo>
                <a:lnTo>
                  <a:pt x="375" y="12"/>
                </a:lnTo>
                <a:lnTo>
                  <a:pt x="356" y="8"/>
                </a:lnTo>
                <a:lnTo>
                  <a:pt x="336" y="5"/>
                </a:lnTo>
                <a:lnTo>
                  <a:pt x="315" y="3"/>
                </a:lnTo>
                <a:lnTo>
                  <a:pt x="293" y="1"/>
                </a:lnTo>
                <a:lnTo>
                  <a:pt x="272" y="0"/>
                </a:lnTo>
                <a:lnTo>
                  <a:pt x="250" y="0"/>
                </a:lnTo>
                <a:lnTo>
                  <a:pt x="228" y="0"/>
                </a:lnTo>
                <a:lnTo>
                  <a:pt x="207" y="1"/>
                </a:lnTo>
                <a:lnTo>
                  <a:pt x="185" y="3"/>
                </a:lnTo>
                <a:lnTo>
                  <a:pt x="164" y="5"/>
                </a:lnTo>
                <a:lnTo>
                  <a:pt x="144" y="8"/>
                </a:lnTo>
                <a:lnTo>
                  <a:pt x="125" y="12"/>
                </a:lnTo>
                <a:lnTo>
                  <a:pt x="107" y="17"/>
                </a:lnTo>
                <a:lnTo>
                  <a:pt x="89" y="22"/>
                </a:lnTo>
                <a:lnTo>
                  <a:pt x="73" y="28"/>
                </a:lnTo>
                <a:lnTo>
                  <a:pt x="58" y="33"/>
                </a:lnTo>
                <a:lnTo>
                  <a:pt x="45" y="40"/>
                </a:lnTo>
                <a:lnTo>
                  <a:pt x="33" y="47"/>
                </a:lnTo>
                <a:lnTo>
                  <a:pt x="23" y="54"/>
                </a:lnTo>
                <a:lnTo>
                  <a:pt x="15" y="62"/>
                </a:lnTo>
                <a:lnTo>
                  <a:pt x="8" y="69"/>
                </a:lnTo>
                <a:lnTo>
                  <a:pt x="4" y="78"/>
                </a:lnTo>
                <a:lnTo>
                  <a:pt x="1" y="85"/>
                </a:lnTo>
                <a:lnTo>
                  <a:pt x="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08" name="Freeform 44"/>
          <p:cNvSpPr>
            <a:spLocks/>
          </p:cNvSpPr>
          <p:nvPr/>
        </p:nvSpPr>
        <p:spPr bwMode="auto">
          <a:xfrm>
            <a:off x="7675563" y="4157663"/>
            <a:ext cx="1343025" cy="279400"/>
          </a:xfrm>
          <a:custGeom>
            <a:avLst/>
            <a:gdLst/>
            <a:ahLst/>
            <a:cxnLst>
              <a:cxn ang="0">
                <a:pos x="845" y="175"/>
              </a:cxn>
              <a:cxn ang="0">
                <a:pos x="845" y="0"/>
              </a:cxn>
              <a:cxn ang="0">
                <a:pos x="0" y="0"/>
              </a:cxn>
              <a:cxn ang="0">
                <a:pos x="0" y="175"/>
              </a:cxn>
              <a:cxn ang="0">
                <a:pos x="845" y="175"/>
              </a:cxn>
            </a:cxnLst>
            <a:rect l="0" t="0" r="r" b="b"/>
            <a:pathLst>
              <a:path w="846" h="176">
                <a:moveTo>
                  <a:pt x="845" y="175"/>
                </a:moveTo>
                <a:lnTo>
                  <a:pt x="845" y="0"/>
                </a:lnTo>
                <a:lnTo>
                  <a:pt x="0" y="0"/>
                </a:lnTo>
                <a:lnTo>
                  <a:pt x="0" y="175"/>
                </a:lnTo>
                <a:lnTo>
                  <a:pt x="845" y="175"/>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62509" name="Rectangle 45"/>
          <p:cNvSpPr>
            <a:spLocks noChangeArrowheads="1"/>
          </p:cNvSpPr>
          <p:nvPr/>
        </p:nvSpPr>
        <p:spPr bwMode="auto">
          <a:xfrm>
            <a:off x="8323263" y="3613150"/>
            <a:ext cx="5318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age</a:t>
            </a:r>
          </a:p>
        </p:txBody>
      </p:sp>
      <p:sp>
        <p:nvSpPr>
          <p:cNvPr id="62510" name="Rectangle 46"/>
          <p:cNvSpPr>
            <a:spLocks noChangeArrowheads="1"/>
          </p:cNvSpPr>
          <p:nvPr/>
        </p:nvSpPr>
        <p:spPr bwMode="auto">
          <a:xfrm>
            <a:off x="7086600" y="3560763"/>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pname</a:t>
            </a:r>
          </a:p>
        </p:txBody>
      </p:sp>
      <p:sp>
        <p:nvSpPr>
          <p:cNvPr id="62511" name="Rectangle 47"/>
          <p:cNvSpPr>
            <a:spLocks noChangeArrowheads="1"/>
          </p:cNvSpPr>
          <p:nvPr/>
        </p:nvSpPr>
        <p:spPr bwMode="auto">
          <a:xfrm>
            <a:off x="7672388" y="4137025"/>
            <a:ext cx="1344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Dependents</a:t>
            </a:r>
          </a:p>
        </p:txBody>
      </p:sp>
      <p:sp>
        <p:nvSpPr>
          <p:cNvPr id="62512" name="Line 48"/>
          <p:cNvSpPr>
            <a:spLocks noChangeShapeType="1"/>
          </p:cNvSpPr>
          <p:nvPr/>
        </p:nvSpPr>
        <p:spPr bwMode="auto">
          <a:xfrm>
            <a:off x="7273925" y="3813175"/>
            <a:ext cx="587375" cy="0"/>
          </a:xfrm>
          <a:prstGeom prst="line">
            <a:avLst/>
          </a:prstGeom>
          <a:noFill/>
          <a:ln w="25400">
            <a:solidFill>
              <a:schemeClr val="tx2"/>
            </a:solidFill>
            <a:prstDash val="dash"/>
            <a:round/>
            <a:headEnd type="none" w="sm" len="sm"/>
            <a:tailEnd type="none" w="sm" len="sm"/>
          </a:ln>
          <a:effectLst/>
        </p:spPr>
        <p:txBody>
          <a:bodyPr/>
          <a:lstStyle/>
          <a:p>
            <a:endParaRPr lang="en-US"/>
          </a:p>
        </p:txBody>
      </p:sp>
      <p:sp>
        <p:nvSpPr>
          <p:cNvPr id="62513" name="Line 49"/>
          <p:cNvSpPr>
            <a:spLocks noChangeShapeType="1"/>
          </p:cNvSpPr>
          <p:nvPr/>
        </p:nvSpPr>
        <p:spPr bwMode="auto">
          <a:xfrm>
            <a:off x="7626350" y="3952875"/>
            <a:ext cx="292100" cy="185738"/>
          </a:xfrm>
          <a:prstGeom prst="line">
            <a:avLst/>
          </a:prstGeom>
          <a:noFill/>
          <a:ln w="12700">
            <a:solidFill>
              <a:schemeClr val="tx2"/>
            </a:solidFill>
            <a:round/>
            <a:headEnd type="none" w="sm" len="sm"/>
            <a:tailEnd type="none" w="sm" len="sm"/>
          </a:ln>
          <a:effectLst/>
        </p:spPr>
        <p:txBody>
          <a:bodyPr/>
          <a:lstStyle/>
          <a:p>
            <a:endParaRPr lang="en-US"/>
          </a:p>
        </p:txBody>
      </p:sp>
      <p:sp>
        <p:nvSpPr>
          <p:cNvPr id="62514" name="Line 50"/>
          <p:cNvSpPr>
            <a:spLocks noChangeShapeType="1"/>
          </p:cNvSpPr>
          <p:nvPr/>
        </p:nvSpPr>
        <p:spPr bwMode="auto">
          <a:xfrm flipH="1">
            <a:off x="8451850" y="3968750"/>
            <a:ext cx="119063" cy="169863"/>
          </a:xfrm>
          <a:prstGeom prst="line">
            <a:avLst/>
          </a:prstGeom>
          <a:noFill/>
          <a:ln w="12700">
            <a:solidFill>
              <a:schemeClr val="tx2"/>
            </a:solidFill>
            <a:round/>
            <a:headEnd type="none" w="sm" len="sm"/>
            <a:tailEnd type="none" w="sm" len="sm"/>
          </a:ln>
          <a:effectLst/>
        </p:spPr>
        <p:txBody>
          <a:bodyPr/>
          <a:lstStyle/>
          <a:p>
            <a:endParaRPr lang="en-US"/>
          </a:p>
        </p:txBody>
      </p:sp>
      <p:grpSp>
        <p:nvGrpSpPr>
          <p:cNvPr id="62523" name="Group 59"/>
          <p:cNvGrpSpPr>
            <a:grpSpLocks/>
          </p:cNvGrpSpPr>
          <p:nvPr/>
        </p:nvGrpSpPr>
        <p:grpSpPr bwMode="auto">
          <a:xfrm>
            <a:off x="4828381" y="5756274"/>
            <a:ext cx="2265363" cy="892175"/>
            <a:chOff x="3042" y="3646"/>
            <a:chExt cx="1427" cy="562"/>
          </a:xfrm>
        </p:grpSpPr>
        <p:sp>
          <p:nvSpPr>
            <p:cNvPr id="62515" name="Freeform 51"/>
            <p:cNvSpPr>
              <a:spLocks/>
            </p:cNvSpPr>
            <p:nvPr/>
          </p:nvSpPr>
          <p:spPr bwMode="auto">
            <a:xfrm>
              <a:off x="3042" y="3994"/>
              <a:ext cx="713" cy="209"/>
            </a:xfrm>
            <a:custGeom>
              <a:avLst/>
              <a:gdLst/>
              <a:ahLst/>
              <a:cxnLst>
                <a:cxn ang="0">
                  <a:pos x="710" y="94"/>
                </a:cxn>
                <a:cxn ang="0">
                  <a:pos x="700" y="76"/>
                </a:cxn>
                <a:cxn ang="0">
                  <a:pos x="679" y="59"/>
                </a:cxn>
                <a:cxn ang="0">
                  <a:pos x="648" y="44"/>
                </a:cxn>
                <a:cxn ang="0">
                  <a:pos x="608" y="29"/>
                </a:cxn>
                <a:cxn ang="0">
                  <a:pos x="561" y="18"/>
                </a:cxn>
                <a:cxn ang="0">
                  <a:pos x="507" y="8"/>
                </a:cxn>
                <a:cxn ang="0">
                  <a:pos x="449" y="3"/>
                </a:cxn>
                <a:cxn ang="0">
                  <a:pos x="387" y="0"/>
                </a:cxn>
                <a:cxn ang="0">
                  <a:pos x="325" y="0"/>
                </a:cxn>
                <a:cxn ang="0">
                  <a:pos x="264" y="3"/>
                </a:cxn>
                <a:cxn ang="0">
                  <a:pos x="206" y="8"/>
                </a:cxn>
                <a:cxn ang="0">
                  <a:pos x="152" y="18"/>
                </a:cxn>
                <a:cxn ang="0">
                  <a:pos x="105" y="29"/>
                </a:cxn>
                <a:cxn ang="0">
                  <a:pos x="65" y="44"/>
                </a:cxn>
                <a:cxn ang="0">
                  <a:pos x="34" y="59"/>
                </a:cxn>
                <a:cxn ang="0">
                  <a:pos x="12" y="76"/>
                </a:cxn>
                <a:cxn ang="0">
                  <a:pos x="1" y="94"/>
                </a:cxn>
                <a:cxn ang="0">
                  <a:pos x="1" y="112"/>
                </a:cxn>
                <a:cxn ang="0">
                  <a:pos x="12" y="130"/>
                </a:cxn>
                <a:cxn ang="0">
                  <a:pos x="34" y="147"/>
                </a:cxn>
                <a:cxn ang="0">
                  <a:pos x="65" y="163"/>
                </a:cxn>
                <a:cxn ang="0">
                  <a:pos x="105" y="177"/>
                </a:cxn>
                <a:cxn ang="0">
                  <a:pos x="152" y="189"/>
                </a:cxn>
                <a:cxn ang="0">
                  <a:pos x="206" y="198"/>
                </a:cxn>
                <a:cxn ang="0">
                  <a:pos x="264" y="204"/>
                </a:cxn>
                <a:cxn ang="0">
                  <a:pos x="325" y="206"/>
                </a:cxn>
                <a:cxn ang="0">
                  <a:pos x="387" y="206"/>
                </a:cxn>
                <a:cxn ang="0">
                  <a:pos x="449" y="204"/>
                </a:cxn>
                <a:cxn ang="0">
                  <a:pos x="507" y="198"/>
                </a:cxn>
                <a:cxn ang="0">
                  <a:pos x="561" y="189"/>
                </a:cxn>
                <a:cxn ang="0">
                  <a:pos x="608" y="177"/>
                </a:cxn>
                <a:cxn ang="0">
                  <a:pos x="648" y="163"/>
                </a:cxn>
                <a:cxn ang="0">
                  <a:pos x="679" y="147"/>
                </a:cxn>
                <a:cxn ang="0">
                  <a:pos x="700" y="130"/>
                </a:cxn>
                <a:cxn ang="0">
                  <a:pos x="710" y="112"/>
                </a:cxn>
              </a:cxnLst>
              <a:rect l="0" t="0" r="r" b="b"/>
              <a:pathLst>
                <a:path w="713" h="209">
                  <a:moveTo>
                    <a:pt x="712" y="104"/>
                  </a:moveTo>
                  <a:lnTo>
                    <a:pt x="710" y="94"/>
                  </a:lnTo>
                  <a:lnTo>
                    <a:pt x="707" y="86"/>
                  </a:lnTo>
                  <a:lnTo>
                    <a:pt x="700" y="76"/>
                  </a:lnTo>
                  <a:lnTo>
                    <a:pt x="690" y="68"/>
                  </a:lnTo>
                  <a:lnTo>
                    <a:pt x="679" y="59"/>
                  </a:lnTo>
                  <a:lnTo>
                    <a:pt x="665" y="52"/>
                  </a:lnTo>
                  <a:lnTo>
                    <a:pt x="648" y="44"/>
                  </a:lnTo>
                  <a:lnTo>
                    <a:pt x="629" y="36"/>
                  </a:lnTo>
                  <a:lnTo>
                    <a:pt x="608" y="29"/>
                  </a:lnTo>
                  <a:lnTo>
                    <a:pt x="585" y="24"/>
                  </a:lnTo>
                  <a:lnTo>
                    <a:pt x="561" y="18"/>
                  </a:lnTo>
                  <a:lnTo>
                    <a:pt x="534" y="13"/>
                  </a:lnTo>
                  <a:lnTo>
                    <a:pt x="507" y="8"/>
                  </a:lnTo>
                  <a:lnTo>
                    <a:pt x="478" y="5"/>
                  </a:lnTo>
                  <a:lnTo>
                    <a:pt x="449" y="3"/>
                  </a:lnTo>
                  <a:lnTo>
                    <a:pt x="419" y="1"/>
                  </a:lnTo>
                  <a:lnTo>
                    <a:pt x="387" y="0"/>
                  </a:lnTo>
                  <a:lnTo>
                    <a:pt x="356" y="0"/>
                  </a:lnTo>
                  <a:lnTo>
                    <a:pt x="325" y="0"/>
                  </a:lnTo>
                  <a:lnTo>
                    <a:pt x="294" y="1"/>
                  </a:lnTo>
                  <a:lnTo>
                    <a:pt x="264" y="3"/>
                  </a:lnTo>
                  <a:lnTo>
                    <a:pt x="235" y="5"/>
                  </a:lnTo>
                  <a:lnTo>
                    <a:pt x="206" y="8"/>
                  </a:lnTo>
                  <a:lnTo>
                    <a:pt x="179" y="13"/>
                  </a:lnTo>
                  <a:lnTo>
                    <a:pt x="152" y="18"/>
                  </a:lnTo>
                  <a:lnTo>
                    <a:pt x="127" y="24"/>
                  </a:lnTo>
                  <a:lnTo>
                    <a:pt x="105" y="29"/>
                  </a:lnTo>
                  <a:lnTo>
                    <a:pt x="83" y="36"/>
                  </a:lnTo>
                  <a:lnTo>
                    <a:pt x="65" y="44"/>
                  </a:lnTo>
                  <a:lnTo>
                    <a:pt x="48" y="52"/>
                  </a:lnTo>
                  <a:lnTo>
                    <a:pt x="34" y="59"/>
                  </a:lnTo>
                  <a:lnTo>
                    <a:pt x="22" y="68"/>
                  </a:lnTo>
                  <a:lnTo>
                    <a:pt x="12" y="76"/>
                  </a:lnTo>
                  <a:lnTo>
                    <a:pt x="5" y="86"/>
                  </a:lnTo>
                  <a:lnTo>
                    <a:pt x="1" y="94"/>
                  </a:lnTo>
                  <a:lnTo>
                    <a:pt x="0" y="104"/>
                  </a:lnTo>
                  <a:lnTo>
                    <a:pt x="1" y="112"/>
                  </a:lnTo>
                  <a:lnTo>
                    <a:pt x="5" y="121"/>
                  </a:lnTo>
                  <a:lnTo>
                    <a:pt x="12" y="130"/>
                  </a:lnTo>
                  <a:lnTo>
                    <a:pt x="22" y="139"/>
                  </a:lnTo>
                  <a:lnTo>
                    <a:pt x="34" y="147"/>
                  </a:lnTo>
                  <a:lnTo>
                    <a:pt x="48" y="156"/>
                  </a:lnTo>
                  <a:lnTo>
                    <a:pt x="65" y="163"/>
                  </a:lnTo>
                  <a:lnTo>
                    <a:pt x="83" y="170"/>
                  </a:lnTo>
                  <a:lnTo>
                    <a:pt x="105" y="177"/>
                  </a:lnTo>
                  <a:lnTo>
                    <a:pt x="127" y="182"/>
                  </a:lnTo>
                  <a:lnTo>
                    <a:pt x="152" y="189"/>
                  </a:lnTo>
                  <a:lnTo>
                    <a:pt x="179" y="193"/>
                  </a:lnTo>
                  <a:lnTo>
                    <a:pt x="206" y="198"/>
                  </a:lnTo>
                  <a:lnTo>
                    <a:pt x="235" y="201"/>
                  </a:lnTo>
                  <a:lnTo>
                    <a:pt x="264" y="204"/>
                  </a:lnTo>
                  <a:lnTo>
                    <a:pt x="294" y="205"/>
                  </a:lnTo>
                  <a:lnTo>
                    <a:pt x="325" y="206"/>
                  </a:lnTo>
                  <a:lnTo>
                    <a:pt x="356" y="208"/>
                  </a:lnTo>
                  <a:lnTo>
                    <a:pt x="387" y="206"/>
                  </a:lnTo>
                  <a:lnTo>
                    <a:pt x="419" y="205"/>
                  </a:lnTo>
                  <a:lnTo>
                    <a:pt x="449" y="204"/>
                  </a:lnTo>
                  <a:lnTo>
                    <a:pt x="478" y="201"/>
                  </a:lnTo>
                  <a:lnTo>
                    <a:pt x="507" y="198"/>
                  </a:lnTo>
                  <a:lnTo>
                    <a:pt x="534" y="193"/>
                  </a:lnTo>
                  <a:lnTo>
                    <a:pt x="561" y="189"/>
                  </a:lnTo>
                  <a:lnTo>
                    <a:pt x="585" y="182"/>
                  </a:lnTo>
                  <a:lnTo>
                    <a:pt x="608" y="177"/>
                  </a:lnTo>
                  <a:lnTo>
                    <a:pt x="629" y="170"/>
                  </a:lnTo>
                  <a:lnTo>
                    <a:pt x="648" y="163"/>
                  </a:lnTo>
                  <a:lnTo>
                    <a:pt x="665" y="156"/>
                  </a:lnTo>
                  <a:lnTo>
                    <a:pt x="679" y="147"/>
                  </a:lnTo>
                  <a:lnTo>
                    <a:pt x="690" y="139"/>
                  </a:lnTo>
                  <a:lnTo>
                    <a:pt x="700" y="130"/>
                  </a:lnTo>
                  <a:lnTo>
                    <a:pt x="707" y="121"/>
                  </a:lnTo>
                  <a:lnTo>
                    <a:pt x="710" y="112"/>
                  </a:lnTo>
                  <a:lnTo>
                    <a:pt x="712"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16" name="Freeform 52"/>
            <p:cNvSpPr>
              <a:spLocks/>
            </p:cNvSpPr>
            <p:nvPr/>
          </p:nvSpPr>
          <p:spPr bwMode="auto">
            <a:xfrm>
              <a:off x="3967" y="4019"/>
              <a:ext cx="502" cy="189"/>
            </a:xfrm>
            <a:custGeom>
              <a:avLst/>
              <a:gdLst/>
              <a:ahLst/>
              <a:cxnLst>
                <a:cxn ang="0">
                  <a:pos x="1" y="103"/>
                </a:cxn>
                <a:cxn ang="0">
                  <a:pos x="8" y="119"/>
                </a:cxn>
                <a:cxn ang="0">
                  <a:pos x="23" y="134"/>
                </a:cxn>
                <a:cxn ang="0">
                  <a:pos x="45" y="148"/>
                </a:cxn>
                <a:cxn ang="0">
                  <a:pos x="73" y="161"/>
                </a:cxn>
                <a:cxn ang="0">
                  <a:pos x="107" y="171"/>
                </a:cxn>
                <a:cxn ang="0">
                  <a:pos x="145" y="180"/>
                </a:cxn>
                <a:cxn ang="0">
                  <a:pos x="185" y="185"/>
                </a:cxn>
                <a:cxn ang="0">
                  <a:pos x="228" y="188"/>
                </a:cxn>
                <a:cxn ang="0">
                  <a:pos x="272" y="188"/>
                </a:cxn>
                <a:cxn ang="0">
                  <a:pos x="315" y="185"/>
                </a:cxn>
                <a:cxn ang="0">
                  <a:pos x="356" y="179"/>
                </a:cxn>
                <a:cxn ang="0">
                  <a:pos x="394" y="171"/>
                </a:cxn>
                <a:cxn ang="0">
                  <a:pos x="427" y="160"/>
                </a:cxn>
                <a:cxn ang="0">
                  <a:pos x="456" y="148"/>
                </a:cxn>
                <a:cxn ang="0">
                  <a:pos x="477" y="134"/>
                </a:cxn>
                <a:cxn ang="0">
                  <a:pos x="492" y="118"/>
                </a:cxn>
                <a:cxn ang="0">
                  <a:pos x="500" y="102"/>
                </a:cxn>
                <a:cxn ang="0">
                  <a:pos x="500" y="86"/>
                </a:cxn>
                <a:cxn ang="0">
                  <a:pos x="492" y="70"/>
                </a:cxn>
                <a:cxn ang="0">
                  <a:pos x="477" y="54"/>
                </a:cxn>
                <a:cxn ang="0">
                  <a:pos x="456" y="40"/>
                </a:cxn>
                <a:cxn ang="0">
                  <a:pos x="427" y="28"/>
                </a:cxn>
                <a:cxn ang="0">
                  <a:pos x="394" y="17"/>
                </a:cxn>
                <a:cxn ang="0">
                  <a:pos x="356" y="9"/>
                </a:cxn>
                <a:cxn ang="0">
                  <a:pos x="315" y="3"/>
                </a:cxn>
                <a:cxn ang="0">
                  <a:pos x="272" y="1"/>
                </a:cxn>
                <a:cxn ang="0">
                  <a:pos x="228" y="1"/>
                </a:cxn>
                <a:cxn ang="0">
                  <a:pos x="185" y="3"/>
                </a:cxn>
                <a:cxn ang="0">
                  <a:pos x="145" y="9"/>
                </a:cxn>
                <a:cxn ang="0">
                  <a:pos x="107" y="17"/>
                </a:cxn>
                <a:cxn ang="0">
                  <a:pos x="73" y="28"/>
                </a:cxn>
                <a:cxn ang="0">
                  <a:pos x="45" y="40"/>
                </a:cxn>
                <a:cxn ang="0">
                  <a:pos x="23" y="55"/>
                </a:cxn>
                <a:cxn ang="0">
                  <a:pos x="8" y="70"/>
                </a:cxn>
                <a:cxn ang="0">
                  <a:pos x="1" y="86"/>
                </a:cxn>
              </a:cxnLst>
              <a:rect l="0" t="0" r="r" b="b"/>
              <a:pathLst>
                <a:path w="502" h="189">
                  <a:moveTo>
                    <a:pt x="0" y="94"/>
                  </a:moveTo>
                  <a:lnTo>
                    <a:pt x="1" y="103"/>
                  </a:lnTo>
                  <a:lnTo>
                    <a:pt x="4" y="110"/>
                  </a:lnTo>
                  <a:lnTo>
                    <a:pt x="8" y="119"/>
                  </a:lnTo>
                  <a:lnTo>
                    <a:pt x="15" y="127"/>
                  </a:lnTo>
                  <a:lnTo>
                    <a:pt x="23" y="134"/>
                  </a:lnTo>
                  <a:lnTo>
                    <a:pt x="34" y="141"/>
                  </a:lnTo>
                  <a:lnTo>
                    <a:pt x="45" y="148"/>
                  </a:lnTo>
                  <a:lnTo>
                    <a:pt x="58" y="155"/>
                  </a:lnTo>
                  <a:lnTo>
                    <a:pt x="73" y="161"/>
                  </a:lnTo>
                  <a:lnTo>
                    <a:pt x="89" y="166"/>
                  </a:lnTo>
                  <a:lnTo>
                    <a:pt x="107" y="171"/>
                  </a:lnTo>
                  <a:lnTo>
                    <a:pt x="125" y="176"/>
                  </a:lnTo>
                  <a:lnTo>
                    <a:pt x="145" y="180"/>
                  </a:lnTo>
                  <a:lnTo>
                    <a:pt x="165" y="183"/>
                  </a:lnTo>
                  <a:lnTo>
                    <a:pt x="185" y="185"/>
                  </a:lnTo>
                  <a:lnTo>
                    <a:pt x="207" y="187"/>
                  </a:lnTo>
                  <a:lnTo>
                    <a:pt x="228" y="188"/>
                  </a:lnTo>
                  <a:lnTo>
                    <a:pt x="251" y="188"/>
                  </a:lnTo>
                  <a:lnTo>
                    <a:pt x="272" y="188"/>
                  </a:lnTo>
                  <a:lnTo>
                    <a:pt x="294" y="187"/>
                  </a:lnTo>
                  <a:lnTo>
                    <a:pt x="315" y="185"/>
                  </a:lnTo>
                  <a:lnTo>
                    <a:pt x="336" y="183"/>
                  </a:lnTo>
                  <a:lnTo>
                    <a:pt x="356" y="179"/>
                  </a:lnTo>
                  <a:lnTo>
                    <a:pt x="376" y="176"/>
                  </a:lnTo>
                  <a:lnTo>
                    <a:pt x="394" y="171"/>
                  </a:lnTo>
                  <a:lnTo>
                    <a:pt x="411" y="166"/>
                  </a:lnTo>
                  <a:lnTo>
                    <a:pt x="427" y="160"/>
                  </a:lnTo>
                  <a:lnTo>
                    <a:pt x="442" y="154"/>
                  </a:lnTo>
                  <a:lnTo>
                    <a:pt x="456" y="148"/>
                  </a:lnTo>
                  <a:lnTo>
                    <a:pt x="467" y="141"/>
                  </a:lnTo>
                  <a:lnTo>
                    <a:pt x="477" y="134"/>
                  </a:lnTo>
                  <a:lnTo>
                    <a:pt x="486" y="126"/>
                  </a:lnTo>
                  <a:lnTo>
                    <a:pt x="492" y="118"/>
                  </a:lnTo>
                  <a:lnTo>
                    <a:pt x="497" y="110"/>
                  </a:lnTo>
                  <a:lnTo>
                    <a:pt x="500" y="102"/>
                  </a:lnTo>
                  <a:lnTo>
                    <a:pt x="501" y="94"/>
                  </a:lnTo>
                  <a:lnTo>
                    <a:pt x="500" y="86"/>
                  </a:lnTo>
                  <a:lnTo>
                    <a:pt x="497" y="78"/>
                  </a:lnTo>
                  <a:lnTo>
                    <a:pt x="492" y="70"/>
                  </a:lnTo>
                  <a:lnTo>
                    <a:pt x="486" y="62"/>
                  </a:lnTo>
                  <a:lnTo>
                    <a:pt x="477" y="54"/>
                  </a:lnTo>
                  <a:lnTo>
                    <a:pt x="467" y="47"/>
                  </a:lnTo>
                  <a:lnTo>
                    <a:pt x="456" y="40"/>
                  </a:lnTo>
                  <a:lnTo>
                    <a:pt x="442" y="34"/>
                  </a:lnTo>
                  <a:lnTo>
                    <a:pt x="427" y="28"/>
                  </a:lnTo>
                  <a:lnTo>
                    <a:pt x="411" y="22"/>
                  </a:lnTo>
                  <a:lnTo>
                    <a:pt x="394" y="17"/>
                  </a:lnTo>
                  <a:lnTo>
                    <a:pt x="375" y="13"/>
                  </a:lnTo>
                  <a:lnTo>
                    <a:pt x="356" y="9"/>
                  </a:lnTo>
                  <a:lnTo>
                    <a:pt x="336" y="6"/>
                  </a:lnTo>
                  <a:lnTo>
                    <a:pt x="315" y="3"/>
                  </a:lnTo>
                  <a:lnTo>
                    <a:pt x="294" y="2"/>
                  </a:lnTo>
                  <a:lnTo>
                    <a:pt x="272" y="1"/>
                  </a:lnTo>
                  <a:lnTo>
                    <a:pt x="250" y="0"/>
                  </a:lnTo>
                  <a:lnTo>
                    <a:pt x="228" y="1"/>
                  </a:lnTo>
                  <a:lnTo>
                    <a:pt x="207" y="2"/>
                  </a:lnTo>
                  <a:lnTo>
                    <a:pt x="185" y="3"/>
                  </a:lnTo>
                  <a:lnTo>
                    <a:pt x="165" y="6"/>
                  </a:lnTo>
                  <a:lnTo>
                    <a:pt x="145" y="9"/>
                  </a:lnTo>
                  <a:lnTo>
                    <a:pt x="125" y="13"/>
                  </a:lnTo>
                  <a:lnTo>
                    <a:pt x="107" y="17"/>
                  </a:lnTo>
                  <a:lnTo>
                    <a:pt x="89" y="22"/>
                  </a:lnTo>
                  <a:lnTo>
                    <a:pt x="73" y="28"/>
                  </a:lnTo>
                  <a:lnTo>
                    <a:pt x="58" y="34"/>
                  </a:lnTo>
                  <a:lnTo>
                    <a:pt x="45" y="40"/>
                  </a:lnTo>
                  <a:lnTo>
                    <a:pt x="34" y="47"/>
                  </a:lnTo>
                  <a:lnTo>
                    <a:pt x="23" y="55"/>
                  </a:lnTo>
                  <a:lnTo>
                    <a:pt x="15" y="62"/>
                  </a:lnTo>
                  <a:lnTo>
                    <a:pt x="8" y="70"/>
                  </a:lnTo>
                  <a:lnTo>
                    <a:pt x="4" y="78"/>
                  </a:lnTo>
                  <a:lnTo>
                    <a:pt x="1" y="86"/>
                  </a:lnTo>
                  <a:lnTo>
                    <a:pt x="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17" name="Freeform 53"/>
            <p:cNvSpPr>
              <a:spLocks/>
            </p:cNvSpPr>
            <p:nvPr/>
          </p:nvSpPr>
          <p:spPr bwMode="auto">
            <a:xfrm>
              <a:off x="3613" y="3682"/>
              <a:ext cx="624" cy="195"/>
            </a:xfrm>
            <a:custGeom>
              <a:avLst/>
              <a:gdLst/>
              <a:ahLst/>
              <a:cxnLst>
                <a:cxn ang="0">
                  <a:pos x="623" y="194"/>
                </a:cxn>
                <a:cxn ang="0">
                  <a:pos x="623" y="0"/>
                </a:cxn>
                <a:cxn ang="0">
                  <a:pos x="0" y="0"/>
                </a:cxn>
                <a:cxn ang="0">
                  <a:pos x="0" y="194"/>
                </a:cxn>
                <a:cxn ang="0">
                  <a:pos x="623" y="194"/>
                </a:cxn>
              </a:cxnLst>
              <a:rect l="0" t="0" r="r" b="b"/>
              <a:pathLst>
                <a:path w="624" h="195">
                  <a:moveTo>
                    <a:pt x="623" y="194"/>
                  </a:moveTo>
                  <a:lnTo>
                    <a:pt x="623" y="0"/>
                  </a:lnTo>
                  <a:lnTo>
                    <a:pt x="0" y="0"/>
                  </a:lnTo>
                  <a:lnTo>
                    <a:pt x="0" y="194"/>
                  </a:lnTo>
                  <a:lnTo>
                    <a:pt x="623" y="1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18" name="Rectangle 54"/>
            <p:cNvSpPr>
              <a:spLocks noChangeArrowheads="1"/>
            </p:cNvSpPr>
            <p:nvPr/>
          </p:nvSpPr>
          <p:spPr bwMode="auto">
            <a:xfrm>
              <a:off x="3129" y="3986"/>
              <a:ext cx="598"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policyid</a:t>
              </a:r>
            </a:p>
          </p:txBody>
        </p:sp>
        <p:sp>
          <p:nvSpPr>
            <p:cNvPr id="62519" name="Rectangle 55"/>
            <p:cNvSpPr>
              <a:spLocks noChangeArrowheads="1"/>
            </p:cNvSpPr>
            <p:nvPr/>
          </p:nvSpPr>
          <p:spPr bwMode="auto">
            <a:xfrm>
              <a:off x="4017" y="3996"/>
              <a:ext cx="37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cost</a:t>
              </a:r>
            </a:p>
          </p:txBody>
        </p:sp>
        <p:sp>
          <p:nvSpPr>
            <p:cNvPr id="62520" name="Rectangle 56"/>
            <p:cNvSpPr>
              <a:spLocks noChangeArrowheads="1"/>
            </p:cNvSpPr>
            <p:nvPr/>
          </p:nvSpPr>
          <p:spPr bwMode="auto">
            <a:xfrm>
              <a:off x="3614" y="3646"/>
              <a:ext cx="59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Policies</a:t>
              </a:r>
            </a:p>
          </p:txBody>
        </p:sp>
        <p:sp>
          <p:nvSpPr>
            <p:cNvPr id="62521" name="Line 57"/>
            <p:cNvSpPr>
              <a:spLocks noChangeShapeType="1"/>
            </p:cNvSpPr>
            <p:nvPr/>
          </p:nvSpPr>
          <p:spPr bwMode="auto">
            <a:xfrm flipV="1">
              <a:off x="3471" y="3874"/>
              <a:ext cx="271" cy="124"/>
            </a:xfrm>
            <a:prstGeom prst="line">
              <a:avLst/>
            </a:prstGeom>
            <a:noFill/>
            <a:ln w="12700">
              <a:solidFill>
                <a:schemeClr val="tx2"/>
              </a:solidFill>
              <a:round/>
              <a:headEnd type="none" w="sm" len="sm"/>
              <a:tailEnd type="none" w="sm" len="sm"/>
            </a:ln>
            <a:effectLst/>
          </p:spPr>
          <p:txBody>
            <a:bodyPr/>
            <a:lstStyle/>
            <a:p>
              <a:endParaRPr lang="en-US"/>
            </a:p>
          </p:txBody>
        </p:sp>
        <p:sp>
          <p:nvSpPr>
            <p:cNvPr id="62522" name="Line 58"/>
            <p:cNvSpPr>
              <a:spLocks noChangeShapeType="1"/>
            </p:cNvSpPr>
            <p:nvPr/>
          </p:nvSpPr>
          <p:spPr bwMode="auto">
            <a:xfrm flipH="1" flipV="1">
              <a:off x="3934" y="3874"/>
              <a:ext cx="257" cy="150"/>
            </a:xfrm>
            <a:prstGeom prst="line">
              <a:avLst/>
            </a:prstGeom>
            <a:noFill/>
            <a:ln w="12700">
              <a:solidFill>
                <a:schemeClr val="tx2"/>
              </a:solidFill>
              <a:round/>
              <a:headEnd type="none" w="sm" len="sm"/>
              <a:tailEnd type="none" w="sm" len="sm"/>
            </a:ln>
            <a:effectLst/>
          </p:spPr>
          <p:txBody>
            <a:bodyPr/>
            <a:lstStyle/>
            <a:p>
              <a:endParaRPr lang="en-US"/>
            </a:p>
          </p:txBody>
        </p:sp>
      </p:grpSp>
      <p:sp>
        <p:nvSpPr>
          <p:cNvPr id="62524" name="Line 60"/>
          <p:cNvSpPr>
            <a:spLocks noChangeShapeType="1"/>
          </p:cNvSpPr>
          <p:nvPr/>
        </p:nvSpPr>
        <p:spPr bwMode="auto">
          <a:xfrm>
            <a:off x="6172200" y="2444750"/>
            <a:ext cx="0"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62525" name="Rectangle 61"/>
          <p:cNvSpPr>
            <a:spLocks noChangeArrowheads="1"/>
          </p:cNvSpPr>
          <p:nvPr/>
        </p:nvSpPr>
        <p:spPr bwMode="auto">
          <a:xfrm>
            <a:off x="4551363" y="4875213"/>
            <a:ext cx="117475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Purchaser</a:t>
            </a:r>
          </a:p>
        </p:txBody>
      </p:sp>
      <p:sp>
        <p:nvSpPr>
          <p:cNvPr id="62526" name="Freeform 62"/>
          <p:cNvSpPr>
            <a:spLocks/>
          </p:cNvSpPr>
          <p:nvPr/>
        </p:nvSpPr>
        <p:spPr bwMode="auto">
          <a:xfrm>
            <a:off x="4471988" y="4749800"/>
            <a:ext cx="1293812" cy="600075"/>
          </a:xfrm>
          <a:custGeom>
            <a:avLst/>
            <a:gdLst/>
            <a:ahLst/>
            <a:cxnLst>
              <a:cxn ang="0">
                <a:pos x="0" y="188"/>
              </a:cxn>
              <a:cxn ang="0">
                <a:pos x="402" y="0"/>
              </a:cxn>
              <a:cxn ang="0">
                <a:pos x="814" y="194"/>
              </a:cxn>
              <a:cxn ang="0">
                <a:pos x="402" y="377"/>
              </a:cxn>
              <a:cxn ang="0">
                <a:pos x="0" y="188"/>
              </a:cxn>
            </a:cxnLst>
            <a:rect l="0" t="0" r="r" b="b"/>
            <a:pathLst>
              <a:path w="815" h="378">
                <a:moveTo>
                  <a:pt x="0" y="188"/>
                </a:moveTo>
                <a:lnTo>
                  <a:pt x="402" y="0"/>
                </a:lnTo>
                <a:lnTo>
                  <a:pt x="814" y="194"/>
                </a:lnTo>
                <a:lnTo>
                  <a:pt x="402" y="377"/>
                </a:lnTo>
                <a:lnTo>
                  <a:pt x="0" y="188"/>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62538" name="Group 74"/>
          <p:cNvGrpSpPr>
            <a:grpSpLocks/>
          </p:cNvGrpSpPr>
          <p:nvPr/>
        </p:nvGrpSpPr>
        <p:grpSpPr bwMode="auto">
          <a:xfrm>
            <a:off x="2714625" y="3548063"/>
            <a:ext cx="2257425" cy="1076325"/>
            <a:chOff x="1710" y="2235"/>
            <a:chExt cx="1422" cy="678"/>
          </a:xfrm>
        </p:grpSpPr>
        <p:sp>
          <p:nvSpPr>
            <p:cNvPr id="62527" name="Freeform 63"/>
            <p:cNvSpPr>
              <a:spLocks/>
            </p:cNvSpPr>
            <p:nvPr/>
          </p:nvSpPr>
          <p:spPr bwMode="auto">
            <a:xfrm>
              <a:off x="1710" y="2385"/>
              <a:ext cx="501" cy="189"/>
            </a:xfrm>
            <a:custGeom>
              <a:avLst/>
              <a:gdLst/>
              <a:ahLst/>
              <a:cxnLst>
                <a:cxn ang="0">
                  <a:pos x="499" y="86"/>
                </a:cxn>
                <a:cxn ang="0">
                  <a:pos x="492" y="70"/>
                </a:cxn>
                <a:cxn ang="0">
                  <a:pos x="477" y="54"/>
                </a:cxn>
                <a:cxn ang="0">
                  <a:pos x="455" y="40"/>
                </a:cxn>
                <a:cxn ang="0">
                  <a:pos x="427" y="28"/>
                </a:cxn>
                <a:cxn ang="0">
                  <a:pos x="393" y="17"/>
                </a:cxn>
                <a:cxn ang="0">
                  <a:pos x="356" y="9"/>
                </a:cxn>
                <a:cxn ang="0">
                  <a:pos x="315" y="3"/>
                </a:cxn>
                <a:cxn ang="0">
                  <a:pos x="272" y="1"/>
                </a:cxn>
                <a:cxn ang="0">
                  <a:pos x="228" y="1"/>
                </a:cxn>
                <a:cxn ang="0">
                  <a:pos x="185" y="3"/>
                </a:cxn>
                <a:cxn ang="0">
                  <a:pos x="144" y="9"/>
                </a:cxn>
                <a:cxn ang="0">
                  <a:pos x="107" y="17"/>
                </a:cxn>
                <a:cxn ang="0">
                  <a:pos x="73" y="28"/>
                </a:cxn>
                <a:cxn ang="0">
                  <a:pos x="45" y="40"/>
                </a:cxn>
                <a:cxn ang="0">
                  <a:pos x="23" y="54"/>
                </a:cxn>
                <a:cxn ang="0">
                  <a:pos x="8" y="70"/>
                </a:cxn>
                <a:cxn ang="0">
                  <a:pos x="1" y="86"/>
                </a:cxn>
                <a:cxn ang="0">
                  <a:pos x="1" y="103"/>
                </a:cxn>
                <a:cxn ang="0">
                  <a:pos x="8" y="119"/>
                </a:cxn>
                <a:cxn ang="0">
                  <a:pos x="23" y="134"/>
                </a:cxn>
                <a:cxn ang="0">
                  <a:pos x="45" y="148"/>
                </a:cxn>
                <a:cxn ang="0">
                  <a:pos x="73" y="160"/>
                </a:cxn>
                <a:cxn ang="0">
                  <a:pos x="107" y="171"/>
                </a:cxn>
                <a:cxn ang="0">
                  <a:pos x="144" y="179"/>
                </a:cxn>
                <a:cxn ang="0">
                  <a:pos x="185" y="185"/>
                </a:cxn>
                <a:cxn ang="0">
                  <a:pos x="228" y="188"/>
                </a:cxn>
                <a:cxn ang="0">
                  <a:pos x="272" y="188"/>
                </a:cxn>
                <a:cxn ang="0">
                  <a:pos x="315" y="185"/>
                </a:cxn>
                <a:cxn ang="0">
                  <a:pos x="356" y="179"/>
                </a:cxn>
                <a:cxn ang="0">
                  <a:pos x="393" y="171"/>
                </a:cxn>
                <a:cxn ang="0">
                  <a:pos x="427" y="160"/>
                </a:cxn>
                <a:cxn ang="0">
                  <a:pos x="455" y="148"/>
                </a:cxn>
                <a:cxn ang="0">
                  <a:pos x="477" y="134"/>
                </a:cxn>
                <a:cxn ang="0">
                  <a:pos x="492" y="119"/>
                </a:cxn>
                <a:cxn ang="0">
                  <a:pos x="499" y="103"/>
                </a:cxn>
              </a:cxnLst>
              <a:rect l="0" t="0" r="r" b="b"/>
              <a:pathLst>
                <a:path w="501" h="189">
                  <a:moveTo>
                    <a:pt x="500" y="94"/>
                  </a:moveTo>
                  <a:lnTo>
                    <a:pt x="499" y="86"/>
                  </a:lnTo>
                  <a:lnTo>
                    <a:pt x="496" y="78"/>
                  </a:lnTo>
                  <a:lnTo>
                    <a:pt x="492" y="70"/>
                  </a:lnTo>
                  <a:lnTo>
                    <a:pt x="485" y="62"/>
                  </a:lnTo>
                  <a:lnTo>
                    <a:pt x="477" y="54"/>
                  </a:lnTo>
                  <a:lnTo>
                    <a:pt x="467" y="47"/>
                  </a:lnTo>
                  <a:lnTo>
                    <a:pt x="455" y="40"/>
                  </a:lnTo>
                  <a:lnTo>
                    <a:pt x="442" y="34"/>
                  </a:lnTo>
                  <a:lnTo>
                    <a:pt x="427" y="28"/>
                  </a:lnTo>
                  <a:lnTo>
                    <a:pt x="411" y="22"/>
                  </a:lnTo>
                  <a:lnTo>
                    <a:pt x="393" y="17"/>
                  </a:lnTo>
                  <a:lnTo>
                    <a:pt x="375" y="13"/>
                  </a:lnTo>
                  <a:lnTo>
                    <a:pt x="356" y="9"/>
                  </a:lnTo>
                  <a:lnTo>
                    <a:pt x="336" y="6"/>
                  </a:lnTo>
                  <a:lnTo>
                    <a:pt x="315" y="3"/>
                  </a:lnTo>
                  <a:lnTo>
                    <a:pt x="293" y="2"/>
                  </a:lnTo>
                  <a:lnTo>
                    <a:pt x="272" y="1"/>
                  </a:lnTo>
                  <a:lnTo>
                    <a:pt x="250" y="0"/>
                  </a:lnTo>
                  <a:lnTo>
                    <a:pt x="228" y="1"/>
                  </a:lnTo>
                  <a:lnTo>
                    <a:pt x="207" y="2"/>
                  </a:lnTo>
                  <a:lnTo>
                    <a:pt x="185" y="3"/>
                  </a:lnTo>
                  <a:lnTo>
                    <a:pt x="164" y="6"/>
                  </a:lnTo>
                  <a:lnTo>
                    <a:pt x="144" y="9"/>
                  </a:lnTo>
                  <a:lnTo>
                    <a:pt x="125" y="13"/>
                  </a:lnTo>
                  <a:lnTo>
                    <a:pt x="107" y="17"/>
                  </a:lnTo>
                  <a:lnTo>
                    <a:pt x="89" y="22"/>
                  </a:lnTo>
                  <a:lnTo>
                    <a:pt x="73" y="28"/>
                  </a:lnTo>
                  <a:lnTo>
                    <a:pt x="58" y="34"/>
                  </a:lnTo>
                  <a:lnTo>
                    <a:pt x="45" y="40"/>
                  </a:lnTo>
                  <a:lnTo>
                    <a:pt x="33" y="47"/>
                  </a:lnTo>
                  <a:lnTo>
                    <a:pt x="23" y="54"/>
                  </a:lnTo>
                  <a:lnTo>
                    <a:pt x="15" y="62"/>
                  </a:lnTo>
                  <a:lnTo>
                    <a:pt x="8" y="70"/>
                  </a:lnTo>
                  <a:lnTo>
                    <a:pt x="3" y="78"/>
                  </a:lnTo>
                  <a:lnTo>
                    <a:pt x="1" y="86"/>
                  </a:lnTo>
                  <a:lnTo>
                    <a:pt x="0" y="94"/>
                  </a:lnTo>
                  <a:lnTo>
                    <a:pt x="1" y="103"/>
                  </a:lnTo>
                  <a:lnTo>
                    <a:pt x="3" y="110"/>
                  </a:lnTo>
                  <a:lnTo>
                    <a:pt x="8" y="119"/>
                  </a:lnTo>
                  <a:lnTo>
                    <a:pt x="15" y="127"/>
                  </a:lnTo>
                  <a:lnTo>
                    <a:pt x="23" y="134"/>
                  </a:lnTo>
                  <a:lnTo>
                    <a:pt x="33" y="141"/>
                  </a:lnTo>
                  <a:lnTo>
                    <a:pt x="45" y="148"/>
                  </a:lnTo>
                  <a:lnTo>
                    <a:pt x="58" y="154"/>
                  </a:lnTo>
                  <a:lnTo>
                    <a:pt x="73" y="160"/>
                  </a:lnTo>
                  <a:lnTo>
                    <a:pt x="89" y="166"/>
                  </a:lnTo>
                  <a:lnTo>
                    <a:pt x="107" y="171"/>
                  </a:lnTo>
                  <a:lnTo>
                    <a:pt x="125" y="176"/>
                  </a:lnTo>
                  <a:lnTo>
                    <a:pt x="144" y="179"/>
                  </a:lnTo>
                  <a:lnTo>
                    <a:pt x="164" y="183"/>
                  </a:lnTo>
                  <a:lnTo>
                    <a:pt x="185" y="185"/>
                  </a:lnTo>
                  <a:lnTo>
                    <a:pt x="207" y="187"/>
                  </a:lnTo>
                  <a:lnTo>
                    <a:pt x="228" y="188"/>
                  </a:lnTo>
                  <a:lnTo>
                    <a:pt x="250" y="188"/>
                  </a:lnTo>
                  <a:lnTo>
                    <a:pt x="272" y="188"/>
                  </a:lnTo>
                  <a:lnTo>
                    <a:pt x="293" y="187"/>
                  </a:lnTo>
                  <a:lnTo>
                    <a:pt x="315" y="185"/>
                  </a:lnTo>
                  <a:lnTo>
                    <a:pt x="336" y="183"/>
                  </a:lnTo>
                  <a:lnTo>
                    <a:pt x="356" y="179"/>
                  </a:lnTo>
                  <a:lnTo>
                    <a:pt x="375" y="176"/>
                  </a:lnTo>
                  <a:lnTo>
                    <a:pt x="393" y="171"/>
                  </a:lnTo>
                  <a:lnTo>
                    <a:pt x="411" y="166"/>
                  </a:lnTo>
                  <a:lnTo>
                    <a:pt x="427" y="160"/>
                  </a:lnTo>
                  <a:lnTo>
                    <a:pt x="442" y="154"/>
                  </a:lnTo>
                  <a:lnTo>
                    <a:pt x="455" y="148"/>
                  </a:lnTo>
                  <a:lnTo>
                    <a:pt x="467" y="141"/>
                  </a:lnTo>
                  <a:lnTo>
                    <a:pt x="477" y="134"/>
                  </a:lnTo>
                  <a:lnTo>
                    <a:pt x="485" y="127"/>
                  </a:lnTo>
                  <a:lnTo>
                    <a:pt x="492" y="119"/>
                  </a:lnTo>
                  <a:lnTo>
                    <a:pt x="496" y="110"/>
                  </a:lnTo>
                  <a:lnTo>
                    <a:pt x="499" y="103"/>
                  </a:lnTo>
                  <a:lnTo>
                    <a:pt x="50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28" name="Freeform 64"/>
            <p:cNvSpPr>
              <a:spLocks/>
            </p:cNvSpPr>
            <p:nvPr/>
          </p:nvSpPr>
          <p:spPr bwMode="auto">
            <a:xfrm>
              <a:off x="2630" y="2385"/>
              <a:ext cx="502" cy="189"/>
            </a:xfrm>
            <a:custGeom>
              <a:avLst/>
              <a:gdLst/>
              <a:ahLst/>
              <a:cxnLst>
                <a:cxn ang="0">
                  <a:pos x="1" y="103"/>
                </a:cxn>
                <a:cxn ang="0">
                  <a:pos x="8" y="119"/>
                </a:cxn>
                <a:cxn ang="0">
                  <a:pos x="24" y="134"/>
                </a:cxn>
                <a:cxn ang="0">
                  <a:pos x="45" y="148"/>
                </a:cxn>
                <a:cxn ang="0">
                  <a:pos x="73" y="161"/>
                </a:cxn>
                <a:cxn ang="0">
                  <a:pos x="107" y="171"/>
                </a:cxn>
                <a:cxn ang="0">
                  <a:pos x="144" y="179"/>
                </a:cxn>
                <a:cxn ang="0">
                  <a:pos x="186" y="185"/>
                </a:cxn>
                <a:cxn ang="0">
                  <a:pos x="229" y="188"/>
                </a:cxn>
                <a:cxn ang="0">
                  <a:pos x="272" y="188"/>
                </a:cxn>
                <a:cxn ang="0">
                  <a:pos x="315" y="185"/>
                </a:cxn>
                <a:cxn ang="0">
                  <a:pos x="356" y="179"/>
                </a:cxn>
                <a:cxn ang="0">
                  <a:pos x="394" y="171"/>
                </a:cxn>
                <a:cxn ang="0">
                  <a:pos x="427" y="160"/>
                </a:cxn>
                <a:cxn ang="0">
                  <a:pos x="455" y="148"/>
                </a:cxn>
                <a:cxn ang="0">
                  <a:pos x="477" y="134"/>
                </a:cxn>
                <a:cxn ang="0">
                  <a:pos x="492" y="118"/>
                </a:cxn>
                <a:cxn ang="0">
                  <a:pos x="500" y="102"/>
                </a:cxn>
                <a:cxn ang="0">
                  <a:pos x="500" y="86"/>
                </a:cxn>
                <a:cxn ang="0">
                  <a:pos x="492" y="70"/>
                </a:cxn>
                <a:cxn ang="0">
                  <a:pos x="477" y="54"/>
                </a:cxn>
                <a:cxn ang="0">
                  <a:pos x="455" y="40"/>
                </a:cxn>
                <a:cxn ang="0">
                  <a:pos x="427" y="28"/>
                </a:cxn>
                <a:cxn ang="0">
                  <a:pos x="394" y="17"/>
                </a:cxn>
                <a:cxn ang="0">
                  <a:pos x="356" y="9"/>
                </a:cxn>
                <a:cxn ang="0">
                  <a:pos x="315" y="3"/>
                </a:cxn>
                <a:cxn ang="0">
                  <a:pos x="272" y="1"/>
                </a:cxn>
                <a:cxn ang="0">
                  <a:pos x="229" y="1"/>
                </a:cxn>
                <a:cxn ang="0">
                  <a:pos x="185" y="3"/>
                </a:cxn>
                <a:cxn ang="0">
                  <a:pos x="144" y="9"/>
                </a:cxn>
                <a:cxn ang="0">
                  <a:pos x="107" y="17"/>
                </a:cxn>
                <a:cxn ang="0">
                  <a:pos x="73" y="28"/>
                </a:cxn>
                <a:cxn ang="0">
                  <a:pos x="45" y="40"/>
                </a:cxn>
                <a:cxn ang="0">
                  <a:pos x="24" y="55"/>
                </a:cxn>
                <a:cxn ang="0">
                  <a:pos x="8" y="70"/>
                </a:cxn>
                <a:cxn ang="0">
                  <a:pos x="1" y="86"/>
                </a:cxn>
              </a:cxnLst>
              <a:rect l="0" t="0" r="r" b="b"/>
              <a:pathLst>
                <a:path w="502" h="189">
                  <a:moveTo>
                    <a:pt x="0" y="94"/>
                  </a:moveTo>
                  <a:lnTo>
                    <a:pt x="1" y="103"/>
                  </a:lnTo>
                  <a:lnTo>
                    <a:pt x="4" y="110"/>
                  </a:lnTo>
                  <a:lnTo>
                    <a:pt x="8" y="119"/>
                  </a:lnTo>
                  <a:lnTo>
                    <a:pt x="15" y="127"/>
                  </a:lnTo>
                  <a:lnTo>
                    <a:pt x="24" y="134"/>
                  </a:lnTo>
                  <a:lnTo>
                    <a:pt x="33" y="141"/>
                  </a:lnTo>
                  <a:lnTo>
                    <a:pt x="45" y="148"/>
                  </a:lnTo>
                  <a:lnTo>
                    <a:pt x="59" y="155"/>
                  </a:lnTo>
                  <a:lnTo>
                    <a:pt x="73" y="161"/>
                  </a:lnTo>
                  <a:lnTo>
                    <a:pt x="90" y="166"/>
                  </a:lnTo>
                  <a:lnTo>
                    <a:pt x="107" y="171"/>
                  </a:lnTo>
                  <a:lnTo>
                    <a:pt x="125" y="176"/>
                  </a:lnTo>
                  <a:lnTo>
                    <a:pt x="144" y="179"/>
                  </a:lnTo>
                  <a:lnTo>
                    <a:pt x="165" y="183"/>
                  </a:lnTo>
                  <a:lnTo>
                    <a:pt x="186" y="185"/>
                  </a:lnTo>
                  <a:lnTo>
                    <a:pt x="207" y="187"/>
                  </a:lnTo>
                  <a:lnTo>
                    <a:pt x="229" y="188"/>
                  </a:lnTo>
                  <a:lnTo>
                    <a:pt x="250" y="188"/>
                  </a:lnTo>
                  <a:lnTo>
                    <a:pt x="272" y="188"/>
                  </a:lnTo>
                  <a:lnTo>
                    <a:pt x="294" y="187"/>
                  </a:lnTo>
                  <a:lnTo>
                    <a:pt x="315" y="185"/>
                  </a:lnTo>
                  <a:lnTo>
                    <a:pt x="336" y="183"/>
                  </a:lnTo>
                  <a:lnTo>
                    <a:pt x="356" y="179"/>
                  </a:lnTo>
                  <a:lnTo>
                    <a:pt x="375" y="176"/>
                  </a:lnTo>
                  <a:lnTo>
                    <a:pt x="394" y="171"/>
                  </a:lnTo>
                  <a:lnTo>
                    <a:pt x="411" y="166"/>
                  </a:lnTo>
                  <a:lnTo>
                    <a:pt x="427" y="160"/>
                  </a:lnTo>
                  <a:lnTo>
                    <a:pt x="442" y="154"/>
                  </a:lnTo>
                  <a:lnTo>
                    <a:pt x="455" y="148"/>
                  </a:lnTo>
                  <a:lnTo>
                    <a:pt x="467" y="141"/>
                  </a:lnTo>
                  <a:lnTo>
                    <a:pt x="477" y="134"/>
                  </a:lnTo>
                  <a:lnTo>
                    <a:pt x="485" y="126"/>
                  </a:lnTo>
                  <a:lnTo>
                    <a:pt x="492" y="118"/>
                  </a:lnTo>
                  <a:lnTo>
                    <a:pt x="497" y="110"/>
                  </a:lnTo>
                  <a:lnTo>
                    <a:pt x="500" y="102"/>
                  </a:lnTo>
                  <a:lnTo>
                    <a:pt x="501" y="94"/>
                  </a:lnTo>
                  <a:lnTo>
                    <a:pt x="500" y="86"/>
                  </a:lnTo>
                  <a:lnTo>
                    <a:pt x="497" y="78"/>
                  </a:lnTo>
                  <a:lnTo>
                    <a:pt x="492" y="70"/>
                  </a:lnTo>
                  <a:lnTo>
                    <a:pt x="485" y="62"/>
                  </a:lnTo>
                  <a:lnTo>
                    <a:pt x="477" y="54"/>
                  </a:lnTo>
                  <a:lnTo>
                    <a:pt x="467" y="47"/>
                  </a:lnTo>
                  <a:lnTo>
                    <a:pt x="455" y="40"/>
                  </a:lnTo>
                  <a:lnTo>
                    <a:pt x="442" y="34"/>
                  </a:lnTo>
                  <a:lnTo>
                    <a:pt x="427" y="28"/>
                  </a:lnTo>
                  <a:lnTo>
                    <a:pt x="411" y="22"/>
                  </a:lnTo>
                  <a:lnTo>
                    <a:pt x="394" y="17"/>
                  </a:lnTo>
                  <a:lnTo>
                    <a:pt x="375" y="13"/>
                  </a:lnTo>
                  <a:lnTo>
                    <a:pt x="356" y="9"/>
                  </a:lnTo>
                  <a:lnTo>
                    <a:pt x="336" y="6"/>
                  </a:lnTo>
                  <a:lnTo>
                    <a:pt x="315" y="3"/>
                  </a:lnTo>
                  <a:lnTo>
                    <a:pt x="294" y="2"/>
                  </a:lnTo>
                  <a:lnTo>
                    <a:pt x="272" y="1"/>
                  </a:lnTo>
                  <a:lnTo>
                    <a:pt x="250" y="0"/>
                  </a:lnTo>
                  <a:lnTo>
                    <a:pt x="229" y="1"/>
                  </a:lnTo>
                  <a:lnTo>
                    <a:pt x="207" y="2"/>
                  </a:lnTo>
                  <a:lnTo>
                    <a:pt x="185" y="3"/>
                  </a:lnTo>
                  <a:lnTo>
                    <a:pt x="165" y="6"/>
                  </a:lnTo>
                  <a:lnTo>
                    <a:pt x="144" y="9"/>
                  </a:lnTo>
                  <a:lnTo>
                    <a:pt x="125" y="13"/>
                  </a:lnTo>
                  <a:lnTo>
                    <a:pt x="107" y="17"/>
                  </a:lnTo>
                  <a:lnTo>
                    <a:pt x="89" y="22"/>
                  </a:lnTo>
                  <a:lnTo>
                    <a:pt x="73" y="28"/>
                  </a:lnTo>
                  <a:lnTo>
                    <a:pt x="59" y="34"/>
                  </a:lnTo>
                  <a:lnTo>
                    <a:pt x="45" y="40"/>
                  </a:lnTo>
                  <a:lnTo>
                    <a:pt x="33" y="47"/>
                  </a:lnTo>
                  <a:lnTo>
                    <a:pt x="24" y="55"/>
                  </a:lnTo>
                  <a:lnTo>
                    <a:pt x="15" y="62"/>
                  </a:lnTo>
                  <a:lnTo>
                    <a:pt x="8" y="70"/>
                  </a:lnTo>
                  <a:lnTo>
                    <a:pt x="4" y="78"/>
                  </a:lnTo>
                  <a:lnTo>
                    <a:pt x="1" y="86"/>
                  </a:lnTo>
                  <a:lnTo>
                    <a:pt x="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29" name="Freeform 65"/>
            <p:cNvSpPr>
              <a:spLocks/>
            </p:cNvSpPr>
            <p:nvPr/>
          </p:nvSpPr>
          <p:spPr bwMode="auto">
            <a:xfrm>
              <a:off x="2160" y="2247"/>
              <a:ext cx="502" cy="189"/>
            </a:xfrm>
            <a:custGeom>
              <a:avLst/>
              <a:gdLst/>
              <a:ahLst/>
              <a:cxnLst>
                <a:cxn ang="0">
                  <a:pos x="500" y="86"/>
                </a:cxn>
                <a:cxn ang="0">
                  <a:pos x="493" y="70"/>
                </a:cxn>
                <a:cxn ang="0">
                  <a:pos x="478" y="54"/>
                </a:cxn>
                <a:cxn ang="0">
                  <a:pos x="456" y="40"/>
                </a:cxn>
                <a:cxn ang="0">
                  <a:pos x="428" y="28"/>
                </a:cxn>
                <a:cxn ang="0">
                  <a:pos x="394" y="17"/>
                </a:cxn>
                <a:cxn ang="0">
                  <a:pos x="356" y="9"/>
                </a:cxn>
                <a:cxn ang="0">
                  <a:pos x="316" y="4"/>
                </a:cxn>
                <a:cxn ang="0">
                  <a:pos x="273" y="1"/>
                </a:cxn>
                <a:cxn ang="0">
                  <a:pos x="229" y="1"/>
                </a:cxn>
                <a:cxn ang="0">
                  <a:pos x="186" y="4"/>
                </a:cxn>
                <a:cxn ang="0">
                  <a:pos x="145" y="9"/>
                </a:cxn>
                <a:cxn ang="0">
                  <a:pos x="107" y="17"/>
                </a:cxn>
                <a:cxn ang="0">
                  <a:pos x="74" y="28"/>
                </a:cxn>
                <a:cxn ang="0">
                  <a:pos x="45" y="40"/>
                </a:cxn>
                <a:cxn ang="0">
                  <a:pos x="24" y="54"/>
                </a:cxn>
                <a:cxn ang="0">
                  <a:pos x="9" y="70"/>
                </a:cxn>
                <a:cxn ang="0">
                  <a:pos x="1" y="86"/>
                </a:cxn>
                <a:cxn ang="0">
                  <a:pos x="1" y="102"/>
                </a:cxn>
                <a:cxn ang="0">
                  <a:pos x="9" y="118"/>
                </a:cxn>
                <a:cxn ang="0">
                  <a:pos x="24" y="134"/>
                </a:cxn>
                <a:cxn ang="0">
                  <a:pos x="45" y="148"/>
                </a:cxn>
                <a:cxn ang="0">
                  <a:pos x="74" y="161"/>
                </a:cxn>
                <a:cxn ang="0">
                  <a:pos x="107" y="171"/>
                </a:cxn>
                <a:cxn ang="0">
                  <a:pos x="145" y="179"/>
                </a:cxn>
                <a:cxn ang="0">
                  <a:pos x="186" y="185"/>
                </a:cxn>
                <a:cxn ang="0">
                  <a:pos x="229" y="188"/>
                </a:cxn>
                <a:cxn ang="0">
                  <a:pos x="273" y="188"/>
                </a:cxn>
                <a:cxn ang="0">
                  <a:pos x="316" y="185"/>
                </a:cxn>
                <a:cxn ang="0">
                  <a:pos x="356" y="179"/>
                </a:cxn>
                <a:cxn ang="0">
                  <a:pos x="394" y="171"/>
                </a:cxn>
                <a:cxn ang="0">
                  <a:pos x="428" y="161"/>
                </a:cxn>
                <a:cxn ang="0">
                  <a:pos x="456" y="148"/>
                </a:cxn>
                <a:cxn ang="0">
                  <a:pos x="478" y="134"/>
                </a:cxn>
                <a:cxn ang="0">
                  <a:pos x="493" y="118"/>
                </a:cxn>
                <a:cxn ang="0">
                  <a:pos x="500" y="102"/>
                </a:cxn>
              </a:cxnLst>
              <a:rect l="0" t="0" r="r" b="b"/>
              <a:pathLst>
                <a:path w="502" h="189">
                  <a:moveTo>
                    <a:pt x="501" y="94"/>
                  </a:moveTo>
                  <a:lnTo>
                    <a:pt x="500" y="86"/>
                  </a:lnTo>
                  <a:lnTo>
                    <a:pt x="497" y="78"/>
                  </a:lnTo>
                  <a:lnTo>
                    <a:pt x="493" y="70"/>
                  </a:lnTo>
                  <a:lnTo>
                    <a:pt x="486" y="62"/>
                  </a:lnTo>
                  <a:lnTo>
                    <a:pt x="478" y="54"/>
                  </a:lnTo>
                  <a:lnTo>
                    <a:pt x="467" y="47"/>
                  </a:lnTo>
                  <a:lnTo>
                    <a:pt x="456" y="40"/>
                  </a:lnTo>
                  <a:lnTo>
                    <a:pt x="443" y="34"/>
                  </a:lnTo>
                  <a:lnTo>
                    <a:pt x="428" y="28"/>
                  </a:lnTo>
                  <a:lnTo>
                    <a:pt x="412" y="22"/>
                  </a:lnTo>
                  <a:lnTo>
                    <a:pt x="394" y="17"/>
                  </a:lnTo>
                  <a:lnTo>
                    <a:pt x="376" y="13"/>
                  </a:lnTo>
                  <a:lnTo>
                    <a:pt x="356" y="9"/>
                  </a:lnTo>
                  <a:lnTo>
                    <a:pt x="336" y="6"/>
                  </a:lnTo>
                  <a:lnTo>
                    <a:pt x="316" y="4"/>
                  </a:lnTo>
                  <a:lnTo>
                    <a:pt x="294" y="2"/>
                  </a:lnTo>
                  <a:lnTo>
                    <a:pt x="273" y="1"/>
                  </a:lnTo>
                  <a:lnTo>
                    <a:pt x="251" y="0"/>
                  </a:lnTo>
                  <a:lnTo>
                    <a:pt x="229" y="1"/>
                  </a:lnTo>
                  <a:lnTo>
                    <a:pt x="207" y="2"/>
                  </a:lnTo>
                  <a:lnTo>
                    <a:pt x="186" y="4"/>
                  </a:lnTo>
                  <a:lnTo>
                    <a:pt x="165" y="6"/>
                  </a:lnTo>
                  <a:lnTo>
                    <a:pt x="145" y="9"/>
                  </a:lnTo>
                  <a:lnTo>
                    <a:pt x="125" y="13"/>
                  </a:lnTo>
                  <a:lnTo>
                    <a:pt x="107" y="17"/>
                  </a:lnTo>
                  <a:lnTo>
                    <a:pt x="90" y="22"/>
                  </a:lnTo>
                  <a:lnTo>
                    <a:pt x="74" y="28"/>
                  </a:lnTo>
                  <a:lnTo>
                    <a:pt x="59" y="34"/>
                  </a:lnTo>
                  <a:lnTo>
                    <a:pt x="45" y="40"/>
                  </a:lnTo>
                  <a:lnTo>
                    <a:pt x="34" y="47"/>
                  </a:lnTo>
                  <a:lnTo>
                    <a:pt x="24" y="54"/>
                  </a:lnTo>
                  <a:lnTo>
                    <a:pt x="15" y="62"/>
                  </a:lnTo>
                  <a:lnTo>
                    <a:pt x="9" y="70"/>
                  </a:lnTo>
                  <a:lnTo>
                    <a:pt x="4" y="78"/>
                  </a:lnTo>
                  <a:lnTo>
                    <a:pt x="1" y="86"/>
                  </a:lnTo>
                  <a:lnTo>
                    <a:pt x="0" y="94"/>
                  </a:lnTo>
                  <a:lnTo>
                    <a:pt x="1" y="102"/>
                  </a:lnTo>
                  <a:lnTo>
                    <a:pt x="4" y="111"/>
                  </a:lnTo>
                  <a:lnTo>
                    <a:pt x="9" y="118"/>
                  </a:lnTo>
                  <a:lnTo>
                    <a:pt x="15" y="126"/>
                  </a:lnTo>
                  <a:lnTo>
                    <a:pt x="24" y="134"/>
                  </a:lnTo>
                  <a:lnTo>
                    <a:pt x="34" y="141"/>
                  </a:lnTo>
                  <a:lnTo>
                    <a:pt x="45" y="148"/>
                  </a:lnTo>
                  <a:lnTo>
                    <a:pt x="59" y="155"/>
                  </a:lnTo>
                  <a:lnTo>
                    <a:pt x="74" y="161"/>
                  </a:lnTo>
                  <a:lnTo>
                    <a:pt x="90" y="166"/>
                  </a:lnTo>
                  <a:lnTo>
                    <a:pt x="107" y="171"/>
                  </a:lnTo>
                  <a:lnTo>
                    <a:pt x="125" y="175"/>
                  </a:lnTo>
                  <a:lnTo>
                    <a:pt x="145" y="179"/>
                  </a:lnTo>
                  <a:lnTo>
                    <a:pt x="165" y="182"/>
                  </a:lnTo>
                  <a:lnTo>
                    <a:pt x="186" y="185"/>
                  </a:lnTo>
                  <a:lnTo>
                    <a:pt x="207" y="187"/>
                  </a:lnTo>
                  <a:lnTo>
                    <a:pt x="229" y="188"/>
                  </a:lnTo>
                  <a:lnTo>
                    <a:pt x="251" y="188"/>
                  </a:lnTo>
                  <a:lnTo>
                    <a:pt x="273" y="188"/>
                  </a:lnTo>
                  <a:lnTo>
                    <a:pt x="294" y="187"/>
                  </a:lnTo>
                  <a:lnTo>
                    <a:pt x="316" y="185"/>
                  </a:lnTo>
                  <a:lnTo>
                    <a:pt x="336" y="182"/>
                  </a:lnTo>
                  <a:lnTo>
                    <a:pt x="356" y="179"/>
                  </a:lnTo>
                  <a:lnTo>
                    <a:pt x="376" y="175"/>
                  </a:lnTo>
                  <a:lnTo>
                    <a:pt x="394" y="171"/>
                  </a:lnTo>
                  <a:lnTo>
                    <a:pt x="412" y="166"/>
                  </a:lnTo>
                  <a:lnTo>
                    <a:pt x="428" y="161"/>
                  </a:lnTo>
                  <a:lnTo>
                    <a:pt x="443" y="155"/>
                  </a:lnTo>
                  <a:lnTo>
                    <a:pt x="456" y="148"/>
                  </a:lnTo>
                  <a:lnTo>
                    <a:pt x="467" y="141"/>
                  </a:lnTo>
                  <a:lnTo>
                    <a:pt x="478" y="134"/>
                  </a:lnTo>
                  <a:lnTo>
                    <a:pt x="486" y="126"/>
                  </a:lnTo>
                  <a:lnTo>
                    <a:pt x="493" y="118"/>
                  </a:lnTo>
                  <a:lnTo>
                    <a:pt x="497" y="111"/>
                  </a:lnTo>
                  <a:lnTo>
                    <a:pt x="500" y="102"/>
                  </a:lnTo>
                  <a:lnTo>
                    <a:pt x="501"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30" name="Rectangle 66"/>
            <p:cNvSpPr>
              <a:spLocks noChangeArrowheads="1"/>
            </p:cNvSpPr>
            <p:nvPr/>
          </p:nvSpPr>
          <p:spPr bwMode="auto">
            <a:xfrm>
              <a:off x="2217" y="2235"/>
              <a:ext cx="44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62531" name="Rectangle 67"/>
            <p:cNvSpPr>
              <a:spLocks noChangeArrowheads="1"/>
            </p:cNvSpPr>
            <p:nvPr/>
          </p:nvSpPr>
          <p:spPr bwMode="auto">
            <a:xfrm>
              <a:off x="2071" y="2703"/>
              <a:ext cx="845" cy="210"/>
            </a:xfrm>
            <a:prstGeom prst="rect">
              <a:avLst/>
            </a:prstGeom>
            <a:noFill/>
            <a:ln w="9525">
              <a:noFill/>
              <a:miter lim="800000"/>
              <a:headEnd/>
              <a:tailEnd/>
            </a:ln>
            <a:effectLst/>
          </p:spPr>
          <p:txBody>
            <a:bodyPr lIns="90488" tIns="44450" rIns="90488" bIns="44450">
              <a:spAutoFit/>
            </a:bodyPr>
            <a:lstStyle/>
            <a:p>
              <a:r>
                <a:rPr lang="en-US" sz="1600" b="1">
                  <a:solidFill>
                    <a:srgbClr val="000000"/>
                  </a:solidFill>
                  <a:latin typeface="Arial" pitchFamily="34" charset="0"/>
                </a:rPr>
                <a:t>Employees</a:t>
              </a:r>
            </a:p>
          </p:txBody>
        </p:sp>
        <p:sp>
          <p:nvSpPr>
            <p:cNvPr id="62532" name="Rectangle 68"/>
            <p:cNvSpPr>
              <a:spLocks noChangeArrowheads="1"/>
            </p:cNvSpPr>
            <p:nvPr/>
          </p:nvSpPr>
          <p:spPr bwMode="auto">
            <a:xfrm>
              <a:off x="1841" y="2358"/>
              <a:ext cx="3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62533" name="Rectangle 69"/>
            <p:cNvSpPr>
              <a:spLocks noChangeArrowheads="1"/>
            </p:cNvSpPr>
            <p:nvPr/>
          </p:nvSpPr>
          <p:spPr bwMode="auto">
            <a:xfrm>
              <a:off x="2786" y="2363"/>
              <a:ext cx="27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62534" name="Freeform 70"/>
            <p:cNvSpPr>
              <a:spLocks/>
            </p:cNvSpPr>
            <p:nvPr/>
          </p:nvSpPr>
          <p:spPr bwMode="auto">
            <a:xfrm>
              <a:off x="2063" y="2692"/>
              <a:ext cx="751" cy="170"/>
            </a:xfrm>
            <a:custGeom>
              <a:avLst/>
              <a:gdLst/>
              <a:ahLst/>
              <a:cxnLst>
                <a:cxn ang="0">
                  <a:pos x="750" y="169"/>
                </a:cxn>
                <a:cxn ang="0">
                  <a:pos x="750" y="0"/>
                </a:cxn>
                <a:cxn ang="0">
                  <a:pos x="0" y="0"/>
                </a:cxn>
                <a:cxn ang="0">
                  <a:pos x="0" y="169"/>
                </a:cxn>
                <a:cxn ang="0">
                  <a:pos x="750" y="169"/>
                </a:cxn>
              </a:cxnLst>
              <a:rect l="0" t="0" r="r" b="b"/>
              <a:pathLst>
                <a:path w="751" h="170">
                  <a:moveTo>
                    <a:pt x="750" y="169"/>
                  </a:moveTo>
                  <a:lnTo>
                    <a:pt x="750" y="0"/>
                  </a:lnTo>
                  <a:lnTo>
                    <a:pt x="0" y="0"/>
                  </a:lnTo>
                  <a:lnTo>
                    <a:pt x="0" y="169"/>
                  </a:lnTo>
                  <a:lnTo>
                    <a:pt x="750" y="16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62535" name="Line 71"/>
            <p:cNvSpPr>
              <a:spLocks noChangeShapeType="1"/>
            </p:cNvSpPr>
            <p:nvPr/>
          </p:nvSpPr>
          <p:spPr bwMode="auto">
            <a:xfrm>
              <a:off x="1962" y="2577"/>
              <a:ext cx="338" cy="107"/>
            </a:xfrm>
            <a:prstGeom prst="line">
              <a:avLst/>
            </a:prstGeom>
            <a:noFill/>
            <a:ln w="12700">
              <a:solidFill>
                <a:schemeClr val="tx2"/>
              </a:solidFill>
              <a:round/>
              <a:headEnd type="none" w="sm" len="sm"/>
              <a:tailEnd type="none" w="sm" len="sm"/>
            </a:ln>
            <a:effectLst/>
          </p:spPr>
          <p:txBody>
            <a:bodyPr/>
            <a:lstStyle/>
            <a:p>
              <a:endParaRPr lang="en-US"/>
            </a:p>
          </p:txBody>
        </p:sp>
        <p:sp>
          <p:nvSpPr>
            <p:cNvPr id="62536" name="Line 72"/>
            <p:cNvSpPr>
              <a:spLocks noChangeShapeType="1"/>
            </p:cNvSpPr>
            <p:nvPr/>
          </p:nvSpPr>
          <p:spPr bwMode="auto">
            <a:xfrm>
              <a:off x="2423" y="2442"/>
              <a:ext cx="31" cy="242"/>
            </a:xfrm>
            <a:prstGeom prst="line">
              <a:avLst/>
            </a:prstGeom>
            <a:noFill/>
            <a:ln w="12700">
              <a:solidFill>
                <a:schemeClr val="tx2"/>
              </a:solidFill>
              <a:round/>
              <a:headEnd type="none" w="sm" len="sm"/>
              <a:tailEnd type="none" w="sm" len="sm"/>
            </a:ln>
            <a:effectLst/>
          </p:spPr>
          <p:txBody>
            <a:bodyPr/>
            <a:lstStyle/>
            <a:p>
              <a:endParaRPr lang="en-US"/>
            </a:p>
          </p:txBody>
        </p:sp>
        <p:sp>
          <p:nvSpPr>
            <p:cNvPr id="62537" name="Line 73"/>
            <p:cNvSpPr>
              <a:spLocks noChangeShapeType="1"/>
            </p:cNvSpPr>
            <p:nvPr/>
          </p:nvSpPr>
          <p:spPr bwMode="auto">
            <a:xfrm flipV="1">
              <a:off x="2548" y="2540"/>
              <a:ext cx="184" cy="152"/>
            </a:xfrm>
            <a:prstGeom prst="line">
              <a:avLst/>
            </a:prstGeom>
            <a:noFill/>
            <a:ln w="12700">
              <a:solidFill>
                <a:schemeClr val="tx2"/>
              </a:solidFill>
              <a:round/>
              <a:headEnd type="none" w="sm" len="sm"/>
              <a:tailEnd type="none" w="sm" len="sm"/>
            </a:ln>
            <a:effectLst/>
          </p:spPr>
          <p:txBody>
            <a:bodyPr/>
            <a:lstStyle/>
            <a:p>
              <a:endParaRPr lang="en-US"/>
            </a:p>
          </p:txBody>
        </p:sp>
      </p:grpSp>
      <p:sp>
        <p:nvSpPr>
          <p:cNvPr id="62539" name="Line 75"/>
          <p:cNvSpPr>
            <a:spLocks noChangeShapeType="1"/>
          </p:cNvSpPr>
          <p:nvPr/>
        </p:nvSpPr>
        <p:spPr bwMode="auto">
          <a:xfrm flipH="1" flipV="1">
            <a:off x="5565628" y="5092631"/>
            <a:ext cx="608795" cy="692315"/>
          </a:xfrm>
          <a:prstGeom prst="line">
            <a:avLst/>
          </a:prstGeom>
          <a:noFill/>
          <a:ln w="50800">
            <a:solidFill>
              <a:schemeClr val="tx2"/>
            </a:solidFill>
            <a:round/>
            <a:headEnd type="none" w="sm" len="sm"/>
            <a:tailEnd type="stealth" w="med" len="med"/>
          </a:ln>
          <a:effectLst/>
        </p:spPr>
        <p:txBody>
          <a:bodyPr/>
          <a:lstStyle/>
          <a:p>
            <a:endParaRPr lang="en-US"/>
          </a:p>
        </p:txBody>
      </p:sp>
      <p:sp>
        <p:nvSpPr>
          <p:cNvPr id="62540" name="Line 76"/>
          <p:cNvSpPr>
            <a:spLocks noChangeShapeType="1"/>
          </p:cNvSpPr>
          <p:nvPr/>
        </p:nvSpPr>
        <p:spPr bwMode="auto">
          <a:xfrm flipH="1">
            <a:off x="7061200" y="4445000"/>
            <a:ext cx="1193800" cy="482600"/>
          </a:xfrm>
          <a:prstGeom prst="line">
            <a:avLst/>
          </a:prstGeom>
          <a:noFill/>
          <a:ln w="50800">
            <a:solidFill>
              <a:schemeClr val="tx2"/>
            </a:solidFill>
            <a:round/>
            <a:headEnd type="none" w="sm" len="sm"/>
            <a:tailEnd type="stealth" w="med" len="med"/>
          </a:ln>
          <a:effectLst/>
        </p:spPr>
        <p:txBody>
          <a:bodyPr/>
          <a:lstStyle/>
          <a:p>
            <a:endParaRPr lang="en-US"/>
          </a:p>
        </p:txBody>
      </p:sp>
      <p:sp>
        <p:nvSpPr>
          <p:cNvPr id="62541" name="Line 77"/>
          <p:cNvSpPr>
            <a:spLocks noChangeShapeType="1"/>
          </p:cNvSpPr>
          <p:nvPr/>
        </p:nvSpPr>
        <p:spPr bwMode="auto">
          <a:xfrm flipV="1">
            <a:off x="6211093" y="5340184"/>
            <a:ext cx="361840" cy="444665"/>
          </a:xfrm>
          <a:prstGeom prst="line">
            <a:avLst/>
          </a:prstGeom>
          <a:noFill/>
          <a:ln w="12700">
            <a:solidFill>
              <a:schemeClr val="tx2"/>
            </a:solidFill>
            <a:round/>
            <a:headEnd type="none" w="sm" len="sm"/>
            <a:tailEnd type="none" w="sm" len="sm"/>
          </a:ln>
          <a:effectLst/>
        </p:spPr>
        <p:txBody>
          <a:bodyPr/>
          <a:lstStyle/>
          <a:p>
            <a:endParaRPr lang="en-US"/>
          </a:p>
        </p:txBody>
      </p:sp>
      <p:sp>
        <p:nvSpPr>
          <p:cNvPr id="62542" name="Line 78"/>
          <p:cNvSpPr>
            <a:spLocks noChangeShapeType="1"/>
          </p:cNvSpPr>
          <p:nvPr/>
        </p:nvSpPr>
        <p:spPr bwMode="auto">
          <a:xfrm>
            <a:off x="3968750" y="4578350"/>
            <a:ext cx="825500" cy="292100"/>
          </a:xfrm>
          <a:prstGeom prst="line">
            <a:avLst/>
          </a:prstGeom>
          <a:noFill/>
          <a:ln w="12700">
            <a:solidFill>
              <a:schemeClr val="tx2"/>
            </a:solidFill>
            <a:round/>
            <a:headEnd type="none" w="sm" len="sm"/>
            <a:tailEnd type="none" w="sm" len="sm"/>
          </a:ln>
          <a:effectLst/>
        </p:spPr>
        <p:txBody>
          <a:bodyPr/>
          <a:lstStyle/>
          <a:p>
            <a:endParaRPr lang="en-US"/>
          </a:p>
        </p:txBody>
      </p:sp>
      <p:sp>
        <p:nvSpPr>
          <p:cNvPr id="62543" name="Line 79"/>
          <p:cNvSpPr>
            <a:spLocks noChangeShapeType="1"/>
          </p:cNvSpPr>
          <p:nvPr/>
        </p:nvSpPr>
        <p:spPr bwMode="auto">
          <a:xfrm flipH="1">
            <a:off x="4946650" y="2133600"/>
            <a:ext cx="698500" cy="0"/>
          </a:xfrm>
          <a:prstGeom prst="line">
            <a:avLst/>
          </a:prstGeom>
          <a:noFill/>
          <a:ln w="12700">
            <a:solidFill>
              <a:schemeClr val="tx2"/>
            </a:solidFill>
            <a:round/>
            <a:headEnd type="none" w="sm" len="sm"/>
            <a:tailEnd type="none" w="sm" len="sm"/>
          </a:ln>
          <a:effectLst/>
        </p:spPr>
        <p:txBody>
          <a:bodyPr/>
          <a:lstStyle/>
          <a:p>
            <a:endParaRPr lang="en-US"/>
          </a:p>
        </p:txBody>
      </p:sp>
      <p:sp>
        <p:nvSpPr>
          <p:cNvPr id="62544" name="Rectangle 80"/>
          <p:cNvSpPr>
            <a:spLocks noChangeArrowheads="1"/>
          </p:cNvSpPr>
          <p:nvPr/>
        </p:nvSpPr>
        <p:spPr bwMode="auto">
          <a:xfrm>
            <a:off x="3262313" y="2424113"/>
            <a:ext cx="1679575"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Bad design</a:t>
            </a:r>
          </a:p>
        </p:txBody>
      </p:sp>
      <p:sp>
        <p:nvSpPr>
          <p:cNvPr id="62545" name="Rectangle 81"/>
          <p:cNvSpPr>
            <a:spLocks noChangeArrowheads="1"/>
          </p:cNvSpPr>
          <p:nvPr/>
        </p:nvSpPr>
        <p:spPr bwMode="auto">
          <a:xfrm>
            <a:off x="2190890" y="4849985"/>
            <a:ext cx="1951037" cy="454025"/>
          </a:xfrm>
          <a:prstGeom prst="rect">
            <a:avLst/>
          </a:prstGeom>
          <a:noFill/>
          <a:ln w="9525">
            <a:noFill/>
            <a:miter lim="800000"/>
            <a:headEnd/>
            <a:tailEnd/>
          </a:ln>
          <a:effectLst/>
        </p:spPr>
        <p:txBody>
          <a:bodyPr wrap="none" lIns="90488" tIns="44450" rIns="90488" bIns="44450">
            <a:spAutoFit/>
          </a:bodyPr>
          <a:lstStyle/>
          <a:p>
            <a:r>
              <a:rPr lang="en-US" dirty="0">
                <a:solidFill>
                  <a:srgbClr val="CF0E30"/>
                </a:solidFill>
                <a:latin typeface="Book Antiqua" pitchFamily="18" charset="0"/>
              </a:rPr>
              <a:t>Better design</a:t>
            </a:r>
          </a:p>
        </p:txBody>
      </p:sp>
      <p:grpSp>
        <p:nvGrpSpPr>
          <p:cNvPr id="86" name="Group 85"/>
          <p:cNvGrpSpPr/>
          <p:nvPr/>
        </p:nvGrpSpPr>
        <p:grpSpPr>
          <a:xfrm>
            <a:off x="4879240" y="5618085"/>
            <a:ext cx="345645" cy="335989"/>
            <a:chOff x="8186738" y="1609725"/>
            <a:chExt cx="345645" cy="335989"/>
          </a:xfrm>
        </p:grpSpPr>
        <p:sp>
          <p:nvSpPr>
            <p:cNvPr id="84" name="Freeform 7"/>
            <p:cNvSpPr>
              <a:spLocks/>
            </p:cNvSpPr>
            <p:nvPr/>
          </p:nvSpPr>
          <p:spPr bwMode="auto">
            <a:xfrm>
              <a:off x="8186738" y="1609726"/>
              <a:ext cx="345645" cy="307240"/>
            </a:xfrm>
            <a:custGeom>
              <a:avLst/>
              <a:gdLst/>
              <a:ahLst/>
              <a:cxnLst>
                <a:cxn ang="0">
                  <a:pos x="1" y="107"/>
                </a:cxn>
                <a:cxn ang="0">
                  <a:pos x="9" y="124"/>
                </a:cxn>
                <a:cxn ang="0">
                  <a:pos x="26" y="140"/>
                </a:cxn>
                <a:cxn ang="0">
                  <a:pos x="49" y="155"/>
                </a:cxn>
                <a:cxn ang="0">
                  <a:pos x="80" y="169"/>
                </a:cxn>
                <a:cxn ang="0">
                  <a:pos x="116" y="179"/>
                </a:cxn>
                <a:cxn ang="0">
                  <a:pos x="157" y="188"/>
                </a:cxn>
                <a:cxn ang="0">
                  <a:pos x="202" y="194"/>
                </a:cxn>
                <a:cxn ang="0">
                  <a:pos x="248" y="197"/>
                </a:cxn>
                <a:cxn ang="0">
                  <a:pos x="296" y="197"/>
                </a:cxn>
                <a:cxn ang="0">
                  <a:pos x="343" y="194"/>
                </a:cxn>
                <a:cxn ang="0">
                  <a:pos x="387" y="188"/>
                </a:cxn>
                <a:cxn ang="0">
                  <a:pos x="429" y="179"/>
                </a:cxn>
                <a:cxn ang="0">
                  <a:pos x="464" y="169"/>
                </a:cxn>
                <a:cxn ang="0">
                  <a:pos x="495" y="155"/>
                </a:cxn>
                <a:cxn ang="0">
                  <a:pos x="519" y="140"/>
                </a:cxn>
                <a:cxn ang="0">
                  <a:pos x="535" y="124"/>
                </a:cxn>
                <a:cxn ang="0">
                  <a:pos x="543" y="107"/>
                </a:cxn>
                <a:cxn ang="0">
                  <a:pos x="543" y="90"/>
                </a:cxn>
                <a:cxn ang="0">
                  <a:pos x="535" y="73"/>
                </a:cxn>
                <a:cxn ang="0">
                  <a:pos x="519" y="57"/>
                </a:cxn>
                <a:cxn ang="0">
                  <a:pos x="495" y="42"/>
                </a:cxn>
                <a:cxn ang="0">
                  <a:pos x="464" y="29"/>
                </a:cxn>
                <a:cxn ang="0">
                  <a:pos x="428" y="18"/>
                </a:cxn>
                <a:cxn ang="0">
                  <a:pos x="387" y="9"/>
                </a:cxn>
                <a:cxn ang="0">
                  <a:pos x="342" y="3"/>
                </a:cxn>
                <a:cxn ang="0">
                  <a:pos x="296" y="1"/>
                </a:cxn>
                <a:cxn ang="0">
                  <a:pos x="248" y="1"/>
                </a:cxn>
                <a:cxn ang="0">
                  <a:pos x="202" y="4"/>
                </a:cxn>
                <a:cxn ang="0">
                  <a:pos x="157" y="9"/>
                </a:cxn>
                <a:cxn ang="0">
                  <a:pos x="116" y="18"/>
                </a:cxn>
                <a:cxn ang="0">
                  <a:pos x="80" y="29"/>
                </a:cxn>
                <a:cxn ang="0">
                  <a:pos x="49" y="42"/>
                </a:cxn>
                <a:cxn ang="0">
                  <a:pos x="26" y="57"/>
                </a:cxn>
                <a:cxn ang="0">
                  <a:pos x="9" y="73"/>
                </a:cxn>
                <a:cxn ang="0">
                  <a:pos x="1" y="90"/>
                </a:cxn>
              </a:cxnLst>
              <a:rect l="0" t="0" r="r" b="b"/>
              <a:pathLst>
                <a:path w="545" h="198">
                  <a:moveTo>
                    <a:pt x="0" y="99"/>
                  </a:moveTo>
                  <a:lnTo>
                    <a:pt x="1" y="107"/>
                  </a:lnTo>
                  <a:lnTo>
                    <a:pt x="4" y="116"/>
                  </a:lnTo>
                  <a:lnTo>
                    <a:pt x="9" y="124"/>
                  </a:lnTo>
                  <a:lnTo>
                    <a:pt x="16" y="133"/>
                  </a:lnTo>
                  <a:lnTo>
                    <a:pt x="26" y="140"/>
                  </a:lnTo>
                  <a:lnTo>
                    <a:pt x="36" y="148"/>
                  </a:lnTo>
                  <a:lnTo>
                    <a:pt x="49" y="155"/>
                  </a:lnTo>
                  <a:lnTo>
                    <a:pt x="64" y="162"/>
                  </a:lnTo>
                  <a:lnTo>
                    <a:pt x="80" y="169"/>
                  </a:lnTo>
                  <a:lnTo>
                    <a:pt x="97" y="174"/>
                  </a:lnTo>
                  <a:lnTo>
                    <a:pt x="116" y="179"/>
                  </a:lnTo>
                  <a:lnTo>
                    <a:pt x="136" y="184"/>
                  </a:lnTo>
                  <a:lnTo>
                    <a:pt x="157" y="188"/>
                  </a:lnTo>
                  <a:lnTo>
                    <a:pt x="179" y="191"/>
                  </a:lnTo>
                  <a:lnTo>
                    <a:pt x="202" y="194"/>
                  </a:lnTo>
                  <a:lnTo>
                    <a:pt x="225" y="196"/>
                  </a:lnTo>
                  <a:lnTo>
                    <a:pt x="248" y="197"/>
                  </a:lnTo>
                  <a:lnTo>
                    <a:pt x="272" y="197"/>
                  </a:lnTo>
                  <a:lnTo>
                    <a:pt x="296" y="197"/>
                  </a:lnTo>
                  <a:lnTo>
                    <a:pt x="319" y="196"/>
                  </a:lnTo>
                  <a:lnTo>
                    <a:pt x="343" y="194"/>
                  </a:lnTo>
                  <a:lnTo>
                    <a:pt x="365" y="191"/>
                  </a:lnTo>
                  <a:lnTo>
                    <a:pt x="387" y="188"/>
                  </a:lnTo>
                  <a:lnTo>
                    <a:pt x="408" y="184"/>
                  </a:lnTo>
                  <a:lnTo>
                    <a:pt x="429" y="179"/>
                  </a:lnTo>
                  <a:lnTo>
                    <a:pt x="447" y="174"/>
                  </a:lnTo>
                  <a:lnTo>
                    <a:pt x="464" y="169"/>
                  </a:lnTo>
                  <a:lnTo>
                    <a:pt x="480" y="162"/>
                  </a:lnTo>
                  <a:lnTo>
                    <a:pt x="495" y="155"/>
                  </a:lnTo>
                  <a:lnTo>
                    <a:pt x="508" y="148"/>
                  </a:lnTo>
                  <a:lnTo>
                    <a:pt x="519" y="140"/>
                  </a:lnTo>
                  <a:lnTo>
                    <a:pt x="528" y="133"/>
                  </a:lnTo>
                  <a:lnTo>
                    <a:pt x="535" y="124"/>
                  </a:lnTo>
                  <a:lnTo>
                    <a:pt x="540" y="116"/>
                  </a:lnTo>
                  <a:lnTo>
                    <a:pt x="543" y="107"/>
                  </a:lnTo>
                  <a:lnTo>
                    <a:pt x="544" y="99"/>
                  </a:lnTo>
                  <a:lnTo>
                    <a:pt x="543" y="90"/>
                  </a:lnTo>
                  <a:lnTo>
                    <a:pt x="540" y="81"/>
                  </a:lnTo>
                  <a:lnTo>
                    <a:pt x="535" y="73"/>
                  </a:lnTo>
                  <a:lnTo>
                    <a:pt x="528" y="65"/>
                  </a:lnTo>
                  <a:lnTo>
                    <a:pt x="519" y="57"/>
                  </a:lnTo>
                  <a:lnTo>
                    <a:pt x="508" y="50"/>
                  </a:lnTo>
                  <a:lnTo>
                    <a:pt x="495" y="42"/>
                  </a:lnTo>
                  <a:lnTo>
                    <a:pt x="480" y="35"/>
                  </a:lnTo>
                  <a:lnTo>
                    <a:pt x="464" y="29"/>
                  </a:lnTo>
                  <a:lnTo>
                    <a:pt x="447" y="24"/>
                  </a:lnTo>
                  <a:lnTo>
                    <a:pt x="428" y="18"/>
                  </a:lnTo>
                  <a:lnTo>
                    <a:pt x="408" y="14"/>
                  </a:lnTo>
                  <a:lnTo>
                    <a:pt x="387" y="9"/>
                  </a:lnTo>
                  <a:lnTo>
                    <a:pt x="365" y="6"/>
                  </a:lnTo>
                  <a:lnTo>
                    <a:pt x="342" y="3"/>
                  </a:lnTo>
                  <a:lnTo>
                    <a:pt x="319" y="2"/>
                  </a:lnTo>
                  <a:lnTo>
                    <a:pt x="296" y="1"/>
                  </a:lnTo>
                  <a:lnTo>
                    <a:pt x="272" y="0"/>
                  </a:lnTo>
                  <a:lnTo>
                    <a:pt x="248" y="1"/>
                  </a:lnTo>
                  <a:lnTo>
                    <a:pt x="225" y="2"/>
                  </a:lnTo>
                  <a:lnTo>
                    <a:pt x="202" y="4"/>
                  </a:lnTo>
                  <a:lnTo>
                    <a:pt x="179" y="6"/>
                  </a:lnTo>
                  <a:lnTo>
                    <a:pt x="157" y="9"/>
                  </a:lnTo>
                  <a:lnTo>
                    <a:pt x="136" y="14"/>
                  </a:lnTo>
                  <a:lnTo>
                    <a:pt x="116" y="18"/>
                  </a:lnTo>
                  <a:lnTo>
                    <a:pt x="97" y="24"/>
                  </a:lnTo>
                  <a:lnTo>
                    <a:pt x="80" y="29"/>
                  </a:lnTo>
                  <a:lnTo>
                    <a:pt x="64" y="35"/>
                  </a:lnTo>
                  <a:lnTo>
                    <a:pt x="49" y="42"/>
                  </a:lnTo>
                  <a:lnTo>
                    <a:pt x="36" y="50"/>
                  </a:lnTo>
                  <a:lnTo>
                    <a:pt x="26" y="57"/>
                  </a:lnTo>
                  <a:lnTo>
                    <a:pt x="16" y="65"/>
                  </a:lnTo>
                  <a:lnTo>
                    <a:pt x="9" y="73"/>
                  </a:lnTo>
                  <a:lnTo>
                    <a:pt x="4" y="82"/>
                  </a:lnTo>
                  <a:lnTo>
                    <a:pt x="1" y="90"/>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85" name="Rectangle 10"/>
            <p:cNvSpPr>
              <a:spLocks noChangeArrowheads="1"/>
            </p:cNvSpPr>
            <p:nvPr/>
          </p:nvSpPr>
          <p:spPr bwMode="auto">
            <a:xfrm>
              <a:off x="8263548" y="1609725"/>
              <a:ext cx="219747" cy="335989"/>
            </a:xfrm>
            <a:prstGeom prst="rect">
              <a:avLst/>
            </a:prstGeom>
            <a:noFill/>
            <a:ln w="9525">
              <a:noFill/>
              <a:miter lim="800000"/>
              <a:headEnd/>
              <a:tailEnd/>
            </a:ln>
            <a:effectLst/>
          </p:spPr>
          <p:txBody>
            <a:bodyPr wrap="square" lIns="90488" tIns="44450" rIns="90488" bIns="44450">
              <a:spAutoFit/>
            </a:bodyPr>
            <a:lstStyle/>
            <a:p>
              <a:pPr algn="ctr"/>
              <a:r>
                <a:rPr lang="en-US" sz="1600" b="1" dirty="0">
                  <a:solidFill>
                    <a:srgbClr val="000000"/>
                  </a:solidFill>
                  <a:latin typeface="Arial" pitchFamily="34" charset="0"/>
                </a:rPr>
                <a:t>1</a:t>
              </a:r>
            </a:p>
          </p:txBody>
        </p:sp>
      </p:grpSp>
      <p:grpSp>
        <p:nvGrpSpPr>
          <p:cNvPr id="89" name="Group 88"/>
          <p:cNvGrpSpPr/>
          <p:nvPr/>
        </p:nvGrpSpPr>
        <p:grpSpPr>
          <a:xfrm>
            <a:off x="7913235" y="4696365"/>
            <a:ext cx="345645" cy="335989"/>
            <a:chOff x="8186738" y="1609725"/>
            <a:chExt cx="345645" cy="335989"/>
          </a:xfrm>
        </p:grpSpPr>
        <p:sp>
          <p:nvSpPr>
            <p:cNvPr id="90" name="Freeform 7"/>
            <p:cNvSpPr>
              <a:spLocks/>
            </p:cNvSpPr>
            <p:nvPr/>
          </p:nvSpPr>
          <p:spPr bwMode="auto">
            <a:xfrm>
              <a:off x="8186738" y="1609726"/>
              <a:ext cx="345645" cy="307240"/>
            </a:xfrm>
            <a:custGeom>
              <a:avLst/>
              <a:gdLst/>
              <a:ahLst/>
              <a:cxnLst>
                <a:cxn ang="0">
                  <a:pos x="1" y="107"/>
                </a:cxn>
                <a:cxn ang="0">
                  <a:pos x="9" y="124"/>
                </a:cxn>
                <a:cxn ang="0">
                  <a:pos x="26" y="140"/>
                </a:cxn>
                <a:cxn ang="0">
                  <a:pos x="49" y="155"/>
                </a:cxn>
                <a:cxn ang="0">
                  <a:pos x="80" y="169"/>
                </a:cxn>
                <a:cxn ang="0">
                  <a:pos x="116" y="179"/>
                </a:cxn>
                <a:cxn ang="0">
                  <a:pos x="157" y="188"/>
                </a:cxn>
                <a:cxn ang="0">
                  <a:pos x="202" y="194"/>
                </a:cxn>
                <a:cxn ang="0">
                  <a:pos x="248" y="197"/>
                </a:cxn>
                <a:cxn ang="0">
                  <a:pos x="296" y="197"/>
                </a:cxn>
                <a:cxn ang="0">
                  <a:pos x="343" y="194"/>
                </a:cxn>
                <a:cxn ang="0">
                  <a:pos x="387" y="188"/>
                </a:cxn>
                <a:cxn ang="0">
                  <a:pos x="429" y="179"/>
                </a:cxn>
                <a:cxn ang="0">
                  <a:pos x="464" y="169"/>
                </a:cxn>
                <a:cxn ang="0">
                  <a:pos x="495" y="155"/>
                </a:cxn>
                <a:cxn ang="0">
                  <a:pos x="519" y="140"/>
                </a:cxn>
                <a:cxn ang="0">
                  <a:pos x="535" y="124"/>
                </a:cxn>
                <a:cxn ang="0">
                  <a:pos x="543" y="107"/>
                </a:cxn>
                <a:cxn ang="0">
                  <a:pos x="543" y="90"/>
                </a:cxn>
                <a:cxn ang="0">
                  <a:pos x="535" y="73"/>
                </a:cxn>
                <a:cxn ang="0">
                  <a:pos x="519" y="57"/>
                </a:cxn>
                <a:cxn ang="0">
                  <a:pos x="495" y="42"/>
                </a:cxn>
                <a:cxn ang="0">
                  <a:pos x="464" y="29"/>
                </a:cxn>
                <a:cxn ang="0">
                  <a:pos x="428" y="18"/>
                </a:cxn>
                <a:cxn ang="0">
                  <a:pos x="387" y="9"/>
                </a:cxn>
                <a:cxn ang="0">
                  <a:pos x="342" y="3"/>
                </a:cxn>
                <a:cxn ang="0">
                  <a:pos x="296" y="1"/>
                </a:cxn>
                <a:cxn ang="0">
                  <a:pos x="248" y="1"/>
                </a:cxn>
                <a:cxn ang="0">
                  <a:pos x="202" y="4"/>
                </a:cxn>
                <a:cxn ang="0">
                  <a:pos x="157" y="9"/>
                </a:cxn>
                <a:cxn ang="0">
                  <a:pos x="116" y="18"/>
                </a:cxn>
                <a:cxn ang="0">
                  <a:pos x="80" y="29"/>
                </a:cxn>
                <a:cxn ang="0">
                  <a:pos x="49" y="42"/>
                </a:cxn>
                <a:cxn ang="0">
                  <a:pos x="26" y="57"/>
                </a:cxn>
                <a:cxn ang="0">
                  <a:pos x="9" y="73"/>
                </a:cxn>
                <a:cxn ang="0">
                  <a:pos x="1" y="90"/>
                </a:cxn>
              </a:cxnLst>
              <a:rect l="0" t="0" r="r" b="b"/>
              <a:pathLst>
                <a:path w="545" h="198">
                  <a:moveTo>
                    <a:pt x="0" y="99"/>
                  </a:moveTo>
                  <a:lnTo>
                    <a:pt x="1" y="107"/>
                  </a:lnTo>
                  <a:lnTo>
                    <a:pt x="4" y="116"/>
                  </a:lnTo>
                  <a:lnTo>
                    <a:pt x="9" y="124"/>
                  </a:lnTo>
                  <a:lnTo>
                    <a:pt x="16" y="133"/>
                  </a:lnTo>
                  <a:lnTo>
                    <a:pt x="26" y="140"/>
                  </a:lnTo>
                  <a:lnTo>
                    <a:pt x="36" y="148"/>
                  </a:lnTo>
                  <a:lnTo>
                    <a:pt x="49" y="155"/>
                  </a:lnTo>
                  <a:lnTo>
                    <a:pt x="64" y="162"/>
                  </a:lnTo>
                  <a:lnTo>
                    <a:pt x="80" y="169"/>
                  </a:lnTo>
                  <a:lnTo>
                    <a:pt x="97" y="174"/>
                  </a:lnTo>
                  <a:lnTo>
                    <a:pt x="116" y="179"/>
                  </a:lnTo>
                  <a:lnTo>
                    <a:pt x="136" y="184"/>
                  </a:lnTo>
                  <a:lnTo>
                    <a:pt x="157" y="188"/>
                  </a:lnTo>
                  <a:lnTo>
                    <a:pt x="179" y="191"/>
                  </a:lnTo>
                  <a:lnTo>
                    <a:pt x="202" y="194"/>
                  </a:lnTo>
                  <a:lnTo>
                    <a:pt x="225" y="196"/>
                  </a:lnTo>
                  <a:lnTo>
                    <a:pt x="248" y="197"/>
                  </a:lnTo>
                  <a:lnTo>
                    <a:pt x="272" y="197"/>
                  </a:lnTo>
                  <a:lnTo>
                    <a:pt x="296" y="197"/>
                  </a:lnTo>
                  <a:lnTo>
                    <a:pt x="319" y="196"/>
                  </a:lnTo>
                  <a:lnTo>
                    <a:pt x="343" y="194"/>
                  </a:lnTo>
                  <a:lnTo>
                    <a:pt x="365" y="191"/>
                  </a:lnTo>
                  <a:lnTo>
                    <a:pt x="387" y="188"/>
                  </a:lnTo>
                  <a:lnTo>
                    <a:pt x="408" y="184"/>
                  </a:lnTo>
                  <a:lnTo>
                    <a:pt x="429" y="179"/>
                  </a:lnTo>
                  <a:lnTo>
                    <a:pt x="447" y="174"/>
                  </a:lnTo>
                  <a:lnTo>
                    <a:pt x="464" y="169"/>
                  </a:lnTo>
                  <a:lnTo>
                    <a:pt x="480" y="162"/>
                  </a:lnTo>
                  <a:lnTo>
                    <a:pt x="495" y="155"/>
                  </a:lnTo>
                  <a:lnTo>
                    <a:pt x="508" y="148"/>
                  </a:lnTo>
                  <a:lnTo>
                    <a:pt x="519" y="140"/>
                  </a:lnTo>
                  <a:lnTo>
                    <a:pt x="528" y="133"/>
                  </a:lnTo>
                  <a:lnTo>
                    <a:pt x="535" y="124"/>
                  </a:lnTo>
                  <a:lnTo>
                    <a:pt x="540" y="116"/>
                  </a:lnTo>
                  <a:lnTo>
                    <a:pt x="543" y="107"/>
                  </a:lnTo>
                  <a:lnTo>
                    <a:pt x="544" y="99"/>
                  </a:lnTo>
                  <a:lnTo>
                    <a:pt x="543" y="90"/>
                  </a:lnTo>
                  <a:lnTo>
                    <a:pt x="540" y="81"/>
                  </a:lnTo>
                  <a:lnTo>
                    <a:pt x="535" y="73"/>
                  </a:lnTo>
                  <a:lnTo>
                    <a:pt x="528" y="65"/>
                  </a:lnTo>
                  <a:lnTo>
                    <a:pt x="519" y="57"/>
                  </a:lnTo>
                  <a:lnTo>
                    <a:pt x="508" y="50"/>
                  </a:lnTo>
                  <a:lnTo>
                    <a:pt x="495" y="42"/>
                  </a:lnTo>
                  <a:lnTo>
                    <a:pt x="480" y="35"/>
                  </a:lnTo>
                  <a:lnTo>
                    <a:pt x="464" y="29"/>
                  </a:lnTo>
                  <a:lnTo>
                    <a:pt x="447" y="24"/>
                  </a:lnTo>
                  <a:lnTo>
                    <a:pt x="428" y="18"/>
                  </a:lnTo>
                  <a:lnTo>
                    <a:pt x="408" y="14"/>
                  </a:lnTo>
                  <a:lnTo>
                    <a:pt x="387" y="9"/>
                  </a:lnTo>
                  <a:lnTo>
                    <a:pt x="365" y="6"/>
                  </a:lnTo>
                  <a:lnTo>
                    <a:pt x="342" y="3"/>
                  </a:lnTo>
                  <a:lnTo>
                    <a:pt x="319" y="2"/>
                  </a:lnTo>
                  <a:lnTo>
                    <a:pt x="296" y="1"/>
                  </a:lnTo>
                  <a:lnTo>
                    <a:pt x="272" y="0"/>
                  </a:lnTo>
                  <a:lnTo>
                    <a:pt x="248" y="1"/>
                  </a:lnTo>
                  <a:lnTo>
                    <a:pt x="225" y="2"/>
                  </a:lnTo>
                  <a:lnTo>
                    <a:pt x="202" y="4"/>
                  </a:lnTo>
                  <a:lnTo>
                    <a:pt x="179" y="6"/>
                  </a:lnTo>
                  <a:lnTo>
                    <a:pt x="157" y="9"/>
                  </a:lnTo>
                  <a:lnTo>
                    <a:pt x="136" y="14"/>
                  </a:lnTo>
                  <a:lnTo>
                    <a:pt x="116" y="18"/>
                  </a:lnTo>
                  <a:lnTo>
                    <a:pt x="97" y="24"/>
                  </a:lnTo>
                  <a:lnTo>
                    <a:pt x="80" y="29"/>
                  </a:lnTo>
                  <a:lnTo>
                    <a:pt x="64" y="35"/>
                  </a:lnTo>
                  <a:lnTo>
                    <a:pt x="49" y="42"/>
                  </a:lnTo>
                  <a:lnTo>
                    <a:pt x="36" y="50"/>
                  </a:lnTo>
                  <a:lnTo>
                    <a:pt x="26" y="57"/>
                  </a:lnTo>
                  <a:lnTo>
                    <a:pt x="16" y="65"/>
                  </a:lnTo>
                  <a:lnTo>
                    <a:pt x="9" y="73"/>
                  </a:lnTo>
                  <a:lnTo>
                    <a:pt x="4" y="82"/>
                  </a:lnTo>
                  <a:lnTo>
                    <a:pt x="1" y="90"/>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1" name="Rectangle 10"/>
            <p:cNvSpPr>
              <a:spLocks noChangeArrowheads="1"/>
            </p:cNvSpPr>
            <p:nvPr/>
          </p:nvSpPr>
          <p:spPr bwMode="auto">
            <a:xfrm>
              <a:off x="8263548" y="1609725"/>
              <a:ext cx="219747" cy="335989"/>
            </a:xfrm>
            <a:prstGeom prst="rect">
              <a:avLst/>
            </a:prstGeom>
            <a:noFill/>
            <a:ln w="9525">
              <a:noFill/>
              <a:miter lim="800000"/>
              <a:headEnd/>
              <a:tailEnd/>
            </a:ln>
            <a:effectLst/>
          </p:spPr>
          <p:txBody>
            <a:bodyPr wrap="square" lIns="90488" tIns="44450" rIns="90488" bIns="44450">
              <a:spAutoFit/>
            </a:bodyPr>
            <a:lstStyle/>
            <a:p>
              <a:pPr algn="ctr"/>
              <a:r>
                <a:rPr lang="en-US" sz="1600" b="1" dirty="0">
                  <a:solidFill>
                    <a:srgbClr val="000000"/>
                  </a:solidFill>
                  <a:latin typeface="Arial" pitchFamily="34" charset="0"/>
                </a:rPr>
                <a:t>2</a:t>
              </a:r>
            </a:p>
          </p:txBody>
        </p:sp>
      </p:gr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92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9220" name="Rectangle 4"/>
          <p:cNvSpPr>
            <a:spLocks noGrp="1" noChangeArrowheads="1"/>
          </p:cNvSpPr>
          <p:nvPr>
            <p:ph type="title"/>
          </p:nvPr>
        </p:nvSpPr>
        <p:spPr>
          <a:noFill/>
          <a:ln/>
        </p:spPr>
        <p:txBody>
          <a:bodyPr/>
          <a:lstStyle/>
          <a:p>
            <a:r>
              <a:rPr lang="en-US" sz="3600"/>
              <a:t>Example Instance of Students Relation</a:t>
            </a:r>
          </a:p>
        </p:txBody>
      </p:sp>
      <p:graphicFrame>
        <p:nvGraphicFramePr>
          <p:cNvPr id="9221" name="Object 5">
            <a:hlinkClick r:id="" action="ppaction://ole?verb=0"/>
          </p:cNvPr>
          <p:cNvGraphicFramePr>
            <a:graphicFrameLocks/>
          </p:cNvGraphicFramePr>
          <p:nvPr/>
        </p:nvGraphicFramePr>
        <p:xfrm>
          <a:off x="1219200" y="2971800"/>
          <a:ext cx="6519862" cy="2263775"/>
        </p:xfrm>
        <a:graphic>
          <a:graphicData uri="http://schemas.openxmlformats.org/presentationml/2006/ole">
            <mc:AlternateContent xmlns:mc="http://schemas.openxmlformats.org/markup-compatibility/2006">
              <mc:Choice xmlns:v="urn:schemas-microsoft-com:vml" Requires="v">
                <p:oleObj spid="_x0000_s9235" name="Document" r:id="rId4" imgW="6519600" imgH="2527200" progId="Word.Document.8">
                  <p:embed/>
                </p:oleObj>
              </mc:Choice>
              <mc:Fallback>
                <p:oleObj name="Document" r:id="rId4" imgW="6519600" imgH="2527200" progId="Word.Document.8">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971800"/>
                        <a:ext cx="6519862" cy="226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2" name="Rectangle 6"/>
          <p:cNvSpPr>
            <a:spLocks noChangeArrowheads="1"/>
          </p:cNvSpPr>
          <p:nvPr/>
        </p:nvSpPr>
        <p:spPr bwMode="auto">
          <a:xfrm>
            <a:off x="685800" y="4800600"/>
            <a:ext cx="7645400" cy="515937"/>
          </a:xfrm>
          <a:prstGeom prst="rect">
            <a:avLst/>
          </a:prstGeom>
          <a:noFill/>
          <a:ln w="9525">
            <a:noFill/>
            <a:miter lim="800000"/>
            <a:headEnd/>
            <a:tailEnd/>
          </a:ln>
          <a:effectLst/>
        </p:spPr>
        <p:txBody>
          <a:bodyPr lIns="90488" tIns="44450" rIns="90488" bIns="44450">
            <a:spAutoFit/>
          </a:bodyPr>
          <a:lstStyle/>
          <a:p>
            <a:pPr>
              <a:buSzPct val="75000"/>
              <a:buFont typeface="Wingdings" pitchFamily="2" charset="2"/>
              <a:buChar char="v"/>
            </a:pPr>
            <a:r>
              <a:rPr lang="en-US" sz="2800" dirty="0">
                <a:latin typeface="Book Antiqua" pitchFamily="18" charset="0"/>
              </a:rPr>
              <a:t> Cardinality = 3, degree = 5, all rows distinct</a:t>
            </a:r>
          </a:p>
        </p:txBody>
      </p:sp>
      <p:sp>
        <p:nvSpPr>
          <p:cNvPr id="9223" name="Rectangle 7"/>
          <p:cNvSpPr>
            <a:spLocks noChangeArrowheads="1"/>
          </p:cNvSpPr>
          <p:nvPr/>
        </p:nvSpPr>
        <p:spPr bwMode="auto">
          <a:xfrm>
            <a:off x="673100" y="5334000"/>
            <a:ext cx="7937500" cy="951543"/>
          </a:xfrm>
          <a:prstGeom prst="rect">
            <a:avLst/>
          </a:prstGeom>
          <a:noFill/>
          <a:ln w="9525">
            <a:noFill/>
            <a:miter lim="800000"/>
            <a:headEnd/>
            <a:tailEnd/>
          </a:ln>
          <a:effectLst/>
        </p:spPr>
        <p:txBody>
          <a:bodyPr wrap="square" lIns="90488" tIns="44450" rIns="90488" bIns="44450">
            <a:spAutoFit/>
          </a:bodyPr>
          <a:lstStyle/>
          <a:p>
            <a:pPr>
              <a:buSzPct val="75000"/>
              <a:buFont typeface="Wingdings" pitchFamily="2" charset="2"/>
              <a:buChar char="v"/>
            </a:pPr>
            <a:r>
              <a:rPr lang="en-US" sz="2800" dirty="0">
                <a:latin typeface="Book Antiqua" pitchFamily="18" charset="0"/>
              </a:rPr>
              <a:t> Do all columns in a relation instance have to</a:t>
            </a:r>
          </a:p>
          <a:p>
            <a:r>
              <a:rPr lang="en-US" sz="2800" dirty="0">
                <a:latin typeface="Book Antiqua" pitchFamily="18" charset="0"/>
              </a:rPr>
              <a:t>    be distinct?</a:t>
            </a:r>
          </a:p>
        </p:txBody>
      </p:sp>
      <p:sp>
        <p:nvSpPr>
          <p:cNvPr id="8" name="Rectangle 6"/>
          <p:cNvSpPr>
            <a:spLocks noChangeArrowheads="1"/>
          </p:cNvSpPr>
          <p:nvPr/>
        </p:nvSpPr>
        <p:spPr bwMode="auto">
          <a:xfrm>
            <a:off x="609600" y="1447800"/>
            <a:ext cx="7645400" cy="1813317"/>
          </a:xfrm>
          <a:prstGeom prst="rect">
            <a:avLst/>
          </a:prstGeom>
          <a:noFill/>
          <a:ln w="9525">
            <a:noFill/>
            <a:miter lim="800000"/>
            <a:headEnd/>
            <a:tailEnd/>
          </a:ln>
          <a:effectLst/>
        </p:spPr>
        <p:txBody>
          <a:bodyPr lIns="90488" tIns="44450" rIns="90488" bIns="44450">
            <a:spAutoFit/>
          </a:bodyPr>
          <a:lstStyle/>
          <a:p>
            <a:pPr>
              <a:buSzPct val="75000"/>
              <a:buFont typeface="Wingdings" pitchFamily="2" charset="2"/>
              <a:buChar char="v"/>
            </a:pPr>
            <a:r>
              <a:rPr lang="en-US" sz="2800" dirty="0">
                <a:latin typeface="Book Antiqua" pitchFamily="18" charset="0"/>
              </a:rPr>
              <a:t> Schema:</a:t>
            </a:r>
          </a:p>
          <a:p>
            <a:pPr>
              <a:buSzPct val="75000"/>
            </a:pPr>
            <a:r>
              <a:rPr lang="en-US" sz="2800" dirty="0">
                <a:latin typeface="Book Antiqua" pitchFamily="18" charset="0"/>
              </a:rPr>
              <a:t>Students(</a:t>
            </a:r>
            <a:r>
              <a:rPr lang="en-US" sz="2800" i="1" dirty="0" err="1">
                <a:latin typeface="Book Antiqua" pitchFamily="18" charset="0"/>
              </a:rPr>
              <a:t>sid</a:t>
            </a:r>
            <a:r>
              <a:rPr lang="en-US" sz="2800" dirty="0" err="1">
                <a:latin typeface="Book Antiqua" pitchFamily="18" charset="0"/>
              </a:rPr>
              <a:t>:string</a:t>
            </a:r>
            <a:r>
              <a:rPr lang="en-US" sz="2800" dirty="0">
                <a:latin typeface="Book Antiqua" pitchFamily="18" charset="0"/>
              </a:rPr>
              <a:t>, </a:t>
            </a:r>
            <a:r>
              <a:rPr lang="en-US" sz="2800" i="1" dirty="0" err="1">
                <a:latin typeface="Book Antiqua" pitchFamily="18" charset="0"/>
              </a:rPr>
              <a:t>name</a:t>
            </a:r>
            <a:r>
              <a:rPr lang="en-US" sz="2800" dirty="0" err="1">
                <a:latin typeface="Book Antiqua" pitchFamily="18" charset="0"/>
              </a:rPr>
              <a:t>:string</a:t>
            </a:r>
            <a:r>
              <a:rPr lang="en-US" sz="2800" dirty="0">
                <a:latin typeface="Book Antiqua" pitchFamily="18" charset="0"/>
              </a:rPr>
              <a:t>, </a:t>
            </a:r>
            <a:r>
              <a:rPr lang="en-US" sz="2800" i="1" dirty="0" err="1">
                <a:latin typeface="Book Antiqua" pitchFamily="18" charset="0"/>
              </a:rPr>
              <a:t>login</a:t>
            </a:r>
            <a:r>
              <a:rPr lang="en-US" sz="2800" dirty="0" err="1">
                <a:latin typeface="Book Antiqua" pitchFamily="18" charset="0"/>
              </a:rPr>
              <a:t>:string</a:t>
            </a:r>
            <a:r>
              <a:rPr lang="en-US" sz="2800" dirty="0">
                <a:latin typeface="Book Antiqua" pitchFamily="18" charset="0"/>
              </a:rPr>
              <a:t>, </a:t>
            </a:r>
            <a:r>
              <a:rPr lang="en-US" sz="2800" i="1" dirty="0" err="1">
                <a:latin typeface="Book Antiqua" pitchFamily="18" charset="0"/>
              </a:rPr>
              <a:t>age</a:t>
            </a:r>
            <a:r>
              <a:rPr lang="en-US" sz="2800" dirty="0" err="1">
                <a:latin typeface="Book Antiqua" pitchFamily="18" charset="0"/>
              </a:rPr>
              <a:t>:integer</a:t>
            </a:r>
            <a:r>
              <a:rPr lang="en-US" sz="2800" dirty="0">
                <a:latin typeface="Book Antiqua" pitchFamily="18" charset="0"/>
              </a:rPr>
              <a:t>, </a:t>
            </a:r>
            <a:r>
              <a:rPr lang="en-US" sz="2800" i="1" dirty="0" err="1">
                <a:latin typeface="Book Antiqua" pitchFamily="18" charset="0"/>
              </a:rPr>
              <a:t>gpa</a:t>
            </a:r>
            <a:r>
              <a:rPr lang="en-US" sz="2800" dirty="0" err="1">
                <a:latin typeface="Book Antiqua" pitchFamily="18" charset="0"/>
              </a:rPr>
              <a:t>:real</a:t>
            </a:r>
            <a:r>
              <a:rPr lang="en-US" sz="2800" dirty="0">
                <a:latin typeface="Book Antiqua" pitchFamily="18" charset="0"/>
              </a:rPr>
              <a:t>)</a:t>
            </a:r>
          </a:p>
          <a:p>
            <a:pPr>
              <a:buSzPct val="75000"/>
              <a:buFont typeface="Wingdings" pitchFamily="2" charset="2"/>
              <a:buChar char="v"/>
            </a:pPr>
            <a:endParaRPr lang="en-US" sz="2800" dirty="0">
              <a:latin typeface="Book Antiqua" pitchFamily="18" charset="0"/>
            </a:endParaRPr>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451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4516" name="Rectangle 4"/>
          <p:cNvSpPr>
            <a:spLocks noGrp="1" noChangeArrowheads="1"/>
          </p:cNvSpPr>
          <p:nvPr>
            <p:ph type="title"/>
          </p:nvPr>
        </p:nvSpPr>
        <p:spPr>
          <a:xfrm>
            <a:off x="838200" y="419100"/>
            <a:ext cx="8077200" cy="1104900"/>
          </a:xfrm>
          <a:noFill/>
          <a:ln/>
        </p:spPr>
        <p:txBody>
          <a:bodyPr/>
          <a:lstStyle/>
          <a:p>
            <a:r>
              <a:rPr lang="en-US" sz="3600"/>
              <a:t>Binary vs. Ternary Relationships (Contd.)</a:t>
            </a:r>
          </a:p>
        </p:txBody>
      </p:sp>
      <p:sp>
        <p:nvSpPr>
          <p:cNvPr id="64517" name="Rectangle 5"/>
          <p:cNvSpPr>
            <a:spLocks noGrp="1" noChangeArrowheads="1"/>
          </p:cNvSpPr>
          <p:nvPr>
            <p:ph type="body" idx="1"/>
          </p:nvPr>
        </p:nvSpPr>
        <p:spPr>
          <a:xfrm>
            <a:off x="0" y="1524000"/>
            <a:ext cx="3124200" cy="4876800"/>
          </a:xfrm>
          <a:noFill/>
          <a:ln/>
        </p:spPr>
        <p:txBody>
          <a:bodyPr/>
          <a:lstStyle/>
          <a:p>
            <a:pPr>
              <a:lnSpc>
                <a:spcPct val="90000"/>
              </a:lnSpc>
            </a:pPr>
            <a:r>
              <a:rPr lang="en-US" sz="2400" dirty="0"/>
              <a:t>The key constraints allow us to combine Purchaser with Policies and Beneficiary with Dependents.</a:t>
            </a:r>
          </a:p>
          <a:p>
            <a:pPr>
              <a:lnSpc>
                <a:spcPct val="90000"/>
              </a:lnSpc>
            </a:pPr>
            <a:endParaRPr lang="en-US" sz="2400" dirty="0"/>
          </a:p>
          <a:p>
            <a:pPr>
              <a:lnSpc>
                <a:spcPct val="90000"/>
              </a:lnSpc>
            </a:pPr>
            <a:r>
              <a:rPr lang="en-US" sz="2400" dirty="0"/>
              <a:t>Participation constraints lead to </a:t>
            </a:r>
            <a:r>
              <a:rPr lang="en-US" sz="2000" dirty="0">
                <a:solidFill>
                  <a:schemeClr val="accent2"/>
                </a:solidFill>
              </a:rPr>
              <a:t>NOT NULL </a:t>
            </a:r>
            <a:r>
              <a:rPr lang="en-US" sz="2400" dirty="0"/>
              <a:t>constraints.</a:t>
            </a:r>
          </a:p>
          <a:p>
            <a:pPr>
              <a:lnSpc>
                <a:spcPct val="90000"/>
              </a:lnSpc>
            </a:pPr>
            <a:r>
              <a:rPr lang="en-US" sz="2400" dirty="0"/>
              <a:t>What if Policies is a weak entity set?</a:t>
            </a:r>
          </a:p>
        </p:txBody>
      </p:sp>
      <p:sp>
        <p:nvSpPr>
          <p:cNvPr id="64518" name="Rectangle 6"/>
          <p:cNvSpPr>
            <a:spLocks noChangeArrowheads="1"/>
          </p:cNvSpPr>
          <p:nvPr/>
        </p:nvSpPr>
        <p:spPr bwMode="auto">
          <a:xfrm>
            <a:off x="2805113" y="1206500"/>
            <a:ext cx="6242094" cy="2675091"/>
          </a:xfrm>
          <a:prstGeom prst="rect">
            <a:avLst/>
          </a:prstGeom>
          <a:noFill/>
          <a:ln w="9525">
            <a:noFill/>
            <a:miter lim="800000"/>
            <a:headEnd/>
            <a:tailEnd/>
          </a:ln>
          <a:effectLst/>
        </p:spPr>
        <p:txBody>
          <a:bodyPr wrap="none" lIns="90488" tIns="44450" rIns="90488" bIns="44450">
            <a:spAutoFit/>
          </a:bodyPr>
          <a:lstStyle/>
          <a:p>
            <a:r>
              <a:rPr lang="en-US" sz="2000" dirty="0">
                <a:latin typeface="Book Antiqua" pitchFamily="18" charset="0"/>
              </a:rPr>
              <a:t>CREATE TABLE  </a:t>
            </a:r>
            <a:r>
              <a:rPr lang="en-US" dirty="0">
                <a:latin typeface="Book Antiqua" pitchFamily="18" charset="0"/>
              </a:rPr>
              <a:t>Policies (</a:t>
            </a:r>
          </a:p>
          <a:p>
            <a:r>
              <a:rPr lang="en-US" dirty="0">
                <a:latin typeface="Book Antiqua" pitchFamily="18" charset="0"/>
              </a:rPr>
              <a:t>   </a:t>
            </a:r>
            <a:r>
              <a:rPr lang="en-US" dirty="0" err="1">
                <a:solidFill>
                  <a:srgbClr val="434FD6"/>
                </a:solidFill>
                <a:latin typeface="Book Antiqua" pitchFamily="18" charset="0"/>
              </a:rPr>
              <a:t>policyid</a:t>
            </a:r>
            <a:r>
              <a:rPr lang="en-US" dirty="0">
                <a:solidFill>
                  <a:srgbClr val="434FD6"/>
                </a:solidFill>
                <a:latin typeface="Book Antiqua" pitchFamily="18" charset="0"/>
              </a:rPr>
              <a:t>  </a:t>
            </a:r>
            <a:r>
              <a:rPr lang="en-US" sz="2000" dirty="0">
                <a:solidFill>
                  <a:srgbClr val="434FD6"/>
                </a:solidFill>
                <a:latin typeface="Book Antiqua" pitchFamily="18" charset="0"/>
              </a:rPr>
              <a:t>INTEGER</a:t>
            </a:r>
            <a:r>
              <a:rPr lang="en-US" dirty="0">
                <a:solidFill>
                  <a:srgbClr val="434FD6"/>
                </a:solidFill>
                <a:latin typeface="Book Antiqua" pitchFamily="18" charset="0"/>
              </a:rPr>
              <a:t>,</a:t>
            </a:r>
          </a:p>
          <a:p>
            <a:r>
              <a:rPr lang="en-US" dirty="0">
                <a:solidFill>
                  <a:srgbClr val="434FD6"/>
                </a:solidFill>
                <a:latin typeface="Book Antiqua" pitchFamily="18" charset="0"/>
              </a:rPr>
              <a:t>   cost  </a:t>
            </a:r>
            <a:r>
              <a:rPr lang="en-US" sz="2000" dirty="0">
                <a:solidFill>
                  <a:srgbClr val="434FD6"/>
                </a:solidFill>
                <a:latin typeface="Book Antiqua" pitchFamily="18" charset="0"/>
              </a:rPr>
              <a:t>REAL</a:t>
            </a:r>
            <a:r>
              <a:rPr lang="en-US" dirty="0">
                <a:solidFill>
                  <a:srgbClr val="434FD6"/>
                </a:solidFill>
                <a:latin typeface="Book Antiqua" pitchFamily="18" charset="0"/>
              </a:rPr>
              <a:t>,</a:t>
            </a:r>
          </a:p>
          <a:p>
            <a:r>
              <a:rPr lang="en-US" dirty="0">
                <a:solidFill>
                  <a:srgbClr val="434FD6"/>
                </a:solidFill>
                <a:latin typeface="Book Antiqua" pitchFamily="18" charset="0"/>
              </a:rPr>
              <a:t>   </a:t>
            </a:r>
            <a:r>
              <a:rPr lang="en-US" dirty="0" err="1">
                <a:solidFill>
                  <a:schemeClr val="accent2"/>
                </a:solidFill>
                <a:latin typeface="Book Antiqua" pitchFamily="18" charset="0"/>
              </a:rPr>
              <a:t>ssn</a:t>
            </a:r>
            <a:r>
              <a:rPr lang="en-US" dirty="0">
                <a:solidFill>
                  <a:schemeClr val="accent2"/>
                </a:solidFill>
                <a:latin typeface="Book Antiqua" pitchFamily="18" charset="0"/>
              </a:rPr>
              <a:t>  </a:t>
            </a:r>
            <a:r>
              <a:rPr lang="en-US" sz="2000" dirty="0">
                <a:solidFill>
                  <a:schemeClr val="accent2"/>
                </a:solidFill>
                <a:latin typeface="Book Antiqua" pitchFamily="18" charset="0"/>
              </a:rPr>
              <a:t>CHAR(11)  NOT NULL</a:t>
            </a:r>
            <a:r>
              <a:rPr lang="en-US" dirty="0">
                <a:solidFill>
                  <a:srgbClr val="434FD6"/>
                </a:solidFill>
                <a:latin typeface="Book Antiqua" pitchFamily="18" charset="0"/>
              </a:rPr>
              <a:t>,</a:t>
            </a:r>
          </a:p>
          <a:p>
            <a:r>
              <a:rPr lang="en-US" dirty="0">
                <a:solidFill>
                  <a:srgbClr val="434FD6"/>
                </a:solidFill>
                <a:latin typeface="Book Antiqua" pitchFamily="18" charset="0"/>
              </a:rPr>
              <a:t>   </a:t>
            </a:r>
            <a:r>
              <a:rPr lang="en-US" sz="2000" dirty="0">
                <a:solidFill>
                  <a:schemeClr val="folHlink"/>
                </a:solidFill>
                <a:latin typeface="Book Antiqua" pitchFamily="18" charset="0"/>
              </a:rPr>
              <a:t>PRIMARY KEY </a:t>
            </a:r>
            <a:r>
              <a:rPr lang="en-US" dirty="0">
                <a:solidFill>
                  <a:schemeClr val="folHlink"/>
                </a:solidFill>
                <a:latin typeface="Book Antiqua" pitchFamily="18" charset="0"/>
              </a:rPr>
              <a:t>(</a:t>
            </a:r>
            <a:r>
              <a:rPr lang="en-US" dirty="0" err="1">
                <a:solidFill>
                  <a:schemeClr val="folHlink"/>
                </a:solidFill>
                <a:latin typeface="Book Antiqua" pitchFamily="18" charset="0"/>
              </a:rPr>
              <a:t>policyid</a:t>
            </a:r>
            <a:r>
              <a:rPr lang="en-US" dirty="0">
                <a:solidFill>
                  <a:schemeClr val="folHlink"/>
                </a:solidFill>
                <a:latin typeface="Book Antiqua" pitchFamily="18" charset="0"/>
              </a:rPr>
              <a:t>).</a:t>
            </a:r>
          </a:p>
          <a:p>
            <a:r>
              <a:rPr lang="en-US" dirty="0">
                <a:solidFill>
                  <a:schemeClr val="folHlink"/>
                </a:solidFill>
                <a:latin typeface="Book Antiqua" pitchFamily="18" charset="0"/>
              </a:rPr>
              <a:t>   </a:t>
            </a:r>
            <a:r>
              <a:rPr lang="en-US" sz="2000" dirty="0">
                <a:solidFill>
                  <a:schemeClr val="folHlink"/>
                </a:solidFill>
                <a:latin typeface="Book Antiqua" pitchFamily="18" charset="0"/>
              </a:rPr>
              <a:t>FOREIGN KEY </a:t>
            </a:r>
            <a:r>
              <a:rPr lang="en-US" dirty="0">
                <a:solidFill>
                  <a:schemeClr val="folHlink"/>
                </a:solidFill>
                <a:latin typeface="Book Antiqua" pitchFamily="18" charset="0"/>
              </a:rPr>
              <a:t>(</a:t>
            </a:r>
            <a:r>
              <a:rPr lang="en-US" dirty="0" err="1">
                <a:solidFill>
                  <a:schemeClr val="folHlink"/>
                </a:solidFill>
                <a:latin typeface="Book Antiqua" pitchFamily="18" charset="0"/>
              </a:rPr>
              <a:t>ssn</a:t>
            </a:r>
            <a:r>
              <a:rPr lang="en-US" dirty="0">
                <a:solidFill>
                  <a:schemeClr val="folHlink"/>
                </a:solidFill>
                <a:latin typeface="Book Antiqua" pitchFamily="18" charset="0"/>
              </a:rPr>
              <a:t>) </a:t>
            </a:r>
            <a:r>
              <a:rPr lang="en-US" sz="2000" dirty="0">
                <a:solidFill>
                  <a:schemeClr val="folHlink"/>
                </a:solidFill>
                <a:latin typeface="Book Antiqua" pitchFamily="18" charset="0"/>
              </a:rPr>
              <a:t>REFERENCES</a:t>
            </a:r>
            <a:r>
              <a:rPr lang="en-US" dirty="0">
                <a:solidFill>
                  <a:schemeClr val="folHlink"/>
                </a:solidFill>
                <a:latin typeface="Book Antiqua" pitchFamily="18" charset="0"/>
              </a:rPr>
              <a:t> Employees,</a:t>
            </a:r>
          </a:p>
          <a:p>
            <a:r>
              <a:rPr lang="en-US" dirty="0">
                <a:solidFill>
                  <a:schemeClr val="folHlink"/>
                </a:solidFill>
                <a:latin typeface="Book Antiqua" pitchFamily="18" charset="0"/>
              </a:rPr>
              <a:t>      </a:t>
            </a:r>
            <a:r>
              <a:rPr lang="en-US" sz="2000" dirty="0">
                <a:solidFill>
                  <a:schemeClr val="folHlink"/>
                </a:solidFill>
                <a:latin typeface="Book Antiqua" pitchFamily="18" charset="0"/>
              </a:rPr>
              <a:t>ON DELETE CASCADE</a:t>
            </a:r>
            <a:r>
              <a:rPr lang="en-US" dirty="0">
                <a:latin typeface="Book Antiqua" pitchFamily="18" charset="0"/>
              </a:rPr>
              <a:t>)</a:t>
            </a:r>
          </a:p>
        </p:txBody>
      </p:sp>
      <p:sp>
        <p:nvSpPr>
          <p:cNvPr id="64519" name="Rectangle 7"/>
          <p:cNvSpPr>
            <a:spLocks noChangeArrowheads="1"/>
          </p:cNvSpPr>
          <p:nvPr/>
        </p:nvSpPr>
        <p:spPr bwMode="auto">
          <a:xfrm>
            <a:off x="2805113" y="3871913"/>
            <a:ext cx="6458500" cy="2675091"/>
          </a:xfrm>
          <a:prstGeom prst="rect">
            <a:avLst/>
          </a:prstGeom>
          <a:noFill/>
          <a:ln w="9525">
            <a:noFill/>
            <a:miter lim="800000"/>
            <a:headEnd/>
            <a:tailEnd/>
          </a:ln>
          <a:effectLst/>
        </p:spPr>
        <p:txBody>
          <a:bodyPr wrap="none" lIns="90488" tIns="44450" rIns="90488" bIns="44450">
            <a:spAutoFit/>
          </a:bodyPr>
          <a:lstStyle/>
          <a:p>
            <a:r>
              <a:rPr lang="en-US" sz="2000" dirty="0">
                <a:latin typeface="Book Antiqua" pitchFamily="18" charset="0"/>
              </a:rPr>
              <a:t>CREATE TABLE </a:t>
            </a:r>
            <a:r>
              <a:rPr lang="en-US" dirty="0">
                <a:latin typeface="Book Antiqua" pitchFamily="18" charset="0"/>
              </a:rPr>
              <a:t>Dependents</a:t>
            </a:r>
            <a:r>
              <a:rPr lang="en-US" sz="2000" dirty="0">
                <a:latin typeface="Book Antiqua" pitchFamily="18" charset="0"/>
              </a:rPr>
              <a:t> </a:t>
            </a:r>
            <a:r>
              <a:rPr lang="en-US" dirty="0">
                <a:latin typeface="Book Antiqua" pitchFamily="18" charset="0"/>
              </a:rPr>
              <a:t>(</a:t>
            </a:r>
          </a:p>
          <a:p>
            <a:r>
              <a:rPr lang="en-US" dirty="0">
                <a:latin typeface="Book Antiqua" pitchFamily="18" charset="0"/>
              </a:rPr>
              <a:t>   </a:t>
            </a:r>
            <a:r>
              <a:rPr lang="en-US" dirty="0" err="1">
                <a:solidFill>
                  <a:srgbClr val="434FD6"/>
                </a:solidFill>
                <a:latin typeface="Book Antiqua" pitchFamily="18" charset="0"/>
              </a:rPr>
              <a:t>pname</a:t>
            </a:r>
            <a:r>
              <a:rPr lang="en-US" dirty="0">
                <a:solidFill>
                  <a:srgbClr val="434FD6"/>
                </a:solidFill>
                <a:latin typeface="Book Antiqua" pitchFamily="18" charset="0"/>
              </a:rPr>
              <a:t>  </a:t>
            </a:r>
            <a:r>
              <a:rPr lang="en-US" sz="2000" dirty="0">
                <a:solidFill>
                  <a:srgbClr val="434FD6"/>
                </a:solidFill>
                <a:latin typeface="Book Antiqua" pitchFamily="18" charset="0"/>
              </a:rPr>
              <a:t>CHAR(20)</a:t>
            </a:r>
            <a:r>
              <a:rPr lang="en-US" dirty="0">
                <a:solidFill>
                  <a:srgbClr val="434FD6"/>
                </a:solidFill>
                <a:latin typeface="Book Antiqua" pitchFamily="18" charset="0"/>
              </a:rPr>
              <a:t>,</a:t>
            </a:r>
          </a:p>
          <a:p>
            <a:r>
              <a:rPr lang="en-US" dirty="0">
                <a:solidFill>
                  <a:srgbClr val="434FD6"/>
                </a:solidFill>
                <a:latin typeface="Book Antiqua" pitchFamily="18" charset="0"/>
              </a:rPr>
              <a:t>   age  </a:t>
            </a:r>
            <a:r>
              <a:rPr lang="en-US" sz="2000" dirty="0">
                <a:solidFill>
                  <a:srgbClr val="434FD6"/>
                </a:solidFill>
                <a:latin typeface="Book Antiqua" pitchFamily="18" charset="0"/>
              </a:rPr>
              <a:t>INTEGER</a:t>
            </a:r>
            <a:r>
              <a:rPr lang="en-US" dirty="0">
                <a:solidFill>
                  <a:srgbClr val="434FD6"/>
                </a:solidFill>
                <a:latin typeface="Book Antiqua" pitchFamily="18" charset="0"/>
              </a:rPr>
              <a:t>,</a:t>
            </a:r>
          </a:p>
          <a:p>
            <a:r>
              <a:rPr lang="en-US" dirty="0">
                <a:solidFill>
                  <a:srgbClr val="434FD6"/>
                </a:solidFill>
                <a:latin typeface="Book Antiqua" pitchFamily="18" charset="0"/>
              </a:rPr>
              <a:t>   </a:t>
            </a:r>
            <a:r>
              <a:rPr lang="en-US" dirty="0" err="1">
                <a:solidFill>
                  <a:schemeClr val="accent2"/>
                </a:solidFill>
                <a:latin typeface="Book Antiqua" pitchFamily="18" charset="0"/>
              </a:rPr>
              <a:t>policyid</a:t>
            </a:r>
            <a:r>
              <a:rPr lang="en-US" dirty="0">
                <a:solidFill>
                  <a:schemeClr val="accent2"/>
                </a:solidFill>
                <a:latin typeface="Book Antiqua" pitchFamily="18" charset="0"/>
              </a:rPr>
              <a:t>  </a:t>
            </a:r>
            <a:r>
              <a:rPr lang="en-US" sz="2000" dirty="0">
                <a:solidFill>
                  <a:schemeClr val="accent2"/>
                </a:solidFill>
                <a:latin typeface="Book Antiqua" pitchFamily="18" charset="0"/>
              </a:rPr>
              <a:t>INTEGER</a:t>
            </a:r>
            <a:r>
              <a:rPr lang="en-US" dirty="0">
                <a:solidFill>
                  <a:schemeClr val="accent2"/>
                </a:solidFill>
                <a:latin typeface="Book Antiqua" pitchFamily="18" charset="0"/>
              </a:rPr>
              <a:t>,</a:t>
            </a:r>
          </a:p>
          <a:p>
            <a:r>
              <a:rPr lang="en-US" dirty="0">
                <a:solidFill>
                  <a:srgbClr val="434FD6"/>
                </a:solidFill>
                <a:latin typeface="Book Antiqua" pitchFamily="18" charset="0"/>
              </a:rPr>
              <a:t>   </a:t>
            </a:r>
            <a:r>
              <a:rPr lang="en-US" sz="2000" dirty="0">
                <a:solidFill>
                  <a:schemeClr val="folHlink"/>
                </a:solidFill>
                <a:latin typeface="Book Antiqua" pitchFamily="18" charset="0"/>
              </a:rPr>
              <a:t>PRIMARY KEY </a:t>
            </a:r>
            <a:r>
              <a:rPr lang="en-US" dirty="0">
                <a:solidFill>
                  <a:schemeClr val="folHlink"/>
                </a:solidFill>
                <a:latin typeface="Book Antiqua" pitchFamily="18" charset="0"/>
              </a:rPr>
              <a:t>(</a:t>
            </a:r>
            <a:r>
              <a:rPr lang="en-US" dirty="0" err="1">
                <a:solidFill>
                  <a:schemeClr val="folHlink"/>
                </a:solidFill>
                <a:latin typeface="Book Antiqua" pitchFamily="18" charset="0"/>
              </a:rPr>
              <a:t>pname</a:t>
            </a:r>
            <a:r>
              <a:rPr lang="en-US" dirty="0">
                <a:solidFill>
                  <a:schemeClr val="folHlink"/>
                </a:solidFill>
                <a:latin typeface="Book Antiqua" pitchFamily="18" charset="0"/>
              </a:rPr>
              <a:t>, </a:t>
            </a:r>
            <a:r>
              <a:rPr lang="en-US" dirty="0" err="1">
                <a:solidFill>
                  <a:schemeClr val="folHlink"/>
                </a:solidFill>
                <a:latin typeface="Book Antiqua" pitchFamily="18" charset="0"/>
              </a:rPr>
              <a:t>policyid</a:t>
            </a:r>
            <a:r>
              <a:rPr lang="en-US" dirty="0">
                <a:solidFill>
                  <a:schemeClr val="folHlink"/>
                </a:solidFill>
                <a:latin typeface="Book Antiqua" pitchFamily="18" charset="0"/>
              </a:rPr>
              <a:t>).</a:t>
            </a:r>
          </a:p>
          <a:p>
            <a:r>
              <a:rPr lang="en-US" dirty="0">
                <a:solidFill>
                  <a:schemeClr val="folHlink"/>
                </a:solidFill>
                <a:latin typeface="Book Antiqua" pitchFamily="18" charset="0"/>
              </a:rPr>
              <a:t>   </a:t>
            </a:r>
            <a:r>
              <a:rPr lang="en-US" sz="2000" dirty="0">
                <a:solidFill>
                  <a:schemeClr val="folHlink"/>
                </a:solidFill>
                <a:latin typeface="Book Antiqua" pitchFamily="18" charset="0"/>
              </a:rPr>
              <a:t>FOREIGN KEY </a:t>
            </a:r>
            <a:r>
              <a:rPr lang="en-US" dirty="0">
                <a:solidFill>
                  <a:schemeClr val="folHlink"/>
                </a:solidFill>
                <a:latin typeface="Book Antiqua" pitchFamily="18" charset="0"/>
              </a:rPr>
              <a:t>(</a:t>
            </a:r>
            <a:r>
              <a:rPr lang="en-US" dirty="0" err="1">
                <a:solidFill>
                  <a:schemeClr val="folHlink"/>
                </a:solidFill>
                <a:latin typeface="Book Antiqua" pitchFamily="18" charset="0"/>
              </a:rPr>
              <a:t>policyid</a:t>
            </a:r>
            <a:r>
              <a:rPr lang="en-US" dirty="0">
                <a:solidFill>
                  <a:schemeClr val="folHlink"/>
                </a:solidFill>
                <a:latin typeface="Book Antiqua" pitchFamily="18" charset="0"/>
              </a:rPr>
              <a:t>) </a:t>
            </a:r>
            <a:r>
              <a:rPr lang="en-US" sz="2000" dirty="0">
                <a:solidFill>
                  <a:schemeClr val="folHlink"/>
                </a:solidFill>
                <a:latin typeface="Book Antiqua" pitchFamily="18" charset="0"/>
              </a:rPr>
              <a:t>REFERENCES</a:t>
            </a:r>
            <a:r>
              <a:rPr lang="en-US" dirty="0">
                <a:solidFill>
                  <a:schemeClr val="folHlink"/>
                </a:solidFill>
                <a:latin typeface="Book Antiqua" pitchFamily="18" charset="0"/>
              </a:rPr>
              <a:t> Policies,</a:t>
            </a:r>
          </a:p>
          <a:p>
            <a:r>
              <a:rPr lang="en-US" dirty="0">
                <a:solidFill>
                  <a:schemeClr val="folHlink"/>
                </a:solidFill>
                <a:latin typeface="Book Antiqua" pitchFamily="18" charset="0"/>
              </a:rPr>
              <a:t>      </a:t>
            </a:r>
            <a:r>
              <a:rPr lang="en-US" sz="2000" dirty="0">
                <a:solidFill>
                  <a:schemeClr val="folHlink"/>
                </a:solidFill>
                <a:latin typeface="Book Antiqua" pitchFamily="18" charset="0"/>
              </a:rPr>
              <a:t>ON DELETE CASCADE</a:t>
            </a:r>
            <a:r>
              <a:rPr lang="en-US" dirty="0">
                <a:latin typeface="Book Antiqua" pitchFamily="18" charset="0"/>
              </a:rPr>
              <a:t>)</a:t>
            </a:r>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656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6564" name="Rectangle 4"/>
          <p:cNvSpPr>
            <a:spLocks noGrp="1" noChangeArrowheads="1"/>
          </p:cNvSpPr>
          <p:nvPr>
            <p:ph type="title"/>
          </p:nvPr>
        </p:nvSpPr>
        <p:spPr>
          <a:noFill/>
          <a:ln/>
        </p:spPr>
        <p:txBody>
          <a:bodyPr/>
          <a:lstStyle/>
          <a:p>
            <a:r>
              <a:rPr lang="en-US"/>
              <a:t>Views</a:t>
            </a:r>
          </a:p>
        </p:txBody>
      </p:sp>
      <p:sp>
        <p:nvSpPr>
          <p:cNvPr id="66565" name="Rectangle 5"/>
          <p:cNvSpPr>
            <a:spLocks noGrp="1" noChangeArrowheads="1"/>
          </p:cNvSpPr>
          <p:nvPr>
            <p:ph type="body" idx="1"/>
          </p:nvPr>
        </p:nvSpPr>
        <p:spPr>
          <a:xfrm>
            <a:off x="76200" y="1752600"/>
            <a:ext cx="7772400" cy="4076700"/>
          </a:xfrm>
          <a:noFill/>
          <a:ln/>
        </p:spPr>
        <p:txBody>
          <a:bodyPr/>
          <a:lstStyle/>
          <a:p>
            <a:r>
              <a:rPr lang="en-US"/>
              <a:t>A </a:t>
            </a:r>
            <a:r>
              <a:rPr lang="en-US" i="1" u="sng">
                <a:solidFill>
                  <a:schemeClr val="accent2"/>
                </a:solidFill>
              </a:rPr>
              <a:t>view</a:t>
            </a:r>
            <a:r>
              <a:rPr lang="en-US">
                <a:solidFill>
                  <a:schemeClr val="accent2"/>
                </a:solidFill>
              </a:rPr>
              <a:t> </a:t>
            </a:r>
            <a:r>
              <a:rPr lang="en-US"/>
              <a:t>is just a relation, but we store a </a:t>
            </a:r>
            <a:r>
              <a:rPr lang="en-US" i="1">
                <a:solidFill>
                  <a:schemeClr val="accent2"/>
                </a:solidFill>
              </a:rPr>
              <a:t>definition</a:t>
            </a:r>
            <a:r>
              <a:rPr lang="en-US"/>
              <a:t>, rather than a set of tuples.</a:t>
            </a:r>
          </a:p>
        </p:txBody>
      </p:sp>
      <p:sp>
        <p:nvSpPr>
          <p:cNvPr id="66566" name="Rectangle 6"/>
          <p:cNvSpPr>
            <a:spLocks noChangeArrowheads="1"/>
          </p:cNvSpPr>
          <p:nvPr/>
        </p:nvSpPr>
        <p:spPr bwMode="auto">
          <a:xfrm>
            <a:off x="1130300" y="2881313"/>
            <a:ext cx="7037388" cy="1549400"/>
          </a:xfrm>
          <a:prstGeom prst="rect">
            <a:avLst/>
          </a:prstGeom>
          <a:noFill/>
          <a:ln w="9525">
            <a:noFill/>
            <a:miter lim="800000"/>
            <a:headEnd/>
            <a:tailEnd/>
          </a:ln>
          <a:effectLst/>
        </p:spPr>
        <p:txBody>
          <a:bodyPr wrap="none" lIns="90488" tIns="44450" rIns="90488" bIns="44450">
            <a:spAutoFit/>
          </a:bodyPr>
          <a:lstStyle/>
          <a:p>
            <a:r>
              <a:rPr lang="en-US" sz="2000">
                <a:solidFill>
                  <a:schemeClr val="accent2"/>
                </a:solidFill>
                <a:latin typeface="Book Antiqua" pitchFamily="18" charset="0"/>
              </a:rPr>
              <a:t>CREATE  VIEW  </a:t>
            </a:r>
            <a:r>
              <a:rPr lang="en-US">
                <a:latin typeface="Book Antiqua" pitchFamily="18" charset="0"/>
              </a:rPr>
              <a:t>YoungActiveStudents (name, grade)</a:t>
            </a:r>
          </a:p>
          <a:p>
            <a:r>
              <a:rPr lang="en-US">
                <a:latin typeface="Book Antiqua" pitchFamily="18" charset="0"/>
              </a:rPr>
              <a:t>	</a:t>
            </a:r>
            <a:r>
              <a:rPr lang="en-US" sz="2000">
                <a:solidFill>
                  <a:schemeClr val="accent2"/>
                </a:solidFill>
                <a:latin typeface="Book Antiqua" pitchFamily="18" charset="0"/>
              </a:rPr>
              <a:t>AS</a:t>
            </a:r>
            <a:r>
              <a:rPr lang="en-US" sz="2000">
                <a:latin typeface="Book Antiqua" pitchFamily="18" charset="0"/>
              </a:rPr>
              <a:t>  SELECT   </a:t>
            </a:r>
            <a:r>
              <a:rPr lang="en-US">
                <a:latin typeface="Book Antiqua" pitchFamily="18" charset="0"/>
              </a:rPr>
              <a:t>S.name, E.grade</a:t>
            </a:r>
          </a:p>
          <a:p>
            <a:r>
              <a:rPr lang="en-US">
                <a:latin typeface="Book Antiqua" pitchFamily="18" charset="0"/>
              </a:rPr>
              <a:t>	</a:t>
            </a:r>
            <a:r>
              <a:rPr lang="en-US" sz="2000">
                <a:latin typeface="Book Antiqua" pitchFamily="18" charset="0"/>
              </a:rPr>
              <a:t>FROM</a:t>
            </a:r>
            <a:r>
              <a:rPr lang="en-US">
                <a:latin typeface="Book Antiqua" pitchFamily="18" charset="0"/>
              </a:rPr>
              <a:t>  Students S, Enrolled E</a:t>
            </a:r>
          </a:p>
          <a:p>
            <a:r>
              <a:rPr lang="en-US">
                <a:latin typeface="Book Antiqua" pitchFamily="18" charset="0"/>
              </a:rPr>
              <a:t>	</a:t>
            </a:r>
            <a:r>
              <a:rPr lang="en-US" sz="2000">
                <a:latin typeface="Book Antiqua" pitchFamily="18" charset="0"/>
              </a:rPr>
              <a:t>WHERE</a:t>
            </a:r>
            <a:r>
              <a:rPr lang="en-US">
                <a:latin typeface="Book Antiqua" pitchFamily="18" charset="0"/>
              </a:rPr>
              <a:t>  S.sid = E.sid and S.age&lt;21</a:t>
            </a:r>
          </a:p>
        </p:txBody>
      </p:sp>
      <p:sp>
        <p:nvSpPr>
          <p:cNvPr id="66567" name="Rectangle 7"/>
          <p:cNvSpPr>
            <a:spLocks noChangeArrowheads="1"/>
          </p:cNvSpPr>
          <p:nvPr/>
        </p:nvSpPr>
        <p:spPr bwMode="auto">
          <a:xfrm>
            <a:off x="0" y="4572000"/>
            <a:ext cx="8991600" cy="2133600"/>
          </a:xfrm>
          <a:prstGeom prst="rect">
            <a:avLst/>
          </a:prstGeom>
          <a:noFill/>
          <a:ln w="9525">
            <a:noFill/>
            <a:miter lim="800000"/>
            <a:headEnd/>
            <a:tailEnd/>
          </a:ln>
          <a:effectLst/>
        </p:spPr>
        <p:txBody>
          <a:bodyPr lIns="90488" tIns="44450" rIns="90488" bIns="44450"/>
          <a:lstStyle/>
          <a:p>
            <a:pPr marL="342900" indent="-342900">
              <a:spcBef>
                <a:spcPct val="20000"/>
              </a:spcBef>
              <a:buClr>
                <a:schemeClr val="tx1"/>
              </a:buClr>
              <a:buSzPct val="75000"/>
              <a:buFont typeface="Wingdings" pitchFamily="2" charset="2"/>
              <a:buChar char="v"/>
            </a:pPr>
            <a:r>
              <a:rPr lang="en-US" sz="2800" dirty="0">
                <a:latin typeface="Book Antiqua" pitchFamily="18" charset="0"/>
              </a:rPr>
              <a:t>Views can be dropped using the </a:t>
            </a:r>
            <a:r>
              <a:rPr lang="en-US" sz="2000" dirty="0">
                <a:solidFill>
                  <a:schemeClr val="accent2"/>
                </a:solidFill>
                <a:latin typeface="Book Antiqua" pitchFamily="18" charset="0"/>
              </a:rPr>
              <a:t>DROP VIEW </a:t>
            </a:r>
            <a:r>
              <a:rPr lang="en-US" dirty="0">
                <a:latin typeface="Book Antiqua" pitchFamily="18" charset="0"/>
              </a:rPr>
              <a:t>command.</a:t>
            </a:r>
          </a:p>
          <a:p>
            <a:pPr marL="742950" lvl="1" indent="-285750">
              <a:spcBef>
                <a:spcPct val="20000"/>
              </a:spcBef>
              <a:buClr>
                <a:schemeClr val="tx1"/>
              </a:buClr>
              <a:buSzPct val="75000"/>
              <a:buFont typeface="Wingdings" pitchFamily="2" charset="2"/>
              <a:buChar char="§"/>
            </a:pPr>
            <a:r>
              <a:rPr lang="en-US" dirty="0">
                <a:latin typeface="Book Antiqua" pitchFamily="18" charset="0"/>
              </a:rPr>
              <a:t>How to handle </a:t>
            </a:r>
            <a:r>
              <a:rPr lang="en-US" sz="2000" dirty="0">
                <a:solidFill>
                  <a:schemeClr val="accent2"/>
                </a:solidFill>
                <a:latin typeface="Book Antiqua" pitchFamily="18" charset="0"/>
              </a:rPr>
              <a:t>DROP TABLE </a:t>
            </a:r>
            <a:r>
              <a:rPr lang="en-US" dirty="0">
                <a:latin typeface="Book Antiqua" pitchFamily="18" charset="0"/>
              </a:rPr>
              <a:t>if there’s a view on the table?</a:t>
            </a:r>
          </a:p>
          <a:p>
            <a:pPr marL="1143000" lvl="2" indent="-228600">
              <a:spcBef>
                <a:spcPct val="20000"/>
              </a:spcBef>
              <a:buClr>
                <a:schemeClr val="tx1"/>
              </a:buClr>
              <a:buSzPct val="75000"/>
              <a:buFontTx/>
              <a:buChar char="•"/>
            </a:pPr>
            <a:r>
              <a:rPr lang="en-US" sz="2000" dirty="0">
                <a:latin typeface="Book Antiqua" pitchFamily="18" charset="0"/>
              </a:rPr>
              <a:t>DROP TABLE </a:t>
            </a:r>
            <a:r>
              <a:rPr lang="en-US" dirty="0">
                <a:latin typeface="Book Antiqua" pitchFamily="18" charset="0"/>
              </a:rPr>
              <a:t>command has options (</a:t>
            </a:r>
            <a:r>
              <a:rPr lang="en-US" sz="2000" dirty="0">
                <a:latin typeface="Courier New" pitchFamily="49" charset="0"/>
                <a:cs typeface="Courier New" pitchFamily="49" charset="0"/>
              </a:rPr>
              <a:t>RESTRICT, CASCADE</a:t>
            </a:r>
            <a:r>
              <a:rPr lang="en-US" dirty="0">
                <a:latin typeface="Book Antiqua" pitchFamily="18" charset="0"/>
              </a:rPr>
              <a:t>) that the user must specify.</a:t>
            </a:r>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861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8612" name="Rectangle 4"/>
          <p:cNvSpPr>
            <a:spLocks noGrp="1" noChangeArrowheads="1"/>
          </p:cNvSpPr>
          <p:nvPr>
            <p:ph type="title"/>
          </p:nvPr>
        </p:nvSpPr>
        <p:spPr>
          <a:noFill/>
          <a:ln/>
        </p:spPr>
        <p:txBody>
          <a:bodyPr/>
          <a:lstStyle/>
          <a:p>
            <a:r>
              <a:rPr lang="en-US"/>
              <a:t>Views and Security</a:t>
            </a:r>
          </a:p>
        </p:txBody>
      </p:sp>
      <p:sp>
        <p:nvSpPr>
          <p:cNvPr id="68613" name="Rectangle 5"/>
          <p:cNvSpPr>
            <a:spLocks noGrp="1" noChangeArrowheads="1"/>
          </p:cNvSpPr>
          <p:nvPr>
            <p:ph type="body" idx="1"/>
          </p:nvPr>
        </p:nvSpPr>
        <p:spPr>
          <a:xfrm>
            <a:off x="838200" y="1828800"/>
            <a:ext cx="7772400" cy="4876800"/>
          </a:xfrm>
          <a:noFill/>
          <a:ln/>
        </p:spPr>
        <p:txBody>
          <a:bodyPr/>
          <a:lstStyle/>
          <a:p>
            <a:r>
              <a:rPr lang="en-US" dirty="0"/>
              <a:t>Views can be used to present necessary information (or a summary), while hiding details in underlying relation(s).</a:t>
            </a:r>
          </a:p>
          <a:p>
            <a:pPr lvl="1">
              <a:buSzPct val="75000"/>
            </a:pPr>
            <a:r>
              <a:rPr lang="en-US" dirty="0"/>
              <a:t>Given </a:t>
            </a:r>
            <a:r>
              <a:rPr lang="en-US" dirty="0" err="1"/>
              <a:t>YoungActiveStudents</a:t>
            </a:r>
            <a:r>
              <a:rPr lang="en-US" dirty="0"/>
              <a:t>, but not Students or Enrolled, we can find students who are enrolled, but not the </a:t>
            </a:r>
            <a:r>
              <a:rPr lang="en-US" i="1" dirty="0"/>
              <a:t>cid’s </a:t>
            </a:r>
            <a:r>
              <a:rPr lang="en-US" dirty="0"/>
              <a:t>of the courses they are enrolled in.</a:t>
            </a:r>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7065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70660" name="Rectangle 4"/>
          <p:cNvSpPr>
            <a:spLocks noGrp="1" noChangeArrowheads="1"/>
          </p:cNvSpPr>
          <p:nvPr>
            <p:ph type="title"/>
          </p:nvPr>
        </p:nvSpPr>
        <p:spPr>
          <a:noFill/>
          <a:ln/>
        </p:spPr>
        <p:txBody>
          <a:bodyPr/>
          <a:lstStyle/>
          <a:p>
            <a:r>
              <a:rPr lang="en-US"/>
              <a:t>Relational Model: Summary</a:t>
            </a:r>
          </a:p>
        </p:txBody>
      </p:sp>
      <p:sp>
        <p:nvSpPr>
          <p:cNvPr id="70661" name="Rectangle 5"/>
          <p:cNvSpPr>
            <a:spLocks noGrp="1" noChangeArrowheads="1"/>
          </p:cNvSpPr>
          <p:nvPr>
            <p:ph type="body" idx="1"/>
          </p:nvPr>
        </p:nvSpPr>
        <p:spPr>
          <a:noFill/>
          <a:ln/>
        </p:spPr>
        <p:txBody>
          <a:bodyPr/>
          <a:lstStyle/>
          <a:p>
            <a:r>
              <a:rPr lang="en-US" sz="2400"/>
              <a:t>A tabular representation of data.</a:t>
            </a:r>
          </a:p>
          <a:p>
            <a:r>
              <a:rPr lang="en-US" sz="2400"/>
              <a:t>Simple and intuitive, currently the most widely used.</a:t>
            </a:r>
          </a:p>
          <a:p>
            <a:r>
              <a:rPr lang="en-US" sz="2400"/>
              <a:t>Integrity constraints can be specified by the DBA, based on application semantics.  DBMS checks for violations.  </a:t>
            </a:r>
          </a:p>
          <a:p>
            <a:pPr lvl="1">
              <a:buSzPct val="75000"/>
            </a:pPr>
            <a:r>
              <a:rPr lang="en-US" sz="2000"/>
              <a:t>Two important ICs: primary and foreign keys</a:t>
            </a:r>
          </a:p>
          <a:p>
            <a:pPr lvl="1">
              <a:buSzPct val="75000"/>
            </a:pPr>
            <a:r>
              <a:rPr lang="en-US" sz="2000"/>
              <a:t>In addition, we </a:t>
            </a:r>
            <a:r>
              <a:rPr lang="en-US" sz="2000" i="1"/>
              <a:t>always</a:t>
            </a:r>
            <a:r>
              <a:rPr lang="en-US" sz="2000"/>
              <a:t> have domain constraints.</a:t>
            </a:r>
          </a:p>
          <a:p>
            <a:r>
              <a:rPr lang="en-US" sz="2400"/>
              <a:t>Powerful and natural query languages exist.</a:t>
            </a:r>
          </a:p>
          <a:p>
            <a:r>
              <a:rPr lang="en-US" sz="2400"/>
              <a:t>Rules to translate ER to relational model</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06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06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066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066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7066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066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066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12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1268" name="Rectangle 4"/>
          <p:cNvSpPr>
            <a:spLocks noGrp="1" noChangeArrowheads="1"/>
          </p:cNvSpPr>
          <p:nvPr>
            <p:ph type="title"/>
          </p:nvPr>
        </p:nvSpPr>
        <p:spPr>
          <a:noFill/>
          <a:ln/>
        </p:spPr>
        <p:txBody>
          <a:bodyPr/>
          <a:lstStyle/>
          <a:p>
            <a:r>
              <a:rPr lang="en-US"/>
              <a:t>Relational Query Languages</a:t>
            </a:r>
          </a:p>
        </p:txBody>
      </p:sp>
      <p:sp>
        <p:nvSpPr>
          <p:cNvPr id="11269" name="Rectangle 5"/>
          <p:cNvSpPr>
            <a:spLocks noGrp="1" noChangeArrowheads="1"/>
          </p:cNvSpPr>
          <p:nvPr>
            <p:ph type="body" idx="1"/>
          </p:nvPr>
        </p:nvSpPr>
        <p:spPr>
          <a:noFill/>
          <a:ln/>
        </p:spPr>
        <p:txBody>
          <a:bodyPr/>
          <a:lstStyle/>
          <a:p>
            <a:r>
              <a:rPr lang="en-US" dirty="0"/>
              <a:t>A major strength of the relational model: supports simple, powerful </a:t>
            </a:r>
            <a:r>
              <a:rPr lang="en-US" i="1" dirty="0">
                <a:solidFill>
                  <a:schemeClr val="accent2"/>
                </a:solidFill>
              </a:rPr>
              <a:t>querying</a:t>
            </a:r>
            <a:r>
              <a:rPr lang="en-US" dirty="0"/>
              <a:t> of data. </a:t>
            </a:r>
          </a:p>
          <a:p>
            <a:r>
              <a:rPr lang="en-US" dirty="0"/>
              <a:t>Queries can be written intuitively, and the DBMS is responsible for efficient evaluation.</a:t>
            </a:r>
          </a:p>
          <a:p>
            <a:pPr lvl="1">
              <a:buSzPct val="75000"/>
            </a:pPr>
            <a:r>
              <a:rPr lang="en-US" dirty="0"/>
              <a:t>The key: precise semantics for relational queries.</a:t>
            </a:r>
          </a:p>
          <a:p>
            <a:pPr lvl="1">
              <a:buSzPct val="75000"/>
            </a:pPr>
            <a:r>
              <a:rPr lang="en-US" dirty="0"/>
              <a:t>Allows the optimizer to extensively re-order operations, and still ensure that the answer does not change.</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26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126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1126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a:ln/>
        </p:spPr>
        <p:txBody>
          <a:bodyPr/>
          <a:lstStyle/>
          <a:p>
            <a:r>
              <a:rPr lang="en-US" dirty="0"/>
              <a:t>SQL: Structured Query Language</a:t>
            </a:r>
          </a:p>
        </p:txBody>
      </p:sp>
      <p:sp>
        <p:nvSpPr>
          <p:cNvPr id="13315" name="Rectangle 3"/>
          <p:cNvSpPr>
            <a:spLocks noGrp="1" noChangeArrowheads="1"/>
          </p:cNvSpPr>
          <p:nvPr>
            <p:ph type="body" idx="1"/>
          </p:nvPr>
        </p:nvSpPr>
        <p:spPr>
          <a:xfrm>
            <a:off x="577880" y="1524000"/>
            <a:ext cx="8032720" cy="4533900"/>
          </a:xfrm>
          <a:noFill/>
          <a:ln/>
        </p:spPr>
        <p:txBody>
          <a:bodyPr/>
          <a:lstStyle/>
          <a:p>
            <a:r>
              <a:rPr lang="en-US" dirty="0"/>
              <a:t>Developed by IBM (system R) in the 1970s</a:t>
            </a:r>
          </a:p>
          <a:p>
            <a:r>
              <a:rPr lang="en-US" dirty="0"/>
              <a:t>Need for standard since used by many vendors</a:t>
            </a:r>
          </a:p>
          <a:p>
            <a:r>
              <a:rPr lang="en-US" dirty="0"/>
              <a:t>Standards: </a:t>
            </a:r>
          </a:p>
          <a:p>
            <a:pPr lvl="1">
              <a:buSzPct val="75000"/>
            </a:pPr>
            <a:r>
              <a:rPr lang="en-US" dirty="0"/>
              <a:t>SQL-86</a:t>
            </a:r>
          </a:p>
          <a:p>
            <a:pPr lvl="1">
              <a:buSzPct val="75000"/>
            </a:pPr>
            <a:r>
              <a:rPr lang="en-US" dirty="0"/>
              <a:t>SQL-89 (minor revision)</a:t>
            </a:r>
          </a:p>
          <a:p>
            <a:pPr lvl="1">
              <a:buSzPct val="75000"/>
            </a:pPr>
            <a:r>
              <a:rPr lang="en-US" dirty="0"/>
              <a:t>SQL-92 (major revision)</a:t>
            </a:r>
          </a:p>
          <a:p>
            <a:pPr lvl="1">
              <a:buSzPct val="75000"/>
            </a:pPr>
            <a:r>
              <a:rPr lang="en-US" dirty="0"/>
              <a:t>SQL-99 (used in textbook – major extensions)</a:t>
            </a:r>
          </a:p>
          <a:p>
            <a:pPr lvl="1">
              <a:buSzPct val="75000"/>
            </a:pPr>
            <a:r>
              <a:rPr lang="en-US" dirty="0"/>
              <a:t>SQL:2011 (extra support for temporal databases)</a:t>
            </a:r>
          </a:p>
          <a:p>
            <a:r>
              <a:rPr lang="en-US" dirty="0"/>
              <a:t>Data definition language (DDL) and data manipulation language (DML) components</a:t>
            </a:r>
          </a:p>
          <a:p>
            <a:pPr>
              <a:buFont typeface="Wingdings" pitchFamily="2" charset="2"/>
              <a:buChar char="§"/>
            </a:pPr>
            <a:endParaRPr lang="en-US" sz="2400"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p:spPr>
        <p:txBody>
          <a:bodyPr/>
          <a:lstStyle/>
          <a:p>
            <a:r>
              <a:rPr lang="en-US"/>
              <a:t>The SQL Query Language</a:t>
            </a:r>
          </a:p>
        </p:txBody>
      </p:sp>
      <p:sp>
        <p:nvSpPr>
          <p:cNvPr id="15363" name="Rectangle 3"/>
          <p:cNvSpPr>
            <a:spLocks noGrp="1" noChangeArrowheads="1"/>
          </p:cNvSpPr>
          <p:nvPr>
            <p:ph type="body" idx="1"/>
          </p:nvPr>
        </p:nvSpPr>
        <p:spPr>
          <a:noFill/>
          <a:ln/>
        </p:spPr>
        <p:txBody>
          <a:bodyPr/>
          <a:lstStyle/>
          <a:p>
            <a:r>
              <a:rPr lang="en-US" dirty="0"/>
              <a:t>To find all information on all 18 year old students, we can write:</a:t>
            </a:r>
          </a:p>
        </p:txBody>
      </p:sp>
      <p:sp>
        <p:nvSpPr>
          <p:cNvPr id="15364" name="Rectangle 4"/>
          <p:cNvSpPr>
            <a:spLocks noChangeArrowheads="1"/>
          </p:cNvSpPr>
          <p:nvPr/>
        </p:nvSpPr>
        <p:spPr bwMode="auto">
          <a:xfrm>
            <a:off x="1371600" y="2971800"/>
            <a:ext cx="2501900" cy="1184275"/>
          </a:xfrm>
          <a:prstGeom prst="rect">
            <a:avLst/>
          </a:prstGeom>
          <a:noFill/>
          <a:ln w="9525">
            <a:noFill/>
            <a:miter lim="800000"/>
            <a:headEnd/>
            <a:tailEnd/>
          </a:ln>
          <a:effectLst/>
        </p:spPr>
        <p:txBody>
          <a:bodyPr wrap="none" lIns="90488" tIns="44450" rIns="90488" bIns="44450">
            <a:spAutoFit/>
          </a:bodyPr>
          <a:lstStyle/>
          <a:p>
            <a:r>
              <a:rPr lang="en-US" sz="2000" dirty="0">
                <a:latin typeface="Book Antiqua" pitchFamily="18" charset="0"/>
              </a:rPr>
              <a:t>SELECT </a:t>
            </a:r>
            <a:r>
              <a:rPr lang="en-US" dirty="0">
                <a:latin typeface="Book Antiqua" pitchFamily="18" charset="0"/>
              </a:rPr>
              <a:t> *</a:t>
            </a:r>
          </a:p>
          <a:p>
            <a:r>
              <a:rPr lang="en-US" sz="2000" dirty="0">
                <a:latin typeface="Book Antiqua" pitchFamily="18" charset="0"/>
              </a:rPr>
              <a:t>FROM</a:t>
            </a:r>
            <a:r>
              <a:rPr lang="en-US" dirty="0">
                <a:latin typeface="Book Antiqua" pitchFamily="18" charset="0"/>
              </a:rPr>
              <a:t>  Students S</a:t>
            </a:r>
          </a:p>
          <a:p>
            <a:r>
              <a:rPr lang="en-US" sz="2000" dirty="0">
                <a:latin typeface="Book Antiqua" pitchFamily="18" charset="0"/>
              </a:rPr>
              <a:t>WHERE</a:t>
            </a:r>
            <a:r>
              <a:rPr lang="en-US" dirty="0">
                <a:latin typeface="Book Antiqua" pitchFamily="18" charset="0"/>
              </a:rPr>
              <a:t>  </a:t>
            </a:r>
            <a:r>
              <a:rPr lang="en-US" dirty="0" err="1">
                <a:latin typeface="Book Antiqua" pitchFamily="18" charset="0"/>
              </a:rPr>
              <a:t>S.age</a:t>
            </a:r>
            <a:r>
              <a:rPr lang="en-US" dirty="0">
                <a:latin typeface="Book Antiqua" pitchFamily="18" charset="0"/>
              </a:rPr>
              <a:t>=18</a:t>
            </a:r>
          </a:p>
        </p:txBody>
      </p:sp>
      <p:sp>
        <p:nvSpPr>
          <p:cNvPr id="15365" name="Rectangle 5"/>
          <p:cNvSpPr>
            <a:spLocks noChangeArrowheads="1"/>
          </p:cNvSpPr>
          <p:nvPr/>
        </p:nvSpPr>
        <p:spPr bwMode="auto">
          <a:xfrm>
            <a:off x="1219200" y="4419600"/>
            <a:ext cx="7239000" cy="454025"/>
          </a:xfrm>
          <a:prstGeom prst="rect">
            <a:avLst/>
          </a:prstGeom>
          <a:noFill/>
          <a:ln w="9525">
            <a:noFill/>
            <a:miter lim="800000"/>
            <a:headEnd/>
            <a:tailEnd/>
          </a:ln>
          <a:effectLst/>
        </p:spPr>
        <p:txBody>
          <a:bodyPr wrap="none" lIns="90488" tIns="44450" rIns="90488" bIns="44450">
            <a:spAutoFit/>
          </a:bodyPr>
          <a:lstStyle/>
          <a:p>
            <a:pPr>
              <a:buFontTx/>
              <a:buChar char="•"/>
            </a:pPr>
            <a:r>
              <a:rPr lang="en-US">
                <a:latin typeface="Book Antiqua" pitchFamily="18" charset="0"/>
              </a:rPr>
              <a:t>To find just names and logins, replace the first line:</a:t>
            </a:r>
          </a:p>
        </p:txBody>
      </p:sp>
      <p:sp>
        <p:nvSpPr>
          <p:cNvPr id="15366" name="Rectangle 6"/>
          <p:cNvSpPr>
            <a:spLocks noChangeArrowheads="1"/>
          </p:cNvSpPr>
          <p:nvPr/>
        </p:nvSpPr>
        <p:spPr bwMode="auto">
          <a:xfrm>
            <a:off x="1447800" y="4953000"/>
            <a:ext cx="3332163" cy="454025"/>
          </a:xfrm>
          <a:prstGeom prst="rect">
            <a:avLst/>
          </a:prstGeom>
          <a:noFill/>
          <a:ln w="9525">
            <a:no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S.name, S.login</a:t>
            </a:r>
          </a:p>
        </p:txBody>
      </p:sp>
      <p:graphicFrame>
        <p:nvGraphicFramePr>
          <p:cNvPr id="15367" name="Object 7">
            <a:hlinkClick r:id="" action="ppaction://ole?verb=0"/>
          </p:cNvPr>
          <p:cNvGraphicFramePr>
            <a:graphicFrameLocks/>
          </p:cNvGraphicFramePr>
          <p:nvPr/>
        </p:nvGraphicFramePr>
        <p:xfrm>
          <a:off x="4191000" y="2971800"/>
          <a:ext cx="4445000" cy="1447800"/>
        </p:xfrm>
        <a:graphic>
          <a:graphicData uri="http://schemas.openxmlformats.org/presentationml/2006/ole">
            <mc:AlternateContent xmlns:mc="http://schemas.openxmlformats.org/markup-compatibility/2006">
              <mc:Choice xmlns:v="urn:schemas-microsoft-com:vml" Requires="v">
                <p:oleObj spid="_x0000_s15381" name="Document" r:id="rId4" imgW="4444920" imgH="1650960" progId="Word.Document.8">
                  <p:embed/>
                </p:oleObj>
              </mc:Choice>
              <mc:Fallback>
                <p:oleObj name="Document" r:id="rId4" imgW="4444920" imgH="1650960" progId="Word.Document.8">
                  <p:embed/>
                  <p:pic>
                    <p:nvPicPr>
                      <p:cNvPr id="0" name="Picture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000" y="2971800"/>
                        <a:ext cx="44450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04800"/>
            <a:ext cx="7772400" cy="1104900"/>
          </a:xfrm>
          <a:noFill/>
          <a:ln/>
        </p:spPr>
        <p:txBody>
          <a:bodyPr/>
          <a:lstStyle/>
          <a:p>
            <a:r>
              <a:rPr lang="en-US"/>
              <a:t> Querying Multiple Relations</a:t>
            </a:r>
          </a:p>
        </p:txBody>
      </p:sp>
      <p:sp>
        <p:nvSpPr>
          <p:cNvPr id="17411" name="Rectangle 3"/>
          <p:cNvSpPr>
            <a:spLocks noGrp="1" noChangeArrowheads="1"/>
          </p:cNvSpPr>
          <p:nvPr>
            <p:ph type="body" sz="half" idx="1"/>
          </p:nvPr>
        </p:nvSpPr>
        <p:spPr>
          <a:xfrm>
            <a:off x="304800" y="1295400"/>
            <a:ext cx="8001000" cy="1143000"/>
          </a:xfrm>
          <a:noFill/>
          <a:ln/>
        </p:spPr>
        <p:txBody>
          <a:bodyPr/>
          <a:lstStyle/>
          <a:p>
            <a:r>
              <a:rPr lang="en-US" sz="2400" dirty="0"/>
              <a:t>What does the following query compute, given the following (partial) instances of Enrolled and Students?</a:t>
            </a:r>
          </a:p>
        </p:txBody>
      </p:sp>
      <p:sp>
        <p:nvSpPr>
          <p:cNvPr id="17412" name="Rectangle 4"/>
          <p:cNvSpPr>
            <a:spLocks noChangeArrowheads="1"/>
          </p:cNvSpPr>
          <p:nvPr/>
        </p:nvSpPr>
        <p:spPr bwMode="auto">
          <a:xfrm>
            <a:off x="228600" y="2438400"/>
            <a:ext cx="5289550" cy="1184275"/>
          </a:xfrm>
          <a:prstGeom prst="rect">
            <a:avLst/>
          </a:prstGeom>
          <a:noFill/>
          <a:ln w="9525">
            <a:noFill/>
            <a:miter lim="800000"/>
            <a:headEnd/>
            <a:tailEnd/>
          </a:ln>
          <a:effectLst/>
        </p:spPr>
        <p:txBody>
          <a:bodyPr wrap="none" lIns="90488" tIns="44450" rIns="90488" bIns="44450">
            <a:spAutoFit/>
          </a:bodyPr>
          <a:lstStyle/>
          <a:p>
            <a:r>
              <a:rPr lang="en-US" sz="2000" dirty="0">
                <a:latin typeface="Book Antiqua" pitchFamily="18" charset="0"/>
              </a:rPr>
              <a:t>SELECT </a:t>
            </a:r>
            <a:r>
              <a:rPr lang="en-US" dirty="0">
                <a:latin typeface="Book Antiqua" pitchFamily="18" charset="0"/>
              </a:rPr>
              <a:t> S.name, E.cid</a:t>
            </a:r>
          </a:p>
          <a:p>
            <a:r>
              <a:rPr lang="en-US" sz="2000" dirty="0">
                <a:latin typeface="Book Antiqua" pitchFamily="18" charset="0"/>
              </a:rPr>
              <a:t>FROM</a:t>
            </a:r>
            <a:r>
              <a:rPr lang="en-US" dirty="0">
                <a:latin typeface="Book Antiqua" pitchFamily="18" charset="0"/>
              </a:rPr>
              <a:t>  Students S, Enrolled E</a:t>
            </a:r>
          </a:p>
          <a:p>
            <a:r>
              <a:rPr lang="en-US" sz="2000" dirty="0">
                <a:latin typeface="Book Antiqua" pitchFamily="18" charset="0"/>
              </a:rPr>
              <a:t>WHERE</a:t>
            </a:r>
            <a:r>
              <a:rPr lang="en-US" dirty="0">
                <a:latin typeface="Book Antiqua" pitchFamily="18" charset="0"/>
              </a:rPr>
              <a:t>  S.sid=E.sid </a:t>
            </a:r>
            <a:r>
              <a:rPr lang="en-US" sz="2000" dirty="0">
                <a:latin typeface="Book Antiqua" pitchFamily="18" charset="0"/>
              </a:rPr>
              <a:t>AND</a:t>
            </a:r>
            <a:r>
              <a:rPr lang="en-US" dirty="0">
                <a:latin typeface="Book Antiqua" pitchFamily="18" charset="0"/>
              </a:rPr>
              <a:t> </a:t>
            </a:r>
            <a:r>
              <a:rPr lang="en-US" dirty="0" err="1">
                <a:latin typeface="Book Antiqua" pitchFamily="18" charset="0"/>
              </a:rPr>
              <a:t>E.grade</a:t>
            </a:r>
            <a:r>
              <a:rPr lang="en-US" dirty="0">
                <a:latin typeface="Book Antiqua" pitchFamily="18" charset="0"/>
              </a:rPr>
              <a:t>=“A”</a:t>
            </a:r>
          </a:p>
        </p:txBody>
      </p:sp>
      <p:graphicFrame>
        <p:nvGraphicFramePr>
          <p:cNvPr id="17413" name="Object 5">
            <a:hlinkClick r:id="" action="ppaction://ole?verb=0"/>
          </p:cNvPr>
          <p:cNvGraphicFramePr>
            <a:graphicFrameLocks/>
          </p:cNvGraphicFramePr>
          <p:nvPr/>
        </p:nvGraphicFramePr>
        <p:xfrm>
          <a:off x="5562600" y="5257800"/>
          <a:ext cx="2962275" cy="1320800"/>
        </p:xfrm>
        <a:graphic>
          <a:graphicData uri="http://schemas.openxmlformats.org/presentationml/2006/ole">
            <mc:AlternateContent xmlns:mc="http://schemas.openxmlformats.org/markup-compatibility/2006">
              <mc:Choice xmlns:v="urn:schemas-microsoft-com:vml" Requires="v">
                <p:oleObj spid="_x0000_s17457" name="Document" r:id="rId4" imgW="2962080" imgH="1320480" progId="Word.Document.8">
                  <p:embed/>
                </p:oleObj>
              </mc:Choice>
              <mc:Fallback>
                <p:oleObj name="Document" r:id="rId4" imgW="2962080" imgH="1320480" progId="Word.Document.8">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2600" y="5257800"/>
                        <a:ext cx="2962275"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a:hlinkClick r:id="" action="ppaction://ole?verb=0"/>
          </p:cNvPr>
          <p:cNvGraphicFramePr>
            <a:graphicFrameLocks/>
          </p:cNvGraphicFramePr>
          <p:nvPr/>
        </p:nvGraphicFramePr>
        <p:xfrm>
          <a:off x="5591175" y="2514600"/>
          <a:ext cx="3552825" cy="1900238"/>
        </p:xfrm>
        <a:graphic>
          <a:graphicData uri="http://schemas.openxmlformats.org/presentationml/2006/ole">
            <mc:AlternateContent xmlns:mc="http://schemas.openxmlformats.org/markup-compatibility/2006">
              <mc:Choice xmlns:v="urn:schemas-microsoft-com:vml" Requires="v">
                <p:oleObj spid="_x0000_s17458" name="Document" r:id="rId6" imgW="3552480" imgH="1900080" progId="Word.Document.8">
                  <p:embed/>
                </p:oleObj>
              </mc:Choice>
              <mc:Fallback>
                <p:oleObj name="Document" r:id="rId6" imgW="3552480" imgH="1900080" progId="Word.Document.8">
                  <p:embed/>
                  <p:pic>
                    <p:nvPicPr>
                      <p:cNvPr id="0" name="Picture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91175" y="2514600"/>
                        <a:ext cx="3552825" cy="190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6" name="Rectangle 8"/>
          <p:cNvSpPr>
            <a:spLocks noChangeArrowheads="1"/>
          </p:cNvSpPr>
          <p:nvPr/>
        </p:nvSpPr>
        <p:spPr bwMode="auto">
          <a:xfrm>
            <a:off x="5943600" y="4648200"/>
            <a:ext cx="1108075"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Result:</a:t>
            </a:r>
          </a:p>
        </p:txBody>
      </p:sp>
      <p:graphicFrame>
        <p:nvGraphicFramePr>
          <p:cNvPr id="17417" name="Object 9">
            <a:hlinkClick r:id="" action="ppaction://ole?verb=0"/>
          </p:cNvPr>
          <p:cNvGraphicFramePr>
            <a:graphicFrameLocks/>
          </p:cNvGraphicFramePr>
          <p:nvPr/>
        </p:nvGraphicFramePr>
        <p:xfrm>
          <a:off x="381000" y="4343400"/>
          <a:ext cx="4749800" cy="2159000"/>
        </p:xfrm>
        <a:graphic>
          <a:graphicData uri="http://schemas.openxmlformats.org/presentationml/2006/ole">
            <mc:AlternateContent xmlns:mc="http://schemas.openxmlformats.org/markup-compatibility/2006">
              <mc:Choice xmlns:v="urn:schemas-microsoft-com:vml" Requires="v">
                <p:oleObj spid="_x0000_s17459" name="Document" r:id="rId8" imgW="4749480" imgH="2158920" progId="Word.Document.8">
                  <p:embed/>
                </p:oleObj>
              </mc:Choice>
              <mc:Fallback>
                <p:oleObj name="Document" r:id="rId8" imgW="4749480" imgH="2158920" progId="Word.Document.8">
                  <p:embed/>
                  <p:pic>
                    <p:nvPicPr>
                      <p:cNvPr id="0" name="Picture 9"/>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 y="4343400"/>
                        <a:ext cx="4749800" cy="215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8" name="Text Box 10"/>
          <p:cNvSpPr txBox="1">
            <a:spLocks noChangeArrowheads="1"/>
          </p:cNvSpPr>
          <p:nvPr/>
        </p:nvSpPr>
        <p:spPr bwMode="auto">
          <a:xfrm>
            <a:off x="898525" y="3775075"/>
            <a:ext cx="1317625" cy="457200"/>
          </a:xfrm>
          <a:prstGeom prst="rect">
            <a:avLst/>
          </a:prstGeom>
          <a:noFill/>
          <a:ln w="12700">
            <a:noFill/>
            <a:miter lim="800000"/>
            <a:headEnd type="none" w="sm" len="sm"/>
            <a:tailEnd type="none" w="sm" len="sm"/>
          </a:ln>
          <a:effectLst/>
        </p:spPr>
        <p:txBody>
          <a:bodyPr wrap="none">
            <a:spAutoFit/>
          </a:bodyPr>
          <a:lstStyle/>
          <a:p>
            <a:r>
              <a:rPr lang="en-US"/>
              <a:t>Students:</a:t>
            </a:r>
            <a:endParaRPr lang="en-CA"/>
          </a:p>
        </p:txBody>
      </p:sp>
      <p:sp>
        <p:nvSpPr>
          <p:cNvPr id="17419" name="Text Box 11"/>
          <p:cNvSpPr txBox="1">
            <a:spLocks noChangeArrowheads="1"/>
          </p:cNvSpPr>
          <p:nvPr/>
        </p:nvSpPr>
        <p:spPr bwMode="auto">
          <a:xfrm>
            <a:off x="5943600" y="2057400"/>
            <a:ext cx="1316038" cy="457200"/>
          </a:xfrm>
          <a:prstGeom prst="rect">
            <a:avLst/>
          </a:prstGeom>
          <a:noFill/>
          <a:ln w="12700">
            <a:noFill/>
            <a:miter lim="800000"/>
            <a:headEnd type="none" w="sm" len="sm"/>
            <a:tailEnd type="none" w="sm" len="sm"/>
          </a:ln>
          <a:effectLst/>
        </p:spPr>
        <p:txBody>
          <a:bodyPr wrap="none">
            <a:spAutoFit/>
          </a:bodyPr>
          <a:lstStyle/>
          <a:p>
            <a:r>
              <a:rPr lang="en-US"/>
              <a:t>Enrolled:</a:t>
            </a:r>
            <a:endParaRPr lang="en-CA"/>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945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9460" name="Rectangle 4"/>
          <p:cNvSpPr>
            <a:spLocks noGrp="1" noChangeArrowheads="1"/>
          </p:cNvSpPr>
          <p:nvPr>
            <p:ph type="title"/>
          </p:nvPr>
        </p:nvSpPr>
        <p:spPr>
          <a:noFill/>
          <a:ln/>
        </p:spPr>
        <p:txBody>
          <a:bodyPr/>
          <a:lstStyle/>
          <a:p>
            <a:r>
              <a:rPr lang="en-US"/>
              <a:t>Creating Relations in SQL</a:t>
            </a:r>
          </a:p>
        </p:txBody>
      </p:sp>
      <p:sp>
        <p:nvSpPr>
          <p:cNvPr id="19461" name="Rectangle 5"/>
          <p:cNvSpPr>
            <a:spLocks noGrp="1" noChangeArrowheads="1"/>
          </p:cNvSpPr>
          <p:nvPr>
            <p:ph type="body" idx="1"/>
          </p:nvPr>
        </p:nvSpPr>
        <p:spPr>
          <a:xfrm>
            <a:off x="228600" y="1447800"/>
            <a:ext cx="5562600" cy="4876800"/>
          </a:xfrm>
          <a:noFill/>
          <a:ln/>
        </p:spPr>
        <p:txBody>
          <a:bodyPr/>
          <a:lstStyle/>
          <a:p>
            <a:r>
              <a:rPr lang="en-US" dirty="0"/>
              <a:t>Creates the Students relation. Observe that the type </a:t>
            </a:r>
            <a:r>
              <a:rPr lang="en-US" dirty="0">
                <a:solidFill>
                  <a:schemeClr val="accent2"/>
                </a:solidFill>
              </a:rPr>
              <a:t>(domain)  </a:t>
            </a:r>
            <a:r>
              <a:rPr lang="en-US" dirty="0"/>
              <a:t>of each field is specified, and enforced by the DBMS when </a:t>
            </a:r>
            <a:r>
              <a:rPr lang="en-US" dirty="0" err="1"/>
              <a:t>tuples</a:t>
            </a:r>
            <a:r>
              <a:rPr lang="en-US" dirty="0"/>
              <a:t> are added or modified. </a:t>
            </a:r>
          </a:p>
          <a:p>
            <a:r>
              <a:rPr lang="en-US" dirty="0"/>
              <a:t>As another example, the Enrolled table holds info about courses that students take.</a:t>
            </a:r>
          </a:p>
          <a:p>
            <a:r>
              <a:rPr lang="en-US" b="1" dirty="0"/>
              <a:t>Note</a:t>
            </a:r>
            <a:r>
              <a:rPr lang="en-US" dirty="0"/>
              <a:t> that information about keys, foreign keys, etc is omitted for now.</a:t>
            </a:r>
          </a:p>
        </p:txBody>
      </p:sp>
      <p:sp>
        <p:nvSpPr>
          <p:cNvPr id="19462" name="Rectangle 6"/>
          <p:cNvSpPr>
            <a:spLocks noChangeArrowheads="1"/>
          </p:cNvSpPr>
          <p:nvPr/>
        </p:nvSpPr>
        <p:spPr bwMode="auto">
          <a:xfrm>
            <a:off x="5486400" y="1524000"/>
            <a:ext cx="3402012" cy="2219325"/>
          </a:xfrm>
          <a:prstGeom prst="rect">
            <a:avLst/>
          </a:prstGeom>
          <a:noFill/>
          <a:ln w="9525">
            <a:noFill/>
            <a:miter lim="800000"/>
            <a:headEnd/>
            <a:tailEnd/>
          </a:ln>
          <a:effectLst/>
        </p:spPr>
        <p:txBody>
          <a:bodyPr wrap="none" lIns="90488" tIns="44450" rIns="90488" bIns="44450">
            <a:spAutoFit/>
          </a:bodyPr>
          <a:lstStyle/>
          <a:p>
            <a:r>
              <a:rPr lang="en-US" sz="2000" dirty="0">
                <a:latin typeface="Book Antiqua" pitchFamily="18" charset="0"/>
              </a:rPr>
              <a:t>CREATE TABLE Students</a:t>
            </a:r>
            <a:endParaRPr lang="en-US" dirty="0">
              <a:latin typeface="Book Antiqua" pitchFamily="18" charset="0"/>
            </a:endParaRPr>
          </a:p>
          <a:p>
            <a:r>
              <a:rPr lang="en-US" dirty="0">
                <a:latin typeface="Book Antiqua" pitchFamily="18" charset="0"/>
              </a:rPr>
              <a:t>	(</a:t>
            </a:r>
            <a:r>
              <a:rPr lang="en-US" dirty="0" err="1">
                <a:latin typeface="Book Antiqua" pitchFamily="18" charset="0"/>
              </a:rPr>
              <a:t>sid</a:t>
            </a:r>
            <a:r>
              <a:rPr lang="en-US" dirty="0">
                <a:latin typeface="Book Antiqua" pitchFamily="18" charset="0"/>
              </a:rPr>
              <a:t>: </a:t>
            </a:r>
            <a:r>
              <a:rPr lang="en-US" sz="2000" dirty="0">
                <a:latin typeface="Book Antiqua" pitchFamily="18" charset="0"/>
              </a:rPr>
              <a:t>CHAR(20)</a:t>
            </a:r>
            <a:r>
              <a:rPr lang="en-US" dirty="0">
                <a:latin typeface="Book Antiqua" pitchFamily="18" charset="0"/>
              </a:rPr>
              <a:t>, </a:t>
            </a:r>
          </a:p>
          <a:p>
            <a:r>
              <a:rPr lang="en-US" dirty="0">
                <a:latin typeface="Book Antiqua" pitchFamily="18" charset="0"/>
              </a:rPr>
              <a:t>	 name: </a:t>
            </a:r>
            <a:r>
              <a:rPr lang="en-US" sz="2000" dirty="0">
                <a:latin typeface="Book Antiqua" pitchFamily="18" charset="0"/>
              </a:rPr>
              <a:t>CHAR(20)</a:t>
            </a:r>
            <a:r>
              <a:rPr lang="en-US" dirty="0">
                <a:latin typeface="Book Antiqua" pitchFamily="18" charset="0"/>
              </a:rPr>
              <a:t>, </a:t>
            </a:r>
          </a:p>
          <a:p>
            <a:r>
              <a:rPr lang="en-US" dirty="0">
                <a:latin typeface="Book Antiqua" pitchFamily="18" charset="0"/>
              </a:rPr>
              <a:t>	 login: </a:t>
            </a:r>
            <a:r>
              <a:rPr lang="en-US" sz="2000" dirty="0">
                <a:latin typeface="Book Antiqua" pitchFamily="18" charset="0"/>
              </a:rPr>
              <a:t>CHAR(10),</a:t>
            </a:r>
          </a:p>
          <a:p>
            <a:r>
              <a:rPr lang="en-US" dirty="0">
                <a:latin typeface="Book Antiqua" pitchFamily="18" charset="0"/>
              </a:rPr>
              <a:t>	 age: </a:t>
            </a:r>
            <a:r>
              <a:rPr lang="en-US" sz="2000" dirty="0">
                <a:latin typeface="Book Antiqua" pitchFamily="18" charset="0"/>
              </a:rPr>
              <a:t>INTEGER</a:t>
            </a:r>
            <a:r>
              <a:rPr lang="en-US" dirty="0">
                <a:latin typeface="Book Antiqua" pitchFamily="18" charset="0"/>
              </a:rPr>
              <a:t>,</a:t>
            </a:r>
          </a:p>
          <a:p>
            <a:r>
              <a:rPr lang="en-US" dirty="0">
                <a:latin typeface="Book Antiqua" pitchFamily="18" charset="0"/>
              </a:rPr>
              <a:t>	 </a:t>
            </a:r>
            <a:r>
              <a:rPr lang="en-US" dirty="0" err="1">
                <a:latin typeface="Book Antiqua" pitchFamily="18" charset="0"/>
              </a:rPr>
              <a:t>gpa</a:t>
            </a:r>
            <a:r>
              <a:rPr lang="en-US" dirty="0">
                <a:latin typeface="Book Antiqua" pitchFamily="18" charset="0"/>
              </a:rPr>
              <a:t>: </a:t>
            </a:r>
            <a:r>
              <a:rPr lang="en-US" sz="2000" dirty="0">
                <a:latin typeface="Book Antiqua" pitchFamily="18" charset="0"/>
              </a:rPr>
              <a:t>REAL</a:t>
            </a:r>
            <a:r>
              <a:rPr lang="en-US" dirty="0">
                <a:latin typeface="Book Antiqua" pitchFamily="18" charset="0"/>
              </a:rPr>
              <a:t>)  </a:t>
            </a:r>
          </a:p>
        </p:txBody>
      </p:sp>
      <p:sp>
        <p:nvSpPr>
          <p:cNvPr id="19463" name="Rectangle 7"/>
          <p:cNvSpPr>
            <a:spLocks noChangeArrowheads="1"/>
          </p:cNvSpPr>
          <p:nvPr/>
        </p:nvSpPr>
        <p:spPr bwMode="auto">
          <a:xfrm>
            <a:off x="685800" y="4572000"/>
            <a:ext cx="7772400" cy="1447800"/>
          </a:xfrm>
          <a:prstGeom prst="rect">
            <a:avLst/>
          </a:prstGeom>
          <a:noFill/>
          <a:ln w="9525">
            <a:noFill/>
            <a:miter lim="800000"/>
            <a:headEnd/>
            <a:tailEnd/>
          </a:ln>
          <a:effectLst/>
        </p:spPr>
        <p:txBody>
          <a:bodyPr wrap="none" anchor="ctr"/>
          <a:lstStyle/>
          <a:p>
            <a:endParaRPr lang="en-US"/>
          </a:p>
        </p:txBody>
      </p:sp>
      <p:sp>
        <p:nvSpPr>
          <p:cNvPr id="19464" name="Rectangle 8"/>
          <p:cNvSpPr>
            <a:spLocks noChangeArrowheads="1"/>
          </p:cNvSpPr>
          <p:nvPr/>
        </p:nvSpPr>
        <p:spPr bwMode="auto">
          <a:xfrm>
            <a:off x="762000" y="4800600"/>
            <a:ext cx="7772400" cy="1447800"/>
          </a:xfrm>
          <a:prstGeom prst="rect">
            <a:avLst/>
          </a:prstGeom>
          <a:noFill/>
          <a:ln w="9525">
            <a:noFill/>
            <a:miter lim="800000"/>
            <a:headEnd/>
            <a:tailEnd/>
          </a:ln>
          <a:effectLst/>
        </p:spPr>
        <p:txBody>
          <a:bodyPr wrap="none" anchor="ctr"/>
          <a:lstStyle/>
          <a:p>
            <a:endParaRPr lang="en-US"/>
          </a:p>
        </p:txBody>
      </p:sp>
      <p:sp>
        <p:nvSpPr>
          <p:cNvPr id="19465" name="Rectangle 9"/>
          <p:cNvSpPr>
            <a:spLocks noChangeArrowheads="1"/>
          </p:cNvSpPr>
          <p:nvPr/>
        </p:nvSpPr>
        <p:spPr bwMode="auto">
          <a:xfrm>
            <a:off x="5562600" y="3962400"/>
            <a:ext cx="3352800" cy="1505540"/>
          </a:xfrm>
          <a:prstGeom prst="rect">
            <a:avLst/>
          </a:prstGeom>
          <a:noFill/>
          <a:ln w="9525">
            <a:noFill/>
            <a:miter lim="800000"/>
            <a:headEnd/>
            <a:tailEnd/>
          </a:ln>
          <a:effectLst/>
        </p:spPr>
        <p:txBody>
          <a:bodyPr wrap="square" lIns="90488" tIns="44450" rIns="90488" bIns="44450">
            <a:spAutoFit/>
          </a:bodyPr>
          <a:lstStyle/>
          <a:p>
            <a:r>
              <a:rPr lang="en-US" sz="2000" dirty="0">
                <a:latin typeface="Book Antiqua" pitchFamily="18" charset="0"/>
              </a:rPr>
              <a:t>CREATE TABLE Enrolled</a:t>
            </a:r>
            <a:endParaRPr lang="en-US" dirty="0">
              <a:latin typeface="Book Antiqua" pitchFamily="18" charset="0"/>
            </a:endParaRPr>
          </a:p>
          <a:p>
            <a:r>
              <a:rPr lang="en-US" dirty="0">
                <a:latin typeface="Book Antiqua" pitchFamily="18" charset="0"/>
              </a:rPr>
              <a:t>	(</a:t>
            </a:r>
            <a:r>
              <a:rPr lang="en-US" dirty="0" err="1">
                <a:latin typeface="Book Antiqua" pitchFamily="18" charset="0"/>
              </a:rPr>
              <a:t>sid</a:t>
            </a:r>
            <a:r>
              <a:rPr lang="en-US" dirty="0">
                <a:latin typeface="Book Antiqua" pitchFamily="18" charset="0"/>
              </a:rPr>
              <a:t>: </a:t>
            </a:r>
            <a:r>
              <a:rPr lang="en-US" sz="2000" dirty="0">
                <a:latin typeface="Book Antiqua" pitchFamily="18" charset="0"/>
              </a:rPr>
              <a:t>CHAR(20)</a:t>
            </a:r>
            <a:r>
              <a:rPr lang="en-US" dirty="0">
                <a:latin typeface="Book Antiqua" pitchFamily="18" charset="0"/>
              </a:rPr>
              <a:t>, </a:t>
            </a:r>
          </a:p>
          <a:p>
            <a:r>
              <a:rPr lang="en-US" dirty="0">
                <a:latin typeface="Book Antiqua" pitchFamily="18" charset="0"/>
              </a:rPr>
              <a:t>	 cid: </a:t>
            </a:r>
            <a:r>
              <a:rPr lang="en-US" sz="2000" dirty="0">
                <a:latin typeface="Book Antiqua" pitchFamily="18" charset="0"/>
              </a:rPr>
              <a:t>CHAR(20)</a:t>
            </a:r>
            <a:r>
              <a:rPr lang="en-US" dirty="0">
                <a:latin typeface="Book Antiqua" pitchFamily="18" charset="0"/>
              </a:rPr>
              <a:t>, </a:t>
            </a:r>
          </a:p>
          <a:p>
            <a:r>
              <a:rPr lang="en-US" dirty="0">
                <a:latin typeface="Book Antiqua" pitchFamily="18" charset="0"/>
              </a:rPr>
              <a:t>	 grade: </a:t>
            </a:r>
            <a:r>
              <a:rPr lang="en-US" sz="2000" dirty="0">
                <a:latin typeface="Book Antiqua" pitchFamily="18" charset="0"/>
              </a:rPr>
              <a:t>CHAR</a:t>
            </a:r>
            <a:r>
              <a:rPr lang="en-US" dirty="0">
                <a:latin typeface="Book Antiqua" pitchFamily="18" charset="0"/>
              </a:rPr>
              <a:t>(2))  </a:t>
            </a: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150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1508" name="Rectangle 4"/>
          <p:cNvSpPr>
            <a:spLocks noGrp="1" noChangeArrowheads="1"/>
          </p:cNvSpPr>
          <p:nvPr>
            <p:ph type="title"/>
          </p:nvPr>
        </p:nvSpPr>
        <p:spPr>
          <a:noFill/>
          <a:ln/>
        </p:spPr>
        <p:txBody>
          <a:bodyPr/>
          <a:lstStyle/>
          <a:p>
            <a:r>
              <a:rPr lang="en-US"/>
              <a:t>Destroying and Altering Relations</a:t>
            </a:r>
          </a:p>
        </p:txBody>
      </p:sp>
      <p:sp>
        <p:nvSpPr>
          <p:cNvPr id="21509" name="Rectangle 5"/>
          <p:cNvSpPr>
            <a:spLocks noGrp="1" noChangeArrowheads="1"/>
          </p:cNvSpPr>
          <p:nvPr>
            <p:ph type="body" idx="1"/>
          </p:nvPr>
        </p:nvSpPr>
        <p:spPr>
          <a:xfrm>
            <a:off x="457200" y="2590800"/>
            <a:ext cx="7772400" cy="990600"/>
          </a:xfrm>
          <a:noFill/>
          <a:ln/>
        </p:spPr>
        <p:txBody>
          <a:bodyPr/>
          <a:lstStyle/>
          <a:p>
            <a:r>
              <a:rPr lang="en-US"/>
              <a:t>Destroys the relation Students.  The schema information </a:t>
            </a:r>
            <a:r>
              <a:rPr lang="en-US" i="1"/>
              <a:t>and</a:t>
            </a:r>
            <a:r>
              <a:rPr lang="en-US"/>
              <a:t> the tuples are deleted.</a:t>
            </a:r>
          </a:p>
        </p:txBody>
      </p:sp>
      <p:sp>
        <p:nvSpPr>
          <p:cNvPr id="21510" name="Rectangle 6"/>
          <p:cNvSpPr>
            <a:spLocks noChangeArrowheads="1"/>
          </p:cNvSpPr>
          <p:nvPr/>
        </p:nvSpPr>
        <p:spPr bwMode="auto">
          <a:xfrm>
            <a:off x="595313" y="1966913"/>
            <a:ext cx="3989387" cy="819150"/>
          </a:xfrm>
          <a:prstGeom prst="rect">
            <a:avLst/>
          </a:prstGeom>
          <a:noFill/>
          <a:ln w="9525">
            <a:noFill/>
            <a:miter lim="800000"/>
            <a:headEnd/>
            <a:tailEnd/>
          </a:ln>
          <a:effectLst/>
        </p:spPr>
        <p:txBody>
          <a:bodyPr lIns="90488" tIns="44450" rIns="90488" bIns="44450">
            <a:spAutoFit/>
          </a:bodyPr>
          <a:lstStyle/>
          <a:p>
            <a:r>
              <a:rPr lang="en-US" sz="2000">
                <a:solidFill>
                  <a:schemeClr val="accent2"/>
                </a:solidFill>
                <a:latin typeface="Book Antiqua" pitchFamily="18" charset="0"/>
              </a:rPr>
              <a:t>DROP TABLE  </a:t>
            </a:r>
            <a:r>
              <a:rPr lang="en-US">
                <a:latin typeface="Book Antiqua" pitchFamily="18" charset="0"/>
              </a:rPr>
              <a:t>Students </a:t>
            </a:r>
          </a:p>
          <a:p>
            <a:r>
              <a:rPr lang="en-US">
                <a:latin typeface="Book Antiqua" pitchFamily="18" charset="0"/>
              </a:rPr>
              <a:t>	</a:t>
            </a:r>
          </a:p>
        </p:txBody>
      </p:sp>
      <p:sp>
        <p:nvSpPr>
          <p:cNvPr id="21511" name="Rectangle 7"/>
          <p:cNvSpPr>
            <a:spLocks noChangeArrowheads="1"/>
          </p:cNvSpPr>
          <p:nvPr/>
        </p:nvSpPr>
        <p:spPr bwMode="auto">
          <a:xfrm>
            <a:off x="609600" y="4572000"/>
            <a:ext cx="7772400" cy="1752600"/>
          </a:xfrm>
          <a:prstGeom prst="rect">
            <a:avLst/>
          </a:prstGeom>
          <a:noFill/>
          <a:ln w="9525">
            <a:noFill/>
            <a:miter lim="800000"/>
            <a:headEnd/>
            <a:tailEnd/>
          </a:ln>
          <a:effectLst/>
        </p:spPr>
        <p:txBody>
          <a:bodyPr wrap="none" anchor="ctr"/>
          <a:lstStyle/>
          <a:p>
            <a:endParaRPr lang="en-US"/>
          </a:p>
        </p:txBody>
      </p:sp>
      <p:sp>
        <p:nvSpPr>
          <p:cNvPr id="21512" name="Rectangle 8"/>
          <p:cNvSpPr>
            <a:spLocks noChangeArrowheads="1"/>
          </p:cNvSpPr>
          <p:nvPr/>
        </p:nvSpPr>
        <p:spPr bwMode="auto">
          <a:xfrm>
            <a:off x="457200" y="4953000"/>
            <a:ext cx="7772400" cy="1447800"/>
          </a:xfrm>
          <a:prstGeom prst="rect">
            <a:avLst/>
          </a:prstGeom>
          <a:noFill/>
          <a:ln w="9525">
            <a:noFill/>
            <a:miter lim="800000"/>
            <a:headEnd/>
            <a:tailEnd/>
          </a:ln>
          <a:effectLst/>
        </p:spPr>
        <p:txBody>
          <a:bodyPr lIns="90488" tIns="44450" rIns="90488" bIns="44450"/>
          <a:lstStyle/>
          <a:p>
            <a:pPr marL="342900" indent="-342900">
              <a:spcBef>
                <a:spcPct val="20000"/>
              </a:spcBef>
              <a:buClr>
                <a:schemeClr val="tx1"/>
              </a:buClr>
              <a:buSzPct val="75000"/>
              <a:buFont typeface="Wingdings" pitchFamily="2" charset="2"/>
              <a:buChar char="v"/>
            </a:pPr>
            <a:r>
              <a:rPr lang="en-US" sz="2800">
                <a:latin typeface="Book Antiqua" pitchFamily="18" charset="0"/>
              </a:rPr>
              <a:t>The schema of Students is altered by adding a new field; every tuple in the current instance is extended with a </a:t>
            </a:r>
            <a:r>
              <a:rPr lang="en-US" sz="2800" i="1">
                <a:solidFill>
                  <a:schemeClr val="accent2"/>
                </a:solidFill>
                <a:latin typeface="Book Antiqua" pitchFamily="18" charset="0"/>
              </a:rPr>
              <a:t>null</a:t>
            </a:r>
            <a:r>
              <a:rPr lang="en-US" sz="2800">
                <a:latin typeface="Book Antiqua" pitchFamily="18" charset="0"/>
              </a:rPr>
              <a:t> value in the new field.</a:t>
            </a:r>
          </a:p>
        </p:txBody>
      </p:sp>
      <p:sp>
        <p:nvSpPr>
          <p:cNvPr id="21513" name="Rectangle 9"/>
          <p:cNvSpPr>
            <a:spLocks noChangeArrowheads="1"/>
          </p:cNvSpPr>
          <p:nvPr/>
        </p:nvSpPr>
        <p:spPr bwMode="auto">
          <a:xfrm>
            <a:off x="520700" y="3948113"/>
            <a:ext cx="5257800" cy="819150"/>
          </a:xfrm>
          <a:prstGeom prst="rect">
            <a:avLst/>
          </a:prstGeom>
          <a:noFill/>
          <a:ln w="9525">
            <a:noFill/>
            <a:miter lim="800000"/>
            <a:headEnd/>
            <a:tailEnd/>
          </a:ln>
          <a:effectLst/>
        </p:spPr>
        <p:txBody>
          <a:bodyPr wrap="none" lIns="90488" tIns="44450" rIns="90488" bIns="44450">
            <a:spAutoFit/>
          </a:bodyPr>
          <a:lstStyle/>
          <a:p>
            <a:r>
              <a:rPr lang="en-US" sz="2000">
                <a:solidFill>
                  <a:schemeClr val="accent2"/>
                </a:solidFill>
                <a:latin typeface="Book Antiqua" pitchFamily="18" charset="0"/>
              </a:rPr>
              <a:t>ALTER TABLE  </a:t>
            </a:r>
            <a:r>
              <a:rPr lang="en-US">
                <a:latin typeface="Book Antiqua" pitchFamily="18" charset="0"/>
              </a:rPr>
              <a:t>Students </a:t>
            </a:r>
          </a:p>
          <a:p>
            <a:r>
              <a:rPr lang="en-US">
                <a:latin typeface="Book Antiqua" pitchFamily="18" charset="0"/>
              </a:rPr>
              <a:t>	</a:t>
            </a:r>
            <a:r>
              <a:rPr lang="en-US" sz="2000">
                <a:solidFill>
                  <a:schemeClr val="accent2"/>
                </a:solidFill>
                <a:latin typeface="Book Antiqua" pitchFamily="18" charset="0"/>
              </a:rPr>
              <a:t>ADD COLUMN </a:t>
            </a:r>
            <a:r>
              <a:rPr lang="en-US">
                <a:latin typeface="Book Antiqua" pitchFamily="18" charset="0"/>
              </a:rPr>
              <a:t>firstYear: integer</a:t>
            </a:r>
          </a:p>
        </p:txBody>
      </p:sp>
    </p:spTree>
  </p:cSld>
  <p:clrMapOvr>
    <a:masterClrMapping/>
  </p:clrMapOvr>
  <p:transition>
    <p:cut/>
  </p:transition>
</p:sld>
</file>

<file path=ppt/theme/theme1.xml><?xml version="1.0" encoding="utf-8"?>
<a:theme xmlns:a="http://schemas.openxmlformats.org/drawingml/2006/main" name="l1">
  <a:themeElements>
    <a:clrScheme name="Custom 3">
      <a:dk1>
        <a:srgbClr val="000000"/>
      </a:dk1>
      <a:lt1>
        <a:srgbClr val="FFFFFF"/>
      </a:lt1>
      <a:dk2>
        <a:srgbClr val="000000"/>
      </a:dk2>
      <a:lt2>
        <a:srgbClr val="7F7F7F"/>
      </a:lt2>
      <a:accent1>
        <a:srgbClr val="595959"/>
      </a:accent1>
      <a:accent2>
        <a:srgbClr val="FC0128"/>
      </a:accent2>
      <a:accent3>
        <a:srgbClr val="FFFFFF"/>
      </a:accent3>
      <a:accent4>
        <a:srgbClr val="3F3F3F"/>
      </a:accent4>
      <a:accent5>
        <a:srgbClr val="7F7F7F"/>
      </a:accent5>
      <a:accent6>
        <a:srgbClr val="E40123"/>
      </a:accent6>
      <a:hlink>
        <a:srgbClr val="595959"/>
      </a:hlink>
      <a:folHlink>
        <a:srgbClr val="7F7F7F"/>
      </a:folHlink>
    </a:clrScheme>
    <a:fontScheme name="l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c:\msoffice\powerpnt\raghu\l1.ppt</Template>
  <TotalTime>957</TotalTime>
  <Pages>19</Pages>
  <Words>2945</Words>
  <Application>Microsoft Office PowerPoint</Application>
  <PresentationFormat>On-screen Show (4:3)</PresentationFormat>
  <Paragraphs>402</Paragraphs>
  <Slides>33</Slides>
  <Notes>33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2" baseType="lpstr">
      <vt:lpstr>Arial</vt:lpstr>
      <vt:lpstr>Book Antiqua</vt:lpstr>
      <vt:lpstr>Courier New</vt:lpstr>
      <vt:lpstr>Lucida Sans</vt:lpstr>
      <vt:lpstr>Monotype Sorts</vt:lpstr>
      <vt:lpstr>Times New Roman</vt:lpstr>
      <vt:lpstr>Wingdings</vt:lpstr>
      <vt:lpstr>l1</vt:lpstr>
      <vt:lpstr>Document</vt:lpstr>
      <vt:lpstr>The Relational Model </vt:lpstr>
      <vt:lpstr>Relational Database: Definitions</vt:lpstr>
      <vt:lpstr>Example Instance of Students Relation</vt:lpstr>
      <vt:lpstr>Relational Query Languages</vt:lpstr>
      <vt:lpstr>SQL: Structured Query Language</vt:lpstr>
      <vt:lpstr>The SQL Query Language</vt:lpstr>
      <vt:lpstr> Querying Multiple Relations</vt:lpstr>
      <vt:lpstr>Creating Relations in SQL</vt:lpstr>
      <vt:lpstr>Destroying and Altering Relations</vt:lpstr>
      <vt:lpstr>Adding and Deleting Tuples</vt:lpstr>
      <vt:lpstr>Integrity Constraints (ICs)</vt:lpstr>
      <vt:lpstr>Primary Key Constraints</vt:lpstr>
      <vt:lpstr>Primary and Candidate Keys in SQL</vt:lpstr>
      <vt:lpstr>Foreign Keys, Referential Integrity</vt:lpstr>
      <vt:lpstr>Foreign Keys in SQL</vt:lpstr>
      <vt:lpstr>Enforcing Referential Integrity</vt:lpstr>
      <vt:lpstr>Referential Integrity in SQL</vt:lpstr>
      <vt:lpstr>Where do ICs Come From?</vt:lpstr>
      <vt:lpstr>Logical DB Design: ER to Relational</vt:lpstr>
      <vt:lpstr>Relationship Sets to Tables</vt:lpstr>
      <vt:lpstr>Review: Key Constraints</vt:lpstr>
      <vt:lpstr>Translating ER Diagrams with Key Constraints</vt:lpstr>
      <vt:lpstr>Review: Participation Constraints</vt:lpstr>
      <vt:lpstr>Participation Constraints in SQL</vt:lpstr>
      <vt:lpstr>Review: Weak Entities</vt:lpstr>
      <vt:lpstr>Translating Weak Entity Sets</vt:lpstr>
      <vt:lpstr>Review: ISA Hierarchies</vt:lpstr>
      <vt:lpstr>Translating ISA Hierarchies to Relations</vt:lpstr>
      <vt:lpstr>Review: Binary vs. Ternary Relationships</vt:lpstr>
      <vt:lpstr>Binary vs. Ternary Relationships (Contd.)</vt:lpstr>
      <vt:lpstr>Views</vt:lpstr>
      <vt:lpstr>Views and Security</vt:lpstr>
      <vt:lpstr>Relational Model: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Relational Model</dc:title>
  <dc:subject>Database Management Systems</dc:subject>
  <dc:creator>Raghu Ramakrishnan and Johannes Gehrke</dc:creator>
  <cp:keywords>Chapter 3</cp:keywords>
  <cp:lastModifiedBy>Sheridan Houghten</cp:lastModifiedBy>
  <cp:revision>54</cp:revision>
  <cp:lastPrinted>2020-01-10T20:24:50Z</cp:lastPrinted>
  <dcterms:created xsi:type="dcterms:W3CDTF">1997-01-06T18:20:12Z</dcterms:created>
  <dcterms:modified xsi:type="dcterms:W3CDTF">2020-01-10T20:27:23Z</dcterms:modified>
</cp:coreProperties>
</file>