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256" r:id="rId2"/>
    <p:sldId id="257" r:id="rId3"/>
    <p:sldId id="259" r:id="rId4"/>
    <p:sldId id="290" r:id="rId5"/>
    <p:sldId id="292" r:id="rId6"/>
    <p:sldId id="294" r:id="rId7"/>
    <p:sldId id="293" r:id="rId8"/>
    <p:sldId id="262" r:id="rId9"/>
    <p:sldId id="263" r:id="rId10"/>
    <p:sldId id="264" r:id="rId11"/>
    <p:sldId id="266"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5" r:id="rId25"/>
    <p:sldId id="286" r:id="rId26"/>
    <p:sldId id="287" r:id="rId27"/>
    <p:sldId id="269" r:id="rId28"/>
    <p:sldId id="288" r:id="rId29"/>
    <p:sldId id="289" r:id="rId30"/>
  </p:sldIdLst>
  <p:sldSz cx="9144000" cy="6858000" type="screen4x3"/>
  <p:notesSz cx="6934200" cy="92202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4" userDrawn="1">
          <p15:clr>
            <a:srgbClr val="A4A3A4"/>
          </p15:clr>
        </p15:guide>
        <p15:guide id="2" pos="218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0" d="100"/>
          <a:sy n="60" d="100"/>
        </p:scale>
        <p:origin x="522" y="45"/>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7" d="100"/>
          <a:sy n="57" d="100"/>
        </p:scale>
        <p:origin x="-1782" y="-72"/>
      </p:cViewPr>
      <p:guideLst>
        <p:guide orient="horz" pos="2904"/>
        <p:guide pos="218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4" Type="http://schemas.openxmlformats.org/officeDocument/2006/relationships/image" Target="../media/image1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636374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23925" y="4379477"/>
            <a:ext cx="5086350" cy="4149645"/>
          </a:xfrm>
          <a:prstGeom prst="rect">
            <a:avLst/>
          </a:prstGeom>
          <a:noFill/>
          <a:ln w="9525">
            <a:noFill/>
            <a:miter lim="800000"/>
            <a:headEnd/>
            <a:tailEnd/>
          </a:ln>
          <a:effectLst/>
        </p:spPr>
        <p:txBody>
          <a:bodyPr vert="horz" wrap="square" lIns="91429" tIns="44912" rIns="91429" bIns="44912" numCol="1" anchor="t" anchorCtr="0" compatLnSpc="1">
            <a:prstTxWarp prst="textNoShape">
              <a:avLst/>
            </a:prstTxWarp>
          </a:bodyPr>
          <a:lstStyle/>
          <a:p>
            <a:pPr lvl="0"/>
            <a:r>
              <a:rPr lang="en-US"/>
              <a:t>Click to edit Master notes styles</a:t>
            </a:r>
          </a:p>
          <a:p>
            <a:pPr lvl="1"/>
            <a:r>
              <a:rPr lang="en-US"/>
              <a:t>Second Level</a:t>
            </a:r>
          </a:p>
          <a:p>
            <a:pPr lvl="2"/>
            <a:r>
              <a:rPr lang="en-US"/>
              <a:t>Third Level</a:t>
            </a:r>
          </a:p>
          <a:p>
            <a:pPr lvl="3"/>
            <a:r>
              <a:rPr lang="en-US"/>
              <a:t>Fourth Level</a:t>
            </a:r>
          </a:p>
          <a:p>
            <a:pPr lvl="4"/>
            <a:r>
              <a:rPr lang="en-US"/>
              <a:t>Fifth Level</a:t>
            </a:r>
          </a:p>
        </p:txBody>
      </p:sp>
      <p:sp>
        <p:nvSpPr>
          <p:cNvPr id="2051" name="Rectangle 3"/>
          <p:cNvSpPr>
            <a:spLocks noGrp="1" noRot="1" noChangeAspect="1" noChangeArrowheads="1" noTextEdit="1"/>
          </p:cNvSpPr>
          <p:nvPr>
            <p:ph type="sldImg" idx="2"/>
          </p:nvPr>
        </p:nvSpPr>
        <p:spPr bwMode="auto">
          <a:xfrm>
            <a:off x="1169988" y="696913"/>
            <a:ext cx="4594225" cy="3446462"/>
          </a:xfrm>
          <a:prstGeom prst="rect">
            <a:avLst/>
          </a:prstGeom>
          <a:noFill/>
          <a:ln w="12700">
            <a:solidFill>
              <a:schemeClr val="tx1"/>
            </a:solidFill>
            <a:miter lim="800000"/>
            <a:headEnd/>
            <a:tailEnd/>
          </a:ln>
          <a:effectLst/>
        </p:spPr>
      </p:sp>
    </p:spTree>
    <p:extLst>
      <p:ext uri="{BB962C8B-B14F-4D97-AF65-F5344CB8AC3E}">
        <p14:creationId xmlns:p14="http://schemas.microsoft.com/office/powerpoint/2010/main" val="279070179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Book Antiqua"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Book Antiqua"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Book Antiqua"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Book Antiqua"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3929064" y="1"/>
            <a:ext cx="3005137" cy="461248"/>
          </a:xfrm>
          <a:prstGeom prst="rect">
            <a:avLst/>
          </a:prstGeom>
          <a:noFill/>
          <a:ln w="9525">
            <a:noFill/>
            <a:miter lim="800000"/>
            <a:headEnd/>
            <a:tailEnd/>
          </a:ln>
          <a:effectLst/>
        </p:spPr>
        <p:txBody>
          <a:bodyPr wrap="none" anchor="ctr"/>
          <a:lstStyle/>
          <a:p>
            <a:endParaRPr lang="en-US"/>
          </a:p>
        </p:txBody>
      </p:sp>
      <p:sp>
        <p:nvSpPr>
          <p:cNvPr id="4099"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1</a:t>
            </a:r>
          </a:p>
        </p:txBody>
      </p:sp>
      <p:sp>
        <p:nvSpPr>
          <p:cNvPr id="4100"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4101"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4102" name="Rectangle 6"/>
          <p:cNvSpPr>
            <a:spLocks noGrp="1" noRot="1" noChangeAspect="1" noChangeArrowheads="1" noTextEdit="1"/>
          </p:cNvSpPr>
          <p:nvPr>
            <p:ph type="sldImg"/>
          </p:nvPr>
        </p:nvSpPr>
        <p:spPr>
          <a:xfrm>
            <a:off x="1169988" y="696913"/>
            <a:ext cx="4595812" cy="3446462"/>
          </a:xfrm>
          <a:ln cap="flat"/>
        </p:spPr>
      </p:sp>
      <p:sp>
        <p:nvSpPr>
          <p:cNvPr id="4103" name="Rectangle 7"/>
          <p:cNvSpPr>
            <a:spLocks noGrp="1" noChangeArrowheads="1"/>
          </p:cNvSpPr>
          <p:nvPr>
            <p:ph type="body" idx="1"/>
          </p:nvPr>
        </p:nvSpPr>
        <p:spPr>
          <a:noFill/>
          <a:ln/>
        </p:spPr>
        <p:txBody>
          <a:bodyPr/>
          <a:lstStyle/>
          <a:p>
            <a:r>
              <a:rPr lang="en-US"/>
              <a:t>The slides for this text are organized into chapters. This lecture covers the material on physical database design from Chapter 20.</a:t>
            </a:r>
          </a:p>
          <a:p>
            <a:endParaRPr lang="en-US"/>
          </a:p>
          <a:p>
            <a:r>
              <a:rPr lang="en-US"/>
              <a:t>We believe that this material is essential for preparing students to use a modern database system effectively.  It draws upon the coverage of implementation issues in earlier chapters, and enables students to make good physical design decisions, and to tune the database over time.  It also illustrates why even users of a DBMS can benefit from knowledge about the inner workings of the system.</a:t>
            </a:r>
          </a:p>
          <a:p>
            <a:endParaRPr lang="en-US"/>
          </a:p>
          <a:p>
            <a:r>
              <a:rPr lang="en-US"/>
              <a:t>This chapter should ideally be covered as part of a design sequence consisting of Chapters 19, 20, and 21.  Prior to covering this material, Chapters 8 (Overview of Storage and Indexing), Chapter 12 (Overview of Query Evaluation) and Chapter 16 (Overview of Transaction Management) must be covered.  The remaining chapters in Parts 3, 4, and 5 of the book are not pre-requisites; the overview chapters contain the material needed to tackle Chapter 20.</a:t>
            </a:r>
          </a:p>
          <a:p>
            <a:endParaRPr lang="en-US"/>
          </a:p>
          <a:p>
            <a:r>
              <a:rPr lang="en-US"/>
              <a:t>Note that some material on physical database design is included in Chapter 8, since we consider that to be intrinsic to even motivating a study of storage and indexing.  The coverage in this chapter is more in-depth.</a:t>
            </a:r>
          </a:p>
        </p:txBody>
      </p:sp>
    </p:spTree>
    <p:extLst>
      <p:ext uri="{BB962C8B-B14F-4D97-AF65-F5344CB8AC3E}">
        <p14:creationId xmlns:p14="http://schemas.microsoft.com/office/powerpoint/2010/main" val="41852523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3929064" y="1"/>
            <a:ext cx="3005137" cy="461248"/>
          </a:xfrm>
          <a:prstGeom prst="rect">
            <a:avLst/>
          </a:prstGeom>
          <a:noFill/>
          <a:ln w="9525">
            <a:noFill/>
            <a:miter lim="800000"/>
            <a:headEnd/>
            <a:tailEnd/>
          </a:ln>
          <a:effectLst/>
        </p:spPr>
        <p:txBody>
          <a:bodyPr wrap="none" anchor="ctr"/>
          <a:lstStyle/>
          <a:p>
            <a:endParaRPr lang="en-US"/>
          </a:p>
        </p:txBody>
      </p:sp>
      <p:sp>
        <p:nvSpPr>
          <p:cNvPr id="14339"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17</a:t>
            </a:r>
          </a:p>
        </p:txBody>
      </p:sp>
      <p:sp>
        <p:nvSpPr>
          <p:cNvPr id="14340"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14341"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14342" name="Rectangle 6"/>
          <p:cNvSpPr>
            <a:spLocks noGrp="1" noRot="1" noChangeAspect="1" noChangeArrowheads="1" noTextEdit="1"/>
          </p:cNvSpPr>
          <p:nvPr>
            <p:ph type="sldImg"/>
          </p:nvPr>
        </p:nvSpPr>
        <p:spPr>
          <a:xfrm>
            <a:off x="1169988" y="696913"/>
            <a:ext cx="4595812" cy="3446462"/>
          </a:xfrm>
          <a:ln cap="flat"/>
        </p:spPr>
      </p:sp>
      <p:sp>
        <p:nvSpPr>
          <p:cNvPr id="14343"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20769817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3929064" y="1"/>
            <a:ext cx="3005137" cy="461248"/>
          </a:xfrm>
          <a:prstGeom prst="rect">
            <a:avLst/>
          </a:prstGeom>
          <a:noFill/>
          <a:ln w="9525">
            <a:noFill/>
            <a:miter lim="800000"/>
            <a:headEnd/>
            <a:tailEnd/>
          </a:ln>
          <a:effectLst/>
        </p:spPr>
        <p:txBody>
          <a:bodyPr wrap="none" anchor="ctr"/>
          <a:lstStyle/>
          <a:p>
            <a:endParaRPr lang="en-US"/>
          </a:p>
        </p:txBody>
      </p:sp>
      <p:sp>
        <p:nvSpPr>
          <p:cNvPr id="16387"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19</a:t>
            </a:r>
          </a:p>
        </p:txBody>
      </p:sp>
      <p:sp>
        <p:nvSpPr>
          <p:cNvPr id="16388"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16389"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16390" name="Rectangle 6"/>
          <p:cNvSpPr>
            <a:spLocks noGrp="1" noRot="1" noChangeAspect="1" noChangeArrowheads="1" noTextEdit="1"/>
          </p:cNvSpPr>
          <p:nvPr>
            <p:ph type="sldImg"/>
          </p:nvPr>
        </p:nvSpPr>
        <p:spPr>
          <a:xfrm>
            <a:off x="1169988" y="696913"/>
            <a:ext cx="4595812" cy="3446462"/>
          </a:xfrm>
          <a:ln cap="flat"/>
        </p:spPr>
      </p:sp>
      <p:sp>
        <p:nvSpPr>
          <p:cNvPr id="16391"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36697639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3929064" y="1"/>
            <a:ext cx="3005137" cy="461248"/>
          </a:xfrm>
          <a:prstGeom prst="rect">
            <a:avLst/>
          </a:prstGeom>
          <a:noFill/>
          <a:ln w="9525">
            <a:noFill/>
            <a:miter lim="800000"/>
            <a:headEnd/>
            <a:tailEnd/>
          </a:ln>
          <a:effectLst/>
        </p:spPr>
        <p:txBody>
          <a:bodyPr wrap="none" anchor="ctr"/>
          <a:lstStyle/>
          <a:p>
            <a:endParaRPr lang="en-US"/>
          </a:p>
        </p:txBody>
      </p:sp>
      <p:sp>
        <p:nvSpPr>
          <p:cNvPr id="18435"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23</a:t>
            </a:r>
          </a:p>
        </p:txBody>
      </p:sp>
      <p:sp>
        <p:nvSpPr>
          <p:cNvPr id="18436"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18437"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18438" name="Rectangle 6"/>
          <p:cNvSpPr>
            <a:spLocks noGrp="1" noRot="1" noChangeAspect="1" noChangeArrowheads="1" noTextEdit="1"/>
          </p:cNvSpPr>
          <p:nvPr>
            <p:ph type="sldImg"/>
          </p:nvPr>
        </p:nvSpPr>
        <p:spPr>
          <a:xfrm>
            <a:off x="1169988" y="696913"/>
            <a:ext cx="4595812" cy="3446462"/>
          </a:xfrm>
          <a:ln cap="flat"/>
        </p:spPr>
      </p:sp>
      <p:sp>
        <p:nvSpPr>
          <p:cNvPr id="18439"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19839363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3929064" y="1"/>
            <a:ext cx="3005137" cy="461248"/>
          </a:xfrm>
          <a:prstGeom prst="rect">
            <a:avLst/>
          </a:prstGeom>
          <a:noFill/>
          <a:ln w="9525">
            <a:noFill/>
            <a:miter lim="800000"/>
            <a:headEnd/>
            <a:tailEnd/>
          </a:ln>
          <a:effectLst/>
        </p:spPr>
        <p:txBody>
          <a:bodyPr wrap="none" anchor="ctr"/>
          <a:lstStyle/>
          <a:p>
            <a:endParaRPr lang="en-US"/>
          </a:p>
        </p:txBody>
      </p:sp>
      <p:sp>
        <p:nvSpPr>
          <p:cNvPr id="20483"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24</a:t>
            </a:r>
          </a:p>
        </p:txBody>
      </p:sp>
      <p:sp>
        <p:nvSpPr>
          <p:cNvPr id="20484"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20485"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20486" name="Rectangle 6"/>
          <p:cNvSpPr>
            <a:spLocks noGrp="1" noRot="1" noChangeAspect="1" noChangeArrowheads="1" noTextEdit="1"/>
          </p:cNvSpPr>
          <p:nvPr>
            <p:ph type="sldImg"/>
          </p:nvPr>
        </p:nvSpPr>
        <p:spPr>
          <a:xfrm>
            <a:off x="1169988" y="696913"/>
            <a:ext cx="4595812" cy="3446462"/>
          </a:xfrm>
          <a:ln cap="flat"/>
        </p:spPr>
      </p:sp>
      <p:sp>
        <p:nvSpPr>
          <p:cNvPr id="20487"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42171705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3929064" y="1"/>
            <a:ext cx="3005137" cy="461248"/>
          </a:xfrm>
          <a:prstGeom prst="rect">
            <a:avLst/>
          </a:prstGeom>
          <a:noFill/>
          <a:ln w="9525">
            <a:noFill/>
            <a:miter lim="800000"/>
            <a:headEnd/>
            <a:tailEnd/>
          </a:ln>
          <a:effectLst/>
        </p:spPr>
        <p:txBody>
          <a:bodyPr wrap="none" anchor="ctr"/>
          <a:lstStyle/>
          <a:p>
            <a:endParaRPr lang="en-US"/>
          </a:p>
        </p:txBody>
      </p:sp>
      <p:sp>
        <p:nvSpPr>
          <p:cNvPr id="22531"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25</a:t>
            </a:r>
          </a:p>
        </p:txBody>
      </p:sp>
      <p:sp>
        <p:nvSpPr>
          <p:cNvPr id="22532"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22533"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22534" name="Rectangle 6"/>
          <p:cNvSpPr>
            <a:spLocks noGrp="1" noRot="1" noChangeAspect="1" noChangeArrowheads="1" noTextEdit="1"/>
          </p:cNvSpPr>
          <p:nvPr>
            <p:ph type="sldImg"/>
          </p:nvPr>
        </p:nvSpPr>
        <p:spPr>
          <a:xfrm>
            <a:off x="1169988" y="696913"/>
            <a:ext cx="4595812" cy="3446462"/>
          </a:xfrm>
          <a:ln cap="flat"/>
        </p:spPr>
      </p:sp>
      <p:sp>
        <p:nvSpPr>
          <p:cNvPr id="22535"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23352203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3929064" y="1"/>
            <a:ext cx="3005137" cy="461248"/>
          </a:xfrm>
          <a:prstGeom prst="rect">
            <a:avLst/>
          </a:prstGeom>
          <a:noFill/>
          <a:ln w="9525">
            <a:noFill/>
            <a:miter lim="800000"/>
            <a:headEnd/>
            <a:tailEnd/>
          </a:ln>
          <a:effectLst/>
        </p:spPr>
        <p:txBody>
          <a:bodyPr wrap="none" anchor="ctr"/>
          <a:lstStyle/>
          <a:p>
            <a:endParaRPr lang="en-US"/>
          </a:p>
        </p:txBody>
      </p:sp>
      <p:sp>
        <p:nvSpPr>
          <p:cNvPr id="24579"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26</a:t>
            </a:r>
          </a:p>
        </p:txBody>
      </p:sp>
      <p:sp>
        <p:nvSpPr>
          <p:cNvPr id="24580"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24581"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24582" name="Rectangle 6"/>
          <p:cNvSpPr>
            <a:spLocks noGrp="1" noRot="1" noChangeAspect="1" noChangeArrowheads="1" noTextEdit="1"/>
          </p:cNvSpPr>
          <p:nvPr>
            <p:ph type="sldImg"/>
          </p:nvPr>
        </p:nvSpPr>
        <p:spPr>
          <a:xfrm>
            <a:off x="1169988" y="696913"/>
            <a:ext cx="4595812" cy="3446462"/>
          </a:xfrm>
          <a:ln cap="flat"/>
        </p:spPr>
      </p:sp>
      <p:sp>
        <p:nvSpPr>
          <p:cNvPr id="24583"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4892334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3929064" y="1"/>
            <a:ext cx="3005137" cy="461248"/>
          </a:xfrm>
          <a:prstGeom prst="rect">
            <a:avLst/>
          </a:prstGeom>
          <a:noFill/>
          <a:ln w="9525">
            <a:noFill/>
            <a:miter lim="800000"/>
            <a:headEnd/>
            <a:tailEnd/>
          </a:ln>
          <a:effectLst/>
        </p:spPr>
        <p:txBody>
          <a:bodyPr wrap="none" anchor="ctr"/>
          <a:lstStyle/>
          <a:p>
            <a:endParaRPr lang="en-US"/>
          </a:p>
        </p:txBody>
      </p:sp>
      <p:sp>
        <p:nvSpPr>
          <p:cNvPr id="26627"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27</a:t>
            </a:r>
          </a:p>
        </p:txBody>
      </p:sp>
      <p:sp>
        <p:nvSpPr>
          <p:cNvPr id="26628"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26629"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26630" name="Rectangle 6"/>
          <p:cNvSpPr>
            <a:spLocks noGrp="1" noRot="1" noChangeAspect="1" noChangeArrowheads="1" noTextEdit="1"/>
          </p:cNvSpPr>
          <p:nvPr>
            <p:ph type="sldImg"/>
          </p:nvPr>
        </p:nvSpPr>
        <p:spPr>
          <a:xfrm>
            <a:off x="1169988" y="696913"/>
            <a:ext cx="4595812" cy="3446462"/>
          </a:xfrm>
          <a:ln cap="flat"/>
        </p:spPr>
      </p:sp>
      <p:sp>
        <p:nvSpPr>
          <p:cNvPr id="26631"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10611597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3929064" y="1"/>
            <a:ext cx="3005137" cy="461248"/>
          </a:xfrm>
          <a:prstGeom prst="rect">
            <a:avLst/>
          </a:prstGeom>
          <a:noFill/>
          <a:ln w="9525">
            <a:noFill/>
            <a:miter lim="800000"/>
            <a:headEnd/>
            <a:tailEnd/>
          </a:ln>
          <a:effectLst/>
        </p:spPr>
        <p:txBody>
          <a:bodyPr wrap="none" anchor="ctr"/>
          <a:lstStyle/>
          <a:p>
            <a:endParaRPr lang="en-US"/>
          </a:p>
        </p:txBody>
      </p:sp>
      <p:sp>
        <p:nvSpPr>
          <p:cNvPr id="28675"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28</a:t>
            </a:r>
          </a:p>
        </p:txBody>
      </p:sp>
      <p:sp>
        <p:nvSpPr>
          <p:cNvPr id="28676"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28677"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28678" name="Rectangle 6"/>
          <p:cNvSpPr>
            <a:spLocks noGrp="1" noRot="1" noChangeAspect="1" noChangeArrowheads="1" noTextEdit="1"/>
          </p:cNvSpPr>
          <p:nvPr>
            <p:ph type="sldImg"/>
          </p:nvPr>
        </p:nvSpPr>
        <p:spPr>
          <a:xfrm>
            <a:off x="1169988" y="696913"/>
            <a:ext cx="4595812" cy="3446462"/>
          </a:xfrm>
          <a:ln cap="flat"/>
        </p:spPr>
      </p:sp>
      <p:sp>
        <p:nvSpPr>
          <p:cNvPr id="28679"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22353517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3929064" y="19021"/>
            <a:ext cx="3005137" cy="466003"/>
          </a:xfrm>
          <a:prstGeom prst="rect">
            <a:avLst/>
          </a:prstGeom>
          <a:noFill/>
          <a:ln w="9525">
            <a:noFill/>
            <a:miter lim="800000"/>
            <a:headEnd/>
            <a:tailEnd/>
          </a:ln>
          <a:effectLst/>
        </p:spPr>
        <p:txBody>
          <a:bodyPr wrap="none" anchor="ctr"/>
          <a:lstStyle/>
          <a:p>
            <a:endParaRPr lang="en-US"/>
          </a:p>
        </p:txBody>
      </p:sp>
      <p:sp>
        <p:nvSpPr>
          <p:cNvPr id="30723" name="Rectangle 3"/>
          <p:cNvSpPr>
            <a:spLocks noChangeArrowheads="1"/>
          </p:cNvSpPr>
          <p:nvPr/>
        </p:nvSpPr>
        <p:spPr bwMode="auto">
          <a:xfrm>
            <a:off x="3929064" y="8733591"/>
            <a:ext cx="3005137" cy="466003"/>
          </a:xfrm>
          <a:prstGeom prst="rect">
            <a:avLst/>
          </a:prstGeom>
          <a:noFill/>
          <a:ln w="9525">
            <a:noFill/>
            <a:miter lim="800000"/>
            <a:headEnd/>
            <a:tailEnd/>
          </a:ln>
          <a:effectLst/>
        </p:spPr>
        <p:txBody>
          <a:bodyPr lIns="19248" tIns="0" rIns="19248" bIns="0" anchor="b"/>
          <a:lstStyle/>
          <a:p>
            <a:pPr algn="r" defTabSz="923925"/>
            <a:r>
              <a:rPr lang="en-US" sz="1000" i="1">
                <a:solidFill>
                  <a:schemeClr val="tx2"/>
                </a:solidFill>
                <a:latin typeface="Book Antiqua" pitchFamily="18" charset="0"/>
              </a:rPr>
              <a:t>14</a:t>
            </a:r>
          </a:p>
        </p:txBody>
      </p:sp>
      <p:sp>
        <p:nvSpPr>
          <p:cNvPr id="30724" name="Rectangle 4"/>
          <p:cNvSpPr>
            <a:spLocks noChangeArrowheads="1"/>
          </p:cNvSpPr>
          <p:nvPr/>
        </p:nvSpPr>
        <p:spPr bwMode="auto">
          <a:xfrm>
            <a:off x="0" y="8733591"/>
            <a:ext cx="3005138" cy="466003"/>
          </a:xfrm>
          <a:prstGeom prst="rect">
            <a:avLst/>
          </a:prstGeom>
          <a:noFill/>
          <a:ln w="9525">
            <a:noFill/>
            <a:miter lim="800000"/>
            <a:headEnd/>
            <a:tailEnd/>
          </a:ln>
          <a:effectLst/>
        </p:spPr>
        <p:txBody>
          <a:bodyPr wrap="none" anchor="ctr"/>
          <a:lstStyle/>
          <a:p>
            <a:endParaRPr lang="en-US"/>
          </a:p>
        </p:txBody>
      </p:sp>
      <p:sp>
        <p:nvSpPr>
          <p:cNvPr id="30725" name="Rectangle 5"/>
          <p:cNvSpPr>
            <a:spLocks noChangeArrowheads="1"/>
          </p:cNvSpPr>
          <p:nvPr/>
        </p:nvSpPr>
        <p:spPr bwMode="auto">
          <a:xfrm>
            <a:off x="0" y="19021"/>
            <a:ext cx="3005138" cy="466003"/>
          </a:xfrm>
          <a:prstGeom prst="rect">
            <a:avLst/>
          </a:prstGeom>
          <a:noFill/>
          <a:ln w="9525">
            <a:noFill/>
            <a:miter lim="800000"/>
            <a:headEnd/>
            <a:tailEnd/>
          </a:ln>
          <a:effectLst/>
        </p:spPr>
        <p:txBody>
          <a:bodyPr wrap="none" anchor="ctr"/>
          <a:lstStyle/>
          <a:p>
            <a:endParaRPr lang="en-US"/>
          </a:p>
        </p:txBody>
      </p:sp>
      <p:sp>
        <p:nvSpPr>
          <p:cNvPr id="30726" name="Rectangle 6"/>
          <p:cNvSpPr>
            <a:spLocks noGrp="1" noRot="1" noChangeAspect="1" noChangeArrowheads="1" noTextEdit="1"/>
          </p:cNvSpPr>
          <p:nvPr>
            <p:ph type="sldImg"/>
          </p:nvPr>
        </p:nvSpPr>
        <p:spPr>
          <a:xfrm>
            <a:off x="1169988" y="696913"/>
            <a:ext cx="4595812" cy="3446462"/>
          </a:xfrm>
          <a:ln cap="flat"/>
        </p:spPr>
      </p:sp>
      <p:sp>
        <p:nvSpPr>
          <p:cNvPr id="30727" name="Rectangle 7"/>
          <p:cNvSpPr>
            <a:spLocks noGrp="1" noChangeArrowheads="1"/>
          </p:cNvSpPr>
          <p:nvPr>
            <p:ph type="body" idx="1"/>
          </p:nvPr>
        </p:nvSpPr>
        <p:spPr>
          <a:xfrm>
            <a:off x="923925" y="4379477"/>
            <a:ext cx="5086350" cy="4148059"/>
          </a:xfrm>
          <a:ln/>
        </p:spPr>
        <p:txBody>
          <a:bodyPr lIns="94637" tIns="46517" rIns="94637" bIns="46517"/>
          <a:lstStyle/>
          <a:p>
            <a:endParaRPr lang="en-CA"/>
          </a:p>
        </p:txBody>
      </p:sp>
    </p:spTree>
    <p:extLst>
      <p:ext uri="{BB962C8B-B14F-4D97-AF65-F5344CB8AC3E}">
        <p14:creationId xmlns:p14="http://schemas.microsoft.com/office/powerpoint/2010/main" val="39139684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3929064" y="19021"/>
            <a:ext cx="3005137" cy="466003"/>
          </a:xfrm>
          <a:prstGeom prst="rect">
            <a:avLst/>
          </a:prstGeom>
          <a:noFill/>
          <a:ln w="9525">
            <a:noFill/>
            <a:miter lim="800000"/>
            <a:headEnd/>
            <a:tailEnd/>
          </a:ln>
          <a:effectLst/>
        </p:spPr>
        <p:txBody>
          <a:bodyPr wrap="none" anchor="ctr"/>
          <a:lstStyle/>
          <a:p>
            <a:endParaRPr lang="en-US"/>
          </a:p>
        </p:txBody>
      </p:sp>
      <p:sp>
        <p:nvSpPr>
          <p:cNvPr id="32771" name="Rectangle 3"/>
          <p:cNvSpPr>
            <a:spLocks noChangeArrowheads="1"/>
          </p:cNvSpPr>
          <p:nvPr/>
        </p:nvSpPr>
        <p:spPr bwMode="auto">
          <a:xfrm>
            <a:off x="3929064" y="8733591"/>
            <a:ext cx="3005137" cy="466003"/>
          </a:xfrm>
          <a:prstGeom prst="rect">
            <a:avLst/>
          </a:prstGeom>
          <a:noFill/>
          <a:ln w="9525">
            <a:noFill/>
            <a:miter lim="800000"/>
            <a:headEnd/>
            <a:tailEnd/>
          </a:ln>
          <a:effectLst/>
        </p:spPr>
        <p:txBody>
          <a:bodyPr lIns="19248" tIns="0" rIns="19248" bIns="0" anchor="b"/>
          <a:lstStyle/>
          <a:p>
            <a:pPr algn="r" defTabSz="923925"/>
            <a:r>
              <a:rPr lang="en-US" sz="1000" i="1">
                <a:solidFill>
                  <a:schemeClr val="tx2"/>
                </a:solidFill>
                <a:latin typeface="Book Antiqua" pitchFamily="18" charset="0"/>
              </a:rPr>
              <a:t>15</a:t>
            </a:r>
          </a:p>
        </p:txBody>
      </p:sp>
      <p:sp>
        <p:nvSpPr>
          <p:cNvPr id="32772" name="Rectangle 4"/>
          <p:cNvSpPr>
            <a:spLocks noChangeArrowheads="1"/>
          </p:cNvSpPr>
          <p:nvPr/>
        </p:nvSpPr>
        <p:spPr bwMode="auto">
          <a:xfrm>
            <a:off x="0" y="8733591"/>
            <a:ext cx="3005138" cy="466003"/>
          </a:xfrm>
          <a:prstGeom prst="rect">
            <a:avLst/>
          </a:prstGeom>
          <a:noFill/>
          <a:ln w="9525">
            <a:noFill/>
            <a:miter lim="800000"/>
            <a:headEnd/>
            <a:tailEnd/>
          </a:ln>
          <a:effectLst/>
        </p:spPr>
        <p:txBody>
          <a:bodyPr wrap="none" anchor="ctr"/>
          <a:lstStyle/>
          <a:p>
            <a:endParaRPr lang="en-US"/>
          </a:p>
        </p:txBody>
      </p:sp>
      <p:sp>
        <p:nvSpPr>
          <p:cNvPr id="32773" name="Rectangle 5"/>
          <p:cNvSpPr>
            <a:spLocks noChangeArrowheads="1"/>
          </p:cNvSpPr>
          <p:nvPr/>
        </p:nvSpPr>
        <p:spPr bwMode="auto">
          <a:xfrm>
            <a:off x="0" y="19021"/>
            <a:ext cx="3005138" cy="466003"/>
          </a:xfrm>
          <a:prstGeom prst="rect">
            <a:avLst/>
          </a:prstGeom>
          <a:noFill/>
          <a:ln w="9525">
            <a:noFill/>
            <a:miter lim="800000"/>
            <a:headEnd/>
            <a:tailEnd/>
          </a:ln>
          <a:effectLst/>
        </p:spPr>
        <p:txBody>
          <a:bodyPr wrap="none" anchor="ctr"/>
          <a:lstStyle/>
          <a:p>
            <a:endParaRPr lang="en-US"/>
          </a:p>
        </p:txBody>
      </p:sp>
      <p:sp>
        <p:nvSpPr>
          <p:cNvPr id="32774" name="Rectangle 6"/>
          <p:cNvSpPr>
            <a:spLocks noGrp="1" noRot="1" noChangeAspect="1" noChangeArrowheads="1" noTextEdit="1"/>
          </p:cNvSpPr>
          <p:nvPr>
            <p:ph type="sldImg"/>
          </p:nvPr>
        </p:nvSpPr>
        <p:spPr>
          <a:xfrm>
            <a:off x="1169988" y="696913"/>
            <a:ext cx="4595812" cy="3446462"/>
          </a:xfrm>
          <a:ln cap="flat"/>
        </p:spPr>
      </p:sp>
      <p:sp>
        <p:nvSpPr>
          <p:cNvPr id="32775" name="Rectangle 7"/>
          <p:cNvSpPr>
            <a:spLocks noGrp="1" noChangeArrowheads="1"/>
          </p:cNvSpPr>
          <p:nvPr>
            <p:ph type="body" idx="1"/>
          </p:nvPr>
        </p:nvSpPr>
        <p:spPr>
          <a:xfrm>
            <a:off x="923925" y="4379477"/>
            <a:ext cx="5086350" cy="4148059"/>
          </a:xfrm>
          <a:ln/>
        </p:spPr>
        <p:txBody>
          <a:bodyPr lIns="94637" tIns="46517" rIns="94637" bIns="46517"/>
          <a:lstStyle/>
          <a:p>
            <a:endParaRPr lang="en-CA"/>
          </a:p>
        </p:txBody>
      </p:sp>
    </p:spTree>
    <p:extLst>
      <p:ext uri="{BB962C8B-B14F-4D97-AF65-F5344CB8AC3E}">
        <p14:creationId xmlns:p14="http://schemas.microsoft.com/office/powerpoint/2010/main" val="32240394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3929064" y="1"/>
            <a:ext cx="3005137" cy="461248"/>
          </a:xfrm>
          <a:prstGeom prst="rect">
            <a:avLst/>
          </a:prstGeom>
          <a:noFill/>
          <a:ln w="9525">
            <a:noFill/>
            <a:miter lim="800000"/>
            <a:headEnd/>
            <a:tailEnd/>
          </a:ln>
          <a:effectLst/>
        </p:spPr>
        <p:txBody>
          <a:bodyPr wrap="none" anchor="ctr"/>
          <a:lstStyle/>
          <a:p>
            <a:endParaRPr lang="en-US"/>
          </a:p>
        </p:txBody>
      </p:sp>
      <p:sp>
        <p:nvSpPr>
          <p:cNvPr id="6147"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10</a:t>
            </a:r>
          </a:p>
        </p:txBody>
      </p:sp>
      <p:sp>
        <p:nvSpPr>
          <p:cNvPr id="6148"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6149"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6150" name="Rectangle 6"/>
          <p:cNvSpPr>
            <a:spLocks noGrp="1" noRot="1" noChangeAspect="1" noChangeArrowheads="1" noTextEdit="1"/>
          </p:cNvSpPr>
          <p:nvPr>
            <p:ph type="sldImg"/>
          </p:nvPr>
        </p:nvSpPr>
        <p:spPr>
          <a:xfrm>
            <a:off x="1169988" y="696913"/>
            <a:ext cx="4595812" cy="3446462"/>
          </a:xfrm>
          <a:ln cap="flat"/>
        </p:spPr>
      </p:sp>
      <p:sp>
        <p:nvSpPr>
          <p:cNvPr id="6151"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16531250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3929064" y="19021"/>
            <a:ext cx="3005137" cy="466003"/>
          </a:xfrm>
          <a:prstGeom prst="rect">
            <a:avLst/>
          </a:prstGeom>
          <a:noFill/>
          <a:ln w="9525">
            <a:noFill/>
            <a:miter lim="800000"/>
            <a:headEnd/>
            <a:tailEnd/>
          </a:ln>
          <a:effectLst/>
        </p:spPr>
        <p:txBody>
          <a:bodyPr wrap="none" anchor="ctr"/>
          <a:lstStyle/>
          <a:p>
            <a:endParaRPr lang="en-US"/>
          </a:p>
        </p:txBody>
      </p:sp>
      <p:sp>
        <p:nvSpPr>
          <p:cNvPr id="34819" name="Rectangle 3"/>
          <p:cNvSpPr>
            <a:spLocks noChangeArrowheads="1"/>
          </p:cNvSpPr>
          <p:nvPr/>
        </p:nvSpPr>
        <p:spPr bwMode="auto">
          <a:xfrm>
            <a:off x="3929064" y="8733591"/>
            <a:ext cx="3005137" cy="466003"/>
          </a:xfrm>
          <a:prstGeom prst="rect">
            <a:avLst/>
          </a:prstGeom>
          <a:noFill/>
          <a:ln w="9525">
            <a:noFill/>
            <a:miter lim="800000"/>
            <a:headEnd/>
            <a:tailEnd/>
          </a:ln>
          <a:effectLst/>
        </p:spPr>
        <p:txBody>
          <a:bodyPr lIns="19248" tIns="0" rIns="19248" bIns="0" anchor="b"/>
          <a:lstStyle/>
          <a:p>
            <a:pPr algn="r" defTabSz="923925"/>
            <a:r>
              <a:rPr lang="en-US" sz="1000" i="1">
                <a:solidFill>
                  <a:schemeClr val="tx2"/>
                </a:solidFill>
                <a:latin typeface="Book Antiqua" pitchFamily="18" charset="0"/>
              </a:rPr>
              <a:t>16</a:t>
            </a:r>
          </a:p>
        </p:txBody>
      </p:sp>
      <p:sp>
        <p:nvSpPr>
          <p:cNvPr id="34820" name="Rectangle 4"/>
          <p:cNvSpPr>
            <a:spLocks noChangeArrowheads="1"/>
          </p:cNvSpPr>
          <p:nvPr/>
        </p:nvSpPr>
        <p:spPr bwMode="auto">
          <a:xfrm>
            <a:off x="0" y="8733591"/>
            <a:ext cx="3005138" cy="466003"/>
          </a:xfrm>
          <a:prstGeom prst="rect">
            <a:avLst/>
          </a:prstGeom>
          <a:noFill/>
          <a:ln w="9525">
            <a:noFill/>
            <a:miter lim="800000"/>
            <a:headEnd/>
            <a:tailEnd/>
          </a:ln>
          <a:effectLst/>
        </p:spPr>
        <p:txBody>
          <a:bodyPr wrap="none" anchor="ctr"/>
          <a:lstStyle/>
          <a:p>
            <a:endParaRPr lang="en-US"/>
          </a:p>
        </p:txBody>
      </p:sp>
      <p:sp>
        <p:nvSpPr>
          <p:cNvPr id="34821" name="Rectangle 5"/>
          <p:cNvSpPr>
            <a:spLocks noChangeArrowheads="1"/>
          </p:cNvSpPr>
          <p:nvPr/>
        </p:nvSpPr>
        <p:spPr bwMode="auto">
          <a:xfrm>
            <a:off x="0" y="19021"/>
            <a:ext cx="3005138" cy="466003"/>
          </a:xfrm>
          <a:prstGeom prst="rect">
            <a:avLst/>
          </a:prstGeom>
          <a:noFill/>
          <a:ln w="9525">
            <a:noFill/>
            <a:miter lim="800000"/>
            <a:headEnd/>
            <a:tailEnd/>
          </a:ln>
          <a:effectLst/>
        </p:spPr>
        <p:txBody>
          <a:bodyPr wrap="none" anchor="ctr"/>
          <a:lstStyle/>
          <a:p>
            <a:endParaRPr lang="en-US"/>
          </a:p>
        </p:txBody>
      </p:sp>
      <p:sp>
        <p:nvSpPr>
          <p:cNvPr id="34822" name="Rectangle 6"/>
          <p:cNvSpPr>
            <a:spLocks noGrp="1" noRot="1" noChangeAspect="1" noChangeArrowheads="1" noTextEdit="1"/>
          </p:cNvSpPr>
          <p:nvPr>
            <p:ph type="sldImg"/>
          </p:nvPr>
        </p:nvSpPr>
        <p:spPr>
          <a:xfrm>
            <a:off x="1169988" y="696913"/>
            <a:ext cx="4595812" cy="3446462"/>
          </a:xfrm>
          <a:ln cap="flat"/>
        </p:spPr>
      </p:sp>
      <p:sp>
        <p:nvSpPr>
          <p:cNvPr id="34823" name="Rectangle 7"/>
          <p:cNvSpPr>
            <a:spLocks noGrp="1" noChangeArrowheads="1"/>
          </p:cNvSpPr>
          <p:nvPr>
            <p:ph type="body" idx="1"/>
          </p:nvPr>
        </p:nvSpPr>
        <p:spPr>
          <a:xfrm>
            <a:off x="923925" y="4379477"/>
            <a:ext cx="5086350" cy="4148059"/>
          </a:xfrm>
          <a:ln/>
        </p:spPr>
        <p:txBody>
          <a:bodyPr lIns="94637" tIns="46517" rIns="94637" bIns="46517"/>
          <a:lstStyle/>
          <a:p>
            <a:endParaRPr lang="en-CA"/>
          </a:p>
        </p:txBody>
      </p:sp>
    </p:spTree>
    <p:extLst>
      <p:ext uri="{BB962C8B-B14F-4D97-AF65-F5344CB8AC3E}">
        <p14:creationId xmlns:p14="http://schemas.microsoft.com/office/powerpoint/2010/main" val="10528620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3929064" y="19021"/>
            <a:ext cx="3005137" cy="466003"/>
          </a:xfrm>
          <a:prstGeom prst="rect">
            <a:avLst/>
          </a:prstGeom>
          <a:noFill/>
          <a:ln w="9525">
            <a:noFill/>
            <a:miter lim="800000"/>
            <a:headEnd/>
            <a:tailEnd/>
          </a:ln>
          <a:effectLst/>
        </p:spPr>
        <p:txBody>
          <a:bodyPr wrap="none" anchor="ctr"/>
          <a:lstStyle/>
          <a:p>
            <a:endParaRPr lang="en-US"/>
          </a:p>
        </p:txBody>
      </p:sp>
      <p:sp>
        <p:nvSpPr>
          <p:cNvPr id="36867" name="Rectangle 3"/>
          <p:cNvSpPr>
            <a:spLocks noChangeArrowheads="1"/>
          </p:cNvSpPr>
          <p:nvPr/>
        </p:nvSpPr>
        <p:spPr bwMode="auto">
          <a:xfrm>
            <a:off x="3929064" y="8733591"/>
            <a:ext cx="3005137" cy="466003"/>
          </a:xfrm>
          <a:prstGeom prst="rect">
            <a:avLst/>
          </a:prstGeom>
          <a:noFill/>
          <a:ln w="9525">
            <a:noFill/>
            <a:miter lim="800000"/>
            <a:headEnd/>
            <a:tailEnd/>
          </a:ln>
          <a:effectLst/>
        </p:spPr>
        <p:txBody>
          <a:bodyPr lIns="19248" tIns="0" rIns="19248" bIns="0" anchor="b"/>
          <a:lstStyle/>
          <a:p>
            <a:pPr algn="r" defTabSz="923925"/>
            <a:r>
              <a:rPr lang="en-US" sz="1000" i="1">
                <a:solidFill>
                  <a:schemeClr val="tx2"/>
                </a:solidFill>
                <a:latin typeface="Book Antiqua" pitchFamily="18" charset="0"/>
              </a:rPr>
              <a:t>17</a:t>
            </a:r>
          </a:p>
        </p:txBody>
      </p:sp>
      <p:sp>
        <p:nvSpPr>
          <p:cNvPr id="36868" name="Rectangle 4"/>
          <p:cNvSpPr>
            <a:spLocks noChangeArrowheads="1"/>
          </p:cNvSpPr>
          <p:nvPr/>
        </p:nvSpPr>
        <p:spPr bwMode="auto">
          <a:xfrm>
            <a:off x="0" y="8733591"/>
            <a:ext cx="3005138" cy="466003"/>
          </a:xfrm>
          <a:prstGeom prst="rect">
            <a:avLst/>
          </a:prstGeom>
          <a:noFill/>
          <a:ln w="9525">
            <a:noFill/>
            <a:miter lim="800000"/>
            <a:headEnd/>
            <a:tailEnd/>
          </a:ln>
          <a:effectLst/>
        </p:spPr>
        <p:txBody>
          <a:bodyPr wrap="none" anchor="ctr"/>
          <a:lstStyle/>
          <a:p>
            <a:endParaRPr lang="en-US"/>
          </a:p>
        </p:txBody>
      </p:sp>
      <p:sp>
        <p:nvSpPr>
          <p:cNvPr id="36869" name="Rectangle 5"/>
          <p:cNvSpPr>
            <a:spLocks noChangeArrowheads="1"/>
          </p:cNvSpPr>
          <p:nvPr/>
        </p:nvSpPr>
        <p:spPr bwMode="auto">
          <a:xfrm>
            <a:off x="0" y="19021"/>
            <a:ext cx="3005138" cy="466003"/>
          </a:xfrm>
          <a:prstGeom prst="rect">
            <a:avLst/>
          </a:prstGeom>
          <a:noFill/>
          <a:ln w="9525">
            <a:noFill/>
            <a:miter lim="800000"/>
            <a:headEnd/>
            <a:tailEnd/>
          </a:ln>
          <a:effectLst/>
        </p:spPr>
        <p:txBody>
          <a:bodyPr wrap="none" anchor="ctr"/>
          <a:lstStyle/>
          <a:p>
            <a:endParaRPr lang="en-US"/>
          </a:p>
        </p:txBody>
      </p:sp>
      <p:sp>
        <p:nvSpPr>
          <p:cNvPr id="36870" name="Rectangle 6"/>
          <p:cNvSpPr>
            <a:spLocks noGrp="1" noRot="1" noChangeAspect="1" noChangeArrowheads="1" noTextEdit="1"/>
          </p:cNvSpPr>
          <p:nvPr>
            <p:ph type="sldImg"/>
          </p:nvPr>
        </p:nvSpPr>
        <p:spPr>
          <a:xfrm>
            <a:off x="1169988" y="696913"/>
            <a:ext cx="4595812" cy="3446462"/>
          </a:xfrm>
          <a:ln cap="flat"/>
        </p:spPr>
      </p:sp>
      <p:sp>
        <p:nvSpPr>
          <p:cNvPr id="36871" name="Rectangle 7"/>
          <p:cNvSpPr>
            <a:spLocks noGrp="1" noChangeArrowheads="1"/>
          </p:cNvSpPr>
          <p:nvPr>
            <p:ph type="body" idx="1"/>
          </p:nvPr>
        </p:nvSpPr>
        <p:spPr>
          <a:xfrm>
            <a:off x="923925" y="4379477"/>
            <a:ext cx="5086350" cy="4148059"/>
          </a:xfrm>
          <a:ln/>
        </p:spPr>
        <p:txBody>
          <a:bodyPr lIns="94637" tIns="46517" rIns="94637" bIns="46517"/>
          <a:lstStyle/>
          <a:p>
            <a:endParaRPr lang="en-CA"/>
          </a:p>
        </p:txBody>
      </p:sp>
    </p:spTree>
    <p:extLst>
      <p:ext uri="{BB962C8B-B14F-4D97-AF65-F5344CB8AC3E}">
        <p14:creationId xmlns:p14="http://schemas.microsoft.com/office/powerpoint/2010/main" val="13342509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ChangeArrowheads="1"/>
          </p:cNvSpPr>
          <p:nvPr/>
        </p:nvSpPr>
        <p:spPr bwMode="auto">
          <a:xfrm>
            <a:off x="3929064" y="19021"/>
            <a:ext cx="3005137" cy="466003"/>
          </a:xfrm>
          <a:prstGeom prst="rect">
            <a:avLst/>
          </a:prstGeom>
          <a:noFill/>
          <a:ln w="9525">
            <a:noFill/>
            <a:miter lim="800000"/>
            <a:headEnd/>
            <a:tailEnd/>
          </a:ln>
          <a:effectLst/>
        </p:spPr>
        <p:txBody>
          <a:bodyPr wrap="none" anchor="ctr"/>
          <a:lstStyle/>
          <a:p>
            <a:endParaRPr lang="en-US"/>
          </a:p>
        </p:txBody>
      </p:sp>
      <p:sp>
        <p:nvSpPr>
          <p:cNvPr id="38915" name="Rectangle 3"/>
          <p:cNvSpPr>
            <a:spLocks noChangeArrowheads="1"/>
          </p:cNvSpPr>
          <p:nvPr/>
        </p:nvSpPr>
        <p:spPr bwMode="auto">
          <a:xfrm>
            <a:off x="3929064" y="8733591"/>
            <a:ext cx="3005137" cy="466003"/>
          </a:xfrm>
          <a:prstGeom prst="rect">
            <a:avLst/>
          </a:prstGeom>
          <a:noFill/>
          <a:ln w="9525">
            <a:noFill/>
            <a:miter lim="800000"/>
            <a:headEnd/>
            <a:tailEnd/>
          </a:ln>
          <a:effectLst/>
        </p:spPr>
        <p:txBody>
          <a:bodyPr lIns="19248" tIns="0" rIns="19248" bIns="0" anchor="b"/>
          <a:lstStyle/>
          <a:p>
            <a:pPr algn="r" defTabSz="923925"/>
            <a:r>
              <a:rPr lang="en-US" sz="1000" i="1">
                <a:solidFill>
                  <a:schemeClr val="tx2"/>
                </a:solidFill>
                <a:latin typeface="Book Antiqua" pitchFamily="18" charset="0"/>
              </a:rPr>
              <a:t>18</a:t>
            </a:r>
          </a:p>
        </p:txBody>
      </p:sp>
      <p:sp>
        <p:nvSpPr>
          <p:cNvPr id="38916" name="Rectangle 4"/>
          <p:cNvSpPr>
            <a:spLocks noChangeArrowheads="1"/>
          </p:cNvSpPr>
          <p:nvPr/>
        </p:nvSpPr>
        <p:spPr bwMode="auto">
          <a:xfrm>
            <a:off x="0" y="8733591"/>
            <a:ext cx="3005138" cy="466003"/>
          </a:xfrm>
          <a:prstGeom prst="rect">
            <a:avLst/>
          </a:prstGeom>
          <a:noFill/>
          <a:ln w="9525">
            <a:noFill/>
            <a:miter lim="800000"/>
            <a:headEnd/>
            <a:tailEnd/>
          </a:ln>
          <a:effectLst/>
        </p:spPr>
        <p:txBody>
          <a:bodyPr wrap="none" anchor="ctr"/>
          <a:lstStyle/>
          <a:p>
            <a:endParaRPr lang="en-US"/>
          </a:p>
        </p:txBody>
      </p:sp>
      <p:sp>
        <p:nvSpPr>
          <p:cNvPr id="38917" name="Rectangle 5"/>
          <p:cNvSpPr>
            <a:spLocks noChangeArrowheads="1"/>
          </p:cNvSpPr>
          <p:nvPr/>
        </p:nvSpPr>
        <p:spPr bwMode="auto">
          <a:xfrm>
            <a:off x="0" y="19021"/>
            <a:ext cx="3005138" cy="466003"/>
          </a:xfrm>
          <a:prstGeom prst="rect">
            <a:avLst/>
          </a:prstGeom>
          <a:noFill/>
          <a:ln w="9525">
            <a:noFill/>
            <a:miter lim="800000"/>
            <a:headEnd/>
            <a:tailEnd/>
          </a:ln>
          <a:effectLst/>
        </p:spPr>
        <p:txBody>
          <a:bodyPr wrap="none" anchor="ctr"/>
          <a:lstStyle/>
          <a:p>
            <a:endParaRPr lang="en-US"/>
          </a:p>
        </p:txBody>
      </p:sp>
      <p:sp>
        <p:nvSpPr>
          <p:cNvPr id="38918" name="Rectangle 6"/>
          <p:cNvSpPr>
            <a:spLocks noGrp="1" noRot="1" noChangeAspect="1" noChangeArrowheads="1" noTextEdit="1"/>
          </p:cNvSpPr>
          <p:nvPr>
            <p:ph type="sldImg"/>
          </p:nvPr>
        </p:nvSpPr>
        <p:spPr>
          <a:xfrm>
            <a:off x="1169988" y="696913"/>
            <a:ext cx="4595812" cy="3446462"/>
          </a:xfrm>
          <a:ln cap="flat"/>
        </p:spPr>
      </p:sp>
      <p:sp>
        <p:nvSpPr>
          <p:cNvPr id="38919" name="Rectangle 7"/>
          <p:cNvSpPr>
            <a:spLocks noGrp="1" noChangeArrowheads="1"/>
          </p:cNvSpPr>
          <p:nvPr>
            <p:ph type="body" idx="1"/>
          </p:nvPr>
        </p:nvSpPr>
        <p:spPr>
          <a:xfrm>
            <a:off x="923925" y="4379477"/>
            <a:ext cx="5086350" cy="4148059"/>
          </a:xfrm>
          <a:ln/>
        </p:spPr>
        <p:txBody>
          <a:bodyPr lIns="94637" tIns="46517" rIns="94637" bIns="46517"/>
          <a:lstStyle/>
          <a:p>
            <a:endParaRPr lang="en-CA"/>
          </a:p>
        </p:txBody>
      </p:sp>
    </p:spTree>
    <p:extLst>
      <p:ext uri="{BB962C8B-B14F-4D97-AF65-F5344CB8AC3E}">
        <p14:creationId xmlns:p14="http://schemas.microsoft.com/office/powerpoint/2010/main" val="37036778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body" idx="1"/>
          </p:nvPr>
        </p:nvSpPr>
        <p:spPr>
          <a:ln/>
        </p:spPr>
        <p:txBody>
          <a:bodyPr/>
          <a:lstStyle/>
          <a:p>
            <a:endParaRPr lang="en-CA"/>
          </a:p>
        </p:txBody>
      </p:sp>
      <p:sp>
        <p:nvSpPr>
          <p:cNvPr id="40963" name="Rectangle 3"/>
          <p:cNvSpPr>
            <a:spLocks noGrp="1" noRot="1" noChangeAspect="1" noChangeArrowheads="1" noTextEdit="1"/>
          </p:cNvSpPr>
          <p:nvPr>
            <p:ph type="sldImg"/>
          </p:nvPr>
        </p:nvSpPr>
        <p:spPr>
          <a:xfrm>
            <a:off x="1169988" y="696913"/>
            <a:ext cx="4595812" cy="3446462"/>
          </a:xfrm>
          <a:ln cap="flat"/>
        </p:spPr>
      </p:sp>
    </p:spTree>
    <p:extLst>
      <p:ext uri="{BB962C8B-B14F-4D97-AF65-F5344CB8AC3E}">
        <p14:creationId xmlns:p14="http://schemas.microsoft.com/office/powerpoint/2010/main" val="14892474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body" idx="1"/>
          </p:nvPr>
        </p:nvSpPr>
        <p:spPr>
          <a:ln/>
        </p:spPr>
        <p:txBody>
          <a:bodyPr/>
          <a:lstStyle/>
          <a:p>
            <a:endParaRPr lang="en-CA"/>
          </a:p>
        </p:txBody>
      </p:sp>
      <p:sp>
        <p:nvSpPr>
          <p:cNvPr id="45059" name="Rectangle 3"/>
          <p:cNvSpPr>
            <a:spLocks noGrp="1" noRot="1" noChangeAspect="1" noChangeArrowheads="1" noTextEdit="1"/>
          </p:cNvSpPr>
          <p:nvPr>
            <p:ph type="sldImg"/>
          </p:nvPr>
        </p:nvSpPr>
        <p:spPr>
          <a:xfrm>
            <a:off x="1169988" y="696913"/>
            <a:ext cx="4595812" cy="3446462"/>
          </a:xfrm>
          <a:ln cap="flat"/>
        </p:spPr>
      </p:sp>
    </p:spTree>
    <p:extLst>
      <p:ext uri="{BB962C8B-B14F-4D97-AF65-F5344CB8AC3E}">
        <p14:creationId xmlns:p14="http://schemas.microsoft.com/office/powerpoint/2010/main" val="6044980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ChangeArrowheads="1"/>
          </p:cNvSpPr>
          <p:nvPr/>
        </p:nvSpPr>
        <p:spPr bwMode="auto">
          <a:xfrm>
            <a:off x="3929064" y="19021"/>
            <a:ext cx="3005137" cy="466003"/>
          </a:xfrm>
          <a:prstGeom prst="rect">
            <a:avLst/>
          </a:prstGeom>
          <a:noFill/>
          <a:ln w="9525">
            <a:noFill/>
            <a:miter lim="800000"/>
            <a:headEnd/>
            <a:tailEnd/>
          </a:ln>
          <a:effectLst/>
        </p:spPr>
        <p:txBody>
          <a:bodyPr wrap="none" anchor="ctr"/>
          <a:lstStyle/>
          <a:p>
            <a:endParaRPr lang="en-US"/>
          </a:p>
        </p:txBody>
      </p:sp>
      <p:sp>
        <p:nvSpPr>
          <p:cNvPr id="47107" name="Rectangle 3"/>
          <p:cNvSpPr>
            <a:spLocks noChangeArrowheads="1"/>
          </p:cNvSpPr>
          <p:nvPr/>
        </p:nvSpPr>
        <p:spPr bwMode="auto">
          <a:xfrm>
            <a:off x="3929064" y="8733591"/>
            <a:ext cx="3005137" cy="466003"/>
          </a:xfrm>
          <a:prstGeom prst="rect">
            <a:avLst/>
          </a:prstGeom>
          <a:noFill/>
          <a:ln w="9525">
            <a:noFill/>
            <a:miter lim="800000"/>
            <a:headEnd/>
            <a:tailEnd/>
          </a:ln>
          <a:effectLst/>
        </p:spPr>
        <p:txBody>
          <a:bodyPr lIns="19248" tIns="0" rIns="19248" bIns="0" anchor="b"/>
          <a:lstStyle/>
          <a:p>
            <a:pPr algn="r" defTabSz="923925"/>
            <a:r>
              <a:rPr lang="en-US" sz="1000" i="1">
                <a:solidFill>
                  <a:schemeClr val="tx2"/>
                </a:solidFill>
                <a:latin typeface="Book Antiqua" pitchFamily="18" charset="0"/>
              </a:rPr>
              <a:t>19</a:t>
            </a:r>
          </a:p>
        </p:txBody>
      </p:sp>
      <p:sp>
        <p:nvSpPr>
          <p:cNvPr id="47108" name="Rectangle 4"/>
          <p:cNvSpPr>
            <a:spLocks noChangeArrowheads="1"/>
          </p:cNvSpPr>
          <p:nvPr/>
        </p:nvSpPr>
        <p:spPr bwMode="auto">
          <a:xfrm>
            <a:off x="0" y="8733591"/>
            <a:ext cx="3005138" cy="466003"/>
          </a:xfrm>
          <a:prstGeom prst="rect">
            <a:avLst/>
          </a:prstGeom>
          <a:noFill/>
          <a:ln w="9525">
            <a:noFill/>
            <a:miter lim="800000"/>
            <a:headEnd/>
            <a:tailEnd/>
          </a:ln>
          <a:effectLst/>
        </p:spPr>
        <p:txBody>
          <a:bodyPr wrap="none" anchor="ctr"/>
          <a:lstStyle/>
          <a:p>
            <a:endParaRPr lang="en-US"/>
          </a:p>
        </p:txBody>
      </p:sp>
      <p:sp>
        <p:nvSpPr>
          <p:cNvPr id="47109" name="Rectangle 5"/>
          <p:cNvSpPr>
            <a:spLocks noChangeArrowheads="1"/>
          </p:cNvSpPr>
          <p:nvPr/>
        </p:nvSpPr>
        <p:spPr bwMode="auto">
          <a:xfrm>
            <a:off x="0" y="19021"/>
            <a:ext cx="3005138" cy="466003"/>
          </a:xfrm>
          <a:prstGeom prst="rect">
            <a:avLst/>
          </a:prstGeom>
          <a:noFill/>
          <a:ln w="9525">
            <a:noFill/>
            <a:miter lim="800000"/>
            <a:headEnd/>
            <a:tailEnd/>
          </a:ln>
          <a:effectLst/>
        </p:spPr>
        <p:txBody>
          <a:bodyPr wrap="none" anchor="ctr"/>
          <a:lstStyle/>
          <a:p>
            <a:endParaRPr lang="en-US"/>
          </a:p>
        </p:txBody>
      </p:sp>
      <p:sp>
        <p:nvSpPr>
          <p:cNvPr id="47110" name="Rectangle 6"/>
          <p:cNvSpPr>
            <a:spLocks noGrp="1" noRot="1" noChangeAspect="1" noChangeArrowheads="1" noTextEdit="1"/>
          </p:cNvSpPr>
          <p:nvPr>
            <p:ph type="sldImg"/>
          </p:nvPr>
        </p:nvSpPr>
        <p:spPr>
          <a:xfrm>
            <a:off x="1169988" y="696913"/>
            <a:ext cx="4595812" cy="3446462"/>
          </a:xfrm>
          <a:ln cap="flat"/>
        </p:spPr>
      </p:sp>
      <p:sp>
        <p:nvSpPr>
          <p:cNvPr id="47111" name="Rectangle 7"/>
          <p:cNvSpPr>
            <a:spLocks noGrp="1" noChangeArrowheads="1"/>
          </p:cNvSpPr>
          <p:nvPr>
            <p:ph type="body" idx="1"/>
          </p:nvPr>
        </p:nvSpPr>
        <p:spPr>
          <a:xfrm>
            <a:off x="923925" y="4379477"/>
            <a:ext cx="5086350" cy="4148059"/>
          </a:xfrm>
          <a:ln/>
        </p:spPr>
        <p:txBody>
          <a:bodyPr lIns="94637" tIns="46517" rIns="94637" bIns="46517"/>
          <a:lstStyle/>
          <a:p>
            <a:endParaRPr lang="en-CA"/>
          </a:p>
        </p:txBody>
      </p:sp>
    </p:spTree>
    <p:extLst>
      <p:ext uri="{BB962C8B-B14F-4D97-AF65-F5344CB8AC3E}">
        <p14:creationId xmlns:p14="http://schemas.microsoft.com/office/powerpoint/2010/main" val="225013367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ChangeArrowheads="1"/>
          </p:cNvSpPr>
          <p:nvPr/>
        </p:nvSpPr>
        <p:spPr bwMode="auto">
          <a:xfrm>
            <a:off x="3929064" y="19021"/>
            <a:ext cx="3005137" cy="466003"/>
          </a:xfrm>
          <a:prstGeom prst="rect">
            <a:avLst/>
          </a:prstGeom>
          <a:noFill/>
          <a:ln w="9525">
            <a:noFill/>
            <a:miter lim="800000"/>
            <a:headEnd/>
            <a:tailEnd/>
          </a:ln>
          <a:effectLst/>
        </p:spPr>
        <p:txBody>
          <a:bodyPr wrap="none" anchor="ctr"/>
          <a:lstStyle/>
          <a:p>
            <a:endParaRPr lang="en-US"/>
          </a:p>
        </p:txBody>
      </p:sp>
      <p:sp>
        <p:nvSpPr>
          <p:cNvPr id="49155" name="Rectangle 3"/>
          <p:cNvSpPr>
            <a:spLocks noChangeArrowheads="1"/>
          </p:cNvSpPr>
          <p:nvPr/>
        </p:nvSpPr>
        <p:spPr bwMode="auto">
          <a:xfrm>
            <a:off x="3929064" y="8733591"/>
            <a:ext cx="3005137" cy="466003"/>
          </a:xfrm>
          <a:prstGeom prst="rect">
            <a:avLst/>
          </a:prstGeom>
          <a:noFill/>
          <a:ln w="9525">
            <a:noFill/>
            <a:miter lim="800000"/>
            <a:headEnd/>
            <a:tailEnd/>
          </a:ln>
          <a:effectLst/>
        </p:spPr>
        <p:txBody>
          <a:bodyPr lIns="19248" tIns="0" rIns="19248" bIns="0" anchor="b"/>
          <a:lstStyle/>
          <a:p>
            <a:pPr algn="r" defTabSz="923925"/>
            <a:r>
              <a:rPr lang="en-US" sz="1000" i="1">
                <a:solidFill>
                  <a:schemeClr val="tx2"/>
                </a:solidFill>
                <a:latin typeface="Book Antiqua" pitchFamily="18" charset="0"/>
              </a:rPr>
              <a:t>20</a:t>
            </a:r>
          </a:p>
        </p:txBody>
      </p:sp>
      <p:sp>
        <p:nvSpPr>
          <p:cNvPr id="49156" name="Rectangle 4"/>
          <p:cNvSpPr>
            <a:spLocks noChangeArrowheads="1"/>
          </p:cNvSpPr>
          <p:nvPr/>
        </p:nvSpPr>
        <p:spPr bwMode="auto">
          <a:xfrm>
            <a:off x="0" y="8733591"/>
            <a:ext cx="3005138" cy="466003"/>
          </a:xfrm>
          <a:prstGeom prst="rect">
            <a:avLst/>
          </a:prstGeom>
          <a:noFill/>
          <a:ln w="9525">
            <a:noFill/>
            <a:miter lim="800000"/>
            <a:headEnd/>
            <a:tailEnd/>
          </a:ln>
          <a:effectLst/>
        </p:spPr>
        <p:txBody>
          <a:bodyPr wrap="none" anchor="ctr"/>
          <a:lstStyle/>
          <a:p>
            <a:endParaRPr lang="en-US"/>
          </a:p>
        </p:txBody>
      </p:sp>
      <p:sp>
        <p:nvSpPr>
          <p:cNvPr id="49157" name="Rectangle 5"/>
          <p:cNvSpPr>
            <a:spLocks noChangeArrowheads="1"/>
          </p:cNvSpPr>
          <p:nvPr/>
        </p:nvSpPr>
        <p:spPr bwMode="auto">
          <a:xfrm>
            <a:off x="0" y="19021"/>
            <a:ext cx="3005138" cy="466003"/>
          </a:xfrm>
          <a:prstGeom prst="rect">
            <a:avLst/>
          </a:prstGeom>
          <a:noFill/>
          <a:ln w="9525">
            <a:noFill/>
            <a:miter lim="800000"/>
            <a:headEnd/>
            <a:tailEnd/>
          </a:ln>
          <a:effectLst/>
        </p:spPr>
        <p:txBody>
          <a:bodyPr wrap="none" anchor="ctr"/>
          <a:lstStyle/>
          <a:p>
            <a:endParaRPr lang="en-US"/>
          </a:p>
        </p:txBody>
      </p:sp>
      <p:sp>
        <p:nvSpPr>
          <p:cNvPr id="49158" name="Rectangle 6"/>
          <p:cNvSpPr>
            <a:spLocks noGrp="1" noRot="1" noChangeAspect="1" noChangeArrowheads="1" noTextEdit="1"/>
          </p:cNvSpPr>
          <p:nvPr>
            <p:ph type="sldImg"/>
          </p:nvPr>
        </p:nvSpPr>
        <p:spPr>
          <a:xfrm>
            <a:off x="1169988" y="696913"/>
            <a:ext cx="4595812" cy="3446462"/>
          </a:xfrm>
          <a:ln cap="flat"/>
        </p:spPr>
      </p:sp>
      <p:sp>
        <p:nvSpPr>
          <p:cNvPr id="49159" name="Rectangle 7"/>
          <p:cNvSpPr>
            <a:spLocks noGrp="1" noChangeArrowheads="1"/>
          </p:cNvSpPr>
          <p:nvPr>
            <p:ph type="body" idx="1"/>
          </p:nvPr>
        </p:nvSpPr>
        <p:spPr>
          <a:xfrm>
            <a:off x="923925" y="4379477"/>
            <a:ext cx="5086350" cy="4148059"/>
          </a:xfrm>
          <a:ln/>
        </p:spPr>
        <p:txBody>
          <a:bodyPr lIns="94637" tIns="46517" rIns="94637" bIns="46517"/>
          <a:lstStyle/>
          <a:p>
            <a:endParaRPr lang="en-CA" dirty="0"/>
          </a:p>
        </p:txBody>
      </p:sp>
    </p:spTree>
    <p:extLst>
      <p:ext uri="{BB962C8B-B14F-4D97-AF65-F5344CB8AC3E}">
        <p14:creationId xmlns:p14="http://schemas.microsoft.com/office/powerpoint/2010/main" val="34560018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69988" y="696913"/>
            <a:ext cx="4595812" cy="3446462"/>
          </a:xfrm>
          <a:ln cap="flat"/>
        </p:spPr>
      </p:sp>
      <p:sp>
        <p:nvSpPr>
          <p:cNvPr id="51203"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71049294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ChangeArrowheads="1"/>
          </p:cNvSpPr>
          <p:nvPr/>
        </p:nvSpPr>
        <p:spPr bwMode="auto">
          <a:xfrm>
            <a:off x="3929064" y="19021"/>
            <a:ext cx="3005137" cy="466003"/>
          </a:xfrm>
          <a:prstGeom prst="rect">
            <a:avLst/>
          </a:prstGeom>
          <a:noFill/>
          <a:ln w="9525">
            <a:noFill/>
            <a:miter lim="800000"/>
            <a:headEnd/>
            <a:tailEnd/>
          </a:ln>
          <a:effectLst/>
        </p:spPr>
        <p:txBody>
          <a:bodyPr wrap="none" anchor="ctr"/>
          <a:lstStyle/>
          <a:p>
            <a:endParaRPr lang="en-US"/>
          </a:p>
        </p:txBody>
      </p:sp>
      <p:sp>
        <p:nvSpPr>
          <p:cNvPr id="53251" name="Rectangle 3"/>
          <p:cNvSpPr>
            <a:spLocks noChangeArrowheads="1"/>
          </p:cNvSpPr>
          <p:nvPr/>
        </p:nvSpPr>
        <p:spPr bwMode="auto">
          <a:xfrm>
            <a:off x="3929064" y="8733591"/>
            <a:ext cx="3005137" cy="466003"/>
          </a:xfrm>
          <a:prstGeom prst="rect">
            <a:avLst/>
          </a:prstGeom>
          <a:noFill/>
          <a:ln w="9525">
            <a:noFill/>
            <a:miter lim="800000"/>
            <a:headEnd/>
            <a:tailEnd/>
          </a:ln>
          <a:effectLst/>
        </p:spPr>
        <p:txBody>
          <a:bodyPr lIns="19248" tIns="0" rIns="19248" bIns="0" anchor="b"/>
          <a:lstStyle/>
          <a:p>
            <a:pPr algn="r" defTabSz="923925"/>
            <a:r>
              <a:rPr lang="en-US" sz="1000" i="1">
                <a:solidFill>
                  <a:schemeClr val="tx2"/>
                </a:solidFill>
                <a:latin typeface="Book Antiqua" pitchFamily="18" charset="0"/>
              </a:rPr>
              <a:t>23</a:t>
            </a:r>
          </a:p>
        </p:txBody>
      </p:sp>
      <p:sp>
        <p:nvSpPr>
          <p:cNvPr id="53252" name="Rectangle 4"/>
          <p:cNvSpPr>
            <a:spLocks noChangeArrowheads="1"/>
          </p:cNvSpPr>
          <p:nvPr/>
        </p:nvSpPr>
        <p:spPr bwMode="auto">
          <a:xfrm>
            <a:off x="0" y="8733591"/>
            <a:ext cx="3005138" cy="466003"/>
          </a:xfrm>
          <a:prstGeom prst="rect">
            <a:avLst/>
          </a:prstGeom>
          <a:noFill/>
          <a:ln w="9525">
            <a:noFill/>
            <a:miter lim="800000"/>
            <a:headEnd/>
            <a:tailEnd/>
          </a:ln>
          <a:effectLst/>
        </p:spPr>
        <p:txBody>
          <a:bodyPr wrap="none" anchor="ctr"/>
          <a:lstStyle/>
          <a:p>
            <a:endParaRPr lang="en-US"/>
          </a:p>
        </p:txBody>
      </p:sp>
      <p:sp>
        <p:nvSpPr>
          <p:cNvPr id="53253" name="Rectangle 5"/>
          <p:cNvSpPr>
            <a:spLocks noChangeArrowheads="1"/>
          </p:cNvSpPr>
          <p:nvPr/>
        </p:nvSpPr>
        <p:spPr bwMode="auto">
          <a:xfrm>
            <a:off x="0" y="19021"/>
            <a:ext cx="3005138" cy="466003"/>
          </a:xfrm>
          <a:prstGeom prst="rect">
            <a:avLst/>
          </a:prstGeom>
          <a:noFill/>
          <a:ln w="9525">
            <a:noFill/>
            <a:miter lim="800000"/>
            <a:headEnd/>
            <a:tailEnd/>
          </a:ln>
          <a:effectLst/>
        </p:spPr>
        <p:txBody>
          <a:bodyPr wrap="none" anchor="ctr"/>
          <a:lstStyle/>
          <a:p>
            <a:endParaRPr lang="en-US"/>
          </a:p>
        </p:txBody>
      </p:sp>
      <p:sp>
        <p:nvSpPr>
          <p:cNvPr id="53254" name="Rectangle 6"/>
          <p:cNvSpPr>
            <a:spLocks noGrp="1" noRot="1" noChangeAspect="1" noChangeArrowheads="1" noTextEdit="1"/>
          </p:cNvSpPr>
          <p:nvPr>
            <p:ph type="sldImg"/>
          </p:nvPr>
        </p:nvSpPr>
        <p:spPr>
          <a:xfrm>
            <a:off x="1169988" y="696913"/>
            <a:ext cx="4595812" cy="3446462"/>
          </a:xfrm>
          <a:ln cap="flat"/>
        </p:spPr>
      </p:sp>
      <p:sp>
        <p:nvSpPr>
          <p:cNvPr id="53255" name="Rectangle 7"/>
          <p:cNvSpPr>
            <a:spLocks noGrp="1" noChangeArrowheads="1"/>
          </p:cNvSpPr>
          <p:nvPr>
            <p:ph type="body" idx="1"/>
          </p:nvPr>
        </p:nvSpPr>
        <p:spPr>
          <a:xfrm>
            <a:off x="923925" y="4379477"/>
            <a:ext cx="5086350" cy="4148059"/>
          </a:xfrm>
          <a:ln/>
        </p:spPr>
        <p:txBody>
          <a:bodyPr lIns="94637" tIns="46517" rIns="94637" bIns="46517"/>
          <a:lstStyle/>
          <a:p>
            <a:endParaRPr lang="en-CA"/>
          </a:p>
        </p:txBody>
      </p:sp>
    </p:spTree>
    <p:extLst>
      <p:ext uri="{BB962C8B-B14F-4D97-AF65-F5344CB8AC3E}">
        <p14:creationId xmlns:p14="http://schemas.microsoft.com/office/powerpoint/2010/main" val="395642470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ChangeArrowheads="1"/>
          </p:cNvSpPr>
          <p:nvPr/>
        </p:nvSpPr>
        <p:spPr bwMode="auto">
          <a:xfrm>
            <a:off x="3929064" y="19021"/>
            <a:ext cx="3005137" cy="466003"/>
          </a:xfrm>
          <a:prstGeom prst="rect">
            <a:avLst/>
          </a:prstGeom>
          <a:noFill/>
          <a:ln w="9525">
            <a:noFill/>
            <a:miter lim="800000"/>
            <a:headEnd/>
            <a:tailEnd/>
          </a:ln>
          <a:effectLst/>
        </p:spPr>
        <p:txBody>
          <a:bodyPr wrap="none" anchor="ctr"/>
          <a:lstStyle/>
          <a:p>
            <a:endParaRPr lang="en-US"/>
          </a:p>
        </p:txBody>
      </p:sp>
      <p:sp>
        <p:nvSpPr>
          <p:cNvPr id="55299" name="Rectangle 3"/>
          <p:cNvSpPr>
            <a:spLocks noChangeArrowheads="1"/>
          </p:cNvSpPr>
          <p:nvPr/>
        </p:nvSpPr>
        <p:spPr bwMode="auto">
          <a:xfrm>
            <a:off x="3929064" y="8733591"/>
            <a:ext cx="3005137" cy="466003"/>
          </a:xfrm>
          <a:prstGeom prst="rect">
            <a:avLst/>
          </a:prstGeom>
          <a:noFill/>
          <a:ln w="9525">
            <a:noFill/>
            <a:miter lim="800000"/>
            <a:headEnd/>
            <a:tailEnd/>
          </a:ln>
          <a:effectLst/>
        </p:spPr>
        <p:txBody>
          <a:bodyPr lIns="19248" tIns="0" rIns="19248" bIns="0" anchor="b"/>
          <a:lstStyle/>
          <a:p>
            <a:pPr algn="r" defTabSz="923925"/>
            <a:r>
              <a:rPr lang="en-US" sz="1000" i="1">
                <a:solidFill>
                  <a:schemeClr val="tx2"/>
                </a:solidFill>
                <a:latin typeface="Book Antiqua" pitchFamily="18" charset="0"/>
              </a:rPr>
              <a:t>24</a:t>
            </a:r>
          </a:p>
        </p:txBody>
      </p:sp>
      <p:sp>
        <p:nvSpPr>
          <p:cNvPr id="55300" name="Rectangle 4"/>
          <p:cNvSpPr>
            <a:spLocks noChangeArrowheads="1"/>
          </p:cNvSpPr>
          <p:nvPr/>
        </p:nvSpPr>
        <p:spPr bwMode="auto">
          <a:xfrm>
            <a:off x="0" y="8733591"/>
            <a:ext cx="3005138" cy="466003"/>
          </a:xfrm>
          <a:prstGeom prst="rect">
            <a:avLst/>
          </a:prstGeom>
          <a:noFill/>
          <a:ln w="9525">
            <a:noFill/>
            <a:miter lim="800000"/>
            <a:headEnd/>
            <a:tailEnd/>
          </a:ln>
          <a:effectLst/>
        </p:spPr>
        <p:txBody>
          <a:bodyPr wrap="none" anchor="ctr"/>
          <a:lstStyle/>
          <a:p>
            <a:endParaRPr lang="en-US"/>
          </a:p>
        </p:txBody>
      </p:sp>
      <p:sp>
        <p:nvSpPr>
          <p:cNvPr id="55301" name="Rectangle 5"/>
          <p:cNvSpPr>
            <a:spLocks noChangeArrowheads="1"/>
          </p:cNvSpPr>
          <p:nvPr/>
        </p:nvSpPr>
        <p:spPr bwMode="auto">
          <a:xfrm>
            <a:off x="0" y="19021"/>
            <a:ext cx="3005138" cy="466003"/>
          </a:xfrm>
          <a:prstGeom prst="rect">
            <a:avLst/>
          </a:prstGeom>
          <a:noFill/>
          <a:ln w="9525">
            <a:noFill/>
            <a:miter lim="800000"/>
            <a:headEnd/>
            <a:tailEnd/>
          </a:ln>
          <a:effectLst/>
        </p:spPr>
        <p:txBody>
          <a:bodyPr wrap="none" anchor="ctr"/>
          <a:lstStyle/>
          <a:p>
            <a:endParaRPr lang="en-US"/>
          </a:p>
        </p:txBody>
      </p:sp>
      <p:sp>
        <p:nvSpPr>
          <p:cNvPr id="55302" name="Rectangle 6"/>
          <p:cNvSpPr>
            <a:spLocks noGrp="1" noRot="1" noChangeAspect="1" noChangeArrowheads="1" noTextEdit="1"/>
          </p:cNvSpPr>
          <p:nvPr>
            <p:ph type="sldImg"/>
          </p:nvPr>
        </p:nvSpPr>
        <p:spPr>
          <a:xfrm>
            <a:off x="1169988" y="696913"/>
            <a:ext cx="4595812" cy="3446462"/>
          </a:xfrm>
          <a:ln cap="flat"/>
        </p:spPr>
      </p:sp>
      <p:sp>
        <p:nvSpPr>
          <p:cNvPr id="55303" name="Rectangle 7"/>
          <p:cNvSpPr>
            <a:spLocks noGrp="1" noChangeArrowheads="1"/>
          </p:cNvSpPr>
          <p:nvPr>
            <p:ph type="body" idx="1"/>
          </p:nvPr>
        </p:nvSpPr>
        <p:spPr>
          <a:xfrm>
            <a:off x="923925" y="4379477"/>
            <a:ext cx="5086350" cy="4148059"/>
          </a:xfrm>
          <a:ln/>
        </p:spPr>
        <p:txBody>
          <a:bodyPr lIns="94637" tIns="46517" rIns="94637" bIns="46517"/>
          <a:lstStyle/>
          <a:p>
            <a:endParaRPr lang="en-CA"/>
          </a:p>
        </p:txBody>
      </p:sp>
    </p:spTree>
    <p:extLst>
      <p:ext uri="{BB962C8B-B14F-4D97-AF65-F5344CB8AC3E}">
        <p14:creationId xmlns:p14="http://schemas.microsoft.com/office/powerpoint/2010/main" val="41196821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3929064" y="1"/>
            <a:ext cx="3005137" cy="461248"/>
          </a:xfrm>
          <a:prstGeom prst="rect">
            <a:avLst/>
          </a:prstGeom>
          <a:noFill/>
          <a:ln w="9525">
            <a:noFill/>
            <a:miter lim="800000"/>
            <a:headEnd/>
            <a:tailEnd/>
          </a:ln>
          <a:effectLst/>
        </p:spPr>
        <p:txBody>
          <a:bodyPr wrap="none" anchor="ctr"/>
          <a:lstStyle/>
          <a:p>
            <a:endParaRPr lang="en-US"/>
          </a:p>
        </p:txBody>
      </p:sp>
      <p:sp>
        <p:nvSpPr>
          <p:cNvPr id="8195"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12</a:t>
            </a:r>
          </a:p>
        </p:txBody>
      </p:sp>
      <p:sp>
        <p:nvSpPr>
          <p:cNvPr id="8196"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8197"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8198" name="Rectangle 6"/>
          <p:cNvSpPr>
            <a:spLocks noGrp="1" noRot="1" noChangeAspect="1" noChangeArrowheads="1" noTextEdit="1"/>
          </p:cNvSpPr>
          <p:nvPr>
            <p:ph type="sldImg"/>
          </p:nvPr>
        </p:nvSpPr>
        <p:spPr>
          <a:xfrm>
            <a:off x="1169988" y="696913"/>
            <a:ext cx="4595812" cy="3446462"/>
          </a:xfrm>
          <a:ln cap="flat"/>
        </p:spPr>
      </p:sp>
      <p:sp>
        <p:nvSpPr>
          <p:cNvPr id="8199"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22439639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body" idx="1"/>
          </p:nvPr>
        </p:nvSpPr>
        <p:spPr>
          <a:ln/>
        </p:spPr>
        <p:txBody>
          <a:bodyPr/>
          <a:lstStyle/>
          <a:p>
            <a:endParaRPr lang="en-CA"/>
          </a:p>
        </p:txBody>
      </p:sp>
      <p:sp>
        <p:nvSpPr>
          <p:cNvPr id="58371" name="Rectangle 3"/>
          <p:cNvSpPr>
            <a:spLocks noGrp="1" noRot="1" noChangeAspect="1" noChangeArrowheads="1" noTextEdit="1"/>
          </p:cNvSpPr>
          <p:nvPr>
            <p:ph type="sldImg"/>
          </p:nvPr>
        </p:nvSpPr>
        <p:spPr>
          <a:xfrm>
            <a:off x="1169988" y="696913"/>
            <a:ext cx="4595812" cy="3446462"/>
          </a:xfrm>
          <a:ln cap="flat"/>
        </p:spPr>
      </p:sp>
    </p:spTree>
    <p:extLst>
      <p:ext uri="{BB962C8B-B14F-4D97-AF65-F5344CB8AC3E}">
        <p14:creationId xmlns:p14="http://schemas.microsoft.com/office/powerpoint/2010/main" val="14597536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ChangeArrowheads="1"/>
          </p:cNvSpPr>
          <p:nvPr/>
        </p:nvSpPr>
        <p:spPr bwMode="auto">
          <a:xfrm>
            <a:off x="3929064" y="1"/>
            <a:ext cx="3005137" cy="461248"/>
          </a:xfrm>
          <a:prstGeom prst="rect">
            <a:avLst/>
          </a:prstGeom>
          <a:noFill/>
          <a:ln w="9525">
            <a:noFill/>
            <a:miter lim="800000"/>
            <a:headEnd/>
            <a:tailEnd/>
          </a:ln>
          <a:effectLst/>
        </p:spPr>
        <p:txBody>
          <a:bodyPr wrap="none" anchor="ctr"/>
          <a:lstStyle/>
          <a:p>
            <a:endParaRPr lang="en-US"/>
          </a:p>
        </p:txBody>
      </p:sp>
      <p:sp>
        <p:nvSpPr>
          <p:cNvPr id="61443"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8</a:t>
            </a:r>
          </a:p>
        </p:txBody>
      </p:sp>
      <p:sp>
        <p:nvSpPr>
          <p:cNvPr id="61444"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61445"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61446" name="Rectangle 6"/>
          <p:cNvSpPr>
            <a:spLocks noGrp="1" noRot="1" noChangeAspect="1" noChangeArrowheads="1" noTextEdit="1"/>
          </p:cNvSpPr>
          <p:nvPr>
            <p:ph type="sldImg"/>
          </p:nvPr>
        </p:nvSpPr>
        <p:spPr>
          <a:xfrm>
            <a:off x="1169988" y="696913"/>
            <a:ext cx="4595812" cy="3446462"/>
          </a:xfrm>
          <a:ln cap="flat"/>
        </p:spPr>
      </p:sp>
      <p:sp>
        <p:nvSpPr>
          <p:cNvPr id="61447"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16463749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ChangeArrowheads="1"/>
          </p:cNvSpPr>
          <p:nvPr/>
        </p:nvSpPr>
        <p:spPr bwMode="auto">
          <a:xfrm>
            <a:off x="3929064" y="1"/>
            <a:ext cx="3005137" cy="461248"/>
          </a:xfrm>
          <a:prstGeom prst="rect">
            <a:avLst/>
          </a:prstGeom>
          <a:noFill/>
          <a:ln w="9525">
            <a:noFill/>
            <a:miter lim="800000"/>
            <a:headEnd/>
            <a:tailEnd/>
          </a:ln>
          <a:effectLst/>
        </p:spPr>
        <p:txBody>
          <a:bodyPr wrap="none" anchor="ctr"/>
          <a:lstStyle/>
          <a:p>
            <a:endParaRPr lang="en-US"/>
          </a:p>
        </p:txBody>
      </p:sp>
      <p:sp>
        <p:nvSpPr>
          <p:cNvPr id="65539"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11</a:t>
            </a:r>
          </a:p>
        </p:txBody>
      </p:sp>
      <p:sp>
        <p:nvSpPr>
          <p:cNvPr id="65540"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65541"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65542" name="Rectangle 6"/>
          <p:cNvSpPr>
            <a:spLocks noGrp="1" noRot="1" noChangeAspect="1" noChangeArrowheads="1" noTextEdit="1"/>
          </p:cNvSpPr>
          <p:nvPr>
            <p:ph type="sldImg"/>
          </p:nvPr>
        </p:nvSpPr>
        <p:spPr>
          <a:xfrm>
            <a:off x="1169988" y="696913"/>
            <a:ext cx="4595812" cy="3446462"/>
          </a:xfrm>
          <a:ln cap="flat"/>
        </p:spPr>
      </p:sp>
      <p:sp>
        <p:nvSpPr>
          <p:cNvPr id="65543"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39794049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3929064" y="1"/>
            <a:ext cx="3005137" cy="461248"/>
          </a:xfrm>
          <a:prstGeom prst="rect">
            <a:avLst/>
          </a:prstGeom>
          <a:noFill/>
          <a:ln w="9525">
            <a:noFill/>
            <a:miter lim="800000"/>
            <a:headEnd/>
            <a:tailEnd/>
          </a:ln>
          <a:effectLst/>
        </p:spPr>
        <p:txBody>
          <a:bodyPr wrap="none" anchor="ctr"/>
          <a:lstStyle/>
          <a:p>
            <a:endParaRPr lang="en-US"/>
          </a:p>
        </p:txBody>
      </p:sp>
      <p:sp>
        <p:nvSpPr>
          <p:cNvPr id="63491"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12</a:t>
            </a:r>
          </a:p>
        </p:txBody>
      </p:sp>
      <p:sp>
        <p:nvSpPr>
          <p:cNvPr id="63492"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63493"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63494" name="Rectangle 6"/>
          <p:cNvSpPr>
            <a:spLocks noGrp="1" noRot="1" noChangeAspect="1" noChangeArrowheads="1" noTextEdit="1"/>
          </p:cNvSpPr>
          <p:nvPr>
            <p:ph type="sldImg"/>
          </p:nvPr>
        </p:nvSpPr>
        <p:spPr>
          <a:xfrm>
            <a:off x="1169988" y="696913"/>
            <a:ext cx="4595812" cy="3446462"/>
          </a:xfrm>
          <a:ln cap="flat"/>
        </p:spPr>
      </p:sp>
      <p:sp>
        <p:nvSpPr>
          <p:cNvPr id="63495"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8650436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3929064" y="1"/>
            <a:ext cx="3005137" cy="461248"/>
          </a:xfrm>
          <a:prstGeom prst="rect">
            <a:avLst/>
          </a:prstGeom>
          <a:noFill/>
          <a:ln w="9525">
            <a:noFill/>
            <a:miter lim="800000"/>
            <a:headEnd/>
            <a:tailEnd/>
          </a:ln>
          <a:effectLst/>
        </p:spPr>
        <p:txBody>
          <a:bodyPr wrap="none" anchor="ctr"/>
          <a:lstStyle/>
          <a:p>
            <a:endParaRPr lang="en-US"/>
          </a:p>
        </p:txBody>
      </p:sp>
      <p:sp>
        <p:nvSpPr>
          <p:cNvPr id="10243"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15</a:t>
            </a:r>
          </a:p>
        </p:txBody>
      </p:sp>
      <p:sp>
        <p:nvSpPr>
          <p:cNvPr id="10244"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10245"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10246" name="Rectangle 6"/>
          <p:cNvSpPr>
            <a:spLocks noGrp="1" noRot="1" noChangeAspect="1" noChangeArrowheads="1" noTextEdit="1"/>
          </p:cNvSpPr>
          <p:nvPr>
            <p:ph type="sldImg"/>
          </p:nvPr>
        </p:nvSpPr>
        <p:spPr>
          <a:xfrm>
            <a:off x="1169988" y="696913"/>
            <a:ext cx="4595812" cy="3446462"/>
          </a:xfrm>
          <a:ln cap="flat"/>
        </p:spPr>
      </p:sp>
      <p:sp>
        <p:nvSpPr>
          <p:cNvPr id="10247"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39202355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3929064" y="1"/>
            <a:ext cx="3005137" cy="461248"/>
          </a:xfrm>
          <a:prstGeom prst="rect">
            <a:avLst/>
          </a:prstGeom>
          <a:noFill/>
          <a:ln w="9525">
            <a:noFill/>
            <a:miter lim="800000"/>
            <a:headEnd/>
            <a:tailEnd/>
          </a:ln>
          <a:effectLst/>
        </p:spPr>
        <p:txBody>
          <a:bodyPr wrap="none" anchor="ctr"/>
          <a:lstStyle/>
          <a:p>
            <a:endParaRPr lang="en-US"/>
          </a:p>
        </p:txBody>
      </p:sp>
      <p:sp>
        <p:nvSpPr>
          <p:cNvPr id="12291"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16</a:t>
            </a:r>
          </a:p>
        </p:txBody>
      </p:sp>
      <p:sp>
        <p:nvSpPr>
          <p:cNvPr id="12292"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12293"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12294" name="Rectangle 6"/>
          <p:cNvSpPr>
            <a:spLocks noGrp="1" noRot="1" noChangeAspect="1" noChangeArrowheads="1" noTextEdit="1"/>
          </p:cNvSpPr>
          <p:nvPr>
            <p:ph type="sldImg"/>
          </p:nvPr>
        </p:nvSpPr>
        <p:spPr>
          <a:xfrm>
            <a:off x="1169988" y="696913"/>
            <a:ext cx="4595812" cy="3446462"/>
          </a:xfrm>
          <a:ln cap="flat"/>
        </p:spPr>
      </p:sp>
      <p:sp>
        <p:nvSpPr>
          <p:cNvPr id="12295"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24045116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2095500" cy="5829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228600"/>
            <a:ext cx="6134100" cy="5829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981200"/>
            <a:ext cx="3810000" cy="4076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00600" y="1981200"/>
            <a:ext cx="3810000" cy="4076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28600" y="228600"/>
            <a:ext cx="7772400" cy="11049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838200" y="1981200"/>
            <a:ext cx="7772400" cy="40767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ChangeArrowheads="1"/>
          </p:cNvSpPr>
          <p:nvPr/>
        </p:nvSpPr>
        <p:spPr bwMode="auto">
          <a:xfrm>
            <a:off x="93663" y="6488113"/>
            <a:ext cx="5603875" cy="301625"/>
          </a:xfrm>
          <a:prstGeom prst="rect">
            <a:avLst/>
          </a:prstGeom>
          <a:noFill/>
          <a:ln w="9525">
            <a:noFill/>
            <a:miter lim="800000"/>
            <a:headEnd/>
            <a:tailEnd/>
          </a:ln>
          <a:effectLst/>
        </p:spPr>
        <p:txBody>
          <a:bodyPr wrap="none" lIns="90488" tIns="44450" rIns="90488" bIns="44450" anchor="ctr">
            <a:spAutoFit/>
          </a:bodyPr>
          <a:lstStyle/>
          <a:p>
            <a:r>
              <a:rPr lang="en-US" sz="1400">
                <a:latin typeface="Book Antiqua" pitchFamily="18" charset="0"/>
              </a:rPr>
              <a:t>Database Management Systems 3ed,  R. Ramakrishnan and J. Gehrke</a:t>
            </a:r>
          </a:p>
        </p:txBody>
      </p:sp>
      <p:sp>
        <p:nvSpPr>
          <p:cNvPr id="1029" name="Rectangle 5"/>
          <p:cNvSpPr>
            <a:spLocks noChangeArrowheads="1"/>
          </p:cNvSpPr>
          <p:nvPr/>
        </p:nvSpPr>
        <p:spPr bwMode="auto">
          <a:xfrm>
            <a:off x="8645525" y="6488113"/>
            <a:ext cx="406400" cy="301625"/>
          </a:xfrm>
          <a:prstGeom prst="rect">
            <a:avLst/>
          </a:prstGeom>
          <a:noFill/>
          <a:ln w="9525">
            <a:noFill/>
            <a:miter lim="800000"/>
            <a:headEnd/>
            <a:tailEnd/>
          </a:ln>
          <a:effectLst/>
        </p:spPr>
        <p:txBody>
          <a:bodyPr wrap="none" lIns="90488" tIns="44450" rIns="90488" bIns="44450" anchor="ctr">
            <a:spAutoFit/>
          </a:bodyPr>
          <a:lstStyle/>
          <a:p>
            <a:pPr algn="r"/>
            <a:fld id="{96AD7954-D3C8-478B-8DCD-9CDD1A2D3DAA}" type="slidenum">
              <a:rPr lang="en-US" sz="1400">
                <a:latin typeface="Book Antiqua" pitchFamily="18" charset="0"/>
              </a:rPr>
              <a:pPr algn="r"/>
              <a:t>‹#›</a:t>
            </a:fld>
            <a:endParaRPr lang="en-US" sz="1400">
              <a:latin typeface="Book Antiqua" pitchFamily="18"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spcBef>
          <a:spcPct val="0"/>
        </a:spcBef>
        <a:spcAft>
          <a:spcPct val="0"/>
        </a:spcAft>
        <a:defRPr sz="4000" i="1">
          <a:solidFill>
            <a:schemeClr val="tx2"/>
          </a:solidFill>
          <a:latin typeface="+mj-lt"/>
          <a:ea typeface="+mj-ea"/>
          <a:cs typeface="+mj-cs"/>
        </a:defRPr>
      </a:lvl1pPr>
      <a:lvl2pPr algn="l" rtl="0" eaLnBrk="0" fontAlgn="base" hangingPunct="0">
        <a:spcBef>
          <a:spcPct val="0"/>
        </a:spcBef>
        <a:spcAft>
          <a:spcPct val="0"/>
        </a:spcAft>
        <a:defRPr sz="4000" i="1">
          <a:solidFill>
            <a:schemeClr val="tx2"/>
          </a:solidFill>
          <a:latin typeface="Book Antiqua" pitchFamily="18" charset="0"/>
        </a:defRPr>
      </a:lvl2pPr>
      <a:lvl3pPr algn="l" rtl="0" eaLnBrk="0" fontAlgn="base" hangingPunct="0">
        <a:spcBef>
          <a:spcPct val="0"/>
        </a:spcBef>
        <a:spcAft>
          <a:spcPct val="0"/>
        </a:spcAft>
        <a:defRPr sz="4000" i="1">
          <a:solidFill>
            <a:schemeClr val="tx2"/>
          </a:solidFill>
          <a:latin typeface="Book Antiqua" pitchFamily="18" charset="0"/>
        </a:defRPr>
      </a:lvl3pPr>
      <a:lvl4pPr algn="l" rtl="0" eaLnBrk="0" fontAlgn="base" hangingPunct="0">
        <a:spcBef>
          <a:spcPct val="0"/>
        </a:spcBef>
        <a:spcAft>
          <a:spcPct val="0"/>
        </a:spcAft>
        <a:defRPr sz="4000" i="1">
          <a:solidFill>
            <a:schemeClr val="tx2"/>
          </a:solidFill>
          <a:latin typeface="Book Antiqua" pitchFamily="18" charset="0"/>
        </a:defRPr>
      </a:lvl4pPr>
      <a:lvl5pPr algn="l" rtl="0" eaLnBrk="0" fontAlgn="base" hangingPunct="0">
        <a:spcBef>
          <a:spcPct val="0"/>
        </a:spcBef>
        <a:spcAft>
          <a:spcPct val="0"/>
        </a:spcAft>
        <a:defRPr sz="4000" i="1">
          <a:solidFill>
            <a:schemeClr val="tx2"/>
          </a:solidFill>
          <a:latin typeface="Book Antiqua" pitchFamily="18" charset="0"/>
        </a:defRPr>
      </a:lvl5pPr>
      <a:lvl6pPr marL="457200" algn="l" rtl="0" eaLnBrk="0" fontAlgn="base" hangingPunct="0">
        <a:spcBef>
          <a:spcPct val="0"/>
        </a:spcBef>
        <a:spcAft>
          <a:spcPct val="0"/>
        </a:spcAft>
        <a:defRPr sz="4000" i="1">
          <a:solidFill>
            <a:schemeClr val="tx2"/>
          </a:solidFill>
          <a:latin typeface="Book Antiqua" pitchFamily="18" charset="0"/>
        </a:defRPr>
      </a:lvl6pPr>
      <a:lvl7pPr marL="914400" algn="l" rtl="0" eaLnBrk="0" fontAlgn="base" hangingPunct="0">
        <a:spcBef>
          <a:spcPct val="0"/>
        </a:spcBef>
        <a:spcAft>
          <a:spcPct val="0"/>
        </a:spcAft>
        <a:defRPr sz="4000" i="1">
          <a:solidFill>
            <a:schemeClr val="tx2"/>
          </a:solidFill>
          <a:latin typeface="Book Antiqua" pitchFamily="18" charset="0"/>
        </a:defRPr>
      </a:lvl7pPr>
      <a:lvl8pPr marL="1371600" algn="l" rtl="0" eaLnBrk="0" fontAlgn="base" hangingPunct="0">
        <a:spcBef>
          <a:spcPct val="0"/>
        </a:spcBef>
        <a:spcAft>
          <a:spcPct val="0"/>
        </a:spcAft>
        <a:defRPr sz="4000" i="1">
          <a:solidFill>
            <a:schemeClr val="tx2"/>
          </a:solidFill>
          <a:latin typeface="Book Antiqua" pitchFamily="18" charset="0"/>
        </a:defRPr>
      </a:lvl8pPr>
      <a:lvl9pPr marL="1828800" algn="l" rtl="0" eaLnBrk="0" fontAlgn="base" hangingPunct="0">
        <a:spcBef>
          <a:spcPct val="0"/>
        </a:spcBef>
        <a:spcAft>
          <a:spcPct val="0"/>
        </a:spcAft>
        <a:defRPr sz="4000" i="1">
          <a:solidFill>
            <a:schemeClr val="tx2"/>
          </a:solidFill>
          <a:latin typeface="Book Antiqua" pitchFamily="18"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v"/>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Font typeface="Wingdings" pitchFamily="2" charset="2"/>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Char char="•"/>
        <a:defRPr sz="2400">
          <a:solidFill>
            <a:schemeClr val="tx1"/>
          </a:solidFill>
          <a:latin typeface="+mn-lt"/>
        </a:defRPr>
      </a:lvl3pPr>
      <a:lvl4pPr marL="1600200" indent="-228600" algn="l" rtl="0" eaLnBrk="0" fontAlgn="base" hangingPunct="0">
        <a:spcBef>
          <a:spcPct val="20000"/>
        </a:spcBef>
        <a:spcAft>
          <a:spcPct val="0"/>
        </a:spcAft>
        <a:buClr>
          <a:schemeClr val="tx1"/>
        </a:buClr>
        <a:buChar char="•"/>
        <a:defRPr>
          <a:solidFill>
            <a:schemeClr val="tx1"/>
          </a:solidFill>
          <a:latin typeface="+mn-lt"/>
        </a:defRPr>
      </a:lvl4pPr>
      <a:lvl5pPr marL="2057400" indent="-228600" algn="l" rtl="0" eaLnBrk="0" fontAlgn="base" hangingPunct="0">
        <a:spcBef>
          <a:spcPct val="20000"/>
        </a:spcBef>
        <a:spcAft>
          <a:spcPct val="0"/>
        </a:spcAft>
        <a:buClr>
          <a:schemeClr val="tx1"/>
        </a:buClr>
        <a:buChar char="•"/>
        <a:defRPr>
          <a:solidFill>
            <a:schemeClr val="tx1"/>
          </a:solidFill>
          <a:latin typeface="+mn-lt"/>
        </a:defRPr>
      </a:lvl5pPr>
      <a:lvl6pPr marL="2514600" indent="-228600" algn="l" rtl="0" eaLnBrk="0" fontAlgn="base" hangingPunct="0">
        <a:spcBef>
          <a:spcPct val="20000"/>
        </a:spcBef>
        <a:spcAft>
          <a:spcPct val="0"/>
        </a:spcAft>
        <a:buClr>
          <a:schemeClr val="tx1"/>
        </a:buClr>
        <a:buChar char="•"/>
        <a:defRPr>
          <a:solidFill>
            <a:schemeClr val="tx1"/>
          </a:solidFill>
          <a:latin typeface="+mn-lt"/>
        </a:defRPr>
      </a:lvl6pPr>
      <a:lvl7pPr marL="2971800" indent="-228600" algn="l" rtl="0" eaLnBrk="0" fontAlgn="base" hangingPunct="0">
        <a:spcBef>
          <a:spcPct val="20000"/>
        </a:spcBef>
        <a:spcAft>
          <a:spcPct val="0"/>
        </a:spcAft>
        <a:buClr>
          <a:schemeClr val="tx1"/>
        </a:buClr>
        <a:buChar char="•"/>
        <a:defRPr>
          <a:solidFill>
            <a:schemeClr val="tx1"/>
          </a:solidFill>
          <a:latin typeface="+mn-lt"/>
        </a:defRPr>
      </a:lvl7pPr>
      <a:lvl8pPr marL="3429000" indent="-228600" algn="l" rtl="0" eaLnBrk="0" fontAlgn="base" hangingPunct="0">
        <a:spcBef>
          <a:spcPct val="20000"/>
        </a:spcBef>
        <a:spcAft>
          <a:spcPct val="0"/>
        </a:spcAft>
        <a:buClr>
          <a:schemeClr val="tx1"/>
        </a:buClr>
        <a:buChar char="•"/>
        <a:defRPr>
          <a:solidFill>
            <a:schemeClr val="tx1"/>
          </a:solidFill>
          <a:latin typeface="+mn-lt"/>
        </a:defRPr>
      </a:lvl8pPr>
      <a:lvl9pPr marL="3886200" indent="-228600" algn="l" rtl="0" eaLnBrk="0" fontAlgn="base" hangingPunct="0">
        <a:spcBef>
          <a:spcPct val="20000"/>
        </a:spcBef>
        <a:spcAft>
          <a:spcPct val="0"/>
        </a:spcAft>
        <a:buClr>
          <a:schemeClr val="tx1"/>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7" Type="http://schemas.openxmlformats.org/officeDocument/2006/relationships/image" Target="../media/image5.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5.bin"/><Relationship Id="rId5" Type="http://schemas.openxmlformats.org/officeDocument/2006/relationships/image" Target="../media/image4.wmf"/><Relationship Id="rId4" Type="http://schemas.openxmlformats.org/officeDocument/2006/relationships/oleObject" Target="../embeddings/oleObject4.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6.wmf"/><Relationship Id="rId4" Type="http://schemas.openxmlformats.org/officeDocument/2006/relationships/oleObject" Target="../embeddings/oleObject6.bin"/></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7.wmf"/><Relationship Id="rId4" Type="http://schemas.openxmlformats.org/officeDocument/2006/relationships/oleObject" Target="../embeddings/oleObject7.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notesSlide" Target="../notesSlides/notesSlide17.xml"/><Relationship Id="rId7" Type="http://schemas.openxmlformats.org/officeDocument/2006/relationships/image" Target="../media/image9.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9.bin"/><Relationship Id="rId11" Type="http://schemas.openxmlformats.org/officeDocument/2006/relationships/image" Target="../media/image11.wmf"/><Relationship Id="rId5" Type="http://schemas.openxmlformats.org/officeDocument/2006/relationships/image" Target="../media/image8.wmf"/><Relationship Id="rId10" Type="http://schemas.openxmlformats.org/officeDocument/2006/relationships/oleObject" Target="../embeddings/oleObject11.bin"/><Relationship Id="rId4" Type="http://schemas.openxmlformats.org/officeDocument/2006/relationships/oleObject" Target="../embeddings/oleObject8.bin"/><Relationship Id="rId9" Type="http://schemas.openxmlformats.org/officeDocument/2006/relationships/image" Target="../media/image10.wmf"/></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7" Type="http://schemas.openxmlformats.org/officeDocument/2006/relationships/image" Target="../media/image3.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2.wmf"/><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3075"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3076" name="Rectangle 4"/>
          <p:cNvSpPr>
            <a:spLocks noGrp="1" noChangeArrowheads="1"/>
          </p:cNvSpPr>
          <p:nvPr>
            <p:ph type="ctrTitle"/>
          </p:nvPr>
        </p:nvSpPr>
        <p:spPr>
          <a:xfrm>
            <a:off x="685800" y="2286000"/>
            <a:ext cx="7772400" cy="1143000"/>
          </a:xfrm>
          <a:noFill/>
          <a:ln/>
        </p:spPr>
        <p:txBody>
          <a:bodyPr/>
          <a:lstStyle/>
          <a:p>
            <a:pPr algn="ctr"/>
            <a:r>
              <a:rPr lang="en-US" dirty="0">
                <a:latin typeface="Lucida Sans" panose="020B0602030504020204" pitchFamily="34" charset="0"/>
              </a:rPr>
              <a:t>Physical Database Design</a:t>
            </a:r>
          </a:p>
        </p:txBody>
      </p:sp>
      <p:sp>
        <p:nvSpPr>
          <p:cNvPr id="3077" name="Rectangle 5"/>
          <p:cNvSpPr>
            <a:spLocks noGrp="1" noChangeArrowheads="1"/>
          </p:cNvSpPr>
          <p:nvPr>
            <p:ph type="subTitle" idx="1"/>
          </p:nvPr>
        </p:nvSpPr>
        <p:spPr>
          <a:noFill/>
          <a:ln/>
        </p:spPr>
        <p:txBody>
          <a:bodyPr/>
          <a:lstStyle/>
          <a:p>
            <a:pPr marL="342900" indent="-342900"/>
            <a:r>
              <a:rPr lang="en-US"/>
              <a:t>Section 12.3.3 + Chapter </a:t>
            </a:r>
            <a:r>
              <a:rPr lang="en-US" dirty="0"/>
              <a:t>20</a:t>
            </a:r>
          </a:p>
        </p:txBody>
      </p:sp>
    </p:spTree>
  </p:cSld>
  <p:clrMapOvr>
    <a:masterClrMapping/>
  </p:clrMapOvr>
  <p:transition>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13315"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13316" name="Rectangle 4"/>
          <p:cNvSpPr>
            <a:spLocks noGrp="1" noChangeArrowheads="1"/>
          </p:cNvSpPr>
          <p:nvPr>
            <p:ph type="title"/>
          </p:nvPr>
        </p:nvSpPr>
        <p:spPr>
          <a:xfrm>
            <a:off x="152400" y="228600"/>
            <a:ext cx="7772400" cy="1104900"/>
          </a:xfrm>
          <a:noFill/>
          <a:ln/>
        </p:spPr>
        <p:txBody>
          <a:bodyPr/>
          <a:lstStyle/>
          <a:p>
            <a:r>
              <a:rPr lang="en-US"/>
              <a:t>Example 2</a:t>
            </a:r>
          </a:p>
        </p:txBody>
      </p:sp>
      <p:sp>
        <p:nvSpPr>
          <p:cNvPr id="13317" name="Rectangle 5"/>
          <p:cNvSpPr>
            <a:spLocks noGrp="1" noChangeArrowheads="1"/>
          </p:cNvSpPr>
          <p:nvPr>
            <p:ph type="body" idx="1"/>
          </p:nvPr>
        </p:nvSpPr>
        <p:spPr>
          <a:xfrm>
            <a:off x="0" y="1676400"/>
            <a:ext cx="9067800" cy="4800600"/>
          </a:xfrm>
          <a:noFill/>
          <a:ln/>
        </p:spPr>
        <p:txBody>
          <a:bodyPr/>
          <a:lstStyle/>
          <a:p>
            <a:r>
              <a:rPr lang="en-US"/>
              <a:t>Clearly, Emp should be the outer relation.</a:t>
            </a:r>
          </a:p>
          <a:p>
            <a:pPr lvl="1">
              <a:buSzPct val="75000"/>
            </a:pPr>
            <a:r>
              <a:rPr lang="en-US"/>
              <a:t>Suggests that we build a hash index on </a:t>
            </a:r>
            <a:r>
              <a:rPr lang="en-US" i="1"/>
              <a:t>D.dno.</a:t>
            </a:r>
          </a:p>
          <a:p>
            <a:r>
              <a:rPr lang="en-US"/>
              <a:t>What index should we build on Emp?</a:t>
            </a:r>
          </a:p>
          <a:p>
            <a:pPr lvl="1">
              <a:buSzPct val="75000"/>
            </a:pPr>
            <a:r>
              <a:rPr lang="en-US"/>
              <a:t>B+ tree on </a:t>
            </a:r>
            <a:r>
              <a:rPr lang="en-US" i="1"/>
              <a:t>E.sal</a:t>
            </a:r>
            <a:r>
              <a:rPr lang="en-US"/>
              <a:t> could be used, OR an index on </a:t>
            </a:r>
            <a:r>
              <a:rPr lang="en-US" i="1"/>
              <a:t>E.hobby </a:t>
            </a:r>
            <a:r>
              <a:rPr lang="en-US"/>
              <a:t>could be used.  Only one of these is needed, and which is better depends upon the selectivity of the conditions.</a:t>
            </a:r>
          </a:p>
          <a:p>
            <a:pPr lvl="2"/>
            <a:r>
              <a:rPr lang="en-US"/>
              <a:t>As a rule of thumb, equality selections more selective than range selections.</a:t>
            </a:r>
          </a:p>
          <a:p>
            <a:r>
              <a:rPr lang="en-US"/>
              <a:t>As both examples indicate, our choice of indexes is guided by the plan(s) that we expect an optimizer to consider for a query.  </a:t>
            </a:r>
            <a:r>
              <a:rPr lang="en-US" i="1"/>
              <a:t>Have to understand optimizers!</a:t>
            </a:r>
          </a:p>
        </p:txBody>
      </p:sp>
      <p:sp>
        <p:nvSpPr>
          <p:cNvPr id="13318" name="Rectangle 6"/>
          <p:cNvSpPr>
            <a:spLocks noChangeArrowheads="1"/>
          </p:cNvSpPr>
          <p:nvPr/>
        </p:nvSpPr>
        <p:spPr bwMode="auto">
          <a:xfrm>
            <a:off x="3030538" y="136525"/>
            <a:ext cx="6057900" cy="1555750"/>
          </a:xfrm>
          <a:prstGeom prst="rect">
            <a:avLst/>
          </a:prstGeom>
          <a:noFill/>
          <a:ln w="12700">
            <a:solidFill>
              <a:schemeClr val="tx1"/>
            </a:solidFill>
            <a:miter lim="800000"/>
            <a:headEnd/>
            <a:tailEnd/>
          </a:ln>
          <a:effectLst/>
        </p:spPr>
        <p:txBody>
          <a:bodyPr wrap="none" lIns="90488" tIns="44450" rIns="90488" bIns="44450">
            <a:spAutoFit/>
          </a:bodyPr>
          <a:lstStyle/>
          <a:p>
            <a:r>
              <a:rPr lang="en-US" sz="2000">
                <a:latin typeface="Book Antiqua" pitchFamily="18" charset="0"/>
              </a:rPr>
              <a:t>SELECT</a:t>
            </a:r>
            <a:r>
              <a:rPr lang="en-US">
                <a:latin typeface="Book Antiqua" pitchFamily="18" charset="0"/>
              </a:rPr>
              <a:t>  E.ename, D.mgr</a:t>
            </a:r>
          </a:p>
          <a:p>
            <a:r>
              <a:rPr lang="en-US" sz="2000">
                <a:latin typeface="Book Antiqua" pitchFamily="18" charset="0"/>
              </a:rPr>
              <a:t>FROM</a:t>
            </a:r>
            <a:r>
              <a:rPr lang="en-US">
                <a:latin typeface="Book Antiqua" pitchFamily="18" charset="0"/>
              </a:rPr>
              <a:t>  Emp E, Dept D</a:t>
            </a:r>
          </a:p>
          <a:p>
            <a:r>
              <a:rPr lang="en-US" sz="1800">
                <a:latin typeface="Book Antiqua" pitchFamily="18" charset="0"/>
              </a:rPr>
              <a:t>WHERE</a:t>
            </a:r>
            <a:r>
              <a:rPr lang="en-US">
                <a:latin typeface="Book Antiqua" pitchFamily="18" charset="0"/>
              </a:rPr>
              <a:t>  E.sal </a:t>
            </a:r>
            <a:r>
              <a:rPr lang="en-US" sz="2000">
                <a:latin typeface="Book Antiqua" pitchFamily="18" charset="0"/>
              </a:rPr>
              <a:t>BETWEEN</a:t>
            </a:r>
            <a:r>
              <a:rPr lang="en-US">
                <a:latin typeface="Book Antiqua" pitchFamily="18" charset="0"/>
              </a:rPr>
              <a:t> 10000 </a:t>
            </a:r>
            <a:r>
              <a:rPr lang="en-US" sz="2000">
                <a:latin typeface="Book Antiqua" pitchFamily="18" charset="0"/>
              </a:rPr>
              <a:t>AND </a:t>
            </a:r>
            <a:r>
              <a:rPr lang="en-US">
                <a:latin typeface="Book Antiqua" pitchFamily="18" charset="0"/>
              </a:rPr>
              <a:t>20000</a:t>
            </a:r>
          </a:p>
          <a:p>
            <a:r>
              <a:rPr lang="en-US">
                <a:latin typeface="Book Antiqua" pitchFamily="18" charset="0"/>
              </a:rPr>
              <a:t>  </a:t>
            </a:r>
            <a:r>
              <a:rPr lang="en-US" sz="2000">
                <a:latin typeface="Book Antiqua" pitchFamily="18" charset="0"/>
              </a:rPr>
              <a:t>AND</a:t>
            </a:r>
            <a:r>
              <a:rPr lang="en-US">
                <a:latin typeface="Book Antiqua" pitchFamily="18" charset="0"/>
              </a:rPr>
              <a:t> E.hobby=‘Stamps’ </a:t>
            </a:r>
            <a:r>
              <a:rPr lang="en-US" sz="2000">
                <a:latin typeface="Book Antiqua" pitchFamily="18" charset="0"/>
              </a:rPr>
              <a:t>AND</a:t>
            </a:r>
            <a:r>
              <a:rPr lang="en-US">
                <a:latin typeface="Book Antiqua" pitchFamily="18" charset="0"/>
              </a:rPr>
              <a:t> E.dno=D.dno</a:t>
            </a:r>
          </a:p>
        </p:txBody>
      </p:sp>
    </p:spTree>
  </p:cSld>
  <p:clrMapOvr>
    <a:masterClrMapping/>
  </p:clrMapOvr>
  <p:transition>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15363"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15364" name="Rectangle 4"/>
          <p:cNvSpPr>
            <a:spLocks noGrp="1" noChangeArrowheads="1"/>
          </p:cNvSpPr>
          <p:nvPr>
            <p:ph type="title"/>
          </p:nvPr>
        </p:nvSpPr>
        <p:spPr>
          <a:xfrm>
            <a:off x="152400" y="152400"/>
            <a:ext cx="7772400" cy="1104900"/>
          </a:xfrm>
          <a:noFill/>
          <a:ln/>
        </p:spPr>
        <p:txBody>
          <a:bodyPr/>
          <a:lstStyle/>
          <a:p>
            <a:r>
              <a:rPr lang="en-US"/>
              <a:t>Clustering and Joins</a:t>
            </a:r>
          </a:p>
        </p:txBody>
      </p:sp>
      <p:sp>
        <p:nvSpPr>
          <p:cNvPr id="15365" name="Rectangle 5"/>
          <p:cNvSpPr>
            <a:spLocks noGrp="1" noChangeArrowheads="1"/>
          </p:cNvSpPr>
          <p:nvPr>
            <p:ph type="body" idx="1"/>
          </p:nvPr>
        </p:nvSpPr>
        <p:spPr>
          <a:xfrm>
            <a:off x="0" y="2438400"/>
            <a:ext cx="9067800" cy="3810000"/>
          </a:xfrm>
          <a:noFill/>
          <a:ln/>
        </p:spPr>
        <p:txBody>
          <a:bodyPr/>
          <a:lstStyle/>
          <a:p>
            <a:r>
              <a:rPr lang="en-US" dirty="0"/>
              <a:t>Clustering is especially important when accessing inner </a:t>
            </a:r>
            <a:r>
              <a:rPr lang="en-US" dirty="0" err="1"/>
              <a:t>tuples</a:t>
            </a:r>
            <a:r>
              <a:rPr lang="en-US" dirty="0"/>
              <a:t> in INL.</a:t>
            </a:r>
          </a:p>
          <a:p>
            <a:pPr lvl="1">
              <a:buSzPct val="75000"/>
            </a:pPr>
            <a:r>
              <a:rPr lang="en-US" dirty="0"/>
              <a:t>Should make index on </a:t>
            </a:r>
            <a:r>
              <a:rPr lang="en-US" i="1" dirty="0"/>
              <a:t>E.dno</a:t>
            </a:r>
            <a:r>
              <a:rPr lang="en-US" dirty="0"/>
              <a:t> clustered.</a:t>
            </a:r>
          </a:p>
          <a:p>
            <a:r>
              <a:rPr lang="en-US" dirty="0"/>
              <a:t>Suppose that the </a:t>
            </a:r>
            <a:r>
              <a:rPr lang="en-US" sz="2400" dirty="0"/>
              <a:t>WHERE</a:t>
            </a:r>
            <a:r>
              <a:rPr lang="en-US" dirty="0"/>
              <a:t> clause is instead:</a:t>
            </a:r>
          </a:p>
          <a:p>
            <a:pPr lvl="1">
              <a:buFont typeface="Wingdings" pitchFamily="2" charset="2"/>
              <a:buNone/>
            </a:pPr>
            <a:r>
              <a:rPr lang="en-US" sz="2000" dirty="0"/>
              <a:t>WHERE</a:t>
            </a:r>
            <a:r>
              <a:rPr lang="en-US" dirty="0"/>
              <a:t>  </a:t>
            </a:r>
            <a:r>
              <a:rPr lang="en-US" dirty="0" err="1"/>
              <a:t>E.hobby</a:t>
            </a:r>
            <a:r>
              <a:rPr lang="en-US"/>
              <a:t>=‘Stamps’  </a:t>
            </a:r>
            <a:r>
              <a:rPr lang="en-US" sz="2000"/>
              <a:t>AND</a:t>
            </a:r>
            <a:r>
              <a:rPr lang="en-US"/>
              <a:t>  E.dno=D.dno</a:t>
            </a:r>
          </a:p>
          <a:p>
            <a:pPr lvl="1">
              <a:buSzPct val="75000"/>
            </a:pPr>
            <a:r>
              <a:rPr lang="en-US" dirty="0"/>
              <a:t>If many employees collect stamps, Sort-Merge join may be worth considering.  A </a:t>
            </a:r>
            <a:r>
              <a:rPr lang="en-US" i="1" dirty="0"/>
              <a:t>clustered</a:t>
            </a:r>
            <a:r>
              <a:rPr lang="en-US" dirty="0"/>
              <a:t> index on D.dno would help.</a:t>
            </a:r>
          </a:p>
          <a:p>
            <a:r>
              <a:rPr lang="en-US" i="1" dirty="0">
                <a:solidFill>
                  <a:schemeClr val="accent2"/>
                </a:solidFill>
              </a:rPr>
              <a:t>Summary</a:t>
            </a:r>
            <a:r>
              <a:rPr lang="en-US" dirty="0">
                <a:solidFill>
                  <a:schemeClr val="accent2"/>
                </a:solidFill>
              </a:rPr>
              <a:t>:  </a:t>
            </a:r>
            <a:r>
              <a:rPr lang="en-US" dirty="0"/>
              <a:t>Clustering is useful whenever many </a:t>
            </a:r>
            <a:r>
              <a:rPr lang="en-US" dirty="0" err="1"/>
              <a:t>tuples</a:t>
            </a:r>
            <a:r>
              <a:rPr lang="en-US" dirty="0"/>
              <a:t> are to be retrieved.</a:t>
            </a:r>
          </a:p>
        </p:txBody>
      </p:sp>
      <p:sp>
        <p:nvSpPr>
          <p:cNvPr id="15366" name="Rectangle 6"/>
          <p:cNvSpPr>
            <a:spLocks noChangeArrowheads="1"/>
          </p:cNvSpPr>
          <p:nvPr/>
        </p:nvSpPr>
        <p:spPr bwMode="auto">
          <a:xfrm>
            <a:off x="1828800" y="1143000"/>
            <a:ext cx="5989638" cy="1196975"/>
          </a:xfrm>
          <a:prstGeom prst="rect">
            <a:avLst/>
          </a:prstGeom>
          <a:noFill/>
          <a:ln w="12700">
            <a:solidFill>
              <a:schemeClr val="tx1"/>
            </a:solidFill>
            <a:miter lim="800000"/>
            <a:headEnd/>
            <a:tailEnd/>
          </a:ln>
          <a:effectLst/>
        </p:spPr>
        <p:txBody>
          <a:bodyPr wrap="none" lIns="90488" tIns="44450" rIns="90488" bIns="44450">
            <a:spAutoFit/>
          </a:bodyPr>
          <a:lstStyle/>
          <a:p>
            <a:r>
              <a:rPr lang="en-US" sz="2000">
                <a:latin typeface="Book Antiqua" pitchFamily="18" charset="0"/>
              </a:rPr>
              <a:t>SELECT</a:t>
            </a:r>
            <a:r>
              <a:rPr lang="en-US">
                <a:latin typeface="Book Antiqua" pitchFamily="18" charset="0"/>
              </a:rPr>
              <a:t>  E.ename, D.mgr</a:t>
            </a:r>
          </a:p>
          <a:p>
            <a:r>
              <a:rPr lang="en-US" sz="2000">
                <a:latin typeface="Book Antiqua" pitchFamily="18" charset="0"/>
              </a:rPr>
              <a:t>FROM</a:t>
            </a:r>
            <a:r>
              <a:rPr lang="en-US">
                <a:latin typeface="Book Antiqua" pitchFamily="18" charset="0"/>
              </a:rPr>
              <a:t>  Emp E, Dept D</a:t>
            </a:r>
          </a:p>
          <a:p>
            <a:r>
              <a:rPr lang="en-US" sz="2000">
                <a:latin typeface="Book Antiqua" pitchFamily="18" charset="0"/>
              </a:rPr>
              <a:t>WHERE</a:t>
            </a:r>
            <a:r>
              <a:rPr lang="en-US">
                <a:latin typeface="Book Antiqua" pitchFamily="18" charset="0"/>
              </a:rPr>
              <a:t>  D.dname=‘Toy’ </a:t>
            </a:r>
            <a:r>
              <a:rPr lang="en-US" sz="2000">
                <a:latin typeface="Book Antiqua" pitchFamily="18" charset="0"/>
              </a:rPr>
              <a:t>AND</a:t>
            </a:r>
            <a:r>
              <a:rPr lang="en-US">
                <a:latin typeface="Book Antiqua" pitchFamily="18" charset="0"/>
              </a:rPr>
              <a:t> E.dno=D.dno</a:t>
            </a:r>
          </a:p>
        </p:txBody>
      </p:sp>
    </p:spTree>
  </p:cSld>
  <p:clrMapOvr>
    <a:masterClrMapping/>
  </p:clrMapOvr>
  <p:transition>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17411"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17412" name="Rectangle 4"/>
          <p:cNvSpPr>
            <a:spLocks noGrp="1" noChangeArrowheads="1"/>
          </p:cNvSpPr>
          <p:nvPr>
            <p:ph type="title"/>
          </p:nvPr>
        </p:nvSpPr>
        <p:spPr>
          <a:noFill/>
          <a:ln/>
        </p:spPr>
        <p:txBody>
          <a:bodyPr/>
          <a:lstStyle/>
          <a:p>
            <a:r>
              <a:rPr lang="en-US"/>
              <a:t>Tuning the Conceptual Schema</a:t>
            </a:r>
          </a:p>
        </p:txBody>
      </p:sp>
      <p:sp>
        <p:nvSpPr>
          <p:cNvPr id="17413" name="Rectangle 5"/>
          <p:cNvSpPr>
            <a:spLocks noGrp="1" noChangeArrowheads="1"/>
          </p:cNvSpPr>
          <p:nvPr>
            <p:ph type="body" idx="1"/>
          </p:nvPr>
        </p:nvSpPr>
        <p:spPr>
          <a:xfrm>
            <a:off x="0" y="1371600"/>
            <a:ext cx="9067800" cy="5181600"/>
          </a:xfrm>
          <a:noFill/>
          <a:ln/>
        </p:spPr>
        <p:txBody>
          <a:bodyPr/>
          <a:lstStyle/>
          <a:p>
            <a:r>
              <a:rPr lang="en-US"/>
              <a:t>The choice of conceptual schema should be guided by the workload, in addition to redundancy issues:</a:t>
            </a:r>
          </a:p>
          <a:p>
            <a:pPr lvl="1">
              <a:buSzPct val="75000"/>
            </a:pPr>
            <a:r>
              <a:rPr lang="en-US"/>
              <a:t>We may settle for a 3NF schema rather than BCNF.</a:t>
            </a:r>
          </a:p>
          <a:p>
            <a:pPr lvl="1">
              <a:buSzPct val="75000"/>
            </a:pPr>
            <a:r>
              <a:rPr lang="en-US"/>
              <a:t>Workload may influence the choice we make in decomposing a relation into 3NF or BCNF.</a:t>
            </a:r>
          </a:p>
          <a:p>
            <a:pPr lvl="1">
              <a:buSzPct val="75000"/>
            </a:pPr>
            <a:r>
              <a:rPr lang="en-US"/>
              <a:t>We may further decompose a BCNF schema!</a:t>
            </a:r>
          </a:p>
          <a:p>
            <a:pPr lvl="1">
              <a:buSzPct val="75000"/>
            </a:pPr>
            <a:r>
              <a:rPr lang="en-US"/>
              <a:t>We might </a:t>
            </a:r>
            <a:r>
              <a:rPr lang="en-US" i="1">
                <a:solidFill>
                  <a:schemeClr val="accent2"/>
                </a:solidFill>
              </a:rPr>
              <a:t>denormalize </a:t>
            </a:r>
            <a:r>
              <a:rPr lang="en-US"/>
              <a:t>(i.e., undo a decomposition step), or we might add fields to a relation.</a:t>
            </a:r>
          </a:p>
          <a:p>
            <a:pPr lvl="1">
              <a:buSzPct val="75000"/>
            </a:pPr>
            <a:r>
              <a:rPr lang="en-US"/>
              <a:t>We might consider </a:t>
            </a:r>
            <a:r>
              <a:rPr lang="en-US" i="1">
                <a:solidFill>
                  <a:schemeClr val="accent2"/>
                </a:solidFill>
              </a:rPr>
              <a:t>horizontal decompositions</a:t>
            </a:r>
            <a:r>
              <a:rPr lang="en-US">
                <a:solidFill>
                  <a:schemeClr val="accent2"/>
                </a:solidFill>
              </a:rPr>
              <a:t>.</a:t>
            </a:r>
          </a:p>
          <a:p>
            <a:r>
              <a:rPr lang="en-US"/>
              <a:t>If such changes are made after a database is in use, called </a:t>
            </a:r>
            <a:r>
              <a:rPr lang="en-US" i="1">
                <a:solidFill>
                  <a:schemeClr val="accent2"/>
                </a:solidFill>
              </a:rPr>
              <a:t>schema evolution</a:t>
            </a:r>
            <a:r>
              <a:rPr lang="en-US"/>
              <a:t>;  might want to mask some of these changes from applications by defining </a:t>
            </a:r>
            <a:r>
              <a:rPr lang="en-US" i="1">
                <a:solidFill>
                  <a:schemeClr val="accent2"/>
                </a:solidFill>
              </a:rPr>
              <a:t>views</a:t>
            </a:r>
            <a:r>
              <a:rPr lang="en-US" i="1"/>
              <a:t>.</a:t>
            </a:r>
          </a:p>
        </p:txBody>
      </p:sp>
    </p:spTree>
  </p:cSld>
  <p:clrMapOvr>
    <a:masterClrMapping/>
  </p:clrMapOvr>
  <p:transition>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19459"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19460" name="Rectangle 4"/>
          <p:cNvSpPr>
            <a:spLocks noGrp="1" noChangeArrowheads="1"/>
          </p:cNvSpPr>
          <p:nvPr>
            <p:ph type="title"/>
          </p:nvPr>
        </p:nvSpPr>
        <p:spPr>
          <a:noFill/>
          <a:ln/>
        </p:spPr>
        <p:txBody>
          <a:bodyPr/>
          <a:lstStyle/>
          <a:p>
            <a:r>
              <a:rPr lang="en-US"/>
              <a:t>Example Schemas</a:t>
            </a:r>
          </a:p>
        </p:txBody>
      </p:sp>
      <p:sp>
        <p:nvSpPr>
          <p:cNvPr id="19461" name="Rectangle 5"/>
          <p:cNvSpPr>
            <a:spLocks noGrp="1" noChangeArrowheads="1"/>
          </p:cNvSpPr>
          <p:nvPr>
            <p:ph type="body" idx="1"/>
          </p:nvPr>
        </p:nvSpPr>
        <p:spPr>
          <a:xfrm>
            <a:off x="228600" y="4038600"/>
            <a:ext cx="8839200" cy="2362200"/>
          </a:xfrm>
          <a:noFill/>
          <a:ln/>
        </p:spPr>
        <p:txBody>
          <a:bodyPr/>
          <a:lstStyle/>
          <a:p>
            <a:r>
              <a:rPr lang="en-US"/>
              <a:t>We will concentrate on </a:t>
            </a:r>
            <a:r>
              <a:rPr lang="en-US">
                <a:solidFill>
                  <a:schemeClr val="accent2"/>
                </a:solidFill>
              </a:rPr>
              <a:t>Contracts</a:t>
            </a:r>
            <a:r>
              <a:rPr lang="en-US"/>
              <a:t>, denoted as </a:t>
            </a:r>
            <a:r>
              <a:rPr lang="en-US">
                <a:solidFill>
                  <a:schemeClr val="accent2"/>
                </a:solidFill>
              </a:rPr>
              <a:t>CSJDPQV</a:t>
            </a:r>
            <a:r>
              <a:rPr lang="en-US"/>
              <a:t>.  The following ICs are given to hold:        	</a:t>
            </a:r>
            <a:r>
              <a:rPr lang="en-US">
                <a:solidFill>
                  <a:schemeClr val="accent2"/>
                </a:solidFill>
              </a:rPr>
              <a:t>JP      C,  SD       P,  C </a:t>
            </a:r>
            <a:r>
              <a:rPr lang="en-US"/>
              <a:t>is the </a:t>
            </a:r>
            <a:r>
              <a:rPr lang="en-US">
                <a:solidFill>
                  <a:schemeClr val="accent2"/>
                </a:solidFill>
              </a:rPr>
              <a:t>primary key</a:t>
            </a:r>
            <a:r>
              <a:rPr lang="en-US"/>
              <a:t>.</a:t>
            </a:r>
          </a:p>
          <a:p>
            <a:pPr lvl="1">
              <a:buSzPct val="75000"/>
            </a:pPr>
            <a:r>
              <a:rPr lang="en-US"/>
              <a:t>What are the candidate keys for CSJDPQV?  </a:t>
            </a:r>
          </a:p>
          <a:p>
            <a:pPr lvl="1">
              <a:buSzPct val="75000"/>
            </a:pPr>
            <a:r>
              <a:rPr lang="en-US"/>
              <a:t>What normal form is this relation schema in?</a:t>
            </a:r>
          </a:p>
        </p:txBody>
      </p:sp>
      <p:graphicFrame>
        <p:nvGraphicFramePr>
          <p:cNvPr id="19462" name="Object 6">
            <a:hlinkClick r:id="" action="ppaction://ole?verb=0"/>
          </p:cNvPr>
          <p:cNvGraphicFramePr>
            <a:graphicFrameLocks/>
          </p:cNvGraphicFramePr>
          <p:nvPr/>
        </p:nvGraphicFramePr>
        <p:xfrm>
          <a:off x="1524000" y="4937125"/>
          <a:ext cx="1611313" cy="547688"/>
        </p:xfrm>
        <a:graphic>
          <a:graphicData uri="http://schemas.openxmlformats.org/presentationml/2006/ole">
            <mc:AlternateContent xmlns:mc="http://schemas.openxmlformats.org/markup-compatibility/2006">
              <mc:Choice xmlns:v="urn:schemas-microsoft-com:vml" Requires="v">
                <p:oleObj spid="_x0000_s19492" name="Equation" r:id="rId4" imgW="1611000" imgH="547560" progId="Equation.3">
                  <p:embed/>
                </p:oleObj>
              </mc:Choice>
              <mc:Fallback>
                <p:oleObj name="Equation" r:id="rId4" imgW="1611000" imgH="547560" progId="Equation.3">
                  <p:embed/>
                  <p:pic>
                    <p:nvPicPr>
                      <p:cNvPr id="0" name="Picture 6"/>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4937125"/>
                        <a:ext cx="1611313" cy="547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3" name="Object 7">
            <a:hlinkClick r:id="" action="ppaction://ole?verb=0"/>
          </p:cNvPr>
          <p:cNvGraphicFramePr>
            <a:graphicFrameLocks/>
          </p:cNvGraphicFramePr>
          <p:nvPr/>
        </p:nvGraphicFramePr>
        <p:xfrm>
          <a:off x="3124200" y="4937125"/>
          <a:ext cx="1611313" cy="547688"/>
        </p:xfrm>
        <a:graphic>
          <a:graphicData uri="http://schemas.openxmlformats.org/presentationml/2006/ole">
            <mc:AlternateContent xmlns:mc="http://schemas.openxmlformats.org/markup-compatibility/2006">
              <mc:Choice xmlns:v="urn:schemas-microsoft-com:vml" Requires="v">
                <p:oleObj spid="_x0000_s19493" name="Equation" r:id="rId6" imgW="1611000" imgH="547560" progId="Equation.3">
                  <p:embed/>
                </p:oleObj>
              </mc:Choice>
              <mc:Fallback>
                <p:oleObj name="Equation" r:id="rId6" imgW="1611000" imgH="547560" progId="Equation.3">
                  <p:embed/>
                  <p:pic>
                    <p:nvPicPr>
                      <p:cNvPr id="0" name="Picture 7"/>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24200" y="4937125"/>
                        <a:ext cx="1611313" cy="547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9464" name="Rectangle 8"/>
          <p:cNvSpPr>
            <a:spLocks noChangeArrowheads="1"/>
          </p:cNvSpPr>
          <p:nvPr/>
        </p:nvSpPr>
        <p:spPr bwMode="auto">
          <a:xfrm>
            <a:off x="1582738" y="1614488"/>
            <a:ext cx="6873875" cy="2230437"/>
          </a:xfrm>
          <a:prstGeom prst="rect">
            <a:avLst/>
          </a:prstGeom>
          <a:noFill/>
          <a:ln w="12700">
            <a:solidFill>
              <a:schemeClr val="tx1"/>
            </a:solidFill>
            <a:miter lim="800000"/>
            <a:headEnd/>
            <a:tailEnd/>
          </a:ln>
          <a:effectLst/>
        </p:spPr>
        <p:txBody>
          <a:bodyPr wrap="none" lIns="90488" tIns="44450" rIns="90488" bIns="44450">
            <a:spAutoFit/>
          </a:bodyPr>
          <a:lstStyle/>
          <a:p>
            <a:r>
              <a:rPr lang="en-US" sz="2800">
                <a:solidFill>
                  <a:schemeClr val="accent2"/>
                </a:solidFill>
                <a:latin typeface="Book Antiqua" pitchFamily="18" charset="0"/>
              </a:rPr>
              <a:t>Contracts (</a:t>
            </a:r>
            <a:r>
              <a:rPr lang="en-US" sz="2800" u="sng">
                <a:solidFill>
                  <a:schemeClr val="accent2"/>
                </a:solidFill>
                <a:latin typeface="Book Antiqua" pitchFamily="18" charset="0"/>
              </a:rPr>
              <a:t>Cid</a:t>
            </a:r>
            <a:r>
              <a:rPr lang="en-US" sz="2800">
                <a:solidFill>
                  <a:schemeClr val="accent2"/>
                </a:solidFill>
                <a:latin typeface="Book Antiqua" pitchFamily="18" charset="0"/>
              </a:rPr>
              <a:t>, Sid, Jid, Did, Pid, Qty, Val)</a:t>
            </a:r>
          </a:p>
          <a:p>
            <a:r>
              <a:rPr lang="en-US" sz="2800">
                <a:latin typeface="Book Antiqua" pitchFamily="18" charset="0"/>
              </a:rPr>
              <a:t>Depts (</a:t>
            </a:r>
            <a:r>
              <a:rPr lang="en-US" sz="2800" u="sng">
                <a:latin typeface="Book Antiqua" pitchFamily="18" charset="0"/>
              </a:rPr>
              <a:t>Did</a:t>
            </a:r>
            <a:r>
              <a:rPr lang="en-US" sz="2800">
                <a:latin typeface="Book Antiqua" pitchFamily="18" charset="0"/>
              </a:rPr>
              <a:t>, Budget, Report)	</a:t>
            </a:r>
          </a:p>
          <a:p>
            <a:r>
              <a:rPr lang="en-US" sz="2800">
                <a:latin typeface="Book Antiqua" pitchFamily="18" charset="0"/>
              </a:rPr>
              <a:t>Suppliers (</a:t>
            </a:r>
            <a:r>
              <a:rPr lang="en-US" sz="2800" u="sng">
                <a:latin typeface="Book Antiqua" pitchFamily="18" charset="0"/>
              </a:rPr>
              <a:t>Sid</a:t>
            </a:r>
            <a:r>
              <a:rPr lang="en-US" sz="2800">
                <a:latin typeface="Book Antiqua" pitchFamily="18" charset="0"/>
              </a:rPr>
              <a:t>, Address)</a:t>
            </a:r>
          </a:p>
          <a:p>
            <a:r>
              <a:rPr lang="en-US" sz="2800">
                <a:latin typeface="Book Antiqua" pitchFamily="18" charset="0"/>
              </a:rPr>
              <a:t>Parts (</a:t>
            </a:r>
            <a:r>
              <a:rPr lang="en-US" sz="2800" u="sng">
                <a:latin typeface="Book Antiqua" pitchFamily="18" charset="0"/>
              </a:rPr>
              <a:t>Pid</a:t>
            </a:r>
            <a:r>
              <a:rPr lang="en-US" sz="2800">
                <a:latin typeface="Book Antiqua" pitchFamily="18" charset="0"/>
              </a:rPr>
              <a:t>, Cost)			</a:t>
            </a:r>
          </a:p>
          <a:p>
            <a:r>
              <a:rPr lang="en-US" sz="2800">
                <a:latin typeface="Book Antiqua" pitchFamily="18" charset="0"/>
              </a:rPr>
              <a:t>Projects (</a:t>
            </a:r>
            <a:r>
              <a:rPr lang="en-US" sz="2800" u="sng">
                <a:latin typeface="Book Antiqua" pitchFamily="18" charset="0"/>
              </a:rPr>
              <a:t>Jid</a:t>
            </a:r>
            <a:r>
              <a:rPr lang="en-US" sz="2800">
                <a:latin typeface="Book Antiqua" pitchFamily="18" charset="0"/>
              </a:rPr>
              <a:t>, Mgr)</a:t>
            </a:r>
          </a:p>
        </p:txBody>
      </p:sp>
    </p:spTree>
  </p:cSld>
  <p:clrMapOvr>
    <a:masterClrMapping/>
  </p:clrMapOvr>
  <p:transition>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21507"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21508" name="Rectangle 4"/>
          <p:cNvSpPr>
            <a:spLocks noGrp="1" noChangeArrowheads="1"/>
          </p:cNvSpPr>
          <p:nvPr>
            <p:ph type="title"/>
          </p:nvPr>
        </p:nvSpPr>
        <p:spPr>
          <a:noFill/>
          <a:ln/>
        </p:spPr>
        <p:txBody>
          <a:bodyPr/>
          <a:lstStyle/>
          <a:p>
            <a:r>
              <a:rPr lang="en-US"/>
              <a:t>Settling for 3NF vs BCNF</a:t>
            </a:r>
          </a:p>
        </p:txBody>
      </p:sp>
      <p:sp>
        <p:nvSpPr>
          <p:cNvPr id="21509" name="Rectangle 5"/>
          <p:cNvSpPr>
            <a:spLocks noGrp="1" noChangeArrowheads="1"/>
          </p:cNvSpPr>
          <p:nvPr>
            <p:ph type="body" idx="1"/>
          </p:nvPr>
        </p:nvSpPr>
        <p:spPr>
          <a:xfrm>
            <a:off x="0" y="1752600"/>
            <a:ext cx="9067800" cy="4724400"/>
          </a:xfrm>
          <a:noFill/>
          <a:ln/>
        </p:spPr>
        <p:txBody>
          <a:bodyPr/>
          <a:lstStyle/>
          <a:p>
            <a:r>
              <a:rPr lang="en-US">
                <a:solidFill>
                  <a:schemeClr val="accent2"/>
                </a:solidFill>
              </a:rPr>
              <a:t>CSJDPQV</a:t>
            </a:r>
            <a:r>
              <a:rPr lang="en-US"/>
              <a:t> can be decomposed into</a:t>
            </a:r>
            <a:r>
              <a:rPr lang="en-US">
                <a:solidFill>
                  <a:schemeClr val="accent2"/>
                </a:solidFill>
              </a:rPr>
              <a:t> SDP </a:t>
            </a:r>
            <a:r>
              <a:rPr lang="en-US"/>
              <a:t>and </a:t>
            </a:r>
            <a:r>
              <a:rPr lang="en-US">
                <a:solidFill>
                  <a:schemeClr val="accent2"/>
                </a:solidFill>
              </a:rPr>
              <a:t>CSJDQV</a:t>
            </a:r>
            <a:r>
              <a:rPr lang="en-US"/>
              <a:t>,  and both relations are in </a:t>
            </a:r>
            <a:r>
              <a:rPr lang="en-US">
                <a:solidFill>
                  <a:schemeClr val="accent2"/>
                </a:solidFill>
              </a:rPr>
              <a:t>BCNF</a:t>
            </a:r>
            <a:r>
              <a:rPr lang="en-US"/>
              <a:t>.  (Which FD suggests that we do this?)</a:t>
            </a:r>
          </a:p>
          <a:p>
            <a:pPr lvl="1">
              <a:buSzPct val="75000"/>
            </a:pPr>
            <a:r>
              <a:rPr lang="en-US">
                <a:solidFill>
                  <a:schemeClr val="accent2"/>
                </a:solidFill>
              </a:rPr>
              <a:t>Lossless decomposition</a:t>
            </a:r>
            <a:r>
              <a:rPr lang="en-US"/>
              <a:t>, but </a:t>
            </a:r>
            <a:r>
              <a:rPr lang="en-US">
                <a:solidFill>
                  <a:schemeClr val="accent2"/>
                </a:solidFill>
              </a:rPr>
              <a:t>not dependency-preserving</a:t>
            </a:r>
            <a:r>
              <a:rPr lang="en-US"/>
              <a:t>. </a:t>
            </a:r>
          </a:p>
          <a:p>
            <a:pPr lvl="1">
              <a:buSzPct val="75000"/>
            </a:pPr>
            <a:r>
              <a:rPr lang="en-US"/>
              <a:t>Adding CJP makes it dependency-preserving as well.</a:t>
            </a:r>
          </a:p>
          <a:p>
            <a:r>
              <a:rPr lang="en-US"/>
              <a:t>Suppose that this query is very important:</a:t>
            </a:r>
          </a:p>
          <a:p>
            <a:pPr lvl="1">
              <a:buSzPct val="75000"/>
            </a:pPr>
            <a:r>
              <a:rPr lang="en-US" i="1">
                <a:solidFill>
                  <a:schemeClr val="accent2"/>
                </a:solidFill>
              </a:rPr>
              <a:t>Find the number of copies Q of part P ordered in contract C.</a:t>
            </a:r>
            <a:endParaRPr lang="en-US" i="1"/>
          </a:p>
          <a:p>
            <a:pPr lvl="1">
              <a:buSzPct val="75000"/>
            </a:pPr>
            <a:r>
              <a:rPr lang="en-US">
                <a:solidFill>
                  <a:schemeClr val="accent2"/>
                </a:solidFill>
              </a:rPr>
              <a:t>Requires a join </a:t>
            </a:r>
            <a:r>
              <a:rPr lang="en-US"/>
              <a:t>on the decomposed schema, but can be answered by a scan of the original relation CSJDPQV.</a:t>
            </a:r>
          </a:p>
          <a:p>
            <a:pPr lvl="1">
              <a:buSzPct val="75000"/>
            </a:pPr>
            <a:r>
              <a:rPr lang="en-US"/>
              <a:t>Could lead us to settle for the 3NF schema CSJDPQV.</a:t>
            </a:r>
          </a:p>
        </p:txBody>
      </p:sp>
    </p:spTree>
  </p:cSld>
  <p:clrMapOvr>
    <a:masterClrMapping/>
  </p:clrMapOvr>
  <p:transition>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23555"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23556" name="Rectangle 4"/>
          <p:cNvSpPr>
            <a:spLocks noGrp="1" noChangeArrowheads="1"/>
          </p:cNvSpPr>
          <p:nvPr>
            <p:ph type="title"/>
          </p:nvPr>
        </p:nvSpPr>
        <p:spPr>
          <a:noFill/>
          <a:ln/>
        </p:spPr>
        <p:txBody>
          <a:bodyPr/>
          <a:lstStyle/>
          <a:p>
            <a:r>
              <a:rPr lang="en-US"/>
              <a:t>Denormalization</a:t>
            </a:r>
          </a:p>
        </p:txBody>
      </p:sp>
      <p:sp>
        <p:nvSpPr>
          <p:cNvPr id="23557" name="Rectangle 5"/>
          <p:cNvSpPr>
            <a:spLocks noGrp="1" noChangeArrowheads="1"/>
          </p:cNvSpPr>
          <p:nvPr>
            <p:ph type="body" idx="1"/>
          </p:nvPr>
        </p:nvSpPr>
        <p:spPr>
          <a:xfrm>
            <a:off x="0" y="1676400"/>
            <a:ext cx="9067800" cy="4724400"/>
          </a:xfrm>
          <a:noFill/>
          <a:ln/>
        </p:spPr>
        <p:txBody>
          <a:bodyPr/>
          <a:lstStyle/>
          <a:p>
            <a:r>
              <a:rPr lang="en-US"/>
              <a:t>Suppose that the following query is important:</a:t>
            </a:r>
          </a:p>
          <a:p>
            <a:pPr lvl="1">
              <a:buSzPct val="75000"/>
            </a:pPr>
            <a:r>
              <a:rPr lang="en-US" i="1">
                <a:solidFill>
                  <a:schemeClr val="accent2"/>
                </a:solidFill>
              </a:rPr>
              <a:t>Is the value of a contract less than the budget of the departmen</a:t>
            </a:r>
            <a:r>
              <a:rPr lang="en-US">
                <a:solidFill>
                  <a:schemeClr val="accent2"/>
                </a:solidFill>
              </a:rPr>
              <a:t>t?</a:t>
            </a:r>
            <a:endParaRPr lang="en-US"/>
          </a:p>
          <a:p>
            <a:r>
              <a:rPr lang="en-US"/>
              <a:t>To speed up this query, we might add a field </a:t>
            </a:r>
            <a:r>
              <a:rPr lang="en-US" i="1"/>
              <a:t>budget</a:t>
            </a:r>
            <a:r>
              <a:rPr lang="en-US"/>
              <a:t> B to Contracts.  </a:t>
            </a:r>
          </a:p>
          <a:p>
            <a:pPr lvl="1">
              <a:buSzPct val="75000"/>
            </a:pPr>
            <a:r>
              <a:rPr lang="en-US"/>
              <a:t>This introduces the FD  D        B wrt Contracts.</a:t>
            </a:r>
          </a:p>
          <a:p>
            <a:pPr lvl="1">
              <a:buSzPct val="75000"/>
            </a:pPr>
            <a:r>
              <a:rPr lang="en-US"/>
              <a:t>Thus, Contracts is no longer in 3NF.</a:t>
            </a:r>
          </a:p>
          <a:p>
            <a:r>
              <a:rPr lang="en-US"/>
              <a:t>We might choose to modify Contracts thus if the query is sufficiently important, and we cannot obtain adequate performance otherwise (i.e., by adding indexes or by choosing an alternative 3NF schema.)</a:t>
            </a:r>
          </a:p>
        </p:txBody>
      </p:sp>
      <p:graphicFrame>
        <p:nvGraphicFramePr>
          <p:cNvPr id="23558" name="Object 6">
            <a:hlinkClick r:id="" action="ppaction://ole?verb=0"/>
          </p:cNvPr>
          <p:cNvGraphicFramePr>
            <a:graphicFrameLocks/>
          </p:cNvGraphicFramePr>
          <p:nvPr/>
        </p:nvGraphicFramePr>
        <p:xfrm>
          <a:off x="4343400" y="3565525"/>
          <a:ext cx="1611313" cy="547688"/>
        </p:xfrm>
        <a:graphic>
          <a:graphicData uri="http://schemas.openxmlformats.org/presentationml/2006/ole">
            <mc:AlternateContent xmlns:mc="http://schemas.openxmlformats.org/markup-compatibility/2006">
              <mc:Choice xmlns:v="urn:schemas-microsoft-com:vml" Requires="v">
                <p:oleObj spid="_x0000_s23573" name="Equation" r:id="rId4" imgW="1611000" imgH="547560" progId="Equation.3">
                  <p:embed/>
                </p:oleObj>
              </mc:Choice>
              <mc:Fallback>
                <p:oleObj name="Equation" r:id="rId4" imgW="1611000" imgH="547560" progId="Equation.3">
                  <p:embed/>
                  <p:pic>
                    <p:nvPicPr>
                      <p:cNvPr id="0" name="Picture 6"/>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43400" y="3565525"/>
                        <a:ext cx="1611313" cy="547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25603"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25604" name="Rectangle 4"/>
          <p:cNvSpPr>
            <a:spLocks noGrp="1" noChangeArrowheads="1"/>
          </p:cNvSpPr>
          <p:nvPr>
            <p:ph type="title"/>
          </p:nvPr>
        </p:nvSpPr>
        <p:spPr>
          <a:noFill/>
          <a:ln/>
        </p:spPr>
        <p:txBody>
          <a:bodyPr/>
          <a:lstStyle/>
          <a:p>
            <a:r>
              <a:rPr lang="en-US"/>
              <a:t>Choice of Decompositions</a:t>
            </a:r>
          </a:p>
        </p:txBody>
      </p:sp>
      <p:sp>
        <p:nvSpPr>
          <p:cNvPr id="25605" name="Rectangle 5"/>
          <p:cNvSpPr>
            <a:spLocks noGrp="1" noChangeArrowheads="1"/>
          </p:cNvSpPr>
          <p:nvPr>
            <p:ph type="body" idx="1"/>
          </p:nvPr>
        </p:nvSpPr>
        <p:spPr>
          <a:xfrm>
            <a:off x="76200" y="1371600"/>
            <a:ext cx="9067800" cy="5105400"/>
          </a:xfrm>
          <a:noFill/>
          <a:ln/>
        </p:spPr>
        <p:txBody>
          <a:bodyPr/>
          <a:lstStyle/>
          <a:p>
            <a:r>
              <a:rPr lang="en-US"/>
              <a:t>There are 2 ways to decompose CSJDPQV into BCNF:</a:t>
            </a:r>
          </a:p>
          <a:p>
            <a:pPr lvl="1">
              <a:buSzPct val="75000"/>
            </a:pPr>
            <a:r>
              <a:rPr lang="en-US">
                <a:solidFill>
                  <a:schemeClr val="accent2"/>
                </a:solidFill>
              </a:rPr>
              <a:t>SDP and CSJDQV</a:t>
            </a:r>
            <a:r>
              <a:rPr lang="en-US"/>
              <a:t>; lossless-join but not dep-preserving.</a:t>
            </a:r>
          </a:p>
          <a:p>
            <a:pPr lvl="1">
              <a:buSzPct val="75000"/>
            </a:pPr>
            <a:r>
              <a:rPr lang="en-US">
                <a:solidFill>
                  <a:schemeClr val="accent2"/>
                </a:solidFill>
              </a:rPr>
              <a:t>SDP, CSJDQV and CJP</a:t>
            </a:r>
            <a:r>
              <a:rPr lang="en-US"/>
              <a:t>; dep-preserving as well.</a:t>
            </a:r>
          </a:p>
          <a:p>
            <a:r>
              <a:rPr lang="en-US"/>
              <a:t>The </a:t>
            </a:r>
            <a:r>
              <a:rPr lang="en-US">
                <a:solidFill>
                  <a:schemeClr val="accent2"/>
                </a:solidFill>
              </a:rPr>
              <a:t>difference</a:t>
            </a:r>
            <a:r>
              <a:rPr lang="en-US"/>
              <a:t> between these is really the </a:t>
            </a:r>
            <a:r>
              <a:rPr lang="en-US">
                <a:solidFill>
                  <a:schemeClr val="accent2"/>
                </a:solidFill>
              </a:rPr>
              <a:t>cost of enforcing the FD JP        C.</a:t>
            </a:r>
            <a:endParaRPr lang="en-US"/>
          </a:p>
          <a:p>
            <a:pPr lvl="1">
              <a:buSzPct val="75000"/>
            </a:pPr>
            <a:r>
              <a:rPr lang="en-US"/>
              <a:t>2nd decomposition:  Index on JP on relation CJP.</a:t>
            </a:r>
          </a:p>
          <a:p>
            <a:pPr lvl="1">
              <a:buSzPct val="75000"/>
            </a:pPr>
            <a:r>
              <a:rPr lang="en-US"/>
              <a:t>1st:</a:t>
            </a:r>
          </a:p>
        </p:txBody>
      </p:sp>
      <p:graphicFrame>
        <p:nvGraphicFramePr>
          <p:cNvPr id="25606" name="Object 6">
            <a:hlinkClick r:id="" action="ppaction://ole?verb=0"/>
          </p:cNvPr>
          <p:cNvGraphicFramePr>
            <a:graphicFrameLocks/>
          </p:cNvGraphicFramePr>
          <p:nvPr>
            <p:extLst>
              <p:ext uri="{D42A27DB-BD31-4B8C-83A1-F6EECF244321}">
                <p14:modId xmlns:p14="http://schemas.microsoft.com/office/powerpoint/2010/main" val="3080209997"/>
              </p:ext>
            </p:extLst>
          </p:nvPr>
        </p:nvGraphicFramePr>
        <p:xfrm>
          <a:off x="3657600" y="3236863"/>
          <a:ext cx="1611313" cy="547688"/>
        </p:xfrm>
        <a:graphic>
          <a:graphicData uri="http://schemas.openxmlformats.org/presentationml/2006/ole">
            <mc:AlternateContent xmlns:mc="http://schemas.openxmlformats.org/markup-compatibility/2006">
              <mc:Choice xmlns:v="urn:schemas-microsoft-com:vml" Requires="v">
                <p:oleObj spid="_x0000_s25621" name="Equation" r:id="rId4" imgW="1611000" imgH="547560" progId="Equation.3">
                  <p:embed/>
                </p:oleObj>
              </mc:Choice>
              <mc:Fallback>
                <p:oleObj name="Equation" r:id="rId4" imgW="1611000" imgH="547560" progId="Equation.3">
                  <p:embed/>
                  <p:pic>
                    <p:nvPicPr>
                      <p:cNvPr id="0" name="Picture 6"/>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7600" y="3236863"/>
                        <a:ext cx="1611313" cy="547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5607" name="Rectangle 7"/>
          <p:cNvSpPr>
            <a:spLocks noChangeArrowheads="1"/>
          </p:cNvSpPr>
          <p:nvPr/>
        </p:nvSpPr>
        <p:spPr bwMode="auto">
          <a:xfrm>
            <a:off x="3255963" y="4322763"/>
            <a:ext cx="5240337" cy="2219325"/>
          </a:xfrm>
          <a:prstGeom prst="rect">
            <a:avLst/>
          </a:prstGeom>
          <a:noFill/>
          <a:ln w="9525">
            <a:noFill/>
            <a:miter lim="800000"/>
            <a:headEnd/>
            <a:tailEnd/>
          </a:ln>
          <a:effectLst/>
        </p:spPr>
        <p:txBody>
          <a:bodyPr wrap="none" lIns="90488" tIns="44450" rIns="90488" bIns="44450">
            <a:spAutoFit/>
          </a:bodyPr>
          <a:lstStyle/>
          <a:p>
            <a:r>
              <a:rPr lang="en-US" sz="2000">
                <a:latin typeface="Book Antiqua" pitchFamily="18" charset="0"/>
              </a:rPr>
              <a:t>CREATE ASSERTION   </a:t>
            </a:r>
            <a:r>
              <a:rPr lang="en-US">
                <a:latin typeface="Book Antiqua" pitchFamily="18" charset="0"/>
              </a:rPr>
              <a:t>CheckDep   </a:t>
            </a:r>
          </a:p>
          <a:p>
            <a:r>
              <a:rPr lang="en-US" sz="2000">
                <a:latin typeface="Book Antiqua" pitchFamily="18" charset="0"/>
              </a:rPr>
              <a:t>CHECK  ( NOT EXISTS  ( SELECT  *</a:t>
            </a:r>
          </a:p>
          <a:p>
            <a:r>
              <a:rPr lang="en-US" sz="2000">
                <a:latin typeface="Book Antiqua" pitchFamily="18" charset="0"/>
              </a:rPr>
              <a:t>FROM  </a:t>
            </a:r>
            <a:r>
              <a:rPr lang="en-US">
                <a:latin typeface="Book Antiqua" pitchFamily="18" charset="0"/>
              </a:rPr>
              <a:t>PartInfo P, ContractInfo C</a:t>
            </a:r>
          </a:p>
          <a:p>
            <a:r>
              <a:rPr lang="en-US" sz="2000">
                <a:latin typeface="Book Antiqua" pitchFamily="18" charset="0"/>
              </a:rPr>
              <a:t>WHERE</a:t>
            </a:r>
            <a:r>
              <a:rPr lang="en-US">
                <a:latin typeface="Book Antiqua" pitchFamily="18" charset="0"/>
              </a:rPr>
              <a:t>  P.sid=C.sid </a:t>
            </a:r>
            <a:r>
              <a:rPr lang="en-US" sz="2000">
                <a:latin typeface="Book Antiqua" pitchFamily="18" charset="0"/>
              </a:rPr>
              <a:t>AND</a:t>
            </a:r>
            <a:r>
              <a:rPr lang="en-US">
                <a:latin typeface="Book Antiqua" pitchFamily="18" charset="0"/>
              </a:rPr>
              <a:t> P.did=C.did</a:t>
            </a:r>
          </a:p>
          <a:p>
            <a:r>
              <a:rPr lang="en-US" sz="2000">
                <a:latin typeface="Book Antiqua" pitchFamily="18" charset="0"/>
              </a:rPr>
              <a:t>GROUP BY</a:t>
            </a:r>
            <a:r>
              <a:rPr lang="en-US">
                <a:latin typeface="Book Antiqua" pitchFamily="18" charset="0"/>
              </a:rPr>
              <a:t>  C.jid, P.pid</a:t>
            </a:r>
          </a:p>
          <a:p>
            <a:r>
              <a:rPr lang="en-US" sz="2000">
                <a:latin typeface="Book Antiqua" pitchFamily="18" charset="0"/>
              </a:rPr>
              <a:t>HAVING  COUNT </a:t>
            </a:r>
            <a:r>
              <a:rPr lang="en-US">
                <a:latin typeface="Book Antiqua" pitchFamily="18" charset="0"/>
              </a:rPr>
              <a:t>(C.cid) &gt; 1  ))</a:t>
            </a:r>
          </a:p>
        </p:txBody>
      </p:sp>
    </p:spTree>
  </p:cSld>
  <p:clrMapOvr>
    <a:masterClrMapping/>
  </p:clrMapOvr>
  <p:transition>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27651"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27652" name="Rectangle 4"/>
          <p:cNvSpPr>
            <a:spLocks noGrp="1" noChangeArrowheads="1"/>
          </p:cNvSpPr>
          <p:nvPr>
            <p:ph type="title"/>
          </p:nvPr>
        </p:nvSpPr>
        <p:spPr>
          <a:noFill/>
          <a:ln/>
        </p:spPr>
        <p:txBody>
          <a:bodyPr/>
          <a:lstStyle/>
          <a:p>
            <a:r>
              <a:rPr lang="en-US"/>
              <a:t>Choice of Decompositions (Contd.)</a:t>
            </a:r>
          </a:p>
        </p:txBody>
      </p:sp>
      <p:sp>
        <p:nvSpPr>
          <p:cNvPr id="27653" name="Rectangle 5"/>
          <p:cNvSpPr>
            <a:spLocks noGrp="1" noChangeArrowheads="1"/>
          </p:cNvSpPr>
          <p:nvPr>
            <p:ph type="body" idx="1"/>
          </p:nvPr>
        </p:nvSpPr>
        <p:spPr>
          <a:xfrm>
            <a:off x="0" y="1600200"/>
            <a:ext cx="9067800" cy="4876800"/>
          </a:xfrm>
          <a:noFill/>
          <a:ln/>
        </p:spPr>
        <p:txBody>
          <a:bodyPr/>
          <a:lstStyle/>
          <a:p>
            <a:r>
              <a:rPr lang="en-US" dirty="0"/>
              <a:t>The following integrity constraints were given:</a:t>
            </a:r>
          </a:p>
          <a:p>
            <a:pPr marL="0" indent="0">
              <a:buNone/>
            </a:pPr>
            <a:r>
              <a:rPr lang="en-US" dirty="0"/>
              <a:t>      JP      C,  SD       P,  C is the primary key.  </a:t>
            </a:r>
          </a:p>
          <a:p>
            <a:r>
              <a:rPr lang="en-US" dirty="0"/>
              <a:t>Suppose that, in addition, a given supplier always charges the same price for a given part:  SPQ        V.</a:t>
            </a:r>
          </a:p>
          <a:p>
            <a:r>
              <a:rPr lang="en-US" dirty="0"/>
              <a:t>If we decide that we want to decompose CSJDPQV into BCNF, we now have a third choice:</a:t>
            </a:r>
          </a:p>
          <a:p>
            <a:pPr lvl="1">
              <a:buSzPct val="75000"/>
            </a:pPr>
            <a:r>
              <a:rPr lang="en-US" dirty="0"/>
              <a:t>Begin by decomposing it into SPQV and CSJDPQ.</a:t>
            </a:r>
          </a:p>
          <a:p>
            <a:pPr lvl="1">
              <a:buSzPct val="75000"/>
            </a:pPr>
            <a:r>
              <a:rPr lang="en-US" dirty="0"/>
              <a:t>Then, decompose CSJDPQ  (not in 3NF) into SDP, CSJDQ.</a:t>
            </a:r>
          </a:p>
          <a:p>
            <a:pPr lvl="1">
              <a:buSzPct val="75000"/>
            </a:pPr>
            <a:r>
              <a:rPr lang="en-US" dirty="0"/>
              <a:t>This gives us the lossless-join decomp:  SPQV, SDP, CSJDQ.</a:t>
            </a:r>
          </a:p>
          <a:p>
            <a:pPr lvl="1">
              <a:buSzPct val="75000"/>
            </a:pPr>
            <a:r>
              <a:rPr lang="en-US" dirty="0"/>
              <a:t>To preserve JP       C, we can add CJP, as before.</a:t>
            </a:r>
          </a:p>
          <a:p>
            <a:r>
              <a:rPr lang="en-US" dirty="0">
                <a:solidFill>
                  <a:schemeClr val="accent2"/>
                </a:solidFill>
              </a:rPr>
              <a:t>Choice:</a:t>
            </a:r>
            <a:r>
              <a:rPr lang="en-US" dirty="0">
                <a:solidFill>
                  <a:schemeClr val="accent1"/>
                </a:solidFill>
              </a:rPr>
              <a:t>  { SPQV, SDP, CSJDQ } </a:t>
            </a:r>
            <a:r>
              <a:rPr lang="en-US" dirty="0">
                <a:solidFill>
                  <a:schemeClr val="accent2"/>
                </a:solidFill>
              </a:rPr>
              <a:t>or</a:t>
            </a:r>
            <a:r>
              <a:rPr lang="en-US" dirty="0">
                <a:solidFill>
                  <a:schemeClr val="accent1"/>
                </a:solidFill>
              </a:rPr>
              <a:t> { SDP, CSJDQV }  </a:t>
            </a:r>
            <a:r>
              <a:rPr lang="en-US" dirty="0"/>
              <a:t>?</a:t>
            </a:r>
          </a:p>
        </p:txBody>
      </p:sp>
      <p:graphicFrame>
        <p:nvGraphicFramePr>
          <p:cNvPr id="27654" name="Object 6">
            <a:hlinkClick r:id="" action="ppaction://ole?verb=0"/>
          </p:cNvPr>
          <p:cNvGraphicFramePr>
            <a:graphicFrameLocks/>
          </p:cNvGraphicFramePr>
          <p:nvPr>
            <p:extLst>
              <p:ext uri="{D42A27DB-BD31-4B8C-83A1-F6EECF244321}">
                <p14:modId xmlns:p14="http://schemas.microsoft.com/office/powerpoint/2010/main" val="228816109"/>
              </p:ext>
            </p:extLst>
          </p:nvPr>
        </p:nvGraphicFramePr>
        <p:xfrm>
          <a:off x="979487" y="2119312"/>
          <a:ext cx="1611313" cy="547688"/>
        </p:xfrm>
        <a:graphic>
          <a:graphicData uri="http://schemas.openxmlformats.org/presentationml/2006/ole">
            <mc:AlternateContent xmlns:mc="http://schemas.openxmlformats.org/markup-compatibility/2006">
              <mc:Choice xmlns:v="urn:schemas-microsoft-com:vml" Requires="v">
                <p:oleObj spid="_x0000_s27714" name="Equation" r:id="rId4" imgW="1611000" imgH="547560" progId="Equation.3">
                  <p:embed/>
                </p:oleObj>
              </mc:Choice>
              <mc:Fallback>
                <p:oleObj name="Equation" r:id="rId4" imgW="1611000" imgH="547560" progId="Equation.3">
                  <p:embed/>
                  <p:pic>
                    <p:nvPicPr>
                      <p:cNvPr id="0" name="Picture 6"/>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79487" y="2119312"/>
                        <a:ext cx="1611313" cy="547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655" name="Object 7">
            <a:hlinkClick r:id="" action="ppaction://ole?verb=0"/>
          </p:cNvPr>
          <p:cNvGraphicFramePr>
            <a:graphicFrameLocks/>
          </p:cNvGraphicFramePr>
          <p:nvPr>
            <p:extLst>
              <p:ext uri="{D42A27DB-BD31-4B8C-83A1-F6EECF244321}">
                <p14:modId xmlns:p14="http://schemas.microsoft.com/office/powerpoint/2010/main" val="231508213"/>
              </p:ext>
            </p:extLst>
          </p:nvPr>
        </p:nvGraphicFramePr>
        <p:xfrm>
          <a:off x="2514600" y="2119312"/>
          <a:ext cx="1611313" cy="547688"/>
        </p:xfrm>
        <a:graphic>
          <a:graphicData uri="http://schemas.openxmlformats.org/presentationml/2006/ole">
            <mc:AlternateContent xmlns:mc="http://schemas.openxmlformats.org/markup-compatibility/2006">
              <mc:Choice xmlns:v="urn:schemas-microsoft-com:vml" Requires="v">
                <p:oleObj spid="_x0000_s27715" name="Equation" r:id="rId6" imgW="1611000" imgH="547560" progId="Equation.3">
                  <p:embed/>
                </p:oleObj>
              </mc:Choice>
              <mc:Fallback>
                <p:oleObj name="Equation" r:id="rId6" imgW="1611000" imgH="547560" progId="Equation.3">
                  <p:embed/>
                  <p:pic>
                    <p:nvPicPr>
                      <p:cNvPr id="0" name="Picture 7"/>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4600" y="2119312"/>
                        <a:ext cx="1611313" cy="547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656" name="Object 8">
            <a:hlinkClick r:id="" action="ppaction://ole?verb=0"/>
          </p:cNvPr>
          <p:cNvGraphicFramePr>
            <a:graphicFrameLocks/>
          </p:cNvGraphicFramePr>
          <p:nvPr>
            <p:extLst>
              <p:ext uri="{D42A27DB-BD31-4B8C-83A1-F6EECF244321}">
                <p14:modId xmlns:p14="http://schemas.microsoft.com/office/powerpoint/2010/main" val="4193834443"/>
              </p:ext>
            </p:extLst>
          </p:nvPr>
        </p:nvGraphicFramePr>
        <p:xfrm>
          <a:off x="7543800" y="3033712"/>
          <a:ext cx="1611313" cy="547688"/>
        </p:xfrm>
        <a:graphic>
          <a:graphicData uri="http://schemas.openxmlformats.org/presentationml/2006/ole">
            <mc:AlternateContent xmlns:mc="http://schemas.openxmlformats.org/markup-compatibility/2006">
              <mc:Choice xmlns:v="urn:schemas-microsoft-com:vml" Requires="v">
                <p:oleObj spid="_x0000_s27716" name="Equation" r:id="rId8" imgW="1611000" imgH="547560" progId="Equation.3">
                  <p:embed/>
                </p:oleObj>
              </mc:Choice>
              <mc:Fallback>
                <p:oleObj name="Equation" r:id="rId8" imgW="1611000" imgH="547560" progId="Equation.3">
                  <p:embed/>
                  <p:pic>
                    <p:nvPicPr>
                      <p:cNvPr id="0" name="Picture 8"/>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543800" y="3033712"/>
                        <a:ext cx="1611313" cy="547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657" name="Object 9">
            <a:hlinkClick r:id="" action="ppaction://ole?verb=0"/>
          </p:cNvPr>
          <p:cNvGraphicFramePr>
            <a:graphicFrameLocks/>
          </p:cNvGraphicFramePr>
          <p:nvPr>
            <p:extLst>
              <p:ext uri="{D42A27DB-BD31-4B8C-83A1-F6EECF244321}">
                <p14:modId xmlns:p14="http://schemas.microsoft.com/office/powerpoint/2010/main" val="754954995"/>
              </p:ext>
            </p:extLst>
          </p:nvPr>
        </p:nvGraphicFramePr>
        <p:xfrm>
          <a:off x="2819400" y="5776912"/>
          <a:ext cx="1611313" cy="547688"/>
        </p:xfrm>
        <a:graphic>
          <a:graphicData uri="http://schemas.openxmlformats.org/presentationml/2006/ole">
            <mc:AlternateContent xmlns:mc="http://schemas.openxmlformats.org/markup-compatibility/2006">
              <mc:Choice xmlns:v="urn:schemas-microsoft-com:vml" Requires="v">
                <p:oleObj spid="_x0000_s27717" name="Equation" r:id="rId10" imgW="1611000" imgH="547560" progId="Equation.3">
                  <p:embed/>
                </p:oleObj>
              </mc:Choice>
              <mc:Fallback>
                <p:oleObj name="Equation" r:id="rId10" imgW="1611000" imgH="547560" progId="Equation.3">
                  <p:embed/>
                  <p:pic>
                    <p:nvPicPr>
                      <p:cNvPr id="0" name="Picture 9"/>
                      <p:cNvPicPr>
                        <a:picLocks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19400" y="5776912"/>
                        <a:ext cx="1611313" cy="547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29699"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29700" name="Rectangle 4"/>
          <p:cNvSpPr>
            <a:spLocks noGrp="1" noChangeArrowheads="1"/>
          </p:cNvSpPr>
          <p:nvPr>
            <p:ph type="title"/>
          </p:nvPr>
        </p:nvSpPr>
        <p:spPr>
          <a:noFill/>
          <a:ln/>
        </p:spPr>
        <p:txBody>
          <a:bodyPr/>
          <a:lstStyle/>
          <a:p>
            <a:r>
              <a:rPr lang="en-US"/>
              <a:t>Decomposition of a BCNF Relation</a:t>
            </a:r>
          </a:p>
        </p:txBody>
      </p:sp>
      <p:sp>
        <p:nvSpPr>
          <p:cNvPr id="29701" name="Rectangle 5"/>
          <p:cNvSpPr>
            <a:spLocks noGrp="1" noChangeArrowheads="1"/>
          </p:cNvSpPr>
          <p:nvPr>
            <p:ph type="body" idx="1"/>
          </p:nvPr>
        </p:nvSpPr>
        <p:spPr>
          <a:xfrm>
            <a:off x="76200" y="1600200"/>
            <a:ext cx="8991600" cy="4876800"/>
          </a:xfrm>
          <a:noFill/>
          <a:ln/>
        </p:spPr>
        <p:txBody>
          <a:bodyPr/>
          <a:lstStyle/>
          <a:p>
            <a:r>
              <a:rPr lang="en-US"/>
              <a:t>Suppose that we choose </a:t>
            </a:r>
            <a:r>
              <a:rPr lang="en-US">
                <a:solidFill>
                  <a:schemeClr val="accent1"/>
                </a:solidFill>
              </a:rPr>
              <a:t>{ SDP, CSJDQV }</a:t>
            </a:r>
            <a:r>
              <a:rPr lang="en-US"/>
              <a:t>.  This is in BCNF, and there is no reason to decompose further  (assuming that all known ICs are FDs).</a:t>
            </a:r>
          </a:p>
          <a:p>
            <a:r>
              <a:rPr lang="en-US"/>
              <a:t>However, suppose that these queries are important:</a:t>
            </a:r>
          </a:p>
          <a:p>
            <a:pPr lvl="1">
              <a:buSzPct val="75000"/>
            </a:pPr>
            <a:r>
              <a:rPr lang="en-US" i="1">
                <a:solidFill>
                  <a:schemeClr val="accent2"/>
                </a:solidFill>
              </a:rPr>
              <a:t>Find the contracts held by supplier S.</a:t>
            </a:r>
          </a:p>
          <a:p>
            <a:pPr lvl="1">
              <a:buSzPct val="75000"/>
            </a:pPr>
            <a:r>
              <a:rPr lang="en-US" i="1">
                <a:solidFill>
                  <a:schemeClr val="accent2"/>
                </a:solidFill>
              </a:rPr>
              <a:t>Find the contracts that department D is involved in</a:t>
            </a:r>
            <a:r>
              <a:rPr lang="en-US" i="1"/>
              <a:t>.</a:t>
            </a:r>
          </a:p>
          <a:p>
            <a:r>
              <a:rPr lang="en-US"/>
              <a:t>Decomposing CSJDQV further into CS, CD and CJQV could speed up these queries.  (Why?)</a:t>
            </a:r>
          </a:p>
          <a:p>
            <a:r>
              <a:rPr lang="en-US"/>
              <a:t>On the other hand, the following query is slower:</a:t>
            </a:r>
          </a:p>
          <a:p>
            <a:pPr lvl="1">
              <a:buSzPct val="75000"/>
            </a:pPr>
            <a:r>
              <a:rPr lang="en-US" i="1">
                <a:solidFill>
                  <a:schemeClr val="accent2"/>
                </a:solidFill>
              </a:rPr>
              <a:t>Find the total value of all contracts held by supplier S.</a:t>
            </a:r>
          </a:p>
        </p:txBody>
      </p:sp>
    </p:spTree>
  </p:cSld>
  <p:clrMapOvr>
    <a:masterClrMapping/>
  </p:clrMapOvr>
  <p:transition>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31747"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31748" name="Rectangle 4"/>
          <p:cNvSpPr>
            <a:spLocks noGrp="1" noChangeArrowheads="1"/>
          </p:cNvSpPr>
          <p:nvPr>
            <p:ph type="title"/>
          </p:nvPr>
        </p:nvSpPr>
        <p:spPr>
          <a:noFill/>
          <a:ln/>
        </p:spPr>
        <p:txBody>
          <a:bodyPr/>
          <a:lstStyle/>
          <a:p>
            <a:r>
              <a:rPr lang="en-US"/>
              <a:t>Horizontal Decompositions</a:t>
            </a:r>
          </a:p>
        </p:txBody>
      </p:sp>
      <p:sp>
        <p:nvSpPr>
          <p:cNvPr id="31749" name="Rectangle 5"/>
          <p:cNvSpPr>
            <a:spLocks noGrp="1" noChangeArrowheads="1"/>
          </p:cNvSpPr>
          <p:nvPr>
            <p:ph type="body" idx="1"/>
          </p:nvPr>
        </p:nvSpPr>
        <p:spPr>
          <a:xfrm>
            <a:off x="0" y="1676400"/>
            <a:ext cx="9067800" cy="4800600"/>
          </a:xfrm>
          <a:noFill/>
          <a:ln/>
        </p:spPr>
        <p:txBody>
          <a:bodyPr/>
          <a:lstStyle/>
          <a:p>
            <a:r>
              <a:rPr lang="en-US"/>
              <a:t>Our definition of decomposition:  Relation is replaced by a collection of relations that are </a:t>
            </a:r>
            <a:r>
              <a:rPr lang="en-US" i="1">
                <a:solidFill>
                  <a:schemeClr val="accent2"/>
                </a:solidFill>
              </a:rPr>
              <a:t>projections</a:t>
            </a:r>
            <a:r>
              <a:rPr lang="en-US"/>
              <a:t>.   Most important case.</a:t>
            </a:r>
          </a:p>
          <a:p>
            <a:r>
              <a:rPr lang="en-US"/>
              <a:t>Sometimes, might want to replace relation by a collection of relations that are </a:t>
            </a:r>
            <a:r>
              <a:rPr lang="en-US" i="1">
                <a:solidFill>
                  <a:schemeClr val="accent2"/>
                </a:solidFill>
              </a:rPr>
              <a:t>selections.</a:t>
            </a:r>
            <a:r>
              <a:rPr lang="en-US">
                <a:solidFill>
                  <a:schemeClr val="accent2"/>
                </a:solidFill>
              </a:rPr>
              <a:t> </a:t>
            </a:r>
          </a:p>
          <a:p>
            <a:pPr lvl="1">
              <a:buSzPct val="75000"/>
            </a:pPr>
            <a:r>
              <a:rPr lang="en-US"/>
              <a:t>Each new relation has same schema as the original, but a subset of the rows.</a:t>
            </a:r>
          </a:p>
          <a:p>
            <a:pPr lvl="1">
              <a:buSzPct val="75000"/>
            </a:pPr>
            <a:r>
              <a:rPr lang="en-US"/>
              <a:t>Collectively, new relations contain all rows of the original. Typically, the new relations are disjoint.</a:t>
            </a:r>
          </a:p>
        </p:txBody>
      </p:sp>
    </p:spTree>
  </p:cSld>
  <p:clrMapOvr>
    <a:masterClrMapping/>
  </p:clrMapOvr>
  <p:transition>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5123"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5124" name="Rectangle 4"/>
          <p:cNvSpPr>
            <a:spLocks noGrp="1" noChangeArrowheads="1"/>
          </p:cNvSpPr>
          <p:nvPr>
            <p:ph type="title"/>
          </p:nvPr>
        </p:nvSpPr>
        <p:spPr>
          <a:noFill/>
          <a:ln/>
        </p:spPr>
        <p:txBody>
          <a:bodyPr/>
          <a:lstStyle/>
          <a:p>
            <a:r>
              <a:rPr lang="en-US"/>
              <a:t>Overview</a:t>
            </a:r>
          </a:p>
        </p:txBody>
      </p:sp>
      <p:sp>
        <p:nvSpPr>
          <p:cNvPr id="5125" name="Rectangle 5"/>
          <p:cNvSpPr>
            <a:spLocks noGrp="1" noChangeArrowheads="1"/>
          </p:cNvSpPr>
          <p:nvPr>
            <p:ph type="body" idx="1"/>
          </p:nvPr>
        </p:nvSpPr>
        <p:spPr>
          <a:xfrm>
            <a:off x="381000" y="1676400"/>
            <a:ext cx="8686800" cy="4724400"/>
          </a:xfrm>
          <a:noFill/>
          <a:ln/>
        </p:spPr>
        <p:txBody>
          <a:bodyPr/>
          <a:lstStyle/>
          <a:p>
            <a:r>
              <a:rPr lang="en-US"/>
              <a:t>After ER design, schema refinement, and the definition of views, we have the </a:t>
            </a:r>
            <a:r>
              <a:rPr lang="en-US" i="1">
                <a:solidFill>
                  <a:schemeClr val="accent2"/>
                </a:solidFill>
              </a:rPr>
              <a:t>conceptual</a:t>
            </a:r>
            <a:r>
              <a:rPr lang="en-US"/>
              <a:t> and </a:t>
            </a:r>
            <a:r>
              <a:rPr lang="en-US" i="1">
                <a:solidFill>
                  <a:schemeClr val="accent2"/>
                </a:solidFill>
              </a:rPr>
              <a:t>external</a:t>
            </a:r>
            <a:r>
              <a:rPr lang="en-US">
                <a:solidFill>
                  <a:schemeClr val="accent2"/>
                </a:solidFill>
              </a:rPr>
              <a:t> </a:t>
            </a:r>
            <a:r>
              <a:rPr lang="en-US"/>
              <a:t>schemas for our database.</a:t>
            </a:r>
          </a:p>
          <a:p>
            <a:r>
              <a:rPr lang="en-US"/>
              <a:t>The next step is to choose indexes, make clustering decisions, and to refine the conceptual and external schemas (if necessary) to meet performance goals.</a:t>
            </a:r>
          </a:p>
          <a:p>
            <a:r>
              <a:rPr lang="en-US"/>
              <a:t>We must begin by understanding the </a:t>
            </a:r>
            <a:r>
              <a:rPr lang="en-US" i="1" u="sng">
                <a:solidFill>
                  <a:schemeClr val="accent2"/>
                </a:solidFill>
              </a:rPr>
              <a:t>workload</a:t>
            </a:r>
            <a:r>
              <a:rPr lang="en-US">
                <a:solidFill>
                  <a:schemeClr val="accent2"/>
                </a:solidFill>
              </a:rPr>
              <a:t>:</a:t>
            </a:r>
          </a:p>
          <a:p>
            <a:pPr lvl="1">
              <a:buSzPct val="75000"/>
            </a:pPr>
            <a:r>
              <a:rPr lang="en-US"/>
              <a:t>The most important queries and how often they arise.</a:t>
            </a:r>
          </a:p>
          <a:p>
            <a:pPr lvl="1">
              <a:buSzPct val="75000"/>
            </a:pPr>
            <a:r>
              <a:rPr lang="en-US"/>
              <a:t>The most important updates and how often they arise.</a:t>
            </a:r>
          </a:p>
          <a:p>
            <a:pPr lvl="1">
              <a:buSzPct val="75000"/>
            </a:pPr>
            <a:r>
              <a:rPr lang="en-US"/>
              <a:t>The desired performance for these queries and updates.</a:t>
            </a:r>
          </a:p>
        </p:txBody>
      </p:sp>
    </p:spTree>
  </p:cSld>
  <p:clrMapOvr>
    <a:masterClrMapping/>
  </p:clrMapOvr>
  <p:transition>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33795"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33796" name="Rectangle 4"/>
          <p:cNvSpPr>
            <a:spLocks noGrp="1" noChangeArrowheads="1"/>
          </p:cNvSpPr>
          <p:nvPr>
            <p:ph type="title"/>
          </p:nvPr>
        </p:nvSpPr>
        <p:spPr>
          <a:noFill/>
          <a:ln/>
        </p:spPr>
        <p:txBody>
          <a:bodyPr/>
          <a:lstStyle/>
          <a:p>
            <a:r>
              <a:rPr lang="en-US"/>
              <a:t>Horizontal Decompositions (Contd.)</a:t>
            </a:r>
          </a:p>
        </p:txBody>
      </p:sp>
      <p:sp>
        <p:nvSpPr>
          <p:cNvPr id="33797" name="Rectangle 5"/>
          <p:cNvSpPr>
            <a:spLocks noGrp="1" noChangeArrowheads="1"/>
          </p:cNvSpPr>
          <p:nvPr>
            <p:ph type="body" idx="1"/>
          </p:nvPr>
        </p:nvSpPr>
        <p:spPr>
          <a:xfrm>
            <a:off x="0" y="1676400"/>
            <a:ext cx="9067800" cy="4876800"/>
          </a:xfrm>
          <a:noFill/>
          <a:ln/>
        </p:spPr>
        <p:txBody>
          <a:bodyPr/>
          <a:lstStyle/>
          <a:p>
            <a:r>
              <a:rPr lang="en-US"/>
              <a:t>Suppose that contracts with value &gt; 10000 are subject to different rules.  This means that queries on Contracts will often contain the condition </a:t>
            </a:r>
            <a:r>
              <a:rPr lang="en-US" i="1"/>
              <a:t>val&gt;10000</a:t>
            </a:r>
            <a:r>
              <a:rPr lang="en-US"/>
              <a:t>.  </a:t>
            </a:r>
          </a:p>
          <a:p>
            <a:r>
              <a:rPr lang="en-US"/>
              <a:t>One way to deal with this is to build a clustered B+ tree index on the </a:t>
            </a:r>
            <a:r>
              <a:rPr lang="en-US" i="1"/>
              <a:t>val</a:t>
            </a:r>
            <a:r>
              <a:rPr lang="en-US"/>
              <a:t> field of Contracts.</a:t>
            </a:r>
          </a:p>
          <a:p>
            <a:r>
              <a:rPr lang="en-US"/>
              <a:t>A second approach is to replace contracts by two new relations:  LargeContracts and SmallContracts, with the same attributes (CSJDPQV).</a:t>
            </a:r>
          </a:p>
          <a:p>
            <a:pPr lvl="1">
              <a:buSzPct val="75000"/>
            </a:pPr>
            <a:r>
              <a:rPr lang="en-US"/>
              <a:t>Performs like index on such queries, but no index overhead.</a:t>
            </a:r>
          </a:p>
          <a:p>
            <a:pPr lvl="1">
              <a:buSzPct val="75000"/>
            </a:pPr>
            <a:r>
              <a:rPr lang="en-US"/>
              <a:t>Can build clustered indexes on other attributes, in addition!</a:t>
            </a:r>
          </a:p>
        </p:txBody>
      </p:sp>
    </p:spTree>
  </p:cSld>
  <p:clrMapOvr>
    <a:masterClrMapping/>
  </p:clrMapOvr>
  <p:transition>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35843"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35844" name="Rectangle 4"/>
          <p:cNvSpPr>
            <a:spLocks noGrp="1" noChangeArrowheads="1"/>
          </p:cNvSpPr>
          <p:nvPr>
            <p:ph type="title"/>
          </p:nvPr>
        </p:nvSpPr>
        <p:spPr>
          <a:xfrm>
            <a:off x="152400" y="228600"/>
            <a:ext cx="8153400" cy="1104900"/>
          </a:xfrm>
          <a:noFill/>
          <a:ln/>
        </p:spPr>
        <p:txBody>
          <a:bodyPr/>
          <a:lstStyle/>
          <a:p>
            <a:r>
              <a:rPr lang="en-US"/>
              <a:t>Masking Conceptual Schema Changes</a:t>
            </a:r>
          </a:p>
        </p:txBody>
      </p:sp>
      <p:sp>
        <p:nvSpPr>
          <p:cNvPr id="35845" name="Rectangle 5"/>
          <p:cNvSpPr>
            <a:spLocks noGrp="1" noChangeArrowheads="1"/>
          </p:cNvSpPr>
          <p:nvPr>
            <p:ph type="body" idx="1"/>
          </p:nvPr>
        </p:nvSpPr>
        <p:spPr>
          <a:xfrm>
            <a:off x="76200" y="3886200"/>
            <a:ext cx="8991600" cy="2552700"/>
          </a:xfrm>
          <a:noFill/>
          <a:ln/>
        </p:spPr>
        <p:txBody>
          <a:bodyPr/>
          <a:lstStyle/>
          <a:p>
            <a:r>
              <a:rPr lang="en-US"/>
              <a:t>The replacement of Contracts by LargeContracts and SmallContracts can be masked by the view.</a:t>
            </a:r>
          </a:p>
          <a:p>
            <a:r>
              <a:rPr lang="en-US"/>
              <a:t>However, queries with the condition </a:t>
            </a:r>
            <a:r>
              <a:rPr lang="en-US" i="1"/>
              <a:t>val&gt;10000</a:t>
            </a:r>
            <a:r>
              <a:rPr lang="en-US"/>
              <a:t> must be asked wrt LargeContracts for efficient execution:  so users concerned with performance have to be aware of the change.</a:t>
            </a:r>
          </a:p>
        </p:txBody>
      </p:sp>
      <p:sp>
        <p:nvSpPr>
          <p:cNvPr id="35846" name="Rectangle 6"/>
          <p:cNvSpPr>
            <a:spLocks noChangeArrowheads="1"/>
          </p:cNvSpPr>
          <p:nvPr/>
        </p:nvSpPr>
        <p:spPr bwMode="auto">
          <a:xfrm>
            <a:off x="1201738" y="1431925"/>
            <a:ext cx="7440612" cy="2286000"/>
          </a:xfrm>
          <a:prstGeom prst="rect">
            <a:avLst/>
          </a:prstGeom>
          <a:noFill/>
          <a:ln w="12700">
            <a:solidFill>
              <a:schemeClr val="tx1"/>
            </a:solidFill>
            <a:miter lim="800000"/>
            <a:headEnd/>
            <a:tailEnd/>
          </a:ln>
          <a:effectLst/>
        </p:spPr>
        <p:txBody>
          <a:bodyPr wrap="none" lIns="90488" tIns="44450" rIns="90488" bIns="44450">
            <a:spAutoFit/>
          </a:bodyPr>
          <a:lstStyle/>
          <a:p>
            <a:r>
              <a:rPr lang="en-US" sz="2000">
                <a:latin typeface="Book Antiqua" pitchFamily="18" charset="0"/>
              </a:rPr>
              <a:t>CREATE VIEW</a:t>
            </a:r>
            <a:r>
              <a:rPr lang="en-US">
                <a:latin typeface="Book Antiqua" pitchFamily="18" charset="0"/>
              </a:rPr>
              <a:t>  Contracts(cid, sid, jid, did, pid, qty, val)</a:t>
            </a:r>
          </a:p>
          <a:p>
            <a:r>
              <a:rPr lang="en-US">
                <a:latin typeface="Book Antiqua" pitchFamily="18" charset="0"/>
              </a:rPr>
              <a:t>	</a:t>
            </a:r>
            <a:r>
              <a:rPr lang="en-US" sz="2000">
                <a:latin typeface="Book Antiqua" pitchFamily="18" charset="0"/>
              </a:rPr>
              <a:t>AS  SELECT</a:t>
            </a:r>
            <a:r>
              <a:rPr lang="en-US">
                <a:latin typeface="Book Antiqua" pitchFamily="18" charset="0"/>
              </a:rPr>
              <a:t>  * </a:t>
            </a:r>
          </a:p>
          <a:p>
            <a:r>
              <a:rPr lang="en-US">
                <a:latin typeface="Book Antiqua" pitchFamily="18" charset="0"/>
              </a:rPr>
              <a:t>	</a:t>
            </a:r>
            <a:r>
              <a:rPr lang="en-US" sz="2000">
                <a:latin typeface="Book Antiqua" pitchFamily="18" charset="0"/>
              </a:rPr>
              <a:t>FROM</a:t>
            </a:r>
            <a:r>
              <a:rPr lang="en-US">
                <a:latin typeface="Book Antiqua" pitchFamily="18" charset="0"/>
              </a:rPr>
              <a:t>  LargeContracts</a:t>
            </a:r>
          </a:p>
          <a:p>
            <a:r>
              <a:rPr lang="en-US">
                <a:latin typeface="Book Antiqua" pitchFamily="18" charset="0"/>
              </a:rPr>
              <a:t>	</a:t>
            </a:r>
            <a:r>
              <a:rPr lang="en-US" sz="2000">
                <a:latin typeface="Book Antiqua" pitchFamily="18" charset="0"/>
              </a:rPr>
              <a:t>UNION</a:t>
            </a:r>
            <a:endParaRPr lang="en-US">
              <a:latin typeface="Book Antiqua" pitchFamily="18" charset="0"/>
            </a:endParaRPr>
          </a:p>
          <a:p>
            <a:r>
              <a:rPr lang="en-US">
                <a:latin typeface="Book Antiqua" pitchFamily="18" charset="0"/>
              </a:rPr>
              <a:t>	</a:t>
            </a:r>
            <a:r>
              <a:rPr lang="en-US" sz="2000">
                <a:latin typeface="Book Antiqua" pitchFamily="18" charset="0"/>
              </a:rPr>
              <a:t>SELECT</a:t>
            </a:r>
            <a:r>
              <a:rPr lang="en-US">
                <a:latin typeface="Book Antiqua" pitchFamily="18" charset="0"/>
              </a:rPr>
              <a:t>  *</a:t>
            </a:r>
          </a:p>
          <a:p>
            <a:r>
              <a:rPr lang="en-US">
                <a:latin typeface="Book Antiqua" pitchFamily="18" charset="0"/>
              </a:rPr>
              <a:t>	</a:t>
            </a:r>
            <a:r>
              <a:rPr lang="en-US" sz="2000">
                <a:latin typeface="Book Antiqua" pitchFamily="18" charset="0"/>
              </a:rPr>
              <a:t>FROM</a:t>
            </a:r>
            <a:r>
              <a:rPr lang="en-US">
                <a:latin typeface="Book Antiqua" pitchFamily="18" charset="0"/>
              </a:rPr>
              <a:t>  SmallContracts</a:t>
            </a:r>
          </a:p>
        </p:txBody>
      </p:sp>
    </p:spTree>
  </p:cSld>
  <p:clrMapOvr>
    <a:masterClrMapping/>
  </p:clrMapOvr>
  <p:transition>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37891"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37892" name="Rectangle 4"/>
          <p:cNvSpPr>
            <a:spLocks noGrp="1" noChangeArrowheads="1"/>
          </p:cNvSpPr>
          <p:nvPr>
            <p:ph type="title"/>
          </p:nvPr>
        </p:nvSpPr>
        <p:spPr>
          <a:noFill/>
          <a:ln/>
        </p:spPr>
        <p:txBody>
          <a:bodyPr/>
          <a:lstStyle/>
          <a:p>
            <a:r>
              <a:rPr lang="en-US"/>
              <a:t>Tuning Queries and Views</a:t>
            </a:r>
          </a:p>
        </p:txBody>
      </p:sp>
      <p:sp>
        <p:nvSpPr>
          <p:cNvPr id="37893" name="Rectangle 5"/>
          <p:cNvSpPr>
            <a:spLocks noGrp="1" noChangeArrowheads="1"/>
          </p:cNvSpPr>
          <p:nvPr>
            <p:ph type="body" idx="1"/>
          </p:nvPr>
        </p:nvSpPr>
        <p:spPr>
          <a:xfrm>
            <a:off x="0" y="1524000"/>
            <a:ext cx="9067800" cy="4876800"/>
          </a:xfrm>
          <a:noFill/>
          <a:ln/>
        </p:spPr>
        <p:txBody>
          <a:bodyPr/>
          <a:lstStyle/>
          <a:p>
            <a:r>
              <a:rPr lang="en-US"/>
              <a:t>If a query runs slower than expected, check if an index needs to be re-built, or if statistics are too old.</a:t>
            </a:r>
          </a:p>
          <a:p>
            <a:r>
              <a:rPr lang="en-US"/>
              <a:t>Sometimes, the DBMS may not be executing the plan you had in mind.  Common areas of weakness:</a:t>
            </a:r>
          </a:p>
          <a:p>
            <a:pPr lvl="1">
              <a:buSzPct val="75000"/>
            </a:pPr>
            <a:r>
              <a:rPr lang="en-US"/>
              <a:t>Selections involving </a:t>
            </a:r>
            <a:r>
              <a:rPr lang="en-US">
                <a:solidFill>
                  <a:schemeClr val="accent2"/>
                </a:solidFill>
              </a:rPr>
              <a:t>null values</a:t>
            </a:r>
            <a:r>
              <a:rPr lang="en-US"/>
              <a:t>.</a:t>
            </a:r>
          </a:p>
          <a:p>
            <a:pPr lvl="1">
              <a:buSzPct val="75000"/>
            </a:pPr>
            <a:r>
              <a:rPr lang="en-US"/>
              <a:t>Selections involving </a:t>
            </a:r>
            <a:r>
              <a:rPr lang="en-US">
                <a:solidFill>
                  <a:schemeClr val="accent2"/>
                </a:solidFill>
              </a:rPr>
              <a:t>arithmetic or string expressions</a:t>
            </a:r>
            <a:r>
              <a:rPr lang="en-US"/>
              <a:t>.</a:t>
            </a:r>
          </a:p>
          <a:p>
            <a:pPr lvl="1">
              <a:buSzPct val="75000"/>
            </a:pPr>
            <a:r>
              <a:rPr lang="en-US"/>
              <a:t>Selections involving </a:t>
            </a:r>
            <a:r>
              <a:rPr lang="en-US" sz="2000">
                <a:solidFill>
                  <a:schemeClr val="accent2"/>
                </a:solidFill>
              </a:rPr>
              <a:t>OR</a:t>
            </a:r>
            <a:r>
              <a:rPr lang="en-US"/>
              <a:t> conditions.</a:t>
            </a:r>
          </a:p>
          <a:p>
            <a:pPr lvl="1">
              <a:buSzPct val="75000"/>
            </a:pPr>
            <a:r>
              <a:rPr lang="en-US">
                <a:solidFill>
                  <a:schemeClr val="accent2"/>
                </a:solidFill>
              </a:rPr>
              <a:t>Lack of evaluation features </a:t>
            </a:r>
            <a:r>
              <a:rPr lang="en-US"/>
              <a:t>like index-only strategies or certain join methods or poor size estimation.</a:t>
            </a:r>
          </a:p>
          <a:p>
            <a:r>
              <a:rPr lang="en-US"/>
              <a:t>Check the plan that is being used!  Then adjust the choice of indexes or </a:t>
            </a:r>
            <a:r>
              <a:rPr lang="en-US">
                <a:solidFill>
                  <a:schemeClr val="accent2"/>
                </a:solidFill>
              </a:rPr>
              <a:t>rewrite the query/view</a:t>
            </a:r>
            <a:r>
              <a:rPr lang="en-US"/>
              <a:t>.</a:t>
            </a:r>
          </a:p>
        </p:txBody>
      </p:sp>
    </p:spTree>
  </p:cSld>
  <p:clrMapOvr>
    <a:masterClrMapping/>
  </p:clrMapOvr>
  <p:transition>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39939"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39940" name="Rectangle 4"/>
          <p:cNvSpPr>
            <a:spLocks noGrp="1" noChangeArrowheads="1"/>
          </p:cNvSpPr>
          <p:nvPr>
            <p:ph type="title"/>
          </p:nvPr>
        </p:nvSpPr>
        <p:spPr>
          <a:xfrm>
            <a:off x="152400" y="152400"/>
            <a:ext cx="7772400" cy="1104900"/>
          </a:xfrm>
          <a:noFill/>
          <a:ln/>
        </p:spPr>
        <p:txBody>
          <a:bodyPr/>
          <a:lstStyle/>
          <a:p>
            <a:r>
              <a:rPr lang="en-US"/>
              <a:t>Rewriting SQL Queries</a:t>
            </a:r>
          </a:p>
        </p:txBody>
      </p:sp>
      <p:sp>
        <p:nvSpPr>
          <p:cNvPr id="39941" name="Rectangle 5"/>
          <p:cNvSpPr>
            <a:spLocks noGrp="1" noChangeArrowheads="1"/>
          </p:cNvSpPr>
          <p:nvPr>
            <p:ph type="body" idx="1"/>
          </p:nvPr>
        </p:nvSpPr>
        <p:spPr>
          <a:xfrm>
            <a:off x="152400" y="1143000"/>
            <a:ext cx="8763000" cy="4076700"/>
          </a:xfrm>
          <a:noFill/>
          <a:ln/>
        </p:spPr>
        <p:txBody>
          <a:bodyPr/>
          <a:lstStyle/>
          <a:p>
            <a:r>
              <a:rPr lang="en-US"/>
              <a:t>Complicated by interaction of:</a:t>
            </a:r>
          </a:p>
          <a:p>
            <a:pPr lvl="1">
              <a:buSzPct val="75000"/>
            </a:pPr>
            <a:r>
              <a:rPr lang="en-US" sz="2000">
                <a:solidFill>
                  <a:schemeClr val="accent1"/>
                </a:solidFill>
              </a:rPr>
              <a:t>NULL</a:t>
            </a:r>
            <a:r>
              <a:rPr lang="en-US">
                <a:solidFill>
                  <a:schemeClr val="accent1"/>
                </a:solidFill>
              </a:rPr>
              <a:t>s, duplicates, aggregation, subqueries.</a:t>
            </a:r>
            <a:endParaRPr lang="en-US">
              <a:solidFill>
                <a:schemeClr val="accent2"/>
              </a:solidFill>
            </a:endParaRPr>
          </a:p>
          <a:p>
            <a:r>
              <a:rPr lang="en-US" b="1" i="1" u="sng">
                <a:solidFill>
                  <a:schemeClr val="accent2"/>
                </a:solidFill>
              </a:rPr>
              <a:t>Guideline</a:t>
            </a:r>
            <a:r>
              <a:rPr lang="en-US" b="1" i="1">
                <a:solidFill>
                  <a:schemeClr val="accent2"/>
                </a:solidFill>
              </a:rPr>
              <a:t>: Use only one “query block”, if possible.</a:t>
            </a:r>
          </a:p>
        </p:txBody>
      </p:sp>
      <p:sp>
        <p:nvSpPr>
          <p:cNvPr id="39942" name="Rectangle 6"/>
          <p:cNvSpPr>
            <a:spLocks noChangeArrowheads="1"/>
          </p:cNvSpPr>
          <p:nvPr/>
        </p:nvSpPr>
        <p:spPr bwMode="auto">
          <a:xfrm>
            <a:off x="146050" y="2663825"/>
            <a:ext cx="4600575" cy="1612900"/>
          </a:xfrm>
          <a:prstGeom prst="rect">
            <a:avLst/>
          </a:prstGeom>
          <a:noFill/>
          <a:ln w="9525">
            <a:noFill/>
            <a:miter lim="800000"/>
            <a:headEnd/>
            <a:tailEnd/>
          </a:ln>
          <a:effectLst/>
        </p:spPr>
        <p:txBody>
          <a:bodyPr wrap="none" lIns="90488" tIns="44450" rIns="90488" bIns="44450">
            <a:spAutoFit/>
          </a:bodyPr>
          <a:lstStyle/>
          <a:p>
            <a:r>
              <a:rPr lang="en-US" sz="2000" b="1">
                <a:latin typeface="Courier New" pitchFamily="49" charset="0"/>
              </a:rPr>
              <a:t>SELECT DISTINCT *</a:t>
            </a:r>
          </a:p>
          <a:p>
            <a:r>
              <a:rPr lang="en-US" sz="2000" b="1">
                <a:latin typeface="Courier New" pitchFamily="49" charset="0"/>
              </a:rPr>
              <a:t>  FROM Sailors S</a:t>
            </a:r>
          </a:p>
          <a:p>
            <a:r>
              <a:rPr lang="en-US" sz="2000" b="1">
                <a:latin typeface="Courier New" pitchFamily="49" charset="0"/>
              </a:rPr>
              <a:t> WHERE S.sname IN</a:t>
            </a:r>
          </a:p>
          <a:p>
            <a:r>
              <a:rPr lang="en-US" sz="2000" b="1">
                <a:latin typeface="Courier New" pitchFamily="49" charset="0"/>
              </a:rPr>
              <a:t>	(SELECT Y.sname</a:t>
            </a:r>
          </a:p>
          <a:p>
            <a:r>
              <a:rPr lang="en-US" sz="2000" b="1">
                <a:latin typeface="Courier New" pitchFamily="49" charset="0"/>
              </a:rPr>
              <a:t>	   FROM YoungSailors Y)</a:t>
            </a:r>
          </a:p>
        </p:txBody>
      </p:sp>
      <p:sp>
        <p:nvSpPr>
          <p:cNvPr id="39943" name="Rectangle 7"/>
          <p:cNvSpPr>
            <a:spLocks noChangeArrowheads="1"/>
          </p:cNvSpPr>
          <p:nvPr/>
        </p:nvSpPr>
        <p:spPr bwMode="auto">
          <a:xfrm>
            <a:off x="4868863" y="2741613"/>
            <a:ext cx="3838575" cy="1308100"/>
          </a:xfrm>
          <a:prstGeom prst="rect">
            <a:avLst/>
          </a:prstGeom>
          <a:noFill/>
          <a:ln w="9525">
            <a:noFill/>
            <a:miter lim="800000"/>
            <a:headEnd/>
            <a:tailEnd/>
          </a:ln>
          <a:effectLst/>
        </p:spPr>
        <p:txBody>
          <a:bodyPr wrap="none" lIns="90488" tIns="44450" rIns="90488" bIns="44450">
            <a:spAutoFit/>
          </a:bodyPr>
          <a:lstStyle/>
          <a:p>
            <a:r>
              <a:rPr lang="en-US" sz="2000" b="1">
                <a:latin typeface="Courier New" pitchFamily="49" charset="0"/>
              </a:rPr>
              <a:t>SELECT DISTINCT S.*</a:t>
            </a:r>
          </a:p>
          <a:p>
            <a:r>
              <a:rPr lang="en-US" sz="2000" b="1">
                <a:latin typeface="Courier New" pitchFamily="49" charset="0"/>
              </a:rPr>
              <a:t>  FROM Sailors S, </a:t>
            </a:r>
          </a:p>
          <a:p>
            <a:r>
              <a:rPr lang="en-US" sz="2000" b="1">
                <a:latin typeface="Courier New" pitchFamily="49" charset="0"/>
              </a:rPr>
              <a:t>       YoungSailors Y</a:t>
            </a:r>
          </a:p>
          <a:p>
            <a:r>
              <a:rPr lang="en-US" sz="2000" b="1">
                <a:latin typeface="Courier New" pitchFamily="49" charset="0"/>
              </a:rPr>
              <a:t> WHERE S.sname = Y.sname</a:t>
            </a:r>
          </a:p>
        </p:txBody>
      </p:sp>
      <p:sp>
        <p:nvSpPr>
          <p:cNvPr id="39944" name="Rectangle 8"/>
          <p:cNvSpPr>
            <a:spLocks noChangeArrowheads="1"/>
          </p:cNvSpPr>
          <p:nvPr/>
        </p:nvSpPr>
        <p:spPr bwMode="auto">
          <a:xfrm>
            <a:off x="222250" y="4873625"/>
            <a:ext cx="4752975" cy="1612900"/>
          </a:xfrm>
          <a:prstGeom prst="rect">
            <a:avLst/>
          </a:prstGeom>
          <a:noFill/>
          <a:ln w="9525">
            <a:noFill/>
            <a:miter lim="800000"/>
            <a:headEnd/>
            <a:tailEnd/>
          </a:ln>
          <a:effectLst/>
        </p:spPr>
        <p:txBody>
          <a:bodyPr wrap="none" lIns="90488" tIns="44450" rIns="90488" bIns="44450">
            <a:spAutoFit/>
          </a:bodyPr>
          <a:lstStyle/>
          <a:p>
            <a:r>
              <a:rPr lang="en-US" sz="2000" b="1">
                <a:latin typeface="Courier New" pitchFamily="49" charset="0"/>
              </a:rPr>
              <a:t>SELECT *</a:t>
            </a:r>
          </a:p>
          <a:p>
            <a:r>
              <a:rPr lang="en-US" sz="2000" b="1">
                <a:latin typeface="Courier New" pitchFamily="49" charset="0"/>
              </a:rPr>
              <a:t>  FROM Sailors S</a:t>
            </a:r>
          </a:p>
          <a:p>
            <a:r>
              <a:rPr lang="en-US" sz="2000" b="1">
                <a:latin typeface="Courier New" pitchFamily="49" charset="0"/>
              </a:rPr>
              <a:t> WHERE S.sname IN</a:t>
            </a:r>
          </a:p>
          <a:p>
            <a:r>
              <a:rPr lang="en-US" sz="2000" b="1">
                <a:latin typeface="Courier New" pitchFamily="49" charset="0"/>
              </a:rPr>
              <a:t>	(SELECT DISTINCT Y.sname</a:t>
            </a:r>
          </a:p>
          <a:p>
            <a:r>
              <a:rPr lang="en-US" sz="2000" b="1">
                <a:latin typeface="Courier New" pitchFamily="49" charset="0"/>
              </a:rPr>
              <a:t>	   FROM YoungSailors Y)</a:t>
            </a:r>
          </a:p>
        </p:txBody>
      </p:sp>
      <p:sp>
        <p:nvSpPr>
          <p:cNvPr id="39945" name="Rectangle 9"/>
          <p:cNvSpPr>
            <a:spLocks noChangeArrowheads="1"/>
          </p:cNvSpPr>
          <p:nvPr/>
        </p:nvSpPr>
        <p:spPr bwMode="auto">
          <a:xfrm>
            <a:off x="5097463" y="5027613"/>
            <a:ext cx="3838575" cy="1308100"/>
          </a:xfrm>
          <a:prstGeom prst="rect">
            <a:avLst/>
          </a:prstGeom>
          <a:noFill/>
          <a:ln w="9525">
            <a:noFill/>
            <a:miter lim="800000"/>
            <a:headEnd/>
            <a:tailEnd/>
          </a:ln>
          <a:effectLst/>
        </p:spPr>
        <p:txBody>
          <a:bodyPr wrap="none" lIns="90488" tIns="44450" rIns="90488" bIns="44450">
            <a:spAutoFit/>
          </a:bodyPr>
          <a:lstStyle/>
          <a:p>
            <a:r>
              <a:rPr lang="en-US" sz="2000" b="1">
                <a:latin typeface="Courier New" pitchFamily="49" charset="0"/>
              </a:rPr>
              <a:t>SELECT S.*</a:t>
            </a:r>
          </a:p>
          <a:p>
            <a:r>
              <a:rPr lang="en-US" sz="2000" b="1">
                <a:latin typeface="Courier New" pitchFamily="49" charset="0"/>
              </a:rPr>
              <a:t>  FROM Sailors S, </a:t>
            </a:r>
          </a:p>
          <a:p>
            <a:r>
              <a:rPr lang="en-US" sz="2000" b="1">
                <a:latin typeface="Courier New" pitchFamily="49" charset="0"/>
              </a:rPr>
              <a:t>       YoungSailors Y</a:t>
            </a:r>
          </a:p>
          <a:p>
            <a:r>
              <a:rPr lang="en-US" sz="2000" b="1">
                <a:latin typeface="Courier New" pitchFamily="49" charset="0"/>
              </a:rPr>
              <a:t> WHERE S.sname = Y.sname</a:t>
            </a:r>
          </a:p>
        </p:txBody>
      </p:sp>
      <p:sp>
        <p:nvSpPr>
          <p:cNvPr id="39946" name="Rectangle 10"/>
          <p:cNvSpPr>
            <a:spLocks noChangeArrowheads="1"/>
          </p:cNvSpPr>
          <p:nvPr/>
        </p:nvSpPr>
        <p:spPr bwMode="auto">
          <a:xfrm>
            <a:off x="-304800" y="4267200"/>
            <a:ext cx="8763000" cy="609600"/>
          </a:xfrm>
          <a:prstGeom prst="rect">
            <a:avLst/>
          </a:prstGeom>
          <a:noFill/>
          <a:ln w="9525">
            <a:noFill/>
            <a:miter lim="800000"/>
            <a:headEnd/>
            <a:tailEnd/>
          </a:ln>
          <a:effectLst/>
        </p:spPr>
        <p:txBody>
          <a:bodyPr lIns="90488" tIns="44450" rIns="90488" bIns="44450"/>
          <a:lstStyle/>
          <a:p>
            <a:pPr marL="742950" lvl="1" indent="-285750">
              <a:spcBef>
                <a:spcPct val="20000"/>
              </a:spcBef>
              <a:buClr>
                <a:schemeClr val="tx1"/>
              </a:buClr>
              <a:buSzPct val="75000"/>
              <a:buFont typeface="Wingdings" pitchFamily="2" charset="2"/>
              <a:buChar char="v"/>
            </a:pPr>
            <a:r>
              <a:rPr lang="en-US" sz="2800" i="1">
                <a:solidFill>
                  <a:schemeClr val="accent2"/>
                </a:solidFill>
                <a:latin typeface="Book Antiqua" pitchFamily="18" charset="0"/>
              </a:rPr>
              <a:t> Not always possible ...</a:t>
            </a:r>
          </a:p>
        </p:txBody>
      </p:sp>
      <p:sp>
        <p:nvSpPr>
          <p:cNvPr id="39947" name="Rectangle 11"/>
          <p:cNvSpPr>
            <a:spLocks noChangeArrowheads="1"/>
          </p:cNvSpPr>
          <p:nvPr/>
        </p:nvSpPr>
        <p:spPr bwMode="auto">
          <a:xfrm>
            <a:off x="3789363" y="2768600"/>
            <a:ext cx="642937" cy="1003300"/>
          </a:xfrm>
          <a:prstGeom prst="rect">
            <a:avLst/>
          </a:prstGeom>
          <a:noFill/>
          <a:ln w="9525">
            <a:noFill/>
            <a:miter lim="800000"/>
            <a:headEnd/>
            <a:tailEnd/>
          </a:ln>
          <a:effectLst/>
        </p:spPr>
        <p:txBody>
          <a:bodyPr wrap="none" lIns="90488" tIns="44450" rIns="90488" bIns="44450">
            <a:spAutoFit/>
          </a:bodyPr>
          <a:lstStyle/>
          <a:p>
            <a:r>
              <a:rPr lang="en-US" sz="6000" b="1">
                <a:solidFill>
                  <a:srgbClr val="CF0E30"/>
                </a:solidFill>
                <a:latin typeface="Book Antiqua" pitchFamily="18" charset="0"/>
              </a:rPr>
              <a:t>=</a:t>
            </a:r>
          </a:p>
        </p:txBody>
      </p:sp>
      <p:sp>
        <p:nvSpPr>
          <p:cNvPr id="39948" name="Rectangle 12"/>
          <p:cNvSpPr>
            <a:spLocks noChangeArrowheads="1"/>
          </p:cNvSpPr>
          <p:nvPr/>
        </p:nvSpPr>
        <p:spPr bwMode="auto">
          <a:xfrm>
            <a:off x="3941763" y="4902200"/>
            <a:ext cx="642937" cy="1003300"/>
          </a:xfrm>
          <a:prstGeom prst="rect">
            <a:avLst/>
          </a:prstGeom>
          <a:noFill/>
          <a:ln w="9525">
            <a:noFill/>
            <a:miter lim="800000"/>
            <a:headEnd/>
            <a:tailEnd/>
          </a:ln>
          <a:effectLst/>
        </p:spPr>
        <p:txBody>
          <a:bodyPr wrap="none" lIns="90488" tIns="44450" rIns="90488" bIns="44450">
            <a:spAutoFit/>
          </a:bodyPr>
          <a:lstStyle/>
          <a:p>
            <a:r>
              <a:rPr lang="en-US" sz="6000" b="1">
                <a:solidFill>
                  <a:srgbClr val="CF0E30"/>
                </a:solidFill>
                <a:latin typeface="Book Antiqua" pitchFamily="18" charset="0"/>
              </a:rPr>
              <a:t>=</a:t>
            </a:r>
          </a:p>
        </p:txBody>
      </p:sp>
      <p:sp>
        <p:nvSpPr>
          <p:cNvPr id="39949" name="Line 13"/>
          <p:cNvSpPr>
            <a:spLocks noChangeShapeType="1"/>
          </p:cNvSpPr>
          <p:nvPr/>
        </p:nvSpPr>
        <p:spPr bwMode="auto">
          <a:xfrm flipV="1">
            <a:off x="4127500" y="5092700"/>
            <a:ext cx="279400" cy="558800"/>
          </a:xfrm>
          <a:prstGeom prst="line">
            <a:avLst/>
          </a:prstGeom>
          <a:noFill/>
          <a:ln w="25400">
            <a:solidFill>
              <a:schemeClr val="folHlink"/>
            </a:solidFill>
            <a:round/>
            <a:headEnd type="none" w="sm" len="sm"/>
            <a:tailEnd type="none" w="sm" len="sm"/>
          </a:ln>
          <a:effectLst/>
        </p:spPr>
        <p:txBody>
          <a:bodyPr/>
          <a:lstStyle/>
          <a:p>
            <a:endParaRPr lang="en-US"/>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44035"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44036" name="Rectangle 4"/>
          <p:cNvSpPr>
            <a:spLocks noGrp="1" noChangeArrowheads="1"/>
          </p:cNvSpPr>
          <p:nvPr>
            <p:ph type="title"/>
          </p:nvPr>
        </p:nvSpPr>
        <p:spPr>
          <a:noFill/>
          <a:ln/>
        </p:spPr>
        <p:txBody>
          <a:bodyPr/>
          <a:lstStyle/>
          <a:p>
            <a:r>
              <a:rPr lang="en-US"/>
              <a:t>Summary on Unnesting Queries</a:t>
            </a:r>
          </a:p>
        </p:txBody>
      </p:sp>
      <p:sp>
        <p:nvSpPr>
          <p:cNvPr id="44037" name="Rectangle 5"/>
          <p:cNvSpPr>
            <a:spLocks noGrp="1" noChangeArrowheads="1"/>
          </p:cNvSpPr>
          <p:nvPr>
            <p:ph type="body" idx="1"/>
          </p:nvPr>
        </p:nvSpPr>
        <p:spPr>
          <a:xfrm>
            <a:off x="762000" y="1371600"/>
            <a:ext cx="7772400" cy="4076700"/>
          </a:xfrm>
          <a:noFill/>
          <a:ln/>
        </p:spPr>
        <p:txBody>
          <a:bodyPr/>
          <a:lstStyle/>
          <a:p>
            <a:r>
              <a:rPr lang="en-US" sz="2400" dirty="0">
                <a:solidFill>
                  <a:schemeClr val="accent2"/>
                </a:solidFill>
              </a:rPr>
              <a:t>DISTINCT</a:t>
            </a:r>
            <a:r>
              <a:rPr lang="en-US" dirty="0">
                <a:solidFill>
                  <a:schemeClr val="accent2"/>
                </a:solidFill>
              </a:rPr>
              <a:t> at top level</a:t>
            </a:r>
            <a:r>
              <a:rPr lang="en-US" dirty="0"/>
              <a:t>: </a:t>
            </a:r>
            <a:r>
              <a:rPr lang="en-US" i="1" dirty="0">
                <a:solidFill>
                  <a:schemeClr val="accent1"/>
                </a:solidFill>
              </a:rPr>
              <a:t>Can ignore duplicates</a:t>
            </a:r>
            <a:r>
              <a:rPr lang="en-US" dirty="0">
                <a:solidFill>
                  <a:schemeClr val="accent1"/>
                </a:solidFill>
              </a:rPr>
              <a:t>.</a:t>
            </a:r>
            <a:endParaRPr lang="en-US" dirty="0"/>
          </a:p>
          <a:p>
            <a:pPr lvl="1">
              <a:buSzPct val="75000"/>
            </a:pPr>
            <a:r>
              <a:rPr lang="en-US" dirty="0"/>
              <a:t>Can sometimes infer DISTINCT at top level!  (e.g. subquery clause matches at most one tuple)</a:t>
            </a:r>
          </a:p>
          <a:p>
            <a:r>
              <a:rPr lang="en-US" sz="2400" dirty="0">
                <a:solidFill>
                  <a:schemeClr val="accent2"/>
                </a:solidFill>
              </a:rPr>
              <a:t>DISTINCT</a:t>
            </a:r>
            <a:r>
              <a:rPr lang="en-US" dirty="0">
                <a:solidFill>
                  <a:schemeClr val="accent2"/>
                </a:solidFill>
              </a:rPr>
              <a:t> in subquery </a:t>
            </a:r>
            <a:r>
              <a:rPr lang="en-US" dirty="0"/>
              <a:t>w/o </a:t>
            </a:r>
            <a:r>
              <a:rPr lang="en-US" sz="2400" dirty="0"/>
              <a:t>DISTINCT</a:t>
            </a:r>
            <a:r>
              <a:rPr lang="en-US" dirty="0"/>
              <a:t> at top: </a:t>
            </a:r>
            <a:r>
              <a:rPr lang="en-US" i="1" dirty="0">
                <a:solidFill>
                  <a:schemeClr val="accent1"/>
                </a:solidFill>
              </a:rPr>
              <a:t>Hard to convert</a:t>
            </a:r>
            <a:r>
              <a:rPr lang="en-US" dirty="0">
                <a:solidFill>
                  <a:schemeClr val="accent1"/>
                </a:solidFill>
              </a:rPr>
              <a:t>.</a:t>
            </a:r>
          </a:p>
          <a:p>
            <a:r>
              <a:rPr lang="en-US" dirty="0">
                <a:solidFill>
                  <a:schemeClr val="accent2"/>
                </a:solidFill>
              </a:rPr>
              <a:t>Subqueries inside OR</a:t>
            </a:r>
            <a:r>
              <a:rPr lang="en-US" dirty="0"/>
              <a:t>: </a:t>
            </a:r>
            <a:r>
              <a:rPr lang="en-US" i="1" dirty="0">
                <a:solidFill>
                  <a:schemeClr val="accent1"/>
                </a:solidFill>
              </a:rPr>
              <a:t>Hard to convert.</a:t>
            </a:r>
            <a:endParaRPr lang="en-US" dirty="0">
              <a:solidFill>
                <a:schemeClr val="accent1"/>
              </a:solidFill>
            </a:endParaRPr>
          </a:p>
          <a:p>
            <a:r>
              <a:rPr lang="en-US" sz="2400" dirty="0">
                <a:solidFill>
                  <a:schemeClr val="accent2"/>
                </a:solidFill>
              </a:rPr>
              <a:t>ALL</a:t>
            </a:r>
            <a:r>
              <a:rPr lang="en-US" dirty="0">
                <a:solidFill>
                  <a:schemeClr val="accent2"/>
                </a:solidFill>
              </a:rPr>
              <a:t> subqueries</a:t>
            </a:r>
            <a:r>
              <a:rPr lang="en-US" dirty="0"/>
              <a:t>: </a:t>
            </a:r>
            <a:r>
              <a:rPr lang="en-US" i="1" dirty="0">
                <a:solidFill>
                  <a:schemeClr val="accent1"/>
                </a:solidFill>
              </a:rPr>
              <a:t>Hard to convert.</a:t>
            </a:r>
            <a:endParaRPr lang="en-US" dirty="0">
              <a:solidFill>
                <a:schemeClr val="accent1"/>
              </a:solidFill>
            </a:endParaRPr>
          </a:p>
          <a:p>
            <a:pPr lvl="1">
              <a:buSzPct val="75000"/>
            </a:pPr>
            <a:r>
              <a:rPr lang="en-US" dirty="0"/>
              <a:t>EXISTS and ANY are just like IN.</a:t>
            </a:r>
          </a:p>
          <a:p>
            <a:r>
              <a:rPr lang="en-US" dirty="0">
                <a:solidFill>
                  <a:schemeClr val="accent2"/>
                </a:solidFill>
              </a:rPr>
              <a:t>Aggregates in subqueries</a:t>
            </a:r>
            <a:r>
              <a:rPr lang="en-US" dirty="0"/>
              <a:t>: </a:t>
            </a:r>
            <a:r>
              <a:rPr lang="en-US" i="1" dirty="0">
                <a:solidFill>
                  <a:schemeClr val="accent1"/>
                </a:solidFill>
              </a:rPr>
              <a:t>Tricky.</a:t>
            </a:r>
            <a:endParaRPr lang="en-US" dirty="0">
              <a:solidFill>
                <a:schemeClr val="accent1"/>
              </a:solidFill>
            </a:endParaRPr>
          </a:p>
          <a:p>
            <a:r>
              <a:rPr lang="en-US" u="sng" dirty="0">
                <a:solidFill>
                  <a:schemeClr val="accent2"/>
                </a:solidFill>
              </a:rPr>
              <a:t>Good news</a:t>
            </a:r>
            <a:r>
              <a:rPr lang="en-US" dirty="0">
                <a:solidFill>
                  <a:schemeClr val="accent2"/>
                </a:solidFill>
              </a:rPr>
              <a:t>: Some systems rewrite under the covers.</a:t>
            </a: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403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4403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44037">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44037">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44037">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44037">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44037">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4403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7"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46083"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46084" name="Rectangle 4"/>
          <p:cNvSpPr>
            <a:spLocks noGrp="1" noChangeArrowheads="1"/>
          </p:cNvSpPr>
          <p:nvPr>
            <p:ph type="title"/>
          </p:nvPr>
        </p:nvSpPr>
        <p:spPr>
          <a:noFill/>
          <a:ln/>
        </p:spPr>
        <p:txBody>
          <a:bodyPr/>
          <a:lstStyle/>
          <a:p>
            <a:r>
              <a:rPr lang="en-US"/>
              <a:t>More Guidelines for Query Tuning</a:t>
            </a:r>
          </a:p>
        </p:txBody>
      </p:sp>
      <p:sp>
        <p:nvSpPr>
          <p:cNvPr id="46085" name="Rectangle 5"/>
          <p:cNvSpPr>
            <a:spLocks noGrp="1" noChangeArrowheads="1"/>
          </p:cNvSpPr>
          <p:nvPr>
            <p:ph type="body" idx="1"/>
          </p:nvPr>
        </p:nvSpPr>
        <p:spPr>
          <a:xfrm>
            <a:off x="0" y="1447800"/>
            <a:ext cx="9067800" cy="1905000"/>
          </a:xfrm>
          <a:noFill/>
          <a:ln/>
        </p:spPr>
        <p:txBody>
          <a:bodyPr/>
          <a:lstStyle/>
          <a:p>
            <a:r>
              <a:rPr lang="en-US"/>
              <a:t>Minimize the use of </a:t>
            </a:r>
            <a:r>
              <a:rPr lang="en-US" sz="2400"/>
              <a:t>DISTINCT</a:t>
            </a:r>
            <a:r>
              <a:rPr lang="en-US"/>
              <a:t>:  don’t need it if duplicates are acceptable, or if answer contains a key. </a:t>
            </a:r>
          </a:p>
          <a:p>
            <a:r>
              <a:rPr lang="en-US"/>
              <a:t>Minimize the use of </a:t>
            </a:r>
            <a:r>
              <a:rPr lang="en-US" sz="2400"/>
              <a:t>GROUP BY </a:t>
            </a:r>
            <a:r>
              <a:rPr lang="en-US"/>
              <a:t>and </a:t>
            </a:r>
            <a:r>
              <a:rPr lang="en-US" sz="2400"/>
              <a:t>HAVING</a:t>
            </a:r>
            <a:r>
              <a:rPr lang="en-US"/>
              <a:t>:</a:t>
            </a:r>
          </a:p>
        </p:txBody>
      </p:sp>
      <p:sp>
        <p:nvSpPr>
          <p:cNvPr id="46086" name="Rectangle 6"/>
          <p:cNvSpPr>
            <a:spLocks noChangeArrowheads="1"/>
          </p:cNvSpPr>
          <p:nvPr/>
        </p:nvSpPr>
        <p:spPr bwMode="auto">
          <a:xfrm>
            <a:off x="593725" y="3106738"/>
            <a:ext cx="2855913" cy="1555750"/>
          </a:xfrm>
          <a:prstGeom prst="rect">
            <a:avLst/>
          </a:prstGeom>
          <a:noFill/>
          <a:ln w="12700">
            <a:solidFill>
              <a:schemeClr val="tx1"/>
            </a:solidFill>
            <a:miter lim="800000"/>
            <a:headEnd/>
            <a:tailEnd/>
          </a:ln>
          <a:effectLst/>
        </p:spPr>
        <p:txBody>
          <a:bodyPr wrap="none" lIns="90488" tIns="44450" rIns="90488" bIns="44450">
            <a:spAutoFit/>
          </a:bodyPr>
          <a:lstStyle/>
          <a:p>
            <a:r>
              <a:rPr lang="en-US" sz="2000">
                <a:latin typeface="Book Antiqua" pitchFamily="18" charset="0"/>
              </a:rPr>
              <a:t>SELECT  MIN </a:t>
            </a:r>
            <a:r>
              <a:rPr lang="en-US">
                <a:latin typeface="Book Antiqua" pitchFamily="18" charset="0"/>
              </a:rPr>
              <a:t>(E.age)</a:t>
            </a:r>
          </a:p>
          <a:p>
            <a:r>
              <a:rPr lang="en-US" sz="2000">
                <a:latin typeface="Book Antiqua" pitchFamily="18" charset="0"/>
              </a:rPr>
              <a:t>FROM</a:t>
            </a:r>
            <a:r>
              <a:rPr lang="en-US">
                <a:latin typeface="Book Antiqua" pitchFamily="18" charset="0"/>
              </a:rPr>
              <a:t>  Employee E</a:t>
            </a:r>
          </a:p>
          <a:p>
            <a:r>
              <a:rPr lang="en-US" sz="2000">
                <a:latin typeface="Book Antiqua" pitchFamily="18" charset="0"/>
              </a:rPr>
              <a:t>GROUP BY  </a:t>
            </a:r>
            <a:r>
              <a:rPr lang="en-US">
                <a:latin typeface="Book Antiqua" pitchFamily="18" charset="0"/>
              </a:rPr>
              <a:t>E.dno</a:t>
            </a:r>
          </a:p>
          <a:p>
            <a:r>
              <a:rPr lang="en-US" sz="2000">
                <a:latin typeface="Book Antiqua" pitchFamily="18" charset="0"/>
              </a:rPr>
              <a:t>HAVING</a:t>
            </a:r>
            <a:r>
              <a:rPr lang="en-US">
                <a:latin typeface="Book Antiqua" pitchFamily="18" charset="0"/>
              </a:rPr>
              <a:t>  E.dno=102</a:t>
            </a:r>
          </a:p>
        </p:txBody>
      </p:sp>
      <p:sp>
        <p:nvSpPr>
          <p:cNvPr id="46087" name="Rectangle 7"/>
          <p:cNvSpPr>
            <a:spLocks noChangeArrowheads="1"/>
          </p:cNvSpPr>
          <p:nvPr/>
        </p:nvSpPr>
        <p:spPr bwMode="auto">
          <a:xfrm>
            <a:off x="4249738" y="3182938"/>
            <a:ext cx="2782887" cy="1190625"/>
          </a:xfrm>
          <a:prstGeom prst="rect">
            <a:avLst/>
          </a:prstGeom>
          <a:noFill/>
          <a:ln w="12700">
            <a:solidFill>
              <a:schemeClr val="tx1"/>
            </a:solidFill>
            <a:miter lim="800000"/>
            <a:headEnd/>
            <a:tailEnd/>
          </a:ln>
          <a:effectLst/>
        </p:spPr>
        <p:txBody>
          <a:bodyPr wrap="none" lIns="90488" tIns="44450" rIns="90488" bIns="44450">
            <a:spAutoFit/>
          </a:bodyPr>
          <a:lstStyle/>
          <a:p>
            <a:r>
              <a:rPr lang="en-US" sz="2000">
                <a:latin typeface="Book Antiqua" pitchFamily="18" charset="0"/>
              </a:rPr>
              <a:t>SELECT  MIN </a:t>
            </a:r>
            <a:r>
              <a:rPr lang="en-US">
                <a:latin typeface="Book Antiqua" pitchFamily="18" charset="0"/>
              </a:rPr>
              <a:t>(E.age)</a:t>
            </a:r>
          </a:p>
          <a:p>
            <a:r>
              <a:rPr lang="en-US" sz="2000">
                <a:latin typeface="Book Antiqua" pitchFamily="18" charset="0"/>
              </a:rPr>
              <a:t>FROM</a:t>
            </a:r>
            <a:r>
              <a:rPr lang="en-US">
                <a:latin typeface="Book Antiqua" pitchFamily="18" charset="0"/>
              </a:rPr>
              <a:t>  Employee E</a:t>
            </a:r>
          </a:p>
          <a:p>
            <a:r>
              <a:rPr lang="en-US" sz="2000">
                <a:latin typeface="Book Antiqua" pitchFamily="18" charset="0"/>
              </a:rPr>
              <a:t>WHERE  </a:t>
            </a:r>
            <a:r>
              <a:rPr lang="en-US">
                <a:latin typeface="Book Antiqua" pitchFamily="18" charset="0"/>
              </a:rPr>
              <a:t>E.dno=102</a:t>
            </a:r>
          </a:p>
        </p:txBody>
      </p:sp>
      <p:sp>
        <p:nvSpPr>
          <p:cNvPr id="46088" name="Rectangle 8"/>
          <p:cNvSpPr>
            <a:spLocks noChangeArrowheads="1"/>
          </p:cNvSpPr>
          <p:nvPr/>
        </p:nvSpPr>
        <p:spPr bwMode="auto">
          <a:xfrm>
            <a:off x="76200" y="4953000"/>
            <a:ext cx="9067800" cy="1371600"/>
          </a:xfrm>
          <a:prstGeom prst="rect">
            <a:avLst/>
          </a:prstGeom>
          <a:noFill/>
          <a:ln w="9525">
            <a:noFill/>
            <a:miter lim="800000"/>
            <a:headEnd/>
            <a:tailEnd/>
          </a:ln>
          <a:effectLst/>
        </p:spPr>
        <p:txBody>
          <a:bodyPr lIns="90488" tIns="44450" rIns="90488" bIns="44450"/>
          <a:lstStyle/>
          <a:p>
            <a:pPr marL="342900" indent="-342900">
              <a:spcBef>
                <a:spcPct val="20000"/>
              </a:spcBef>
              <a:buClr>
                <a:schemeClr val="tx1"/>
              </a:buClr>
              <a:buSzPct val="75000"/>
              <a:buFont typeface="Wingdings" pitchFamily="2" charset="2"/>
              <a:buChar char="v"/>
            </a:pPr>
            <a:r>
              <a:rPr lang="en-US" sz="2800">
                <a:latin typeface="Book Antiqua" pitchFamily="18" charset="0"/>
              </a:rPr>
              <a:t>Consider DBMS use of index when writing arithmetic expressions:  </a:t>
            </a:r>
            <a:r>
              <a:rPr lang="en-US" sz="2800" i="1">
                <a:solidFill>
                  <a:schemeClr val="accent2"/>
                </a:solidFill>
                <a:latin typeface="Book Antiqua" pitchFamily="18" charset="0"/>
              </a:rPr>
              <a:t>E.age=2*D.age</a:t>
            </a:r>
            <a:r>
              <a:rPr lang="en-US" sz="2800">
                <a:solidFill>
                  <a:schemeClr val="accent2"/>
                </a:solidFill>
                <a:latin typeface="Book Antiqua" pitchFamily="18" charset="0"/>
              </a:rPr>
              <a:t> </a:t>
            </a:r>
            <a:r>
              <a:rPr lang="en-US" sz="2800">
                <a:latin typeface="Book Antiqua" pitchFamily="18" charset="0"/>
              </a:rPr>
              <a:t>will benefit from index on </a:t>
            </a:r>
            <a:r>
              <a:rPr lang="en-US" sz="2800" i="1">
                <a:solidFill>
                  <a:schemeClr val="accent2"/>
                </a:solidFill>
                <a:latin typeface="Book Antiqua" pitchFamily="18" charset="0"/>
              </a:rPr>
              <a:t>E.age</a:t>
            </a:r>
            <a:r>
              <a:rPr lang="en-US" sz="2800">
                <a:latin typeface="Book Antiqua" pitchFamily="18" charset="0"/>
              </a:rPr>
              <a:t>, but might not benefit from index on </a:t>
            </a:r>
            <a:r>
              <a:rPr lang="en-US" sz="2800" i="1">
                <a:solidFill>
                  <a:schemeClr val="accent2"/>
                </a:solidFill>
                <a:latin typeface="Book Antiqua" pitchFamily="18" charset="0"/>
              </a:rPr>
              <a:t>D.age</a:t>
            </a:r>
            <a:r>
              <a:rPr lang="en-US" sz="2800">
                <a:latin typeface="Book Antiqua" pitchFamily="18" charset="0"/>
              </a:rPr>
              <a:t>!</a:t>
            </a:r>
          </a:p>
        </p:txBody>
      </p:sp>
    </p:spTree>
  </p:cSld>
  <p:clrMapOvr>
    <a:masterClrMapping/>
  </p:clrMapOvr>
  <p:transition>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48131"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48132" name="Rectangle 4"/>
          <p:cNvSpPr>
            <a:spLocks noGrp="1" noChangeArrowheads="1"/>
          </p:cNvSpPr>
          <p:nvPr>
            <p:ph type="title"/>
          </p:nvPr>
        </p:nvSpPr>
        <p:spPr>
          <a:xfrm>
            <a:off x="152400" y="152400"/>
            <a:ext cx="8229600" cy="1104900"/>
          </a:xfrm>
          <a:noFill/>
          <a:ln/>
        </p:spPr>
        <p:txBody>
          <a:bodyPr/>
          <a:lstStyle/>
          <a:p>
            <a:r>
              <a:rPr lang="en-US"/>
              <a:t>Guidelines for Query Tuning (Contd.)</a:t>
            </a:r>
          </a:p>
        </p:txBody>
      </p:sp>
      <p:sp>
        <p:nvSpPr>
          <p:cNvPr id="48133" name="Rectangle 5"/>
          <p:cNvSpPr>
            <a:spLocks noGrp="1" noChangeArrowheads="1"/>
          </p:cNvSpPr>
          <p:nvPr>
            <p:ph type="body" idx="1"/>
          </p:nvPr>
        </p:nvSpPr>
        <p:spPr>
          <a:xfrm>
            <a:off x="0" y="1676400"/>
            <a:ext cx="9067800" cy="990600"/>
          </a:xfrm>
          <a:noFill/>
          <a:ln/>
        </p:spPr>
        <p:txBody>
          <a:bodyPr/>
          <a:lstStyle/>
          <a:p>
            <a:r>
              <a:rPr lang="en-US"/>
              <a:t>Avoid using intermediate                                           relations:</a:t>
            </a:r>
          </a:p>
        </p:txBody>
      </p:sp>
      <p:sp>
        <p:nvSpPr>
          <p:cNvPr id="48134" name="Rectangle 6"/>
          <p:cNvSpPr>
            <a:spLocks noChangeArrowheads="1"/>
          </p:cNvSpPr>
          <p:nvPr/>
        </p:nvSpPr>
        <p:spPr bwMode="auto">
          <a:xfrm>
            <a:off x="4859338" y="1203325"/>
            <a:ext cx="4243387" cy="1555750"/>
          </a:xfrm>
          <a:prstGeom prst="rect">
            <a:avLst/>
          </a:prstGeom>
          <a:noFill/>
          <a:ln w="12700">
            <a:solidFill>
              <a:schemeClr val="tx1"/>
            </a:solidFill>
            <a:miter lim="800000"/>
            <a:headEnd/>
            <a:tailEnd/>
          </a:ln>
          <a:effectLst/>
        </p:spPr>
        <p:txBody>
          <a:bodyPr wrap="none" lIns="90488" tIns="44450" rIns="90488" bIns="44450">
            <a:spAutoFit/>
          </a:bodyPr>
          <a:lstStyle/>
          <a:p>
            <a:r>
              <a:rPr lang="en-US" sz="2000">
                <a:latin typeface="Book Antiqua" pitchFamily="18" charset="0"/>
              </a:rPr>
              <a:t>SELECT</a:t>
            </a:r>
            <a:r>
              <a:rPr lang="en-US">
                <a:latin typeface="Book Antiqua" pitchFamily="18" charset="0"/>
              </a:rPr>
              <a:t>  *  </a:t>
            </a:r>
            <a:r>
              <a:rPr lang="en-US" sz="2000">
                <a:latin typeface="Book Antiqua" pitchFamily="18" charset="0"/>
              </a:rPr>
              <a:t>INTO  </a:t>
            </a:r>
            <a:r>
              <a:rPr lang="en-US">
                <a:latin typeface="Book Antiqua" pitchFamily="18" charset="0"/>
              </a:rPr>
              <a:t>Temp</a:t>
            </a:r>
          </a:p>
          <a:p>
            <a:r>
              <a:rPr lang="en-US" sz="2000">
                <a:latin typeface="Book Antiqua" pitchFamily="18" charset="0"/>
              </a:rPr>
              <a:t>FROM</a:t>
            </a:r>
            <a:r>
              <a:rPr lang="en-US">
                <a:latin typeface="Book Antiqua" pitchFamily="18" charset="0"/>
              </a:rPr>
              <a:t>  Emp E, Dept D</a:t>
            </a:r>
          </a:p>
          <a:p>
            <a:r>
              <a:rPr lang="en-US" sz="2000">
                <a:latin typeface="Book Antiqua" pitchFamily="18" charset="0"/>
              </a:rPr>
              <a:t>WHERE</a:t>
            </a:r>
            <a:r>
              <a:rPr lang="en-US">
                <a:latin typeface="Book Antiqua" pitchFamily="18" charset="0"/>
              </a:rPr>
              <a:t>  E.dno=D.dno  </a:t>
            </a:r>
          </a:p>
          <a:p>
            <a:r>
              <a:rPr lang="en-US">
                <a:latin typeface="Book Antiqua" pitchFamily="18" charset="0"/>
              </a:rPr>
              <a:t>	</a:t>
            </a:r>
            <a:r>
              <a:rPr lang="en-US" sz="2000">
                <a:latin typeface="Book Antiqua" pitchFamily="18" charset="0"/>
              </a:rPr>
              <a:t>AND</a:t>
            </a:r>
            <a:r>
              <a:rPr lang="en-US">
                <a:latin typeface="Book Antiqua" pitchFamily="18" charset="0"/>
              </a:rPr>
              <a:t>  D.mgrname=‘Joe’</a:t>
            </a:r>
          </a:p>
        </p:txBody>
      </p:sp>
      <p:sp>
        <p:nvSpPr>
          <p:cNvPr id="48135" name="Rectangle 7"/>
          <p:cNvSpPr>
            <a:spLocks noChangeArrowheads="1"/>
          </p:cNvSpPr>
          <p:nvPr/>
        </p:nvSpPr>
        <p:spPr bwMode="auto">
          <a:xfrm>
            <a:off x="5392738" y="3335338"/>
            <a:ext cx="3632200" cy="1190625"/>
          </a:xfrm>
          <a:prstGeom prst="rect">
            <a:avLst/>
          </a:prstGeom>
          <a:noFill/>
          <a:ln w="12700">
            <a:solidFill>
              <a:schemeClr val="tx1"/>
            </a:solidFill>
            <a:miter lim="800000"/>
            <a:headEnd/>
            <a:tailEnd/>
          </a:ln>
          <a:effectLst/>
        </p:spPr>
        <p:txBody>
          <a:bodyPr wrap="none" lIns="90488" tIns="44450" rIns="90488" bIns="44450">
            <a:spAutoFit/>
          </a:bodyPr>
          <a:lstStyle/>
          <a:p>
            <a:r>
              <a:rPr lang="en-US" sz="2000">
                <a:latin typeface="Book Antiqua" pitchFamily="18" charset="0"/>
              </a:rPr>
              <a:t>SELECT</a:t>
            </a:r>
            <a:r>
              <a:rPr lang="en-US">
                <a:latin typeface="Book Antiqua" pitchFamily="18" charset="0"/>
              </a:rPr>
              <a:t>  T.dno, </a:t>
            </a:r>
            <a:r>
              <a:rPr lang="en-US" sz="2000">
                <a:latin typeface="Book Antiqua" pitchFamily="18" charset="0"/>
              </a:rPr>
              <a:t>AVG</a:t>
            </a:r>
            <a:r>
              <a:rPr lang="en-US">
                <a:latin typeface="Book Antiqua" pitchFamily="18" charset="0"/>
              </a:rPr>
              <a:t>(T.sal)</a:t>
            </a:r>
          </a:p>
          <a:p>
            <a:r>
              <a:rPr lang="en-US" sz="2000">
                <a:latin typeface="Book Antiqua" pitchFamily="18" charset="0"/>
              </a:rPr>
              <a:t>FROM</a:t>
            </a:r>
            <a:r>
              <a:rPr lang="en-US">
                <a:latin typeface="Book Antiqua" pitchFamily="18" charset="0"/>
              </a:rPr>
              <a:t>  Temp T</a:t>
            </a:r>
          </a:p>
          <a:p>
            <a:r>
              <a:rPr lang="en-US" sz="2000">
                <a:latin typeface="Book Antiqua" pitchFamily="18" charset="0"/>
              </a:rPr>
              <a:t>GROUP BY  </a:t>
            </a:r>
            <a:r>
              <a:rPr lang="en-US">
                <a:latin typeface="Book Antiqua" pitchFamily="18" charset="0"/>
              </a:rPr>
              <a:t>T.dno</a:t>
            </a:r>
          </a:p>
        </p:txBody>
      </p:sp>
      <p:sp>
        <p:nvSpPr>
          <p:cNvPr id="48136" name="Rectangle 8"/>
          <p:cNvSpPr>
            <a:spLocks noChangeArrowheads="1"/>
          </p:cNvSpPr>
          <p:nvPr/>
        </p:nvSpPr>
        <p:spPr bwMode="auto">
          <a:xfrm>
            <a:off x="57150" y="3408363"/>
            <a:ext cx="681038" cy="454025"/>
          </a:xfrm>
          <a:prstGeom prst="rect">
            <a:avLst/>
          </a:prstGeom>
          <a:noFill/>
          <a:ln w="9525">
            <a:noFill/>
            <a:miter lim="800000"/>
            <a:headEnd/>
            <a:tailEnd/>
          </a:ln>
          <a:effectLst/>
        </p:spPr>
        <p:txBody>
          <a:bodyPr wrap="none" lIns="90488" tIns="44450" rIns="90488" bIns="44450">
            <a:spAutoFit/>
          </a:bodyPr>
          <a:lstStyle/>
          <a:p>
            <a:r>
              <a:rPr lang="en-US" i="1" u="sng">
                <a:latin typeface="Book Antiqua" pitchFamily="18" charset="0"/>
              </a:rPr>
              <a:t>vs.</a:t>
            </a:r>
            <a:r>
              <a:rPr lang="en-US" i="1">
                <a:latin typeface="Book Antiqua" pitchFamily="18" charset="0"/>
              </a:rPr>
              <a:t>  </a:t>
            </a:r>
          </a:p>
        </p:txBody>
      </p:sp>
      <p:sp>
        <p:nvSpPr>
          <p:cNvPr id="48137" name="Rectangle 9"/>
          <p:cNvSpPr>
            <a:spLocks noChangeArrowheads="1"/>
          </p:cNvSpPr>
          <p:nvPr/>
        </p:nvSpPr>
        <p:spPr bwMode="auto">
          <a:xfrm>
            <a:off x="669925" y="2649538"/>
            <a:ext cx="4243388" cy="1920875"/>
          </a:xfrm>
          <a:prstGeom prst="rect">
            <a:avLst/>
          </a:prstGeom>
          <a:noFill/>
          <a:ln w="12700">
            <a:solidFill>
              <a:schemeClr val="tx1"/>
            </a:solidFill>
            <a:miter lim="800000"/>
            <a:headEnd/>
            <a:tailEnd/>
          </a:ln>
          <a:effectLst/>
        </p:spPr>
        <p:txBody>
          <a:bodyPr wrap="none" lIns="90488" tIns="44450" rIns="90488" bIns="44450">
            <a:spAutoFit/>
          </a:bodyPr>
          <a:lstStyle/>
          <a:p>
            <a:r>
              <a:rPr lang="en-US" sz="2000">
                <a:latin typeface="Book Antiqua" pitchFamily="18" charset="0"/>
              </a:rPr>
              <a:t>SELECT</a:t>
            </a:r>
            <a:r>
              <a:rPr lang="en-US">
                <a:latin typeface="Book Antiqua" pitchFamily="18" charset="0"/>
              </a:rPr>
              <a:t>  E.dno, </a:t>
            </a:r>
            <a:r>
              <a:rPr lang="en-US" sz="2000">
                <a:latin typeface="Book Antiqua" pitchFamily="18" charset="0"/>
              </a:rPr>
              <a:t>AVG</a:t>
            </a:r>
            <a:r>
              <a:rPr lang="en-US">
                <a:latin typeface="Book Antiqua" pitchFamily="18" charset="0"/>
              </a:rPr>
              <a:t>(E.sal)</a:t>
            </a:r>
          </a:p>
          <a:p>
            <a:r>
              <a:rPr lang="en-US" sz="2000">
                <a:latin typeface="Book Antiqua" pitchFamily="18" charset="0"/>
              </a:rPr>
              <a:t>FROM</a:t>
            </a:r>
            <a:r>
              <a:rPr lang="en-US">
                <a:latin typeface="Book Antiqua" pitchFamily="18" charset="0"/>
              </a:rPr>
              <a:t>  Emp E, Dept D</a:t>
            </a:r>
          </a:p>
          <a:p>
            <a:r>
              <a:rPr lang="en-US" sz="2000">
                <a:latin typeface="Book Antiqua" pitchFamily="18" charset="0"/>
              </a:rPr>
              <a:t>WHERE</a:t>
            </a:r>
            <a:r>
              <a:rPr lang="en-US">
                <a:latin typeface="Book Antiqua" pitchFamily="18" charset="0"/>
              </a:rPr>
              <a:t>  E.dno=D.dno  </a:t>
            </a:r>
          </a:p>
          <a:p>
            <a:r>
              <a:rPr lang="en-US" sz="2000">
                <a:latin typeface="Book Antiqua" pitchFamily="18" charset="0"/>
              </a:rPr>
              <a:t>	AND</a:t>
            </a:r>
            <a:r>
              <a:rPr lang="en-US">
                <a:latin typeface="Book Antiqua" pitchFamily="18" charset="0"/>
              </a:rPr>
              <a:t>  D.mgrname=‘Joe’</a:t>
            </a:r>
          </a:p>
          <a:p>
            <a:r>
              <a:rPr lang="en-US" sz="2000">
                <a:latin typeface="Book Antiqua" pitchFamily="18" charset="0"/>
              </a:rPr>
              <a:t>GROUP BY  </a:t>
            </a:r>
            <a:r>
              <a:rPr lang="en-US">
                <a:latin typeface="Book Antiqua" pitchFamily="18" charset="0"/>
              </a:rPr>
              <a:t>E.dno</a:t>
            </a:r>
          </a:p>
        </p:txBody>
      </p:sp>
      <p:sp>
        <p:nvSpPr>
          <p:cNvPr id="48138" name="Rectangle 10"/>
          <p:cNvSpPr>
            <a:spLocks noChangeArrowheads="1"/>
          </p:cNvSpPr>
          <p:nvPr/>
        </p:nvSpPr>
        <p:spPr bwMode="auto">
          <a:xfrm>
            <a:off x="6761163" y="2800350"/>
            <a:ext cx="638175" cy="454025"/>
          </a:xfrm>
          <a:prstGeom prst="rect">
            <a:avLst/>
          </a:prstGeom>
          <a:noFill/>
          <a:ln w="9525">
            <a:noFill/>
            <a:miter lim="800000"/>
            <a:headEnd/>
            <a:tailEnd/>
          </a:ln>
          <a:effectLst/>
        </p:spPr>
        <p:txBody>
          <a:bodyPr wrap="none" lIns="90488" tIns="44450" rIns="90488" bIns="44450">
            <a:spAutoFit/>
          </a:bodyPr>
          <a:lstStyle/>
          <a:p>
            <a:r>
              <a:rPr lang="en-US" i="1">
                <a:latin typeface="Book Antiqua" pitchFamily="18" charset="0"/>
              </a:rPr>
              <a:t>and</a:t>
            </a:r>
          </a:p>
        </p:txBody>
      </p:sp>
      <p:sp>
        <p:nvSpPr>
          <p:cNvPr id="48139" name="Rectangle 11"/>
          <p:cNvSpPr>
            <a:spLocks noChangeArrowheads="1"/>
          </p:cNvSpPr>
          <p:nvPr/>
        </p:nvSpPr>
        <p:spPr bwMode="auto">
          <a:xfrm>
            <a:off x="0" y="4648200"/>
            <a:ext cx="9067800" cy="1828800"/>
          </a:xfrm>
          <a:prstGeom prst="rect">
            <a:avLst/>
          </a:prstGeom>
          <a:noFill/>
          <a:ln w="9525">
            <a:noFill/>
            <a:miter lim="800000"/>
            <a:headEnd/>
            <a:tailEnd/>
          </a:ln>
          <a:effectLst/>
        </p:spPr>
        <p:txBody>
          <a:bodyPr lIns="90488" tIns="44450" rIns="90488" bIns="44450"/>
          <a:lstStyle/>
          <a:p>
            <a:pPr marL="342900" indent="-342900">
              <a:spcBef>
                <a:spcPct val="20000"/>
              </a:spcBef>
              <a:buClr>
                <a:schemeClr val="tx1"/>
              </a:buClr>
              <a:buSzPct val="75000"/>
              <a:buFont typeface="Wingdings" pitchFamily="2" charset="2"/>
              <a:buChar char="v"/>
            </a:pPr>
            <a:r>
              <a:rPr lang="en-US" sz="2800" dirty="0">
                <a:latin typeface="Book Antiqua" pitchFamily="18" charset="0"/>
              </a:rPr>
              <a:t>Does not materialize the intermediate </a:t>
            </a:r>
            <a:r>
              <a:rPr lang="en-US" sz="2800" dirty="0" err="1">
                <a:latin typeface="Book Antiqua" pitchFamily="18" charset="0"/>
              </a:rPr>
              <a:t>reln</a:t>
            </a:r>
            <a:r>
              <a:rPr lang="en-US" sz="2800" dirty="0">
                <a:latin typeface="Book Antiqua" pitchFamily="18" charset="0"/>
              </a:rPr>
              <a:t> Temp.</a:t>
            </a:r>
          </a:p>
          <a:p>
            <a:pPr marL="342900" indent="-342900">
              <a:spcBef>
                <a:spcPct val="20000"/>
              </a:spcBef>
              <a:buClr>
                <a:schemeClr val="tx1"/>
              </a:buClr>
              <a:buSzPct val="75000"/>
              <a:buFont typeface="Wingdings" pitchFamily="2" charset="2"/>
              <a:buChar char="v"/>
            </a:pPr>
            <a:r>
              <a:rPr lang="en-US" sz="2800" dirty="0">
                <a:latin typeface="Book Antiqua" pitchFamily="18" charset="0"/>
              </a:rPr>
              <a:t>If there is a B+ tree index on &lt;</a:t>
            </a:r>
            <a:r>
              <a:rPr lang="en-US" sz="2800" i="1" dirty="0" err="1">
                <a:latin typeface="Book Antiqua" pitchFamily="18" charset="0"/>
              </a:rPr>
              <a:t>dno</a:t>
            </a:r>
            <a:r>
              <a:rPr lang="en-US" sz="2800" i="1" dirty="0">
                <a:latin typeface="Book Antiqua" pitchFamily="18" charset="0"/>
              </a:rPr>
              <a:t>, </a:t>
            </a:r>
            <a:r>
              <a:rPr lang="en-US" sz="2800" i="1" dirty="0" err="1">
                <a:latin typeface="Book Antiqua" pitchFamily="18" charset="0"/>
              </a:rPr>
              <a:t>sal</a:t>
            </a:r>
            <a:r>
              <a:rPr lang="en-US" sz="2800" dirty="0">
                <a:latin typeface="Book Antiqua" pitchFamily="18" charset="0"/>
              </a:rPr>
              <a:t>&gt;, an index-only plan can be used to avoid retrieving </a:t>
            </a:r>
            <a:r>
              <a:rPr lang="en-US" sz="2800" dirty="0" err="1">
                <a:latin typeface="Book Antiqua" pitchFamily="18" charset="0"/>
              </a:rPr>
              <a:t>Emp</a:t>
            </a:r>
            <a:r>
              <a:rPr lang="en-US" sz="2800" dirty="0">
                <a:latin typeface="Book Antiqua" pitchFamily="18" charset="0"/>
              </a:rPr>
              <a:t> </a:t>
            </a:r>
            <a:r>
              <a:rPr lang="en-US" sz="2800" dirty="0" err="1">
                <a:latin typeface="Book Antiqua" pitchFamily="18" charset="0"/>
              </a:rPr>
              <a:t>tuples</a:t>
            </a:r>
            <a:r>
              <a:rPr lang="en-US" sz="2800" dirty="0">
                <a:latin typeface="Book Antiqua" pitchFamily="18" charset="0"/>
              </a:rPr>
              <a:t> in the left query!</a:t>
            </a:r>
          </a:p>
        </p:txBody>
      </p:sp>
    </p:spTree>
  </p:cSld>
  <p:clrMapOvr>
    <a:masterClrMapping/>
  </p:clrMapOvr>
  <p:transition>
    <p:cu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noFill/>
          <a:ln/>
        </p:spPr>
        <p:txBody>
          <a:bodyPr/>
          <a:lstStyle/>
          <a:p>
            <a:r>
              <a:rPr lang="en-US"/>
              <a:t>Summary</a:t>
            </a:r>
          </a:p>
        </p:txBody>
      </p:sp>
      <p:sp>
        <p:nvSpPr>
          <p:cNvPr id="50179" name="Rectangle 3"/>
          <p:cNvSpPr>
            <a:spLocks noGrp="1" noChangeArrowheads="1"/>
          </p:cNvSpPr>
          <p:nvPr>
            <p:ph type="body" idx="1"/>
          </p:nvPr>
        </p:nvSpPr>
        <p:spPr>
          <a:xfrm>
            <a:off x="76200" y="1752600"/>
            <a:ext cx="8991600" cy="4724400"/>
          </a:xfrm>
          <a:noFill/>
          <a:ln/>
        </p:spPr>
        <p:txBody>
          <a:bodyPr/>
          <a:lstStyle/>
          <a:p>
            <a:r>
              <a:rPr lang="en-US"/>
              <a:t>Database design consists of several tasks:  </a:t>
            </a:r>
            <a:r>
              <a:rPr lang="en-US" i="1"/>
              <a:t>requirements analysis, conceptual design, schema refinement, physical design </a:t>
            </a:r>
            <a:r>
              <a:rPr lang="en-US"/>
              <a:t>and </a:t>
            </a:r>
            <a:r>
              <a:rPr lang="en-US" i="1"/>
              <a:t>tuning.   </a:t>
            </a:r>
            <a:endParaRPr lang="en-US"/>
          </a:p>
          <a:p>
            <a:pPr lvl="1">
              <a:buSzPct val="75000"/>
            </a:pPr>
            <a:r>
              <a:rPr lang="en-US"/>
              <a:t>In general, have to go back and forth between these tasks to refine a database design, and decisions in one task can influence the choices in another task.</a:t>
            </a:r>
          </a:p>
          <a:p>
            <a:r>
              <a:rPr lang="en-US"/>
              <a:t>Understanding the nature of the </a:t>
            </a:r>
            <a:r>
              <a:rPr lang="en-US" i="1"/>
              <a:t>workload</a:t>
            </a:r>
            <a:r>
              <a:rPr lang="en-US"/>
              <a:t> for the application, and the performance goals, is essential to developing a good design.</a:t>
            </a:r>
          </a:p>
          <a:p>
            <a:pPr lvl="1">
              <a:buSzPct val="75000"/>
            </a:pPr>
            <a:r>
              <a:rPr lang="en-US"/>
              <a:t>What are the important queries and updates?  What attributes/relations are involved? </a:t>
            </a:r>
          </a:p>
        </p:txBody>
      </p:sp>
    </p:spTree>
  </p:cSld>
  <p:clrMapOvr>
    <a:masterClrMapping/>
  </p:clrMapOvr>
  <p:transition>
    <p:cu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52227"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52228" name="Rectangle 4"/>
          <p:cNvSpPr>
            <a:spLocks noGrp="1" noChangeArrowheads="1"/>
          </p:cNvSpPr>
          <p:nvPr>
            <p:ph type="title"/>
          </p:nvPr>
        </p:nvSpPr>
        <p:spPr>
          <a:noFill/>
          <a:ln/>
        </p:spPr>
        <p:txBody>
          <a:bodyPr/>
          <a:lstStyle/>
          <a:p>
            <a:r>
              <a:rPr lang="en-US"/>
              <a:t>Summary</a:t>
            </a:r>
          </a:p>
        </p:txBody>
      </p:sp>
      <p:sp>
        <p:nvSpPr>
          <p:cNvPr id="52229" name="Rectangle 5"/>
          <p:cNvSpPr>
            <a:spLocks noGrp="1" noChangeArrowheads="1"/>
          </p:cNvSpPr>
          <p:nvPr>
            <p:ph type="body" idx="1"/>
          </p:nvPr>
        </p:nvSpPr>
        <p:spPr>
          <a:xfrm>
            <a:off x="0" y="1447800"/>
            <a:ext cx="9067800" cy="4800600"/>
          </a:xfrm>
          <a:noFill/>
          <a:ln/>
        </p:spPr>
        <p:txBody>
          <a:bodyPr/>
          <a:lstStyle/>
          <a:p>
            <a:r>
              <a:rPr lang="en-US"/>
              <a:t>The conceptual schema should be refined by considering performance criteria and workload:</a:t>
            </a:r>
          </a:p>
          <a:p>
            <a:pPr lvl="1">
              <a:buSzPct val="75000"/>
            </a:pPr>
            <a:r>
              <a:rPr lang="en-US"/>
              <a:t>May choose 3NF or lower normal form over BCNF.</a:t>
            </a:r>
          </a:p>
          <a:p>
            <a:pPr lvl="1">
              <a:buSzPct val="75000"/>
            </a:pPr>
            <a:r>
              <a:rPr lang="en-US"/>
              <a:t>May choose among alternative decompositions into BCNF (or 3NF) based upon the workload.</a:t>
            </a:r>
          </a:p>
          <a:p>
            <a:pPr lvl="1">
              <a:buSzPct val="75000"/>
            </a:pPr>
            <a:r>
              <a:rPr lang="en-US"/>
              <a:t>May </a:t>
            </a:r>
            <a:r>
              <a:rPr lang="en-US" i="1"/>
              <a:t>denormalize</a:t>
            </a:r>
            <a:r>
              <a:rPr lang="en-US"/>
              <a:t>, or undo some decompositions.</a:t>
            </a:r>
          </a:p>
          <a:p>
            <a:pPr lvl="1">
              <a:buSzPct val="75000"/>
            </a:pPr>
            <a:r>
              <a:rPr lang="en-US"/>
              <a:t>May decompose a BCNF relation further!</a:t>
            </a:r>
          </a:p>
          <a:p>
            <a:pPr lvl="1">
              <a:buSzPct val="75000"/>
            </a:pPr>
            <a:r>
              <a:rPr lang="en-US"/>
              <a:t>May choose a </a:t>
            </a:r>
            <a:r>
              <a:rPr lang="en-US" i="1"/>
              <a:t>horizontal decomposition </a:t>
            </a:r>
            <a:r>
              <a:rPr lang="en-US"/>
              <a:t>of a relation.</a:t>
            </a:r>
          </a:p>
          <a:p>
            <a:pPr lvl="1">
              <a:buSzPct val="75000"/>
            </a:pPr>
            <a:r>
              <a:rPr lang="en-US"/>
              <a:t>Importance of dependency-preservation based upon the dependency to be preserved, and the cost of the IC check.</a:t>
            </a:r>
          </a:p>
          <a:p>
            <a:pPr lvl="2"/>
            <a:r>
              <a:rPr lang="en-US"/>
              <a:t>Can add a relation to ensure dep-preservation (for 3NF, not BCNF!); or else, can check dependency using a join.</a:t>
            </a:r>
          </a:p>
        </p:txBody>
      </p:sp>
    </p:spTree>
  </p:cSld>
  <p:clrMapOvr>
    <a:masterClrMapping/>
  </p:clrMapOvr>
  <p:transition>
    <p:cu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54275"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54276" name="Rectangle 4"/>
          <p:cNvSpPr>
            <a:spLocks noGrp="1" noChangeArrowheads="1"/>
          </p:cNvSpPr>
          <p:nvPr>
            <p:ph type="title"/>
          </p:nvPr>
        </p:nvSpPr>
        <p:spPr>
          <a:noFill/>
          <a:ln/>
        </p:spPr>
        <p:txBody>
          <a:bodyPr/>
          <a:lstStyle/>
          <a:p>
            <a:r>
              <a:rPr lang="en-US"/>
              <a:t>Summary (Contd.)</a:t>
            </a:r>
          </a:p>
        </p:txBody>
      </p:sp>
      <p:sp>
        <p:nvSpPr>
          <p:cNvPr id="54277" name="Rectangle 5"/>
          <p:cNvSpPr>
            <a:spLocks noGrp="1" noChangeArrowheads="1"/>
          </p:cNvSpPr>
          <p:nvPr>
            <p:ph type="body" idx="1"/>
          </p:nvPr>
        </p:nvSpPr>
        <p:spPr>
          <a:xfrm>
            <a:off x="0" y="1524000"/>
            <a:ext cx="9067800" cy="4800600"/>
          </a:xfrm>
          <a:noFill/>
          <a:ln/>
        </p:spPr>
        <p:txBody>
          <a:bodyPr/>
          <a:lstStyle/>
          <a:p>
            <a:r>
              <a:rPr lang="en-US" dirty="0"/>
              <a:t>Over time, indexes have to be fine-tuned (dropped, created, re-built, ...) for performance.</a:t>
            </a:r>
          </a:p>
          <a:p>
            <a:pPr lvl="1">
              <a:buSzPct val="75000"/>
            </a:pPr>
            <a:r>
              <a:rPr lang="en-US" dirty="0"/>
              <a:t>Should determine the plan used by the system, and adjust the choice of indexes appropriately.</a:t>
            </a:r>
          </a:p>
          <a:p>
            <a:r>
              <a:rPr lang="en-US" dirty="0"/>
              <a:t>System may still not find a good plan:</a:t>
            </a:r>
          </a:p>
          <a:p>
            <a:pPr lvl="1">
              <a:buSzPct val="75000"/>
            </a:pPr>
            <a:r>
              <a:rPr lang="en-US"/>
              <a:t>Null </a:t>
            </a:r>
            <a:r>
              <a:rPr lang="en-US" dirty="0"/>
              <a:t>values, arithmetic conditions, string expressions, the use of </a:t>
            </a:r>
            <a:r>
              <a:rPr lang="en-US" sz="2000" dirty="0"/>
              <a:t>OR</a:t>
            </a:r>
            <a:r>
              <a:rPr lang="en-US" dirty="0"/>
              <a:t>s, etc. can confuse an optimizer.</a:t>
            </a:r>
          </a:p>
          <a:p>
            <a:r>
              <a:rPr lang="en-US" dirty="0"/>
              <a:t>So, may have to rewrite the query/view:</a:t>
            </a:r>
          </a:p>
          <a:p>
            <a:pPr lvl="1">
              <a:buSzPct val="75000"/>
            </a:pPr>
            <a:r>
              <a:rPr lang="en-US" dirty="0"/>
              <a:t>Avoid nested queries, temporary relations, complex conditions, and operations like </a:t>
            </a:r>
            <a:r>
              <a:rPr lang="en-US" sz="2000" dirty="0"/>
              <a:t>DISTINCT</a:t>
            </a:r>
            <a:r>
              <a:rPr lang="en-US" dirty="0"/>
              <a:t> and </a:t>
            </a:r>
            <a:r>
              <a:rPr lang="en-US" sz="2000" dirty="0"/>
              <a:t>GROUP BY</a:t>
            </a:r>
            <a:r>
              <a:rPr lang="en-US" dirty="0"/>
              <a:t>.</a:t>
            </a:r>
          </a:p>
        </p:txBody>
      </p:sp>
    </p:spTree>
  </p:cSld>
  <p:clrMapOvr>
    <a:masterClrMapping/>
  </p:clrMapOvr>
  <p:transition>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7171"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7172" name="Rectangle 4"/>
          <p:cNvSpPr>
            <a:spLocks noGrp="1" noChangeArrowheads="1"/>
          </p:cNvSpPr>
          <p:nvPr>
            <p:ph type="title"/>
          </p:nvPr>
        </p:nvSpPr>
        <p:spPr>
          <a:xfrm>
            <a:off x="152400" y="228600"/>
            <a:ext cx="7772400" cy="1104900"/>
          </a:xfrm>
          <a:noFill/>
          <a:ln/>
        </p:spPr>
        <p:txBody>
          <a:bodyPr/>
          <a:lstStyle/>
          <a:p>
            <a:r>
              <a:rPr lang="en-US"/>
              <a:t>Decisions to Make</a:t>
            </a:r>
          </a:p>
        </p:txBody>
      </p:sp>
      <p:sp>
        <p:nvSpPr>
          <p:cNvPr id="7173" name="Rectangle 5"/>
          <p:cNvSpPr>
            <a:spLocks noGrp="1" noChangeArrowheads="1"/>
          </p:cNvSpPr>
          <p:nvPr>
            <p:ph type="body" idx="1"/>
          </p:nvPr>
        </p:nvSpPr>
        <p:spPr>
          <a:xfrm>
            <a:off x="76200" y="1676400"/>
            <a:ext cx="8991600" cy="4800600"/>
          </a:xfrm>
          <a:noFill/>
          <a:ln/>
        </p:spPr>
        <p:txBody>
          <a:bodyPr/>
          <a:lstStyle/>
          <a:p>
            <a:r>
              <a:rPr lang="en-US"/>
              <a:t>What indexes should we create?</a:t>
            </a:r>
          </a:p>
          <a:p>
            <a:pPr lvl="1">
              <a:buSzPct val="75000"/>
            </a:pPr>
            <a:r>
              <a:rPr lang="en-US"/>
              <a:t>Which relations should have indexes?  What field(s) should be the search key?  Should we build several indexes?</a:t>
            </a:r>
          </a:p>
          <a:p>
            <a:r>
              <a:rPr lang="en-US"/>
              <a:t>For each index, what kind of an index should it be?</a:t>
            </a:r>
          </a:p>
          <a:p>
            <a:pPr lvl="1">
              <a:buSzPct val="75000"/>
            </a:pPr>
            <a:r>
              <a:rPr lang="en-US"/>
              <a:t>Clustered?  Hash/tree? </a:t>
            </a:r>
          </a:p>
          <a:p>
            <a:r>
              <a:rPr lang="en-US"/>
              <a:t>Should we make changes to the conceptual schema?</a:t>
            </a:r>
          </a:p>
          <a:p>
            <a:pPr lvl="1">
              <a:buSzPct val="75000"/>
            </a:pPr>
            <a:r>
              <a:rPr lang="en-US"/>
              <a:t>Consider alternative normalized schemas?  (Remember, there are many choices in decomposing into BCNF, etc.)</a:t>
            </a:r>
          </a:p>
          <a:p>
            <a:pPr lvl="1">
              <a:buSzPct val="75000"/>
            </a:pPr>
            <a:r>
              <a:rPr lang="en-US"/>
              <a:t>Should we ``undo’’ some decomposition steps and settle for a lower normal form?</a:t>
            </a:r>
            <a:r>
              <a:rPr lang="en-US">
                <a:solidFill>
                  <a:schemeClr val="accent2"/>
                </a:solidFill>
              </a:rPr>
              <a:t>  (</a:t>
            </a:r>
            <a:r>
              <a:rPr lang="en-US" i="1">
                <a:solidFill>
                  <a:schemeClr val="accent2"/>
                </a:solidFill>
              </a:rPr>
              <a:t>Denormalization.</a:t>
            </a:r>
            <a:r>
              <a:rPr lang="en-US">
                <a:solidFill>
                  <a:schemeClr val="accent2"/>
                </a:solidFill>
              </a:rPr>
              <a:t>)</a:t>
            </a:r>
          </a:p>
          <a:p>
            <a:pPr lvl="1">
              <a:buSzPct val="75000"/>
            </a:pPr>
            <a:r>
              <a:rPr lang="en-US"/>
              <a:t>Horizontal partitioning, replication, views ...</a:t>
            </a:r>
          </a:p>
        </p:txBody>
      </p:sp>
    </p:spTree>
  </p:cSld>
  <p:clrMapOvr>
    <a:masterClrMapping/>
  </p:clrMapOvr>
  <p:transition>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533400" y="152400"/>
            <a:ext cx="7772400" cy="1104900"/>
          </a:xfrm>
          <a:noFill/>
          <a:ln/>
        </p:spPr>
        <p:txBody>
          <a:bodyPr/>
          <a:lstStyle/>
          <a:p>
            <a:r>
              <a:rPr lang="en-US"/>
              <a:t>Join: Index Nested Loops</a:t>
            </a:r>
          </a:p>
        </p:txBody>
      </p:sp>
      <p:sp>
        <p:nvSpPr>
          <p:cNvPr id="57347" name="Rectangle 3"/>
          <p:cNvSpPr>
            <a:spLocks noGrp="1" noChangeArrowheads="1"/>
          </p:cNvSpPr>
          <p:nvPr>
            <p:ph type="body" idx="1"/>
          </p:nvPr>
        </p:nvSpPr>
        <p:spPr>
          <a:xfrm>
            <a:off x="228600" y="2133600"/>
            <a:ext cx="8915400" cy="3886200"/>
          </a:xfrm>
          <a:noFill/>
          <a:ln/>
        </p:spPr>
        <p:txBody>
          <a:bodyPr/>
          <a:lstStyle/>
          <a:p>
            <a:r>
              <a:rPr lang="en-US" sz="2400" dirty="0"/>
              <a:t>If there is an index on the join column of one relation (say S), can make it the inner and exploit the index.</a:t>
            </a:r>
          </a:p>
          <a:p>
            <a:pPr lvl="1">
              <a:buSzPct val="75000"/>
            </a:pPr>
            <a:r>
              <a:rPr lang="en-US" sz="2000" dirty="0">
                <a:solidFill>
                  <a:schemeClr val="accent2"/>
                </a:solidFill>
              </a:rPr>
              <a:t>Cost:  M + ( (M*</a:t>
            </a:r>
            <a:r>
              <a:rPr lang="en-US" sz="2000" dirty="0" err="1">
                <a:solidFill>
                  <a:schemeClr val="accent2"/>
                </a:solidFill>
              </a:rPr>
              <a:t>p</a:t>
            </a:r>
            <a:r>
              <a:rPr lang="en-US" sz="2000" baseline="-25000" dirty="0" err="1">
                <a:solidFill>
                  <a:schemeClr val="accent2"/>
                </a:solidFill>
              </a:rPr>
              <a:t>R</a:t>
            </a:r>
            <a:r>
              <a:rPr lang="en-US" sz="2000" dirty="0">
                <a:solidFill>
                  <a:schemeClr val="accent2"/>
                </a:solidFill>
              </a:rPr>
              <a:t>) * cost of finding matching S tuples) </a:t>
            </a:r>
          </a:p>
          <a:p>
            <a:pPr lvl="1">
              <a:buSzPct val="75000"/>
            </a:pPr>
            <a:r>
              <a:rPr lang="en-US" sz="2000" dirty="0">
                <a:solidFill>
                  <a:schemeClr val="accent2"/>
                </a:solidFill>
              </a:rPr>
              <a:t>M=#pages of R, </a:t>
            </a:r>
            <a:r>
              <a:rPr lang="en-US" sz="2000" dirty="0" err="1">
                <a:solidFill>
                  <a:schemeClr val="accent2"/>
                </a:solidFill>
              </a:rPr>
              <a:t>p</a:t>
            </a:r>
            <a:r>
              <a:rPr lang="en-US" sz="2000" baseline="-25000" dirty="0" err="1">
                <a:solidFill>
                  <a:schemeClr val="accent2"/>
                </a:solidFill>
              </a:rPr>
              <a:t>R</a:t>
            </a:r>
            <a:r>
              <a:rPr lang="en-US" sz="2000" dirty="0">
                <a:solidFill>
                  <a:schemeClr val="accent2"/>
                </a:solidFill>
              </a:rPr>
              <a:t>=# R tuples per page</a:t>
            </a:r>
            <a:endParaRPr lang="en-US" sz="2000" dirty="0"/>
          </a:p>
          <a:p>
            <a:r>
              <a:rPr lang="en-US" sz="2400" dirty="0"/>
              <a:t>For each R tuple, cost of probing S index is about 1.2 for hash index, 2-4 for B+ tree.  Cost of then finding S tuples (assuming Alt. (2) or (3) for data entries) depends on clustering.</a:t>
            </a:r>
          </a:p>
          <a:p>
            <a:pPr lvl="1">
              <a:buSzPct val="75000"/>
            </a:pPr>
            <a:r>
              <a:rPr lang="en-US" sz="2000" dirty="0">
                <a:solidFill>
                  <a:schemeClr val="accent2"/>
                </a:solidFill>
              </a:rPr>
              <a:t>Clustered index:  1 I/O (typical), </a:t>
            </a:r>
            <a:r>
              <a:rPr lang="en-US" sz="2000" dirty="0" err="1">
                <a:solidFill>
                  <a:schemeClr val="accent2"/>
                </a:solidFill>
              </a:rPr>
              <a:t>unclustered</a:t>
            </a:r>
            <a:r>
              <a:rPr lang="en-US" sz="2000" dirty="0">
                <a:solidFill>
                  <a:schemeClr val="accent2"/>
                </a:solidFill>
              </a:rPr>
              <a:t>: </a:t>
            </a:r>
            <a:r>
              <a:rPr lang="en-US" sz="2000" dirty="0" err="1">
                <a:solidFill>
                  <a:schemeClr val="accent2"/>
                </a:solidFill>
              </a:rPr>
              <a:t>upto</a:t>
            </a:r>
            <a:r>
              <a:rPr lang="en-US" sz="2000" dirty="0">
                <a:solidFill>
                  <a:schemeClr val="accent2"/>
                </a:solidFill>
              </a:rPr>
              <a:t> 1 I/O per matching S tuple.</a:t>
            </a:r>
          </a:p>
        </p:txBody>
      </p:sp>
      <p:sp>
        <p:nvSpPr>
          <p:cNvPr id="57348" name="Rectangle 4"/>
          <p:cNvSpPr>
            <a:spLocks noChangeArrowheads="1"/>
          </p:cNvSpPr>
          <p:nvPr/>
        </p:nvSpPr>
        <p:spPr bwMode="auto">
          <a:xfrm>
            <a:off x="1600200" y="990600"/>
            <a:ext cx="6043322" cy="1197764"/>
          </a:xfrm>
          <a:prstGeom prst="rect">
            <a:avLst/>
          </a:prstGeom>
          <a:noFill/>
          <a:ln w="9525">
            <a:noFill/>
            <a:miter lim="800000"/>
            <a:headEnd/>
            <a:tailEnd/>
          </a:ln>
          <a:effectLst/>
        </p:spPr>
        <p:txBody>
          <a:bodyPr wrap="none" lIns="90488" tIns="44450" rIns="90488" bIns="44450">
            <a:spAutoFit/>
          </a:bodyPr>
          <a:lstStyle/>
          <a:p>
            <a:r>
              <a:rPr lang="en-US">
                <a:solidFill>
                  <a:srgbClr val="FF0000"/>
                </a:solidFill>
                <a:latin typeface="Book Antiqua" pitchFamily="18" charset="0"/>
              </a:rPr>
              <a:t>foreach tuple r in R do</a:t>
            </a:r>
          </a:p>
          <a:p>
            <a:r>
              <a:rPr lang="en-US">
                <a:solidFill>
                  <a:srgbClr val="FF0000"/>
                </a:solidFill>
                <a:latin typeface="Book Antiqua" pitchFamily="18" charset="0"/>
              </a:rPr>
              <a:t>	foreach tuple s in S where r</a:t>
            </a:r>
            <a:r>
              <a:rPr lang="en-US" baseline="-10000">
                <a:solidFill>
                  <a:srgbClr val="FF0000"/>
                </a:solidFill>
                <a:latin typeface="Book Antiqua" pitchFamily="18" charset="0"/>
              </a:rPr>
              <a:t>i</a:t>
            </a:r>
            <a:r>
              <a:rPr lang="en-US">
                <a:solidFill>
                  <a:srgbClr val="FF0000"/>
                </a:solidFill>
                <a:latin typeface="Book Antiqua" pitchFamily="18" charset="0"/>
              </a:rPr>
              <a:t> == s</a:t>
            </a:r>
            <a:r>
              <a:rPr lang="en-US" baseline="-10000">
                <a:solidFill>
                  <a:srgbClr val="FF0000"/>
                </a:solidFill>
                <a:latin typeface="Book Antiqua" pitchFamily="18" charset="0"/>
              </a:rPr>
              <a:t>j  </a:t>
            </a:r>
            <a:r>
              <a:rPr lang="en-US">
                <a:solidFill>
                  <a:srgbClr val="FF0000"/>
                </a:solidFill>
                <a:latin typeface="Book Antiqua" pitchFamily="18" charset="0"/>
              </a:rPr>
              <a:t>do</a:t>
            </a:r>
          </a:p>
          <a:p>
            <a:r>
              <a:rPr lang="en-US">
                <a:solidFill>
                  <a:srgbClr val="FF0000"/>
                </a:solidFill>
                <a:latin typeface="Book Antiqua" pitchFamily="18" charset="0"/>
              </a:rPr>
              <a:t>		add &lt;r, s&gt; to result</a:t>
            </a:r>
          </a:p>
        </p:txBody>
      </p:sp>
    </p:spTree>
  </p:cSld>
  <p:clrMapOvr>
    <a:masterClrMapping/>
  </p:clrMapOvr>
  <p:transition>
    <p:cut/>
  </p:transition>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60419"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60420" name="Rectangle 4"/>
          <p:cNvSpPr>
            <a:spLocks noGrp="1" noChangeArrowheads="1"/>
          </p:cNvSpPr>
          <p:nvPr>
            <p:ph type="title"/>
          </p:nvPr>
        </p:nvSpPr>
        <p:spPr>
          <a:xfrm>
            <a:off x="228600" y="152400"/>
            <a:ext cx="7772400" cy="1104900"/>
          </a:xfrm>
          <a:noFill/>
          <a:ln/>
        </p:spPr>
        <p:txBody>
          <a:bodyPr/>
          <a:lstStyle/>
          <a:p>
            <a:r>
              <a:rPr lang="en-US"/>
              <a:t>Examples of Index Nested Loops</a:t>
            </a:r>
          </a:p>
        </p:txBody>
      </p:sp>
      <p:sp>
        <p:nvSpPr>
          <p:cNvPr id="60421" name="Rectangle 5"/>
          <p:cNvSpPr>
            <a:spLocks noGrp="1" noChangeArrowheads="1"/>
          </p:cNvSpPr>
          <p:nvPr>
            <p:ph type="body" idx="1"/>
          </p:nvPr>
        </p:nvSpPr>
        <p:spPr>
          <a:xfrm>
            <a:off x="76200" y="1600200"/>
            <a:ext cx="8991600" cy="4953000"/>
          </a:xfrm>
          <a:noFill/>
          <a:ln/>
        </p:spPr>
        <p:txBody>
          <a:bodyPr/>
          <a:lstStyle/>
          <a:p>
            <a:pPr>
              <a:lnSpc>
                <a:spcPct val="90000"/>
              </a:lnSpc>
            </a:pPr>
            <a:r>
              <a:rPr lang="en-US" dirty="0"/>
              <a:t>Hash-index (Alt. 2) on </a:t>
            </a:r>
            <a:r>
              <a:rPr lang="en-US" i="1" dirty="0" err="1"/>
              <a:t>sid</a:t>
            </a:r>
            <a:r>
              <a:rPr lang="en-US" dirty="0"/>
              <a:t> of Sailors (as inner):</a:t>
            </a:r>
          </a:p>
          <a:p>
            <a:pPr lvl="1">
              <a:lnSpc>
                <a:spcPct val="90000"/>
              </a:lnSpc>
              <a:buSzPct val="75000"/>
            </a:pPr>
            <a:r>
              <a:rPr lang="en-US" dirty="0"/>
              <a:t>Scan Reserves:  1000 page I/</a:t>
            </a:r>
            <a:r>
              <a:rPr lang="en-US" dirty="0" err="1"/>
              <a:t>Os</a:t>
            </a:r>
            <a:r>
              <a:rPr lang="en-US" dirty="0"/>
              <a:t>, 100*1000 tuples.</a:t>
            </a:r>
          </a:p>
          <a:p>
            <a:pPr lvl="1">
              <a:lnSpc>
                <a:spcPct val="90000"/>
              </a:lnSpc>
              <a:buSzPct val="75000"/>
            </a:pPr>
            <a:r>
              <a:rPr lang="en-US" dirty="0"/>
              <a:t>For each Reserves tuple:  1.2 I/</a:t>
            </a:r>
            <a:r>
              <a:rPr lang="en-US" dirty="0" err="1"/>
              <a:t>Os</a:t>
            </a:r>
            <a:r>
              <a:rPr lang="en-US" dirty="0"/>
              <a:t> to get data entry in index, plus 1 I/O to get (the exactly one) matching Sailors tuple.  Total:  220,000 I/</a:t>
            </a:r>
            <a:r>
              <a:rPr lang="en-US" dirty="0" err="1"/>
              <a:t>Os</a:t>
            </a:r>
            <a:r>
              <a:rPr lang="en-US" dirty="0"/>
              <a:t>.</a:t>
            </a:r>
          </a:p>
          <a:p>
            <a:pPr>
              <a:lnSpc>
                <a:spcPct val="90000"/>
              </a:lnSpc>
            </a:pPr>
            <a:r>
              <a:rPr lang="en-US" dirty="0"/>
              <a:t>Hash-index (Alt. 2) on </a:t>
            </a:r>
            <a:r>
              <a:rPr lang="en-US" i="1" dirty="0" err="1"/>
              <a:t>sid</a:t>
            </a:r>
            <a:r>
              <a:rPr lang="en-US" dirty="0"/>
              <a:t> of Reserves (as inner):</a:t>
            </a:r>
          </a:p>
          <a:p>
            <a:pPr lvl="1">
              <a:lnSpc>
                <a:spcPct val="90000"/>
              </a:lnSpc>
              <a:buSzPct val="75000"/>
            </a:pPr>
            <a:r>
              <a:rPr lang="en-US" dirty="0"/>
              <a:t>Scan Sailors:  500 page I/</a:t>
            </a:r>
            <a:r>
              <a:rPr lang="en-US" dirty="0" err="1"/>
              <a:t>Os</a:t>
            </a:r>
            <a:r>
              <a:rPr lang="en-US" dirty="0"/>
              <a:t>, 80*500 tuples.</a:t>
            </a:r>
          </a:p>
          <a:p>
            <a:pPr lvl="1">
              <a:lnSpc>
                <a:spcPct val="90000"/>
              </a:lnSpc>
              <a:buSzPct val="75000"/>
            </a:pPr>
            <a:r>
              <a:rPr lang="en-US" dirty="0"/>
              <a:t>For each Sailors tuple:  1.2 I/</a:t>
            </a:r>
            <a:r>
              <a:rPr lang="en-US" dirty="0" err="1"/>
              <a:t>Os</a:t>
            </a:r>
            <a:r>
              <a:rPr lang="en-US" dirty="0"/>
              <a:t> to find index page with data entries, plus cost of retrieving matching Reserves tuples.  Assuming uniform distribution, 2.5 reservations per sailor (100,000 / 40,000).  Cost of retrieving them  is 1 or 2.5 I/</a:t>
            </a:r>
            <a:r>
              <a:rPr lang="en-US" dirty="0" err="1"/>
              <a:t>Os</a:t>
            </a:r>
            <a:r>
              <a:rPr lang="en-US" dirty="0"/>
              <a:t> depending on whether the index is clustered.</a:t>
            </a: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042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6042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6042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0421">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60421">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6042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21"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14"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64515"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64516" name="Rectangle 4"/>
          <p:cNvSpPr>
            <a:spLocks noGrp="1" noChangeArrowheads="1"/>
          </p:cNvSpPr>
          <p:nvPr>
            <p:ph type="title"/>
          </p:nvPr>
        </p:nvSpPr>
        <p:spPr>
          <a:xfrm>
            <a:off x="152400" y="152400"/>
            <a:ext cx="7772400" cy="1104900"/>
          </a:xfrm>
          <a:noFill/>
          <a:ln/>
        </p:spPr>
        <p:txBody>
          <a:bodyPr/>
          <a:lstStyle/>
          <a:p>
            <a:r>
              <a:rPr lang="en-US"/>
              <a:t>Join: Sort-Merge (R     S)</a:t>
            </a:r>
          </a:p>
        </p:txBody>
      </p:sp>
      <p:sp>
        <p:nvSpPr>
          <p:cNvPr id="64517" name="Rectangle 5"/>
          <p:cNvSpPr>
            <a:spLocks noGrp="1" noChangeArrowheads="1"/>
          </p:cNvSpPr>
          <p:nvPr>
            <p:ph type="body" idx="1"/>
          </p:nvPr>
        </p:nvSpPr>
        <p:spPr>
          <a:xfrm>
            <a:off x="0" y="1524000"/>
            <a:ext cx="9067800" cy="4953000"/>
          </a:xfrm>
          <a:noFill/>
          <a:ln/>
        </p:spPr>
        <p:txBody>
          <a:bodyPr/>
          <a:lstStyle/>
          <a:p>
            <a:pPr>
              <a:lnSpc>
                <a:spcPct val="90000"/>
              </a:lnSpc>
            </a:pPr>
            <a:r>
              <a:rPr lang="en-US"/>
              <a:t>Sort R and S on the join column, then scan them to do a ``merge’’ (on join col.), and output result tuples.</a:t>
            </a:r>
          </a:p>
          <a:p>
            <a:pPr lvl="1">
              <a:lnSpc>
                <a:spcPct val="90000"/>
              </a:lnSpc>
              <a:buSzPct val="75000"/>
            </a:pPr>
            <a:r>
              <a:rPr lang="en-US">
                <a:solidFill>
                  <a:schemeClr val="folHlink"/>
                </a:solidFill>
              </a:rPr>
              <a:t>Advance scan of R until current R-tuple &gt;= current S tuple, then advance scan of S until current S-tuple &gt;= current R tuple; do this until current R tuple = current S tuple.</a:t>
            </a:r>
          </a:p>
          <a:p>
            <a:pPr lvl="1">
              <a:lnSpc>
                <a:spcPct val="90000"/>
              </a:lnSpc>
              <a:buSzPct val="75000"/>
            </a:pPr>
            <a:r>
              <a:rPr lang="en-US">
                <a:solidFill>
                  <a:schemeClr val="folHlink"/>
                </a:solidFill>
              </a:rPr>
              <a:t>At this point, all R tuples with same value in Ri (</a:t>
            </a:r>
            <a:r>
              <a:rPr lang="en-US" i="1">
                <a:solidFill>
                  <a:schemeClr val="folHlink"/>
                </a:solidFill>
              </a:rPr>
              <a:t>current R group</a:t>
            </a:r>
            <a:r>
              <a:rPr lang="en-US">
                <a:solidFill>
                  <a:schemeClr val="folHlink"/>
                </a:solidFill>
              </a:rPr>
              <a:t>) and all S tuples with same value in Sj (</a:t>
            </a:r>
            <a:r>
              <a:rPr lang="en-US" i="1">
                <a:solidFill>
                  <a:schemeClr val="folHlink"/>
                </a:solidFill>
              </a:rPr>
              <a:t>current S group</a:t>
            </a:r>
            <a:r>
              <a:rPr lang="en-US">
                <a:solidFill>
                  <a:schemeClr val="folHlink"/>
                </a:solidFill>
              </a:rPr>
              <a:t>) </a:t>
            </a:r>
            <a:r>
              <a:rPr lang="en-US" i="1" u="sng">
                <a:solidFill>
                  <a:schemeClr val="accent2"/>
                </a:solidFill>
              </a:rPr>
              <a:t>match</a:t>
            </a:r>
            <a:r>
              <a:rPr lang="en-US">
                <a:solidFill>
                  <a:schemeClr val="folHlink"/>
                </a:solidFill>
              </a:rPr>
              <a:t>;  output &lt;r, s&gt; for all pairs of such tuples.</a:t>
            </a:r>
          </a:p>
          <a:p>
            <a:pPr lvl="1">
              <a:lnSpc>
                <a:spcPct val="90000"/>
              </a:lnSpc>
              <a:buSzPct val="75000"/>
            </a:pPr>
            <a:r>
              <a:rPr lang="en-US">
                <a:solidFill>
                  <a:schemeClr val="folHlink"/>
                </a:solidFill>
              </a:rPr>
              <a:t>Then resume scanning R and S.</a:t>
            </a:r>
          </a:p>
          <a:p>
            <a:pPr>
              <a:lnSpc>
                <a:spcPct val="90000"/>
              </a:lnSpc>
            </a:pPr>
            <a:r>
              <a:rPr lang="en-US"/>
              <a:t>R is scanned once; each S group is scanned once per matching R tuple.  (Multiple scans of an S group are likely to find needed pages in buffer.)</a:t>
            </a:r>
          </a:p>
        </p:txBody>
      </p:sp>
      <p:graphicFrame>
        <p:nvGraphicFramePr>
          <p:cNvPr id="64518" name="Object 6">
            <a:hlinkClick r:id="" action="ppaction://ole?verb=0"/>
          </p:cNvPr>
          <p:cNvGraphicFramePr>
            <a:graphicFrameLocks/>
          </p:cNvGraphicFramePr>
          <p:nvPr/>
        </p:nvGraphicFramePr>
        <p:xfrm>
          <a:off x="4359275" y="495300"/>
          <a:ext cx="665163" cy="436563"/>
        </p:xfrm>
        <a:graphic>
          <a:graphicData uri="http://schemas.openxmlformats.org/presentationml/2006/ole">
            <mc:AlternateContent xmlns:mc="http://schemas.openxmlformats.org/markup-compatibility/2006">
              <mc:Choice xmlns:v="urn:schemas-microsoft-com:vml" Requires="v">
                <p:oleObj spid="_x0000_s64533" name="Equation" r:id="rId4" imgW="664920" imgH="436320" progId="Equation.3">
                  <p:embed/>
                </p:oleObj>
              </mc:Choice>
              <mc:Fallback>
                <p:oleObj name="Equation" r:id="rId4" imgW="664920" imgH="436320" progId="Equation.3">
                  <p:embed/>
                  <p:pic>
                    <p:nvPicPr>
                      <p:cNvPr id="0" name="Picture 6"/>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59275" y="495300"/>
                        <a:ext cx="665163" cy="436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4519" name="Rectangle 7"/>
          <p:cNvSpPr>
            <a:spLocks noChangeArrowheads="1"/>
          </p:cNvSpPr>
          <p:nvPr/>
        </p:nvSpPr>
        <p:spPr bwMode="auto">
          <a:xfrm>
            <a:off x="4398963" y="781050"/>
            <a:ext cx="525462" cy="454025"/>
          </a:xfrm>
          <a:prstGeom prst="rect">
            <a:avLst/>
          </a:prstGeom>
          <a:noFill/>
          <a:ln w="9525">
            <a:noFill/>
            <a:miter lim="800000"/>
            <a:headEnd/>
            <a:tailEnd/>
          </a:ln>
          <a:effectLst/>
        </p:spPr>
        <p:txBody>
          <a:bodyPr wrap="none" lIns="90488" tIns="44450" rIns="90488" bIns="44450">
            <a:spAutoFit/>
          </a:bodyPr>
          <a:lstStyle/>
          <a:p>
            <a:r>
              <a:rPr lang="en-US">
                <a:latin typeface="Book Antiqua" pitchFamily="18" charset="0"/>
              </a:rPr>
              <a:t>i=j</a:t>
            </a: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45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645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645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64517">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645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7"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62467"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62468" name="Rectangle 4"/>
          <p:cNvSpPr>
            <a:spLocks noGrp="1" noChangeArrowheads="1"/>
          </p:cNvSpPr>
          <p:nvPr>
            <p:ph type="title"/>
          </p:nvPr>
        </p:nvSpPr>
        <p:spPr>
          <a:xfrm>
            <a:off x="152400" y="0"/>
            <a:ext cx="7772400" cy="1104900"/>
          </a:xfrm>
          <a:noFill/>
          <a:ln/>
        </p:spPr>
        <p:txBody>
          <a:bodyPr/>
          <a:lstStyle/>
          <a:p>
            <a:r>
              <a:rPr lang="en-US"/>
              <a:t>Example of Sort-Merge Join</a:t>
            </a:r>
          </a:p>
        </p:txBody>
      </p:sp>
      <p:sp>
        <p:nvSpPr>
          <p:cNvPr id="62469" name="Rectangle 5"/>
          <p:cNvSpPr>
            <a:spLocks noGrp="1" noChangeArrowheads="1"/>
          </p:cNvSpPr>
          <p:nvPr>
            <p:ph type="body" idx="1"/>
          </p:nvPr>
        </p:nvSpPr>
        <p:spPr>
          <a:xfrm>
            <a:off x="19878" y="4270375"/>
            <a:ext cx="9067800" cy="2241688"/>
          </a:xfrm>
          <a:noFill/>
          <a:ln/>
        </p:spPr>
        <p:txBody>
          <a:bodyPr/>
          <a:lstStyle/>
          <a:p>
            <a:r>
              <a:rPr lang="en-US" dirty="0">
                <a:solidFill>
                  <a:schemeClr val="accent2"/>
                </a:solidFill>
              </a:rPr>
              <a:t>Cost:  M log M + N log N + (M+N)</a:t>
            </a:r>
            <a:endParaRPr lang="en-US" dirty="0"/>
          </a:p>
          <a:p>
            <a:pPr lvl="1">
              <a:buSzPct val="75000"/>
            </a:pPr>
            <a:r>
              <a:rPr lang="en-US" dirty="0"/>
              <a:t>The cost of scanning, M+N, could be M*N (very unlikely!)</a:t>
            </a:r>
          </a:p>
          <a:p>
            <a:r>
              <a:rPr lang="en-US" dirty="0"/>
              <a:t>With 35, 100 or 300 buffer pages, both Reserves and Sailors can be sorted in 2 passes (external sorting); total join cost: 7500. </a:t>
            </a:r>
          </a:p>
        </p:txBody>
      </p:sp>
      <p:graphicFrame>
        <p:nvGraphicFramePr>
          <p:cNvPr id="62470" name="Object 6">
            <a:hlinkClick r:id="" action="ppaction://ole?verb=0"/>
          </p:cNvPr>
          <p:cNvGraphicFramePr>
            <a:graphicFrameLocks/>
          </p:cNvGraphicFramePr>
          <p:nvPr>
            <p:extLst>
              <p:ext uri="{D42A27DB-BD31-4B8C-83A1-F6EECF244321}">
                <p14:modId xmlns:p14="http://schemas.microsoft.com/office/powerpoint/2010/main" val="734376468"/>
              </p:ext>
            </p:extLst>
          </p:nvPr>
        </p:nvGraphicFramePr>
        <p:xfrm>
          <a:off x="115957" y="1403350"/>
          <a:ext cx="4410075" cy="2794000"/>
        </p:xfrm>
        <a:graphic>
          <a:graphicData uri="http://schemas.openxmlformats.org/presentationml/2006/ole">
            <mc:AlternateContent xmlns:mc="http://schemas.openxmlformats.org/markup-compatibility/2006">
              <mc:Choice xmlns:v="urn:schemas-microsoft-com:vml" Requires="v">
                <p:oleObj spid="_x0000_s62500" name="Document" r:id="rId4" imgW="4410000" imgH="2793960" progId="Word.Document.8">
                  <p:embed/>
                </p:oleObj>
              </mc:Choice>
              <mc:Fallback>
                <p:oleObj name="Document" r:id="rId4" imgW="4410000" imgH="2793960" progId="Word.Document.8">
                  <p:embed/>
                  <p:pic>
                    <p:nvPicPr>
                      <p:cNvPr id="0" name="Picture 6"/>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5957" y="1403350"/>
                        <a:ext cx="4410075" cy="279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2471" name="Object 7">
            <a:hlinkClick r:id="" action="ppaction://ole?verb=0"/>
          </p:cNvPr>
          <p:cNvGraphicFramePr>
            <a:graphicFrameLocks/>
          </p:cNvGraphicFramePr>
          <p:nvPr>
            <p:extLst>
              <p:ext uri="{D42A27DB-BD31-4B8C-83A1-F6EECF244321}">
                <p14:modId xmlns:p14="http://schemas.microsoft.com/office/powerpoint/2010/main" val="828979798"/>
              </p:ext>
            </p:extLst>
          </p:nvPr>
        </p:nvGraphicFramePr>
        <p:xfrm>
          <a:off x="4265613" y="957400"/>
          <a:ext cx="4878387" cy="3503613"/>
        </p:xfrm>
        <a:graphic>
          <a:graphicData uri="http://schemas.openxmlformats.org/presentationml/2006/ole">
            <mc:AlternateContent xmlns:mc="http://schemas.openxmlformats.org/markup-compatibility/2006">
              <mc:Choice xmlns:v="urn:schemas-microsoft-com:vml" Requires="v">
                <p:oleObj spid="_x0000_s62501" name="Document" r:id="rId6" imgW="4878360" imgH="3503520" progId="Word.Document.8">
                  <p:embed/>
                </p:oleObj>
              </mc:Choice>
              <mc:Fallback>
                <p:oleObj name="Document" r:id="rId6" imgW="4878360" imgH="3503520" progId="Word.Document.8">
                  <p:embed/>
                  <p:pic>
                    <p:nvPicPr>
                      <p:cNvPr id="0" name="Picture 7"/>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65613" y="957400"/>
                        <a:ext cx="4878387" cy="3503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9219"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9220" name="Rectangle 4"/>
          <p:cNvSpPr>
            <a:spLocks noGrp="1" noChangeArrowheads="1"/>
          </p:cNvSpPr>
          <p:nvPr>
            <p:ph type="title"/>
          </p:nvPr>
        </p:nvSpPr>
        <p:spPr>
          <a:noFill/>
          <a:ln/>
        </p:spPr>
        <p:txBody>
          <a:bodyPr/>
          <a:lstStyle/>
          <a:p>
            <a:r>
              <a:rPr lang="en-US"/>
              <a:t>Index Selection for Joins</a:t>
            </a:r>
          </a:p>
        </p:txBody>
      </p:sp>
      <p:sp>
        <p:nvSpPr>
          <p:cNvPr id="9221" name="Rectangle 5"/>
          <p:cNvSpPr>
            <a:spLocks noGrp="1" noChangeArrowheads="1"/>
          </p:cNvSpPr>
          <p:nvPr>
            <p:ph type="body" idx="1"/>
          </p:nvPr>
        </p:nvSpPr>
        <p:spPr>
          <a:xfrm>
            <a:off x="990600" y="1676400"/>
            <a:ext cx="7315200" cy="4800600"/>
          </a:xfrm>
          <a:noFill/>
          <a:ln/>
        </p:spPr>
        <p:txBody>
          <a:bodyPr/>
          <a:lstStyle/>
          <a:p>
            <a:r>
              <a:rPr lang="en-US"/>
              <a:t>When considering a join condition:</a:t>
            </a:r>
          </a:p>
          <a:p>
            <a:pPr lvl="1">
              <a:buSzPct val="75000"/>
            </a:pPr>
            <a:r>
              <a:rPr lang="en-US"/>
              <a:t>Hash index on inner is very good for Index Nested Loops.</a:t>
            </a:r>
          </a:p>
          <a:p>
            <a:pPr lvl="2"/>
            <a:r>
              <a:rPr lang="en-US"/>
              <a:t>Should be clustered if join column is not key for inner, and inner tuples need to be retrieved.</a:t>
            </a:r>
          </a:p>
          <a:p>
            <a:pPr lvl="1">
              <a:buSzPct val="75000"/>
            </a:pPr>
            <a:r>
              <a:rPr lang="en-US" i="1"/>
              <a:t>Clustered</a:t>
            </a:r>
            <a:r>
              <a:rPr lang="en-US"/>
              <a:t> B+ tree on join column(s) good for Sort-Merge.</a:t>
            </a:r>
          </a:p>
        </p:txBody>
      </p:sp>
      <p:sp>
        <p:nvSpPr>
          <p:cNvPr id="9222" name="Rectangle 6"/>
          <p:cNvSpPr>
            <a:spLocks noChangeArrowheads="1"/>
          </p:cNvSpPr>
          <p:nvPr/>
        </p:nvSpPr>
        <p:spPr bwMode="auto">
          <a:xfrm>
            <a:off x="838200" y="5715000"/>
            <a:ext cx="7600950" cy="457200"/>
          </a:xfrm>
          <a:prstGeom prst="rect">
            <a:avLst/>
          </a:prstGeom>
          <a:noFill/>
          <a:ln w="9525">
            <a:noFill/>
            <a:miter lim="800000"/>
            <a:headEnd/>
            <a:tailEnd/>
          </a:ln>
          <a:effectLst/>
        </p:spPr>
        <p:txBody>
          <a:bodyPr wrap="none" lIns="92075" tIns="46038" rIns="92075" bIns="46038">
            <a:spAutoFit/>
          </a:bodyPr>
          <a:lstStyle/>
          <a:p>
            <a:r>
              <a:rPr lang="en-US">
                <a:solidFill>
                  <a:schemeClr val="accent2"/>
                </a:solidFill>
              </a:rPr>
              <a:t>(We discussed indexes for single-table queries in Chapter 8.)</a:t>
            </a:r>
          </a:p>
        </p:txBody>
      </p:sp>
    </p:spTree>
  </p:cSld>
  <p:clrMapOvr>
    <a:masterClrMapping/>
  </p:clrMapOvr>
  <p:transition>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11267"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11268" name="Rectangle 4"/>
          <p:cNvSpPr>
            <a:spLocks noGrp="1" noChangeArrowheads="1"/>
          </p:cNvSpPr>
          <p:nvPr>
            <p:ph type="title"/>
          </p:nvPr>
        </p:nvSpPr>
        <p:spPr>
          <a:xfrm>
            <a:off x="152400" y="304800"/>
            <a:ext cx="7772400" cy="1104900"/>
          </a:xfrm>
          <a:noFill/>
          <a:ln/>
        </p:spPr>
        <p:txBody>
          <a:bodyPr/>
          <a:lstStyle/>
          <a:p>
            <a:r>
              <a:rPr lang="en-US"/>
              <a:t>Example 1</a:t>
            </a:r>
          </a:p>
        </p:txBody>
      </p:sp>
      <p:sp>
        <p:nvSpPr>
          <p:cNvPr id="11269" name="Rectangle 5"/>
          <p:cNvSpPr>
            <a:spLocks noGrp="1" noChangeArrowheads="1"/>
          </p:cNvSpPr>
          <p:nvPr>
            <p:ph type="body" idx="1"/>
          </p:nvPr>
        </p:nvSpPr>
        <p:spPr>
          <a:xfrm>
            <a:off x="0" y="1828800"/>
            <a:ext cx="9067800" cy="4800600"/>
          </a:xfrm>
          <a:noFill/>
          <a:ln/>
        </p:spPr>
        <p:txBody>
          <a:bodyPr/>
          <a:lstStyle/>
          <a:p>
            <a:r>
              <a:rPr lang="en-US"/>
              <a:t>Hash index on </a:t>
            </a:r>
            <a:r>
              <a:rPr lang="en-US" i="1"/>
              <a:t>D.dname</a:t>
            </a:r>
            <a:r>
              <a:rPr lang="en-US"/>
              <a:t> supports ‘Toy’ selection.</a:t>
            </a:r>
          </a:p>
          <a:p>
            <a:pPr lvl="1">
              <a:buSzPct val="75000"/>
            </a:pPr>
            <a:r>
              <a:rPr lang="en-US"/>
              <a:t>Given this, index on D.dno is not needed.</a:t>
            </a:r>
          </a:p>
          <a:p>
            <a:r>
              <a:rPr lang="en-US"/>
              <a:t>Hash index on </a:t>
            </a:r>
            <a:r>
              <a:rPr lang="en-US" i="1"/>
              <a:t>E.dno</a:t>
            </a:r>
            <a:r>
              <a:rPr lang="en-US"/>
              <a:t> allows us to get matching (inner) Emp tuples for each selected (outer) Dept tuple.</a:t>
            </a:r>
          </a:p>
          <a:p>
            <a:r>
              <a:rPr lang="en-US"/>
              <a:t>What if </a:t>
            </a:r>
            <a:r>
              <a:rPr lang="en-US" sz="2400"/>
              <a:t>WHERE </a:t>
            </a:r>
            <a:r>
              <a:rPr lang="en-US"/>
              <a:t>included:   `` ... </a:t>
            </a:r>
            <a:r>
              <a:rPr lang="en-US" sz="2400"/>
              <a:t>AND</a:t>
            </a:r>
            <a:r>
              <a:rPr lang="en-US"/>
              <a:t>  E.age=25’’  ?</a:t>
            </a:r>
          </a:p>
          <a:p>
            <a:pPr lvl="1">
              <a:buSzPct val="75000"/>
            </a:pPr>
            <a:r>
              <a:rPr lang="en-US"/>
              <a:t>Could retrieve Emp tuples using index on </a:t>
            </a:r>
            <a:r>
              <a:rPr lang="en-US" i="1"/>
              <a:t>E.age</a:t>
            </a:r>
            <a:r>
              <a:rPr lang="en-US"/>
              <a:t>, then join with Dept tuples satisfying </a:t>
            </a:r>
            <a:r>
              <a:rPr lang="en-US" i="1"/>
              <a:t>dname </a:t>
            </a:r>
            <a:r>
              <a:rPr lang="en-US"/>
              <a:t>selection.  Comparable to strategy that used </a:t>
            </a:r>
            <a:r>
              <a:rPr lang="en-US" i="1"/>
              <a:t>E.dno</a:t>
            </a:r>
            <a:r>
              <a:rPr lang="en-US"/>
              <a:t> index.   </a:t>
            </a:r>
          </a:p>
          <a:p>
            <a:pPr lvl="1">
              <a:buSzPct val="75000"/>
            </a:pPr>
            <a:r>
              <a:rPr lang="en-US"/>
              <a:t>So, if </a:t>
            </a:r>
            <a:r>
              <a:rPr lang="en-US" i="1"/>
              <a:t>E.age</a:t>
            </a:r>
            <a:r>
              <a:rPr lang="en-US"/>
              <a:t> index is already created, this query provides much less motivation for adding an </a:t>
            </a:r>
            <a:r>
              <a:rPr lang="en-US" i="1"/>
              <a:t>E.dno</a:t>
            </a:r>
            <a:r>
              <a:rPr lang="en-US"/>
              <a:t> index.</a:t>
            </a:r>
          </a:p>
        </p:txBody>
      </p:sp>
      <p:sp>
        <p:nvSpPr>
          <p:cNvPr id="11270" name="Rectangle 6"/>
          <p:cNvSpPr>
            <a:spLocks noChangeArrowheads="1"/>
          </p:cNvSpPr>
          <p:nvPr/>
        </p:nvSpPr>
        <p:spPr bwMode="auto">
          <a:xfrm>
            <a:off x="2743200" y="304800"/>
            <a:ext cx="5989638" cy="1196975"/>
          </a:xfrm>
          <a:prstGeom prst="rect">
            <a:avLst/>
          </a:prstGeom>
          <a:noFill/>
          <a:ln w="12700">
            <a:solidFill>
              <a:schemeClr val="tx1"/>
            </a:solidFill>
            <a:miter lim="800000"/>
            <a:headEnd/>
            <a:tailEnd/>
          </a:ln>
          <a:effectLst/>
        </p:spPr>
        <p:txBody>
          <a:bodyPr wrap="none" lIns="90488" tIns="44450" rIns="90488" bIns="44450">
            <a:spAutoFit/>
          </a:bodyPr>
          <a:lstStyle/>
          <a:p>
            <a:r>
              <a:rPr lang="en-US" sz="2000">
                <a:latin typeface="Book Antiqua" pitchFamily="18" charset="0"/>
              </a:rPr>
              <a:t>SELECT</a:t>
            </a:r>
            <a:r>
              <a:rPr lang="en-US">
                <a:latin typeface="Book Antiqua" pitchFamily="18" charset="0"/>
              </a:rPr>
              <a:t>  E.ename, D.mgr</a:t>
            </a:r>
          </a:p>
          <a:p>
            <a:r>
              <a:rPr lang="en-US" sz="2000">
                <a:latin typeface="Book Antiqua" pitchFamily="18" charset="0"/>
              </a:rPr>
              <a:t>FROM</a:t>
            </a:r>
            <a:r>
              <a:rPr lang="en-US">
                <a:latin typeface="Book Antiqua" pitchFamily="18" charset="0"/>
              </a:rPr>
              <a:t>  Emp E, Dept D</a:t>
            </a:r>
          </a:p>
          <a:p>
            <a:r>
              <a:rPr lang="en-US" sz="2000">
                <a:latin typeface="Book Antiqua" pitchFamily="18" charset="0"/>
              </a:rPr>
              <a:t>WHERE</a:t>
            </a:r>
            <a:r>
              <a:rPr lang="en-US">
                <a:latin typeface="Book Antiqua" pitchFamily="18" charset="0"/>
              </a:rPr>
              <a:t>  D.dname=‘Toy’ </a:t>
            </a:r>
            <a:r>
              <a:rPr lang="en-US" sz="2000">
                <a:latin typeface="Book Antiqua" pitchFamily="18" charset="0"/>
              </a:rPr>
              <a:t>AND</a:t>
            </a:r>
            <a:r>
              <a:rPr lang="en-US">
                <a:latin typeface="Book Antiqua" pitchFamily="18" charset="0"/>
              </a:rPr>
              <a:t> E.dno=D.dno</a:t>
            </a:r>
          </a:p>
        </p:txBody>
      </p:sp>
    </p:spTree>
  </p:cSld>
  <p:clrMapOvr>
    <a:masterClrMapping/>
  </p:clrMapOvr>
  <p:transition>
    <p:cut/>
  </p:transition>
</p:sld>
</file>

<file path=ppt/theme/theme1.xml><?xml version="1.0" encoding="utf-8"?>
<a:theme xmlns:a="http://schemas.openxmlformats.org/drawingml/2006/main" name="l22">
  <a:themeElements>
    <a:clrScheme name="Custom 1">
      <a:dk1>
        <a:srgbClr val="000000"/>
      </a:dk1>
      <a:lt1>
        <a:srgbClr val="FFFFFF"/>
      </a:lt1>
      <a:dk2>
        <a:srgbClr val="000000"/>
      </a:dk2>
      <a:lt2>
        <a:srgbClr val="C8FEC8"/>
      </a:lt2>
      <a:accent1>
        <a:srgbClr val="438E00"/>
      </a:accent1>
      <a:accent2>
        <a:srgbClr val="FC0128"/>
      </a:accent2>
      <a:accent3>
        <a:srgbClr val="FFFAF2"/>
      </a:accent3>
      <a:accent4>
        <a:srgbClr val="004600"/>
      </a:accent4>
      <a:accent5>
        <a:srgbClr val="B0C6AA"/>
      </a:accent5>
      <a:accent6>
        <a:srgbClr val="E40123"/>
      </a:accent6>
      <a:hlink>
        <a:srgbClr val="4C2E00"/>
      </a:hlink>
      <a:folHlink>
        <a:srgbClr val="BC3700"/>
      </a:folHlink>
    </a:clrScheme>
    <a:fontScheme name="l22">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l2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2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2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2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2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2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2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2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2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2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2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2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c:\msoffice\powerpnt\raghu\book\slides\l22.ppt</Template>
  <TotalTime>596</TotalTime>
  <Pages>15</Pages>
  <Words>2992</Words>
  <Application>Microsoft Office PowerPoint</Application>
  <PresentationFormat>On-screen Show (4:3)</PresentationFormat>
  <Paragraphs>289</Paragraphs>
  <Slides>29</Slides>
  <Notes>29</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29</vt:i4>
      </vt:variant>
    </vt:vector>
  </HeadingPairs>
  <TitlesOfParts>
    <vt:vector size="37" baseType="lpstr">
      <vt:lpstr>Book Antiqua</vt:lpstr>
      <vt:lpstr>Courier New</vt:lpstr>
      <vt:lpstr>Lucida Sans</vt:lpstr>
      <vt:lpstr>Times New Roman</vt:lpstr>
      <vt:lpstr>Wingdings</vt:lpstr>
      <vt:lpstr>l22</vt:lpstr>
      <vt:lpstr>Equation</vt:lpstr>
      <vt:lpstr>Document</vt:lpstr>
      <vt:lpstr>Physical Database Design</vt:lpstr>
      <vt:lpstr>Overview</vt:lpstr>
      <vt:lpstr>Decisions to Make</vt:lpstr>
      <vt:lpstr>Join: Index Nested Loops</vt:lpstr>
      <vt:lpstr>Examples of Index Nested Loops</vt:lpstr>
      <vt:lpstr>Join: Sort-Merge (R     S)</vt:lpstr>
      <vt:lpstr>Example of Sort-Merge Join</vt:lpstr>
      <vt:lpstr>Index Selection for Joins</vt:lpstr>
      <vt:lpstr>Example 1</vt:lpstr>
      <vt:lpstr>Example 2</vt:lpstr>
      <vt:lpstr>Clustering and Joins</vt:lpstr>
      <vt:lpstr>Tuning the Conceptual Schema</vt:lpstr>
      <vt:lpstr>Example Schemas</vt:lpstr>
      <vt:lpstr>Settling for 3NF vs BCNF</vt:lpstr>
      <vt:lpstr>Denormalization</vt:lpstr>
      <vt:lpstr>Choice of Decompositions</vt:lpstr>
      <vt:lpstr>Choice of Decompositions (Contd.)</vt:lpstr>
      <vt:lpstr>Decomposition of a BCNF Relation</vt:lpstr>
      <vt:lpstr>Horizontal Decompositions</vt:lpstr>
      <vt:lpstr>Horizontal Decompositions (Contd.)</vt:lpstr>
      <vt:lpstr>Masking Conceptual Schema Changes</vt:lpstr>
      <vt:lpstr>Tuning Queries and Views</vt:lpstr>
      <vt:lpstr>Rewriting SQL Queries</vt:lpstr>
      <vt:lpstr>Summary on Unnesting Queries</vt:lpstr>
      <vt:lpstr>More Guidelines for Query Tuning</vt:lpstr>
      <vt:lpstr>Guidelines for Query Tuning (Contd.)</vt:lpstr>
      <vt:lpstr>Summary</vt:lpstr>
      <vt:lpstr>Summary</vt:lpstr>
      <vt:lpstr>Summary (Contd.)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Physical Database Design</dc:title>
  <dc:subject>Database Management Systems</dc:subject>
  <dc:creator>Raghu Ramakrishnan and Johannes Gehrke</dc:creator>
  <cp:keywords>Chapter 20</cp:keywords>
  <cp:lastModifiedBy>Sheridan</cp:lastModifiedBy>
  <cp:revision>18</cp:revision>
  <cp:lastPrinted>2018-03-16T19:20:30Z</cp:lastPrinted>
  <dcterms:created xsi:type="dcterms:W3CDTF">1997-01-17T00:47:06Z</dcterms:created>
  <dcterms:modified xsi:type="dcterms:W3CDTF">2020-03-22T19:23:06Z</dcterms:modified>
</cp:coreProperties>
</file>