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934200" cy="9220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4F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6" autoAdjust="0"/>
    <p:restoredTop sz="94595" autoAdjust="0"/>
  </p:normalViewPr>
  <p:slideViewPr>
    <p:cSldViewPr>
      <p:cViewPr varScale="1">
        <p:scale>
          <a:sx n="72" d="100"/>
          <a:sy n="72" d="100"/>
        </p:scale>
        <p:origin x="66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166" y="-90"/>
      </p:cViewPr>
      <p:guideLst>
        <p:guide orient="horz" pos="2904"/>
        <p:guide pos="2184"/>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7395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3925" y="4379477"/>
            <a:ext cx="5086350" cy="4148059"/>
          </a:xfrm>
          <a:prstGeom prst="rect">
            <a:avLst/>
          </a:prstGeom>
          <a:noFill/>
          <a:ln w="9525">
            <a:noFill/>
            <a:miter lim="800000"/>
            <a:headEnd/>
            <a:tailEnd/>
          </a:ln>
          <a:effectLst/>
        </p:spPr>
        <p:txBody>
          <a:bodyPr vert="horz" wrap="square" lIns="91429" tIns="44912" rIns="91429" bIns="44912"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69988" y="696913"/>
            <a:ext cx="4594225" cy="3446462"/>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31739156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409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a:t>
            </a:r>
          </a:p>
        </p:txBody>
      </p:sp>
      <p:sp>
        <p:nvSpPr>
          <p:cNvPr id="410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4101"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4102" name="Rectangle 6"/>
          <p:cNvSpPr>
            <a:spLocks noGrp="1" noRot="1" noChangeAspect="1" noChangeArrowheads="1" noTextEdit="1"/>
          </p:cNvSpPr>
          <p:nvPr>
            <p:ph type="sldImg"/>
          </p:nvPr>
        </p:nvSpPr>
        <p:spPr>
          <a:xfrm>
            <a:off x="1169988" y="696913"/>
            <a:ext cx="4595812" cy="3446462"/>
          </a:xfrm>
          <a:ln cap="flat"/>
        </p:spPr>
      </p:sp>
      <p:sp>
        <p:nvSpPr>
          <p:cNvPr id="4103" name="Rectangle 7"/>
          <p:cNvSpPr>
            <a:spLocks noGrp="1" noChangeArrowheads="1"/>
          </p:cNvSpPr>
          <p:nvPr>
            <p:ph type="body" idx="1"/>
          </p:nvPr>
        </p:nvSpPr>
        <p:spPr>
          <a:noFill/>
          <a:ln/>
        </p:spPr>
        <p:txBody>
          <a:bodyPr/>
          <a:lstStyle/>
          <a:p>
            <a:r>
              <a:rPr lang="en-US" dirty="0"/>
              <a:t>The slides for this text are organized into chapters. This lecture covers Chapter 2, on the Entity-Relationship approach to database design.  </a:t>
            </a:r>
          </a:p>
          <a:p>
            <a:r>
              <a:rPr lang="en-US" dirty="0"/>
              <a:t>The important issue of how to map from ER diagrams to relational tables is deferred until the relational model and the integrity constraints it supports have been introduced.  ER to relational mapping, together with a discussion of the related SQL commands, is discussed in Chapter 3.</a:t>
            </a:r>
          </a:p>
          <a:p>
            <a:endParaRPr lang="en-US" dirty="0"/>
          </a:p>
        </p:txBody>
      </p:sp>
    </p:spTree>
    <p:extLst>
      <p:ext uri="{BB962C8B-B14F-4D97-AF65-F5344CB8AC3E}">
        <p14:creationId xmlns:p14="http://schemas.microsoft.com/office/powerpoint/2010/main" val="2649908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048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a:t>
            </a:r>
          </a:p>
        </p:txBody>
      </p:sp>
      <p:sp>
        <p:nvSpPr>
          <p:cNvPr id="2048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048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0486" name="Rectangle 6"/>
          <p:cNvSpPr>
            <a:spLocks noGrp="1" noRot="1" noChangeAspect="1" noChangeArrowheads="1" noTextEdit="1"/>
          </p:cNvSpPr>
          <p:nvPr>
            <p:ph type="sldImg"/>
          </p:nvPr>
        </p:nvSpPr>
        <p:spPr>
          <a:xfrm>
            <a:off x="1169988" y="696913"/>
            <a:ext cx="4595812" cy="3446462"/>
          </a:xfrm>
          <a:ln cap="flat"/>
        </p:spPr>
      </p:sp>
      <p:sp>
        <p:nvSpPr>
          <p:cNvPr id="2048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344006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253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3</a:t>
            </a:r>
          </a:p>
        </p:txBody>
      </p:sp>
      <p:sp>
        <p:nvSpPr>
          <p:cNvPr id="2253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253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2534" name="Rectangle 6"/>
          <p:cNvSpPr>
            <a:spLocks noGrp="1" noRot="1" noChangeAspect="1" noChangeArrowheads="1" noTextEdit="1"/>
          </p:cNvSpPr>
          <p:nvPr>
            <p:ph type="sldImg"/>
          </p:nvPr>
        </p:nvSpPr>
        <p:spPr>
          <a:xfrm>
            <a:off x="1169988" y="696913"/>
            <a:ext cx="4595812" cy="3446462"/>
          </a:xfrm>
          <a:ln cap="flat"/>
        </p:spPr>
      </p:sp>
      <p:sp>
        <p:nvSpPr>
          <p:cNvPr id="2253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963384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69988" y="696913"/>
            <a:ext cx="4595812" cy="3446462"/>
          </a:xfrm>
          <a:ln cap="flat"/>
        </p:spPr>
      </p:sp>
      <p:sp>
        <p:nvSpPr>
          <p:cNvPr id="2457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25660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662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5</a:t>
            </a:r>
          </a:p>
        </p:txBody>
      </p:sp>
      <p:sp>
        <p:nvSpPr>
          <p:cNvPr id="2662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662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6630" name="Rectangle 6"/>
          <p:cNvSpPr>
            <a:spLocks noGrp="1" noRot="1" noChangeAspect="1" noChangeArrowheads="1" noTextEdit="1"/>
          </p:cNvSpPr>
          <p:nvPr>
            <p:ph type="sldImg"/>
          </p:nvPr>
        </p:nvSpPr>
        <p:spPr>
          <a:xfrm>
            <a:off x="1169988" y="696913"/>
            <a:ext cx="4595812" cy="3446462"/>
          </a:xfrm>
          <a:ln cap="flat"/>
        </p:spPr>
      </p:sp>
      <p:sp>
        <p:nvSpPr>
          <p:cNvPr id="2663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66240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2867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6</a:t>
            </a:r>
          </a:p>
        </p:txBody>
      </p:sp>
      <p:sp>
        <p:nvSpPr>
          <p:cNvPr id="2867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2867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28678" name="Rectangle 6"/>
          <p:cNvSpPr>
            <a:spLocks noGrp="1" noRot="1" noChangeAspect="1" noChangeArrowheads="1" noTextEdit="1"/>
          </p:cNvSpPr>
          <p:nvPr>
            <p:ph type="sldImg"/>
          </p:nvPr>
        </p:nvSpPr>
        <p:spPr>
          <a:xfrm>
            <a:off x="1169988" y="696913"/>
            <a:ext cx="4595812" cy="3446462"/>
          </a:xfrm>
          <a:ln cap="flat"/>
        </p:spPr>
      </p:sp>
      <p:sp>
        <p:nvSpPr>
          <p:cNvPr id="2867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984846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072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7</a:t>
            </a:r>
          </a:p>
        </p:txBody>
      </p:sp>
      <p:sp>
        <p:nvSpPr>
          <p:cNvPr id="3072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0726" name="Rectangle 6"/>
          <p:cNvSpPr>
            <a:spLocks noGrp="1" noRot="1" noChangeAspect="1" noChangeArrowheads="1" noTextEdit="1"/>
          </p:cNvSpPr>
          <p:nvPr>
            <p:ph type="sldImg"/>
          </p:nvPr>
        </p:nvSpPr>
        <p:spPr>
          <a:xfrm>
            <a:off x="1169988" y="696913"/>
            <a:ext cx="4595812" cy="3446462"/>
          </a:xfrm>
          <a:ln cap="flat"/>
        </p:spPr>
      </p:sp>
      <p:sp>
        <p:nvSpPr>
          <p:cNvPr id="3072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961166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277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9</a:t>
            </a:r>
          </a:p>
        </p:txBody>
      </p:sp>
      <p:sp>
        <p:nvSpPr>
          <p:cNvPr id="3277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277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2774" name="Rectangle 6"/>
          <p:cNvSpPr>
            <a:spLocks noGrp="1" noRot="1" noChangeAspect="1" noChangeArrowheads="1" noTextEdit="1"/>
          </p:cNvSpPr>
          <p:nvPr>
            <p:ph type="sldImg"/>
          </p:nvPr>
        </p:nvSpPr>
        <p:spPr>
          <a:xfrm>
            <a:off x="1169988" y="696913"/>
            <a:ext cx="4595812" cy="3446462"/>
          </a:xfrm>
          <a:ln cap="flat"/>
        </p:spPr>
      </p:sp>
      <p:sp>
        <p:nvSpPr>
          <p:cNvPr id="3277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457829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481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11</a:t>
            </a:r>
          </a:p>
        </p:txBody>
      </p:sp>
      <p:sp>
        <p:nvSpPr>
          <p:cNvPr id="3482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482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4822" name="Rectangle 6"/>
          <p:cNvSpPr>
            <a:spLocks noGrp="1" noRot="1" noChangeAspect="1" noChangeArrowheads="1" noTextEdit="1"/>
          </p:cNvSpPr>
          <p:nvPr>
            <p:ph type="sldImg"/>
          </p:nvPr>
        </p:nvSpPr>
        <p:spPr>
          <a:xfrm>
            <a:off x="1169988" y="696913"/>
            <a:ext cx="4595812" cy="3446462"/>
          </a:xfrm>
          <a:ln cap="flat"/>
        </p:spPr>
      </p:sp>
      <p:sp>
        <p:nvSpPr>
          <p:cNvPr id="3482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7305667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686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12</a:t>
            </a:r>
          </a:p>
        </p:txBody>
      </p:sp>
      <p:sp>
        <p:nvSpPr>
          <p:cNvPr id="3686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686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6870" name="Rectangle 6"/>
          <p:cNvSpPr>
            <a:spLocks noGrp="1" noRot="1" noChangeAspect="1" noChangeArrowheads="1" noTextEdit="1"/>
          </p:cNvSpPr>
          <p:nvPr>
            <p:ph type="sldImg"/>
          </p:nvPr>
        </p:nvSpPr>
        <p:spPr>
          <a:xfrm>
            <a:off x="1169988" y="696913"/>
            <a:ext cx="4595812" cy="3446462"/>
          </a:xfrm>
          <a:ln cap="flat"/>
        </p:spPr>
      </p:sp>
      <p:sp>
        <p:nvSpPr>
          <p:cNvPr id="3687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576040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891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13</a:t>
            </a:r>
          </a:p>
        </p:txBody>
      </p:sp>
      <p:sp>
        <p:nvSpPr>
          <p:cNvPr id="3891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891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8918" name="Rectangle 6"/>
          <p:cNvSpPr>
            <a:spLocks noGrp="1" noRot="1" noChangeAspect="1" noChangeArrowheads="1" noTextEdit="1"/>
          </p:cNvSpPr>
          <p:nvPr>
            <p:ph type="sldImg"/>
          </p:nvPr>
        </p:nvSpPr>
        <p:spPr>
          <a:xfrm>
            <a:off x="1169988" y="696913"/>
            <a:ext cx="4595812" cy="3446462"/>
          </a:xfrm>
          <a:ln cap="flat"/>
        </p:spPr>
      </p:sp>
      <p:sp>
        <p:nvSpPr>
          <p:cNvPr id="3891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564788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614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a:t>
            </a:r>
          </a:p>
        </p:txBody>
      </p:sp>
      <p:sp>
        <p:nvSpPr>
          <p:cNvPr id="614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149"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6150" name="Rectangle 6"/>
          <p:cNvSpPr>
            <a:spLocks noGrp="1" noRot="1" noChangeAspect="1" noChangeArrowheads="1" noTextEdit="1"/>
          </p:cNvSpPr>
          <p:nvPr>
            <p:ph type="sldImg"/>
          </p:nvPr>
        </p:nvSpPr>
        <p:spPr>
          <a:xfrm>
            <a:off x="1169988" y="696913"/>
            <a:ext cx="4595812" cy="3446462"/>
          </a:xfrm>
          <a:ln cap="flat"/>
        </p:spPr>
      </p:sp>
      <p:sp>
        <p:nvSpPr>
          <p:cNvPr id="615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007854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614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a:t>
            </a:r>
          </a:p>
        </p:txBody>
      </p:sp>
      <p:sp>
        <p:nvSpPr>
          <p:cNvPr id="614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6149"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6150" name="Rectangle 6"/>
          <p:cNvSpPr>
            <a:spLocks noGrp="1" noRot="1" noChangeAspect="1" noChangeArrowheads="1" noTextEdit="1"/>
          </p:cNvSpPr>
          <p:nvPr>
            <p:ph type="sldImg"/>
          </p:nvPr>
        </p:nvSpPr>
        <p:spPr>
          <a:xfrm>
            <a:off x="1169988" y="696913"/>
            <a:ext cx="4595812" cy="3446462"/>
          </a:xfrm>
          <a:ln cap="flat"/>
        </p:spPr>
      </p:sp>
      <p:sp>
        <p:nvSpPr>
          <p:cNvPr id="615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392116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819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3</a:t>
            </a:r>
          </a:p>
        </p:txBody>
      </p:sp>
      <p:sp>
        <p:nvSpPr>
          <p:cNvPr id="819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8197"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8198" name="Rectangle 6"/>
          <p:cNvSpPr>
            <a:spLocks noGrp="1" noRot="1" noChangeAspect="1" noChangeArrowheads="1" noTextEdit="1"/>
          </p:cNvSpPr>
          <p:nvPr>
            <p:ph type="sldImg"/>
          </p:nvPr>
        </p:nvSpPr>
        <p:spPr>
          <a:xfrm>
            <a:off x="1169988" y="696913"/>
            <a:ext cx="4595812" cy="3446462"/>
          </a:xfrm>
          <a:ln cap="flat"/>
        </p:spPr>
      </p:sp>
      <p:sp>
        <p:nvSpPr>
          <p:cNvPr id="8199" name="Rectangle 7"/>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913958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1024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4</a:t>
            </a:r>
          </a:p>
        </p:txBody>
      </p:sp>
      <p:sp>
        <p:nvSpPr>
          <p:cNvPr id="1024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0245"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10246" name="Rectangle 6"/>
          <p:cNvSpPr>
            <a:spLocks noGrp="1" noRot="1" noChangeAspect="1" noChangeArrowheads="1" noTextEdit="1"/>
          </p:cNvSpPr>
          <p:nvPr>
            <p:ph type="sldImg"/>
          </p:nvPr>
        </p:nvSpPr>
        <p:spPr>
          <a:xfrm>
            <a:off x="1169988" y="696913"/>
            <a:ext cx="4595812" cy="3446462"/>
          </a:xfrm>
          <a:ln cap="flat"/>
        </p:spPr>
      </p:sp>
      <p:sp>
        <p:nvSpPr>
          <p:cNvPr id="1024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241214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1229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6</a:t>
            </a:r>
          </a:p>
        </p:txBody>
      </p:sp>
      <p:sp>
        <p:nvSpPr>
          <p:cNvPr id="1229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2293"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12294" name="Rectangle 6"/>
          <p:cNvSpPr>
            <a:spLocks noGrp="1" noRot="1" noChangeAspect="1" noChangeArrowheads="1" noTextEdit="1"/>
          </p:cNvSpPr>
          <p:nvPr>
            <p:ph type="sldImg"/>
          </p:nvPr>
        </p:nvSpPr>
        <p:spPr>
          <a:xfrm>
            <a:off x="1169988" y="696913"/>
            <a:ext cx="4595812" cy="3446462"/>
          </a:xfrm>
          <a:ln cap="flat"/>
        </p:spPr>
      </p:sp>
      <p:sp>
        <p:nvSpPr>
          <p:cNvPr id="1229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039628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1433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8</a:t>
            </a:r>
          </a:p>
        </p:txBody>
      </p:sp>
      <p:sp>
        <p:nvSpPr>
          <p:cNvPr id="1434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4341"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14342" name="Rectangle 6"/>
          <p:cNvSpPr>
            <a:spLocks noGrp="1" noRot="1" noChangeAspect="1" noChangeArrowheads="1" noTextEdit="1"/>
          </p:cNvSpPr>
          <p:nvPr>
            <p:ph type="sldImg"/>
          </p:nvPr>
        </p:nvSpPr>
        <p:spPr>
          <a:xfrm>
            <a:off x="1169988" y="696913"/>
            <a:ext cx="4595812" cy="3446462"/>
          </a:xfrm>
          <a:ln cap="flat"/>
        </p:spPr>
      </p:sp>
      <p:sp>
        <p:nvSpPr>
          <p:cNvPr id="1434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092876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1638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10</a:t>
            </a:r>
          </a:p>
        </p:txBody>
      </p:sp>
      <p:sp>
        <p:nvSpPr>
          <p:cNvPr id="1638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6389"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16390" name="Rectangle 6"/>
          <p:cNvSpPr>
            <a:spLocks noGrp="1" noRot="1" noChangeAspect="1" noChangeArrowheads="1" noTextEdit="1"/>
          </p:cNvSpPr>
          <p:nvPr>
            <p:ph type="sldImg"/>
          </p:nvPr>
        </p:nvSpPr>
        <p:spPr>
          <a:xfrm>
            <a:off x="1169988" y="696913"/>
            <a:ext cx="4595812" cy="3446462"/>
          </a:xfrm>
          <a:ln cap="flat"/>
        </p:spPr>
      </p:sp>
      <p:sp>
        <p:nvSpPr>
          <p:cNvPr id="1639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226899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929064" y="0"/>
            <a:ext cx="3005137" cy="459663"/>
          </a:xfrm>
          <a:prstGeom prst="rect">
            <a:avLst/>
          </a:prstGeom>
          <a:noFill/>
          <a:ln w="9525">
            <a:noFill/>
            <a:miter lim="800000"/>
            <a:headEnd/>
            <a:tailEnd/>
          </a:ln>
          <a:effectLst/>
        </p:spPr>
        <p:txBody>
          <a:bodyPr wrap="none" anchor="ctr"/>
          <a:lstStyle/>
          <a:p>
            <a:endParaRPr lang="en-US"/>
          </a:p>
        </p:txBody>
      </p:sp>
      <p:sp>
        <p:nvSpPr>
          <p:cNvPr id="1843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12</a:t>
            </a:r>
          </a:p>
        </p:txBody>
      </p:sp>
      <p:sp>
        <p:nvSpPr>
          <p:cNvPr id="1843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8437" name="Rectangle 5"/>
          <p:cNvSpPr>
            <a:spLocks noChangeArrowheads="1"/>
          </p:cNvSpPr>
          <p:nvPr/>
        </p:nvSpPr>
        <p:spPr bwMode="auto">
          <a:xfrm>
            <a:off x="0" y="0"/>
            <a:ext cx="3005138" cy="459663"/>
          </a:xfrm>
          <a:prstGeom prst="rect">
            <a:avLst/>
          </a:prstGeom>
          <a:noFill/>
          <a:ln w="9525">
            <a:noFill/>
            <a:miter lim="800000"/>
            <a:headEnd/>
            <a:tailEnd/>
          </a:ln>
          <a:effectLst/>
        </p:spPr>
        <p:txBody>
          <a:bodyPr wrap="none" anchor="ctr"/>
          <a:lstStyle/>
          <a:p>
            <a:endParaRPr lang="en-US"/>
          </a:p>
        </p:txBody>
      </p:sp>
      <p:sp>
        <p:nvSpPr>
          <p:cNvPr id="18438" name="Rectangle 6"/>
          <p:cNvSpPr>
            <a:spLocks noGrp="1" noRot="1" noChangeAspect="1" noChangeArrowheads="1" noTextEdit="1"/>
          </p:cNvSpPr>
          <p:nvPr>
            <p:ph type="sldImg"/>
          </p:nvPr>
        </p:nvSpPr>
        <p:spPr>
          <a:xfrm>
            <a:off x="1169988" y="696913"/>
            <a:ext cx="4595812" cy="3446462"/>
          </a:xfrm>
          <a:ln cap="flat"/>
        </p:spPr>
      </p:sp>
      <p:sp>
        <p:nvSpPr>
          <p:cNvPr id="1843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433399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Lucida Sans" panose="020B0602030504020204"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191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91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p>
            <a:r>
              <a:rPr lang="en-US"/>
              <a:t>Click to edit Master title style</a:t>
            </a:r>
          </a:p>
        </p:txBody>
      </p:sp>
      <p:sp>
        <p:nvSpPr>
          <p:cNvPr id="3" name="Text Placeholder 2"/>
          <p:cNvSpPr>
            <a:spLocks noGrp="1"/>
          </p:cNvSpPr>
          <p:nvPr>
            <p:ph type="body" sz="half" idx="1"/>
          </p:nvPr>
        </p:nvSpPr>
        <p:spPr>
          <a:xfrm>
            <a:off x="838200" y="1981200"/>
            <a:ext cx="3810000" cy="4076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800600" y="1981200"/>
            <a:ext cx="3810000" cy="40767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419100"/>
            <a:ext cx="7772400" cy="1104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981200"/>
            <a:ext cx="7772400" cy="40767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p:nvSpPr>
        <p:spPr bwMode="auto">
          <a:xfrm>
            <a:off x="87313" y="6488113"/>
            <a:ext cx="5603875" cy="301625"/>
          </a:xfrm>
          <a:prstGeom prst="rect">
            <a:avLst/>
          </a:prstGeom>
          <a:noFill/>
          <a:ln w="9525">
            <a:noFill/>
            <a:miter lim="800000"/>
            <a:headEnd/>
            <a:tailEnd/>
          </a:ln>
          <a:effectLst/>
        </p:spPr>
        <p:txBody>
          <a:bodyPr wrap="none" lIns="90488" tIns="44450" rIns="90488" bIns="44450" anchor="ctr">
            <a:spAutoFit/>
          </a:bodyPr>
          <a:lstStyle/>
          <a:p>
            <a:r>
              <a:rPr lang="en-US" sz="1400">
                <a:latin typeface="Book Antiqua" pitchFamily="18" charset="0"/>
              </a:rPr>
              <a:t>Database Management Systems 3ed,  R. Ramakrishnan and J. Gehrke</a:t>
            </a:r>
          </a:p>
        </p:txBody>
      </p:sp>
      <p:sp>
        <p:nvSpPr>
          <p:cNvPr id="1029" name="Rectangle 5"/>
          <p:cNvSpPr>
            <a:spLocks noChangeArrowheads="1"/>
          </p:cNvSpPr>
          <p:nvPr/>
        </p:nvSpPr>
        <p:spPr bwMode="auto">
          <a:xfrm>
            <a:off x="8661400" y="6488113"/>
            <a:ext cx="396875" cy="301625"/>
          </a:xfrm>
          <a:prstGeom prst="rect">
            <a:avLst/>
          </a:prstGeom>
          <a:noFill/>
          <a:ln w="9525">
            <a:noFill/>
            <a:miter lim="800000"/>
            <a:headEnd/>
            <a:tailEnd/>
          </a:ln>
          <a:effectLst/>
        </p:spPr>
        <p:txBody>
          <a:bodyPr wrap="none" lIns="90488" tIns="44450" rIns="90488" bIns="44450" anchor="ctr">
            <a:spAutoFit/>
          </a:bodyPr>
          <a:lstStyle/>
          <a:p>
            <a:pPr algn="r"/>
            <a:fld id="{9E84D2A9-F40E-4625-9D21-CA5D8F03C648}" type="slidenum">
              <a:rPr lang="en-US" sz="1400">
                <a:latin typeface="Book Antiqua" pitchFamily="18" charset="0"/>
              </a:rPr>
              <a:pPr algn="r"/>
              <a:t>‹#›</a:t>
            </a:fld>
            <a:endParaRPr lang="en-US" sz="1400">
              <a:latin typeface="Book Antiqua"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4000" i="1">
          <a:solidFill>
            <a:schemeClr val="tx2"/>
          </a:solidFill>
          <a:latin typeface="+mj-lt"/>
          <a:ea typeface="+mj-ea"/>
          <a:cs typeface="+mj-cs"/>
        </a:defRPr>
      </a:lvl1pPr>
      <a:lvl2pPr algn="l" rtl="0" eaLnBrk="0" fontAlgn="base" hangingPunct="0">
        <a:spcBef>
          <a:spcPct val="0"/>
        </a:spcBef>
        <a:spcAft>
          <a:spcPct val="0"/>
        </a:spcAft>
        <a:defRPr sz="4000" i="1">
          <a:solidFill>
            <a:schemeClr val="tx2"/>
          </a:solidFill>
          <a:latin typeface="Book Antiqua" pitchFamily="18" charset="0"/>
        </a:defRPr>
      </a:lvl2pPr>
      <a:lvl3pPr algn="l" rtl="0" eaLnBrk="0" fontAlgn="base" hangingPunct="0">
        <a:spcBef>
          <a:spcPct val="0"/>
        </a:spcBef>
        <a:spcAft>
          <a:spcPct val="0"/>
        </a:spcAft>
        <a:defRPr sz="4000" i="1">
          <a:solidFill>
            <a:schemeClr val="tx2"/>
          </a:solidFill>
          <a:latin typeface="Book Antiqua" pitchFamily="18" charset="0"/>
        </a:defRPr>
      </a:lvl3pPr>
      <a:lvl4pPr algn="l" rtl="0" eaLnBrk="0" fontAlgn="base" hangingPunct="0">
        <a:spcBef>
          <a:spcPct val="0"/>
        </a:spcBef>
        <a:spcAft>
          <a:spcPct val="0"/>
        </a:spcAft>
        <a:defRPr sz="4000" i="1">
          <a:solidFill>
            <a:schemeClr val="tx2"/>
          </a:solidFill>
          <a:latin typeface="Book Antiqua" pitchFamily="18" charset="0"/>
        </a:defRPr>
      </a:lvl4pPr>
      <a:lvl5pPr algn="l" rtl="0" eaLnBrk="0" fontAlgn="base" hangingPunct="0">
        <a:spcBef>
          <a:spcPct val="0"/>
        </a:spcBef>
        <a:spcAft>
          <a:spcPct val="0"/>
        </a:spcAft>
        <a:defRPr sz="4000" i="1">
          <a:solidFill>
            <a:schemeClr val="tx2"/>
          </a:solidFill>
          <a:latin typeface="Book Antiqua" pitchFamily="18" charset="0"/>
        </a:defRPr>
      </a:lvl5pPr>
      <a:lvl6pPr marL="457200" algn="l" rtl="0" eaLnBrk="0" fontAlgn="base" hangingPunct="0">
        <a:spcBef>
          <a:spcPct val="0"/>
        </a:spcBef>
        <a:spcAft>
          <a:spcPct val="0"/>
        </a:spcAft>
        <a:defRPr sz="4000" i="1">
          <a:solidFill>
            <a:schemeClr val="tx2"/>
          </a:solidFill>
          <a:latin typeface="Book Antiqua" pitchFamily="18" charset="0"/>
        </a:defRPr>
      </a:lvl6pPr>
      <a:lvl7pPr marL="914400" algn="l" rtl="0" eaLnBrk="0" fontAlgn="base" hangingPunct="0">
        <a:spcBef>
          <a:spcPct val="0"/>
        </a:spcBef>
        <a:spcAft>
          <a:spcPct val="0"/>
        </a:spcAft>
        <a:defRPr sz="4000" i="1">
          <a:solidFill>
            <a:schemeClr val="tx2"/>
          </a:solidFill>
          <a:latin typeface="Book Antiqua" pitchFamily="18" charset="0"/>
        </a:defRPr>
      </a:lvl7pPr>
      <a:lvl8pPr marL="1371600" algn="l" rtl="0" eaLnBrk="0" fontAlgn="base" hangingPunct="0">
        <a:spcBef>
          <a:spcPct val="0"/>
        </a:spcBef>
        <a:spcAft>
          <a:spcPct val="0"/>
        </a:spcAft>
        <a:defRPr sz="4000" i="1">
          <a:solidFill>
            <a:schemeClr val="tx2"/>
          </a:solidFill>
          <a:latin typeface="Book Antiqua" pitchFamily="18" charset="0"/>
        </a:defRPr>
      </a:lvl8pPr>
      <a:lvl9pPr marL="1828800" algn="l" rtl="0" eaLnBrk="0" fontAlgn="base" hangingPunct="0">
        <a:spcBef>
          <a:spcPct val="0"/>
        </a:spcBef>
        <a:spcAft>
          <a:spcPct val="0"/>
        </a:spcAft>
        <a:defRPr sz="4000" i="1">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tx1"/>
        </a:buClr>
        <a:buChar char="•"/>
        <a:defRPr>
          <a:solidFill>
            <a:schemeClr val="tx1"/>
          </a:solidFill>
          <a:latin typeface="+mn-lt"/>
        </a:defRPr>
      </a:lvl5pPr>
      <a:lvl6pPr marL="2514600" indent="-228600" algn="l" rtl="0" eaLnBrk="0" fontAlgn="base" hangingPunct="0">
        <a:spcBef>
          <a:spcPct val="20000"/>
        </a:spcBef>
        <a:spcAft>
          <a:spcPct val="0"/>
        </a:spcAft>
        <a:buClr>
          <a:schemeClr val="tx1"/>
        </a:buClr>
        <a:buChar char="•"/>
        <a:defRPr>
          <a:solidFill>
            <a:schemeClr val="tx1"/>
          </a:solidFill>
          <a:latin typeface="+mn-lt"/>
        </a:defRPr>
      </a:lvl6pPr>
      <a:lvl7pPr marL="2971800" indent="-228600" algn="l" rtl="0" eaLnBrk="0" fontAlgn="base" hangingPunct="0">
        <a:spcBef>
          <a:spcPct val="20000"/>
        </a:spcBef>
        <a:spcAft>
          <a:spcPct val="0"/>
        </a:spcAft>
        <a:buClr>
          <a:schemeClr val="tx1"/>
        </a:buClr>
        <a:buChar char="•"/>
        <a:defRPr>
          <a:solidFill>
            <a:schemeClr val="tx1"/>
          </a:solidFill>
          <a:latin typeface="+mn-lt"/>
        </a:defRPr>
      </a:lvl7pPr>
      <a:lvl8pPr marL="3429000" indent="-228600" algn="l" rtl="0" eaLnBrk="0" fontAlgn="base" hangingPunct="0">
        <a:spcBef>
          <a:spcPct val="20000"/>
        </a:spcBef>
        <a:spcAft>
          <a:spcPct val="0"/>
        </a:spcAft>
        <a:buClr>
          <a:schemeClr val="tx1"/>
        </a:buClr>
        <a:buChar char="•"/>
        <a:defRPr>
          <a:solidFill>
            <a:schemeClr val="tx1"/>
          </a:solidFill>
          <a:latin typeface="+mn-lt"/>
        </a:defRPr>
      </a:lvl8pPr>
      <a:lvl9pPr marL="3886200" indent="-228600" algn="l" rtl="0" eaLnBrk="0" fontAlgn="base" hangingPunct="0">
        <a:spcBef>
          <a:spcPct val="20000"/>
        </a:spcBef>
        <a:spcAft>
          <a:spcPct val="0"/>
        </a:spcAft>
        <a:buClr>
          <a:schemeClr val="tx1"/>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07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076" name="Rectangle 4"/>
          <p:cNvSpPr>
            <a:spLocks noGrp="1" noChangeArrowheads="1"/>
          </p:cNvSpPr>
          <p:nvPr>
            <p:ph type="ctrTitle"/>
          </p:nvPr>
        </p:nvSpPr>
        <p:spPr>
          <a:xfrm>
            <a:off x="1066800" y="2133600"/>
            <a:ext cx="7772400" cy="1143000"/>
          </a:xfrm>
          <a:noFill/>
          <a:ln/>
        </p:spPr>
        <p:txBody>
          <a:bodyPr/>
          <a:lstStyle/>
          <a:p>
            <a:r>
              <a:rPr lang="en-US"/>
              <a:t>The Entity-Relationship Model</a:t>
            </a:r>
          </a:p>
        </p:txBody>
      </p:sp>
      <p:sp>
        <p:nvSpPr>
          <p:cNvPr id="3077" name="Rectangle 5"/>
          <p:cNvSpPr>
            <a:spLocks noGrp="1" noChangeArrowheads="1"/>
          </p:cNvSpPr>
          <p:nvPr>
            <p:ph type="subTitle" idx="1"/>
          </p:nvPr>
        </p:nvSpPr>
        <p:spPr>
          <a:noFill/>
          <a:ln/>
        </p:spPr>
        <p:txBody>
          <a:bodyPr/>
          <a:lstStyle/>
          <a:p>
            <a:r>
              <a:rPr lang="en-US"/>
              <a:t>Chapter 2</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9460" name="Rectangle 4"/>
          <p:cNvSpPr>
            <a:spLocks noGrp="1" noChangeArrowheads="1"/>
          </p:cNvSpPr>
          <p:nvPr>
            <p:ph type="title"/>
          </p:nvPr>
        </p:nvSpPr>
        <p:spPr>
          <a:xfrm>
            <a:off x="533400" y="419100"/>
            <a:ext cx="7772400" cy="876300"/>
          </a:xfrm>
          <a:noFill/>
          <a:ln/>
        </p:spPr>
        <p:txBody>
          <a:bodyPr/>
          <a:lstStyle/>
          <a:p>
            <a:r>
              <a:rPr lang="en-US" dirty="0"/>
              <a:t>Aggregation</a:t>
            </a:r>
          </a:p>
        </p:txBody>
      </p:sp>
      <p:sp>
        <p:nvSpPr>
          <p:cNvPr id="19461" name="Rectangle 5"/>
          <p:cNvSpPr>
            <a:spLocks noGrp="1" noChangeArrowheads="1"/>
          </p:cNvSpPr>
          <p:nvPr>
            <p:ph type="body" sz="half" idx="1"/>
          </p:nvPr>
        </p:nvSpPr>
        <p:spPr>
          <a:xfrm>
            <a:off x="0" y="1295400"/>
            <a:ext cx="3352800" cy="5257800"/>
          </a:xfrm>
          <a:noFill/>
          <a:ln/>
        </p:spPr>
        <p:txBody>
          <a:bodyPr/>
          <a:lstStyle/>
          <a:p>
            <a:r>
              <a:rPr lang="en-US" sz="2400" dirty="0"/>
              <a:t>Used when we have to model a relationship involving (</a:t>
            </a:r>
            <a:r>
              <a:rPr lang="en-US" sz="2400" dirty="0" err="1"/>
              <a:t>entitity</a:t>
            </a:r>
            <a:r>
              <a:rPr lang="en-US" sz="2400" dirty="0"/>
              <a:t> sets and) a </a:t>
            </a:r>
            <a:r>
              <a:rPr lang="en-US" sz="2400" i="1" dirty="0"/>
              <a:t>relationship set</a:t>
            </a:r>
            <a:r>
              <a:rPr lang="en-US" sz="2400" dirty="0"/>
              <a:t>.</a:t>
            </a:r>
          </a:p>
          <a:p>
            <a:pPr lvl="1">
              <a:buSzPct val="75000"/>
            </a:pPr>
            <a:r>
              <a:rPr lang="en-US" sz="2000" i="1" u="sng" dirty="0">
                <a:solidFill>
                  <a:schemeClr val="accent2"/>
                </a:solidFill>
              </a:rPr>
              <a:t>Aggregation</a:t>
            </a:r>
            <a:r>
              <a:rPr lang="en-US" sz="2000" dirty="0"/>
              <a:t> allows us to treat a relationship set as an entity set   for purposes of participation in (other) relationships.</a:t>
            </a:r>
          </a:p>
        </p:txBody>
      </p:sp>
      <p:sp>
        <p:nvSpPr>
          <p:cNvPr id="19462" name="Rectangle 6"/>
          <p:cNvSpPr>
            <a:spLocks noChangeArrowheads="1"/>
          </p:cNvSpPr>
          <p:nvPr/>
        </p:nvSpPr>
        <p:spPr bwMode="auto">
          <a:xfrm>
            <a:off x="3276600" y="4627563"/>
            <a:ext cx="5867400" cy="2121093"/>
          </a:xfrm>
          <a:prstGeom prst="rect">
            <a:avLst/>
          </a:prstGeom>
          <a:noFill/>
          <a:ln w="9525">
            <a:noFill/>
            <a:miter lim="800000"/>
            <a:headEnd/>
            <a:tailEnd/>
          </a:ln>
          <a:effectLst/>
        </p:spPr>
        <p:txBody>
          <a:bodyPr wrap="square" lIns="90488" tIns="44450" rIns="90488" bIns="44450">
            <a:spAutoFit/>
          </a:bodyPr>
          <a:lstStyle/>
          <a:p>
            <a:pPr>
              <a:buFont typeface="Monotype Sorts" charset="0"/>
              <a:buChar char="*"/>
            </a:pPr>
            <a:r>
              <a:rPr lang="en-US" i="1" dirty="0">
                <a:latin typeface="Book Antiqua" pitchFamily="18" charset="0"/>
              </a:rPr>
              <a:t> </a:t>
            </a:r>
            <a:r>
              <a:rPr lang="en-US" i="1" dirty="0">
                <a:solidFill>
                  <a:schemeClr val="accent2"/>
                </a:solidFill>
                <a:latin typeface="Book Antiqua" pitchFamily="18" charset="0"/>
              </a:rPr>
              <a:t>Aggregation vs. ternary relationship</a:t>
            </a:r>
            <a:r>
              <a:rPr lang="en-US" dirty="0">
                <a:solidFill>
                  <a:schemeClr val="accent2"/>
                </a:solidFill>
                <a:latin typeface="Book Antiqua" pitchFamily="18" charset="0"/>
              </a:rPr>
              <a:t>:  </a:t>
            </a:r>
            <a:endParaRPr lang="en-US" dirty="0">
              <a:latin typeface="Book Antiqua" pitchFamily="18" charset="0"/>
            </a:endParaRPr>
          </a:p>
          <a:p>
            <a:pPr>
              <a:buSzPct val="75000"/>
              <a:buFont typeface="Wingdings" pitchFamily="2" charset="2"/>
              <a:buChar char="v"/>
            </a:pPr>
            <a:r>
              <a:rPr lang="en-US" dirty="0">
                <a:latin typeface="Book Antiqua" pitchFamily="18" charset="0"/>
              </a:rPr>
              <a:t> </a:t>
            </a:r>
            <a:r>
              <a:rPr lang="en-US" sz="2000" dirty="0">
                <a:latin typeface="Book Antiqua" pitchFamily="18" charset="0"/>
              </a:rPr>
              <a:t>Monitors is a distinct relationship with a descriptive attribute.</a:t>
            </a:r>
          </a:p>
          <a:p>
            <a:pPr>
              <a:buSzPct val="75000"/>
              <a:buFont typeface="Wingdings" pitchFamily="2" charset="2"/>
              <a:buChar char="v"/>
            </a:pPr>
            <a:r>
              <a:rPr lang="en-US" sz="2000" dirty="0">
                <a:latin typeface="Book Antiqua" pitchFamily="18" charset="0"/>
              </a:rPr>
              <a:t> Also, aggregation allows us to specify key constraints (e.g. each sponsorship monitored by at most 1 employee).</a:t>
            </a:r>
            <a:endParaRPr lang="en-US" dirty="0">
              <a:latin typeface="Book Antiqua" pitchFamily="18" charset="0"/>
            </a:endParaRPr>
          </a:p>
        </p:txBody>
      </p:sp>
      <p:sp>
        <p:nvSpPr>
          <p:cNvPr id="19463" name="Freeform 7"/>
          <p:cNvSpPr>
            <a:spLocks/>
          </p:cNvSpPr>
          <p:nvPr/>
        </p:nvSpPr>
        <p:spPr bwMode="auto">
          <a:xfrm>
            <a:off x="6518275" y="3297238"/>
            <a:ext cx="896938" cy="381000"/>
          </a:xfrm>
          <a:custGeom>
            <a:avLst/>
            <a:gdLst/>
            <a:ahLst/>
            <a:cxnLst>
              <a:cxn ang="0">
                <a:pos x="563" y="109"/>
              </a:cxn>
              <a:cxn ang="0">
                <a:pos x="555" y="88"/>
              </a:cxn>
              <a:cxn ang="0">
                <a:pos x="538" y="68"/>
              </a:cxn>
              <a:cxn ang="0">
                <a:pos x="513" y="51"/>
              </a:cxn>
              <a:cxn ang="0">
                <a:pos x="482" y="35"/>
              </a:cxn>
              <a:cxn ang="0">
                <a:pos x="444" y="21"/>
              </a:cxn>
              <a:cxn ang="0">
                <a:pos x="402" y="11"/>
              </a:cxn>
              <a:cxn ang="0">
                <a:pos x="356" y="4"/>
              </a:cxn>
              <a:cxn ang="0">
                <a:pos x="307" y="0"/>
              </a:cxn>
              <a:cxn ang="0">
                <a:pos x="258" y="0"/>
              </a:cxn>
              <a:cxn ang="0">
                <a:pos x="210" y="4"/>
              </a:cxn>
              <a:cxn ang="0">
                <a:pos x="163" y="11"/>
              </a:cxn>
              <a:cxn ang="0">
                <a:pos x="121" y="21"/>
              </a:cxn>
              <a:cxn ang="0">
                <a:pos x="83" y="35"/>
              </a:cxn>
              <a:cxn ang="0">
                <a:pos x="52" y="51"/>
              </a:cxn>
              <a:cxn ang="0">
                <a:pos x="27" y="68"/>
              </a:cxn>
              <a:cxn ang="0">
                <a:pos x="10" y="88"/>
              </a:cxn>
              <a:cxn ang="0">
                <a:pos x="2" y="109"/>
              </a:cxn>
              <a:cxn ang="0">
                <a:pos x="2" y="129"/>
              </a:cxn>
              <a:cxn ang="0">
                <a:pos x="10" y="150"/>
              </a:cxn>
              <a:cxn ang="0">
                <a:pos x="27" y="170"/>
              </a:cxn>
              <a:cxn ang="0">
                <a:pos x="52" y="188"/>
              </a:cxn>
              <a:cxn ang="0">
                <a:pos x="83" y="204"/>
              </a:cxn>
              <a:cxn ang="0">
                <a:pos x="121" y="217"/>
              </a:cxn>
              <a:cxn ang="0">
                <a:pos x="163" y="227"/>
              </a:cxn>
              <a:cxn ang="0">
                <a:pos x="210" y="235"/>
              </a:cxn>
              <a:cxn ang="0">
                <a:pos x="258" y="239"/>
              </a:cxn>
              <a:cxn ang="0">
                <a:pos x="307" y="239"/>
              </a:cxn>
              <a:cxn ang="0">
                <a:pos x="356" y="235"/>
              </a:cxn>
              <a:cxn ang="0">
                <a:pos x="402" y="227"/>
              </a:cxn>
              <a:cxn ang="0">
                <a:pos x="444" y="217"/>
              </a:cxn>
              <a:cxn ang="0">
                <a:pos x="482" y="204"/>
              </a:cxn>
              <a:cxn ang="0">
                <a:pos x="513" y="188"/>
              </a:cxn>
              <a:cxn ang="0">
                <a:pos x="538" y="170"/>
              </a:cxn>
              <a:cxn ang="0">
                <a:pos x="555" y="150"/>
              </a:cxn>
              <a:cxn ang="0">
                <a:pos x="563" y="129"/>
              </a:cxn>
            </a:cxnLst>
            <a:rect l="0" t="0" r="r" b="b"/>
            <a:pathLst>
              <a:path w="565" h="240">
                <a:moveTo>
                  <a:pt x="564" y="119"/>
                </a:moveTo>
                <a:lnTo>
                  <a:pt x="563" y="109"/>
                </a:lnTo>
                <a:lnTo>
                  <a:pt x="560" y="98"/>
                </a:lnTo>
                <a:lnTo>
                  <a:pt x="555" y="88"/>
                </a:lnTo>
                <a:lnTo>
                  <a:pt x="547" y="78"/>
                </a:lnTo>
                <a:lnTo>
                  <a:pt x="538" y="68"/>
                </a:lnTo>
                <a:lnTo>
                  <a:pt x="527" y="60"/>
                </a:lnTo>
                <a:lnTo>
                  <a:pt x="513" y="51"/>
                </a:lnTo>
                <a:lnTo>
                  <a:pt x="498" y="42"/>
                </a:lnTo>
                <a:lnTo>
                  <a:pt x="482" y="35"/>
                </a:lnTo>
                <a:lnTo>
                  <a:pt x="464" y="27"/>
                </a:lnTo>
                <a:lnTo>
                  <a:pt x="444" y="21"/>
                </a:lnTo>
                <a:lnTo>
                  <a:pt x="423" y="15"/>
                </a:lnTo>
                <a:lnTo>
                  <a:pt x="402" y="11"/>
                </a:lnTo>
                <a:lnTo>
                  <a:pt x="379" y="7"/>
                </a:lnTo>
                <a:lnTo>
                  <a:pt x="356" y="4"/>
                </a:lnTo>
                <a:lnTo>
                  <a:pt x="331" y="1"/>
                </a:lnTo>
                <a:lnTo>
                  <a:pt x="307" y="0"/>
                </a:lnTo>
                <a:lnTo>
                  <a:pt x="282" y="0"/>
                </a:lnTo>
                <a:lnTo>
                  <a:pt x="258" y="0"/>
                </a:lnTo>
                <a:lnTo>
                  <a:pt x="234" y="1"/>
                </a:lnTo>
                <a:lnTo>
                  <a:pt x="210" y="4"/>
                </a:lnTo>
                <a:lnTo>
                  <a:pt x="186" y="7"/>
                </a:lnTo>
                <a:lnTo>
                  <a:pt x="163" y="11"/>
                </a:lnTo>
                <a:lnTo>
                  <a:pt x="141" y="15"/>
                </a:lnTo>
                <a:lnTo>
                  <a:pt x="121" y="21"/>
                </a:lnTo>
                <a:lnTo>
                  <a:pt x="101" y="27"/>
                </a:lnTo>
                <a:lnTo>
                  <a:pt x="83" y="35"/>
                </a:lnTo>
                <a:lnTo>
                  <a:pt x="67" y="42"/>
                </a:lnTo>
                <a:lnTo>
                  <a:pt x="52" y="51"/>
                </a:lnTo>
                <a:lnTo>
                  <a:pt x="38" y="60"/>
                </a:lnTo>
                <a:lnTo>
                  <a:pt x="27" y="68"/>
                </a:lnTo>
                <a:lnTo>
                  <a:pt x="18" y="78"/>
                </a:lnTo>
                <a:lnTo>
                  <a:pt x="10" y="88"/>
                </a:lnTo>
                <a:lnTo>
                  <a:pt x="5" y="98"/>
                </a:lnTo>
                <a:lnTo>
                  <a:pt x="2" y="109"/>
                </a:lnTo>
                <a:lnTo>
                  <a:pt x="0" y="119"/>
                </a:lnTo>
                <a:lnTo>
                  <a:pt x="2" y="129"/>
                </a:lnTo>
                <a:lnTo>
                  <a:pt x="5" y="140"/>
                </a:lnTo>
                <a:lnTo>
                  <a:pt x="10" y="150"/>
                </a:lnTo>
                <a:lnTo>
                  <a:pt x="18" y="160"/>
                </a:lnTo>
                <a:lnTo>
                  <a:pt x="27" y="170"/>
                </a:lnTo>
                <a:lnTo>
                  <a:pt x="38" y="179"/>
                </a:lnTo>
                <a:lnTo>
                  <a:pt x="52" y="188"/>
                </a:lnTo>
                <a:lnTo>
                  <a:pt x="67" y="196"/>
                </a:lnTo>
                <a:lnTo>
                  <a:pt x="83" y="204"/>
                </a:lnTo>
                <a:lnTo>
                  <a:pt x="101" y="211"/>
                </a:lnTo>
                <a:lnTo>
                  <a:pt x="121" y="217"/>
                </a:lnTo>
                <a:lnTo>
                  <a:pt x="141" y="223"/>
                </a:lnTo>
                <a:lnTo>
                  <a:pt x="163" y="227"/>
                </a:lnTo>
                <a:lnTo>
                  <a:pt x="186" y="231"/>
                </a:lnTo>
                <a:lnTo>
                  <a:pt x="210" y="235"/>
                </a:lnTo>
                <a:lnTo>
                  <a:pt x="234" y="237"/>
                </a:lnTo>
                <a:lnTo>
                  <a:pt x="258" y="239"/>
                </a:lnTo>
                <a:lnTo>
                  <a:pt x="282" y="239"/>
                </a:lnTo>
                <a:lnTo>
                  <a:pt x="307" y="239"/>
                </a:lnTo>
                <a:lnTo>
                  <a:pt x="331" y="237"/>
                </a:lnTo>
                <a:lnTo>
                  <a:pt x="356" y="235"/>
                </a:lnTo>
                <a:lnTo>
                  <a:pt x="379" y="231"/>
                </a:lnTo>
                <a:lnTo>
                  <a:pt x="402" y="227"/>
                </a:lnTo>
                <a:lnTo>
                  <a:pt x="423" y="223"/>
                </a:lnTo>
                <a:lnTo>
                  <a:pt x="444" y="217"/>
                </a:lnTo>
                <a:lnTo>
                  <a:pt x="464" y="211"/>
                </a:lnTo>
                <a:lnTo>
                  <a:pt x="482" y="204"/>
                </a:lnTo>
                <a:lnTo>
                  <a:pt x="498" y="196"/>
                </a:lnTo>
                <a:lnTo>
                  <a:pt x="513" y="188"/>
                </a:lnTo>
                <a:lnTo>
                  <a:pt x="527" y="179"/>
                </a:lnTo>
                <a:lnTo>
                  <a:pt x="538" y="170"/>
                </a:lnTo>
                <a:lnTo>
                  <a:pt x="547" y="160"/>
                </a:lnTo>
                <a:lnTo>
                  <a:pt x="555" y="150"/>
                </a:lnTo>
                <a:lnTo>
                  <a:pt x="560" y="140"/>
                </a:lnTo>
                <a:lnTo>
                  <a:pt x="563" y="129"/>
                </a:lnTo>
                <a:lnTo>
                  <a:pt x="564"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64" name="Freeform 8"/>
          <p:cNvSpPr>
            <a:spLocks/>
          </p:cNvSpPr>
          <p:nvPr/>
        </p:nvSpPr>
        <p:spPr bwMode="auto">
          <a:xfrm>
            <a:off x="8164513" y="3297238"/>
            <a:ext cx="896937" cy="381000"/>
          </a:xfrm>
          <a:custGeom>
            <a:avLst/>
            <a:gdLst/>
            <a:ahLst/>
            <a:cxnLst>
              <a:cxn ang="0">
                <a:pos x="1" y="129"/>
              </a:cxn>
              <a:cxn ang="0">
                <a:pos x="9" y="150"/>
              </a:cxn>
              <a:cxn ang="0">
                <a:pos x="27" y="170"/>
              </a:cxn>
              <a:cxn ang="0">
                <a:pos x="51" y="188"/>
              </a:cxn>
              <a:cxn ang="0">
                <a:pos x="83" y="204"/>
              </a:cxn>
              <a:cxn ang="0">
                <a:pos x="120" y="217"/>
              </a:cxn>
              <a:cxn ang="0">
                <a:pos x="163" y="227"/>
              </a:cxn>
              <a:cxn ang="0">
                <a:pos x="209" y="235"/>
              </a:cxn>
              <a:cxn ang="0">
                <a:pos x="257" y="239"/>
              </a:cxn>
              <a:cxn ang="0">
                <a:pos x="306" y="239"/>
              </a:cxn>
              <a:cxn ang="0">
                <a:pos x="355" y="235"/>
              </a:cxn>
              <a:cxn ang="0">
                <a:pos x="401" y="227"/>
              </a:cxn>
              <a:cxn ang="0">
                <a:pos x="443" y="217"/>
              </a:cxn>
              <a:cxn ang="0">
                <a:pos x="481" y="204"/>
              </a:cxn>
              <a:cxn ang="0">
                <a:pos x="513" y="188"/>
              </a:cxn>
              <a:cxn ang="0">
                <a:pos x="537" y="169"/>
              </a:cxn>
              <a:cxn ang="0">
                <a:pos x="554" y="150"/>
              </a:cxn>
              <a:cxn ang="0">
                <a:pos x="563" y="129"/>
              </a:cxn>
              <a:cxn ang="0">
                <a:pos x="563" y="108"/>
              </a:cxn>
              <a:cxn ang="0">
                <a:pos x="554" y="88"/>
              </a:cxn>
              <a:cxn ang="0">
                <a:pos x="537" y="68"/>
              </a:cxn>
              <a:cxn ang="0">
                <a:pos x="513" y="50"/>
              </a:cxn>
              <a:cxn ang="0">
                <a:pos x="481" y="35"/>
              </a:cxn>
              <a:cxn ang="0">
                <a:pos x="443" y="21"/>
              </a:cxn>
              <a:cxn ang="0">
                <a:pos x="401" y="11"/>
              </a:cxn>
              <a:cxn ang="0">
                <a:pos x="355" y="4"/>
              </a:cxn>
              <a:cxn ang="0">
                <a:pos x="306" y="0"/>
              </a:cxn>
              <a:cxn ang="0">
                <a:pos x="257" y="0"/>
              </a:cxn>
              <a:cxn ang="0">
                <a:pos x="209" y="4"/>
              </a:cxn>
              <a:cxn ang="0">
                <a:pos x="163" y="11"/>
              </a:cxn>
              <a:cxn ang="0">
                <a:pos x="120" y="21"/>
              </a:cxn>
              <a:cxn ang="0">
                <a:pos x="83" y="35"/>
              </a:cxn>
              <a:cxn ang="0">
                <a:pos x="51" y="51"/>
              </a:cxn>
              <a:cxn ang="0">
                <a:pos x="27" y="68"/>
              </a:cxn>
              <a:cxn ang="0">
                <a:pos x="9" y="88"/>
              </a:cxn>
              <a:cxn ang="0">
                <a:pos x="1" y="109"/>
              </a:cxn>
            </a:cxnLst>
            <a:rect l="0" t="0" r="r" b="b"/>
            <a:pathLst>
              <a:path w="565" h="240">
                <a:moveTo>
                  <a:pt x="0" y="119"/>
                </a:moveTo>
                <a:lnTo>
                  <a:pt x="1" y="129"/>
                </a:lnTo>
                <a:lnTo>
                  <a:pt x="4" y="140"/>
                </a:lnTo>
                <a:lnTo>
                  <a:pt x="9" y="150"/>
                </a:lnTo>
                <a:lnTo>
                  <a:pt x="17" y="160"/>
                </a:lnTo>
                <a:lnTo>
                  <a:pt x="27" y="170"/>
                </a:lnTo>
                <a:lnTo>
                  <a:pt x="38" y="179"/>
                </a:lnTo>
                <a:lnTo>
                  <a:pt x="51" y="188"/>
                </a:lnTo>
                <a:lnTo>
                  <a:pt x="66" y="196"/>
                </a:lnTo>
                <a:lnTo>
                  <a:pt x="83" y="204"/>
                </a:lnTo>
                <a:lnTo>
                  <a:pt x="101" y="211"/>
                </a:lnTo>
                <a:lnTo>
                  <a:pt x="120" y="217"/>
                </a:lnTo>
                <a:lnTo>
                  <a:pt x="141" y="223"/>
                </a:lnTo>
                <a:lnTo>
                  <a:pt x="163" y="227"/>
                </a:lnTo>
                <a:lnTo>
                  <a:pt x="185" y="231"/>
                </a:lnTo>
                <a:lnTo>
                  <a:pt x="209" y="235"/>
                </a:lnTo>
                <a:lnTo>
                  <a:pt x="233" y="237"/>
                </a:lnTo>
                <a:lnTo>
                  <a:pt x="257" y="239"/>
                </a:lnTo>
                <a:lnTo>
                  <a:pt x="282" y="239"/>
                </a:lnTo>
                <a:lnTo>
                  <a:pt x="306" y="239"/>
                </a:lnTo>
                <a:lnTo>
                  <a:pt x="331" y="237"/>
                </a:lnTo>
                <a:lnTo>
                  <a:pt x="355" y="235"/>
                </a:lnTo>
                <a:lnTo>
                  <a:pt x="378" y="231"/>
                </a:lnTo>
                <a:lnTo>
                  <a:pt x="401" y="227"/>
                </a:lnTo>
                <a:lnTo>
                  <a:pt x="423" y="223"/>
                </a:lnTo>
                <a:lnTo>
                  <a:pt x="443" y="217"/>
                </a:lnTo>
                <a:lnTo>
                  <a:pt x="463" y="211"/>
                </a:lnTo>
                <a:lnTo>
                  <a:pt x="481" y="204"/>
                </a:lnTo>
                <a:lnTo>
                  <a:pt x="498" y="196"/>
                </a:lnTo>
                <a:lnTo>
                  <a:pt x="513" y="188"/>
                </a:lnTo>
                <a:lnTo>
                  <a:pt x="526" y="179"/>
                </a:lnTo>
                <a:lnTo>
                  <a:pt x="537" y="169"/>
                </a:lnTo>
                <a:lnTo>
                  <a:pt x="547" y="160"/>
                </a:lnTo>
                <a:lnTo>
                  <a:pt x="554" y="150"/>
                </a:lnTo>
                <a:lnTo>
                  <a:pt x="559" y="140"/>
                </a:lnTo>
                <a:lnTo>
                  <a:pt x="563" y="129"/>
                </a:lnTo>
                <a:lnTo>
                  <a:pt x="564" y="119"/>
                </a:lnTo>
                <a:lnTo>
                  <a:pt x="563" y="108"/>
                </a:lnTo>
                <a:lnTo>
                  <a:pt x="559" y="98"/>
                </a:lnTo>
                <a:lnTo>
                  <a:pt x="554" y="88"/>
                </a:lnTo>
                <a:lnTo>
                  <a:pt x="547" y="78"/>
                </a:lnTo>
                <a:lnTo>
                  <a:pt x="537" y="68"/>
                </a:lnTo>
                <a:lnTo>
                  <a:pt x="526" y="59"/>
                </a:lnTo>
                <a:lnTo>
                  <a:pt x="513" y="50"/>
                </a:lnTo>
                <a:lnTo>
                  <a:pt x="498" y="42"/>
                </a:lnTo>
                <a:lnTo>
                  <a:pt x="481" y="35"/>
                </a:lnTo>
                <a:lnTo>
                  <a:pt x="463" y="27"/>
                </a:lnTo>
                <a:lnTo>
                  <a:pt x="443" y="21"/>
                </a:lnTo>
                <a:lnTo>
                  <a:pt x="423" y="15"/>
                </a:lnTo>
                <a:lnTo>
                  <a:pt x="401" y="11"/>
                </a:lnTo>
                <a:lnTo>
                  <a:pt x="378" y="6"/>
                </a:lnTo>
                <a:lnTo>
                  <a:pt x="355" y="4"/>
                </a:lnTo>
                <a:lnTo>
                  <a:pt x="331" y="1"/>
                </a:lnTo>
                <a:lnTo>
                  <a:pt x="306" y="0"/>
                </a:lnTo>
                <a:lnTo>
                  <a:pt x="282" y="0"/>
                </a:lnTo>
                <a:lnTo>
                  <a:pt x="257" y="0"/>
                </a:lnTo>
                <a:lnTo>
                  <a:pt x="233" y="1"/>
                </a:lnTo>
                <a:lnTo>
                  <a:pt x="209" y="4"/>
                </a:lnTo>
                <a:lnTo>
                  <a:pt x="185" y="7"/>
                </a:lnTo>
                <a:lnTo>
                  <a:pt x="163" y="11"/>
                </a:lnTo>
                <a:lnTo>
                  <a:pt x="141" y="16"/>
                </a:lnTo>
                <a:lnTo>
                  <a:pt x="120" y="21"/>
                </a:lnTo>
                <a:lnTo>
                  <a:pt x="100" y="27"/>
                </a:lnTo>
                <a:lnTo>
                  <a:pt x="83" y="35"/>
                </a:lnTo>
                <a:lnTo>
                  <a:pt x="66" y="42"/>
                </a:lnTo>
                <a:lnTo>
                  <a:pt x="51" y="51"/>
                </a:lnTo>
                <a:lnTo>
                  <a:pt x="38" y="60"/>
                </a:lnTo>
                <a:lnTo>
                  <a:pt x="27" y="68"/>
                </a:lnTo>
                <a:lnTo>
                  <a:pt x="17" y="78"/>
                </a:lnTo>
                <a:lnTo>
                  <a:pt x="9" y="88"/>
                </a:lnTo>
                <a:lnTo>
                  <a:pt x="4" y="98"/>
                </a:lnTo>
                <a:lnTo>
                  <a:pt x="1" y="109"/>
                </a:lnTo>
                <a:lnTo>
                  <a:pt x="0"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65" name="Freeform 9"/>
          <p:cNvSpPr>
            <a:spLocks/>
          </p:cNvSpPr>
          <p:nvPr/>
        </p:nvSpPr>
        <p:spPr bwMode="auto">
          <a:xfrm>
            <a:off x="4198938" y="2924175"/>
            <a:ext cx="1169987" cy="366713"/>
          </a:xfrm>
          <a:custGeom>
            <a:avLst/>
            <a:gdLst/>
            <a:ahLst/>
            <a:cxnLst>
              <a:cxn ang="0">
                <a:pos x="736" y="105"/>
              </a:cxn>
              <a:cxn ang="0">
                <a:pos x="724" y="85"/>
              </a:cxn>
              <a:cxn ang="0">
                <a:pos x="702" y="67"/>
              </a:cxn>
              <a:cxn ang="0">
                <a:pos x="670" y="48"/>
              </a:cxn>
              <a:cxn ang="0">
                <a:pos x="628" y="33"/>
              </a:cxn>
              <a:cxn ang="0">
                <a:pos x="579" y="21"/>
              </a:cxn>
              <a:cxn ang="0">
                <a:pos x="524" y="10"/>
              </a:cxn>
              <a:cxn ang="0">
                <a:pos x="464" y="3"/>
              </a:cxn>
              <a:cxn ang="0">
                <a:pos x="400" y="0"/>
              </a:cxn>
              <a:cxn ang="0">
                <a:pos x="336" y="0"/>
              </a:cxn>
              <a:cxn ang="0">
                <a:pos x="274" y="3"/>
              </a:cxn>
              <a:cxn ang="0">
                <a:pos x="214" y="10"/>
              </a:cxn>
              <a:cxn ang="0">
                <a:pos x="157" y="21"/>
              </a:cxn>
              <a:cxn ang="0">
                <a:pos x="108" y="33"/>
              </a:cxn>
              <a:cxn ang="0">
                <a:pos x="66" y="48"/>
              </a:cxn>
              <a:cxn ang="0">
                <a:pos x="35" y="67"/>
              </a:cxn>
              <a:cxn ang="0">
                <a:pos x="13" y="85"/>
              </a:cxn>
              <a:cxn ang="0">
                <a:pos x="1" y="105"/>
              </a:cxn>
              <a:cxn ang="0">
                <a:pos x="1" y="125"/>
              </a:cxn>
              <a:cxn ang="0">
                <a:pos x="13" y="144"/>
              </a:cxn>
              <a:cxn ang="0">
                <a:pos x="35" y="163"/>
              </a:cxn>
              <a:cxn ang="0">
                <a:pos x="66" y="181"/>
              </a:cxn>
              <a:cxn ang="0">
                <a:pos x="108" y="196"/>
              </a:cxn>
              <a:cxn ang="0">
                <a:pos x="157" y="208"/>
              </a:cxn>
              <a:cxn ang="0">
                <a:pos x="214" y="219"/>
              </a:cxn>
              <a:cxn ang="0">
                <a:pos x="274" y="226"/>
              </a:cxn>
              <a:cxn ang="0">
                <a:pos x="336" y="229"/>
              </a:cxn>
              <a:cxn ang="0">
                <a:pos x="400" y="229"/>
              </a:cxn>
              <a:cxn ang="0">
                <a:pos x="464" y="226"/>
              </a:cxn>
              <a:cxn ang="0">
                <a:pos x="524" y="219"/>
              </a:cxn>
              <a:cxn ang="0">
                <a:pos x="579" y="208"/>
              </a:cxn>
              <a:cxn ang="0">
                <a:pos x="628" y="196"/>
              </a:cxn>
              <a:cxn ang="0">
                <a:pos x="670" y="181"/>
              </a:cxn>
              <a:cxn ang="0">
                <a:pos x="702" y="163"/>
              </a:cxn>
              <a:cxn ang="0">
                <a:pos x="724" y="144"/>
              </a:cxn>
              <a:cxn ang="0">
                <a:pos x="736" y="125"/>
              </a:cxn>
            </a:cxnLst>
            <a:rect l="0" t="0" r="r" b="b"/>
            <a:pathLst>
              <a:path w="737" h="231">
                <a:moveTo>
                  <a:pt x="736" y="115"/>
                </a:moveTo>
                <a:lnTo>
                  <a:pt x="736" y="105"/>
                </a:lnTo>
                <a:lnTo>
                  <a:pt x="730" y="94"/>
                </a:lnTo>
                <a:lnTo>
                  <a:pt x="724" y="85"/>
                </a:lnTo>
                <a:lnTo>
                  <a:pt x="715" y="75"/>
                </a:lnTo>
                <a:lnTo>
                  <a:pt x="702" y="67"/>
                </a:lnTo>
                <a:lnTo>
                  <a:pt x="687" y="57"/>
                </a:lnTo>
                <a:lnTo>
                  <a:pt x="670" y="48"/>
                </a:lnTo>
                <a:lnTo>
                  <a:pt x="651" y="41"/>
                </a:lnTo>
                <a:lnTo>
                  <a:pt x="628" y="33"/>
                </a:lnTo>
                <a:lnTo>
                  <a:pt x="605" y="27"/>
                </a:lnTo>
                <a:lnTo>
                  <a:pt x="579" y="21"/>
                </a:lnTo>
                <a:lnTo>
                  <a:pt x="552" y="15"/>
                </a:lnTo>
                <a:lnTo>
                  <a:pt x="524" y="10"/>
                </a:lnTo>
                <a:lnTo>
                  <a:pt x="494" y="7"/>
                </a:lnTo>
                <a:lnTo>
                  <a:pt x="464" y="3"/>
                </a:lnTo>
                <a:lnTo>
                  <a:pt x="433" y="1"/>
                </a:lnTo>
                <a:lnTo>
                  <a:pt x="400" y="0"/>
                </a:lnTo>
                <a:lnTo>
                  <a:pt x="368" y="0"/>
                </a:lnTo>
                <a:lnTo>
                  <a:pt x="336" y="0"/>
                </a:lnTo>
                <a:lnTo>
                  <a:pt x="305" y="1"/>
                </a:lnTo>
                <a:lnTo>
                  <a:pt x="274" y="3"/>
                </a:lnTo>
                <a:lnTo>
                  <a:pt x="242" y="7"/>
                </a:lnTo>
                <a:lnTo>
                  <a:pt x="214" y="10"/>
                </a:lnTo>
                <a:lnTo>
                  <a:pt x="184" y="15"/>
                </a:lnTo>
                <a:lnTo>
                  <a:pt x="157" y="21"/>
                </a:lnTo>
                <a:lnTo>
                  <a:pt x="131" y="27"/>
                </a:lnTo>
                <a:lnTo>
                  <a:pt x="108" y="33"/>
                </a:lnTo>
                <a:lnTo>
                  <a:pt x="86" y="41"/>
                </a:lnTo>
                <a:lnTo>
                  <a:pt x="66" y="48"/>
                </a:lnTo>
                <a:lnTo>
                  <a:pt x="50" y="57"/>
                </a:lnTo>
                <a:lnTo>
                  <a:pt x="35" y="67"/>
                </a:lnTo>
                <a:lnTo>
                  <a:pt x="23" y="75"/>
                </a:lnTo>
                <a:lnTo>
                  <a:pt x="13" y="85"/>
                </a:lnTo>
                <a:lnTo>
                  <a:pt x="6" y="94"/>
                </a:lnTo>
                <a:lnTo>
                  <a:pt x="1" y="105"/>
                </a:lnTo>
                <a:lnTo>
                  <a:pt x="0" y="115"/>
                </a:lnTo>
                <a:lnTo>
                  <a:pt x="1" y="125"/>
                </a:lnTo>
                <a:lnTo>
                  <a:pt x="6" y="135"/>
                </a:lnTo>
                <a:lnTo>
                  <a:pt x="13" y="144"/>
                </a:lnTo>
                <a:lnTo>
                  <a:pt x="23" y="154"/>
                </a:lnTo>
                <a:lnTo>
                  <a:pt x="35" y="163"/>
                </a:lnTo>
                <a:lnTo>
                  <a:pt x="50" y="172"/>
                </a:lnTo>
                <a:lnTo>
                  <a:pt x="66" y="181"/>
                </a:lnTo>
                <a:lnTo>
                  <a:pt x="86" y="188"/>
                </a:lnTo>
                <a:lnTo>
                  <a:pt x="108" y="196"/>
                </a:lnTo>
                <a:lnTo>
                  <a:pt x="131" y="203"/>
                </a:lnTo>
                <a:lnTo>
                  <a:pt x="157" y="208"/>
                </a:lnTo>
                <a:lnTo>
                  <a:pt x="184" y="214"/>
                </a:lnTo>
                <a:lnTo>
                  <a:pt x="214" y="219"/>
                </a:lnTo>
                <a:lnTo>
                  <a:pt x="242" y="223"/>
                </a:lnTo>
                <a:lnTo>
                  <a:pt x="274" y="226"/>
                </a:lnTo>
                <a:lnTo>
                  <a:pt x="305" y="228"/>
                </a:lnTo>
                <a:lnTo>
                  <a:pt x="336" y="229"/>
                </a:lnTo>
                <a:lnTo>
                  <a:pt x="368" y="230"/>
                </a:lnTo>
                <a:lnTo>
                  <a:pt x="400" y="229"/>
                </a:lnTo>
                <a:lnTo>
                  <a:pt x="433" y="228"/>
                </a:lnTo>
                <a:lnTo>
                  <a:pt x="464" y="226"/>
                </a:lnTo>
                <a:lnTo>
                  <a:pt x="494" y="223"/>
                </a:lnTo>
                <a:lnTo>
                  <a:pt x="524" y="219"/>
                </a:lnTo>
                <a:lnTo>
                  <a:pt x="552" y="214"/>
                </a:lnTo>
                <a:lnTo>
                  <a:pt x="579" y="208"/>
                </a:lnTo>
                <a:lnTo>
                  <a:pt x="605" y="203"/>
                </a:lnTo>
                <a:lnTo>
                  <a:pt x="628" y="196"/>
                </a:lnTo>
                <a:lnTo>
                  <a:pt x="651" y="188"/>
                </a:lnTo>
                <a:lnTo>
                  <a:pt x="670" y="181"/>
                </a:lnTo>
                <a:lnTo>
                  <a:pt x="687" y="172"/>
                </a:lnTo>
                <a:lnTo>
                  <a:pt x="702" y="163"/>
                </a:lnTo>
                <a:lnTo>
                  <a:pt x="715" y="154"/>
                </a:lnTo>
                <a:lnTo>
                  <a:pt x="724" y="144"/>
                </a:lnTo>
                <a:lnTo>
                  <a:pt x="730" y="135"/>
                </a:lnTo>
                <a:lnTo>
                  <a:pt x="736" y="125"/>
                </a:lnTo>
                <a:lnTo>
                  <a:pt x="736" y="115"/>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66" name="Freeform 10"/>
          <p:cNvSpPr>
            <a:spLocks/>
          </p:cNvSpPr>
          <p:nvPr/>
        </p:nvSpPr>
        <p:spPr bwMode="auto">
          <a:xfrm>
            <a:off x="3386138" y="3297238"/>
            <a:ext cx="896937" cy="381000"/>
          </a:xfrm>
          <a:custGeom>
            <a:avLst/>
            <a:gdLst/>
            <a:ahLst/>
            <a:cxnLst>
              <a:cxn ang="0">
                <a:pos x="563" y="109"/>
              </a:cxn>
              <a:cxn ang="0">
                <a:pos x="555" y="88"/>
              </a:cxn>
              <a:cxn ang="0">
                <a:pos x="538" y="68"/>
              </a:cxn>
              <a:cxn ang="0">
                <a:pos x="513" y="51"/>
              </a:cxn>
              <a:cxn ang="0">
                <a:pos x="481" y="35"/>
              </a:cxn>
              <a:cxn ang="0">
                <a:pos x="444" y="21"/>
              </a:cxn>
              <a:cxn ang="0">
                <a:pos x="401" y="11"/>
              </a:cxn>
              <a:cxn ang="0">
                <a:pos x="355" y="4"/>
              </a:cxn>
              <a:cxn ang="0">
                <a:pos x="306" y="0"/>
              </a:cxn>
              <a:cxn ang="0">
                <a:pos x="258" y="0"/>
              </a:cxn>
              <a:cxn ang="0">
                <a:pos x="209" y="4"/>
              </a:cxn>
              <a:cxn ang="0">
                <a:pos x="163" y="11"/>
              </a:cxn>
              <a:cxn ang="0">
                <a:pos x="120" y="21"/>
              </a:cxn>
              <a:cxn ang="0">
                <a:pos x="83" y="35"/>
              </a:cxn>
              <a:cxn ang="0">
                <a:pos x="51" y="51"/>
              </a:cxn>
              <a:cxn ang="0">
                <a:pos x="27" y="68"/>
              </a:cxn>
              <a:cxn ang="0">
                <a:pos x="9" y="88"/>
              </a:cxn>
              <a:cxn ang="0">
                <a:pos x="1" y="109"/>
              </a:cxn>
              <a:cxn ang="0">
                <a:pos x="1" y="129"/>
              </a:cxn>
              <a:cxn ang="0">
                <a:pos x="9" y="150"/>
              </a:cxn>
              <a:cxn ang="0">
                <a:pos x="27" y="170"/>
              </a:cxn>
              <a:cxn ang="0">
                <a:pos x="51" y="188"/>
              </a:cxn>
              <a:cxn ang="0">
                <a:pos x="83" y="204"/>
              </a:cxn>
              <a:cxn ang="0">
                <a:pos x="120" y="217"/>
              </a:cxn>
              <a:cxn ang="0">
                <a:pos x="163" y="227"/>
              </a:cxn>
              <a:cxn ang="0">
                <a:pos x="209" y="235"/>
              </a:cxn>
              <a:cxn ang="0">
                <a:pos x="258" y="239"/>
              </a:cxn>
              <a:cxn ang="0">
                <a:pos x="306" y="239"/>
              </a:cxn>
              <a:cxn ang="0">
                <a:pos x="355" y="235"/>
              </a:cxn>
              <a:cxn ang="0">
                <a:pos x="401" y="227"/>
              </a:cxn>
              <a:cxn ang="0">
                <a:pos x="444" y="217"/>
              </a:cxn>
              <a:cxn ang="0">
                <a:pos x="481" y="204"/>
              </a:cxn>
              <a:cxn ang="0">
                <a:pos x="513" y="188"/>
              </a:cxn>
              <a:cxn ang="0">
                <a:pos x="538" y="170"/>
              </a:cxn>
              <a:cxn ang="0">
                <a:pos x="555" y="150"/>
              </a:cxn>
              <a:cxn ang="0">
                <a:pos x="563" y="129"/>
              </a:cxn>
            </a:cxnLst>
            <a:rect l="0" t="0" r="r" b="b"/>
            <a:pathLst>
              <a:path w="565" h="240">
                <a:moveTo>
                  <a:pt x="564" y="119"/>
                </a:moveTo>
                <a:lnTo>
                  <a:pt x="563" y="109"/>
                </a:lnTo>
                <a:lnTo>
                  <a:pt x="560" y="98"/>
                </a:lnTo>
                <a:lnTo>
                  <a:pt x="555" y="88"/>
                </a:lnTo>
                <a:lnTo>
                  <a:pt x="547" y="78"/>
                </a:lnTo>
                <a:lnTo>
                  <a:pt x="538" y="68"/>
                </a:lnTo>
                <a:lnTo>
                  <a:pt x="526" y="60"/>
                </a:lnTo>
                <a:lnTo>
                  <a:pt x="513" y="51"/>
                </a:lnTo>
                <a:lnTo>
                  <a:pt x="498" y="42"/>
                </a:lnTo>
                <a:lnTo>
                  <a:pt x="481" y="35"/>
                </a:lnTo>
                <a:lnTo>
                  <a:pt x="464" y="27"/>
                </a:lnTo>
                <a:lnTo>
                  <a:pt x="444" y="21"/>
                </a:lnTo>
                <a:lnTo>
                  <a:pt x="423" y="15"/>
                </a:lnTo>
                <a:lnTo>
                  <a:pt x="401" y="11"/>
                </a:lnTo>
                <a:lnTo>
                  <a:pt x="379" y="7"/>
                </a:lnTo>
                <a:lnTo>
                  <a:pt x="355" y="4"/>
                </a:lnTo>
                <a:lnTo>
                  <a:pt x="331" y="1"/>
                </a:lnTo>
                <a:lnTo>
                  <a:pt x="306" y="0"/>
                </a:lnTo>
                <a:lnTo>
                  <a:pt x="282" y="0"/>
                </a:lnTo>
                <a:lnTo>
                  <a:pt x="258" y="0"/>
                </a:lnTo>
                <a:lnTo>
                  <a:pt x="233" y="1"/>
                </a:lnTo>
                <a:lnTo>
                  <a:pt x="209" y="4"/>
                </a:lnTo>
                <a:lnTo>
                  <a:pt x="185" y="7"/>
                </a:lnTo>
                <a:lnTo>
                  <a:pt x="163" y="11"/>
                </a:lnTo>
                <a:lnTo>
                  <a:pt x="141" y="15"/>
                </a:lnTo>
                <a:lnTo>
                  <a:pt x="120" y="21"/>
                </a:lnTo>
                <a:lnTo>
                  <a:pt x="101" y="27"/>
                </a:lnTo>
                <a:lnTo>
                  <a:pt x="83" y="35"/>
                </a:lnTo>
                <a:lnTo>
                  <a:pt x="66" y="42"/>
                </a:lnTo>
                <a:lnTo>
                  <a:pt x="51" y="51"/>
                </a:lnTo>
                <a:lnTo>
                  <a:pt x="38" y="60"/>
                </a:lnTo>
                <a:lnTo>
                  <a:pt x="27" y="68"/>
                </a:lnTo>
                <a:lnTo>
                  <a:pt x="17" y="78"/>
                </a:lnTo>
                <a:lnTo>
                  <a:pt x="9" y="88"/>
                </a:lnTo>
                <a:lnTo>
                  <a:pt x="4" y="98"/>
                </a:lnTo>
                <a:lnTo>
                  <a:pt x="1" y="109"/>
                </a:lnTo>
                <a:lnTo>
                  <a:pt x="0" y="119"/>
                </a:lnTo>
                <a:lnTo>
                  <a:pt x="1" y="129"/>
                </a:lnTo>
                <a:lnTo>
                  <a:pt x="4" y="140"/>
                </a:lnTo>
                <a:lnTo>
                  <a:pt x="9" y="150"/>
                </a:lnTo>
                <a:lnTo>
                  <a:pt x="17" y="160"/>
                </a:lnTo>
                <a:lnTo>
                  <a:pt x="27" y="170"/>
                </a:lnTo>
                <a:lnTo>
                  <a:pt x="38" y="179"/>
                </a:lnTo>
                <a:lnTo>
                  <a:pt x="51" y="188"/>
                </a:lnTo>
                <a:lnTo>
                  <a:pt x="66" y="196"/>
                </a:lnTo>
                <a:lnTo>
                  <a:pt x="83" y="204"/>
                </a:lnTo>
                <a:lnTo>
                  <a:pt x="101" y="211"/>
                </a:lnTo>
                <a:lnTo>
                  <a:pt x="120" y="217"/>
                </a:lnTo>
                <a:lnTo>
                  <a:pt x="141" y="223"/>
                </a:lnTo>
                <a:lnTo>
                  <a:pt x="163" y="227"/>
                </a:lnTo>
                <a:lnTo>
                  <a:pt x="185" y="231"/>
                </a:lnTo>
                <a:lnTo>
                  <a:pt x="209" y="235"/>
                </a:lnTo>
                <a:lnTo>
                  <a:pt x="233" y="237"/>
                </a:lnTo>
                <a:lnTo>
                  <a:pt x="258" y="239"/>
                </a:lnTo>
                <a:lnTo>
                  <a:pt x="282" y="239"/>
                </a:lnTo>
                <a:lnTo>
                  <a:pt x="306" y="239"/>
                </a:lnTo>
                <a:lnTo>
                  <a:pt x="331" y="237"/>
                </a:lnTo>
                <a:lnTo>
                  <a:pt x="355" y="235"/>
                </a:lnTo>
                <a:lnTo>
                  <a:pt x="379" y="231"/>
                </a:lnTo>
                <a:lnTo>
                  <a:pt x="401" y="227"/>
                </a:lnTo>
                <a:lnTo>
                  <a:pt x="423" y="223"/>
                </a:lnTo>
                <a:lnTo>
                  <a:pt x="444" y="217"/>
                </a:lnTo>
                <a:lnTo>
                  <a:pt x="464" y="211"/>
                </a:lnTo>
                <a:lnTo>
                  <a:pt x="481" y="204"/>
                </a:lnTo>
                <a:lnTo>
                  <a:pt x="498" y="196"/>
                </a:lnTo>
                <a:lnTo>
                  <a:pt x="513" y="188"/>
                </a:lnTo>
                <a:lnTo>
                  <a:pt x="526" y="179"/>
                </a:lnTo>
                <a:lnTo>
                  <a:pt x="538" y="170"/>
                </a:lnTo>
                <a:lnTo>
                  <a:pt x="547" y="160"/>
                </a:lnTo>
                <a:lnTo>
                  <a:pt x="555" y="150"/>
                </a:lnTo>
                <a:lnTo>
                  <a:pt x="560" y="140"/>
                </a:lnTo>
                <a:lnTo>
                  <a:pt x="563" y="129"/>
                </a:lnTo>
                <a:lnTo>
                  <a:pt x="564"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67" name="Freeform 11"/>
          <p:cNvSpPr>
            <a:spLocks/>
          </p:cNvSpPr>
          <p:nvPr/>
        </p:nvSpPr>
        <p:spPr bwMode="auto">
          <a:xfrm>
            <a:off x="5030788" y="3297238"/>
            <a:ext cx="1133475" cy="381000"/>
          </a:xfrm>
          <a:custGeom>
            <a:avLst/>
            <a:gdLst/>
            <a:ahLst/>
            <a:cxnLst>
              <a:cxn ang="0">
                <a:pos x="2" y="129"/>
              </a:cxn>
              <a:cxn ang="0">
                <a:pos x="12" y="150"/>
              </a:cxn>
              <a:cxn ang="0">
                <a:pos x="34" y="170"/>
              </a:cxn>
              <a:cxn ang="0">
                <a:pos x="64" y="188"/>
              </a:cxn>
              <a:cxn ang="0">
                <a:pos x="104" y="204"/>
              </a:cxn>
              <a:cxn ang="0">
                <a:pos x="152" y="217"/>
              </a:cxn>
              <a:cxn ang="0">
                <a:pos x="206" y="227"/>
              </a:cxn>
              <a:cxn ang="0">
                <a:pos x="265" y="235"/>
              </a:cxn>
              <a:cxn ang="0">
                <a:pos x="326" y="239"/>
              </a:cxn>
              <a:cxn ang="0">
                <a:pos x="388" y="239"/>
              </a:cxn>
              <a:cxn ang="0">
                <a:pos x="450" y="235"/>
              </a:cxn>
              <a:cxn ang="0">
                <a:pos x="508" y="227"/>
              </a:cxn>
              <a:cxn ang="0">
                <a:pos x="561" y="217"/>
              </a:cxn>
              <a:cxn ang="0">
                <a:pos x="609" y="204"/>
              </a:cxn>
              <a:cxn ang="0">
                <a:pos x="648" y="188"/>
              </a:cxn>
              <a:cxn ang="0">
                <a:pos x="680" y="169"/>
              </a:cxn>
              <a:cxn ang="0">
                <a:pos x="701" y="150"/>
              </a:cxn>
              <a:cxn ang="0">
                <a:pos x="711" y="129"/>
              </a:cxn>
              <a:cxn ang="0">
                <a:pos x="711" y="108"/>
              </a:cxn>
              <a:cxn ang="0">
                <a:pos x="701" y="88"/>
              </a:cxn>
              <a:cxn ang="0">
                <a:pos x="680" y="68"/>
              </a:cxn>
              <a:cxn ang="0">
                <a:pos x="648" y="50"/>
              </a:cxn>
              <a:cxn ang="0">
                <a:pos x="609" y="35"/>
              </a:cxn>
              <a:cxn ang="0">
                <a:pos x="561" y="21"/>
              </a:cxn>
              <a:cxn ang="0">
                <a:pos x="508" y="11"/>
              </a:cxn>
              <a:cxn ang="0">
                <a:pos x="448" y="4"/>
              </a:cxn>
              <a:cxn ang="0">
                <a:pos x="388" y="0"/>
              </a:cxn>
              <a:cxn ang="0">
                <a:pos x="326" y="0"/>
              </a:cxn>
              <a:cxn ang="0">
                <a:pos x="264" y="4"/>
              </a:cxn>
              <a:cxn ang="0">
                <a:pos x="206" y="11"/>
              </a:cxn>
              <a:cxn ang="0">
                <a:pos x="152" y="21"/>
              </a:cxn>
              <a:cxn ang="0">
                <a:pos x="104" y="35"/>
              </a:cxn>
              <a:cxn ang="0">
                <a:pos x="64" y="51"/>
              </a:cxn>
              <a:cxn ang="0">
                <a:pos x="34" y="68"/>
              </a:cxn>
              <a:cxn ang="0">
                <a:pos x="12" y="88"/>
              </a:cxn>
              <a:cxn ang="0">
                <a:pos x="2" y="109"/>
              </a:cxn>
            </a:cxnLst>
            <a:rect l="0" t="0" r="r" b="b"/>
            <a:pathLst>
              <a:path w="714" h="240">
                <a:moveTo>
                  <a:pt x="0" y="119"/>
                </a:moveTo>
                <a:lnTo>
                  <a:pt x="2" y="129"/>
                </a:lnTo>
                <a:lnTo>
                  <a:pt x="6" y="140"/>
                </a:lnTo>
                <a:lnTo>
                  <a:pt x="12" y="150"/>
                </a:lnTo>
                <a:lnTo>
                  <a:pt x="22" y="160"/>
                </a:lnTo>
                <a:lnTo>
                  <a:pt x="34" y="170"/>
                </a:lnTo>
                <a:lnTo>
                  <a:pt x="48" y="179"/>
                </a:lnTo>
                <a:lnTo>
                  <a:pt x="64" y="188"/>
                </a:lnTo>
                <a:lnTo>
                  <a:pt x="83" y="196"/>
                </a:lnTo>
                <a:lnTo>
                  <a:pt x="104" y="204"/>
                </a:lnTo>
                <a:lnTo>
                  <a:pt x="127" y="211"/>
                </a:lnTo>
                <a:lnTo>
                  <a:pt x="152" y="217"/>
                </a:lnTo>
                <a:lnTo>
                  <a:pt x="178" y="223"/>
                </a:lnTo>
                <a:lnTo>
                  <a:pt x="206" y="227"/>
                </a:lnTo>
                <a:lnTo>
                  <a:pt x="235" y="231"/>
                </a:lnTo>
                <a:lnTo>
                  <a:pt x="265" y="235"/>
                </a:lnTo>
                <a:lnTo>
                  <a:pt x="295" y="237"/>
                </a:lnTo>
                <a:lnTo>
                  <a:pt x="326" y="239"/>
                </a:lnTo>
                <a:lnTo>
                  <a:pt x="356" y="239"/>
                </a:lnTo>
                <a:lnTo>
                  <a:pt x="388" y="239"/>
                </a:lnTo>
                <a:lnTo>
                  <a:pt x="418" y="237"/>
                </a:lnTo>
                <a:lnTo>
                  <a:pt x="450" y="235"/>
                </a:lnTo>
                <a:lnTo>
                  <a:pt x="479" y="231"/>
                </a:lnTo>
                <a:lnTo>
                  <a:pt x="508" y="227"/>
                </a:lnTo>
                <a:lnTo>
                  <a:pt x="534" y="223"/>
                </a:lnTo>
                <a:lnTo>
                  <a:pt x="561" y="217"/>
                </a:lnTo>
                <a:lnTo>
                  <a:pt x="586" y="211"/>
                </a:lnTo>
                <a:lnTo>
                  <a:pt x="609" y="204"/>
                </a:lnTo>
                <a:lnTo>
                  <a:pt x="629" y="196"/>
                </a:lnTo>
                <a:lnTo>
                  <a:pt x="648" y="188"/>
                </a:lnTo>
                <a:lnTo>
                  <a:pt x="666" y="179"/>
                </a:lnTo>
                <a:lnTo>
                  <a:pt x="680" y="169"/>
                </a:lnTo>
                <a:lnTo>
                  <a:pt x="691" y="160"/>
                </a:lnTo>
                <a:lnTo>
                  <a:pt x="701" y="150"/>
                </a:lnTo>
                <a:lnTo>
                  <a:pt x="707" y="140"/>
                </a:lnTo>
                <a:lnTo>
                  <a:pt x="711" y="129"/>
                </a:lnTo>
                <a:lnTo>
                  <a:pt x="713" y="119"/>
                </a:lnTo>
                <a:lnTo>
                  <a:pt x="711" y="108"/>
                </a:lnTo>
                <a:lnTo>
                  <a:pt x="707" y="98"/>
                </a:lnTo>
                <a:lnTo>
                  <a:pt x="701" y="88"/>
                </a:lnTo>
                <a:lnTo>
                  <a:pt x="691" y="78"/>
                </a:lnTo>
                <a:lnTo>
                  <a:pt x="680" y="68"/>
                </a:lnTo>
                <a:lnTo>
                  <a:pt x="666" y="59"/>
                </a:lnTo>
                <a:lnTo>
                  <a:pt x="648" y="50"/>
                </a:lnTo>
                <a:lnTo>
                  <a:pt x="629" y="42"/>
                </a:lnTo>
                <a:lnTo>
                  <a:pt x="609" y="35"/>
                </a:lnTo>
                <a:lnTo>
                  <a:pt x="585" y="27"/>
                </a:lnTo>
                <a:lnTo>
                  <a:pt x="561" y="21"/>
                </a:lnTo>
                <a:lnTo>
                  <a:pt x="534" y="15"/>
                </a:lnTo>
                <a:lnTo>
                  <a:pt x="508" y="11"/>
                </a:lnTo>
                <a:lnTo>
                  <a:pt x="479" y="6"/>
                </a:lnTo>
                <a:lnTo>
                  <a:pt x="448" y="4"/>
                </a:lnTo>
                <a:lnTo>
                  <a:pt x="418" y="1"/>
                </a:lnTo>
                <a:lnTo>
                  <a:pt x="388" y="0"/>
                </a:lnTo>
                <a:lnTo>
                  <a:pt x="356" y="0"/>
                </a:lnTo>
                <a:lnTo>
                  <a:pt x="326" y="0"/>
                </a:lnTo>
                <a:lnTo>
                  <a:pt x="295" y="1"/>
                </a:lnTo>
                <a:lnTo>
                  <a:pt x="264" y="4"/>
                </a:lnTo>
                <a:lnTo>
                  <a:pt x="235" y="7"/>
                </a:lnTo>
                <a:lnTo>
                  <a:pt x="206" y="11"/>
                </a:lnTo>
                <a:lnTo>
                  <a:pt x="178" y="16"/>
                </a:lnTo>
                <a:lnTo>
                  <a:pt x="152" y="21"/>
                </a:lnTo>
                <a:lnTo>
                  <a:pt x="127" y="27"/>
                </a:lnTo>
                <a:lnTo>
                  <a:pt x="104" y="35"/>
                </a:lnTo>
                <a:lnTo>
                  <a:pt x="83" y="42"/>
                </a:lnTo>
                <a:lnTo>
                  <a:pt x="64" y="51"/>
                </a:lnTo>
                <a:lnTo>
                  <a:pt x="48" y="60"/>
                </a:lnTo>
                <a:lnTo>
                  <a:pt x="34" y="68"/>
                </a:lnTo>
                <a:lnTo>
                  <a:pt x="22" y="78"/>
                </a:lnTo>
                <a:lnTo>
                  <a:pt x="12" y="88"/>
                </a:lnTo>
                <a:lnTo>
                  <a:pt x="6" y="98"/>
                </a:lnTo>
                <a:lnTo>
                  <a:pt x="2" y="109"/>
                </a:lnTo>
                <a:lnTo>
                  <a:pt x="0"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68" name="Freeform 12"/>
          <p:cNvSpPr>
            <a:spLocks/>
          </p:cNvSpPr>
          <p:nvPr/>
        </p:nvSpPr>
        <p:spPr bwMode="auto">
          <a:xfrm>
            <a:off x="7324725" y="3016250"/>
            <a:ext cx="896938" cy="382588"/>
          </a:xfrm>
          <a:custGeom>
            <a:avLst/>
            <a:gdLst/>
            <a:ahLst/>
            <a:cxnLst>
              <a:cxn ang="0">
                <a:pos x="563" y="110"/>
              </a:cxn>
              <a:cxn ang="0">
                <a:pos x="554" y="89"/>
              </a:cxn>
              <a:cxn ang="0">
                <a:pos x="538" y="70"/>
              </a:cxn>
              <a:cxn ang="0">
                <a:pos x="513" y="51"/>
              </a:cxn>
              <a:cxn ang="0">
                <a:pos x="482" y="35"/>
              </a:cxn>
              <a:cxn ang="0">
                <a:pos x="444" y="22"/>
              </a:cxn>
              <a:cxn ang="0">
                <a:pos x="401" y="11"/>
              </a:cxn>
              <a:cxn ang="0">
                <a:pos x="355" y="4"/>
              </a:cxn>
              <a:cxn ang="0">
                <a:pos x="307" y="1"/>
              </a:cxn>
              <a:cxn ang="0">
                <a:pos x="257" y="1"/>
              </a:cxn>
              <a:cxn ang="0">
                <a:pos x="209" y="4"/>
              </a:cxn>
              <a:cxn ang="0">
                <a:pos x="163" y="11"/>
              </a:cxn>
              <a:cxn ang="0">
                <a:pos x="120" y="22"/>
              </a:cxn>
              <a:cxn ang="0">
                <a:pos x="83" y="35"/>
              </a:cxn>
              <a:cxn ang="0">
                <a:pos x="51" y="51"/>
              </a:cxn>
              <a:cxn ang="0">
                <a:pos x="26" y="70"/>
              </a:cxn>
              <a:cxn ang="0">
                <a:pos x="10" y="89"/>
              </a:cxn>
              <a:cxn ang="0">
                <a:pos x="1" y="110"/>
              </a:cxn>
              <a:cxn ang="0">
                <a:pos x="1" y="131"/>
              </a:cxn>
              <a:cxn ang="0">
                <a:pos x="10" y="151"/>
              </a:cxn>
              <a:cxn ang="0">
                <a:pos x="26" y="171"/>
              </a:cxn>
              <a:cxn ang="0">
                <a:pos x="51" y="189"/>
              </a:cxn>
              <a:cxn ang="0">
                <a:pos x="83" y="205"/>
              </a:cxn>
              <a:cxn ang="0">
                <a:pos x="120" y="218"/>
              </a:cxn>
              <a:cxn ang="0">
                <a:pos x="163" y="229"/>
              </a:cxn>
              <a:cxn ang="0">
                <a:pos x="209" y="236"/>
              </a:cxn>
              <a:cxn ang="0">
                <a:pos x="257" y="239"/>
              </a:cxn>
              <a:cxn ang="0">
                <a:pos x="307" y="239"/>
              </a:cxn>
              <a:cxn ang="0">
                <a:pos x="355" y="236"/>
              </a:cxn>
              <a:cxn ang="0">
                <a:pos x="401" y="229"/>
              </a:cxn>
              <a:cxn ang="0">
                <a:pos x="444" y="218"/>
              </a:cxn>
              <a:cxn ang="0">
                <a:pos x="482" y="205"/>
              </a:cxn>
              <a:cxn ang="0">
                <a:pos x="513" y="189"/>
              </a:cxn>
              <a:cxn ang="0">
                <a:pos x="538" y="171"/>
              </a:cxn>
              <a:cxn ang="0">
                <a:pos x="554" y="151"/>
              </a:cxn>
              <a:cxn ang="0">
                <a:pos x="563" y="131"/>
              </a:cxn>
            </a:cxnLst>
            <a:rect l="0" t="0" r="r" b="b"/>
            <a:pathLst>
              <a:path w="565" h="241">
                <a:moveTo>
                  <a:pt x="564" y="120"/>
                </a:moveTo>
                <a:lnTo>
                  <a:pt x="563" y="110"/>
                </a:lnTo>
                <a:lnTo>
                  <a:pt x="560" y="99"/>
                </a:lnTo>
                <a:lnTo>
                  <a:pt x="554" y="89"/>
                </a:lnTo>
                <a:lnTo>
                  <a:pt x="547" y="79"/>
                </a:lnTo>
                <a:lnTo>
                  <a:pt x="538" y="70"/>
                </a:lnTo>
                <a:lnTo>
                  <a:pt x="526" y="60"/>
                </a:lnTo>
                <a:lnTo>
                  <a:pt x="513" y="51"/>
                </a:lnTo>
                <a:lnTo>
                  <a:pt x="498" y="43"/>
                </a:lnTo>
                <a:lnTo>
                  <a:pt x="482" y="35"/>
                </a:lnTo>
                <a:lnTo>
                  <a:pt x="463" y="29"/>
                </a:lnTo>
                <a:lnTo>
                  <a:pt x="444" y="22"/>
                </a:lnTo>
                <a:lnTo>
                  <a:pt x="423" y="16"/>
                </a:lnTo>
                <a:lnTo>
                  <a:pt x="401" y="11"/>
                </a:lnTo>
                <a:lnTo>
                  <a:pt x="378" y="8"/>
                </a:lnTo>
                <a:lnTo>
                  <a:pt x="355" y="4"/>
                </a:lnTo>
                <a:lnTo>
                  <a:pt x="331" y="2"/>
                </a:lnTo>
                <a:lnTo>
                  <a:pt x="307" y="1"/>
                </a:lnTo>
                <a:lnTo>
                  <a:pt x="282" y="0"/>
                </a:lnTo>
                <a:lnTo>
                  <a:pt x="257" y="1"/>
                </a:lnTo>
                <a:lnTo>
                  <a:pt x="233" y="2"/>
                </a:lnTo>
                <a:lnTo>
                  <a:pt x="209" y="4"/>
                </a:lnTo>
                <a:lnTo>
                  <a:pt x="186" y="8"/>
                </a:lnTo>
                <a:lnTo>
                  <a:pt x="163" y="11"/>
                </a:lnTo>
                <a:lnTo>
                  <a:pt x="141" y="16"/>
                </a:lnTo>
                <a:lnTo>
                  <a:pt x="120" y="22"/>
                </a:lnTo>
                <a:lnTo>
                  <a:pt x="101" y="29"/>
                </a:lnTo>
                <a:lnTo>
                  <a:pt x="83" y="35"/>
                </a:lnTo>
                <a:lnTo>
                  <a:pt x="66" y="43"/>
                </a:lnTo>
                <a:lnTo>
                  <a:pt x="51" y="51"/>
                </a:lnTo>
                <a:lnTo>
                  <a:pt x="38" y="60"/>
                </a:lnTo>
                <a:lnTo>
                  <a:pt x="26" y="70"/>
                </a:lnTo>
                <a:lnTo>
                  <a:pt x="17" y="79"/>
                </a:lnTo>
                <a:lnTo>
                  <a:pt x="10" y="89"/>
                </a:lnTo>
                <a:lnTo>
                  <a:pt x="4" y="99"/>
                </a:lnTo>
                <a:lnTo>
                  <a:pt x="1" y="110"/>
                </a:lnTo>
                <a:lnTo>
                  <a:pt x="0" y="120"/>
                </a:lnTo>
                <a:lnTo>
                  <a:pt x="1" y="131"/>
                </a:lnTo>
                <a:lnTo>
                  <a:pt x="4" y="141"/>
                </a:lnTo>
                <a:lnTo>
                  <a:pt x="10" y="151"/>
                </a:lnTo>
                <a:lnTo>
                  <a:pt x="17" y="161"/>
                </a:lnTo>
                <a:lnTo>
                  <a:pt x="26" y="171"/>
                </a:lnTo>
                <a:lnTo>
                  <a:pt x="38" y="180"/>
                </a:lnTo>
                <a:lnTo>
                  <a:pt x="51" y="189"/>
                </a:lnTo>
                <a:lnTo>
                  <a:pt x="66" y="197"/>
                </a:lnTo>
                <a:lnTo>
                  <a:pt x="83" y="205"/>
                </a:lnTo>
                <a:lnTo>
                  <a:pt x="101" y="212"/>
                </a:lnTo>
                <a:lnTo>
                  <a:pt x="120" y="218"/>
                </a:lnTo>
                <a:lnTo>
                  <a:pt x="141" y="224"/>
                </a:lnTo>
                <a:lnTo>
                  <a:pt x="163" y="229"/>
                </a:lnTo>
                <a:lnTo>
                  <a:pt x="186" y="233"/>
                </a:lnTo>
                <a:lnTo>
                  <a:pt x="209" y="236"/>
                </a:lnTo>
                <a:lnTo>
                  <a:pt x="233" y="238"/>
                </a:lnTo>
                <a:lnTo>
                  <a:pt x="257" y="239"/>
                </a:lnTo>
                <a:lnTo>
                  <a:pt x="282" y="240"/>
                </a:lnTo>
                <a:lnTo>
                  <a:pt x="307" y="239"/>
                </a:lnTo>
                <a:lnTo>
                  <a:pt x="331" y="238"/>
                </a:lnTo>
                <a:lnTo>
                  <a:pt x="355" y="236"/>
                </a:lnTo>
                <a:lnTo>
                  <a:pt x="378" y="233"/>
                </a:lnTo>
                <a:lnTo>
                  <a:pt x="401" y="229"/>
                </a:lnTo>
                <a:lnTo>
                  <a:pt x="423" y="224"/>
                </a:lnTo>
                <a:lnTo>
                  <a:pt x="444" y="218"/>
                </a:lnTo>
                <a:lnTo>
                  <a:pt x="463" y="212"/>
                </a:lnTo>
                <a:lnTo>
                  <a:pt x="482" y="205"/>
                </a:lnTo>
                <a:lnTo>
                  <a:pt x="498" y="197"/>
                </a:lnTo>
                <a:lnTo>
                  <a:pt x="513" y="189"/>
                </a:lnTo>
                <a:lnTo>
                  <a:pt x="526" y="180"/>
                </a:lnTo>
                <a:lnTo>
                  <a:pt x="538" y="171"/>
                </a:lnTo>
                <a:lnTo>
                  <a:pt x="547" y="161"/>
                </a:lnTo>
                <a:lnTo>
                  <a:pt x="554" y="151"/>
                </a:lnTo>
                <a:lnTo>
                  <a:pt x="560" y="141"/>
                </a:lnTo>
                <a:lnTo>
                  <a:pt x="563" y="131"/>
                </a:lnTo>
                <a:lnTo>
                  <a:pt x="564" y="12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69" name="Freeform 13"/>
          <p:cNvSpPr>
            <a:spLocks/>
          </p:cNvSpPr>
          <p:nvPr/>
        </p:nvSpPr>
        <p:spPr bwMode="auto">
          <a:xfrm>
            <a:off x="6910388" y="1887538"/>
            <a:ext cx="898525" cy="382587"/>
          </a:xfrm>
          <a:custGeom>
            <a:avLst/>
            <a:gdLst/>
            <a:ahLst/>
            <a:cxnLst>
              <a:cxn ang="0">
                <a:pos x="563" y="109"/>
              </a:cxn>
              <a:cxn ang="0">
                <a:pos x="555" y="89"/>
              </a:cxn>
              <a:cxn ang="0">
                <a:pos x="538" y="69"/>
              </a:cxn>
              <a:cxn ang="0">
                <a:pos x="513" y="51"/>
              </a:cxn>
              <a:cxn ang="0">
                <a:pos x="482" y="35"/>
              </a:cxn>
              <a:cxn ang="0">
                <a:pos x="444" y="22"/>
              </a:cxn>
              <a:cxn ang="0">
                <a:pos x="401" y="12"/>
              </a:cxn>
              <a:cxn ang="0">
                <a:pos x="355" y="4"/>
              </a:cxn>
              <a:cxn ang="0">
                <a:pos x="307" y="1"/>
              </a:cxn>
              <a:cxn ang="0">
                <a:pos x="258" y="1"/>
              </a:cxn>
              <a:cxn ang="0">
                <a:pos x="209" y="4"/>
              </a:cxn>
              <a:cxn ang="0">
                <a:pos x="163" y="12"/>
              </a:cxn>
              <a:cxn ang="0">
                <a:pos x="120" y="22"/>
              </a:cxn>
              <a:cxn ang="0">
                <a:pos x="83" y="35"/>
              </a:cxn>
              <a:cxn ang="0">
                <a:pos x="51" y="51"/>
              </a:cxn>
              <a:cxn ang="0">
                <a:pos x="27" y="69"/>
              </a:cxn>
              <a:cxn ang="0">
                <a:pos x="10" y="89"/>
              </a:cxn>
              <a:cxn ang="0">
                <a:pos x="2" y="109"/>
              </a:cxn>
              <a:cxn ang="0">
                <a:pos x="2" y="130"/>
              </a:cxn>
              <a:cxn ang="0">
                <a:pos x="10" y="151"/>
              </a:cxn>
              <a:cxn ang="0">
                <a:pos x="27" y="170"/>
              </a:cxn>
              <a:cxn ang="0">
                <a:pos x="51" y="188"/>
              </a:cxn>
              <a:cxn ang="0">
                <a:pos x="83" y="205"/>
              </a:cxn>
              <a:cxn ang="0">
                <a:pos x="120" y="218"/>
              </a:cxn>
              <a:cxn ang="0">
                <a:pos x="163" y="228"/>
              </a:cxn>
              <a:cxn ang="0">
                <a:pos x="209" y="236"/>
              </a:cxn>
              <a:cxn ang="0">
                <a:pos x="258" y="239"/>
              </a:cxn>
              <a:cxn ang="0">
                <a:pos x="307" y="239"/>
              </a:cxn>
              <a:cxn ang="0">
                <a:pos x="355" y="236"/>
              </a:cxn>
              <a:cxn ang="0">
                <a:pos x="401" y="228"/>
              </a:cxn>
              <a:cxn ang="0">
                <a:pos x="444" y="218"/>
              </a:cxn>
              <a:cxn ang="0">
                <a:pos x="482" y="205"/>
              </a:cxn>
              <a:cxn ang="0">
                <a:pos x="513" y="188"/>
              </a:cxn>
              <a:cxn ang="0">
                <a:pos x="538" y="170"/>
              </a:cxn>
              <a:cxn ang="0">
                <a:pos x="555" y="151"/>
              </a:cxn>
              <a:cxn ang="0">
                <a:pos x="563" y="130"/>
              </a:cxn>
            </a:cxnLst>
            <a:rect l="0" t="0" r="r" b="b"/>
            <a:pathLst>
              <a:path w="566" h="241">
                <a:moveTo>
                  <a:pt x="565" y="120"/>
                </a:moveTo>
                <a:lnTo>
                  <a:pt x="563" y="109"/>
                </a:lnTo>
                <a:lnTo>
                  <a:pt x="560" y="99"/>
                </a:lnTo>
                <a:lnTo>
                  <a:pt x="555" y="89"/>
                </a:lnTo>
                <a:lnTo>
                  <a:pt x="547" y="79"/>
                </a:lnTo>
                <a:lnTo>
                  <a:pt x="538" y="69"/>
                </a:lnTo>
                <a:lnTo>
                  <a:pt x="527" y="60"/>
                </a:lnTo>
                <a:lnTo>
                  <a:pt x="513" y="51"/>
                </a:lnTo>
                <a:lnTo>
                  <a:pt x="498" y="43"/>
                </a:lnTo>
                <a:lnTo>
                  <a:pt x="482" y="35"/>
                </a:lnTo>
                <a:lnTo>
                  <a:pt x="463" y="28"/>
                </a:lnTo>
                <a:lnTo>
                  <a:pt x="444" y="22"/>
                </a:lnTo>
                <a:lnTo>
                  <a:pt x="424" y="16"/>
                </a:lnTo>
                <a:lnTo>
                  <a:pt x="401" y="12"/>
                </a:lnTo>
                <a:lnTo>
                  <a:pt x="379" y="7"/>
                </a:lnTo>
                <a:lnTo>
                  <a:pt x="355" y="4"/>
                </a:lnTo>
                <a:lnTo>
                  <a:pt x="331" y="2"/>
                </a:lnTo>
                <a:lnTo>
                  <a:pt x="307" y="1"/>
                </a:lnTo>
                <a:lnTo>
                  <a:pt x="282" y="0"/>
                </a:lnTo>
                <a:lnTo>
                  <a:pt x="258" y="1"/>
                </a:lnTo>
                <a:lnTo>
                  <a:pt x="233" y="2"/>
                </a:lnTo>
                <a:lnTo>
                  <a:pt x="209" y="4"/>
                </a:lnTo>
                <a:lnTo>
                  <a:pt x="186" y="7"/>
                </a:lnTo>
                <a:lnTo>
                  <a:pt x="163" y="12"/>
                </a:lnTo>
                <a:lnTo>
                  <a:pt x="141" y="16"/>
                </a:lnTo>
                <a:lnTo>
                  <a:pt x="120" y="22"/>
                </a:lnTo>
                <a:lnTo>
                  <a:pt x="101" y="28"/>
                </a:lnTo>
                <a:lnTo>
                  <a:pt x="83" y="35"/>
                </a:lnTo>
                <a:lnTo>
                  <a:pt x="66" y="43"/>
                </a:lnTo>
                <a:lnTo>
                  <a:pt x="51" y="51"/>
                </a:lnTo>
                <a:lnTo>
                  <a:pt x="38" y="60"/>
                </a:lnTo>
                <a:lnTo>
                  <a:pt x="27" y="69"/>
                </a:lnTo>
                <a:lnTo>
                  <a:pt x="17" y="79"/>
                </a:lnTo>
                <a:lnTo>
                  <a:pt x="10" y="89"/>
                </a:lnTo>
                <a:lnTo>
                  <a:pt x="4" y="99"/>
                </a:lnTo>
                <a:lnTo>
                  <a:pt x="2" y="109"/>
                </a:lnTo>
                <a:lnTo>
                  <a:pt x="0" y="120"/>
                </a:lnTo>
                <a:lnTo>
                  <a:pt x="2" y="130"/>
                </a:lnTo>
                <a:lnTo>
                  <a:pt x="4" y="141"/>
                </a:lnTo>
                <a:lnTo>
                  <a:pt x="10" y="151"/>
                </a:lnTo>
                <a:lnTo>
                  <a:pt x="17" y="161"/>
                </a:lnTo>
                <a:lnTo>
                  <a:pt x="27" y="170"/>
                </a:lnTo>
                <a:lnTo>
                  <a:pt x="38" y="180"/>
                </a:lnTo>
                <a:lnTo>
                  <a:pt x="51" y="188"/>
                </a:lnTo>
                <a:lnTo>
                  <a:pt x="66" y="197"/>
                </a:lnTo>
                <a:lnTo>
                  <a:pt x="83" y="205"/>
                </a:lnTo>
                <a:lnTo>
                  <a:pt x="101" y="212"/>
                </a:lnTo>
                <a:lnTo>
                  <a:pt x="120" y="218"/>
                </a:lnTo>
                <a:lnTo>
                  <a:pt x="141" y="223"/>
                </a:lnTo>
                <a:lnTo>
                  <a:pt x="163" y="228"/>
                </a:lnTo>
                <a:lnTo>
                  <a:pt x="186" y="232"/>
                </a:lnTo>
                <a:lnTo>
                  <a:pt x="209" y="236"/>
                </a:lnTo>
                <a:lnTo>
                  <a:pt x="233" y="238"/>
                </a:lnTo>
                <a:lnTo>
                  <a:pt x="258" y="239"/>
                </a:lnTo>
                <a:lnTo>
                  <a:pt x="282" y="240"/>
                </a:lnTo>
                <a:lnTo>
                  <a:pt x="307" y="239"/>
                </a:lnTo>
                <a:lnTo>
                  <a:pt x="331" y="238"/>
                </a:lnTo>
                <a:lnTo>
                  <a:pt x="355" y="236"/>
                </a:lnTo>
                <a:lnTo>
                  <a:pt x="379" y="232"/>
                </a:lnTo>
                <a:lnTo>
                  <a:pt x="401" y="228"/>
                </a:lnTo>
                <a:lnTo>
                  <a:pt x="424" y="223"/>
                </a:lnTo>
                <a:lnTo>
                  <a:pt x="444" y="218"/>
                </a:lnTo>
                <a:lnTo>
                  <a:pt x="463" y="212"/>
                </a:lnTo>
                <a:lnTo>
                  <a:pt x="482" y="205"/>
                </a:lnTo>
                <a:lnTo>
                  <a:pt x="498" y="197"/>
                </a:lnTo>
                <a:lnTo>
                  <a:pt x="513" y="188"/>
                </a:lnTo>
                <a:lnTo>
                  <a:pt x="527" y="180"/>
                </a:lnTo>
                <a:lnTo>
                  <a:pt x="538" y="170"/>
                </a:lnTo>
                <a:lnTo>
                  <a:pt x="547" y="161"/>
                </a:lnTo>
                <a:lnTo>
                  <a:pt x="555" y="151"/>
                </a:lnTo>
                <a:lnTo>
                  <a:pt x="560" y="141"/>
                </a:lnTo>
                <a:lnTo>
                  <a:pt x="563" y="130"/>
                </a:lnTo>
                <a:lnTo>
                  <a:pt x="565" y="12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70" name="Freeform 14"/>
          <p:cNvSpPr>
            <a:spLocks/>
          </p:cNvSpPr>
          <p:nvPr/>
        </p:nvSpPr>
        <p:spPr bwMode="auto">
          <a:xfrm>
            <a:off x="7324725" y="3911600"/>
            <a:ext cx="1355725" cy="387350"/>
          </a:xfrm>
          <a:custGeom>
            <a:avLst/>
            <a:gdLst/>
            <a:ahLst/>
            <a:cxnLst>
              <a:cxn ang="0">
                <a:pos x="853" y="243"/>
              </a:cxn>
              <a:cxn ang="0">
                <a:pos x="853" y="0"/>
              </a:cxn>
              <a:cxn ang="0">
                <a:pos x="0" y="0"/>
              </a:cxn>
              <a:cxn ang="0">
                <a:pos x="0" y="243"/>
              </a:cxn>
              <a:cxn ang="0">
                <a:pos x="853" y="243"/>
              </a:cxn>
            </a:cxnLst>
            <a:rect l="0" t="0" r="r" b="b"/>
            <a:pathLst>
              <a:path w="854" h="244">
                <a:moveTo>
                  <a:pt x="853" y="243"/>
                </a:moveTo>
                <a:lnTo>
                  <a:pt x="853" y="0"/>
                </a:lnTo>
                <a:lnTo>
                  <a:pt x="0" y="0"/>
                </a:lnTo>
                <a:lnTo>
                  <a:pt x="0" y="243"/>
                </a:lnTo>
                <a:lnTo>
                  <a:pt x="853" y="24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71" name="Freeform 15"/>
          <p:cNvSpPr>
            <a:spLocks/>
          </p:cNvSpPr>
          <p:nvPr/>
        </p:nvSpPr>
        <p:spPr bwMode="auto">
          <a:xfrm>
            <a:off x="4191000" y="3911600"/>
            <a:ext cx="896938" cy="392113"/>
          </a:xfrm>
          <a:custGeom>
            <a:avLst/>
            <a:gdLst/>
            <a:ahLst/>
            <a:cxnLst>
              <a:cxn ang="0">
                <a:pos x="564" y="246"/>
              </a:cxn>
              <a:cxn ang="0">
                <a:pos x="564" y="0"/>
              </a:cxn>
              <a:cxn ang="0">
                <a:pos x="0" y="0"/>
              </a:cxn>
              <a:cxn ang="0">
                <a:pos x="0" y="246"/>
              </a:cxn>
              <a:cxn ang="0">
                <a:pos x="564" y="246"/>
              </a:cxn>
            </a:cxnLst>
            <a:rect l="0" t="0" r="r" b="b"/>
            <a:pathLst>
              <a:path w="565" h="247">
                <a:moveTo>
                  <a:pt x="564" y="246"/>
                </a:moveTo>
                <a:lnTo>
                  <a:pt x="564" y="0"/>
                </a:lnTo>
                <a:lnTo>
                  <a:pt x="0" y="0"/>
                </a:lnTo>
                <a:lnTo>
                  <a:pt x="0" y="246"/>
                </a:lnTo>
                <a:lnTo>
                  <a:pt x="564" y="24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72" name="Freeform 16"/>
          <p:cNvSpPr>
            <a:spLocks/>
          </p:cNvSpPr>
          <p:nvPr/>
        </p:nvSpPr>
        <p:spPr bwMode="auto">
          <a:xfrm>
            <a:off x="5434013" y="1754188"/>
            <a:ext cx="1276350" cy="627062"/>
          </a:xfrm>
          <a:custGeom>
            <a:avLst/>
            <a:gdLst/>
            <a:ahLst/>
            <a:cxnLst>
              <a:cxn ang="0">
                <a:pos x="0" y="197"/>
              </a:cxn>
              <a:cxn ang="0">
                <a:pos x="396" y="0"/>
              </a:cxn>
              <a:cxn ang="0">
                <a:pos x="803" y="204"/>
              </a:cxn>
              <a:cxn ang="0">
                <a:pos x="396" y="394"/>
              </a:cxn>
              <a:cxn ang="0">
                <a:pos x="0" y="197"/>
              </a:cxn>
            </a:cxnLst>
            <a:rect l="0" t="0" r="r" b="b"/>
            <a:pathLst>
              <a:path w="804" h="395">
                <a:moveTo>
                  <a:pt x="0" y="197"/>
                </a:moveTo>
                <a:lnTo>
                  <a:pt x="396" y="0"/>
                </a:lnTo>
                <a:lnTo>
                  <a:pt x="803" y="204"/>
                </a:lnTo>
                <a:lnTo>
                  <a:pt x="396" y="394"/>
                </a:lnTo>
                <a:lnTo>
                  <a:pt x="0" y="19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73" name="Freeform 17"/>
          <p:cNvSpPr>
            <a:spLocks/>
          </p:cNvSpPr>
          <p:nvPr/>
        </p:nvSpPr>
        <p:spPr bwMode="auto">
          <a:xfrm>
            <a:off x="5715000" y="3733800"/>
            <a:ext cx="1371600" cy="658813"/>
          </a:xfrm>
          <a:custGeom>
            <a:avLst/>
            <a:gdLst/>
            <a:ahLst/>
            <a:cxnLst>
              <a:cxn ang="0">
                <a:pos x="0" y="208"/>
              </a:cxn>
              <a:cxn ang="0">
                <a:pos x="426" y="0"/>
              </a:cxn>
              <a:cxn ang="0">
                <a:pos x="863" y="214"/>
              </a:cxn>
              <a:cxn ang="0">
                <a:pos x="426" y="414"/>
              </a:cxn>
              <a:cxn ang="0">
                <a:pos x="0" y="208"/>
              </a:cxn>
            </a:cxnLst>
            <a:rect l="0" t="0" r="r" b="b"/>
            <a:pathLst>
              <a:path w="864" h="415">
                <a:moveTo>
                  <a:pt x="0" y="208"/>
                </a:moveTo>
                <a:lnTo>
                  <a:pt x="426" y="0"/>
                </a:lnTo>
                <a:lnTo>
                  <a:pt x="863" y="214"/>
                </a:lnTo>
                <a:lnTo>
                  <a:pt x="426" y="414"/>
                </a:lnTo>
                <a:lnTo>
                  <a:pt x="0" y="20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74" name="Rectangle 18"/>
          <p:cNvSpPr>
            <a:spLocks noChangeArrowheads="1"/>
          </p:cNvSpPr>
          <p:nvPr/>
        </p:nvSpPr>
        <p:spPr bwMode="auto">
          <a:xfrm>
            <a:off x="8183563" y="3324225"/>
            <a:ext cx="85883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19475" name="Rectangle 19"/>
          <p:cNvSpPr>
            <a:spLocks noChangeArrowheads="1"/>
          </p:cNvSpPr>
          <p:nvPr/>
        </p:nvSpPr>
        <p:spPr bwMode="auto">
          <a:xfrm>
            <a:off x="6667500" y="3306763"/>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sp>
        <p:nvSpPr>
          <p:cNvPr id="19476" name="Rectangle 20"/>
          <p:cNvSpPr>
            <a:spLocks noChangeArrowheads="1"/>
          </p:cNvSpPr>
          <p:nvPr/>
        </p:nvSpPr>
        <p:spPr bwMode="auto">
          <a:xfrm>
            <a:off x="3633788" y="3286125"/>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pid</a:t>
            </a:r>
          </a:p>
        </p:txBody>
      </p:sp>
      <p:sp>
        <p:nvSpPr>
          <p:cNvPr id="19477" name="Rectangle 21"/>
          <p:cNvSpPr>
            <a:spLocks noChangeArrowheads="1"/>
          </p:cNvSpPr>
          <p:nvPr/>
        </p:nvSpPr>
        <p:spPr bwMode="auto">
          <a:xfrm>
            <a:off x="4171950" y="2922588"/>
            <a:ext cx="1219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started_on</a:t>
            </a:r>
          </a:p>
        </p:txBody>
      </p:sp>
      <p:sp>
        <p:nvSpPr>
          <p:cNvPr id="19478" name="Rectangle 22"/>
          <p:cNvSpPr>
            <a:spLocks noChangeArrowheads="1"/>
          </p:cNvSpPr>
          <p:nvPr/>
        </p:nvSpPr>
        <p:spPr bwMode="auto">
          <a:xfrm>
            <a:off x="5157788" y="3295650"/>
            <a:ext cx="98266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pbudget</a:t>
            </a:r>
          </a:p>
        </p:txBody>
      </p:sp>
      <p:sp>
        <p:nvSpPr>
          <p:cNvPr id="19479" name="Rectangle 23"/>
          <p:cNvSpPr>
            <a:spLocks noChangeArrowheads="1"/>
          </p:cNvSpPr>
          <p:nvPr/>
        </p:nvSpPr>
        <p:spPr bwMode="auto">
          <a:xfrm>
            <a:off x="7359650" y="3041650"/>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19480" name="Rectangle 24"/>
          <p:cNvSpPr>
            <a:spLocks noChangeArrowheads="1"/>
          </p:cNvSpPr>
          <p:nvPr/>
        </p:nvSpPr>
        <p:spPr bwMode="auto">
          <a:xfrm>
            <a:off x="7042150" y="1908175"/>
            <a:ext cx="6096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until</a:t>
            </a:r>
          </a:p>
        </p:txBody>
      </p:sp>
      <p:sp>
        <p:nvSpPr>
          <p:cNvPr id="19481" name="Rectangle 25"/>
          <p:cNvSpPr>
            <a:spLocks noChangeArrowheads="1"/>
          </p:cNvSpPr>
          <p:nvPr/>
        </p:nvSpPr>
        <p:spPr bwMode="auto">
          <a:xfrm>
            <a:off x="7239000" y="3924300"/>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19482" name="Rectangle 26"/>
          <p:cNvSpPr>
            <a:spLocks noChangeArrowheads="1"/>
          </p:cNvSpPr>
          <p:nvPr/>
        </p:nvSpPr>
        <p:spPr bwMode="auto">
          <a:xfrm>
            <a:off x="4138613" y="3941763"/>
            <a:ext cx="98266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Projects</a:t>
            </a:r>
          </a:p>
        </p:txBody>
      </p:sp>
      <p:sp>
        <p:nvSpPr>
          <p:cNvPr id="19483" name="Rectangle 27"/>
          <p:cNvSpPr>
            <a:spLocks noChangeArrowheads="1"/>
          </p:cNvSpPr>
          <p:nvPr/>
        </p:nvSpPr>
        <p:spPr bwMode="auto">
          <a:xfrm>
            <a:off x="5810250" y="3900488"/>
            <a:ext cx="11176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Sponsors</a:t>
            </a:r>
          </a:p>
        </p:txBody>
      </p:sp>
      <p:grpSp>
        <p:nvGrpSpPr>
          <p:cNvPr id="19486" name="Group 30"/>
          <p:cNvGrpSpPr>
            <a:grpSpLocks/>
          </p:cNvGrpSpPr>
          <p:nvPr/>
        </p:nvGrpSpPr>
        <p:grpSpPr bwMode="auto">
          <a:xfrm>
            <a:off x="5453063" y="982663"/>
            <a:ext cx="1333500" cy="403225"/>
            <a:chOff x="3435" y="619"/>
            <a:chExt cx="840" cy="254"/>
          </a:xfrm>
        </p:grpSpPr>
        <p:sp>
          <p:nvSpPr>
            <p:cNvPr id="19484" name="Freeform 28"/>
            <p:cNvSpPr>
              <a:spLocks/>
            </p:cNvSpPr>
            <p:nvPr/>
          </p:nvSpPr>
          <p:spPr bwMode="auto">
            <a:xfrm>
              <a:off x="3435" y="626"/>
              <a:ext cx="840" cy="247"/>
            </a:xfrm>
            <a:custGeom>
              <a:avLst/>
              <a:gdLst/>
              <a:ahLst/>
              <a:cxnLst>
                <a:cxn ang="0">
                  <a:pos x="839" y="246"/>
                </a:cxn>
                <a:cxn ang="0">
                  <a:pos x="839" y="0"/>
                </a:cxn>
                <a:cxn ang="0">
                  <a:pos x="0" y="0"/>
                </a:cxn>
                <a:cxn ang="0">
                  <a:pos x="0" y="246"/>
                </a:cxn>
                <a:cxn ang="0">
                  <a:pos x="839" y="246"/>
                </a:cxn>
              </a:cxnLst>
              <a:rect l="0" t="0" r="r" b="b"/>
              <a:pathLst>
                <a:path w="840" h="247">
                  <a:moveTo>
                    <a:pt x="839" y="246"/>
                  </a:moveTo>
                  <a:lnTo>
                    <a:pt x="839" y="0"/>
                  </a:lnTo>
                  <a:lnTo>
                    <a:pt x="0" y="0"/>
                  </a:lnTo>
                  <a:lnTo>
                    <a:pt x="0" y="246"/>
                  </a:lnTo>
                  <a:lnTo>
                    <a:pt x="839" y="24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85" name="Rectangle 29"/>
            <p:cNvSpPr>
              <a:spLocks noChangeArrowheads="1"/>
            </p:cNvSpPr>
            <p:nvPr/>
          </p:nvSpPr>
          <p:spPr bwMode="auto">
            <a:xfrm>
              <a:off x="3471" y="619"/>
              <a:ext cx="79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grpSp>
      <p:sp>
        <p:nvSpPr>
          <p:cNvPr id="19487" name="Rectangle 31"/>
          <p:cNvSpPr>
            <a:spLocks noChangeArrowheads="1"/>
          </p:cNvSpPr>
          <p:nvPr/>
        </p:nvSpPr>
        <p:spPr bwMode="auto">
          <a:xfrm>
            <a:off x="5546725" y="1874838"/>
            <a:ext cx="10382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Monitors</a:t>
            </a:r>
          </a:p>
        </p:txBody>
      </p:sp>
      <p:sp>
        <p:nvSpPr>
          <p:cNvPr id="19488" name="Rectangle 32"/>
          <p:cNvSpPr>
            <a:spLocks noChangeArrowheads="1"/>
          </p:cNvSpPr>
          <p:nvPr/>
        </p:nvSpPr>
        <p:spPr bwMode="auto">
          <a:xfrm>
            <a:off x="3319463" y="2771775"/>
            <a:ext cx="5781675" cy="1741488"/>
          </a:xfrm>
          <a:prstGeom prst="rect">
            <a:avLst/>
          </a:prstGeom>
          <a:noFill/>
          <a:ln w="25400">
            <a:solidFill>
              <a:schemeClr val="tx2"/>
            </a:solidFill>
            <a:prstDash val="sysDot"/>
            <a:miter lim="800000"/>
            <a:headEnd/>
            <a:tailEnd/>
          </a:ln>
          <a:effectLst/>
        </p:spPr>
        <p:txBody>
          <a:bodyPr wrap="none" anchor="ctr"/>
          <a:lstStyle/>
          <a:p>
            <a:endParaRPr lang="en-US"/>
          </a:p>
        </p:txBody>
      </p:sp>
      <p:sp>
        <p:nvSpPr>
          <p:cNvPr id="19489" name="Line 33"/>
          <p:cNvSpPr>
            <a:spLocks noChangeShapeType="1"/>
          </p:cNvSpPr>
          <p:nvPr/>
        </p:nvSpPr>
        <p:spPr bwMode="auto">
          <a:xfrm>
            <a:off x="3832225" y="3694113"/>
            <a:ext cx="611188"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19490" name="Line 34"/>
          <p:cNvSpPr>
            <a:spLocks noChangeShapeType="1"/>
          </p:cNvSpPr>
          <p:nvPr/>
        </p:nvSpPr>
        <p:spPr bwMode="auto">
          <a:xfrm>
            <a:off x="4721225" y="3294063"/>
            <a:ext cx="9525" cy="593725"/>
          </a:xfrm>
          <a:prstGeom prst="line">
            <a:avLst/>
          </a:prstGeom>
          <a:noFill/>
          <a:ln w="12700">
            <a:solidFill>
              <a:schemeClr val="tx2"/>
            </a:solidFill>
            <a:round/>
            <a:headEnd type="none" w="sm" len="sm"/>
            <a:tailEnd type="none" w="sm" len="sm"/>
          </a:ln>
          <a:effectLst/>
        </p:spPr>
        <p:txBody>
          <a:bodyPr/>
          <a:lstStyle/>
          <a:p>
            <a:endParaRPr lang="en-US"/>
          </a:p>
        </p:txBody>
      </p:sp>
      <p:sp>
        <p:nvSpPr>
          <p:cNvPr id="19491" name="Line 35"/>
          <p:cNvSpPr>
            <a:spLocks noChangeShapeType="1"/>
          </p:cNvSpPr>
          <p:nvPr/>
        </p:nvSpPr>
        <p:spPr bwMode="auto">
          <a:xfrm flipH="1">
            <a:off x="4946650" y="3694113"/>
            <a:ext cx="606425"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19492" name="Line 36"/>
          <p:cNvSpPr>
            <a:spLocks noChangeShapeType="1"/>
          </p:cNvSpPr>
          <p:nvPr/>
        </p:nvSpPr>
        <p:spPr bwMode="auto">
          <a:xfrm>
            <a:off x="6970713" y="3679825"/>
            <a:ext cx="490537" cy="230188"/>
          </a:xfrm>
          <a:prstGeom prst="line">
            <a:avLst/>
          </a:prstGeom>
          <a:noFill/>
          <a:ln w="12700">
            <a:solidFill>
              <a:schemeClr val="tx2"/>
            </a:solidFill>
            <a:round/>
            <a:headEnd type="none" w="sm" len="sm"/>
            <a:tailEnd type="none" w="sm" len="sm"/>
          </a:ln>
          <a:effectLst/>
        </p:spPr>
        <p:txBody>
          <a:bodyPr/>
          <a:lstStyle/>
          <a:p>
            <a:endParaRPr lang="en-US"/>
          </a:p>
        </p:txBody>
      </p:sp>
      <p:sp>
        <p:nvSpPr>
          <p:cNvPr id="19493" name="Line 37"/>
          <p:cNvSpPr>
            <a:spLocks noChangeShapeType="1"/>
          </p:cNvSpPr>
          <p:nvPr/>
        </p:nvSpPr>
        <p:spPr bwMode="auto">
          <a:xfrm>
            <a:off x="7756525" y="3405188"/>
            <a:ext cx="0" cy="520700"/>
          </a:xfrm>
          <a:prstGeom prst="line">
            <a:avLst/>
          </a:prstGeom>
          <a:noFill/>
          <a:ln w="12700">
            <a:solidFill>
              <a:schemeClr val="tx2"/>
            </a:solidFill>
            <a:round/>
            <a:headEnd type="none" w="sm" len="sm"/>
            <a:tailEnd type="none" w="sm" len="sm"/>
          </a:ln>
          <a:effectLst/>
        </p:spPr>
        <p:txBody>
          <a:bodyPr/>
          <a:lstStyle/>
          <a:p>
            <a:endParaRPr lang="en-US"/>
          </a:p>
        </p:txBody>
      </p:sp>
      <p:sp>
        <p:nvSpPr>
          <p:cNvPr id="19494" name="Line 38"/>
          <p:cNvSpPr>
            <a:spLocks noChangeShapeType="1"/>
          </p:cNvSpPr>
          <p:nvPr/>
        </p:nvSpPr>
        <p:spPr bwMode="auto">
          <a:xfrm flipH="1">
            <a:off x="8147050" y="3694113"/>
            <a:ext cx="347663" cy="231775"/>
          </a:xfrm>
          <a:prstGeom prst="line">
            <a:avLst/>
          </a:prstGeom>
          <a:noFill/>
          <a:ln w="12700">
            <a:solidFill>
              <a:schemeClr val="tx2"/>
            </a:solidFill>
            <a:round/>
            <a:headEnd type="none" w="sm" len="sm"/>
            <a:tailEnd type="none" w="sm" len="sm"/>
          </a:ln>
          <a:effectLst/>
        </p:spPr>
        <p:txBody>
          <a:bodyPr/>
          <a:lstStyle/>
          <a:p>
            <a:endParaRPr lang="en-US"/>
          </a:p>
        </p:txBody>
      </p:sp>
      <p:sp>
        <p:nvSpPr>
          <p:cNvPr id="19495" name="Line 39"/>
          <p:cNvSpPr>
            <a:spLocks noChangeShapeType="1"/>
          </p:cNvSpPr>
          <p:nvPr/>
        </p:nvSpPr>
        <p:spPr bwMode="auto">
          <a:xfrm>
            <a:off x="6064250" y="2398713"/>
            <a:ext cx="0" cy="354012"/>
          </a:xfrm>
          <a:prstGeom prst="line">
            <a:avLst/>
          </a:prstGeom>
          <a:noFill/>
          <a:ln w="12700">
            <a:solidFill>
              <a:schemeClr val="tx2"/>
            </a:solidFill>
            <a:round/>
            <a:headEnd type="none" w="sm" len="sm"/>
            <a:tailEnd type="none" w="sm" len="sm"/>
          </a:ln>
          <a:effectLst/>
        </p:spPr>
        <p:txBody>
          <a:bodyPr/>
          <a:lstStyle/>
          <a:p>
            <a:endParaRPr lang="en-US"/>
          </a:p>
        </p:txBody>
      </p:sp>
      <p:sp>
        <p:nvSpPr>
          <p:cNvPr id="19496" name="Line 40"/>
          <p:cNvSpPr>
            <a:spLocks noChangeShapeType="1"/>
          </p:cNvSpPr>
          <p:nvPr/>
        </p:nvSpPr>
        <p:spPr bwMode="auto">
          <a:xfrm>
            <a:off x="6711950" y="2073275"/>
            <a:ext cx="200025" cy="0"/>
          </a:xfrm>
          <a:prstGeom prst="line">
            <a:avLst/>
          </a:prstGeom>
          <a:noFill/>
          <a:ln w="12700">
            <a:solidFill>
              <a:schemeClr val="tx2"/>
            </a:solidFill>
            <a:round/>
            <a:headEnd type="none" w="sm" len="sm"/>
            <a:tailEnd type="none" w="sm" len="sm"/>
          </a:ln>
          <a:effectLst/>
        </p:spPr>
        <p:txBody>
          <a:bodyPr/>
          <a:lstStyle/>
          <a:p>
            <a:endParaRPr lang="en-US"/>
          </a:p>
        </p:txBody>
      </p:sp>
      <p:sp>
        <p:nvSpPr>
          <p:cNvPr id="19497" name="Line 41"/>
          <p:cNvSpPr>
            <a:spLocks noChangeShapeType="1"/>
          </p:cNvSpPr>
          <p:nvPr/>
        </p:nvSpPr>
        <p:spPr bwMode="auto">
          <a:xfrm flipV="1">
            <a:off x="6062663" y="1381125"/>
            <a:ext cx="0" cy="361950"/>
          </a:xfrm>
          <a:prstGeom prst="line">
            <a:avLst/>
          </a:prstGeom>
          <a:noFill/>
          <a:ln w="12700">
            <a:solidFill>
              <a:schemeClr val="tx2"/>
            </a:solidFill>
            <a:round/>
            <a:headEnd type="none" w="sm" len="sm"/>
            <a:tailEnd type="none" w="sm" len="sm"/>
          </a:ln>
          <a:effectLst/>
        </p:spPr>
        <p:txBody>
          <a:bodyPr/>
          <a:lstStyle/>
          <a:p>
            <a:endParaRPr lang="en-US"/>
          </a:p>
        </p:txBody>
      </p:sp>
      <p:sp>
        <p:nvSpPr>
          <p:cNvPr id="19498" name="Freeform 42"/>
          <p:cNvSpPr>
            <a:spLocks/>
          </p:cNvSpPr>
          <p:nvPr/>
        </p:nvSpPr>
        <p:spPr bwMode="auto">
          <a:xfrm>
            <a:off x="6445250" y="379413"/>
            <a:ext cx="896938" cy="381000"/>
          </a:xfrm>
          <a:custGeom>
            <a:avLst/>
            <a:gdLst/>
            <a:ahLst/>
            <a:cxnLst>
              <a:cxn ang="0">
                <a:pos x="1" y="130"/>
              </a:cxn>
              <a:cxn ang="0">
                <a:pos x="9" y="151"/>
              </a:cxn>
              <a:cxn ang="0">
                <a:pos x="27" y="170"/>
              </a:cxn>
              <a:cxn ang="0">
                <a:pos x="51" y="188"/>
              </a:cxn>
              <a:cxn ang="0">
                <a:pos x="83" y="204"/>
              </a:cxn>
              <a:cxn ang="0">
                <a:pos x="120" y="218"/>
              </a:cxn>
              <a:cxn ang="0">
                <a:pos x="163" y="228"/>
              </a:cxn>
              <a:cxn ang="0">
                <a:pos x="209" y="235"/>
              </a:cxn>
              <a:cxn ang="0">
                <a:pos x="257" y="239"/>
              </a:cxn>
              <a:cxn ang="0">
                <a:pos x="306" y="239"/>
              </a:cxn>
              <a:cxn ang="0">
                <a:pos x="355" y="235"/>
              </a:cxn>
              <a:cxn ang="0">
                <a:pos x="401" y="228"/>
              </a:cxn>
              <a:cxn ang="0">
                <a:pos x="443" y="217"/>
              </a:cxn>
              <a:cxn ang="0">
                <a:pos x="481" y="204"/>
              </a:cxn>
              <a:cxn ang="0">
                <a:pos x="513" y="188"/>
              </a:cxn>
              <a:cxn ang="0">
                <a:pos x="537" y="170"/>
              </a:cxn>
              <a:cxn ang="0">
                <a:pos x="554" y="150"/>
              </a:cxn>
              <a:cxn ang="0">
                <a:pos x="563" y="129"/>
              </a:cxn>
              <a:cxn ang="0">
                <a:pos x="563" y="109"/>
              </a:cxn>
              <a:cxn ang="0">
                <a:pos x="554" y="88"/>
              </a:cxn>
              <a:cxn ang="0">
                <a:pos x="537" y="68"/>
              </a:cxn>
              <a:cxn ang="0">
                <a:pos x="513" y="51"/>
              </a:cxn>
              <a:cxn ang="0">
                <a:pos x="481" y="35"/>
              </a:cxn>
              <a:cxn ang="0">
                <a:pos x="443" y="21"/>
              </a:cxn>
              <a:cxn ang="0">
                <a:pos x="401" y="11"/>
              </a:cxn>
              <a:cxn ang="0">
                <a:pos x="355" y="4"/>
              </a:cxn>
              <a:cxn ang="0">
                <a:pos x="306" y="0"/>
              </a:cxn>
              <a:cxn ang="0">
                <a:pos x="257" y="0"/>
              </a:cxn>
              <a:cxn ang="0">
                <a:pos x="209" y="4"/>
              </a:cxn>
              <a:cxn ang="0">
                <a:pos x="163" y="11"/>
              </a:cxn>
              <a:cxn ang="0">
                <a:pos x="120" y="21"/>
              </a:cxn>
              <a:cxn ang="0">
                <a:pos x="83" y="35"/>
              </a:cxn>
              <a:cxn ang="0">
                <a:pos x="51" y="51"/>
              </a:cxn>
              <a:cxn ang="0">
                <a:pos x="27" y="69"/>
              </a:cxn>
              <a:cxn ang="0">
                <a:pos x="9" y="88"/>
              </a:cxn>
              <a:cxn ang="0">
                <a:pos x="1" y="109"/>
              </a:cxn>
            </a:cxnLst>
            <a:rect l="0" t="0" r="r" b="b"/>
            <a:pathLst>
              <a:path w="565" h="240">
                <a:moveTo>
                  <a:pt x="0" y="119"/>
                </a:moveTo>
                <a:lnTo>
                  <a:pt x="1" y="130"/>
                </a:lnTo>
                <a:lnTo>
                  <a:pt x="4" y="140"/>
                </a:lnTo>
                <a:lnTo>
                  <a:pt x="9" y="151"/>
                </a:lnTo>
                <a:lnTo>
                  <a:pt x="17" y="160"/>
                </a:lnTo>
                <a:lnTo>
                  <a:pt x="27" y="170"/>
                </a:lnTo>
                <a:lnTo>
                  <a:pt x="38" y="179"/>
                </a:lnTo>
                <a:lnTo>
                  <a:pt x="51" y="188"/>
                </a:lnTo>
                <a:lnTo>
                  <a:pt x="66" y="197"/>
                </a:lnTo>
                <a:lnTo>
                  <a:pt x="83" y="204"/>
                </a:lnTo>
                <a:lnTo>
                  <a:pt x="101" y="211"/>
                </a:lnTo>
                <a:lnTo>
                  <a:pt x="120" y="218"/>
                </a:lnTo>
                <a:lnTo>
                  <a:pt x="141" y="223"/>
                </a:lnTo>
                <a:lnTo>
                  <a:pt x="163" y="228"/>
                </a:lnTo>
                <a:lnTo>
                  <a:pt x="185" y="232"/>
                </a:lnTo>
                <a:lnTo>
                  <a:pt x="209" y="235"/>
                </a:lnTo>
                <a:lnTo>
                  <a:pt x="233" y="237"/>
                </a:lnTo>
                <a:lnTo>
                  <a:pt x="257" y="239"/>
                </a:lnTo>
                <a:lnTo>
                  <a:pt x="282" y="239"/>
                </a:lnTo>
                <a:lnTo>
                  <a:pt x="306" y="239"/>
                </a:lnTo>
                <a:lnTo>
                  <a:pt x="331" y="237"/>
                </a:lnTo>
                <a:lnTo>
                  <a:pt x="355" y="235"/>
                </a:lnTo>
                <a:lnTo>
                  <a:pt x="378" y="231"/>
                </a:lnTo>
                <a:lnTo>
                  <a:pt x="401" y="228"/>
                </a:lnTo>
                <a:lnTo>
                  <a:pt x="423" y="223"/>
                </a:lnTo>
                <a:lnTo>
                  <a:pt x="443" y="217"/>
                </a:lnTo>
                <a:lnTo>
                  <a:pt x="463" y="211"/>
                </a:lnTo>
                <a:lnTo>
                  <a:pt x="481" y="204"/>
                </a:lnTo>
                <a:lnTo>
                  <a:pt x="498" y="196"/>
                </a:lnTo>
                <a:lnTo>
                  <a:pt x="513" y="188"/>
                </a:lnTo>
                <a:lnTo>
                  <a:pt x="526" y="179"/>
                </a:lnTo>
                <a:lnTo>
                  <a:pt x="537" y="170"/>
                </a:lnTo>
                <a:lnTo>
                  <a:pt x="547" y="160"/>
                </a:lnTo>
                <a:lnTo>
                  <a:pt x="554" y="150"/>
                </a:lnTo>
                <a:lnTo>
                  <a:pt x="559" y="140"/>
                </a:lnTo>
                <a:lnTo>
                  <a:pt x="563" y="129"/>
                </a:lnTo>
                <a:lnTo>
                  <a:pt x="564" y="119"/>
                </a:lnTo>
                <a:lnTo>
                  <a:pt x="563" y="109"/>
                </a:lnTo>
                <a:lnTo>
                  <a:pt x="559" y="98"/>
                </a:lnTo>
                <a:lnTo>
                  <a:pt x="554" y="88"/>
                </a:lnTo>
                <a:lnTo>
                  <a:pt x="547" y="78"/>
                </a:lnTo>
                <a:lnTo>
                  <a:pt x="537" y="68"/>
                </a:lnTo>
                <a:lnTo>
                  <a:pt x="526" y="60"/>
                </a:lnTo>
                <a:lnTo>
                  <a:pt x="513" y="51"/>
                </a:lnTo>
                <a:lnTo>
                  <a:pt x="498" y="42"/>
                </a:lnTo>
                <a:lnTo>
                  <a:pt x="481" y="35"/>
                </a:lnTo>
                <a:lnTo>
                  <a:pt x="463" y="27"/>
                </a:lnTo>
                <a:lnTo>
                  <a:pt x="443" y="21"/>
                </a:lnTo>
                <a:lnTo>
                  <a:pt x="423" y="16"/>
                </a:lnTo>
                <a:lnTo>
                  <a:pt x="401" y="11"/>
                </a:lnTo>
                <a:lnTo>
                  <a:pt x="378" y="7"/>
                </a:lnTo>
                <a:lnTo>
                  <a:pt x="355" y="4"/>
                </a:lnTo>
                <a:lnTo>
                  <a:pt x="331" y="1"/>
                </a:lnTo>
                <a:lnTo>
                  <a:pt x="306" y="0"/>
                </a:lnTo>
                <a:lnTo>
                  <a:pt x="282" y="0"/>
                </a:lnTo>
                <a:lnTo>
                  <a:pt x="257" y="0"/>
                </a:lnTo>
                <a:lnTo>
                  <a:pt x="233" y="1"/>
                </a:lnTo>
                <a:lnTo>
                  <a:pt x="209" y="4"/>
                </a:lnTo>
                <a:lnTo>
                  <a:pt x="185" y="7"/>
                </a:lnTo>
                <a:lnTo>
                  <a:pt x="163" y="11"/>
                </a:lnTo>
                <a:lnTo>
                  <a:pt x="141" y="16"/>
                </a:lnTo>
                <a:lnTo>
                  <a:pt x="120" y="21"/>
                </a:lnTo>
                <a:lnTo>
                  <a:pt x="100" y="27"/>
                </a:lnTo>
                <a:lnTo>
                  <a:pt x="83" y="35"/>
                </a:lnTo>
                <a:lnTo>
                  <a:pt x="66" y="42"/>
                </a:lnTo>
                <a:lnTo>
                  <a:pt x="51" y="51"/>
                </a:lnTo>
                <a:lnTo>
                  <a:pt x="38" y="60"/>
                </a:lnTo>
                <a:lnTo>
                  <a:pt x="27" y="69"/>
                </a:lnTo>
                <a:lnTo>
                  <a:pt x="17" y="78"/>
                </a:lnTo>
                <a:lnTo>
                  <a:pt x="9" y="88"/>
                </a:lnTo>
                <a:lnTo>
                  <a:pt x="4" y="98"/>
                </a:lnTo>
                <a:lnTo>
                  <a:pt x="1" y="109"/>
                </a:lnTo>
                <a:lnTo>
                  <a:pt x="0"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499" name="Freeform 43"/>
          <p:cNvSpPr>
            <a:spLocks/>
          </p:cNvSpPr>
          <p:nvPr/>
        </p:nvSpPr>
        <p:spPr bwMode="auto">
          <a:xfrm>
            <a:off x="4800600" y="379413"/>
            <a:ext cx="896938" cy="381000"/>
          </a:xfrm>
          <a:custGeom>
            <a:avLst/>
            <a:gdLst/>
            <a:ahLst/>
            <a:cxnLst>
              <a:cxn ang="0">
                <a:pos x="563" y="109"/>
              </a:cxn>
              <a:cxn ang="0">
                <a:pos x="555" y="88"/>
              </a:cxn>
              <a:cxn ang="0">
                <a:pos x="538" y="68"/>
              </a:cxn>
              <a:cxn ang="0">
                <a:pos x="513" y="51"/>
              </a:cxn>
              <a:cxn ang="0">
                <a:pos x="481" y="35"/>
              </a:cxn>
              <a:cxn ang="0">
                <a:pos x="444" y="21"/>
              </a:cxn>
              <a:cxn ang="0">
                <a:pos x="401" y="11"/>
              </a:cxn>
              <a:cxn ang="0">
                <a:pos x="355" y="4"/>
              </a:cxn>
              <a:cxn ang="0">
                <a:pos x="306" y="0"/>
              </a:cxn>
              <a:cxn ang="0">
                <a:pos x="258" y="0"/>
              </a:cxn>
              <a:cxn ang="0">
                <a:pos x="209" y="4"/>
              </a:cxn>
              <a:cxn ang="0">
                <a:pos x="163" y="11"/>
              </a:cxn>
              <a:cxn ang="0">
                <a:pos x="120" y="21"/>
              </a:cxn>
              <a:cxn ang="0">
                <a:pos x="83" y="35"/>
              </a:cxn>
              <a:cxn ang="0">
                <a:pos x="51" y="51"/>
              </a:cxn>
              <a:cxn ang="0">
                <a:pos x="27" y="68"/>
              </a:cxn>
              <a:cxn ang="0">
                <a:pos x="9" y="88"/>
              </a:cxn>
              <a:cxn ang="0">
                <a:pos x="1" y="109"/>
              </a:cxn>
              <a:cxn ang="0">
                <a:pos x="1" y="130"/>
              </a:cxn>
              <a:cxn ang="0">
                <a:pos x="9" y="151"/>
              </a:cxn>
              <a:cxn ang="0">
                <a:pos x="27" y="170"/>
              </a:cxn>
              <a:cxn ang="0">
                <a:pos x="51" y="188"/>
              </a:cxn>
              <a:cxn ang="0">
                <a:pos x="83" y="204"/>
              </a:cxn>
              <a:cxn ang="0">
                <a:pos x="120" y="218"/>
              </a:cxn>
              <a:cxn ang="0">
                <a:pos x="163" y="228"/>
              </a:cxn>
              <a:cxn ang="0">
                <a:pos x="209" y="235"/>
              </a:cxn>
              <a:cxn ang="0">
                <a:pos x="258" y="239"/>
              </a:cxn>
              <a:cxn ang="0">
                <a:pos x="306" y="239"/>
              </a:cxn>
              <a:cxn ang="0">
                <a:pos x="355" y="235"/>
              </a:cxn>
              <a:cxn ang="0">
                <a:pos x="401" y="228"/>
              </a:cxn>
              <a:cxn ang="0">
                <a:pos x="444" y="218"/>
              </a:cxn>
              <a:cxn ang="0">
                <a:pos x="481" y="204"/>
              </a:cxn>
              <a:cxn ang="0">
                <a:pos x="513" y="188"/>
              </a:cxn>
              <a:cxn ang="0">
                <a:pos x="538" y="170"/>
              </a:cxn>
              <a:cxn ang="0">
                <a:pos x="555" y="151"/>
              </a:cxn>
              <a:cxn ang="0">
                <a:pos x="563" y="130"/>
              </a:cxn>
            </a:cxnLst>
            <a:rect l="0" t="0" r="r" b="b"/>
            <a:pathLst>
              <a:path w="565" h="240">
                <a:moveTo>
                  <a:pt x="564" y="119"/>
                </a:moveTo>
                <a:lnTo>
                  <a:pt x="563" y="109"/>
                </a:lnTo>
                <a:lnTo>
                  <a:pt x="560" y="98"/>
                </a:lnTo>
                <a:lnTo>
                  <a:pt x="555" y="88"/>
                </a:lnTo>
                <a:lnTo>
                  <a:pt x="547" y="78"/>
                </a:lnTo>
                <a:lnTo>
                  <a:pt x="538" y="68"/>
                </a:lnTo>
                <a:lnTo>
                  <a:pt x="526" y="60"/>
                </a:lnTo>
                <a:lnTo>
                  <a:pt x="513" y="51"/>
                </a:lnTo>
                <a:lnTo>
                  <a:pt x="498" y="42"/>
                </a:lnTo>
                <a:lnTo>
                  <a:pt x="481" y="35"/>
                </a:lnTo>
                <a:lnTo>
                  <a:pt x="464" y="27"/>
                </a:lnTo>
                <a:lnTo>
                  <a:pt x="444" y="21"/>
                </a:lnTo>
                <a:lnTo>
                  <a:pt x="423" y="16"/>
                </a:lnTo>
                <a:lnTo>
                  <a:pt x="401" y="11"/>
                </a:lnTo>
                <a:lnTo>
                  <a:pt x="379" y="7"/>
                </a:lnTo>
                <a:lnTo>
                  <a:pt x="355" y="4"/>
                </a:lnTo>
                <a:lnTo>
                  <a:pt x="331" y="1"/>
                </a:lnTo>
                <a:lnTo>
                  <a:pt x="306" y="0"/>
                </a:lnTo>
                <a:lnTo>
                  <a:pt x="282" y="0"/>
                </a:lnTo>
                <a:lnTo>
                  <a:pt x="258" y="0"/>
                </a:lnTo>
                <a:lnTo>
                  <a:pt x="233" y="1"/>
                </a:lnTo>
                <a:lnTo>
                  <a:pt x="209" y="4"/>
                </a:lnTo>
                <a:lnTo>
                  <a:pt x="185" y="7"/>
                </a:lnTo>
                <a:lnTo>
                  <a:pt x="163" y="11"/>
                </a:lnTo>
                <a:lnTo>
                  <a:pt x="141" y="16"/>
                </a:lnTo>
                <a:lnTo>
                  <a:pt x="120" y="21"/>
                </a:lnTo>
                <a:lnTo>
                  <a:pt x="101" y="27"/>
                </a:lnTo>
                <a:lnTo>
                  <a:pt x="83" y="35"/>
                </a:lnTo>
                <a:lnTo>
                  <a:pt x="66" y="42"/>
                </a:lnTo>
                <a:lnTo>
                  <a:pt x="51" y="51"/>
                </a:lnTo>
                <a:lnTo>
                  <a:pt x="38" y="60"/>
                </a:lnTo>
                <a:lnTo>
                  <a:pt x="27" y="68"/>
                </a:lnTo>
                <a:lnTo>
                  <a:pt x="17" y="78"/>
                </a:lnTo>
                <a:lnTo>
                  <a:pt x="9" y="88"/>
                </a:lnTo>
                <a:lnTo>
                  <a:pt x="4" y="98"/>
                </a:lnTo>
                <a:lnTo>
                  <a:pt x="1" y="109"/>
                </a:lnTo>
                <a:lnTo>
                  <a:pt x="0" y="119"/>
                </a:lnTo>
                <a:lnTo>
                  <a:pt x="1" y="130"/>
                </a:lnTo>
                <a:lnTo>
                  <a:pt x="4" y="140"/>
                </a:lnTo>
                <a:lnTo>
                  <a:pt x="9" y="151"/>
                </a:lnTo>
                <a:lnTo>
                  <a:pt x="17" y="160"/>
                </a:lnTo>
                <a:lnTo>
                  <a:pt x="27" y="170"/>
                </a:lnTo>
                <a:lnTo>
                  <a:pt x="38" y="179"/>
                </a:lnTo>
                <a:lnTo>
                  <a:pt x="51" y="188"/>
                </a:lnTo>
                <a:lnTo>
                  <a:pt x="66" y="196"/>
                </a:lnTo>
                <a:lnTo>
                  <a:pt x="83" y="204"/>
                </a:lnTo>
                <a:lnTo>
                  <a:pt x="101" y="211"/>
                </a:lnTo>
                <a:lnTo>
                  <a:pt x="120" y="218"/>
                </a:lnTo>
                <a:lnTo>
                  <a:pt x="141" y="223"/>
                </a:lnTo>
                <a:lnTo>
                  <a:pt x="163" y="228"/>
                </a:lnTo>
                <a:lnTo>
                  <a:pt x="185" y="232"/>
                </a:lnTo>
                <a:lnTo>
                  <a:pt x="209" y="235"/>
                </a:lnTo>
                <a:lnTo>
                  <a:pt x="233" y="237"/>
                </a:lnTo>
                <a:lnTo>
                  <a:pt x="258" y="239"/>
                </a:lnTo>
                <a:lnTo>
                  <a:pt x="282" y="239"/>
                </a:lnTo>
                <a:lnTo>
                  <a:pt x="306" y="239"/>
                </a:lnTo>
                <a:lnTo>
                  <a:pt x="331" y="237"/>
                </a:lnTo>
                <a:lnTo>
                  <a:pt x="355" y="235"/>
                </a:lnTo>
                <a:lnTo>
                  <a:pt x="379" y="232"/>
                </a:lnTo>
                <a:lnTo>
                  <a:pt x="401" y="228"/>
                </a:lnTo>
                <a:lnTo>
                  <a:pt x="423" y="223"/>
                </a:lnTo>
                <a:lnTo>
                  <a:pt x="444" y="218"/>
                </a:lnTo>
                <a:lnTo>
                  <a:pt x="464" y="211"/>
                </a:lnTo>
                <a:lnTo>
                  <a:pt x="481" y="204"/>
                </a:lnTo>
                <a:lnTo>
                  <a:pt x="498" y="196"/>
                </a:lnTo>
                <a:lnTo>
                  <a:pt x="513" y="188"/>
                </a:lnTo>
                <a:lnTo>
                  <a:pt x="526" y="179"/>
                </a:lnTo>
                <a:lnTo>
                  <a:pt x="538" y="170"/>
                </a:lnTo>
                <a:lnTo>
                  <a:pt x="547" y="160"/>
                </a:lnTo>
                <a:lnTo>
                  <a:pt x="555" y="151"/>
                </a:lnTo>
                <a:lnTo>
                  <a:pt x="560" y="140"/>
                </a:lnTo>
                <a:lnTo>
                  <a:pt x="563" y="130"/>
                </a:lnTo>
                <a:lnTo>
                  <a:pt x="564"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500" name="Freeform 44"/>
          <p:cNvSpPr>
            <a:spLocks/>
          </p:cNvSpPr>
          <p:nvPr/>
        </p:nvSpPr>
        <p:spPr bwMode="auto">
          <a:xfrm>
            <a:off x="5605463" y="98425"/>
            <a:ext cx="896937" cy="382588"/>
          </a:xfrm>
          <a:custGeom>
            <a:avLst/>
            <a:gdLst/>
            <a:ahLst/>
            <a:cxnLst>
              <a:cxn ang="0">
                <a:pos x="563" y="110"/>
              </a:cxn>
              <a:cxn ang="0">
                <a:pos x="554" y="89"/>
              </a:cxn>
              <a:cxn ang="0">
                <a:pos x="538" y="70"/>
              </a:cxn>
              <a:cxn ang="0">
                <a:pos x="513" y="51"/>
              </a:cxn>
              <a:cxn ang="0">
                <a:pos x="482" y="35"/>
              </a:cxn>
              <a:cxn ang="0">
                <a:pos x="444" y="22"/>
              </a:cxn>
              <a:cxn ang="0">
                <a:pos x="401" y="12"/>
              </a:cxn>
              <a:cxn ang="0">
                <a:pos x="355" y="5"/>
              </a:cxn>
              <a:cxn ang="0">
                <a:pos x="307" y="1"/>
              </a:cxn>
              <a:cxn ang="0">
                <a:pos x="258" y="1"/>
              </a:cxn>
              <a:cxn ang="0">
                <a:pos x="210" y="5"/>
              </a:cxn>
              <a:cxn ang="0">
                <a:pos x="164" y="12"/>
              </a:cxn>
              <a:cxn ang="0">
                <a:pos x="121" y="22"/>
              </a:cxn>
              <a:cxn ang="0">
                <a:pos x="83" y="35"/>
              </a:cxn>
              <a:cxn ang="0">
                <a:pos x="51" y="51"/>
              </a:cxn>
              <a:cxn ang="0">
                <a:pos x="27" y="70"/>
              </a:cxn>
              <a:cxn ang="0">
                <a:pos x="10" y="89"/>
              </a:cxn>
              <a:cxn ang="0">
                <a:pos x="1" y="110"/>
              </a:cxn>
              <a:cxn ang="0">
                <a:pos x="1" y="131"/>
              </a:cxn>
              <a:cxn ang="0">
                <a:pos x="10" y="151"/>
              </a:cxn>
              <a:cxn ang="0">
                <a:pos x="27" y="171"/>
              </a:cxn>
              <a:cxn ang="0">
                <a:pos x="51" y="189"/>
              </a:cxn>
              <a:cxn ang="0">
                <a:pos x="83" y="205"/>
              </a:cxn>
              <a:cxn ang="0">
                <a:pos x="121" y="218"/>
              </a:cxn>
              <a:cxn ang="0">
                <a:pos x="164" y="229"/>
              </a:cxn>
              <a:cxn ang="0">
                <a:pos x="210" y="236"/>
              </a:cxn>
              <a:cxn ang="0">
                <a:pos x="258" y="239"/>
              </a:cxn>
              <a:cxn ang="0">
                <a:pos x="307" y="239"/>
              </a:cxn>
              <a:cxn ang="0">
                <a:pos x="355" y="236"/>
              </a:cxn>
              <a:cxn ang="0">
                <a:pos x="401" y="229"/>
              </a:cxn>
              <a:cxn ang="0">
                <a:pos x="444" y="218"/>
              </a:cxn>
              <a:cxn ang="0">
                <a:pos x="482" y="205"/>
              </a:cxn>
              <a:cxn ang="0">
                <a:pos x="513" y="189"/>
              </a:cxn>
              <a:cxn ang="0">
                <a:pos x="538" y="171"/>
              </a:cxn>
              <a:cxn ang="0">
                <a:pos x="554" y="151"/>
              </a:cxn>
              <a:cxn ang="0">
                <a:pos x="563" y="131"/>
              </a:cxn>
            </a:cxnLst>
            <a:rect l="0" t="0" r="r" b="b"/>
            <a:pathLst>
              <a:path w="565" h="241">
                <a:moveTo>
                  <a:pt x="564" y="120"/>
                </a:moveTo>
                <a:lnTo>
                  <a:pt x="563" y="110"/>
                </a:lnTo>
                <a:lnTo>
                  <a:pt x="560" y="100"/>
                </a:lnTo>
                <a:lnTo>
                  <a:pt x="554" y="89"/>
                </a:lnTo>
                <a:lnTo>
                  <a:pt x="547" y="79"/>
                </a:lnTo>
                <a:lnTo>
                  <a:pt x="538" y="70"/>
                </a:lnTo>
                <a:lnTo>
                  <a:pt x="526" y="60"/>
                </a:lnTo>
                <a:lnTo>
                  <a:pt x="513" y="51"/>
                </a:lnTo>
                <a:lnTo>
                  <a:pt x="498" y="43"/>
                </a:lnTo>
                <a:lnTo>
                  <a:pt x="482" y="35"/>
                </a:lnTo>
                <a:lnTo>
                  <a:pt x="463" y="29"/>
                </a:lnTo>
                <a:lnTo>
                  <a:pt x="444" y="22"/>
                </a:lnTo>
                <a:lnTo>
                  <a:pt x="423" y="16"/>
                </a:lnTo>
                <a:lnTo>
                  <a:pt x="401" y="12"/>
                </a:lnTo>
                <a:lnTo>
                  <a:pt x="378" y="8"/>
                </a:lnTo>
                <a:lnTo>
                  <a:pt x="355" y="5"/>
                </a:lnTo>
                <a:lnTo>
                  <a:pt x="332" y="3"/>
                </a:lnTo>
                <a:lnTo>
                  <a:pt x="307" y="1"/>
                </a:lnTo>
                <a:lnTo>
                  <a:pt x="282" y="0"/>
                </a:lnTo>
                <a:lnTo>
                  <a:pt x="258" y="1"/>
                </a:lnTo>
                <a:lnTo>
                  <a:pt x="234" y="3"/>
                </a:lnTo>
                <a:lnTo>
                  <a:pt x="210" y="5"/>
                </a:lnTo>
                <a:lnTo>
                  <a:pt x="186" y="8"/>
                </a:lnTo>
                <a:lnTo>
                  <a:pt x="164" y="12"/>
                </a:lnTo>
                <a:lnTo>
                  <a:pt x="141" y="16"/>
                </a:lnTo>
                <a:lnTo>
                  <a:pt x="121" y="22"/>
                </a:lnTo>
                <a:lnTo>
                  <a:pt x="101" y="29"/>
                </a:lnTo>
                <a:lnTo>
                  <a:pt x="83" y="35"/>
                </a:lnTo>
                <a:lnTo>
                  <a:pt x="66" y="43"/>
                </a:lnTo>
                <a:lnTo>
                  <a:pt x="51" y="51"/>
                </a:lnTo>
                <a:lnTo>
                  <a:pt x="39" y="60"/>
                </a:lnTo>
                <a:lnTo>
                  <a:pt x="27" y="70"/>
                </a:lnTo>
                <a:lnTo>
                  <a:pt x="18" y="79"/>
                </a:lnTo>
                <a:lnTo>
                  <a:pt x="10" y="89"/>
                </a:lnTo>
                <a:lnTo>
                  <a:pt x="5" y="100"/>
                </a:lnTo>
                <a:lnTo>
                  <a:pt x="1" y="110"/>
                </a:lnTo>
                <a:lnTo>
                  <a:pt x="0" y="120"/>
                </a:lnTo>
                <a:lnTo>
                  <a:pt x="1" y="131"/>
                </a:lnTo>
                <a:lnTo>
                  <a:pt x="5" y="141"/>
                </a:lnTo>
                <a:lnTo>
                  <a:pt x="10" y="151"/>
                </a:lnTo>
                <a:lnTo>
                  <a:pt x="18" y="161"/>
                </a:lnTo>
                <a:lnTo>
                  <a:pt x="27" y="171"/>
                </a:lnTo>
                <a:lnTo>
                  <a:pt x="39" y="180"/>
                </a:lnTo>
                <a:lnTo>
                  <a:pt x="51" y="189"/>
                </a:lnTo>
                <a:lnTo>
                  <a:pt x="66" y="197"/>
                </a:lnTo>
                <a:lnTo>
                  <a:pt x="83" y="205"/>
                </a:lnTo>
                <a:lnTo>
                  <a:pt x="101" y="212"/>
                </a:lnTo>
                <a:lnTo>
                  <a:pt x="121" y="218"/>
                </a:lnTo>
                <a:lnTo>
                  <a:pt x="141" y="224"/>
                </a:lnTo>
                <a:lnTo>
                  <a:pt x="164" y="229"/>
                </a:lnTo>
                <a:lnTo>
                  <a:pt x="186" y="233"/>
                </a:lnTo>
                <a:lnTo>
                  <a:pt x="210" y="236"/>
                </a:lnTo>
                <a:lnTo>
                  <a:pt x="234" y="238"/>
                </a:lnTo>
                <a:lnTo>
                  <a:pt x="258" y="239"/>
                </a:lnTo>
                <a:lnTo>
                  <a:pt x="282" y="240"/>
                </a:lnTo>
                <a:lnTo>
                  <a:pt x="307" y="239"/>
                </a:lnTo>
                <a:lnTo>
                  <a:pt x="332" y="238"/>
                </a:lnTo>
                <a:lnTo>
                  <a:pt x="355" y="236"/>
                </a:lnTo>
                <a:lnTo>
                  <a:pt x="378" y="233"/>
                </a:lnTo>
                <a:lnTo>
                  <a:pt x="401" y="229"/>
                </a:lnTo>
                <a:lnTo>
                  <a:pt x="423" y="224"/>
                </a:lnTo>
                <a:lnTo>
                  <a:pt x="444" y="218"/>
                </a:lnTo>
                <a:lnTo>
                  <a:pt x="463" y="212"/>
                </a:lnTo>
                <a:lnTo>
                  <a:pt x="482" y="205"/>
                </a:lnTo>
                <a:lnTo>
                  <a:pt x="498" y="197"/>
                </a:lnTo>
                <a:lnTo>
                  <a:pt x="513" y="189"/>
                </a:lnTo>
                <a:lnTo>
                  <a:pt x="526" y="180"/>
                </a:lnTo>
                <a:lnTo>
                  <a:pt x="538" y="171"/>
                </a:lnTo>
                <a:lnTo>
                  <a:pt x="547" y="161"/>
                </a:lnTo>
                <a:lnTo>
                  <a:pt x="554" y="151"/>
                </a:lnTo>
                <a:lnTo>
                  <a:pt x="560" y="141"/>
                </a:lnTo>
                <a:lnTo>
                  <a:pt x="563" y="131"/>
                </a:lnTo>
                <a:lnTo>
                  <a:pt x="564" y="12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501" name="Rectangle 45"/>
          <p:cNvSpPr>
            <a:spLocks noChangeArrowheads="1"/>
          </p:cNvSpPr>
          <p:nvPr/>
        </p:nvSpPr>
        <p:spPr bwMode="auto">
          <a:xfrm>
            <a:off x="6638925" y="377825"/>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19502" name="Rectangle 46"/>
          <p:cNvSpPr>
            <a:spLocks noChangeArrowheads="1"/>
          </p:cNvSpPr>
          <p:nvPr/>
        </p:nvSpPr>
        <p:spPr bwMode="auto">
          <a:xfrm>
            <a:off x="5732463" y="152400"/>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19503" name="Rectangle 47"/>
          <p:cNvSpPr>
            <a:spLocks noChangeArrowheads="1"/>
          </p:cNvSpPr>
          <p:nvPr/>
        </p:nvSpPr>
        <p:spPr bwMode="auto">
          <a:xfrm>
            <a:off x="4949825" y="368300"/>
            <a:ext cx="531813"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19504" name="Line 48"/>
          <p:cNvSpPr>
            <a:spLocks noChangeShapeType="1"/>
          </p:cNvSpPr>
          <p:nvPr/>
        </p:nvSpPr>
        <p:spPr bwMode="auto">
          <a:xfrm>
            <a:off x="5248275" y="784225"/>
            <a:ext cx="552450" cy="200025"/>
          </a:xfrm>
          <a:prstGeom prst="line">
            <a:avLst/>
          </a:prstGeom>
          <a:noFill/>
          <a:ln w="12700">
            <a:solidFill>
              <a:schemeClr val="tx2"/>
            </a:solidFill>
            <a:round/>
            <a:headEnd type="none" w="sm" len="sm"/>
            <a:tailEnd type="none" w="sm" len="sm"/>
          </a:ln>
          <a:effectLst/>
        </p:spPr>
        <p:txBody>
          <a:bodyPr/>
          <a:lstStyle/>
          <a:p>
            <a:endParaRPr lang="en-US"/>
          </a:p>
        </p:txBody>
      </p:sp>
      <p:sp>
        <p:nvSpPr>
          <p:cNvPr id="19505" name="Line 49"/>
          <p:cNvSpPr>
            <a:spLocks noChangeShapeType="1"/>
          </p:cNvSpPr>
          <p:nvPr/>
        </p:nvSpPr>
        <p:spPr bwMode="auto">
          <a:xfrm>
            <a:off x="6065838" y="479425"/>
            <a:ext cx="0" cy="488950"/>
          </a:xfrm>
          <a:prstGeom prst="line">
            <a:avLst/>
          </a:prstGeom>
          <a:noFill/>
          <a:ln w="12700">
            <a:solidFill>
              <a:schemeClr val="tx2"/>
            </a:solidFill>
            <a:round/>
            <a:headEnd type="none" w="sm" len="sm"/>
            <a:tailEnd type="none" w="sm" len="sm"/>
          </a:ln>
          <a:effectLst/>
        </p:spPr>
        <p:txBody>
          <a:bodyPr/>
          <a:lstStyle/>
          <a:p>
            <a:endParaRPr lang="en-US"/>
          </a:p>
        </p:txBody>
      </p:sp>
      <p:sp>
        <p:nvSpPr>
          <p:cNvPr id="19506" name="Line 50"/>
          <p:cNvSpPr>
            <a:spLocks noChangeShapeType="1"/>
          </p:cNvSpPr>
          <p:nvPr/>
        </p:nvSpPr>
        <p:spPr bwMode="auto">
          <a:xfrm flipH="1">
            <a:off x="6364288" y="768350"/>
            <a:ext cx="530225"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19507" name="Line 51"/>
          <p:cNvSpPr>
            <a:spLocks noChangeShapeType="1"/>
          </p:cNvSpPr>
          <p:nvPr/>
        </p:nvSpPr>
        <p:spPr bwMode="auto">
          <a:xfrm flipH="1">
            <a:off x="7068324" y="4081885"/>
            <a:ext cx="246875" cy="0"/>
          </a:xfrm>
          <a:prstGeom prst="line">
            <a:avLst/>
          </a:prstGeom>
          <a:noFill/>
          <a:ln w="12700">
            <a:solidFill>
              <a:schemeClr val="tx2"/>
            </a:solidFill>
            <a:round/>
            <a:headEnd type="none" w="sm" len="sm"/>
            <a:tailEnd type="none" w="sm" len="sm"/>
          </a:ln>
          <a:effectLst/>
        </p:spPr>
        <p:txBody>
          <a:bodyPr/>
          <a:lstStyle/>
          <a:p>
            <a:endParaRPr lang="en-US"/>
          </a:p>
        </p:txBody>
      </p:sp>
      <p:sp>
        <p:nvSpPr>
          <p:cNvPr id="19508" name="Line 52"/>
          <p:cNvSpPr>
            <a:spLocks noChangeShapeType="1"/>
          </p:cNvSpPr>
          <p:nvPr/>
        </p:nvSpPr>
        <p:spPr bwMode="auto">
          <a:xfrm>
            <a:off x="5109669" y="4081885"/>
            <a:ext cx="647395" cy="0"/>
          </a:xfrm>
          <a:prstGeom prst="line">
            <a:avLst/>
          </a:prstGeom>
          <a:noFill/>
          <a:ln w="50800">
            <a:solidFill>
              <a:schemeClr val="tx2"/>
            </a:solidFill>
            <a:round/>
            <a:headEnd type="none" w="sm" len="sm"/>
            <a:tailEnd type="none" w="sm" len="sm"/>
          </a:ln>
          <a:effectLst/>
        </p:spPr>
        <p:txBody>
          <a:bodyPr/>
          <a:lstStyle/>
          <a:p>
            <a:endParaRPr lang="en-US"/>
          </a:p>
        </p:txBody>
      </p:sp>
      <p:sp>
        <p:nvSpPr>
          <p:cNvPr id="19509" name="Freeform 53"/>
          <p:cNvSpPr>
            <a:spLocks/>
          </p:cNvSpPr>
          <p:nvPr/>
        </p:nvSpPr>
        <p:spPr bwMode="auto">
          <a:xfrm>
            <a:off x="5943600" y="2895600"/>
            <a:ext cx="896938" cy="381000"/>
          </a:xfrm>
          <a:custGeom>
            <a:avLst/>
            <a:gdLst/>
            <a:ahLst/>
            <a:cxnLst>
              <a:cxn ang="0">
                <a:pos x="563" y="109"/>
              </a:cxn>
              <a:cxn ang="0">
                <a:pos x="555" y="88"/>
              </a:cxn>
              <a:cxn ang="0">
                <a:pos x="538" y="68"/>
              </a:cxn>
              <a:cxn ang="0">
                <a:pos x="513" y="51"/>
              </a:cxn>
              <a:cxn ang="0">
                <a:pos x="482" y="35"/>
              </a:cxn>
              <a:cxn ang="0">
                <a:pos x="444" y="21"/>
              </a:cxn>
              <a:cxn ang="0">
                <a:pos x="402" y="11"/>
              </a:cxn>
              <a:cxn ang="0">
                <a:pos x="356" y="4"/>
              </a:cxn>
              <a:cxn ang="0">
                <a:pos x="307" y="0"/>
              </a:cxn>
              <a:cxn ang="0">
                <a:pos x="258" y="0"/>
              </a:cxn>
              <a:cxn ang="0">
                <a:pos x="210" y="4"/>
              </a:cxn>
              <a:cxn ang="0">
                <a:pos x="163" y="11"/>
              </a:cxn>
              <a:cxn ang="0">
                <a:pos x="121" y="21"/>
              </a:cxn>
              <a:cxn ang="0">
                <a:pos x="83" y="35"/>
              </a:cxn>
              <a:cxn ang="0">
                <a:pos x="52" y="51"/>
              </a:cxn>
              <a:cxn ang="0">
                <a:pos x="27" y="68"/>
              </a:cxn>
              <a:cxn ang="0">
                <a:pos x="10" y="88"/>
              </a:cxn>
              <a:cxn ang="0">
                <a:pos x="2" y="109"/>
              </a:cxn>
              <a:cxn ang="0">
                <a:pos x="2" y="129"/>
              </a:cxn>
              <a:cxn ang="0">
                <a:pos x="10" y="150"/>
              </a:cxn>
              <a:cxn ang="0">
                <a:pos x="27" y="170"/>
              </a:cxn>
              <a:cxn ang="0">
                <a:pos x="52" y="188"/>
              </a:cxn>
              <a:cxn ang="0">
                <a:pos x="83" y="204"/>
              </a:cxn>
              <a:cxn ang="0">
                <a:pos x="121" y="217"/>
              </a:cxn>
              <a:cxn ang="0">
                <a:pos x="163" y="227"/>
              </a:cxn>
              <a:cxn ang="0">
                <a:pos x="210" y="235"/>
              </a:cxn>
              <a:cxn ang="0">
                <a:pos x="258" y="239"/>
              </a:cxn>
              <a:cxn ang="0">
                <a:pos x="307" y="239"/>
              </a:cxn>
              <a:cxn ang="0">
                <a:pos x="356" y="235"/>
              </a:cxn>
              <a:cxn ang="0">
                <a:pos x="402" y="227"/>
              </a:cxn>
              <a:cxn ang="0">
                <a:pos x="444" y="217"/>
              </a:cxn>
              <a:cxn ang="0">
                <a:pos x="482" y="204"/>
              </a:cxn>
              <a:cxn ang="0">
                <a:pos x="513" y="188"/>
              </a:cxn>
              <a:cxn ang="0">
                <a:pos x="538" y="170"/>
              </a:cxn>
              <a:cxn ang="0">
                <a:pos x="555" y="150"/>
              </a:cxn>
              <a:cxn ang="0">
                <a:pos x="563" y="129"/>
              </a:cxn>
            </a:cxnLst>
            <a:rect l="0" t="0" r="r" b="b"/>
            <a:pathLst>
              <a:path w="565" h="240">
                <a:moveTo>
                  <a:pt x="564" y="119"/>
                </a:moveTo>
                <a:lnTo>
                  <a:pt x="563" y="109"/>
                </a:lnTo>
                <a:lnTo>
                  <a:pt x="560" y="98"/>
                </a:lnTo>
                <a:lnTo>
                  <a:pt x="555" y="88"/>
                </a:lnTo>
                <a:lnTo>
                  <a:pt x="547" y="78"/>
                </a:lnTo>
                <a:lnTo>
                  <a:pt x="538" y="68"/>
                </a:lnTo>
                <a:lnTo>
                  <a:pt x="527" y="60"/>
                </a:lnTo>
                <a:lnTo>
                  <a:pt x="513" y="51"/>
                </a:lnTo>
                <a:lnTo>
                  <a:pt x="498" y="42"/>
                </a:lnTo>
                <a:lnTo>
                  <a:pt x="482" y="35"/>
                </a:lnTo>
                <a:lnTo>
                  <a:pt x="464" y="27"/>
                </a:lnTo>
                <a:lnTo>
                  <a:pt x="444" y="21"/>
                </a:lnTo>
                <a:lnTo>
                  <a:pt x="423" y="15"/>
                </a:lnTo>
                <a:lnTo>
                  <a:pt x="402" y="11"/>
                </a:lnTo>
                <a:lnTo>
                  <a:pt x="379" y="7"/>
                </a:lnTo>
                <a:lnTo>
                  <a:pt x="356" y="4"/>
                </a:lnTo>
                <a:lnTo>
                  <a:pt x="331" y="1"/>
                </a:lnTo>
                <a:lnTo>
                  <a:pt x="307" y="0"/>
                </a:lnTo>
                <a:lnTo>
                  <a:pt x="282" y="0"/>
                </a:lnTo>
                <a:lnTo>
                  <a:pt x="258" y="0"/>
                </a:lnTo>
                <a:lnTo>
                  <a:pt x="234" y="1"/>
                </a:lnTo>
                <a:lnTo>
                  <a:pt x="210" y="4"/>
                </a:lnTo>
                <a:lnTo>
                  <a:pt x="186" y="7"/>
                </a:lnTo>
                <a:lnTo>
                  <a:pt x="163" y="11"/>
                </a:lnTo>
                <a:lnTo>
                  <a:pt x="141" y="15"/>
                </a:lnTo>
                <a:lnTo>
                  <a:pt x="121" y="21"/>
                </a:lnTo>
                <a:lnTo>
                  <a:pt x="101" y="27"/>
                </a:lnTo>
                <a:lnTo>
                  <a:pt x="83" y="35"/>
                </a:lnTo>
                <a:lnTo>
                  <a:pt x="67" y="42"/>
                </a:lnTo>
                <a:lnTo>
                  <a:pt x="52" y="51"/>
                </a:lnTo>
                <a:lnTo>
                  <a:pt x="38" y="60"/>
                </a:lnTo>
                <a:lnTo>
                  <a:pt x="27" y="68"/>
                </a:lnTo>
                <a:lnTo>
                  <a:pt x="18" y="78"/>
                </a:lnTo>
                <a:lnTo>
                  <a:pt x="10" y="88"/>
                </a:lnTo>
                <a:lnTo>
                  <a:pt x="5" y="98"/>
                </a:lnTo>
                <a:lnTo>
                  <a:pt x="2" y="109"/>
                </a:lnTo>
                <a:lnTo>
                  <a:pt x="0" y="119"/>
                </a:lnTo>
                <a:lnTo>
                  <a:pt x="2" y="129"/>
                </a:lnTo>
                <a:lnTo>
                  <a:pt x="5" y="140"/>
                </a:lnTo>
                <a:lnTo>
                  <a:pt x="10" y="150"/>
                </a:lnTo>
                <a:lnTo>
                  <a:pt x="18" y="160"/>
                </a:lnTo>
                <a:lnTo>
                  <a:pt x="27" y="170"/>
                </a:lnTo>
                <a:lnTo>
                  <a:pt x="38" y="179"/>
                </a:lnTo>
                <a:lnTo>
                  <a:pt x="52" y="188"/>
                </a:lnTo>
                <a:lnTo>
                  <a:pt x="67" y="196"/>
                </a:lnTo>
                <a:lnTo>
                  <a:pt x="83" y="204"/>
                </a:lnTo>
                <a:lnTo>
                  <a:pt x="101" y="211"/>
                </a:lnTo>
                <a:lnTo>
                  <a:pt x="121" y="217"/>
                </a:lnTo>
                <a:lnTo>
                  <a:pt x="141" y="223"/>
                </a:lnTo>
                <a:lnTo>
                  <a:pt x="163" y="227"/>
                </a:lnTo>
                <a:lnTo>
                  <a:pt x="186" y="231"/>
                </a:lnTo>
                <a:lnTo>
                  <a:pt x="210" y="235"/>
                </a:lnTo>
                <a:lnTo>
                  <a:pt x="234" y="237"/>
                </a:lnTo>
                <a:lnTo>
                  <a:pt x="258" y="239"/>
                </a:lnTo>
                <a:lnTo>
                  <a:pt x="282" y="239"/>
                </a:lnTo>
                <a:lnTo>
                  <a:pt x="307" y="239"/>
                </a:lnTo>
                <a:lnTo>
                  <a:pt x="331" y="237"/>
                </a:lnTo>
                <a:lnTo>
                  <a:pt x="356" y="235"/>
                </a:lnTo>
                <a:lnTo>
                  <a:pt x="379" y="231"/>
                </a:lnTo>
                <a:lnTo>
                  <a:pt x="402" y="227"/>
                </a:lnTo>
                <a:lnTo>
                  <a:pt x="423" y="223"/>
                </a:lnTo>
                <a:lnTo>
                  <a:pt x="444" y="217"/>
                </a:lnTo>
                <a:lnTo>
                  <a:pt x="464" y="211"/>
                </a:lnTo>
                <a:lnTo>
                  <a:pt x="482" y="204"/>
                </a:lnTo>
                <a:lnTo>
                  <a:pt x="498" y="196"/>
                </a:lnTo>
                <a:lnTo>
                  <a:pt x="513" y="188"/>
                </a:lnTo>
                <a:lnTo>
                  <a:pt x="527" y="179"/>
                </a:lnTo>
                <a:lnTo>
                  <a:pt x="538" y="170"/>
                </a:lnTo>
                <a:lnTo>
                  <a:pt x="547" y="160"/>
                </a:lnTo>
                <a:lnTo>
                  <a:pt x="555" y="150"/>
                </a:lnTo>
                <a:lnTo>
                  <a:pt x="560" y="140"/>
                </a:lnTo>
                <a:lnTo>
                  <a:pt x="563" y="129"/>
                </a:lnTo>
                <a:lnTo>
                  <a:pt x="564" y="11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9510" name="Rectangle 54"/>
          <p:cNvSpPr>
            <a:spLocks noChangeArrowheads="1"/>
          </p:cNvSpPr>
          <p:nvPr/>
        </p:nvSpPr>
        <p:spPr bwMode="auto">
          <a:xfrm>
            <a:off x="6019800" y="2895600"/>
            <a:ext cx="700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19511" name="Line 55"/>
          <p:cNvSpPr>
            <a:spLocks noChangeShapeType="1"/>
          </p:cNvSpPr>
          <p:nvPr/>
        </p:nvSpPr>
        <p:spPr bwMode="auto">
          <a:xfrm flipV="1">
            <a:off x="6400800" y="3276600"/>
            <a:ext cx="0" cy="457200"/>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150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1508" name="Rectangle 4"/>
          <p:cNvSpPr>
            <a:spLocks noGrp="1" noChangeArrowheads="1"/>
          </p:cNvSpPr>
          <p:nvPr>
            <p:ph type="title"/>
          </p:nvPr>
        </p:nvSpPr>
        <p:spPr>
          <a:noFill/>
          <a:ln/>
        </p:spPr>
        <p:txBody>
          <a:bodyPr/>
          <a:lstStyle/>
          <a:p>
            <a:r>
              <a:rPr lang="en-US" sz="3600"/>
              <a:t>Conceptual Design Using the ER Model</a:t>
            </a:r>
          </a:p>
        </p:txBody>
      </p:sp>
      <p:sp>
        <p:nvSpPr>
          <p:cNvPr id="21509" name="Rectangle 5"/>
          <p:cNvSpPr>
            <a:spLocks noGrp="1" noChangeArrowheads="1"/>
          </p:cNvSpPr>
          <p:nvPr>
            <p:ph type="body" idx="1"/>
          </p:nvPr>
        </p:nvSpPr>
        <p:spPr>
          <a:xfrm>
            <a:off x="609600" y="1524000"/>
            <a:ext cx="8305800" cy="4953000"/>
          </a:xfrm>
          <a:noFill/>
          <a:ln/>
        </p:spPr>
        <p:txBody>
          <a:bodyPr/>
          <a:lstStyle/>
          <a:p>
            <a:r>
              <a:rPr lang="en-US" u="sng" dirty="0">
                <a:solidFill>
                  <a:schemeClr val="accent2"/>
                </a:solidFill>
              </a:rPr>
              <a:t>Design choices:</a:t>
            </a:r>
            <a:endParaRPr lang="en-US" dirty="0">
              <a:solidFill>
                <a:schemeClr val="accent2"/>
              </a:solidFill>
            </a:endParaRPr>
          </a:p>
          <a:p>
            <a:pPr lvl="1">
              <a:buSzPct val="75000"/>
            </a:pPr>
            <a:r>
              <a:rPr lang="en-US" dirty="0"/>
              <a:t>Should a concept be modeled as an entity or an attribute?</a:t>
            </a:r>
          </a:p>
          <a:p>
            <a:pPr lvl="1">
              <a:buSzPct val="75000"/>
            </a:pPr>
            <a:r>
              <a:rPr lang="en-US" dirty="0"/>
              <a:t>Should a concept be modeled as an entity or a relationship?</a:t>
            </a:r>
          </a:p>
          <a:p>
            <a:pPr lvl="1">
              <a:buSzPct val="75000"/>
            </a:pPr>
            <a:r>
              <a:rPr lang="en-US" dirty="0"/>
              <a:t>Should a relationship be binary or ternary? </a:t>
            </a:r>
            <a:r>
              <a:rPr lang="en-US"/>
              <a:t>Should aggregation be used?</a:t>
            </a:r>
            <a:endParaRPr lang="en-US" dirty="0"/>
          </a:p>
          <a:p>
            <a:r>
              <a:rPr lang="en-US" dirty="0"/>
              <a:t>Constraints in the ER Model:</a:t>
            </a:r>
          </a:p>
          <a:p>
            <a:pPr lvl="1">
              <a:buSzPct val="75000"/>
            </a:pPr>
            <a:r>
              <a:rPr lang="en-US" dirty="0"/>
              <a:t>A lot of data semantics can (and should) be captured.</a:t>
            </a:r>
          </a:p>
          <a:p>
            <a:pPr lvl="1">
              <a:buSzPct val="75000"/>
            </a:pPr>
            <a:r>
              <a:rPr lang="en-US" dirty="0"/>
              <a:t>But some constraints cannot be captured in ER diagrams.</a:t>
            </a: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p:spPr>
        <p:txBody>
          <a:bodyPr/>
          <a:lstStyle/>
          <a:p>
            <a:r>
              <a:rPr lang="en-US"/>
              <a:t>Entity vs. Attribute</a:t>
            </a:r>
          </a:p>
        </p:txBody>
      </p:sp>
      <p:sp>
        <p:nvSpPr>
          <p:cNvPr id="23555" name="Rectangle 3"/>
          <p:cNvSpPr>
            <a:spLocks noGrp="1" noChangeArrowheads="1"/>
          </p:cNvSpPr>
          <p:nvPr>
            <p:ph type="body" idx="1"/>
          </p:nvPr>
        </p:nvSpPr>
        <p:spPr>
          <a:xfrm>
            <a:off x="304800" y="1524000"/>
            <a:ext cx="8610600" cy="5029200"/>
          </a:xfrm>
          <a:noFill/>
          <a:ln/>
        </p:spPr>
        <p:txBody>
          <a:bodyPr/>
          <a:lstStyle/>
          <a:p>
            <a:r>
              <a:rPr lang="en-US" dirty="0"/>
              <a:t>Should </a:t>
            </a:r>
            <a:r>
              <a:rPr lang="en-US" i="1" dirty="0">
                <a:solidFill>
                  <a:schemeClr val="accent2"/>
                </a:solidFill>
              </a:rPr>
              <a:t>address</a:t>
            </a:r>
            <a:r>
              <a:rPr lang="en-US" i="1" dirty="0"/>
              <a:t> </a:t>
            </a:r>
            <a:r>
              <a:rPr lang="en-US" dirty="0"/>
              <a:t>be an attribute of Employees or an entity (connected to Employees by a relationship)?</a:t>
            </a:r>
          </a:p>
          <a:p>
            <a:r>
              <a:rPr lang="en-US" dirty="0"/>
              <a:t>Depends upon the use we want to make of address information, and the semantics of the data:</a:t>
            </a:r>
          </a:p>
          <a:p>
            <a:pPr lvl="2"/>
            <a:r>
              <a:rPr lang="en-US" sz="2400" dirty="0"/>
              <a:t>If we allow a variable number of addresses per employee, </a:t>
            </a:r>
            <a:r>
              <a:rPr lang="en-US" sz="2400" i="1" dirty="0"/>
              <a:t>address</a:t>
            </a:r>
            <a:r>
              <a:rPr lang="en-US" sz="2400" dirty="0"/>
              <a:t> must be an entity (since attributes cannot be set-valued). </a:t>
            </a:r>
          </a:p>
          <a:p>
            <a:pPr lvl="2"/>
            <a:r>
              <a:rPr lang="en-US" sz="2400" dirty="0"/>
              <a:t>If the structure (city, street, etc.) is important, e.g., we want to retrieve employees in a given city, </a:t>
            </a:r>
            <a:r>
              <a:rPr lang="en-US" sz="2400" i="1" dirty="0"/>
              <a:t>address</a:t>
            </a:r>
            <a:r>
              <a:rPr lang="en-US" sz="2400" dirty="0"/>
              <a:t> must be modeled as an entity (since attribute values are atomic). </a:t>
            </a:r>
          </a:p>
          <a:p>
            <a:pPr lvl="2"/>
            <a:r>
              <a:rPr lang="en-US" sz="2400" dirty="0"/>
              <a:t>Otherwise, </a:t>
            </a:r>
            <a:r>
              <a:rPr lang="en-US" sz="2400" i="1" dirty="0"/>
              <a:t>address</a:t>
            </a:r>
            <a:r>
              <a:rPr lang="en-US" sz="2400" dirty="0"/>
              <a:t> should be an attribute.</a:t>
            </a: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560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5604" name="Rectangle 4"/>
          <p:cNvSpPr>
            <a:spLocks noGrp="1" noChangeArrowheads="1"/>
          </p:cNvSpPr>
          <p:nvPr>
            <p:ph type="title"/>
          </p:nvPr>
        </p:nvSpPr>
        <p:spPr>
          <a:xfrm>
            <a:off x="685800" y="266700"/>
            <a:ext cx="7772400" cy="1104900"/>
          </a:xfrm>
          <a:noFill/>
          <a:ln/>
        </p:spPr>
        <p:txBody>
          <a:bodyPr/>
          <a:lstStyle/>
          <a:p>
            <a:r>
              <a:rPr lang="en-US"/>
              <a:t>Entity vs. Attribute (Contd.)</a:t>
            </a:r>
          </a:p>
        </p:txBody>
      </p:sp>
      <p:sp>
        <p:nvSpPr>
          <p:cNvPr id="25605" name="Rectangle 5"/>
          <p:cNvSpPr>
            <a:spLocks noGrp="1" noChangeArrowheads="1"/>
          </p:cNvSpPr>
          <p:nvPr>
            <p:ph type="body" sz="half" idx="1"/>
          </p:nvPr>
        </p:nvSpPr>
        <p:spPr>
          <a:xfrm>
            <a:off x="0" y="1752600"/>
            <a:ext cx="3581400" cy="5486400"/>
          </a:xfrm>
          <a:noFill/>
          <a:ln/>
        </p:spPr>
        <p:txBody>
          <a:bodyPr/>
          <a:lstStyle/>
          <a:p>
            <a:pPr>
              <a:lnSpc>
                <a:spcPct val="90000"/>
              </a:lnSpc>
            </a:pPr>
            <a:r>
              <a:rPr lang="en-US" sz="2000"/>
              <a:t>Works_In4 does not     allow an employee to   work in a department       for two or more periods.</a:t>
            </a:r>
          </a:p>
          <a:p>
            <a:pPr>
              <a:lnSpc>
                <a:spcPct val="90000"/>
              </a:lnSpc>
              <a:buFont typeface="Wingdings" pitchFamily="2" charset="2"/>
              <a:buNone/>
            </a:pPr>
            <a:endParaRPr lang="en-US" sz="2000"/>
          </a:p>
          <a:p>
            <a:pPr>
              <a:lnSpc>
                <a:spcPct val="90000"/>
              </a:lnSpc>
              <a:buFont typeface="Wingdings" pitchFamily="2" charset="2"/>
              <a:buNone/>
            </a:pPr>
            <a:endParaRPr lang="en-US" sz="2000"/>
          </a:p>
          <a:p>
            <a:pPr>
              <a:lnSpc>
                <a:spcPct val="90000"/>
              </a:lnSpc>
            </a:pPr>
            <a:r>
              <a:rPr lang="en-US" sz="2000"/>
              <a:t>Similar to the problem   of wanting to record several addresses for an employee:  We want to record </a:t>
            </a:r>
            <a:r>
              <a:rPr lang="en-US" sz="2000" i="1">
                <a:solidFill>
                  <a:schemeClr val="accent2"/>
                </a:solidFill>
              </a:rPr>
              <a:t>several values of the descriptive attributes for each instance of this relationship. </a:t>
            </a:r>
            <a:r>
              <a:rPr lang="en-US" sz="2000"/>
              <a:t>Accomplished by introducing new entity set, Duration. </a:t>
            </a:r>
          </a:p>
        </p:txBody>
      </p:sp>
      <p:grpSp>
        <p:nvGrpSpPr>
          <p:cNvPr id="25618" name="Group 18"/>
          <p:cNvGrpSpPr>
            <a:grpSpLocks/>
          </p:cNvGrpSpPr>
          <p:nvPr/>
        </p:nvGrpSpPr>
        <p:grpSpPr bwMode="auto">
          <a:xfrm>
            <a:off x="3267075" y="1458913"/>
            <a:ext cx="2278063" cy="1190625"/>
            <a:chOff x="2058" y="919"/>
            <a:chExt cx="1435" cy="750"/>
          </a:xfrm>
        </p:grpSpPr>
        <p:sp>
          <p:nvSpPr>
            <p:cNvPr id="25606" name="Freeform 6"/>
            <p:cNvSpPr>
              <a:spLocks/>
            </p:cNvSpPr>
            <p:nvPr/>
          </p:nvSpPr>
          <p:spPr bwMode="auto">
            <a:xfrm>
              <a:off x="2512" y="919"/>
              <a:ext cx="626" cy="214"/>
            </a:xfrm>
            <a:custGeom>
              <a:avLst/>
              <a:gdLst/>
              <a:ahLst/>
              <a:cxnLst>
                <a:cxn ang="0">
                  <a:pos x="623" y="97"/>
                </a:cxn>
                <a:cxn ang="0">
                  <a:pos x="613" y="79"/>
                </a:cxn>
                <a:cxn ang="0">
                  <a:pos x="595" y="62"/>
                </a:cxn>
                <a:cxn ang="0">
                  <a:pos x="568" y="45"/>
                </a:cxn>
                <a:cxn ang="0">
                  <a:pos x="533" y="32"/>
                </a:cxn>
                <a:cxn ang="0">
                  <a:pos x="491" y="19"/>
                </a:cxn>
                <a:cxn ang="0">
                  <a:pos x="444" y="10"/>
                </a:cxn>
                <a:cxn ang="0">
                  <a:pos x="394" y="4"/>
                </a:cxn>
                <a:cxn ang="0">
                  <a:pos x="339" y="1"/>
                </a:cxn>
                <a:cxn ang="0">
                  <a:pos x="285" y="1"/>
                </a:cxn>
                <a:cxn ang="0">
                  <a:pos x="232" y="4"/>
                </a:cxn>
                <a:cxn ang="0">
                  <a:pos x="180" y="10"/>
                </a:cxn>
                <a:cxn ang="0">
                  <a:pos x="133" y="19"/>
                </a:cxn>
                <a:cxn ang="0">
                  <a:pos x="91" y="32"/>
                </a:cxn>
                <a:cxn ang="0">
                  <a:pos x="56" y="45"/>
                </a:cxn>
                <a:cxn ang="0">
                  <a:pos x="29" y="62"/>
                </a:cxn>
                <a:cxn ang="0">
                  <a:pos x="11" y="79"/>
                </a:cxn>
                <a:cxn ang="0">
                  <a:pos x="1" y="97"/>
                </a:cxn>
                <a:cxn ang="0">
                  <a:pos x="1" y="116"/>
                </a:cxn>
                <a:cxn ang="0">
                  <a:pos x="11" y="134"/>
                </a:cxn>
                <a:cxn ang="0">
                  <a:pos x="29" y="152"/>
                </a:cxn>
                <a:cxn ang="0">
                  <a:pos x="56" y="168"/>
                </a:cxn>
                <a:cxn ang="0">
                  <a:pos x="91" y="182"/>
                </a:cxn>
                <a:cxn ang="0">
                  <a:pos x="133" y="194"/>
                </a:cxn>
                <a:cxn ang="0">
                  <a:pos x="180" y="203"/>
                </a:cxn>
                <a:cxn ang="0">
                  <a:pos x="232" y="210"/>
                </a:cxn>
                <a:cxn ang="0">
                  <a:pos x="285" y="213"/>
                </a:cxn>
                <a:cxn ang="0">
                  <a:pos x="339" y="213"/>
                </a:cxn>
                <a:cxn ang="0">
                  <a:pos x="394" y="210"/>
                </a:cxn>
                <a:cxn ang="0">
                  <a:pos x="444" y="203"/>
                </a:cxn>
                <a:cxn ang="0">
                  <a:pos x="491" y="194"/>
                </a:cxn>
                <a:cxn ang="0">
                  <a:pos x="533" y="182"/>
                </a:cxn>
                <a:cxn ang="0">
                  <a:pos x="568" y="168"/>
                </a:cxn>
                <a:cxn ang="0">
                  <a:pos x="595" y="152"/>
                </a:cxn>
                <a:cxn ang="0">
                  <a:pos x="613" y="134"/>
                </a:cxn>
                <a:cxn ang="0">
                  <a:pos x="623" y="116"/>
                </a:cxn>
              </a:cxnLst>
              <a:rect l="0" t="0" r="r" b="b"/>
              <a:pathLst>
                <a:path w="626" h="214">
                  <a:moveTo>
                    <a:pt x="625" y="107"/>
                  </a:moveTo>
                  <a:lnTo>
                    <a:pt x="623" y="97"/>
                  </a:lnTo>
                  <a:lnTo>
                    <a:pt x="620" y="88"/>
                  </a:lnTo>
                  <a:lnTo>
                    <a:pt x="613" y="79"/>
                  </a:lnTo>
                  <a:lnTo>
                    <a:pt x="606" y="70"/>
                  </a:lnTo>
                  <a:lnTo>
                    <a:pt x="595" y="62"/>
                  </a:lnTo>
                  <a:lnTo>
                    <a:pt x="583" y="53"/>
                  </a:lnTo>
                  <a:lnTo>
                    <a:pt x="568" y="45"/>
                  </a:lnTo>
                  <a:lnTo>
                    <a:pt x="552" y="38"/>
                  </a:lnTo>
                  <a:lnTo>
                    <a:pt x="533" y="32"/>
                  </a:lnTo>
                  <a:lnTo>
                    <a:pt x="513" y="25"/>
                  </a:lnTo>
                  <a:lnTo>
                    <a:pt x="491" y="19"/>
                  </a:lnTo>
                  <a:lnTo>
                    <a:pt x="468" y="14"/>
                  </a:lnTo>
                  <a:lnTo>
                    <a:pt x="444" y="10"/>
                  </a:lnTo>
                  <a:lnTo>
                    <a:pt x="418" y="6"/>
                  </a:lnTo>
                  <a:lnTo>
                    <a:pt x="394" y="4"/>
                  </a:lnTo>
                  <a:lnTo>
                    <a:pt x="366" y="2"/>
                  </a:lnTo>
                  <a:lnTo>
                    <a:pt x="339" y="1"/>
                  </a:lnTo>
                  <a:lnTo>
                    <a:pt x="312" y="0"/>
                  </a:lnTo>
                  <a:lnTo>
                    <a:pt x="285" y="1"/>
                  </a:lnTo>
                  <a:lnTo>
                    <a:pt x="258" y="2"/>
                  </a:lnTo>
                  <a:lnTo>
                    <a:pt x="232" y="4"/>
                  </a:lnTo>
                  <a:lnTo>
                    <a:pt x="206" y="6"/>
                  </a:lnTo>
                  <a:lnTo>
                    <a:pt x="180" y="10"/>
                  </a:lnTo>
                  <a:lnTo>
                    <a:pt x="156" y="14"/>
                  </a:lnTo>
                  <a:lnTo>
                    <a:pt x="133" y="19"/>
                  </a:lnTo>
                  <a:lnTo>
                    <a:pt x="112" y="25"/>
                  </a:lnTo>
                  <a:lnTo>
                    <a:pt x="91" y="32"/>
                  </a:lnTo>
                  <a:lnTo>
                    <a:pt x="72" y="38"/>
                  </a:lnTo>
                  <a:lnTo>
                    <a:pt x="56" y="45"/>
                  </a:lnTo>
                  <a:lnTo>
                    <a:pt x="43" y="53"/>
                  </a:lnTo>
                  <a:lnTo>
                    <a:pt x="29" y="62"/>
                  </a:lnTo>
                  <a:lnTo>
                    <a:pt x="19" y="70"/>
                  </a:lnTo>
                  <a:lnTo>
                    <a:pt x="11" y="79"/>
                  </a:lnTo>
                  <a:lnTo>
                    <a:pt x="4" y="88"/>
                  </a:lnTo>
                  <a:lnTo>
                    <a:pt x="1" y="97"/>
                  </a:lnTo>
                  <a:lnTo>
                    <a:pt x="0" y="107"/>
                  </a:lnTo>
                  <a:lnTo>
                    <a:pt x="1" y="116"/>
                  </a:lnTo>
                  <a:lnTo>
                    <a:pt x="4" y="125"/>
                  </a:lnTo>
                  <a:lnTo>
                    <a:pt x="11" y="134"/>
                  </a:lnTo>
                  <a:lnTo>
                    <a:pt x="19" y="143"/>
                  </a:lnTo>
                  <a:lnTo>
                    <a:pt x="29" y="152"/>
                  </a:lnTo>
                  <a:lnTo>
                    <a:pt x="43" y="160"/>
                  </a:lnTo>
                  <a:lnTo>
                    <a:pt x="56" y="168"/>
                  </a:lnTo>
                  <a:lnTo>
                    <a:pt x="72" y="175"/>
                  </a:lnTo>
                  <a:lnTo>
                    <a:pt x="91" y="182"/>
                  </a:lnTo>
                  <a:lnTo>
                    <a:pt x="112" y="189"/>
                  </a:lnTo>
                  <a:lnTo>
                    <a:pt x="133" y="194"/>
                  </a:lnTo>
                  <a:lnTo>
                    <a:pt x="156" y="199"/>
                  </a:lnTo>
                  <a:lnTo>
                    <a:pt x="180" y="203"/>
                  </a:lnTo>
                  <a:lnTo>
                    <a:pt x="206" y="207"/>
                  </a:lnTo>
                  <a:lnTo>
                    <a:pt x="232" y="210"/>
                  </a:lnTo>
                  <a:lnTo>
                    <a:pt x="258" y="212"/>
                  </a:lnTo>
                  <a:lnTo>
                    <a:pt x="285" y="213"/>
                  </a:lnTo>
                  <a:lnTo>
                    <a:pt x="312" y="213"/>
                  </a:lnTo>
                  <a:lnTo>
                    <a:pt x="339" y="213"/>
                  </a:lnTo>
                  <a:lnTo>
                    <a:pt x="366" y="212"/>
                  </a:lnTo>
                  <a:lnTo>
                    <a:pt x="394" y="210"/>
                  </a:lnTo>
                  <a:lnTo>
                    <a:pt x="418" y="207"/>
                  </a:lnTo>
                  <a:lnTo>
                    <a:pt x="444" y="203"/>
                  </a:lnTo>
                  <a:lnTo>
                    <a:pt x="468" y="199"/>
                  </a:lnTo>
                  <a:lnTo>
                    <a:pt x="491" y="194"/>
                  </a:lnTo>
                  <a:lnTo>
                    <a:pt x="513" y="189"/>
                  </a:lnTo>
                  <a:lnTo>
                    <a:pt x="533" y="182"/>
                  </a:lnTo>
                  <a:lnTo>
                    <a:pt x="552" y="175"/>
                  </a:lnTo>
                  <a:lnTo>
                    <a:pt x="568" y="168"/>
                  </a:lnTo>
                  <a:lnTo>
                    <a:pt x="583" y="160"/>
                  </a:lnTo>
                  <a:lnTo>
                    <a:pt x="595" y="152"/>
                  </a:lnTo>
                  <a:lnTo>
                    <a:pt x="606" y="143"/>
                  </a:lnTo>
                  <a:lnTo>
                    <a:pt x="613" y="134"/>
                  </a:lnTo>
                  <a:lnTo>
                    <a:pt x="620" y="125"/>
                  </a:lnTo>
                  <a:lnTo>
                    <a:pt x="623" y="116"/>
                  </a:lnTo>
                  <a:lnTo>
                    <a:pt x="625" y="10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07" name="Freeform 7"/>
            <p:cNvSpPr>
              <a:spLocks/>
            </p:cNvSpPr>
            <p:nvPr/>
          </p:nvSpPr>
          <p:spPr bwMode="auto">
            <a:xfrm>
              <a:off x="2058" y="1117"/>
              <a:ext cx="506" cy="214"/>
            </a:xfrm>
            <a:custGeom>
              <a:avLst/>
              <a:gdLst/>
              <a:ahLst/>
              <a:cxnLst>
                <a:cxn ang="0">
                  <a:pos x="504" y="97"/>
                </a:cxn>
                <a:cxn ang="0">
                  <a:pos x="497" y="79"/>
                </a:cxn>
                <a:cxn ang="0">
                  <a:pos x="482" y="61"/>
                </a:cxn>
                <a:cxn ang="0">
                  <a:pos x="459" y="45"/>
                </a:cxn>
                <a:cxn ang="0">
                  <a:pos x="431" y="31"/>
                </a:cxn>
                <a:cxn ang="0">
                  <a:pos x="397" y="19"/>
                </a:cxn>
                <a:cxn ang="0">
                  <a:pos x="359" y="10"/>
                </a:cxn>
                <a:cxn ang="0">
                  <a:pos x="318" y="3"/>
                </a:cxn>
                <a:cxn ang="0">
                  <a:pos x="274" y="0"/>
                </a:cxn>
                <a:cxn ang="0">
                  <a:pos x="230" y="0"/>
                </a:cxn>
                <a:cxn ang="0">
                  <a:pos x="187" y="3"/>
                </a:cxn>
                <a:cxn ang="0">
                  <a:pos x="145" y="10"/>
                </a:cxn>
                <a:cxn ang="0">
                  <a:pos x="108" y="19"/>
                </a:cxn>
                <a:cxn ang="0">
                  <a:pos x="74" y="31"/>
                </a:cxn>
                <a:cxn ang="0">
                  <a:pos x="45" y="45"/>
                </a:cxn>
                <a:cxn ang="0">
                  <a:pos x="24" y="61"/>
                </a:cxn>
                <a:cxn ang="0">
                  <a:pos x="8" y="79"/>
                </a:cxn>
                <a:cxn ang="0">
                  <a:pos x="1" y="97"/>
                </a:cxn>
                <a:cxn ang="0">
                  <a:pos x="1" y="116"/>
                </a:cxn>
                <a:cxn ang="0">
                  <a:pos x="8" y="134"/>
                </a:cxn>
                <a:cxn ang="0">
                  <a:pos x="24" y="151"/>
                </a:cxn>
                <a:cxn ang="0">
                  <a:pos x="45" y="168"/>
                </a:cxn>
                <a:cxn ang="0">
                  <a:pos x="74" y="182"/>
                </a:cxn>
                <a:cxn ang="0">
                  <a:pos x="108" y="194"/>
                </a:cxn>
                <a:cxn ang="0">
                  <a:pos x="145" y="203"/>
                </a:cxn>
                <a:cxn ang="0">
                  <a:pos x="187" y="209"/>
                </a:cxn>
                <a:cxn ang="0">
                  <a:pos x="230" y="213"/>
                </a:cxn>
                <a:cxn ang="0">
                  <a:pos x="274" y="213"/>
                </a:cxn>
                <a:cxn ang="0">
                  <a:pos x="318" y="209"/>
                </a:cxn>
                <a:cxn ang="0">
                  <a:pos x="359" y="203"/>
                </a:cxn>
                <a:cxn ang="0">
                  <a:pos x="397" y="194"/>
                </a:cxn>
                <a:cxn ang="0">
                  <a:pos x="431" y="182"/>
                </a:cxn>
                <a:cxn ang="0">
                  <a:pos x="459" y="168"/>
                </a:cxn>
                <a:cxn ang="0">
                  <a:pos x="482" y="151"/>
                </a:cxn>
                <a:cxn ang="0">
                  <a:pos x="497" y="134"/>
                </a:cxn>
                <a:cxn ang="0">
                  <a:pos x="504" y="116"/>
                </a:cxn>
              </a:cxnLst>
              <a:rect l="0" t="0" r="r" b="b"/>
              <a:pathLst>
                <a:path w="506" h="214">
                  <a:moveTo>
                    <a:pt x="505" y="107"/>
                  </a:moveTo>
                  <a:lnTo>
                    <a:pt x="504" y="97"/>
                  </a:lnTo>
                  <a:lnTo>
                    <a:pt x="501" y="88"/>
                  </a:lnTo>
                  <a:lnTo>
                    <a:pt x="497" y="79"/>
                  </a:lnTo>
                  <a:lnTo>
                    <a:pt x="490" y="70"/>
                  </a:lnTo>
                  <a:lnTo>
                    <a:pt x="482" y="61"/>
                  </a:lnTo>
                  <a:lnTo>
                    <a:pt x="471" y="53"/>
                  </a:lnTo>
                  <a:lnTo>
                    <a:pt x="459" y="45"/>
                  </a:lnTo>
                  <a:lnTo>
                    <a:pt x="446" y="38"/>
                  </a:lnTo>
                  <a:lnTo>
                    <a:pt x="431" y="31"/>
                  </a:lnTo>
                  <a:lnTo>
                    <a:pt x="415" y="25"/>
                  </a:lnTo>
                  <a:lnTo>
                    <a:pt x="397" y="19"/>
                  </a:lnTo>
                  <a:lnTo>
                    <a:pt x="379" y="14"/>
                  </a:lnTo>
                  <a:lnTo>
                    <a:pt x="359" y="10"/>
                  </a:lnTo>
                  <a:lnTo>
                    <a:pt x="339" y="6"/>
                  </a:lnTo>
                  <a:lnTo>
                    <a:pt x="318" y="3"/>
                  </a:lnTo>
                  <a:lnTo>
                    <a:pt x="296" y="1"/>
                  </a:lnTo>
                  <a:lnTo>
                    <a:pt x="274" y="0"/>
                  </a:lnTo>
                  <a:lnTo>
                    <a:pt x="252" y="0"/>
                  </a:lnTo>
                  <a:lnTo>
                    <a:pt x="230" y="0"/>
                  </a:lnTo>
                  <a:lnTo>
                    <a:pt x="209" y="1"/>
                  </a:lnTo>
                  <a:lnTo>
                    <a:pt x="187" y="3"/>
                  </a:lnTo>
                  <a:lnTo>
                    <a:pt x="166" y="6"/>
                  </a:lnTo>
                  <a:lnTo>
                    <a:pt x="145" y="10"/>
                  </a:lnTo>
                  <a:lnTo>
                    <a:pt x="126" y="14"/>
                  </a:lnTo>
                  <a:lnTo>
                    <a:pt x="108" y="19"/>
                  </a:lnTo>
                  <a:lnTo>
                    <a:pt x="90" y="25"/>
                  </a:lnTo>
                  <a:lnTo>
                    <a:pt x="74" y="31"/>
                  </a:lnTo>
                  <a:lnTo>
                    <a:pt x="59" y="38"/>
                  </a:lnTo>
                  <a:lnTo>
                    <a:pt x="45" y="45"/>
                  </a:lnTo>
                  <a:lnTo>
                    <a:pt x="33" y="53"/>
                  </a:lnTo>
                  <a:lnTo>
                    <a:pt x="24" y="61"/>
                  </a:lnTo>
                  <a:lnTo>
                    <a:pt x="15" y="70"/>
                  </a:lnTo>
                  <a:lnTo>
                    <a:pt x="8" y="79"/>
                  </a:lnTo>
                  <a:lnTo>
                    <a:pt x="4" y="88"/>
                  </a:lnTo>
                  <a:lnTo>
                    <a:pt x="1" y="97"/>
                  </a:lnTo>
                  <a:lnTo>
                    <a:pt x="0" y="107"/>
                  </a:lnTo>
                  <a:lnTo>
                    <a:pt x="1" y="116"/>
                  </a:lnTo>
                  <a:lnTo>
                    <a:pt x="4" y="125"/>
                  </a:lnTo>
                  <a:lnTo>
                    <a:pt x="8" y="134"/>
                  </a:lnTo>
                  <a:lnTo>
                    <a:pt x="15" y="143"/>
                  </a:lnTo>
                  <a:lnTo>
                    <a:pt x="24" y="151"/>
                  </a:lnTo>
                  <a:lnTo>
                    <a:pt x="33" y="160"/>
                  </a:lnTo>
                  <a:lnTo>
                    <a:pt x="45" y="168"/>
                  </a:lnTo>
                  <a:lnTo>
                    <a:pt x="59" y="175"/>
                  </a:lnTo>
                  <a:lnTo>
                    <a:pt x="74" y="182"/>
                  </a:lnTo>
                  <a:lnTo>
                    <a:pt x="90" y="188"/>
                  </a:lnTo>
                  <a:lnTo>
                    <a:pt x="108" y="194"/>
                  </a:lnTo>
                  <a:lnTo>
                    <a:pt x="126" y="199"/>
                  </a:lnTo>
                  <a:lnTo>
                    <a:pt x="145" y="203"/>
                  </a:lnTo>
                  <a:lnTo>
                    <a:pt x="166" y="207"/>
                  </a:lnTo>
                  <a:lnTo>
                    <a:pt x="187" y="209"/>
                  </a:lnTo>
                  <a:lnTo>
                    <a:pt x="209" y="211"/>
                  </a:lnTo>
                  <a:lnTo>
                    <a:pt x="230" y="213"/>
                  </a:lnTo>
                  <a:lnTo>
                    <a:pt x="252" y="213"/>
                  </a:lnTo>
                  <a:lnTo>
                    <a:pt x="274" y="213"/>
                  </a:lnTo>
                  <a:lnTo>
                    <a:pt x="296" y="211"/>
                  </a:lnTo>
                  <a:lnTo>
                    <a:pt x="318" y="209"/>
                  </a:lnTo>
                  <a:lnTo>
                    <a:pt x="339" y="207"/>
                  </a:lnTo>
                  <a:lnTo>
                    <a:pt x="359" y="203"/>
                  </a:lnTo>
                  <a:lnTo>
                    <a:pt x="379" y="199"/>
                  </a:lnTo>
                  <a:lnTo>
                    <a:pt x="397" y="194"/>
                  </a:lnTo>
                  <a:lnTo>
                    <a:pt x="415" y="188"/>
                  </a:lnTo>
                  <a:lnTo>
                    <a:pt x="431" y="182"/>
                  </a:lnTo>
                  <a:lnTo>
                    <a:pt x="446" y="175"/>
                  </a:lnTo>
                  <a:lnTo>
                    <a:pt x="459" y="168"/>
                  </a:lnTo>
                  <a:lnTo>
                    <a:pt x="471" y="160"/>
                  </a:lnTo>
                  <a:lnTo>
                    <a:pt x="482" y="151"/>
                  </a:lnTo>
                  <a:lnTo>
                    <a:pt x="490" y="143"/>
                  </a:lnTo>
                  <a:lnTo>
                    <a:pt x="497" y="134"/>
                  </a:lnTo>
                  <a:lnTo>
                    <a:pt x="501" y="125"/>
                  </a:lnTo>
                  <a:lnTo>
                    <a:pt x="504" y="116"/>
                  </a:lnTo>
                  <a:lnTo>
                    <a:pt x="505" y="10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08" name="Freeform 8"/>
            <p:cNvSpPr>
              <a:spLocks/>
            </p:cNvSpPr>
            <p:nvPr/>
          </p:nvSpPr>
          <p:spPr bwMode="auto">
            <a:xfrm>
              <a:off x="2986" y="1117"/>
              <a:ext cx="507" cy="214"/>
            </a:xfrm>
            <a:custGeom>
              <a:avLst/>
              <a:gdLst/>
              <a:ahLst/>
              <a:cxnLst>
                <a:cxn ang="0">
                  <a:pos x="1" y="116"/>
                </a:cxn>
                <a:cxn ang="0">
                  <a:pos x="9" y="134"/>
                </a:cxn>
                <a:cxn ang="0">
                  <a:pos x="24" y="151"/>
                </a:cxn>
                <a:cxn ang="0">
                  <a:pos x="46" y="168"/>
                </a:cxn>
                <a:cxn ang="0">
                  <a:pos x="74" y="182"/>
                </a:cxn>
                <a:cxn ang="0">
                  <a:pos x="108" y="194"/>
                </a:cxn>
                <a:cxn ang="0">
                  <a:pos x="146" y="203"/>
                </a:cxn>
                <a:cxn ang="0">
                  <a:pos x="188" y="209"/>
                </a:cxn>
                <a:cxn ang="0">
                  <a:pos x="231" y="213"/>
                </a:cxn>
                <a:cxn ang="0">
                  <a:pos x="275" y="213"/>
                </a:cxn>
                <a:cxn ang="0">
                  <a:pos x="319" y="209"/>
                </a:cxn>
                <a:cxn ang="0">
                  <a:pos x="360" y="203"/>
                </a:cxn>
                <a:cxn ang="0">
                  <a:pos x="398" y="193"/>
                </a:cxn>
                <a:cxn ang="0">
                  <a:pos x="432" y="182"/>
                </a:cxn>
                <a:cxn ang="0">
                  <a:pos x="460" y="167"/>
                </a:cxn>
                <a:cxn ang="0">
                  <a:pos x="482" y="151"/>
                </a:cxn>
                <a:cxn ang="0">
                  <a:pos x="497" y="134"/>
                </a:cxn>
                <a:cxn ang="0">
                  <a:pos x="505" y="115"/>
                </a:cxn>
                <a:cxn ang="0">
                  <a:pos x="505" y="97"/>
                </a:cxn>
                <a:cxn ang="0">
                  <a:pos x="497" y="79"/>
                </a:cxn>
                <a:cxn ang="0">
                  <a:pos x="482" y="61"/>
                </a:cxn>
                <a:cxn ang="0">
                  <a:pos x="460" y="45"/>
                </a:cxn>
                <a:cxn ang="0">
                  <a:pos x="432" y="31"/>
                </a:cxn>
                <a:cxn ang="0">
                  <a:pos x="398" y="19"/>
                </a:cxn>
                <a:cxn ang="0">
                  <a:pos x="360" y="10"/>
                </a:cxn>
                <a:cxn ang="0">
                  <a:pos x="318" y="3"/>
                </a:cxn>
                <a:cxn ang="0">
                  <a:pos x="275" y="0"/>
                </a:cxn>
                <a:cxn ang="0">
                  <a:pos x="231" y="0"/>
                </a:cxn>
                <a:cxn ang="0">
                  <a:pos x="187" y="3"/>
                </a:cxn>
                <a:cxn ang="0">
                  <a:pos x="146" y="10"/>
                </a:cxn>
                <a:cxn ang="0">
                  <a:pos x="108" y="19"/>
                </a:cxn>
                <a:cxn ang="0">
                  <a:pos x="74" y="31"/>
                </a:cxn>
                <a:cxn ang="0">
                  <a:pos x="46" y="45"/>
                </a:cxn>
                <a:cxn ang="0">
                  <a:pos x="24" y="62"/>
                </a:cxn>
                <a:cxn ang="0">
                  <a:pos x="9" y="79"/>
                </a:cxn>
                <a:cxn ang="0">
                  <a:pos x="1" y="97"/>
                </a:cxn>
              </a:cxnLst>
              <a:rect l="0" t="0" r="r" b="b"/>
              <a:pathLst>
                <a:path w="507" h="214">
                  <a:moveTo>
                    <a:pt x="0" y="107"/>
                  </a:moveTo>
                  <a:lnTo>
                    <a:pt x="1" y="116"/>
                  </a:lnTo>
                  <a:lnTo>
                    <a:pt x="4" y="125"/>
                  </a:lnTo>
                  <a:lnTo>
                    <a:pt x="9" y="134"/>
                  </a:lnTo>
                  <a:lnTo>
                    <a:pt x="16" y="143"/>
                  </a:lnTo>
                  <a:lnTo>
                    <a:pt x="24" y="151"/>
                  </a:lnTo>
                  <a:lnTo>
                    <a:pt x="34" y="160"/>
                  </a:lnTo>
                  <a:lnTo>
                    <a:pt x="46" y="168"/>
                  </a:lnTo>
                  <a:lnTo>
                    <a:pt x="59" y="175"/>
                  </a:lnTo>
                  <a:lnTo>
                    <a:pt x="74" y="182"/>
                  </a:lnTo>
                  <a:lnTo>
                    <a:pt x="91" y="188"/>
                  </a:lnTo>
                  <a:lnTo>
                    <a:pt x="108" y="194"/>
                  </a:lnTo>
                  <a:lnTo>
                    <a:pt x="127" y="199"/>
                  </a:lnTo>
                  <a:lnTo>
                    <a:pt x="146" y="203"/>
                  </a:lnTo>
                  <a:lnTo>
                    <a:pt x="166" y="207"/>
                  </a:lnTo>
                  <a:lnTo>
                    <a:pt x="188" y="209"/>
                  </a:lnTo>
                  <a:lnTo>
                    <a:pt x="209" y="211"/>
                  </a:lnTo>
                  <a:lnTo>
                    <a:pt x="231" y="213"/>
                  </a:lnTo>
                  <a:lnTo>
                    <a:pt x="253" y="213"/>
                  </a:lnTo>
                  <a:lnTo>
                    <a:pt x="275" y="213"/>
                  </a:lnTo>
                  <a:lnTo>
                    <a:pt x="297" y="211"/>
                  </a:lnTo>
                  <a:lnTo>
                    <a:pt x="319" y="209"/>
                  </a:lnTo>
                  <a:lnTo>
                    <a:pt x="340" y="207"/>
                  </a:lnTo>
                  <a:lnTo>
                    <a:pt x="360" y="203"/>
                  </a:lnTo>
                  <a:lnTo>
                    <a:pt x="379" y="199"/>
                  </a:lnTo>
                  <a:lnTo>
                    <a:pt x="398" y="193"/>
                  </a:lnTo>
                  <a:lnTo>
                    <a:pt x="416" y="188"/>
                  </a:lnTo>
                  <a:lnTo>
                    <a:pt x="432" y="182"/>
                  </a:lnTo>
                  <a:lnTo>
                    <a:pt x="446" y="175"/>
                  </a:lnTo>
                  <a:lnTo>
                    <a:pt x="460" y="167"/>
                  </a:lnTo>
                  <a:lnTo>
                    <a:pt x="472" y="160"/>
                  </a:lnTo>
                  <a:lnTo>
                    <a:pt x="482" y="151"/>
                  </a:lnTo>
                  <a:lnTo>
                    <a:pt x="490" y="143"/>
                  </a:lnTo>
                  <a:lnTo>
                    <a:pt x="497" y="134"/>
                  </a:lnTo>
                  <a:lnTo>
                    <a:pt x="502" y="125"/>
                  </a:lnTo>
                  <a:lnTo>
                    <a:pt x="505" y="115"/>
                  </a:lnTo>
                  <a:lnTo>
                    <a:pt x="506" y="107"/>
                  </a:lnTo>
                  <a:lnTo>
                    <a:pt x="505" y="97"/>
                  </a:lnTo>
                  <a:lnTo>
                    <a:pt x="502" y="88"/>
                  </a:lnTo>
                  <a:lnTo>
                    <a:pt x="497" y="79"/>
                  </a:lnTo>
                  <a:lnTo>
                    <a:pt x="490" y="70"/>
                  </a:lnTo>
                  <a:lnTo>
                    <a:pt x="482" y="61"/>
                  </a:lnTo>
                  <a:lnTo>
                    <a:pt x="472" y="53"/>
                  </a:lnTo>
                  <a:lnTo>
                    <a:pt x="460" y="45"/>
                  </a:lnTo>
                  <a:lnTo>
                    <a:pt x="446" y="38"/>
                  </a:lnTo>
                  <a:lnTo>
                    <a:pt x="432" y="31"/>
                  </a:lnTo>
                  <a:lnTo>
                    <a:pt x="415" y="25"/>
                  </a:lnTo>
                  <a:lnTo>
                    <a:pt x="398" y="19"/>
                  </a:lnTo>
                  <a:lnTo>
                    <a:pt x="379" y="14"/>
                  </a:lnTo>
                  <a:lnTo>
                    <a:pt x="360" y="10"/>
                  </a:lnTo>
                  <a:lnTo>
                    <a:pt x="340" y="6"/>
                  </a:lnTo>
                  <a:lnTo>
                    <a:pt x="318" y="3"/>
                  </a:lnTo>
                  <a:lnTo>
                    <a:pt x="297" y="1"/>
                  </a:lnTo>
                  <a:lnTo>
                    <a:pt x="275" y="0"/>
                  </a:lnTo>
                  <a:lnTo>
                    <a:pt x="253" y="0"/>
                  </a:lnTo>
                  <a:lnTo>
                    <a:pt x="231" y="0"/>
                  </a:lnTo>
                  <a:lnTo>
                    <a:pt x="209" y="1"/>
                  </a:lnTo>
                  <a:lnTo>
                    <a:pt x="187" y="3"/>
                  </a:lnTo>
                  <a:lnTo>
                    <a:pt x="166" y="6"/>
                  </a:lnTo>
                  <a:lnTo>
                    <a:pt x="146" y="10"/>
                  </a:lnTo>
                  <a:lnTo>
                    <a:pt x="127" y="14"/>
                  </a:lnTo>
                  <a:lnTo>
                    <a:pt x="108" y="19"/>
                  </a:lnTo>
                  <a:lnTo>
                    <a:pt x="90" y="25"/>
                  </a:lnTo>
                  <a:lnTo>
                    <a:pt x="74" y="31"/>
                  </a:lnTo>
                  <a:lnTo>
                    <a:pt x="59" y="38"/>
                  </a:lnTo>
                  <a:lnTo>
                    <a:pt x="46" y="45"/>
                  </a:lnTo>
                  <a:lnTo>
                    <a:pt x="34" y="53"/>
                  </a:lnTo>
                  <a:lnTo>
                    <a:pt x="24" y="62"/>
                  </a:lnTo>
                  <a:lnTo>
                    <a:pt x="16" y="70"/>
                  </a:lnTo>
                  <a:lnTo>
                    <a:pt x="9" y="79"/>
                  </a:lnTo>
                  <a:lnTo>
                    <a:pt x="4" y="88"/>
                  </a:lnTo>
                  <a:lnTo>
                    <a:pt x="1" y="97"/>
                  </a:lnTo>
                  <a:lnTo>
                    <a:pt x="0" y="10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09" name="Freeform 9"/>
            <p:cNvSpPr>
              <a:spLocks/>
            </p:cNvSpPr>
            <p:nvPr/>
          </p:nvSpPr>
          <p:spPr bwMode="auto">
            <a:xfrm>
              <a:off x="2417" y="1461"/>
              <a:ext cx="742" cy="201"/>
            </a:xfrm>
            <a:custGeom>
              <a:avLst/>
              <a:gdLst/>
              <a:ahLst/>
              <a:cxnLst>
                <a:cxn ang="0">
                  <a:pos x="741" y="200"/>
                </a:cxn>
                <a:cxn ang="0">
                  <a:pos x="741" y="0"/>
                </a:cxn>
                <a:cxn ang="0">
                  <a:pos x="0" y="0"/>
                </a:cxn>
                <a:cxn ang="0">
                  <a:pos x="0" y="200"/>
                </a:cxn>
                <a:cxn ang="0">
                  <a:pos x="741" y="200"/>
                </a:cxn>
              </a:cxnLst>
              <a:rect l="0" t="0" r="r" b="b"/>
              <a:pathLst>
                <a:path w="742" h="201">
                  <a:moveTo>
                    <a:pt x="741" y="200"/>
                  </a:moveTo>
                  <a:lnTo>
                    <a:pt x="741" y="0"/>
                  </a:lnTo>
                  <a:lnTo>
                    <a:pt x="0" y="0"/>
                  </a:lnTo>
                  <a:lnTo>
                    <a:pt x="0" y="200"/>
                  </a:lnTo>
                  <a:lnTo>
                    <a:pt x="741" y="20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10" name="Rectangle 10"/>
            <p:cNvSpPr>
              <a:spLocks noChangeArrowheads="1"/>
            </p:cNvSpPr>
            <p:nvPr/>
          </p:nvSpPr>
          <p:spPr bwMode="auto">
            <a:xfrm>
              <a:off x="2619" y="931"/>
              <a:ext cx="44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25611" name="Rectangle 11"/>
            <p:cNvSpPr>
              <a:spLocks noChangeArrowheads="1"/>
            </p:cNvSpPr>
            <p:nvPr/>
          </p:nvSpPr>
          <p:spPr bwMode="auto">
            <a:xfrm>
              <a:off x="2393" y="1459"/>
              <a:ext cx="79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25612" name="Rectangle 12"/>
            <p:cNvSpPr>
              <a:spLocks noChangeArrowheads="1"/>
            </p:cNvSpPr>
            <p:nvPr/>
          </p:nvSpPr>
          <p:spPr bwMode="auto">
            <a:xfrm>
              <a:off x="2177" y="1095"/>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25613" name="Rectangle 13"/>
            <p:cNvSpPr>
              <a:spLocks noChangeArrowheads="1"/>
            </p:cNvSpPr>
            <p:nvPr/>
          </p:nvSpPr>
          <p:spPr bwMode="auto">
            <a:xfrm>
              <a:off x="3131" y="1100"/>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25614" name="Line 14"/>
            <p:cNvSpPr>
              <a:spLocks noChangeShapeType="1"/>
            </p:cNvSpPr>
            <p:nvPr/>
          </p:nvSpPr>
          <p:spPr bwMode="auto">
            <a:xfrm flipH="1">
              <a:off x="3164" y="1565"/>
              <a:ext cx="243" cy="0"/>
            </a:xfrm>
            <a:prstGeom prst="line">
              <a:avLst/>
            </a:prstGeom>
            <a:noFill/>
            <a:ln w="12700">
              <a:solidFill>
                <a:schemeClr val="tx2"/>
              </a:solidFill>
              <a:round/>
              <a:headEnd type="none" w="sm" len="sm"/>
              <a:tailEnd type="none" w="sm" len="sm"/>
            </a:ln>
            <a:effectLst/>
          </p:spPr>
          <p:txBody>
            <a:bodyPr/>
            <a:lstStyle/>
            <a:p>
              <a:endParaRPr lang="en-US"/>
            </a:p>
          </p:txBody>
        </p:sp>
        <p:sp>
          <p:nvSpPr>
            <p:cNvPr id="25615" name="Line 15"/>
            <p:cNvSpPr>
              <a:spLocks noChangeShapeType="1"/>
            </p:cNvSpPr>
            <p:nvPr/>
          </p:nvSpPr>
          <p:spPr bwMode="auto">
            <a:xfrm>
              <a:off x="2298" y="1338"/>
              <a:ext cx="338" cy="117"/>
            </a:xfrm>
            <a:prstGeom prst="line">
              <a:avLst/>
            </a:prstGeom>
            <a:noFill/>
            <a:ln w="12700">
              <a:solidFill>
                <a:schemeClr val="tx2"/>
              </a:solidFill>
              <a:round/>
              <a:headEnd type="none" w="sm" len="sm"/>
              <a:tailEnd type="none" w="sm" len="sm"/>
            </a:ln>
            <a:effectLst/>
          </p:spPr>
          <p:txBody>
            <a:bodyPr/>
            <a:lstStyle/>
            <a:p>
              <a:endParaRPr lang="en-US"/>
            </a:p>
          </p:txBody>
        </p:sp>
        <p:sp>
          <p:nvSpPr>
            <p:cNvPr id="25616" name="Line 16"/>
            <p:cNvSpPr>
              <a:spLocks noChangeShapeType="1"/>
            </p:cNvSpPr>
            <p:nvPr/>
          </p:nvSpPr>
          <p:spPr bwMode="auto">
            <a:xfrm flipH="1">
              <a:off x="2780" y="1132"/>
              <a:ext cx="48" cy="304"/>
            </a:xfrm>
            <a:prstGeom prst="line">
              <a:avLst/>
            </a:prstGeom>
            <a:noFill/>
            <a:ln w="12700">
              <a:solidFill>
                <a:schemeClr val="tx2"/>
              </a:solidFill>
              <a:round/>
              <a:headEnd type="none" w="sm" len="sm"/>
              <a:tailEnd type="none" w="sm" len="sm"/>
            </a:ln>
            <a:effectLst/>
          </p:spPr>
          <p:txBody>
            <a:bodyPr/>
            <a:lstStyle/>
            <a:p>
              <a:endParaRPr lang="en-US"/>
            </a:p>
          </p:txBody>
        </p:sp>
        <p:sp>
          <p:nvSpPr>
            <p:cNvPr id="25617" name="Line 17"/>
            <p:cNvSpPr>
              <a:spLocks noChangeShapeType="1"/>
            </p:cNvSpPr>
            <p:nvPr/>
          </p:nvSpPr>
          <p:spPr bwMode="auto">
            <a:xfrm flipH="1">
              <a:off x="3010" y="1338"/>
              <a:ext cx="220" cy="117"/>
            </a:xfrm>
            <a:prstGeom prst="line">
              <a:avLst/>
            </a:prstGeom>
            <a:noFill/>
            <a:ln w="12700">
              <a:solidFill>
                <a:schemeClr val="tx2"/>
              </a:solidFill>
              <a:round/>
              <a:headEnd type="none" w="sm" len="sm"/>
              <a:tailEnd type="none" w="sm" len="sm"/>
            </a:ln>
            <a:effectLst/>
          </p:spPr>
          <p:txBody>
            <a:bodyPr/>
            <a:lstStyle/>
            <a:p>
              <a:endParaRPr lang="en-US"/>
            </a:p>
          </p:txBody>
        </p:sp>
      </p:grpSp>
      <p:sp>
        <p:nvSpPr>
          <p:cNvPr id="25619" name="Freeform 19"/>
          <p:cNvSpPr>
            <a:spLocks/>
          </p:cNvSpPr>
          <p:nvPr/>
        </p:nvSpPr>
        <p:spPr bwMode="auto">
          <a:xfrm>
            <a:off x="5368925" y="2190750"/>
            <a:ext cx="1566863" cy="569913"/>
          </a:xfrm>
          <a:custGeom>
            <a:avLst/>
            <a:gdLst/>
            <a:ahLst/>
            <a:cxnLst>
              <a:cxn ang="0">
                <a:pos x="0" y="179"/>
              </a:cxn>
              <a:cxn ang="0">
                <a:pos x="487" y="0"/>
              </a:cxn>
              <a:cxn ang="0">
                <a:pos x="986" y="185"/>
              </a:cxn>
              <a:cxn ang="0">
                <a:pos x="487" y="358"/>
              </a:cxn>
              <a:cxn ang="0">
                <a:pos x="0" y="179"/>
              </a:cxn>
            </a:cxnLst>
            <a:rect l="0" t="0" r="r" b="b"/>
            <a:pathLst>
              <a:path w="987" h="359">
                <a:moveTo>
                  <a:pt x="0" y="179"/>
                </a:moveTo>
                <a:lnTo>
                  <a:pt x="487" y="0"/>
                </a:lnTo>
                <a:lnTo>
                  <a:pt x="986" y="185"/>
                </a:lnTo>
                <a:lnTo>
                  <a:pt x="487" y="358"/>
                </a:lnTo>
                <a:lnTo>
                  <a:pt x="0" y="17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20" name="Rectangle 20"/>
          <p:cNvSpPr>
            <a:spLocks noChangeArrowheads="1"/>
          </p:cNvSpPr>
          <p:nvPr/>
        </p:nvSpPr>
        <p:spPr bwMode="auto">
          <a:xfrm>
            <a:off x="5514975" y="2312988"/>
            <a:ext cx="1208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Works_In4</a:t>
            </a:r>
          </a:p>
        </p:txBody>
      </p:sp>
      <p:sp>
        <p:nvSpPr>
          <p:cNvPr id="25621" name="Freeform 21"/>
          <p:cNvSpPr>
            <a:spLocks/>
          </p:cNvSpPr>
          <p:nvPr/>
        </p:nvSpPr>
        <p:spPr bwMode="auto">
          <a:xfrm>
            <a:off x="5294313" y="1336675"/>
            <a:ext cx="804862" cy="339725"/>
          </a:xfrm>
          <a:custGeom>
            <a:avLst/>
            <a:gdLst/>
            <a:ahLst/>
            <a:cxnLst>
              <a:cxn ang="0">
                <a:pos x="1" y="116"/>
              </a:cxn>
              <a:cxn ang="0">
                <a:pos x="9" y="134"/>
              </a:cxn>
              <a:cxn ang="0">
                <a:pos x="24" y="151"/>
              </a:cxn>
              <a:cxn ang="0">
                <a:pos x="46" y="167"/>
              </a:cxn>
              <a:cxn ang="0">
                <a:pos x="75" y="182"/>
              </a:cxn>
              <a:cxn ang="0">
                <a:pos x="108" y="194"/>
              </a:cxn>
              <a:cxn ang="0">
                <a:pos x="146" y="203"/>
              </a:cxn>
              <a:cxn ang="0">
                <a:pos x="187" y="209"/>
              </a:cxn>
              <a:cxn ang="0">
                <a:pos x="231" y="212"/>
              </a:cxn>
              <a:cxn ang="0">
                <a:pos x="275" y="212"/>
              </a:cxn>
              <a:cxn ang="0">
                <a:pos x="318" y="209"/>
              </a:cxn>
              <a:cxn ang="0">
                <a:pos x="360" y="202"/>
              </a:cxn>
              <a:cxn ang="0">
                <a:pos x="398" y="194"/>
              </a:cxn>
              <a:cxn ang="0">
                <a:pos x="432" y="181"/>
              </a:cxn>
              <a:cxn ang="0">
                <a:pos x="460" y="167"/>
              </a:cxn>
              <a:cxn ang="0">
                <a:pos x="482" y="151"/>
              </a:cxn>
              <a:cxn ang="0">
                <a:pos x="497" y="133"/>
              </a:cxn>
              <a:cxn ang="0">
                <a:pos x="505" y="115"/>
              </a:cxn>
              <a:cxn ang="0">
                <a:pos x="505" y="97"/>
              </a:cxn>
              <a:cxn ang="0">
                <a:pos x="497" y="79"/>
              </a:cxn>
              <a:cxn ang="0">
                <a:pos x="482" y="61"/>
              </a:cxn>
              <a:cxn ang="0">
                <a:pos x="460" y="45"/>
              </a:cxn>
              <a:cxn ang="0">
                <a:pos x="432" y="31"/>
              </a:cxn>
              <a:cxn ang="0">
                <a:pos x="398" y="19"/>
              </a:cxn>
              <a:cxn ang="0">
                <a:pos x="360" y="10"/>
              </a:cxn>
              <a:cxn ang="0">
                <a:pos x="318" y="3"/>
              </a:cxn>
              <a:cxn ang="0">
                <a:pos x="275" y="0"/>
              </a:cxn>
              <a:cxn ang="0">
                <a:pos x="231" y="0"/>
              </a:cxn>
              <a:cxn ang="0">
                <a:pos x="187" y="3"/>
              </a:cxn>
              <a:cxn ang="0">
                <a:pos x="146" y="10"/>
              </a:cxn>
              <a:cxn ang="0">
                <a:pos x="108" y="19"/>
              </a:cxn>
              <a:cxn ang="0">
                <a:pos x="75" y="31"/>
              </a:cxn>
              <a:cxn ang="0">
                <a:pos x="46" y="45"/>
              </a:cxn>
              <a:cxn ang="0">
                <a:pos x="24" y="61"/>
              </a:cxn>
              <a:cxn ang="0">
                <a:pos x="9" y="79"/>
              </a:cxn>
              <a:cxn ang="0">
                <a:pos x="1" y="97"/>
              </a:cxn>
            </a:cxnLst>
            <a:rect l="0" t="0" r="r" b="b"/>
            <a:pathLst>
              <a:path w="507" h="214">
                <a:moveTo>
                  <a:pt x="0" y="106"/>
                </a:moveTo>
                <a:lnTo>
                  <a:pt x="1" y="116"/>
                </a:lnTo>
                <a:lnTo>
                  <a:pt x="4" y="124"/>
                </a:lnTo>
                <a:lnTo>
                  <a:pt x="9" y="134"/>
                </a:lnTo>
                <a:lnTo>
                  <a:pt x="15" y="143"/>
                </a:lnTo>
                <a:lnTo>
                  <a:pt x="24" y="151"/>
                </a:lnTo>
                <a:lnTo>
                  <a:pt x="34" y="160"/>
                </a:lnTo>
                <a:lnTo>
                  <a:pt x="46" y="167"/>
                </a:lnTo>
                <a:lnTo>
                  <a:pt x="60" y="175"/>
                </a:lnTo>
                <a:lnTo>
                  <a:pt x="75" y="182"/>
                </a:lnTo>
                <a:lnTo>
                  <a:pt x="90" y="188"/>
                </a:lnTo>
                <a:lnTo>
                  <a:pt x="108" y="194"/>
                </a:lnTo>
                <a:lnTo>
                  <a:pt x="127" y="199"/>
                </a:lnTo>
                <a:lnTo>
                  <a:pt x="146" y="203"/>
                </a:lnTo>
                <a:lnTo>
                  <a:pt x="167" y="206"/>
                </a:lnTo>
                <a:lnTo>
                  <a:pt x="187" y="209"/>
                </a:lnTo>
                <a:lnTo>
                  <a:pt x="209" y="211"/>
                </a:lnTo>
                <a:lnTo>
                  <a:pt x="231" y="212"/>
                </a:lnTo>
                <a:lnTo>
                  <a:pt x="253" y="213"/>
                </a:lnTo>
                <a:lnTo>
                  <a:pt x="275" y="212"/>
                </a:lnTo>
                <a:lnTo>
                  <a:pt x="297" y="211"/>
                </a:lnTo>
                <a:lnTo>
                  <a:pt x="318" y="209"/>
                </a:lnTo>
                <a:lnTo>
                  <a:pt x="340" y="206"/>
                </a:lnTo>
                <a:lnTo>
                  <a:pt x="360" y="202"/>
                </a:lnTo>
                <a:lnTo>
                  <a:pt x="379" y="199"/>
                </a:lnTo>
                <a:lnTo>
                  <a:pt x="398" y="194"/>
                </a:lnTo>
                <a:lnTo>
                  <a:pt x="415" y="188"/>
                </a:lnTo>
                <a:lnTo>
                  <a:pt x="432" y="181"/>
                </a:lnTo>
                <a:lnTo>
                  <a:pt x="447" y="174"/>
                </a:lnTo>
                <a:lnTo>
                  <a:pt x="460" y="167"/>
                </a:lnTo>
                <a:lnTo>
                  <a:pt x="472" y="160"/>
                </a:lnTo>
                <a:lnTo>
                  <a:pt x="482" y="151"/>
                </a:lnTo>
                <a:lnTo>
                  <a:pt x="490" y="142"/>
                </a:lnTo>
                <a:lnTo>
                  <a:pt x="497" y="133"/>
                </a:lnTo>
                <a:lnTo>
                  <a:pt x="502" y="124"/>
                </a:lnTo>
                <a:lnTo>
                  <a:pt x="505" y="115"/>
                </a:lnTo>
                <a:lnTo>
                  <a:pt x="506" y="106"/>
                </a:lnTo>
                <a:lnTo>
                  <a:pt x="505" y="97"/>
                </a:lnTo>
                <a:lnTo>
                  <a:pt x="502" y="87"/>
                </a:lnTo>
                <a:lnTo>
                  <a:pt x="497" y="79"/>
                </a:lnTo>
                <a:lnTo>
                  <a:pt x="490" y="70"/>
                </a:lnTo>
                <a:lnTo>
                  <a:pt x="482" y="61"/>
                </a:lnTo>
                <a:lnTo>
                  <a:pt x="472" y="53"/>
                </a:lnTo>
                <a:lnTo>
                  <a:pt x="460" y="45"/>
                </a:lnTo>
                <a:lnTo>
                  <a:pt x="447" y="38"/>
                </a:lnTo>
                <a:lnTo>
                  <a:pt x="432" y="31"/>
                </a:lnTo>
                <a:lnTo>
                  <a:pt x="415" y="24"/>
                </a:lnTo>
                <a:lnTo>
                  <a:pt x="398" y="19"/>
                </a:lnTo>
                <a:lnTo>
                  <a:pt x="379" y="14"/>
                </a:lnTo>
                <a:lnTo>
                  <a:pt x="360" y="10"/>
                </a:lnTo>
                <a:lnTo>
                  <a:pt x="340" y="6"/>
                </a:lnTo>
                <a:lnTo>
                  <a:pt x="318" y="3"/>
                </a:lnTo>
                <a:lnTo>
                  <a:pt x="297" y="1"/>
                </a:lnTo>
                <a:lnTo>
                  <a:pt x="275" y="0"/>
                </a:lnTo>
                <a:lnTo>
                  <a:pt x="253" y="0"/>
                </a:lnTo>
                <a:lnTo>
                  <a:pt x="231" y="0"/>
                </a:lnTo>
                <a:lnTo>
                  <a:pt x="209" y="1"/>
                </a:lnTo>
                <a:lnTo>
                  <a:pt x="187" y="3"/>
                </a:lnTo>
                <a:lnTo>
                  <a:pt x="167" y="6"/>
                </a:lnTo>
                <a:lnTo>
                  <a:pt x="146" y="10"/>
                </a:lnTo>
                <a:lnTo>
                  <a:pt x="127" y="14"/>
                </a:lnTo>
                <a:lnTo>
                  <a:pt x="108" y="19"/>
                </a:lnTo>
                <a:lnTo>
                  <a:pt x="90" y="25"/>
                </a:lnTo>
                <a:lnTo>
                  <a:pt x="75" y="31"/>
                </a:lnTo>
                <a:lnTo>
                  <a:pt x="60" y="38"/>
                </a:lnTo>
                <a:lnTo>
                  <a:pt x="46" y="45"/>
                </a:lnTo>
                <a:lnTo>
                  <a:pt x="34" y="53"/>
                </a:lnTo>
                <a:lnTo>
                  <a:pt x="24" y="61"/>
                </a:lnTo>
                <a:lnTo>
                  <a:pt x="15" y="70"/>
                </a:lnTo>
                <a:lnTo>
                  <a:pt x="9" y="79"/>
                </a:lnTo>
                <a:lnTo>
                  <a:pt x="4" y="87"/>
                </a:lnTo>
                <a:lnTo>
                  <a:pt x="1" y="97"/>
                </a:lnTo>
                <a:lnTo>
                  <a:pt x="0" y="10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22" name="Freeform 22"/>
          <p:cNvSpPr>
            <a:spLocks/>
          </p:cNvSpPr>
          <p:nvPr/>
        </p:nvSpPr>
        <p:spPr bwMode="auto">
          <a:xfrm>
            <a:off x="6197600" y="1336675"/>
            <a:ext cx="803275" cy="339725"/>
          </a:xfrm>
          <a:custGeom>
            <a:avLst/>
            <a:gdLst/>
            <a:ahLst/>
            <a:cxnLst>
              <a:cxn ang="0">
                <a:pos x="1" y="116"/>
              </a:cxn>
              <a:cxn ang="0">
                <a:pos x="8" y="134"/>
              </a:cxn>
              <a:cxn ang="0">
                <a:pos x="23" y="151"/>
              </a:cxn>
              <a:cxn ang="0">
                <a:pos x="46" y="167"/>
              </a:cxn>
              <a:cxn ang="0">
                <a:pos x="74" y="182"/>
              </a:cxn>
              <a:cxn ang="0">
                <a:pos x="108" y="194"/>
              </a:cxn>
              <a:cxn ang="0">
                <a:pos x="146" y="203"/>
              </a:cxn>
              <a:cxn ang="0">
                <a:pos x="187" y="209"/>
              </a:cxn>
              <a:cxn ang="0">
                <a:pos x="231" y="212"/>
              </a:cxn>
              <a:cxn ang="0">
                <a:pos x="275" y="212"/>
              </a:cxn>
              <a:cxn ang="0">
                <a:pos x="318" y="209"/>
              </a:cxn>
              <a:cxn ang="0">
                <a:pos x="360" y="202"/>
              </a:cxn>
              <a:cxn ang="0">
                <a:pos x="397" y="194"/>
              </a:cxn>
              <a:cxn ang="0">
                <a:pos x="431" y="181"/>
              </a:cxn>
              <a:cxn ang="0">
                <a:pos x="460" y="167"/>
              </a:cxn>
              <a:cxn ang="0">
                <a:pos x="481" y="151"/>
              </a:cxn>
              <a:cxn ang="0">
                <a:pos x="497" y="133"/>
              </a:cxn>
              <a:cxn ang="0">
                <a:pos x="504" y="115"/>
              </a:cxn>
              <a:cxn ang="0">
                <a:pos x="504" y="97"/>
              </a:cxn>
              <a:cxn ang="0">
                <a:pos x="497" y="79"/>
              </a:cxn>
              <a:cxn ang="0">
                <a:pos x="481" y="61"/>
              </a:cxn>
              <a:cxn ang="0">
                <a:pos x="460" y="45"/>
              </a:cxn>
              <a:cxn ang="0">
                <a:pos x="431" y="31"/>
              </a:cxn>
              <a:cxn ang="0">
                <a:pos x="397" y="19"/>
              </a:cxn>
              <a:cxn ang="0">
                <a:pos x="359" y="10"/>
              </a:cxn>
              <a:cxn ang="0">
                <a:pos x="318" y="3"/>
              </a:cxn>
              <a:cxn ang="0">
                <a:pos x="275" y="0"/>
              </a:cxn>
              <a:cxn ang="0">
                <a:pos x="231" y="0"/>
              </a:cxn>
              <a:cxn ang="0">
                <a:pos x="187" y="3"/>
              </a:cxn>
              <a:cxn ang="0">
                <a:pos x="146" y="10"/>
              </a:cxn>
              <a:cxn ang="0">
                <a:pos x="107" y="19"/>
              </a:cxn>
              <a:cxn ang="0">
                <a:pos x="74" y="31"/>
              </a:cxn>
              <a:cxn ang="0">
                <a:pos x="46" y="45"/>
              </a:cxn>
              <a:cxn ang="0">
                <a:pos x="23" y="61"/>
              </a:cxn>
              <a:cxn ang="0">
                <a:pos x="8" y="79"/>
              </a:cxn>
              <a:cxn ang="0">
                <a:pos x="1" y="97"/>
              </a:cxn>
            </a:cxnLst>
            <a:rect l="0" t="0" r="r" b="b"/>
            <a:pathLst>
              <a:path w="506" h="214">
                <a:moveTo>
                  <a:pt x="0" y="106"/>
                </a:moveTo>
                <a:lnTo>
                  <a:pt x="1" y="116"/>
                </a:lnTo>
                <a:lnTo>
                  <a:pt x="4" y="124"/>
                </a:lnTo>
                <a:lnTo>
                  <a:pt x="8" y="134"/>
                </a:lnTo>
                <a:lnTo>
                  <a:pt x="15" y="143"/>
                </a:lnTo>
                <a:lnTo>
                  <a:pt x="23" y="151"/>
                </a:lnTo>
                <a:lnTo>
                  <a:pt x="34" y="160"/>
                </a:lnTo>
                <a:lnTo>
                  <a:pt x="46" y="167"/>
                </a:lnTo>
                <a:lnTo>
                  <a:pt x="59" y="175"/>
                </a:lnTo>
                <a:lnTo>
                  <a:pt x="74" y="182"/>
                </a:lnTo>
                <a:lnTo>
                  <a:pt x="90" y="188"/>
                </a:lnTo>
                <a:lnTo>
                  <a:pt x="108" y="194"/>
                </a:lnTo>
                <a:lnTo>
                  <a:pt x="126" y="199"/>
                </a:lnTo>
                <a:lnTo>
                  <a:pt x="146" y="203"/>
                </a:lnTo>
                <a:lnTo>
                  <a:pt x="166" y="206"/>
                </a:lnTo>
                <a:lnTo>
                  <a:pt x="187" y="209"/>
                </a:lnTo>
                <a:lnTo>
                  <a:pt x="209" y="211"/>
                </a:lnTo>
                <a:lnTo>
                  <a:pt x="231" y="212"/>
                </a:lnTo>
                <a:lnTo>
                  <a:pt x="253" y="213"/>
                </a:lnTo>
                <a:lnTo>
                  <a:pt x="275" y="212"/>
                </a:lnTo>
                <a:lnTo>
                  <a:pt x="296" y="211"/>
                </a:lnTo>
                <a:lnTo>
                  <a:pt x="318" y="209"/>
                </a:lnTo>
                <a:lnTo>
                  <a:pt x="339" y="206"/>
                </a:lnTo>
                <a:lnTo>
                  <a:pt x="360" y="202"/>
                </a:lnTo>
                <a:lnTo>
                  <a:pt x="379" y="199"/>
                </a:lnTo>
                <a:lnTo>
                  <a:pt x="397" y="194"/>
                </a:lnTo>
                <a:lnTo>
                  <a:pt x="415" y="188"/>
                </a:lnTo>
                <a:lnTo>
                  <a:pt x="431" y="181"/>
                </a:lnTo>
                <a:lnTo>
                  <a:pt x="446" y="174"/>
                </a:lnTo>
                <a:lnTo>
                  <a:pt x="460" y="167"/>
                </a:lnTo>
                <a:lnTo>
                  <a:pt x="472" y="160"/>
                </a:lnTo>
                <a:lnTo>
                  <a:pt x="481" y="151"/>
                </a:lnTo>
                <a:lnTo>
                  <a:pt x="490" y="142"/>
                </a:lnTo>
                <a:lnTo>
                  <a:pt x="497" y="133"/>
                </a:lnTo>
                <a:lnTo>
                  <a:pt x="501" y="124"/>
                </a:lnTo>
                <a:lnTo>
                  <a:pt x="504" y="115"/>
                </a:lnTo>
                <a:lnTo>
                  <a:pt x="505" y="106"/>
                </a:lnTo>
                <a:lnTo>
                  <a:pt x="504" y="97"/>
                </a:lnTo>
                <a:lnTo>
                  <a:pt x="501" y="87"/>
                </a:lnTo>
                <a:lnTo>
                  <a:pt x="497" y="79"/>
                </a:lnTo>
                <a:lnTo>
                  <a:pt x="490" y="70"/>
                </a:lnTo>
                <a:lnTo>
                  <a:pt x="481" y="61"/>
                </a:lnTo>
                <a:lnTo>
                  <a:pt x="472" y="53"/>
                </a:lnTo>
                <a:lnTo>
                  <a:pt x="460" y="45"/>
                </a:lnTo>
                <a:lnTo>
                  <a:pt x="446" y="38"/>
                </a:lnTo>
                <a:lnTo>
                  <a:pt x="431" y="31"/>
                </a:lnTo>
                <a:lnTo>
                  <a:pt x="415" y="24"/>
                </a:lnTo>
                <a:lnTo>
                  <a:pt x="397" y="19"/>
                </a:lnTo>
                <a:lnTo>
                  <a:pt x="379" y="14"/>
                </a:lnTo>
                <a:lnTo>
                  <a:pt x="359" y="10"/>
                </a:lnTo>
                <a:lnTo>
                  <a:pt x="339" y="6"/>
                </a:lnTo>
                <a:lnTo>
                  <a:pt x="318" y="3"/>
                </a:lnTo>
                <a:lnTo>
                  <a:pt x="296" y="1"/>
                </a:lnTo>
                <a:lnTo>
                  <a:pt x="275" y="0"/>
                </a:lnTo>
                <a:lnTo>
                  <a:pt x="253" y="0"/>
                </a:lnTo>
                <a:lnTo>
                  <a:pt x="231" y="0"/>
                </a:lnTo>
                <a:lnTo>
                  <a:pt x="209" y="1"/>
                </a:lnTo>
                <a:lnTo>
                  <a:pt x="187" y="3"/>
                </a:lnTo>
                <a:lnTo>
                  <a:pt x="166" y="6"/>
                </a:lnTo>
                <a:lnTo>
                  <a:pt x="146" y="10"/>
                </a:lnTo>
                <a:lnTo>
                  <a:pt x="126" y="14"/>
                </a:lnTo>
                <a:lnTo>
                  <a:pt x="107" y="19"/>
                </a:lnTo>
                <a:lnTo>
                  <a:pt x="90" y="25"/>
                </a:lnTo>
                <a:lnTo>
                  <a:pt x="74" y="31"/>
                </a:lnTo>
                <a:lnTo>
                  <a:pt x="59" y="38"/>
                </a:lnTo>
                <a:lnTo>
                  <a:pt x="46" y="45"/>
                </a:lnTo>
                <a:lnTo>
                  <a:pt x="34" y="53"/>
                </a:lnTo>
                <a:lnTo>
                  <a:pt x="23" y="61"/>
                </a:lnTo>
                <a:lnTo>
                  <a:pt x="15" y="70"/>
                </a:lnTo>
                <a:lnTo>
                  <a:pt x="8" y="79"/>
                </a:lnTo>
                <a:lnTo>
                  <a:pt x="4" y="87"/>
                </a:lnTo>
                <a:lnTo>
                  <a:pt x="1" y="97"/>
                </a:lnTo>
                <a:lnTo>
                  <a:pt x="0" y="10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23" name="Rectangle 23"/>
          <p:cNvSpPr>
            <a:spLocks noChangeArrowheads="1"/>
          </p:cNvSpPr>
          <p:nvPr/>
        </p:nvSpPr>
        <p:spPr bwMode="auto">
          <a:xfrm>
            <a:off x="5399088" y="1308100"/>
            <a:ext cx="6318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from</a:t>
            </a:r>
          </a:p>
        </p:txBody>
      </p:sp>
      <p:sp>
        <p:nvSpPr>
          <p:cNvPr id="25624" name="Rectangle 24"/>
          <p:cNvSpPr>
            <a:spLocks noChangeArrowheads="1"/>
          </p:cNvSpPr>
          <p:nvPr/>
        </p:nvSpPr>
        <p:spPr bwMode="auto">
          <a:xfrm>
            <a:off x="6435725" y="1287463"/>
            <a:ext cx="37306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to</a:t>
            </a:r>
          </a:p>
        </p:txBody>
      </p:sp>
      <p:sp>
        <p:nvSpPr>
          <p:cNvPr id="25625" name="Line 25"/>
          <p:cNvSpPr>
            <a:spLocks noChangeShapeType="1"/>
          </p:cNvSpPr>
          <p:nvPr/>
        </p:nvSpPr>
        <p:spPr bwMode="auto">
          <a:xfrm flipH="1">
            <a:off x="6424613" y="1698625"/>
            <a:ext cx="74612" cy="611188"/>
          </a:xfrm>
          <a:prstGeom prst="line">
            <a:avLst/>
          </a:prstGeom>
          <a:noFill/>
          <a:ln w="12700">
            <a:solidFill>
              <a:schemeClr val="tx2"/>
            </a:solidFill>
            <a:round/>
            <a:headEnd type="none" w="sm" len="sm"/>
            <a:tailEnd type="none" w="sm" len="sm"/>
          </a:ln>
          <a:effectLst/>
        </p:spPr>
        <p:txBody>
          <a:bodyPr/>
          <a:lstStyle/>
          <a:p>
            <a:endParaRPr lang="en-US"/>
          </a:p>
        </p:txBody>
      </p:sp>
      <p:sp>
        <p:nvSpPr>
          <p:cNvPr id="25626" name="Freeform 26"/>
          <p:cNvSpPr>
            <a:spLocks/>
          </p:cNvSpPr>
          <p:nvPr/>
        </p:nvSpPr>
        <p:spPr bwMode="auto">
          <a:xfrm>
            <a:off x="8178800" y="1782763"/>
            <a:ext cx="803275" cy="339725"/>
          </a:xfrm>
          <a:custGeom>
            <a:avLst/>
            <a:gdLst/>
            <a:ahLst/>
            <a:cxnLst>
              <a:cxn ang="0">
                <a:pos x="1" y="116"/>
              </a:cxn>
              <a:cxn ang="0">
                <a:pos x="8" y="134"/>
              </a:cxn>
              <a:cxn ang="0">
                <a:pos x="24" y="152"/>
              </a:cxn>
              <a:cxn ang="0">
                <a:pos x="45" y="168"/>
              </a:cxn>
              <a:cxn ang="0">
                <a:pos x="74" y="182"/>
              </a:cxn>
              <a:cxn ang="0">
                <a:pos x="108" y="194"/>
              </a:cxn>
              <a:cxn ang="0">
                <a:pos x="145" y="203"/>
              </a:cxn>
              <a:cxn ang="0">
                <a:pos x="187" y="210"/>
              </a:cxn>
              <a:cxn ang="0">
                <a:pos x="231" y="213"/>
              </a:cxn>
              <a:cxn ang="0">
                <a:pos x="274" y="213"/>
              </a:cxn>
              <a:cxn ang="0">
                <a:pos x="318" y="210"/>
              </a:cxn>
              <a:cxn ang="0">
                <a:pos x="359" y="203"/>
              </a:cxn>
              <a:cxn ang="0">
                <a:pos x="397" y="194"/>
              </a:cxn>
              <a:cxn ang="0">
                <a:pos x="431" y="182"/>
              </a:cxn>
              <a:cxn ang="0">
                <a:pos x="459" y="168"/>
              </a:cxn>
              <a:cxn ang="0">
                <a:pos x="481" y="151"/>
              </a:cxn>
              <a:cxn ang="0">
                <a:pos x="497" y="134"/>
              </a:cxn>
              <a:cxn ang="0">
                <a:pos x="504" y="116"/>
              </a:cxn>
              <a:cxn ang="0">
                <a:pos x="504" y="97"/>
              </a:cxn>
              <a:cxn ang="0">
                <a:pos x="497" y="79"/>
              </a:cxn>
              <a:cxn ang="0">
                <a:pos x="481" y="62"/>
              </a:cxn>
              <a:cxn ang="0">
                <a:pos x="459" y="45"/>
              </a:cxn>
              <a:cxn ang="0">
                <a:pos x="431" y="31"/>
              </a:cxn>
              <a:cxn ang="0">
                <a:pos x="397" y="19"/>
              </a:cxn>
              <a:cxn ang="0">
                <a:pos x="359" y="10"/>
              </a:cxn>
              <a:cxn ang="0">
                <a:pos x="318" y="4"/>
              </a:cxn>
              <a:cxn ang="0">
                <a:pos x="274" y="0"/>
              </a:cxn>
              <a:cxn ang="0">
                <a:pos x="231" y="0"/>
              </a:cxn>
              <a:cxn ang="0">
                <a:pos x="187" y="4"/>
              </a:cxn>
              <a:cxn ang="0">
                <a:pos x="145" y="10"/>
              </a:cxn>
              <a:cxn ang="0">
                <a:pos x="108" y="20"/>
              </a:cxn>
              <a:cxn ang="0">
                <a:pos x="74" y="31"/>
              </a:cxn>
              <a:cxn ang="0">
                <a:pos x="45" y="46"/>
              </a:cxn>
              <a:cxn ang="0">
                <a:pos x="24" y="62"/>
              </a:cxn>
              <a:cxn ang="0">
                <a:pos x="8" y="79"/>
              </a:cxn>
              <a:cxn ang="0">
                <a:pos x="1" y="98"/>
              </a:cxn>
            </a:cxnLst>
            <a:rect l="0" t="0" r="r" b="b"/>
            <a:pathLst>
              <a:path w="506" h="214">
                <a:moveTo>
                  <a:pt x="0" y="107"/>
                </a:moveTo>
                <a:lnTo>
                  <a:pt x="1" y="116"/>
                </a:lnTo>
                <a:lnTo>
                  <a:pt x="4" y="125"/>
                </a:lnTo>
                <a:lnTo>
                  <a:pt x="8" y="134"/>
                </a:lnTo>
                <a:lnTo>
                  <a:pt x="15" y="143"/>
                </a:lnTo>
                <a:lnTo>
                  <a:pt x="24" y="152"/>
                </a:lnTo>
                <a:lnTo>
                  <a:pt x="34" y="160"/>
                </a:lnTo>
                <a:lnTo>
                  <a:pt x="45" y="168"/>
                </a:lnTo>
                <a:lnTo>
                  <a:pt x="59" y="175"/>
                </a:lnTo>
                <a:lnTo>
                  <a:pt x="74" y="182"/>
                </a:lnTo>
                <a:lnTo>
                  <a:pt x="90" y="188"/>
                </a:lnTo>
                <a:lnTo>
                  <a:pt x="108" y="194"/>
                </a:lnTo>
                <a:lnTo>
                  <a:pt x="126" y="199"/>
                </a:lnTo>
                <a:lnTo>
                  <a:pt x="145" y="203"/>
                </a:lnTo>
                <a:lnTo>
                  <a:pt x="166" y="207"/>
                </a:lnTo>
                <a:lnTo>
                  <a:pt x="187" y="210"/>
                </a:lnTo>
                <a:lnTo>
                  <a:pt x="209" y="212"/>
                </a:lnTo>
                <a:lnTo>
                  <a:pt x="231" y="213"/>
                </a:lnTo>
                <a:lnTo>
                  <a:pt x="252" y="213"/>
                </a:lnTo>
                <a:lnTo>
                  <a:pt x="274" y="213"/>
                </a:lnTo>
                <a:lnTo>
                  <a:pt x="296" y="212"/>
                </a:lnTo>
                <a:lnTo>
                  <a:pt x="318" y="210"/>
                </a:lnTo>
                <a:lnTo>
                  <a:pt x="339" y="207"/>
                </a:lnTo>
                <a:lnTo>
                  <a:pt x="359" y="203"/>
                </a:lnTo>
                <a:lnTo>
                  <a:pt x="379" y="199"/>
                </a:lnTo>
                <a:lnTo>
                  <a:pt x="397" y="194"/>
                </a:lnTo>
                <a:lnTo>
                  <a:pt x="415" y="188"/>
                </a:lnTo>
                <a:lnTo>
                  <a:pt x="431" y="182"/>
                </a:lnTo>
                <a:lnTo>
                  <a:pt x="446" y="175"/>
                </a:lnTo>
                <a:lnTo>
                  <a:pt x="459" y="168"/>
                </a:lnTo>
                <a:lnTo>
                  <a:pt x="471" y="160"/>
                </a:lnTo>
                <a:lnTo>
                  <a:pt x="481" y="151"/>
                </a:lnTo>
                <a:lnTo>
                  <a:pt x="490" y="143"/>
                </a:lnTo>
                <a:lnTo>
                  <a:pt x="497" y="134"/>
                </a:lnTo>
                <a:lnTo>
                  <a:pt x="501" y="125"/>
                </a:lnTo>
                <a:lnTo>
                  <a:pt x="504" y="116"/>
                </a:lnTo>
                <a:lnTo>
                  <a:pt x="505" y="106"/>
                </a:lnTo>
                <a:lnTo>
                  <a:pt x="504" y="97"/>
                </a:lnTo>
                <a:lnTo>
                  <a:pt x="501" y="88"/>
                </a:lnTo>
                <a:lnTo>
                  <a:pt x="497" y="79"/>
                </a:lnTo>
                <a:lnTo>
                  <a:pt x="490" y="70"/>
                </a:lnTo>
                <a:lnTo>
                  <a:pt x="481" y="62"/>
                </a:lnTo>
                <a:lnTo>
                  <a:pt x="471" y="53"/>
                </a:lnTo>
                <a:lnTo>
                  <a:pt x="459" y="45"/>
                </a:lnTo>
                <a:lnTo>
                  <a:pt x="446" y="38"/>
                </a:lnTo>
                <a:lnTo>
                  <a:pt x="431" y="31"/>
                </a:lnTo>
                <a:lnTo>
                  <a:pt x="415" y="25"/>
                </a:lnTo>
                <a:lnTo>
                  <a:pt x="397" y="19"/>
                </a:lnTo>
                <a:lnTo>
                  <a:pt x="379" y="14"/>
                </a:lnTo>
                <a:lnTo>
                  <a:pt x="359" y="10"/>
                </a:lnTo>
                <a:lnTo>
                  <a:pt x="339" y="6"/>
                </a:lnTo>
                <a:lnTo>
                  <a:pt x="318" y="4"/>
                </a:lnTo>
                <a:lnTo>
                  <a:pt x="296" y="2"/>
                </a:lnTo>
                <a:lnTo>
                  <a:pt x="274" y="0"/>
                </a:lnTo>
                <a:lnTo>
                  <a:pt x="252" y="0"/>
                </a:lnTo>
                <a:lnTo>
                  <a:pt x="231" y="0"/>
                </a:lnTo>
                <a:lnTo>
                  <a:pt x="209" y="2"/>
                </a:lnTo>
                <a:lnTo>
                  <a:pt x="187" y="4"/>
                </a:lnTo>
                <a:lnTo>
                  <a:pt x="166" y="7"/>
                </a:lnTo>
                <a:lnTo>
                  <a:pt x="145" y="10"/>
                </a:lnTo>
                <a:lnTo>
                  <a:pt x="126" y="15"/>
                </a:lnTo>
                <a:lnTo>
                  <a:pt x="108" y="20"/>
                </a:lnTo>
                <a:lnTo>
                  <a:pt x="90" y="25"/>
                </a:lnTo>
                <a:lnTo>
                  <a:pt x="74" y="31"/>
                </a:lnTo>
                <a:lnTo>
                  <a:pt x="59" y="38"/>
                </a:lnTo>
                <a:lnTo>
                  <a:pt x="45" y="46"/>
                </a:lnTo>
                <a:lnTo>
                  <a:pt x="34" y="54"/>
                </a:lnTo>
                <a:lnTo>
                  <a:pt x="24" y="62"/>
                </a:lnTo>
                <a:lnTo>
                  <a:pt x="15" y="70"/>
                </a:lnTo>
                <a:lnTo>
                  <a:pt x="8" y="79"/>
                </a:lnTo>
                <a:lnTo>
                  <a:pt x="4" y="88"/>
                </a:lnTo>
                <a:lnTo>
                  <a:pt x="1" y="98"/>
                </a:lnTo>
                <a:lnTo>
                  <a:pt x="0" y="10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27" name="Freeform 27"/>
          <p:cNvSpPr>
            <a:spLocks/>
          </p:cNvSpPr>
          <p:nvPr/>
        </p:nvSpPr>
        <p:spPr bwMode="auto">
          <a:xfrm>
            <a:off x="7239000" y="2330450"/>
            <a:ext cx="1411288" cy="368300"/>
          </a:xfrm>
          <a:custGeom>
            <a:avLst/>
            <a:gdLst/>
            <a:ahLst/>
            <a:cxnLst>
              <a:cxn ang="0">
                <a:pos x="888" y="231"/>
              </a:cxn>
              <a:cxn ang="0">
                <a:pos x="888" y="0"/>
              </a:cxn>
              <a:cxn ang="0">
                <a:pos x="0" y="0"/>
              </a:cxn>
              <a:cxn ang="0">
                <a:pos x="0" y="231"/>
              </a:cxn>
              <a:cxn ang="0">
                <a:pos x="888" y="231"/>
              </a:cxn>
            </a:cxnLst>
            <a:rect l="0" t="0" r="r" b="b"/>
            <a:pathLst>
              <a:path w="889" h="232">
                <a:moveTo>
                  <a:pt x="888" y="231"/>
                </a:moveTo>
                <a:lnTo>
                  <a:pt x="888" y="0"/>
                </a:lnTo>
                <a:lnTo>
                  <a:pt x="0" y="0"/>
                </a:lnTo>
                <a:lnTo>
                  <a:pt x="0" y="231"/>
                </a:lnTo>
                <a:lnTo>
                  <a:pt x="888" y="231"/>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25630" name="Group 30"/>
          <p:cNvGrpSpPr>
            <a:grpSpLocks/>
          </p:cNvGrpSpPr>
          <p:nvPr/>
        </p:nvGrpSpPr>
        <p:grpSpPr bwMode="auto">
          <a:xfrm>
            <a:off x="7350125" y="1533525"/>
            <a:ext cx="979488" cy="342900"/>
            <a:chOff x="4630" y="966"/>
            <a:chExt cx="617" cy="216"/>
          </a:xfrm>
        </p:grpSpPr>
        <p:sp>
          <p:nvSpPr>
            <p:cNvPr id="25628" name="Freeform 28"/>
            <p:cNvSpPr>
              <a:spLocks/>
            </p:cNvSpPr>
            <p:nvPr/>
          </p:nvSpPr>
          <p:spPr bwMode="auto">
            <a:xfrm>
              <a:off x="4630" y="966"/>
              <a:ext cx="617" cy="215"/>
            </a:xfrm>
            <a:custGeom>
              <a:avLst/>
              <a:gdLst/>
              <a:ahLst/>
              <a:cxnLst>
                <a:cxn ang="0">
                  <a:pos x="616" y="98"/>
                </a:cxn>
                <a:cxn ang="0">
                  <a:pos x="606" y="79"/>
                </a:cxn>
                <a:cxn ang="0">
                  <a:pos x="587" y="62"/>
                </a:cxn>
                <a:cxn ang="0">
                  <a:pos x="561" y="46"/>
                </a:cxn>
                <a:cxn ang="0">
                  <a:pos x="525" y="32"/>
                </a:cxn>
                <a:cxn ang="0">
                  <a:pos x="485" y="20"/>
                </a:cxn>
                <a:cxn ang="0">
                  <a:pos x="437" y="10"/>
                </a:cxn>
                <a:cxn ang="0">
                  <a:pos x="387" y="4"/>
                </a:cxn>
                <a:cxn ang="0">
                  <a:pos x="335" y="1"/>
                </a:cxn>
                <a:cxn ang="0">
                  <a:pos x="280" y="1"/>
                </a:cxn>
                <a:cxn ang="0">
                  <a:pos x="228" y="4"/>
                </a:cxn>
                <a:cxn ang="0">
                  <a:pos x="178" y="10"/>
                </a:cxn>
                <a:cxn ang="0">
                  <a:pos x="131" y="20"/>
                </a:cxn>
                <a:cxn ang="0">
                  <a:pos x="90" y="32"/>
                </a:cxn>
                <a:cxn ang="0">
                  <a:pos x="54" y="46"/>
                </a:cxn>
                <a:cxn ang="0">
                  <a:pos x="29" y="62"/>
                </a:cxn>
                <a:cxn ang="0">
                  <a:pos x="10" y="79"/>
                </a:cxn>
                <a:cxn ang="0">
                  <a:pos x="1" y="98"/>
                </a:cxn>
                <a:cxn ang="0">
                  <a:pos x="1" y="116"/>
                </a:cxn>
                <a:cxn ang="0">
                  <a:pos x="10" y="135"/>
                </a:cxn>
                <a:cxn ang="0">
                  <a:pos x="29" y="152"/>
                </a:cxn>
                <a:cxn ang="0">
                  <a:pos x="54" y="168"/>
                </a:cxn>
                <a:cxn ang="0">
                  <a:pos x="90" y="183"/>
                </a:cxn>
                <a:cxn ang="0">
                  <a:pos x="131" y="194"/>
                </a:cxn>
                <a:cxn ang="0">
                  <a:pos x="178" y="204"/>
                </a:cxn>
                <a:cxn ang="0">
                  <a:pos x="228" y="210"/>
                </a:cxn>
                <a:cxn ang="0">
                  <a:pos x="280" y="213"/>
                </a:cxn>
                <a:cxn ang="0">
                  <a:pos x="335" y="213"/>
                </a:cxn>
                <a:cxn ang="0">
                  <a:pos x="387" y="210"/>
                </a:cxn>
                <a:cxn ang="0">
                  <a:pos x="437" y="204"/>
                </a:cxn>
                <a:cxn ang="0">
                  <a:pos x="485" y="194"/>
                </a:cxn>
                <a:cxn ang="0">
                  <a:pos x="525" y="183"/>
                </a:cxn>
                <a:cxn ang="0">
                  <a:pos x="561" y="168"/>
                </a:cxn>
                <a:cxn ang="0">
                  <a:pos x="587" y="152"/>
                </a:cxn>
                <a:cxn ang="0">
                  <a:pos x="606" y="135"/>
                </a:cxn>
                <a:cxn ang="0">
                  <a:pos x="616" y="116"/>
                </a:cxn>
              </a:cxnLst>
              <a:rect l="0" t="0" r="r" b="b"/>
              <a:pathLst>
                <a:path w="617" h="215">
                  <a:moveTo>
                    <a:pt x="616" y="107"/>
                  </a:moveTo>
                  <a:lnTo>
                    <a:pt x="616" y="98"/>
                  </a:lnTo>
                  <a:lnTo>
                    <a:pt x="612" y="88"/>
                  </a:lnTo>
                  <a:lnTo>
                    <a:pt x="606" y="79"/>
                  </a:lnTo>
                  <a:lnTo>
                    <a:pt x="597" y="71"/>
                  </a:lnTo>
                  <a:lnTo>
                    <a:pt x="587" y="62"/>
                  </a:lnTo>
                  <a:lnTo>
                    <a:pt x="574" y="54"/>
                  </a:lnTo>
                  <a:lnTo>
                    <a:pt x="561" y="46"/>
                  </a:lnTo>
                  <a:lnTo>
                    <a:pt x="544" y="38"/>
                  </a:lnTo>
                  <a:lnTo>
                    <a:pt x="525" y="32"/>
                  </a:lnTo>
                  <a:lnTo>
                    <a:pt x="506" y="26"/>
                  </a:lnTo>
                  <a:lnTo>
                    <a:pt x="485" y="20"/>
                  </a:lnTo>
                  <a:lnTo>
                    <a:pt x="462" y="15"/>
                  </a:lnTo>
                  <a:lnTo>
                    <a:pt x="437" y="10"/>
                  </a:lnTo>
                  <a:lnTo>
                    <a:pt x="413" y="7"/>
                  </a:lnTo>
                  <a:lnTo>
                    <a:pt x="387" y="4"/>
                  </a:lnTo>
                  <a:lnTo>
                    <a:pt x="362" y="2"/>
                  </a:lnTo>
                  <a:lnTo>
                    <a:pt x="335" y="1"/>
                  </a:lnTo>
                  <a:lnTo>
                    <a:pt x="307" y="0"/>
                  </a:lnTo>
                  <a:lnTo>
                    <a:pt x="280" y="1"/>
                  </a:lnTo>
                  <a:lnTo>
                    <a:pt x="254" y="2"/>
                  </a:lnTo>
                  <a:lnTo>
                    <a:pt x="228" y="4"/>
                  </a:lnTo>
                  <a:lnTo>
                    <a:pt x="202" y="7"/>
                  </a:lnTo>
                  <a:lnTo>
                    <a:pt x="178" y="10"/>
                  </a:lnTo>
                  <a:lnTo>
                    <a:pt x="153" y="15"/>
                  </a:lnTo>
                  <a:lnTo>
                    <a:pt x="131" y="20"/>
                  </a:lnTo>
                  <a:lnTo>
                    <a:pt x="109" y="26"/>
                  </a:lnTo>
                  <a:lnTo>
                    <a:pt x="90" y="32"/>
                  </a:lnTo>
                  <a:lnTo>
                    <a:pt x="71" y="38"/>
                  </a:lnTo>
                  <a:lnTo>
                    <a:pt x="54" y="46"/>
                  </a:lnTo>
                  <a:lnTo>
                    <a:pt x="41" y="54"/>
                  </a:lnTo>
                  <a:lnTo>
                    <a:pt x="29" y="62"/>
                  </a:lnTo>
                  <a:lnTo>
                    <a:pt x="18" y="71"/>
                  </a:lnTo>
                  <a:lnTo>
                    <a:pt x="10" y="79"/>
                  </a:lnTo>
                  <a:lnTo>
                    <a:pt x="4" y="88"/>
                  </a:lnTo>
                  <a:lnTo>
                    <a:pt x="1" y="98"/>
                  </a:lnTo>
                  <a:lnTo>
                    <a:pt x="0" y="107"/>
                  </a:lnTo>
                  <a:lnTo>
                    <a:pt x="1" y="116"/>
                  </a:lnTo>
                  <a:lnTo>
                    <a:pt x="4" y="125"/>
                  </a:lnTo>
                  <a:lnTo>
                    <a:pt x="10" y="135"/>
                  </a:lnTo>
                  <a:lnTo>
                    <a:pt x="18" y="144"/>
                  </a:lnTo>
                  <a:lnTo>
                    <a:pt x="29" y="152"/>
                  </a:lnTo>
                  <a:lnTo>
                    <a:pt x="41" y="160"/>
                  </a:lnTo>
                  <a:lnTo>
                    <a:pt x="54" y="168"/>
                  </a:lnTo>
                  <a:lnTo>
                    <a:pt x="71" y="176"/>
                  </a:lnTo>
                  <a:lnTo>
                    <a:pt x="90" y="183"/>
                  </a:lnTo>
                  <a:lnTo>
                    <a:pt x="109" y="188"/>
                  </a:lnTo>
                  <a:lnTo>
                    <a:pt x="131" y="194"/>
                  </a:lnTo>
                  <a:lnTo>
                    <a:pt x="153" y="199"/>
                  </a:lnTo>
                  <a:lnTo>
                    <a:pt x="178" y="204"/>
                  </a:lnTo>
                  <a:lnTo>
                    <a:pt x="202" y="207"/>
                  </a:lnTo>
                  <a:lnTo>
                    <a:pt x="228" y="210"/>
                  </a:lnTo>
                  <a:lnTo>
                    <a:pt x="254" y="212"/>
                  </a:lnTo>
                  <a:lnTo>
                    <a:pt x="280" y="213"/>
                  </a:lnTo>
                  <a:lnTo>
                    <a:pt x="307" y="214"/>
                  </a:lnTo>
                  <a:lnTo>
                    <a:pt x="335" y="213"/>
                  </a:lnTo>
                  <a:lnTo>
                    <a:pt x="362" y="212"/>
                  </a:lnTo>
                  <a:lnTo>
                    <a:pt x="387" y="210"/>
                  </a:lnTo>
                  <a:lnTo>
                    <a:pt x="413" y="207"/>
                  </a:lnTo>
                  <a:lnTo>
                    <a:pt x="437" y="204"/>
                  </a:lnTo>
                  <a:lnTo>
                    <a:pt x="462" y="199"/>
                  </a:lnTo>
                  <a:lnTo>
                    <a:pt x="485" y="194"/>
                  </a:lnTo>
                  <a:lnTo>
                    <a:pt x="506" y="188"/>
                  </a:lnTo>
                  <a:lnTo>
                    <a:pt x="525" y="183"/>
                  </a:lnTo>
                  <a:lnTo>
                    <a:pt x="544" y="176"/>
                  </a:lnTo>
                  <a:lnTo>
                    <a:pt x="561" y="168"/>
                  </a:lnTo>
                  <a:lnTo>
                    <a:pt x="574" y="160"/>
                  </a:lnTo>
                  <a:lnTo>
                    <a:pt x="587" y="152"/>
                  </a:lnTo>
                  <a:lnTo>
                    <a:pt x="597" y="144"/>
                  </a:lnTo>
                  <a:lnTo>
                    <a:pt x="606" y="135"/>
                  </a:lnTo>
                  <a:lnTo>
                    <a:pt x="612" y="125"/>
                  </a:lnTo>
                  <a:lnTo>
                    <a:pt x="616" y="116"/>
                  </a:lnTo>
                  <a:lnTo>
                    <a:pt x="616" y="10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29" name="Rectangle 29"/>
            <p:cNvSpPr>
              <a:spLocks noChangeArrowheads="1"/>
            </p:cNvSpPr>
            <p:nvPr/>
          </p:nvSpPr>
          <p:spPr bwMode="auto">
            <a:xfrm>
              <a:off x="4665" y="972"/>
              <a:ext cx="52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grpSp>
      <p:sp>
        <p:nvSpPr>
          <p:cNvPr id="25631" name="Rectangle 31"/>
          <p:cNvSpPr>
            <a:spLocks noChangeArrowheads="1"/>
          </p:cNvSpPr>
          <p:nvPr/>
        </p:nvSpPr>
        <p:spPr bwMode="auto">
          <a:xfrm>
            <a:off x="8154988" y="1803400"/>
            <a:ext cx="85883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grpSp>
        <p:nvGrpSpPr>
          <p:cNvPr id="25634" name="Group 34"/>
          <p:cNvGrpSpPr>
            <a:grpSpLocks/>
          </p:cNvGrpSpPr>
          <p:nvPr/>
        </p:nvGrpSpPr>
        <p:grpSpPr bwMode="auto">
          <a:xfrm>
            <a:off x="6704013" y="1746250"/>
            <a:ext cx="803275" cy="376238"/>
            <a:chOff x="4223" y="1100"/>
            <a:chExt cx="506" cy="237"/>
          </a:xfrm>
        </p:grpSpPr>
        <p:sp>
          <p:nvSpPr>
            <p:cNvPr id="25632" name="Freeform 32"/>
            <p:cNvSpPr>
              <a:spLocks/>
            </p:cNvSpPr>
            <p:nvPr/>
          </p:nvSpPr>
          <p:spPr bwMode="auto">
            <a:xfrm>
              <a:off x="4223" y="1123"/>
              <a:ext cx="506" cy="214"/>
            </a:xfrm>
            <a:custGeom>
              <a:avLst/>
              <a:gdLst/>
              <a:ahLst/>
              <a:cxnLst>
                <a:cxn ang="0">
                  <a:pos x="504" y="98"/>
                </a:cxn>
                <a:cxn ang="0">
                  <a:pos x="497" y="79"/>
                </a:cxn>
                <a:cxn ang="0">
                  <a:pos x="482" y="62"/>
                </a:cxn>
                <a:cxn ang="0">
                  <a:pos x="460" y="46"/>
                </a:cxn>
                <a:cxn ang="0">
                  <a:pos x="431" y="31"/>
                </a:cxn>
                <a:cxn ang="0">
                  <a:pos x="398" y="20"/>
                </a:cxn>
                <a:cxn ang="0">
                  <a:pos x="360" y="10"/>
                </a:cxn>
                <a:cxn ang="0">
                  <a:pos x="318" y="4"/>
                </a:cxn>
                <a:cxn ang="0">
                  <a:pos x="275" y="0"/>
                </a:cxn>
                <a:cxn ang="0">
                  <a:pos x="231" y="0"/>
                </a:cxn>
                <a:cxn ang="0">
                  <a:pos x="188" y="4"/>
                </a:cxn>
                <a:cxn ang="0">
                  <a:pos x="146" y="10"/>
                </a:cxn>
                <a:cxn ang="0">
                  <a:pos x="108" y="20"/>
                </a:cxn>
                <a:cxn ang="0">
                  <a:pos x="74" y="31"/>
                </a:cxn>
                <a:cxn ang="0">
                  <a:pos x="46" y="46"/>
                </a:cxn>
                <a:cxn ang="0">
                  <a:pos x="24" y="62"/>
                </a:cxn>
                <a:cxn ang="0">
                  <a:pos x="9" y="79"/>
                </a:cxn>
                <a:cxn ang="0">
                  <a:pos x="1" y="98"/>
                </a:cxn>
                <a:cxn ang="0">
                  <a:pos x="1" y="116"/>
                </a:cxn>
                <a:cxn ang="0">
                  <a:pos x="9" y="134"/>
                </a:cxn>
                <a:cxn ang="0">
                  <a:pos x="24" y="152"/>
                </a:cxn>
                <a:cxn ang="0">
                  <a:pos x="46" y="168"/>
                </a:cxn>
                <a:cxn ang="0">
                  <a:pos x="74" y="182"/>
                </a:cxn>
                <a:cxn ang="0">
                  <a:pos x="108" y="194"/>
                </a:cxn>
                <a:cxn ang="0">
                  <a:pos x="146" y="203"/>
                </a:cxn>
                <a:cxn ang="0">
                  <a:pos x="188" y="210"/>
                </a:cxn>
                <a:cxn ang="0">
                  <a:pos x="231" y="213"/>
                </a:cxn>
                <a:cxn ang="0">
                  <a:pos x="275" y="213"/>
                </a:cxn>
                <a:cxn ang="0">
                  <a:pos x="318" y="210"/>
                </a:cxn>
                <a:cxn ang="0">
                  <a:pos x="360" y="203"/>
                </a:cxn>
                <a:cxn ang="0">
                  <a:pos x="398" y="194"/>
                </a:cxn>
                <a:cxn ang="0">
                  <a:pos x="431" y="182"/>
                </a:cxn>
                <a:cxn ang="0">
                  <a:pos x="460" y="168"/>
                </a:cxn>
                <a:cxn ang="0">
                  <a:pos x="482" y="152"/>
                </a:cxn>
                <a:cxn ang="0">
                  <a:pos x="497" y="134"/>
                </a:cxn>
                <a:cxn ang="0">
                  <a:pos x="504" y="116"/>
                </a:cxn>
              </a:cxnLst>
              <a:rect l="0" t="0" r="r" b="b"/>
              <a:pathLst>
                <a:path w="506" h="214">
                  <a:moveTo>
                    <a:pt x="505" y="106"/>
                  </a:moveTo>
                  <a:lnTo>
                    <a:pt x="504" y="98"/>
                  </a:lnTo>
                  <a:lnTo>
                    <a:pt x="501" y="88"/>
                  </a:lnTo>
                  <a:lnTo>
                    <a:pt x="497" y="79"/>
                  </a:lnTo>
                  <a:lnTo>
                    <a:pt x="490" y="70"/>
                  </a:lnTo>
                  <a:lnTo>
                    <a:pt x="482" y="62"/>
                  </a:lnTo>
                  <a:lnTo>
                    <a:pt x="472" y="53"/>
                  </a:lnTo>
                  <a:lnTo>
                    <a:pt x="460" y="46"/>
                  </a:lnTo>
                  <a:lnTo>
                    <a:pt x="446" y="38"/>
                  </a:lnTo>
                  <a:lnTo>
                    <a:pt x="431" y="31"/>
                  </a:lnTo>
                  <a:lnTo>
                    <a:pt x="415" y="25"/>
                  </a:lnTo>
                  <a:lnTo>
                    <a:pt x="398" y="20"/>
                  </a:lnTo>
                  <a:lnTo>
                    <a:pt x="379" y="14"/>
                  </a:lnTo>
                  <a:lnTo>
                    <a:pt x="360" y="10"/>
                  </a:lnTo>
                  <a:lnTo>
                    <a:pt x="339" y="7"/>
                  </a:lnTo>
                  <a:lnTo>
                    <a:pt x="318" y="4"/>
                  </a:lnTo>
                  <a:lnTo>
                    <a:pt x="297" y="2"/>
                  </a:lnTo>
                  <a:lnTo>
                    <a:pt x="275" y="0"/>
                  </a:lnTo>
                  <a:lnTo>
                    <a:pt x="253" y="0"/>
                  </a:lnTo>
                  <a:lnTo>
                    <a:pt x="231" y="0"/>
                  </a:lnTo>
                  <a:lnTo>
                    <a:pt x="209" y="2"/>
                  </a:lnTo>
                  <a:lnTo>
                    <a:pt x="188" y="4"/>
                  </a:lnTo>
                  <a:lnTo>
                    <a:pt x="166" y="7"/>
                  </a:lnTo>
                  <a:lnTo>
                    <a:pt x="146" y="10"/>
                  </a:lnTo>
                  <a:lnTo>
                    <a:pt x="126" y="14"/>
                  </a:lnTo>
                  <a:lnTo>
                    <a:pt x="108" y="20"/>
                  </a:lnTo>
                  <a:lnTo>
                    <a:pt x="91" y="25"/>
                  </a:lnTo>
                  <a:lnTo>
                    <a:pt x="74" y="31"/>
                  </a:lnTo>
                  <a:lnTo>
                    <a:pt x="59" y="38"/>
                  </a:lnTo>
                  <a:lnTo>
                    <a:pt x="46" y="46"/>
                  </a:lnTo>
                  <a:lnTo>
                    <a:pt x="34" y="53"/>
                  </a:lnTo>
                  <a:lnTo>
                    <a:pt x="24" y="62"/>
                  </a:lnTo>
                  <a:lnTo>
                    <a:pt x="15" y="70"/>
                  </a:lnTo>
                  <a:lnTo>
                    <a:pt x="9" y="79"/>
                  </a:lnTo>
                  <a:lnTo>
                    <a:pt x="4" y="88"/>
                  </a:lnTo>
                  <a:lnTo>
                    <a:pt x="1" y="98"/>
                  </a:lnTo>
                  <a:lnTo>
                    <a:pt x="0" y="106"/>
                  </a:lnTo>
                  <a:lnTo>
                    <a:pt x="1" y="116"/>
                  </a:lnTo>
                  <a:lnTo>
                    <a:pt x="4" y="125"/>
                  </a:lnTo>
                  <a:lnTo>
                    <a:pt x="9" y="134"/>
                  </a:lnTo>
                  <a:lnTo>
                    <a:pt x="15" y="143"/>
                  </a:lnTo>
                  <a:lnTo>
                    <a:pt x="24" y="152"/>
                  </a:lnTo>
                  <a:lnTo>
                    <a:pt x="34" y="160"/>
                  </a:lnTo>
                  <a:lnTo>
                    <a:pt x="46" y="168"/>
                  </a:lnTo>
                  <a:lnTo>
                    <a:pt x="59" y="175"/>
                  </a:lnTo>
                  <a:lnTo>
                    <a:pt x="74" y="182"/>
                  </a:lnTo>
                  <a:lnTo>
                    <a:pt x="91" y="188"/>
                  </a:lnTo>
                  <a:lnTo>
                    <a:pt x="108" y="194"/>
                  </a:lnTo>
                  <a:lnTo>
                    <a:pt x="126" y="199"/>
                  </a:lnTo>
                  <a:lnTo>
                    <a:pt x="146" y="203"/>
                  </a:lnTo>
                  <a:lnTo>
                    <a:pt x="166" y="207"/>
                  </a:lnTo>
                  <a:lnTo>
                    <a:pt x="188" y="210"/>
                  </a:lnTo>
                  <a:lnTo>
                    <a:pt x="209" y="212"/>
                  </a:lnTo>
                  <a:lnTo>
                    <a:pt x="231" y="213"/>
                  </a:lnTo>
                  <a:lnTo>
                    <a:pt x="253" y="213"/>
                  </a:lnTo>
                  <a:lnTo>
                    <a:pt x="275" y="213"/>
                  </a:lnTo>
                  <a:lnTo>
                    <a:pt x="297" y="212"/>
                  </a:lnTo>
                  <a:lnTo>
                    <a:pt x="318" y="210"/>
                  </a:lnTo>
                  <a:lnTo>
                    <a:pt x="339" y="207"/>
                  </a:lnTo>
                  <a:lnTo>
                    <a:pt x="360" y="203"/>
                  </a:lnTo>
                  <a:lnTo>
                    <a:pt x="379" y="199"/>
                  </a:lnTo>
                  <a:lnTo>
                    <a:pt x="398" y="194"/>
                  </a:lnTo>
                  <a:lnTo>
                    <a:pt x="415" y="188"/>
                  </a:lnTo>
                  <a:lnTo>
                    <a:pt x="431" y="182"/>
                  </a:lnTo>
                  <a:lnTo>
                    <a:pt x="446" y="175"/>
                  </a:lnTo>
                  <a:lnTo>
                    <a:pt x="460" y="168"/>
                  </a:lnTo>
                  <a:lnTo>
                    <a:pt x="472" y="160"/>
                  </a:lnTo>
                  <a:lnTo>
                    <a:pt x="482" y="152"/>
                  </a:lnTo>
                  <a:lnTo>
                    <a:pt x="490" y="143"/>
                  </a:lnTo>
                  <a:lnTo>
                    <a:pt x="497" y="134"/>
                  </a:lnTo>
                  <a:lnTo>
                    <a:pt x="501" y="125"/>
                  </a:lnTo>
                  <a:lnTo>
                    <a:pt x="504" y="116"/>
                  </a:lnTo>
                  <a:lnTo>
                    <a:pt x="505" y="10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33" name="Rectangle 33"/>
            <p:cNvSpPr>
              <a:spLocks noChangeArrowheads="1"/>
            </p:cNvSpPr>
            <p:nvPr/>
          </p:nvSpPr>
          <p:spPr bwMode="auto">
            <a:xfrm>
              <a:off x="4355" y="1100"/>
              <a:ext cx="306"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grpSp>
      <p:sp>
        <p:nvSpPr>
          <p:cNvPr id="25635" name="Rectangle 35"/>
          <p:cNvSpPr>
            <a:spLocks noChangeArrowheads="1"/>
          </p:cNvSpPr>
          <p:nvPr/>
        </p:nvSpPr>
        <p:spPr bwMode="auto">
          <a:xfrm>
            <a:off x="7239000" y="2293938"/>
            <a:ext cx="1422400" cy="333375"/>
          </a:xfrm>
          <a:prstGeom prst="rect">
            <a:avLst/>
          </a:prstGeom>
          <a:noFill/>
          <a:ln w="9525">
            <a:noFill/>
            <a:miter lim="800000"/>
            <a:headEnd/>
            <a:tailEnd/>
          </a:ln>
          <a:effectLst/>
        </p:spPr>
        <p:txBody>
          <a:bodyPr wrap="none" lIns="90488" tIns="44450" rIns="90488" bIns="44450">
            <a:spAutoFit/>
          </a:bodyPr>
          <a:lstStyle/>
          <a:p>
            <a:r>
              <a:rPr lang="en-US" sz="1600" b="1" dirty="0">
                <a:solidFill>
                  <a:srgbClr val="000000"/>
                </a:solidFill>
                <a:latin typeface="Arial" pitchFamily="34" charset="0"/>
              </a:rPr>
              <a:t>Departments</a:t>
            </a:r>
          </a:p>
        </p:txBody>
      </p:sp>
      <p:sp>
        <p:nvSpPr>
          <p:cNvPr id="25636" name="Line 36"/>
          <p:cNvSpPr>
            <a:spLocks noChangeShapeType="1"/>
          </p:cNvSpPr>
          <p:nvPr/>
        </p:nvSpPr>
        <p:spPr bwMode="auto">
          <a:xfrm>
            <a:off x="6934200" y="2484438"/>
            <a:ext cx="287338" cy="0"/>
          </a:xfrm>
          <a:prstGeom prst="line">
            <a:avLst/>
          </a:prstGeom>
          <a:noFill/>
          <a:ln w="12700">
            <a:solidFill>
              <a:schemeClr val="tx2"/>
            </a:solidFill>
            <a:round/>
            <a:headEnd type="none" w="sm" len="sm"/>
            <a:tailEnd type="none" w="sm" len="sm"/>
          </a:ln>
          <a:effectLst/>
        </p:spPr>
        <p:txBody>
          <a:bodyPr/>
          <a:lstStyle/>
          <a:p>
            <a:endParaRPr lang="en-US"/>
          </a:p>
        </p:txBody>
      </p:sp>
      <p:sp>
        <p:nvSpPr>
          <p:cNvPr id="25637" name="Line 37"/>
          <p:cNvSpPr>
            <a:spLocks noChangeShapeType="1"/>
          </p:cNvSpPr>
          <p:nvPr/>
        </p:nvSpPr>
        <p:spPr bwMode="auto">
          <a:xfrm flipH="1">
            <a:off x="8177213" y="2109788"/>
            <a:ext cx="241300"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25638" name="Freeform 38"/>
          <p:cNvSpPr>
            <a:spLocks/>
          </p:cNvSpPr>
          <p:nvPr/>
        </p:nvSpPr>
        <p:spPr bwMode="auto">
          <a:xfrm>
            <a:off x="4365625" y="4121150"/>
            <a:ext cx="782638" cy="331788"/>
          </a:xfrm>
          <a:custGeom>
            <a:avLst/>
            <a:gdLst/>
            <a:ahLst/>
            <a:cxnLst>
              <a:cxn ang="0">
                <a:pos x="491" y="95"/>
              </a:cxn>
              <a:cxn ang="0">
                <a:pos x="483" y="77"/>
              </a:cxn>
              <a:cxn ang="0">
                <a:pos x="469" y="60"/>
              </a:cxn>
              <a:cxn ang="0">
                <a:pos x="447" y="44"/>
              </a:cxn>
              <a:cxn ang="0">
                <a:pos x="420" y="30"/>
              </a:cxn>
              <a:cxn ang="0">
                <a:pos x="387" y="18"/>
              </a:cxn>
              <a:cxn ang="0">
                <a:pos x="350" y="10"/>
              </a:cxn>
              <a:cxn ang="0">
                <a:pos x="309" y="4"/>
              </a:cxn>
              <a:cxn ang="0">
                <a:pos x="267" y="0"/>
              </a:cxn>
              <a:cxn ang="0">
                <a:pos x="224" y="0"/>
              </a:cxn>
              <a:cxn ang="0">
                <a:pos x="182" y="4"/>
              </a:cxn>
              <a:cxn ang="0">
                <a:pos x="142" y="10"/>
              </a:cxn>
              <a:cxn ang="0">
                <a:pos x="105" y="18"/>
              </a:cxn>
              <a:cxn ang="0">
                <a:pos x="72" y="30"/>
              </a:cxn>
              <a:cxn ang="0">
                <a:pos x="44" y="44"/>
              </a:cxn>
              <a:cxn ang="0">
                <a:pos x="23" y="60"/>
              </a:cxn>
              <a:cxn ang="0">
                <a:pos x="9" y="77"/>
              </a:cxn>
              <a:cxn ang="0">
                <a:pos x="1" y="95"/>
              </a:cxn>
              <a:cxn ang="0">
                <a:pos x="1" y="113"/>
              </a:cxn>
              <a:cxn ang="0">
                <a:pos x="9" y="131"/>
              </a:cxn>
              <a:cxn ang="0">
                <a:pos x="23" y="147"/>
              </a:cxn>
              <a:cxn ang="0">
                <a:pos x="44" y="163"/>
              </a:cxn>
              <a:cxn ang="0">
                <a:pos x="72" y="177"/>
              </a:cxn>
              <a:cxn ang="0">
                <a:pos x="105" y="189"/>
              </a:cxn>
              <a:cxn ang="0">
                <a:pos x="142" y="198"/>
              </a:cxn>
              <a:cxn ang="0">
                <a:pos x="182" y="204"/>
              </a:cxn>
              <a:cxn ang="0">
                <a:pos x="224" y="207"/>
              </a:cxn>
              <a:cxn ang="0">
                <a:pos x="267" y="207"/>
              </a:cxn>
              <a:cxn ang="0">
                <a:pos x="309" y="204"/>
              </a:cxn>
              <a:cxn ang="0">
                <a:pos x="350" y="198"/>
              </a:cxn>
              <a:cxn ang="0">
                <a:pos x="387" y="189"/>
              </a:cxn>
              <a:cxn ang="0">
                <a:pos x="420" y="177"/>
              </a:cxn>
              <a:cxn ang="0">
                <a:pos x="447" y="163"/>
              </a:cxn>
              <a:cxn ang="0">
                <a:pos x="469" y="147"/>
              </a:cxn>
              <a:cxn ang="0">
                <a:pos x="483" y="131"/>
              </a:cxn>
              <a:cxn ang="0">
                <a:pos x="491" y="113"/>
              </a:cxn>
            </a:cxnLst>
            <a:rect l="0" t="0" r="r" b="b"/>
            <a:pathLst>
              <a:path w="493" h="209">
                <a:moveTo>
                  <a:pt x="492" y="104"/>
                </a:moveTo>
                <a:lnTo>
                  <a:pt x="491" y="95"/>
                </a:lnTo>
                <a:lnTo>
                  <a:pt x="488" y="86"/>
                </a:lnTo>
                <a:lnTo>
                  <a:pt x="483" y="77"/>
                </a:lnTo>
                <a:lnTo>
                  <a:pt x="477" y="68"/>
                </a:lnTo>
                <a:lnTo>
                  <a:pt x="469" y="60"/>
                </a:lnTo>
                <a:lnTo>
                  <a:pt x="458" y="52"/>
                </a:lnTo>
                <a:lnTo>
                  <a:pt x="447" y="44"/>
                </a:lnTo>
                <a:lnTo>
                  <a:pt x="434" y="37"/>
                </a:lnTo>
                <a:lnTo>
                  <a:pt x="420" y="30"/>
                </a:lnTo>
                <a:lnTo>
                  <a:pt x="404" y="24"/>
                </a:lnTo>
                <a:lnTo>
                  <a:pt x="387" y="18"/>
                </a:lnTo>
                <a:lnTo>
                  <a:pt x="369" y="14"/>
                </a:lnTo>
                <a:lnTo>
                  <a:pt x="350" y="10"/>
                </a:lnTo>
                <a:lnTo>
                  <a:pt x="330" y="6"/>
                </a:lnTo>
                <a:lnTo>
                  <a:pt x="309" y="4"/>
                </a:lnTo>
                <a:lnTo>
                  <a:pt x="289" y="2"/>
                </a:lnTo>
                <a:lnTo>
                  <a:pt x="267" y="0"/>
                </a:lnTo>
                <a:lnTo>
                  <a:pt x="246" y="0"/>
                </a:lnTo>
                <a:lnTo>
                  <a:pt x="224" y="0"/>
                </a:lnTo>
                <a:lnTo>
                  <a:pt x="203" y="2"/>
                </a:lnTo>
                <a:lnTo>
                  <a:pt x="182" y="4"/>
                </a:lnTo>
                <a:lnTo>
                  <a:pt x="162" y="6"/>
                </a:lnTo>
                <a:lnTo>
                  <a:pt x="142" y="10"/>
                </a:lnTo>
                <a:lnTo>
                  <a:pt x="123" y="14"/>
                </a:lnTo>
                <a:lnTo>
                  <a:pt x="105" y="18"/>
                </a:lnTo>
                <a:lnTo>
                  <a:pt x="88" y="24"/>
                </a:lnTo>
                <a:lnTo>
                  <a:pt x="72" y="30"/>
                </a:lnTo>
                <a:lnTo>
                  <a:pt x="57" y="37"/>
                </a:lnTo>
                <a:lnTo>
                  <a:pt x="44" y="44"/>
                </a:lnTo>
                <a:lnTo>
                  <a:pt x="33" y="52"/>
                </a:lnTo>
                <a:lnTo>
                  <a:pt x="23" y="60"/>
                </a:lnTo>
                <a:lnTo>
                  <a:pt x="15" y="68"/>
                </a:lnTo>
                <a:lnTo>
                  <a:pt x="9" y="77"/>
                </a:lnTo>
                <a:lnTo>
                  <a:pt x="4" y="86"/>
                </a:lnTo>
                <a:lnTo>
                  <a:pt x="1" y="95"/>
                </a:lnTo>
                <a:lnTo>
                  <a:pt x="0" y="104"/>
                </a:lnTo>
                <a:lnTo>
                  <a:pt x="1" y="113"/>
                </a:lnTo>
                <a:lnTo>
                  <a:pt x="4" y="122"/>
                </a:lnTo>
                <a:lnTo>
                  <a:pt x="9" y="131"/>
                </a:lnTo>
                <a:lnTo>
                  <a:pt x="15" y="139"/>
                </a:lnTo>
                <a:lnTo>
                  <a:pt x="23" y="147"/>
                </a:lnTo>
                <a:lnTo>
                  <a:pt x="33" y="156"/>
                </a:lnTo>
                <a:lnTo>
                  <a:pt x="44" y="163"/>
                </a:lnTo>
                <a:lnTo>
                  <a:pt x="57" y="171"/>
                </a:lnTo>
                <a:lnTo>
                  <a:pt x="72" y="177"/>
                </a:lnTo>
                <a:lnTo>
                  <a:pt x="88" y="184"/>
                </a:lnTo>
                <a:lnTo>
                  <a:pt x="105" y="189"/>
                </a:lnTo>
                <a:lnTo>
                  <a:pt x="123" y="194"/>
                </a:lnTo>
                <a:lnTo>
                  <a:pt x="142" y="198"/>
                </a:lnTo>
                <a:lnTo>
                  <a:pt x="162" y="201"/>
                </a:lnTo>
                <a:lnTo>
                  <a:pt x="182" y="204"/>
                </a:lnTo>
                <a:lnTo>
                  <a:pt x="203" y="206"/>
                </a:lnTo>
                <a:lnTo>
                  <a:pt x="224" y="207"/>
                </a:lnTo>
                <a:lnTo>
                  <a:pt x="246" y="208"/>
                </a:lnTo>
                <a:lnTo>
                  <a:pt x="267" y="207"/>
                </a:lnTo>
                <a:lnTo>
                  <a:pt x="289" y="206"/>
                </a:lnTo>
                <a:lnTo>
                  <a:pt x="309" y="204"/>
                </a:lnTo>
                <a:lnTo>
                  <a:pt x="330" y="201"/>
                </a:lnTo>
                <a:lnTo>
                  <a:pt x="350" y="198"/>
                </a:lnTo>
                <a:lnTo>
                  <a:pt x="369" y="194"/>
                </a:lnTo>
                <a:lnTo>
                  <a:pt x="387" y="189"/>
                </a:lnTo>
                <a:lnTo>
                  <a:pt x="404" y="184"/>
                </a:lnTo>
                <a:lnTo>
                  <a:pt x="420" y="177"/>
                </a:lnTo>
                <a:lnTo>
                  <a:pt x="434" y="171"/>
                </a:lnTo>
                <a:lnTo>
                  <a:pt x="447" y="163"/>
                </a:lnTo>
                <a:lnTo>
                  <a:pt x="458" y="156"/>
                </a:lnTo>
                <a:lnTo>
                  <a:pt x="469" y="147"/>
                </a:lnTo>
                <a:lnTo>
                  <a:pt x="477" y="139"/>
                </a:lnTo>
                <a:lnTo>
                  <a:pt x="483" y="131"/>
                </a:lnTo>
                <a:lnTo>
                  <a:pt x="488" y="122"/>
                </a:lnTo>
                <a:lnTo>
                  <a:pt x="491" y="113"/>
                </a:lnTo>
                <a:lnTo>
                  <a:pt x="492"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39" name="Freeform 39"/>
          <p:cNvSpPr>
            <a:spLocks/>
          </p:cNvSpPr>
          <p:nvPr/>
        </p:nvSpPr>
        <p:spPr bwMode="auto">
          <a:xfrm>
            <a:off x="3663950" y="4364038"/>
            <a:ext cx="781050" cy="331787"/>
          </a:xfrm>
          <a:custGeom>
            <a:avLst/>
            <a:gdLst/>
            <a:ahLst/>
            <a:cxnLst>
              <a:cxn ang="0">
                <a:pos x="490" y="95"/>
              </a:cxn>
              <a:cxn ang="0">
                <a:pos x="483" y="77"/>
              </a:cxn>
              <a:cxn ang="0">
                <a:pos x="468" y="59"/>
              </a:cxn>
              <a:cxn ang="0">
                <a:pos x="447" y="44"/>
              </a:cxn>
              <a:cxn ang="0">
                <a:pos x="419" y="30"/>
              </a:cxn>
              <a:cxn ang="0">
                <a:pos x="386" y="19"/>
              </a:cxn>
              <a:cxn ang="0">
                <a:pos x="349" y="9"/>
              </a:cxn>
              <a:cxn ang="0">
                <a:pos x="309" y="3"/>
              </a:cxn>
              <a:cxn ang="0">
                <a:pos x="267" y="0"/>
              </a:cxn>
              <a:cxn ang="0">
                <a:pos x="224" y="0"/>
              </a:cxn>
              <a:cxn ang="0">
                <a:pos x="182" y="3"/>
              </a:cxn>
              <a:cxn ang="0">
                <a:pos x="141" y="9"/>
              </a:cxn>
              <a:cxn ang="0">
                <a:pos x="105" y="19"/>
              </a:cxn>
              <a:cxn ang="0">
                <a:pos x="72" y="30"/>
              </a:cxn>
              <a:cxn ang="0">
                <a:pos x="44" y="44"/>
              </a:cxn>
              <a:cxn ang="0">
                <a:pos x="23" y="59"/>
              </a:cxn>
              <a:cxn ang="0">
                <a:pos x="8" y="77"/>
              </a:cxn>
              <a:cxn ang="0">
                <a:pos x="1" y="95"/>
              </a:cxn>
              <a:cxn ang="0">
                <a:pos x="1" y="112"/>
              </a:cxn>
              <a:cxn ang="0">
                <a:pos x="8" y="131"/>
              </a:cxn>
              <a:cxn ang="0">
                <a:pos x="23" y="148"/>
              </a:cxn>
              <a:cxn ang="0">
                <a:pos x="44" y="163"/>
              </a:cxn>
              <a:cxn ang="0">
                <a:pos x="72" y="177"/>
              </a:cxn>
              <a:cxn ang="0">
                <a:pos x="105" y="189"/>
              </a:cxn>
              <a:cxn ang="0">
                <a:pos x="141" y="198"/>
              </a:cxn>
              <a:cxn ang="0">
                <a:pos x="182" y="204"/>
              </a:cxn>
              <a:cxn ang="0">
                <a:pos x="224" y="207"/>
              </a:cxn>
              <a:cxn ang="0">
                <a:pos x="267" y="207"/>
              </a:cxn>
              <a:cxn ang="0">
                <a:pos x="309" y="204"/>
              </a:cxn>
              <a:cxn ang="0">
                <a:pos x="349" y="198"/>
              </a:cxn>
              <a:cxn ang="0">
                <a:pos x="386" y="189"/>
              </a:cxn>
              <a:cxn ang="0">
                <a:pos x="419" y="177"/>
              </a:cxn>
              <a:cxn ang="0">
                <a:pos x="447" y="163"/>
              </a:cxn>
              <a:cxn ang="0">
                <a:pos x="468" y="148"/>
              </a:cxn>
              <a:cxn ang="0">
                <a:pos x="483" y="131"/>
              </a:cxn>
              <a:cxn ang="0">
                <a:pos x="490" y="112"/>
              </a:cxn>
            </a:cxnLst>
            <a:rect l="0" t="0" r="r" b="b"/>
            <a:pathLst>
              <a:path w="492" h="209">
                <a:moveTo>
                  <a:pt x="491" y="104"/>
                </a:moveTo>
                <a:lnTo>
                  <a:pt x="490" y="95"/>
                </a:lnTo>
                <a:lnTo>
                  <a:pt x="487" y="85"/>
                </a:lnTo>
                <a:lnTo>
                  <a:pt x="483" y="77"/>
                </a:lnTo>
                <a:lnTo>
                  <a:pt x="476" y="68"/>
                </a:lnTo>
                <a:lnTo>
                  <a:pt x="468" y="59"/>
                </a:lnTo>
                <a:lnTo>
                  <a:pt x="458" y="52"/>
                </a:lnTo>
                <a:lnTo>
                  <a:pt x="447" y="44"/>
                </a:lnTo>
                <a:lnTo>
                  <a:pt x="434" y="37"/>
                </a:lnTo>
                <a:lnTo>
                  <a:pt x="419" y="30"/>
                </a:lnTo>
                <a:lnTo>
                  <a:pt x="404" y="24"/>
                </a:lnTo>
                <a:lnTo>
                  <a:pt x="386" y="19"/>
                </a:lnTo>
                <a:lnTo>
                  <a:pt x="368" y="14"/>
                </a:lnTo>
                <a:lnTo>
                  <a:pt x="349" y="9"/>
                </a:lnTo>
                <a:lnTo>
                  <a:pt x="330" y="6"/>
                </a:lnTo>
                <a:lnTo>
                  <a:pt x="309" y="3"/>
                </a:lnTo>
                <a:lnTo>
                  <a:pt x="288" y="1"/>
                </a:lnTo>
                <a:lnTo>
                  <a:pt x="267" y="0"/>
                </a:lnTo>
                <a:lnTo>
                  <a:pt x="245" y="0"/>
                </a:lnTo>
                <a:lnTo>
                  <a:pt x="224" y="0"/>
                </a:lnTo>
                <a:lnTo>
                  <a:pt x="203" y="1"/>
                </a:lnTo>
                <a:lnTo>
                  <a:pt x="182" y="3"/>
                </a:lnTo>
                <a:lnTo>
                  <a:pt x="161" y="6"/>
                </a:lnTo>
                <a:lnTo>
                  <a:pt x="141" y="9"/>
                </a:lnTo>
                <a:lnTo>
                  <a:pt x="123" y="14"/>
                </a:lnTo>
                <a:lnTo>
                  <a:pt x="105" y="19"/>
                </a:lnTo>
                <a:lnTo>
                  <a:pt x="88" y="24"/>
                </a:lnTo>
                <a:lnTo>
                  <a:pt x="72" y="30"/>
                </a:lnTo>
                <a:lnTo>
                  <a:pt x="57" y="37"/>
                </a:lnTo>
                <a:lnTo>
                  <a:pt x="44" y="44"/>
                </a:lnTo>
                <a:lnTo>
                  <a:pt x="33" y="52"/>
                </a:lnTo>
                <a:lnTo>
                  <a:pt x="23" y="59"/>
                </a:lnTo>
                <a:lnTo>
                  <a:pt x="15" y="68"/>
                </a:lnTo>
                <a:lnTo>
                  <a:pt x="8" y="77"/>
                </a:lnTo>
                <a:lnTo>
                  <a:pt x="4" y="85"/>
                </a:lnTo>
                <a:lnTo>
                  <a:pt x="1" y="95"/>
                </a:lnTo>
                <a:lnTo>
                  <a:pt x="0" y="104"/>
                </a:lnTo>
                <a:lnTo>
                  <a:pt x="1" y="112"/>
                </a:lnTo>
                <a:lnTo>
                  <a:pt x="4" y="122"/>
                </a:lnTo>
                <a:lnTo>
                  <a:pt x="8" y="131"/>
                </a:lnTo>
                <a:lnTo>
                  <a:pt x="15" y="139"/>
                </a:lnTo>
                <a:lnTo>
                  <a:pt x="23" y="148"/>
                </a:lnTo>
                <a:lnTo>
                  <a:pt x="33" y="156"/>
                </a:lnTo>
                <a:lnTo>
                  <a:pt x="44" y="163"/>
                </a:lnTo>
                <a:lnTo>
                  <a:pt x="57" y="170"/>
                </a:lnTo>
                <a:lnTo>
                  <a:pt x="72" y="177"/>
                </a:lnTo>
                <a:lnTo>
                  <a:pt x="88" y="183"/>
                </a:lnTo>
                <a:lnTo>
                  <a:pt x="105" y="189"/>
                </a:lnTo>
                <a:lnTo>
                  <a:pt x="123" y="194"/>
                </a:lnTo>
                <a:lnTo>
                  <a:pt x="141" y="198"/>
                </a:lnTo>
                <a:lnTo>
                  <a:pt x="161" y="201"/>
                </a:lnTo>
                <a:lnTo>
                  <a:pt x="182" y="204"/>
                </a:lnTo>
                <a:lnTo>
                  <a:pt x="203" y="206"/>
                </a:lnTo>
                <a:lnTo>
                  <a:pt x="224" y="207"/>
                </a:lnTo>
                <a:lnTo>
                  <a:pt x="245" y="208"/>
                </a:lnTo>
                <a:lnTo>
                  <a:pt x="267" y="207"/>
                </a:lnTo>
                <a:lnTo>
                  <a:pt x="288" y="206"/>
                </a:lnTo>
                <a:lnTo>
                  <a:pt x="309" y="204"/>
                </a:lnTo>
                <a:lnTo>
                  <a:pt x="330" y="201"/>
                </a:lnTo>
                <a:lnTo>
                  <a:pt x="349" y="198"/>
                </a:lnTo>
                <a:lnTo>
                  <a:pt x="368" y="194"/>
                </a:lnTo>
                <a:lnTo>
                  <a:pt x="386" y="189"/>
                </a:lnTo>
                <a:lnTo>
                  <a:pt x="404" y="183"/>
                </a:lnTo>
                <a:lnTo>
                  <a:pt x="419" y="177"/>
                </a:lnTo>
                <a:lnTo>
                  <a:pt x="434" y="170"/>
                </a:lnTo>
                <a:lnTo>
                  <a:pt x="447" y="163"/>
                </a:lnTo>
                <a:lnTo>
                  <a:pt x="458" y="156"/>
                </a:lnTo>
                <a:lnTo>
                  <a:pt x="468" y="148"/>
                </a:lnTo>
                <a:lnTo>
                  <a:pt x="476" y="139"/>
                </a:lnTo>
                <a:lnTo>
                  <a:pt x="483" y="131"/>
                </a:lnTo>
                <a:lnTo>
                  <a:pt x="487" y="122"/>
                </a:lnTo>
                <a:lnTo>
                  <a:pt x="490" y="112"/>
                </a:lnTo>
                <a:lnTo>
                  <a:pt x="491"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0" name="Freeform 40"/>
          <p:cNvSpPr>
            <a:spLocks/>
          </p:cNvSpPr>
          <p:nvPr/>
        </p:nvSpPr>
        <p:spPr bwMode="auto">
          <a:xfrm>
            <a:off x="5097463" y="4364038"/>
            <a:ext cx="781050" cy="331787"/>
          </a:xfrm>
          <a:custGeom>
            <a:avLst/>
            <a:gdLst/>
            <a:ahLst/>
            <a:cxnLst>
              <a:cxn ang="0">
                <a:pos x="1" y="113"/>
              </a:cxn>
              <a:cxn ang="0">
                <a:pos x="8" y="131"/>
              </a:cxn>
              <a:cxn ang="0">
                <a:pos x="23" y="148"/>
              </a:cxn>
              <a:cxn ang="0">
                <a:pos x="44" y="163"/>
              </a:cxn>
              <a:cxn ang="0">
                <a:pos x="72" y="177"/>
              </a:cxn>
              <a:cxn ang="0">
                <a:pos x="105" y="189"/>
              </a:cxn>
              <a:cxn ang="0">
                <a:pos x="142" y="198"/>
              </a:cxn>
              <a:cxn ang="0">
                <a:pos x="182" y="204"/>
              </a:cxn>
              <a:cxn ang="0">
                <a:pos x="224" y="207"/>
              </a:cxn>
              <a:cxn ang="0">
                <a:pos x="267" y="207"/>
              </a:cxn>
              <a:cxn ang="0">
                <a:pos x="309" y="204"/>
              </a:cxn>
              <a:cxn ang="0">
                <a:pos x="350" y="198"/>
              </a:cxn>
              <a:cxn ang="0">
                <a:pos x="387" y="188"/>
              </a:cxn>
              <a:cxn ang="0">
                <a:pos x="419" y="177"/>
              </a:cxn>
              <a:cxn ang="0">
                <a:pos x="447" y="163"/>
              </a:cxn>
              <a:cxn ang="0">
                <a:pos x="468" y="148"/>
              </a:cxn>
              <a:cxn ang="0">
                <a:pos x="483" y="130"/>
              </a:cxn>
              <a:cxn ang="0">
                <a:pos x="490" y="112"/>
              </a:cxn>
              <a:cxn ang="0">
                <a:pos x="490" y="95"/>
              </a:cxn>
              <a:cxn ang="0">
                <a:pos x="483" y="77"/>
              </a:cxn>
              <a:cxn ang="0">
                <a:pos x="468" y="59"/>
              </a:cxn>
              <a:cxn ang="0">
                <a:pos x="447" y="44"/>
              </a:cxn>
              <a:cxn ang="0">
                <a:pos x="419" y="30"/>
              </a:cxn>
              <a:cxn ang="0">
                <a:pos x="386" y="19"/>
              </a:cxn>
              <a:cxn ang="0">
                <a:pos x="350" y="9"/>
              </a:cxn>
              <a:cxn ang="0">
                <a:pos x="309" y="3"/>
              </a:cxn>
              <a:cxn ang="0">
                <a:pos x="267" y="0"/>
              </a:cxn>
              <a:cxn ang="0">
                <a:pos x="224" y="0"/>
              </a:cxn>
              <a:cxn ang="0">
                <a:pos x="182" y="3"/>
              </a:cxn>
              <a:cxn ang="0">
                <a:pos x="142" y="9"/>
              </a:cxn>
              <a:cxn ang="0">
                <a:pos x="105" y="19"/>
              </a:cxn>
              <a:cxn ang="0">
                <a:pos x="72" y="30"/>
              </a:cxn>
              <a:cxn ang="0">
                <a:pos x="44" y="44"/>
              </a:cxn>
              <a:cxn ang="0">
                <a:pos x="23" y="60"/>
              </a:cxn>
              <a:cxn ang="0">
                <a:pos x="8" y="77"/>
              </a:cxn>
              <a:cxn ang="0">
                <a:pos x="1" y="95"/>
              </a:cxn>
            </a:cxnLst>
            <a:rect l="0" t="0" r="r" b="b"/>
            <a:pathLst>
              <a:path w="492" h="209">
                <a:moveTo>
                  <a:pt x="0" y="104"/>
                </a:moveTo>
                <a:lnTo>
                  <a:pt x="1" y="113"/>
                </a:lnTo>
                <a:lnTo>
                  <a:pt x="4" y="122"/>
                </a:lnTo>
                <a:lnTo>
                  <a:pt x="8" y="131"/>
                </a:lnTo>
                <a:lnTo>
                  <a:pt x="15" y="139"/>
                </a:lnTo>
                <a:lnTo>
                  <a:pt x="23" y="148"/>
                </a:lnTo>
                <a:lnTo>
                  <a:pt x="33" y="156"/>
                </a:lnTo>
                <a:lnTo>
                  <a:pt x="44" y="163"/>
                </a:lnTo>
                <a:lnTo>
                  <a:pt x="57" y="171"/>
                </a:lnTo>
                <a:lnTo>
                  <a:pt x="72" y="177"/>
                </a:lnTo>
                <a:lnTo>
                  <a:pt x="88" y="183"/>
                </a:lnTo>
                <a:lnTo>
                  <a:pt x="105" y="189"/>
                </a:lnTo>
                <a:lnTo>
                  <a:pt x="123" y="194"/>
                </a:lnTo>
                <a:lnTo>
                  <a:pt x="142" y="198"/>
                </a:lnTo>
                <a:lnTo>
                  <a:pt x="161" y="201"/>
                </a:lnTo>
                <a:lnTo>
                  <a:pt x="182" y="204"/>
                </a:lnTo>
                <a:lnTo>
                  <a:pt x="203" y="206"/>
                </a:lnTo>
                <a:lnTo>
                  <a:pt x="224" y="207"/>
                </a:lnTo>
                <a:lnTo>
                  <a:pt x="246" y="208"/>
                </a:lnTo>
                <a:lnTo>
                  <a:pt x="267" y="207"/>
                </a:lnTo>
                <a:lnTo>
                  <a:pt x="288" y="206"/>
                </a:lnTo>
                <a:lnTo>
                  <a:pt x="309" y="204"/>
                </a:lnTo>
                <a:lnTo>
                  <a:pt x="330" y="201"/>
                </a:lnTo>
                <a:lnTo>
                  <a:pt x="350" y="198"/>
                </a:lnTo>
                <a:lnTo>
                  <a:pt x="368" y="194"/>
                </a:lnTo>
                <a:lnTo>
                  <a:pt x="387" y="188"/>
                </a:lnTo>
                <a:lnTo>
                  <a:pt x="404" y="183"/>
                </a:lnTo>
                <a:lnTo>
                  <a:pt x="419" y="177"/>
                </a:lnTo>
                <a:lnTo>
                  <a:pt x="434" y="170"/>
                </a:lnTo>
                <a:lnTo>
                  <a:pt x="447" y="163"/>
                </a:lnTo>
                <a:lnTo>
                  <a:pt x="458" y="155"/>
                </a:lnTo>
                <a:lnTo>
                  <a:pt x="468" y="148"/>
                </a:lnTo>
                <a:lnTo>
                  <a:pt x="476" y="139"/>
                </a:lnTo>
                <a:lnTo>
                  <a:pt x="483" y="130"/>
                </a:lnTo>
                <a:lnTo>
                  <a:pt x="487" y="122"/>
                </a:lnTo>
                <a:lnTo>
                  <a:pt x="490" y="112"/>
                </a:lnTo>
                <a:lnTo>
                  <a:pt x="491" y="103"/>
                </a:lnTo>
                <a:lnTo>
                  <a:pt x="490" y="95"/>
                </a:lnTo>
                <a:lnTo>
                  <a:pt x="487" y="85"/>
                </a:lnTo>
                <a:lnTo>
                  <a:pt x="483" y="77"/>
                </a:lnTo>
                <a:lnTo>
                  <a:pt x="476" y="68"/>
                </a:lnTo>
                <a:lnTo>
                  <a:pt x="468" y="59"/>
                </a:lnTo>
                <a:lnTo>
                  <a:pt x="458" y="52"/>
                </a:lnTo>
                <a:lnTo>
                  <a:pt x="447" y="44"/>
                </a:lnTo>
                <a:lnTo>
                  <a:pt x="434" y="37"/>
                </a:lnTo>
                <a:lnTo>
                  <a:pt x="419" y="30"/>
                </a:lnTo>
                <a:lnTo>
                  <a:pt x="403" y="24"/>
                </a:lnTo>
                <a:lnTo>
                  <a:pt x="386" y="19"/>
                </a:lnTo>
                <a:lnTo>
                  <a:pt x="368" y="14"/>
                </a:lnTo>
                <a:lnTo>
                  <a:pt x="350" y="9"/>
                </a:lnTo>
                <a:lnTo>
                  <a:pt x="330" y="6"/>
                </a:lnTo>
                <a:lnTo>
                  <a:pt x="309" y="3"/>
                </a:lnTo>
                <a:lnTo>
                  <a:pt x="288" y="1"/>
                </a:lnTo>
                <a:lnTo>
                  <a:pt x="267" y="0"/>
                </a:lnTo>
                <a:lnTo>
                  <a:pt x="246" y="0"/>
                </a:lnTo>
                <a:lnTo>
                  <a:pt x="224" y="0"/>
                </a:lnTo>
                <a:lnTo>
                  <a:pt x="203" y="1"/>
                </a:lnTo>
                <a:lnTo>
                  <a:pt x="182" y="3"/>
                </a:lnTo>
                <a:lnTo>
                  <a:pt x="161" y="6"/>
                </a:lnTo>
                <a:lnTo>
                  <a:pt x="142" y="9"/>
                </a:lnTo>
                <a:lnTo>
                  <a:pt x="123" y="14"/>
                </a:lnTo>
                <a:lnTo>
                  <a:pt x="105" y="19"/>
                </a:lnTo>
                <a:lnTo>
                  <a:pt x="87" y="24"/>
                </a:lnTo>
                <a:lnTo>
                  <a:pt x="72" y="30"/>
                </a:lnTo>
                <a:lnTo>
                  <a:pt x="57" y="37"/>
                </a:lnTo>
                <a:lnTo>
                  <a:pt x="44" y="44"/>
                </a:lnTo>
                <a:lnTo>
                  <a:pt x="33" y="52"/>
                </a:lnTo>
                <a:lnTo>
                  <a:pt x="23" y="60"/>
                </a:lnTo>
                <a:lnTo>
                  <a:pt x="15" y="68"/>
                </a:lnTo>
                <a:lnTo>
                  <a:pt x="8" y="77"/>
                </a:lnTo>
                <a:lnTo>
                  <a:pt x="4" y="85"/>
                </a:lnTo>
                <a:lnTo>
                  <a:pt x="1" y="95"/>
                </a:lnTo>
                <a:lnTo>
                  <a:pt x="0"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1" name="Freeform 41"/>
          <p:cNvSpPr>
            <a:spLocks/>
          </p:cNvSpPr>
          <p:nvPr/>
        </p:nvSpPr>
        <p:spPr bwMode="auto">
          <a:xfrm>
            <a:off x="5721350" y="4648200"/>
            <a:ext cx="1476375" cy="717550"/>
          </a:xfrm>
          <a:custGeom>
            <a:avLst/>
            <a:gdLst/>
            <a:ahLst/>
            <a:cxnLst>
              <a:cxn ang="0">
                <a:pos x="0" y="226"/>
              </a:cxn>
              <a:cxn ang="0">
                <a:pos x="459" y="0"/>
              </a:cxn>
              <a:cxn ang="0">
                <a:pos x="929" y="234"/>
              </a:cxn>
              <a:cxn ang="0">
                <a:pos x="459" y="451"/>
              </a:cxn>
              <a:cxn ang="0">
                <a:pos x="0" y="226"/>
              </a:cxn>
            </a:cxnLst>
            <a:rect l="0" t="0" r="r" b="b"/>
            <a:pathLst>
              <a:path w="930" h="452">
                <a:moveTo>
                  <a:pt x="0" y="226"/>
                </a:moveTo>
                <a:lnTo>
                  <a:pt x="459" y="0"/>
                </a:lnTo>
                <a:lnTo>
                  <a:pt x="929" y="234"/>
                </a:lnTo>
                <a:lnTo>
                  <a:pt x="459" y="451"/>
                </a:lnTo>
                <a:lnTo>
                  <a:pt x="0" y="22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2" name="Freeform 42"/>
          <p:cNvSpPr>
            <a:spLocks/>
          </p:cNvSpPr>
          <p:nvPr/>
        </p:nvSpPr>
        <p:spPr bwMode="auto">
          <a:xfrm>
            <a:off x="7486650" y="4906963"/>
            <a:ext cx="1416050" cy="336550"/>
          </a:xfrm>
          <a:custGeom>
            <a:avLst/>
            <a:gdLst/>
            <a:ahLst/>
            <a:cxnLst>
              <a:cxn ang="0">
                <a:pos x="891" y="211"/>
              </a:cxn>
              <a:cxn ang="0">
                <a:pos x="891" y="0"/>
              </a:cxn>
              <a:cxn ang="0">
                <a:pos x="0" y="0"/>
              </a:cxn>
              <a:cxn ang="0">
                <a:pos x="0" y="211"/>
              </a:cxn>
              <a:cxn ang="0">
                <a:pos x="891" y="211"/>
              </a:cxn>
            </a:cxnLst>
            <a:rect l="0" t="0" r="r" b="b"/>
            <a:pathLst>
              <a:path w="892" h="212">
                <a:moveTo>
                  <a:pt x="891" y="211"/>
                </a:moveTo>
                <a:lnTo>
                  <a:pt x="891" y="0"/>
                </a:lnTo>
                <a:lnTo>
                  <a:pt x="0" y="0"/>
                </a:lnTo>
                <a:lnTo>
                  <a:pt x="0" y="211"/>
                </a:lnTo>
                <a:lnTo>
                  <a:pt x="891" y="2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3" name="Freeform 43"/>
          <p:cNvSpPr>
            <a:spLocks/>
          </p:cNvSpPr>
          <p:nvPr/>
        </p:nvSpPr>
        <p:spPr bwMode="auto">
          <a:xfrm>
            <a:off x="4140200" y="4897438"/>
            <a:ext cx="1287463" cy="346075"/>
          </a:xfrm>
          <a:custGeom>
            <a:avLst/>
            <a:gdLst/>
            <a:ahLst/>
            <a:cxnLst>
              <a:cxn ang="0">
                <a:pos x="810" y="217"/>
              </a:cxn>
              <a:cxn ang="0">
                <a:pos x="810" y="0"/>
              </a:cxn>
              <a:cxn ang="0">
                <a:pos x="0" y="0"/>
              </a:cxn>
              <a:cxn ang="0">
                <a:pos x="0" y="217"/>
              </a:cxn>
              <a:cxn ang="0">
                <a:pos x="810" y="217"/>
              </a:cxn>
            </a:cxnLst>
            <a:rect l="0" t="0" r="r" b="b"/>
            <a:pathLst>
              <a:path w="811" h="218">
                <a:moveTo>
                  <a:pt x="810" y="217"/>
                </a:moveTo>
                <a:lnTo>
                  <a:pt x="810" y="0"/>
                </a:lnTo>
                <a:lnTo>
                  <a:pt x="0" y="0"/>
                </a:lnTo>
                <a:lnTo>
                  <a:pt x="0" y="217"/>
                </a:lnTo>
                <a:lnTo>
                  <a:pt x="810" y="217"/>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25650" name="Group 50"/>
          <p:cNvGrpSpPr>
            <a:grpSpLocks/>
          </p:cNvGrpSpPr>
          <p:nvPr/>
        </p:nvGrpSpPr>
        <p:grpSpPr bwMode="auto">
          <a:xfrm>
            <a:off x="6861175" y="4130675"/>
            <a:ext cx="2230438" cy="588963"/>
            <a:chOff x="4322" y="2602"/>
            <a:chExt cx="1405" cy="371"/>
          </a:xfrm>
        </p:grpSpPr>
        <p:sp>
          <p:nvSpPr>
            <p:cNvPr id="25644" name="Freeform 44"/>
            <p:cNvSpPr>
              <a:spLocks/>
            </p:cNvSpPr>
            <p:nvPr/>
          </p:nvSpPr>
          <p:spPr bwMode="auto">
            <a:xfrm>
              <a:off x="4322" y="2755"/>
              <a:ext cx="492" cy="209"/>
            </a:xfrm>
            <a:custGeom>
              <a:avLst/>
              <a:gdLst/>
              <a:ahLst/>
              <a:cxnLst>
                <a:cxn ang="0">
                  <a:pos x="490" y="95"/>
                </a:cxn>
                <a:cxn ang="0">
                  <a:pos x="483" y="77"/>
                </a:cxn>
                <a:cxn ang="0">
                  <a:pos x="468" y="60"/>
                </a:cxn>
                <a:cxn ang="0">
                  <a:pos x="447" y="44"/>
                </a:cxn>
                <a:cxn ang="0">
                  <a:pos x="419" y="30"/>
                </a:cxn>
                <a:cxn ang="0">
                  <a:pos x="387" y="19"/>
                </a:cxn>
                <a:cxn ang="0">
                  <a:pos x="349" y="10"/>
                </a:cxn>
                <a:cxn ang="0">
                  <a:pos x="309" y="3"/>
                </a:cxn>
                <a:cxn ang="0">
                  <a:pos x="267" y="0"/>
                </a:cxn>
                <a:cxn ang="0">
                  <a:pos x="224" y="0"/>
                </a:cxn>
                <a:cxn ang="0">
                  <a:pos x="182" y="3"/>
                </a:cxn>
                <a:cxn ang="0">
                  <a:pos x="141" y="10"/>
                </a:cxn>
                <a:cxn ang="0">
                  <a:pos x="105" y="19"/>
                </a:cxn>
                <a:cxn ang="0">
                  <a:pos x="72" y="30"/>
                </a:cxn>
                <a:cxn ang="0">
                  <a:pos x="44" y="44"/>
                </a:cxn>
                <a:cxn ang="0">
                  <a:pos x="23" y="60"/>
                </a:cxn>
                <a:cxn ang="0">
                  <a:pos x="8" y="77"/>
                </a:cxn>
                <a:cxn ang="0">
                  <a:pos x="1" y="95"/>
                </a:cxn>
                <a:cxn ang="0">
                  <a:pos x="1" y="113"/>
                </a:cxn>
                <a:cxn ang="0">
                  <a:pos x="8" y="130"/>
                </a:cxn>
                <a:cxn ang="0">
                  <a:pos x="23" y="148"/>
                </a:cxn>
                <a:cxn ang="0">
                  <a:pos x="44" y="163"/>
                </a:cxn>
                <a:cxn ang="0">
                  <a:pos x="72" y="177"/>
                </a:cxn>
                <a:cxn ang="0">
                  <a:pos x="105" y="189"/>
                </a:cxn>
                <a:cxn ang="0">
                  <a:pos x="141" y="198"/>
                </a:cxn>
                <a:cxn ang="0">
                  <a:pos x="182" y="204"/>
                </a:cxn>
                <a:cxn ang="0">
                  <a:pos x="224" y="207"/>
                </a:cxn>
                <a:cxn ang="0">
                  <a:pos x="267" y="207"/>
                </a:cxn>
                <a:cxn ang="0">
                  <a:pos x="309" y="204"/>
                </a:cxn>
                <a:cxn ang="0">
                  <a:pos x="349" y="198"/>
                </a:cxn>
                <a:cxn ang="0">
                  <a:pos x="387" y="189"/>
                </a:cxn>
                <a:cxn ang="0">
                  <a:pos x="419" y="177"/>
                </a:cxn>
                <a:cxn ang="0">
                  <a:pos x="447" y="163"/>
                </a:cxn>
                <a:cxn ang="0">
                  <a:pos x="468" y="148"/>
                </a:cxn>
                <a:cxn ang="0">
                  <a:pos x="483" y="130"/>
                </a:cxn>
                <a:cxn ang="0">
                  <a:pos x="490" y="113"/>
                </a:cxn>
              </a:cxnLst>
              <a:rect l="0" t="0" r="r" b="b"/>
              <a:pathLst>
                <a:path w="492" h="209">
                  <a:moveTo>
                    <a:pt x="491" y="104"/>
                  </a:moveTo>
                  <a:lnTo>
                    <a:pt x="490" y="95"/>
                  </a:lnTo>
                  <a:lnTo>
                    <a:pt x="487" y="86"/>
                  </a:lnTo>
                  <a:lnTo>
                    <a:pt x="483" y="77"/>
                  </a:lnTo>
                  <a:lnTo>
                    <a:pt x="476" y="68"/>
                  </a:lnTo>
                  <a:lnTo>
                    <a:pt x="468" y="60"/>
                  </a:lnTo>
                  <a:lnTo>
                    <a:pt x="458" y="52"/>
                  </a:lnTo>
                  <a:lnTo>
                    <a:pt x="447" y="44"/>
                  </a:lnTo>
                  <a:lnTo>
                    <a:pt x="433" y="37"/>
                  </a:lnTo>
                  <a:lnTo>
                    <a:pt x="419" y="30"/>
                  </a:lnTo>
                  <a:lnTo>
                    <a:pt x="403" y="24"/>
                  </a:lnTo>
                  <a:lnTo>
                    <a:pt x="387" y="19"/>
                  </a:lnTo>
                  <a:lnTo>
                    <a:pt x="368" y="13"/>
                  </a:lnTo>
                  <a:lnTo>
                    <a:pt x="349" y="10"/>
                  </a:lnTo>
                  <a:lnTo>
                    <a:pt x="329" y="6"/>
                  </a:lnTo>
                  <a:lnTo>
                    <a:pt x="309" y="3"/>
                  </a:lnTo>
                  <a:lnTo>
                    <a:pt x="288" y="1"/>
                  </a:lnTo>
                  <a:lnTo>
                    <a:pt x="267" y="0"/>
                  </a:lnTo>
                  <a:lnTo>
                    <a:pt x="245" y="0"/>
                  </a:lnTo>
                  <a:lnTo>
                    <a:pt x="224" y="0"/>
                  </a:lnTo>
                  <a:lnTo>
                    <a:pt x="203" y="1"/>
                  </a:lnTo>
                  <a:lnTo>
                    <a:pt x="182" y="3"/>
                  </a:lnTo>
                  <a:lnTo>
                    <a:pt x="161" y="6"/>
                  </a:lnTo>
                  <a:lnTo>
                    <a:pt x="141" y="10"/>
                  </a:lnTo>
                  <a:lnTo>
                    <a:pt x="122" y="13"/>
                  </a:lnTo>
                  <a:lnTo>
                    <a:pt x="105" y="19"/>
                  </a:lnTo>
                  <a:lnTo>
                    <a:pt x="88" y="24"/>
                  </a:lnTo>
                  <a:lnTo>
                    <a:pt x="72" y="30"/>
                  </a:lnTo>
                  <a:lnTo>
                    <a:pt x="57" y="37"/>
                  </a:lnTo>
                  <a:lnTo>
                    <a:pt x="44" y="44"/>
                  </a:lnTo>
                  <a:lnTo>
                    <a:pt x="32" y="52"/>
                  </a:lnTo>
                  <a:lnTo>
                    <a:pt x="23" y="60"/>
                  </a:lnTo>
                  <a:lnTo>
                    <a:pt x="15" y="68"/>
                  </a:lnTo>
                  <a:lnTo>
                    <a:pt x="8" y="77"/>
                  </a:lnTo>
                  <a:lnTo>
                    <a:pt x="3" y="86"/>
                  </a:lnTo>
                  <a:lnTo>
                    <a:pt x="1" y="95"/>
                  </a:lnTo>
                  <a:lnTo>
                    <a:pt x="0" y="104"/>
                  </a:lnTo>
                  <a:lnTo>
                    <a:pt x="1" y="113"/>
                  </a:lnTo>
                  <a:lnTo>
                    <a:pt x="3" y="122"/>
                  </a:lnTo>
                  <a:lnTo>
                    <a:pt x="8" y="130"/>
                  </a:lnTo>
                  <a:lnTo>
                    <a:pt x="15" y="139"/>
                  </a:lnTo>
                  <a:lnTo>
                    <a:pt x="23" y="148"/>
                  </a:lnTo>
                  <a:lnTo>
                    <a:pt x="32" y="156"/>
                  </a:lnTo>
                  <a:lnTo>
                    <a:pt x="44" y="163"/>
                  </a:lnTo>
                  <a:lnTo>
                    <a:pt x="57" y="170"/>
                  </a:lnTo>
                  <a:lnTo>
                    <a:pt x="72" y="177"/>
                  </a:lnTo>
                  <a:lnTo>
                    <a:pt x="88" y="183"/>
                  </a:lnTo>
                  <a:lnTo>
                    <a:pt x="105" y="189"/>
                  </a:lnTo>
                  <a:lnTo>
                    <a:pt x="122" y="194"/>
                  </a:lnTo>
                  <a:lnTo>
                    <a:pt x="141" y="198"/>
                  </a:lnTo>
                  <a:lnTo>
                    <a:pt x="161" y="201"/>
                  </a:lnTo>
                  <a:lnTo>
                    <a:pt x="182" y="204"/>
                  </a:lnTo>
                  <a:lnTo>
                    <a:pt x="203" y="206"/>
                  </a:lnTo>
                  <a:lnTo>
                    <a:pt x="224" y="207"/>
                  </a:lnTo>
                  <a:lnTo>
                    <a:pt x="245" y="208"/>
                  </a:lnTo>
                  <a:lnTo>
                    <a:pt x="267" y="207"/>
                  </a:lnTo>
                  <a:lnTo>
                    <a:pt x="288" y="206"/>
                  </a:lnTo>
                  <a:lnTo>
                    <a:pt x="309" y="204"/>
                  </a:lnTo>
                  <a:lnTo>
                    <a:pt x="329" y="201"/>
                  </a:lnTo>
                  <a:lnTo>
                    <a:pt x="349" y="198"/>
                  </a:lnTo>
                  <a:lnTo>
                    <a:pt x="368" y="194"/>
                  </a:lnTo>
                  <a:lnTo>
                    <a:pt x="387" y="189"/>
                  </a:lnTo>
                  <a:lnTo>
                    <a:pt x="403" y="183"/>
                  </a:lnTo>
                  <a:lnTo>
                    <a:pt x="419" y="177"/>
                  </a:lnTo>
                  <a:lnTo>
                    <a:pt x="433" y="170"/>
                  </a:lnTo>
                  <a:lnTo>
                    <a:pt x="447" y="163"/>
                  </a:lnTo>
                  <a:lnTo>
                    <a:pt x="458" y="156"/>
                  </a:lnTo>
                  <a:lnTo>
                    <a:pt x="468" y="148"/>
                  </a:lnTo>
                  <a:lnTo>
                    <a:pt x="476" y="139"/>
                  </a:lnTo>
                  <a:lnTo>
                    <a:pt x="483" y="130"/>
                  </a:lnTo>
                  <a:lnTo>
                    <a:pt x="487" y="122"/>
                  </a:lnTo>
                  <a:lnTo>
                    <a:pt x="490" y="113"/>
                  </a:lnTo>
                  <a:lnTo>
                    <a:pt x="491"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5" name="Freeform 45"/>
            <p:cNvSpPr>
              <a:spLocks/>
            </p:cNvSpPr>
            <p:nvPr/>
          </p:nvSpPr>
          <p:spPr bwMode="auto">
            <a:xfrm>
              <a:off x="5225" y="2755"/>
              <a:ext cx="492" cy="209"/>
            </a:xfrm>
            <a:custGeom>
              <a:avLst/>
              <a:gdLst/>
              <a:ahLst/>
              <a:cxnLst>
                <a:cxn ang="0">
                  <a:pos x="1" y="113"/>
                </a:cxn>
                <a:cxn ang="0">
                  <a:pos x="8" y="130"/>
                </a:cxn>
                <a:cxn ang="0">
                  <a:pos x="23" y="148"/>
                </a:cxn>
                <a:cxn ang="0">
                  <a:pos x="44" y="163"/>
                </a:cxn>
                <a:cxn ang="0">
                  <a:pos x="72" y="177"/>
                </a:cxn>
                <a:cxn ang="0">
                  <a:pos x="105" y="189"/>
                </a:cxn>
                <a:cxn ang="0">
                  <a:pos x="141" y="198"/>
                </a:cxn>
                <a:cxn ang="0">
                  <a:pos x="182" y="204"/>
                </a:cxn>
                <a:cxn ang="0">
                  <a:pos x="224" y="207"/>
                </a:cxn>
                <a:cxn ang="0">
                  <a:pos x="267" y="207"/>
                </a:cxn>
                <a:cxn ang="0">
                  <a:pos x="309" y="204"/>
                </a:cxn>
                <a:cxn ang="0">
                  <a:pos x="349" y="198"/>
                </a:cxn>
                <a:cxn ang="0">
                  <a:pos x="387" y="189"/>
                </a:cxn>
                <a:cxn ang="0">
                  <a:pos x="419" y="177"/>
                </a:cxn>
                <a:cxn ang="0">
                  <a:pos x="447" y="163"/>
                </a:cxn>
                <a:cxn ang="0">
                  <a:pos x="468" y="147"/>
                </a:cxn>
                <a:cxn ang="0">
                  <a:pos x="483" y="130"/>
                </a:cxn>
                <a:cxn ang="0">
                  <a:pos x="490" y="113"/>
                </a:cxn>
                <a:cxn ang="0">
                  <a:pos x="490" y="94"/>
                </a:cxn>
                <a:cxn ang="0">
                  <a:pos x="483" y="77"/>
                </a:cxn>
                <a:cxn ang="0">
                  <a:pos x="468" y="60"/>
                </a:cxn>
                <a:cxn ang="0">
                  <a:pos x="447" y="44"/>
                </a:cxn>
                <a:cxn ang="0">
                  <a:pos x="419" y="30"/>
                </a:cxn>
                <a:cxn ang="0">
                  <a:pos x="386" y="18"/>
                </a:cxn>
                <a:cxn ang="0">
                  <a:pos x="349" y="10"/>
                </a:cxn>
                <a:cxn ang="0">
                  <a:pos x="309" y="3"/>
                </a:cxn>
                <a:cxn ang="0">
                  <a:pos x="267" y="0"/>
                </a:cxn>
                <a:cxn ang="0">
                  <a:pos x="224" y="0"/>
                </a:cxn>
                <a:cxn ang="0">
                  <a:pos x="182" y="3"/>
                </a:cxn>
                <a:cxn ang="0">
                  <a:pos x="141" y="10"/>
                </a:cxn>
                <a:cxn ang="0">
                  <a:pos x="105" y="19"/>
                </a:cxn>
                <a:cxn ang="0">
                  <a:pos x="72" y="30"/>
                </a:cxn>
                <a:cxn ang="0">
                  <a:pos x="44" y="44"/>
                </a:cxn>
                <a:cxn ang="0">
                  <a:pos x="23" y="60"/>
                </a:cxn>
                <a:cxn ang="0">
                  <a:pos x="8" y="77"/>
                </a:cxn>
                <a:cxn ang="0">
                  <a:pos x="1" y="95"/>
                </a:cxn>
              </a:cxnLst>
              <a:rect l="0" t="0" r="r" b="b"/>
              <a:pathLst>
                <a:path w="492" h="209">
                  <a:moveTo>
                    <a:pt x="0" y="104"/>
                  </a:moveTo>
                  <a:lnTo>
                    <a:pt x="1" y="113"/>
                  </a:lnTo>
                  <a:lnTo>
                    <a:pt x="4" y="122"/>
                  </a:lnTo>
                  <a:lnTo>
                    <a:pt x="8" y="130"/>
                  </a:lnTo>
                  <a:lnTo>
                    <a:pt x="15" y="139"/>
                  </a:lnTo>
                  <a:lnTo>
                    <a:pt x="23" y="148"/>
                  </a:lnTo>
                  <a:lnTo>
                    <a:pt x="33" y="156"/>
                  </a:lnTo>
                  <a:lnTo>
                    <a:pt x="44" y="163"/>
                  </a:lnTo>
                  <a:lnTo>
                    <a:pt x="57" y="170"/>
                  </a:lnTo>
                  <a:lnTo>
                    <a:pt x="72" y="177"/>
                  </a:lnTo>
                  <a:lnTo>
                    <a:pt x="88" y="183"/>
                  </a:lnTo>
                  <a:lnTo>
                    <a:pt x="105" y="189"/>
                  </a:lnTo>
                  <a:lnTo>
                    <a:pt x="123" y="194"/>
                  </a:lnTo>
                  <a:lnTo>
                    <a:pt x="141" y="198"/>
                  </a:lnTo>
                  <a:lnTo>
                    <a:pt x="161" y="201"/>
                  </a:lnTo>
                  <a:lnTo>
                    <a:pt x="182" y="204"/>
                  </a:lnTo>
                  <a:lnTo>
                    <a:pt x="203" y="206"/>
                  </a:lnTo>
                  <a:lnTo>
                    <a:pt x="224" y="207"/>
                  </a:lnTo>
                  <a:lnTo>
                    <a:pt x="245" y="208"/>
                  </a:lnTo>
                  <a:lnTo>
                    <a:pt x="267" y="207"/>
                  </a:lnTo>
                  <a:lnTo>
                    <a:pt x="288" y="206"/>
                  </a:lnTo>
                  <a:lnTo>
                    <a:pt x="309" y="204"/>
                  </a:lnTo>
                  <a:lnTo>
                    <a:pt x="330" y="201"/>
                  </a:lnTo>
                  <a:lnTo>
                    <a:pt x="349" y="198"/>
                  </a:lnTo>
                  <a:lnTo>
                    <a:pt x="368" y="194"/>
                  </a:lnTo>
                  <a:lnTo>
                    <a:pt x="387" y="189"/>
                  </a:lnTo>
                  <a:lnTo>
                    <a:pt x="404" y="183"/>
                  </a:lnTo>
                  <a:lnTo>
                    <a:pt x="419" y="177"/>
                  </a:lnTo>
                  <a:lnTo>
                    <a:pt x="434" y="170"/>
                  </a:lnTo>
                  <a:lnTo>
                    <a:pt x="447" y="163"/>
                  </a:lnTo>
                  <a:lnTo>
                    <a:pt x="458" y="156"/>
                  </a:lnTo>
                  <a:lnTo>
                    <a:pt x="468" y="147"/>
                  </a:lnTo>
                  <a:lnTo>
                    <a:pt x="476" y="139"/>
                  </a:lnTo>
                  <a:lnTo>
                    <a:pt x="483" y="130"/>
                  </a:lnTo>
                  <a:lnTo>
                    <a:pt x="487" y="122"/>
                  </a:lnTo>
                  <a:lnTo>
                    <a:pt x="490" y="113"/>
                  </a:lnTo>
                  <a:lnTo>
                    <a:pt x="491" y="104"/>
                  </a:lnTo>
                  <a:lnTo>
                    <a:pt x="490" y="94"/>
                  </a:lnTo>
                  <a:lnTo>
                    <a:pt x="487" y="86"/>
                  </a:lnTo>
                  <a:lnTo>
                    <a:pt x="483" y="77"/>
                  </a:lnTo>
                  <a:lnTo>
                    <a:pt x="476" y="68"/>
                  </a:lnTo>
                  <a:lnTo>
                    <a:pt x="468" y="60"/>
                  </a:lnTo>
                  <a:lnTo>
                    <a:pt x="458" y="52"/>
                  </a:lnTo>
                  <a:lnTo>
                    <a:pt x="447" y="44"/>
                  </a:lnTo>
                  <a:lnTo>
                    <a:pt x="434" y="37"/>
                  </a:lnTo>
                  <a:lnTo>
                    <a:pt x="419" y="30"/>
                  </a:lnTo>
                  <a:lnTo>
                    <a:pt x="403" y="24"/>
                  </a:lnTo>
                  <a:lnTo>
                    <a:pt x="386" y="18"/>
                  </a:lnTo>
                  <a:lnTo>
                    <a:pt x="368" y="13"/>
                  </a:lnTo>
                  <a:lnTo>
                    <a:pt x="349" y="10"/>
                  </a:lnTo>
                  <a:lnTo>
                    <a:pt x="330" y="6"/>
                  </a:lnTo>
                  <a:lnTo>
                    <a:pt x="309" y="3"/>
                  </a:lnTo>
                  <a:lnTo>
                    <a:pt x="288" y="1"/>
                  </a:lnTo>
                  <a:lnTo>
                    <a:pt x="267" y="0"/>
                  </a:lnTo>
                  <a:lnTo>
                    <a:pt x="245" y="0"/>
                  </a:lnTo>
                  <a:lnTo>
                    <a:pt x="224" y="0"/>
                  </a:lnTo>
                  <a:lnTo>
                    <a:pt x="203" y="1"/>
                  </a:lnTo>
                  <a:lnTo>
                    <a:pt x="182" y="3"/>
                  </a:lnTo>
                  <a:lnTo>
                    <a:pt x="161" y="6"/>
                  </a:lnTo>
                  <a:lnTo>
                    <a:pt x="141" y="10"/>
                  </a:lnTo>
                  <a:lnTo>
                    <a:pt x="123" y="14"/>
                  </a:lnTo>
                  <a:lnTo>
                    <a:pt x="105" y="19"/>
                  </a:lnTo>
                  <a:lnTo>
                    <a:pt x="87" y="24"/>
                  </a:lnTo>
                  <a:lnTo>
                    <a:pt x="72" y="30"/>
                  </a:lnTo>
                  <a:lnTo>
                    <a:pt x="57" y="37"/>
                  </a:lnTo>
                  <a:lnTo>
                    <a:pt x="44" y="44"/>
                  </a:lnTo>
                  <a:lnTo>
                    <a:pt x="33" y="52"/>
                  </a:lnTo>
                  <a:lnTo>
                    <a:pt x="23" y="60"/>
                  </a:lnTo>
                  <a:lnTo>
                    <a:pt x="15" y="68"/>
                  </a:lnTo>
                  <a:lnTo>
                    <a:pt x="8" y="77"/>
                  </a:lnTo>
                  <a:lnTo>
                    <a:pt x="4" y="86"/>
                  </a:lnTo>
                  <a:lnTo>
                    <a:pt x="1" y="95"/>
                  </a:lnTo>
                  <a:lnTo>
                    <a:pt x="0"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6" name="Freeform 46"/>
            <p:cNvSpPr>
              <a:spLocks/>
            </p:cNvSpPr>
            <p:nvPr/>
          </p:nvSpPr>
          <p:spPr bwMode="auto">
            <a:xfrm>
              <a:off x="4764" y="2602"/>
              <a:ext cx="493" cy="209"/>
            </a:xfrm>
            <a:custGeom>
              <a:avLst/>
              <a:gdLst/>
              <a:ahLst/>
              <a:cxnLst>
                <a:cxn ang="0">
                  <a:pos x="491" y="95"/>
                </a:cxn>
                <a:cxn ang="0">
                  <a:pos x="483" y="77"/>
                </a:cxn>
                <a:cxn ang="0">
                  <a:pos x="468" y="60"/>
                </a:cxn>
                <a:cxn ang="0">
                  <a:pos x="447" y="44"/>
                </a:cxn>
                <a:cxn ang="0">
                  <a:pos x="420" y="30"/>
                </a:cxn>
                <a:cxn ang="0">
                  <a:pos x="387" y="19"/>
                </a:cxn>
                <a:cxn ang="0">
                  <a:pos x="349" y="10"/>
                </a:cxn>
                <a:cxn ang="0">
                  <a:pos x="309" y="3"/>
                </a:cxn>
                <a:cxn ang="0">
                  <a:pos x="267" y="0"/>
                </a:cxn>
                <a:cxn ang="0">
                  <a:pos x="224" y="0"/>
                </a:cxn>
                <a:cxn ang="0">
                  <a:pos x="182" y="3"/>
                </a:cxn>
                <a:cxn ang="0">
                  <a:pos x="142" y="10"/>
                </a:cxn>
                <a:cxn ang="0">
                  <a:pos x="105" y="19"/>
                </a:cxn>
                <a:cxn ang="0">
                  <a:pos x="72" y="30"/>
                </a:cxn>
                <a:cxn ang="0">
                  <a:pos x="44" y="44"/>
                </a:cxn>
                <a:cxn ang="0">
                  <a:pos x="23" y="60"/>
                </a:cxn>
                <a:cxn ang="0">
                  <a:pos x="8" y="77"/>
                </a:cxn>
                <a:cxn ang="0">
                  <a:pos x="1" y="95"/>
                </a:cxn>
                <a:cxn ang="0">
                  <a:pos x="1" y="113"/>
                </a:cxn>
                <a:cxn ang="0">
                  <a:pos x="8" y="131"/>
                </a:cxn>
                <a:cxn ang="0">
                  <a:pos x="23" y="148"/>
                </a:cxn>
                <a:cxn ang="0">
                  <a:pos x="44" y="164"/>
                </a:cxn>
                <a:cxn ang="0">
                  <a:pos x="72" y="178"/>
                </a:cxn>
                <a:cxn ang="0">
                  <a:pos x="105" y="189"/>
                </a:cxn>
                <a:cxn ang="0">
                  <a:pos x="142" y="198"/>
                </a:cxn>
                <a:cxn ang="0">
                  <a:pos x="182" y="204"/>
                </a:cxn>
                <a:cxn ang="0">
                  <a:pos x="224" y="207"/>
                </a:cxn>
                <a:cxn ang="0">
                  <a:pos x="267" y="207"/>
                </a:cxn>
                <a:cxn ang="0">
                  <a:pos x="309" y="204"/>
                </a:cxn>
                <a:cxn ang="0">
                  <a:pos x="349" y="198"/>
                </a:cxn>
                <a:cxn ang="0">
                  <a:pos x="387" y="189"/>
                </a:cxn>
                <a:cxn ang="0">
                  <a:pos x="420" y="178"/>
                </a:cxn>
                <a:cxn ang="0">
                  <a:pos x="447" y="164"/>
                </a:cxn>
                <a:cxn ang="0">
                  <a:pos x="468" y="148"/>
                </a:cxn>
                <a:cxn ang="0">
                  <a:pos x="483" y="131"/>
                </a:cxn>
                <a:cxn ang="0">
                  <a:pos x="491" y="113"/>
                </a:cxn>
              </a:cxnLst>
              <a:rect l="0" t="0" r="r" b="b"/>
              <a:pathLst>
                <a:path w="493" h="209">
                  <a:moveTo>
                    <a:pt x="492" y="104"/>
                  </a:moveTo>
                  <a:lnTo>
                    <a:pt x="491" y="95"/>
                  </a:lnTo>
                  <a:lnTo>
                    <a:pt x="488" y="86"/>
                  </a:lnTo>
                  <a:lnTo>
                    <a:pt x="483" y="77"/>
                  </a:lnTo>
                  <a:lnTo>
                    <a:pt x="477" y="68"/>
                  </a:lnTo>
                  <a:lnTo>
                    <a:pt x="468" y="60"/>
                  </a:lnTo>
                  <a:lnTo>
                    <a:pt x="458" y="52"/>
                  </a:lnTo>
                  <a:lnTo>
                    <a:pt x="447" y="44"/>
                  </a:lnTo>
                  <a:lnTo>
                    <a:pt x="434" y="37"/>
                  </a:lnTo>
                  <a:lnTo>
                    <a:pt x="420" y="30"/>
                  </a:lnTo>
                  <a:lnTo>
                    <a:pt x="404" y="24"/>
                  </a:lnTo>
                  <a:lnTo>
                    <a:pt x="387" y="19"/>
                  </a:lnTo>
                  <a:lnTo>
                    <a:pt x="369" y="14"/>
                  </a:lnTo>
                  <a:lnTo>
                    <a:pt x="349" y="10"/>
                  </a:lnTo>
                  <a:lnTo>
                    <a:pt x="330" y="6"/>
                  </a:lnTo>
                  <a:lnTo>
                    <a:pt x="309" y="3"/>
                  </a:lnTo>
                  <a:lnTo>
                    <a:pt x="288" y="1"/>
                  </a:lnTo>
                  <a:lnTo>
                    <a:pt x="267" y="0"/>
                  </a:lnTo>
                  <a:lnTo>
                    <a:pt x="246" y="0"/>
                  </a:lnTo>
                  <a:lnTo>
                    <a:pt x="224" y="0"/>
                  </a:lnTo>
                  <a:lnTo>
                    <a:pt x="203" y="1"/>
                  </a:lnTo>
                  <a:lnTo>
                    <a:pt x="182" y="3"/>
                  </a:lnTo>
                  <a:lnTo>
                    <a:pt x="162" y="6"/>
                  </a:lnTo>
                  <a:lnTo>
                    <a:pt x="142" y="10"/>
                  </a:lnTo>
                  <a:lnTo>
                    <a:pt x="123" y="14"/>
                  </a:lnTo>
                  <a:lnTo>
                    <a:pt x="105" y="19"/>
                  </a:lnTo>
                  <a:lnTo>
                    <a:pt x="88" y="24"/>
                  </a:lnTo>
                  <a:lnTo>
                    <a:pt x="72" y="30"/>
                  </a:lnTo>
                  <a:lnTo>
                    <a:pt x="57" y="37"/>
                  </a:lnTo>
                  <a:lnTo>
                    <a:pt x="44" y="44"/>
                  </a:lnTo>
                  <a:lnTo>
                    <a:pt x="33" y="52"/>
                  </a:lnTo>
                  <a:lnTo>
                    <a:pt x="23" y="60"/>
                  </a:lnTo>
                  <a:lnTo>
                    <a:pt x="15" y="68"/>
                  </a:lnTo>
                  <a:lnTo>
                    <a:pt x="8" y="77"/>
                  </a:lnTo>
                  <a:lnTo>
                    <a:pt x="4" y="86"/>
                  </a:lnTo>
                  <a:lnTo>
                    <a:pt x="1" y="95"/>
                  </a:lnTo>
                  <a:lnTo>
                    <a:pt x="0" y="104"/>
                  </a:lnTo>
                  <a:lnTo>
                    <a:pt x="1" y="113"/>
                  </a:lnTo>
                  <a:lnTo>
                    <a:pt x="4" y="122"/>
                  </a:lnTo>
                  <a:lnTo>
                    <a:pt x="8" y="131"/>
                  </a:lnTo>
                  <a:lnTo>
                    <a:pt x="15" y="140"/>
                  </a:lnTo>
                  <a:lnTo>
                    <a:pt x="23" y="148"/>
                  </a:lnTo>
                  <a:lnTo>
                    <a:pt x="33" y="156"/>
                  </a:lnTo>
                  <a:lnTo>
                    <a:pt x="44" y="164"/>
                  </a:lnTo>
                  <a:lnTo>
                    <a:pt x="57" y="171"/>
                  </a:lnTo>
                  <a:lnTo>
                    <a:pt x="72" y="178"/>
                  </a:lnTo>
                  <a:lnTo>
                    <a:pt x="88" y="183"/>
                  </a:lnTo>
                  <a:lnTo>
                    <a:pt x="105" y="189"/>
                  </a:lnTo>
                  <a:lnTo>
                    <a:pt x="123" y="194"/>
                  </a:lnTo>
                  <a:lnTo>
                    <a:pt x="142" y="198"/>
                  </a:lnTo>
                  <a:lnTo>
                    <a:pt x="162" y="202"/>
                  </a:lnTo>
                  <a:lnTo>
                    <a:pt x="182" y="204"/>
                  </a:lnTo>
                  <a:lnTo>
                    <a:pt x="203" y="206"/>
                  </a:lnTo>
                  <a:lnTo>
                    <a:pt x="224" y="207"/>
                  </a:lnTo>
                  <a:lnTo>
                    <a:pt x="246" y="208"/>
                  </a:lnTo>
                  <a:lnTo>
                    <a:pt x="267" y="207"/>
                  </a:lnTo>
                  <a:lnTo>
                    <a:pt x="288" y="206"/>
                  </a:lnTo>
                  <a:lnTo>
                    <a:pt x="309" y="204"/>
                  </a:lnTo>
                  <a:lnTo>
                    <a:pt x="330" y="202"/>
                  </a:lnTo>
                  <a:lnTo>
                    <a:pt x="349" y="198"/>
                  </a:lnTo>
                  <a:lnTo>
                    <a:pt x="369" y="194"/>
                  </a:lnTo>
                  <a:lnTo>
                    <a:pt x="387" y="189"/>
                  </a:lnTo>
                  <a:lnTo>
                    <a:pt x="404" y="183"/>
                  </a:lnTo>
                  <a:lnTo>
                    <a:pt x="420" y="178"/>
                  </a:lnTo>
                  <a:lnTo>
                    <a:pt x="434" y="171"/>
                  </a:lnTo>
                  <a:lnTo>
                    <a:pt x="447" y="164"/>
                  </a:lnTo>
                  <a:lnTo>
                    <a:pt x="458" y="156"/>
                  </a:lnTo>
                  <a:lnTo>
                    <a:pt x="468" y="148"/>
                  </a:lnTo>
                  <a:lnTo>
                    <a:pt x="477" y="140"/>
                  </a:lnTo>
                  <a:lnTo>
                    <a:pt x="483" y="131"/>
                  </a:lnTo>
                  <a:lnTo>
                    <a:pt x="488" y="122"/>
                  </a:lnTo>
                  <a:lnTo>
                    <a:pt x="491" y="113"/>
                  </a:lnTo>
                  <a:lnTo>
                    <a:pt x="492"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47" name="Rectangle 47"/>
            <p:cNvSpPr>
              <a:spLocks noChangeArrowheads="1"/>
            </p:cNvSpPr>
            <p:nvPr/>
          </p:nvSpPr>
          <p:spPr bwMode="auto">
            <a:xfrm>
              <a:off x="4770" y="2605"/>
              <a:ext cx="52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25648" name="Rectangle 48"/>
            <p:cNvSpPr>
              <a:spLocks noChangeArrowheads="1"/>
            </p:cNvSpPr>
            <p:nvPr/>
          </p:nvSpPr>
          <p:spPr bwMode="auto">
            <a:xfrm>
              <a:off x="5186" y="2763"/>
              <a:ext cx="541"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25649" name="Rectangle 49"/>
            <p:cNvSpPr>
              <a:spLocks noChangeArrowheads="1"/>
            </p:cNvSpPr>
            <p:nvPr/>
          </p:nvSpPr>
          <p:spPr bwMode="auto">
            <a:xfrm>
              <a:off x="4449" y="2728"/>
              <a:ext cx="306"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grpSp>
      <p:sp>
        <p:nvSpPr>
          <p:cNvPr id="25651" name="Rectangle 51"/>
          <p:cNvSpPr>
            <a:spLocks noChangeArrowheads="1"/>
          </p:cNvSpPr>
          <p:nvPr/>
        </p:nvSpPr>
        <p:spPr bwMode="auto">
          <a:xfrm>
            <a:off x="4411663" y="4116388"/>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25652" name="Rectangle 52"/>
          <p:cNvSpPr>
            <a:spLocks noChangeArrowheads="1"/>
          </p:cNvSpPr>
          <p:nvPr/>
        </p:nvSpPr>
        <p:spPr bwMode="auto">
          <a:xfrm>
            <a:off x="7532688" y="4865688"/>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25653" name="Rectangle 53"/>
          <p:cNvSpPr>
            <a:spLocks noChangeArrowheads="1"/>
          </p:cNvSpPr>
          <p:nvPr/>
        </p:nvSpPr>
        <p:spPr bwMode="auto">
          <a:xfrm>
            <a:off x="3846513" y="4322763"/>
            <a:ext cx="531812"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25654" name="Rectangle 54"/>
          <p:cNvSpPr>
            <a:spLocks noChangeArrowheads="1"/>
          </p:cNvSpPr>
          <p:nvPr/>
        </p:nvSpPr>
        <p:spPr bwMode="auto">
          <a:xfrm>
            <a:off x="5319713" y="4330700"/>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25655" name="Rectangle 55"/>
          <p:cNvSpPr>
            <a:spLocks noChangeArrowheads="1"/>
          </p:cNvSpPr>
          <p:nvPr/>
        </p:nvSpPr>
        <p:spPr bwMode="auto">
          <a:xfrm>
            <a:off x="4164013" y="4919663"/>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25656" name="Rectangle 56"/>
          <p:cNvSpPr>
            <a:spLocks noChangeArrowheads="1"/>
          </p:cNvSpPr>
          <p:nvPr/>
        </p:nvSpPr>
        <p:spPr bwMode="auto">
          <a:xfrm>
            <a:off x="5864225" y="4860925"/>
            <a:ext cx="1208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Works_In4</a:t>
            </a:r>
          </a:p>
        </p:txBody>
      </p:sp>
      <p:sp>
        <p:nvSpPr>
          <p:cNvPr id="25657" name="Line 57"/>
          <p:cNvSpPr>
            <a:spLocks noChangeShapeType="1"/>
          </p:cNvSpPr>
          <p:nvPr/>
        </p:nvSpPr>
        <p:spPr bwMode="auto">
          <a:xfrm flipH="1">
            <a:off x="5403850" y="5045075"/>
            <a:ext cx="323850" cy="0"/>
          </a:xfrm>
          <a:prstGeom prst="line">
            <a:avLst/>
          </a:prstGeom>
          <a:noFill/>
          <a:ln w="12700">
            <a:solidFill>
              <a:schemeClr val="tx2"/>
            </a:solidFill>
            <a:round/>
            <a:headEnd type="none" w="sm" len="sm"/>
            <a:tailEnd type="none" w="sm" len="sm"/>
          </a:ln>
          <a:effectLst/>
        </p:spPr>
        <p:txBody>
          <a:bodyPr/>
          <a:lstStyle/>
          <a:p>
            <a:endParaRPr lang="en-US"/>
          </a:p>
        </p:txBody>
      </p:sp>
      <p:sp>
        <p:nvSpPr>
          <p:cNvPr id="25658" name="Line 58"/>
          <p:cNvSpPr>
            <a:spLocks noChangeShapeType="1"/>
          </p:cNvSpPr>
          <p:nvPr/>
        </p:nvSpPr>
        <p:spPr bwMode="auto">
          <a:xfrm>
            <a:off x="7177088" y="5029200"/>
            <a:ext cx="300037" cy="0"/>
          </a:xfrm>
          <a:prstGeom prst="line">
            <a:avLst/>
          </a:prstGeom>
          <a:noFill/>
          <a:ln w="12700">
            <a:solidFill>
              <a:schemeClr val="tx2"/>
            </a:solidFill>
            <a:round/>
            <a:headEnd type="none" w="sm" len="sm"/>
            <a:tailEnd type="none" w="sm" len="sm"/>
          </a:ln>
          <a:effectLst/>
        </p:spPr>
        <p:txBody>
          <a:bodyPr/>
          <a:lstStyle/>
          <a:p>
            <a:endParaRPr lang="en-US"/>
          </a:p>
        </p:txBody>
      </p:sp>
      <p:sp>
        <p:nvSpPr>
          <p:cNvPr id="25659" name="Line 59"/>
          <p:cNvSpPr>
            <a:spLocks noChangeShapeType="1"/>
          </p:cNvSpPr>
          <p:nvPr/>
        </p:nvSpPr>
        <p:spPr bwMode="auto">
          <a:xfrm>
            <a:off x="4060825" y="4700588"/>
            <a:ext cx="444500" cy="169862"/>
          </a:xfrm>
          <a:prstGeom prst="line">
            <a:avLst/>
          </a:prstGeom>
          <a:noFill/>
          <a:ln w="12700">
            <a:solidFill>
              <a:schemeClr val="tx2"/>
            </a:solidFill>
            <a:round/>
            <a:headEnd type="none" w="sm" len="sm"/>
            <a:tailEnd type="none" w="sm" len="sm"/>
          </a:ln>
          <a:effectLst/>
        </p:spPr>
        <p:txBody>
          <a:bodyPr/>
          <a:lstStyle/>
          <a:p>
            <a:endParaRPr lang="en-US"/>
          </a:p>
        </p:txBody>
      </p:sp>
      <p:sp>
        <p:nvSpPr>
          <p:cNvPr id="25660" name="Line 60"/>
          <p:cNvSpPr>
            <a:spLocks noChangeShapeType="1"/>
          </p:cNvSpPr>
          <p:nvPr/>
        </p:nvSpPr>
        <p:spPr bwMode="auto">
          <a:xfrm>
            <a:off x="4754563" y="4456113"/>
            <a:ext cx="0" cy="414337"/>
          </a:xfrm>
          <a:prstGeom prst="line">
            <a:avLst/>
          </a:prstGeom>
          <a:noFill/>
          <a:ln w="12700">
            <a:solidFill>
              <a:schemeClr val="tx2"/>
            </a:solidFill>
            <a:round/>
            <a:headEnd type="none" w="sm" len="sm"/>
            <a:tailEnd type="none" w="sm" len="sm"/>
          </a:ln>
          <a:effectLst/>
        </p:spPr>
        <p:txBody>
          <a:bodyPr/>
          <a:lstStyle/>
          <a:p>
            <a:endParaRPr lang="en-US"/>
          </a:p>
        </p:txBody>
      </p:sp>
      <p:sp>
        <p:nvSpPr>
          <p:cNvPr id="25661" name="Line 61"/>
          <p:cNvSpPr>
            <a:spLocks noChangeShapeType="1"/>
          </p:cNvSpPr>
          <p:nvPr/>
        </p:nvSpPr>
        <p:spPr bwMode="auto">
          <a:xfrm flipH="1">
            <a:off x="5191125" y="4700588"/>
            <a:ext cx="317500" cy="185737"/>
          </a:xfrm>
          <a:prstGeom prst="line">
            <a:avLst/>
          </a:prstGeom>
          <a:noFill/>
          <a:ln w="12700">
            <a:solidFill>
              <a:schemeClr val="tx2"/>
            </a:solidFill>
            <a:round/>
            <a:headEnd type="none" w="sm" len="sm"/>
            <a:tailEnd type="none" w="sm" len="sm"/>
          </a:ln>
          <a:effectLst/>
        </p:spPr>
        <p:txBody>
          <a:bodyPr/>
          <a:lstStyle/>
          <a:p>
            <a:endParaRPr lang="en-US"/>
          </a:p>
        </p:txBody>
      </p:sp>
      <p:grpSp>
        <p:nvGrpSpPr>
          <p:cNvPr id="25670" name="Group 70"/>
          <p:cNvGrpSpPr>
            <a:grpSpLocks/>
          </p:cNvGrpSpPr>
          <p:nvPr/>
        </p:nvGrpSpPr>
        <p:grpSpPr bwMode="auto">
          <a:xfrm>
            <a:off x="4979989" y="5667375"/>
            <a:ext cx="2944813" cy="384175"/>
            <a:chOff x="3137" y="3570"/>
            <a:chExt cx="1855" cy="242"/>
          </a:xfrm>
        </p:grpSpPr>
        <p:sp>
          <p:nvSpPr>
            <p:cNvPr id="25662" name="Freeform 62"/>
            <p:cNvSpPr>
              <a:spLocks/>
            </p:cNvSpPr>
            <p:nvPr/>
          </p:nvSpPr>
          <p:spPr bwMode="auto">
            <a:xfrm>
              <a:off x="3137" y="3603"/>
              <a:ext cx="492" cy="209"/>
            </a:xfrm>
            <a:custGeom>
              <a:avLst/>
              <a:gdLst/>
              <a:ahLst/>
              <a:cxnLst>
                <a:cxn ang="0">
                  <a:pos x="1" y="113"/>
                </a:cxn>
                <a:cxn ang="0">
                  <a:pos x="8" y="131"/>
                </a:cxn>
                <a:cxn ang="0">
                  <a:pos x="23" y="148"/>
                </a:cxn>
                <a:cxn ang="0">
                  <a:pos x="44" y="164"/>
                </a:cxn>
                <a:cxn ang="0">
                  <a:pos x="72" y="177"/>
                </a:cxn>
                <a:cxn ang="0">
                  <a:pos x="104" y="189"/>
                </a:cxn>
                <a:cxn ang="0">
                  <a:pos x="142" y="198"/>
                </a:cxn>
                <a:cxn ang="0">
                  <a:pos x="182" y="204"/>
                </a:cxn>
                <a:cxn ang="0">
                  <a:pos x="224" y="207"/>
                </a:cxn>
                <a:cxn ang="0">
                  <a:pos x="267" y="207"/>
                </a:cxn>
                <a:cxn ang="0">
                  <a:pos x="309" y="204"/>
                </a:cxn>
                <a:cxn ang="0">
                  <a:pos x="350" y="198"/>
                </a:cxn>
                <a:cxn ang="0">
                  <a:pos x="386" y="189"/>
                </a:cxn>
                <a:cxn ang="0">
                  <a:pos x="419" y="177"/>
                </a:cxn>
                <a:cxn ang="0">
                  <a:pos x="447" y="163"/>
                </a:cxn>
                <a:cxn ang="0">
                  <a:pos x="468" y="148"/>
                </a:cxn>
                <a:cxn ang="0">
                  <a:pos x="483" y="130"/>
                </a:cxn>
                <a:cxn ang="0">
                  <a:pos x="490" y="112"/>
                </a:cxn>
                <a:cxn ang="0">
                  <a:pos x="490" y="95"/>
                </a:cxn>
                <a:cxn ang="0">
                  <a:pos x="483" y="77"/>
                </a:cxn>
                <a:cxn ang="0">
                  <a:pos x="468" y="60"/>
                </a:cxn>
                <a:cxn ang="0">
                  <a:pos x="447" y="44"/>
                </a:cxn>
                <a:cxn ang="0">
                  <a:pos x="419" y="30"/>
                </a:cxn>
                <a:cxn ang="0">
                  <a:pos x="386" y="19"/>
                </a:cxn>
                <a:cxn ang="0">
                  <a:pos x="349" y="9"/>
                </a:cxn>
                <a:cxn ang="0">
                  <a:pos x="309" y="3"/>
                </a:cxn>
                <a:cxn ang="0">
                  <a:pos x="267" y="0"/>
                </a:cxn>
                <a:cxn ang="0">
                  <a:pos x="224" y="0"/>
                </a:cxn>
                <a:cxn ang="0">
                  <a:pos x="182" y="3"/>
                </a:cxn>
                <a:cxn ang="0">
                  <a:pos x="142" y="9"/>
                </a:cxn>
                <a:cxn ang="0">
                  <a:pos x="104" y="19"/>
                </a:cxn>
                <a:cxn ang="0">
                  <a:pos x="72" y="30"/>
                </a:cxn>
                <a:cxn ang="0">
                  <a:pos x="44" y="44"/>
                </a:cxn>
                <a:cxn ang="0">
                  <a:pos x="23" y="60"/>
                </a:cxn>
                <a:cxn ang="0">
                  <a:pos x="8" y="77"/>
                </a:cxn>
                <a:cxn ang="0">
                  <a:pos x="1" y="95"/>
                </a:cxn>
              </a:cxnLst>
              <a:rect l="0" t="0" r="r" b="b"/>
              <a:pathLst>
                <a:path w="492" h="209">
                  <a:moveTo>
                    <a:pt x="0" y="104"/>
                  </a:moveTo>
                  <a:lnTo>
                    <a:pt x="1" y="113"/>
                  </a:lnTo>
                  <a:lnTo>
                    <a:pt x="3" y="122"/>
                  </a:lnTo>
                  <a:lnTo>
                    <a:pt x="8" y="131"/>
                  </a:lnTo>
                  <a:lnTo>
                    <a:pt x="14" y="139"/>
                  </a:lnTo>
                  <a:lnTo>
                    <a:pt x="23" y="148"/>
                  </a:lnTo>
                  <a:lnTo>
                    <a:pt x="33" y="156"/>
                  </a:lnTo>
                  <a:lnTo>
                    <a:pt x="44" y="164"/>
                  </a:lnTo>
                  <a:lnTo>
                    <a:pt x="58" y="171"/>
                  </a:lnTo>
                  <a:lnTo>
                    <a:pt x="72" y="177"/>
                  </a:lnTo>
                  <a:lnTo>
                    <a:pt x="88" y="183"/>
                  </a:lnTo>
                  <a:lnTo>
                    <a:pt x="104" y="189"/>
                  </a:lnTo>
                  <a:lnTo>
                    <a:pt x="123" y="194"/>
                  </a:lnTo>
                  <a:lnTo>
                    <a:pt x="142" y="198"/>
                  </a:lnTo>
                  <a:lnTo>
                    <a:pt x="162" y="202"/>
                  </a:lnTo>
                  <a:lnTo>
                    <a:pt x="182" y="204"/>
                  </a:lnTo>
                  <a:lnTo>
                    <a:pt x="203" y="206"/>
                  </a:lnTo>
                  <a:lnTo>
                    <a:pt x="224" y="207"/>
                  </a:lnTo>
                  <a:lnTo>
                    <a:pt x="246" y="208"/>
                  </a:lnTo>
                  <a:lnTo>
                    <a:pt x="267" y="207"/>
                  </a:lnTo>
                  <a:lnTo>
                    <a:pt x="288" y="206"/>
                  </a:lnTo>
                  <a:lnTo>
                    <a:pt x="309" y="204"/>
                  </a:lnTo>
                  <a:lnTo>
                    <a:pt x="330" y="201"/>
                  </a:lnTo>
                  <a:lnTo>
                    <a:pt x="350" y="198"/>
                  </a:lnTo>
                  <a:lnTo>
                    <a:pt x="369" y="193"/>
                  </a:lnTo>
                  <a:lnTo>
                    <a:pt x="386" y="189"/>
                  </a:lnTo>
                  <a:lnTo>
                    <a:pt x="403" y="183"/>
                  </a:lnTo>
                  <a:lnTo>
                    <a:pt x="419" y="177"/>
                  </a:lnTo>
                  <a:lnTo>
                    <a:pt x="434" y="170"/>
                  </a:lnTo>
                  <a:lnTo>
                    <a:pt x="447" y="163"/>
                  </a:lnTo>
                  <a:lnTo>
                    <a:pt x="459" y="155"/>
                  </a:lnTo>
                  <a:lnTo>
                    <a:pt x="468" y="148"/>
                  </a:lnTo>
                  <a:lnTo>
                    <a:pt x="476" y="139"/>
                  </a:lnTo>
                  <a:lnTo>
                    <a:pt x="483" y="130"/>
                  </a:lnTo>
                  <a:lnTo>
                    <a:pt x="488" y="122"/>
                  </a:lnTo>
                  <a:lnTo>
                    <a:pt x="490" y="112"/>
                  </a:lnTo>
                  <a:lnTo>
                    <a:pt x="491" y="103"/>
                  </a:lnTo>
                  <a:lnTo>
                    <a:pt x="490" y="95"/>
                  </a:lnTo>
                  <a:lnTo>
                    <a:pt x="488" y="86"/>
                  </a:lnTo>
                  <a:lnTo>
                    <a:pt x="483" y="77"/>
                  </a:lnTo>
                  <a:lnTo>
                    <a:pt x="476" y="68"/>
                  </a:lnTo>
                  <a:lnTo>
                    <a:pt x="468" y="60"/>
                  </a:lnTo>
                  <a:lnTo>
                    <a:pt x="459" y="51"/>
                  </a:lnTo>
                  <a:lnTo>
                    <a:pt x="447" y="44"/>
                  </a:lnTo>
                  <a:lnTo>
                    <a:pt x="434" y="37"/>
                  </a:lnTo>
                  <a:lnTo>
                    <a:pt x="419" y="30"/>
                  </a:lnTo>
                  <a:lnTo>
                    <a:pt x="403" y="24"/>
                  </a:lnTo>
                  <a:lnTo>
                    <a:pt x="386" y="19"/>
                  </a:lnTo>
                  <a:lnTo>
                    <a:pt x="369" y="13"/>
                  </a:lnTo>
                  <a:lnTo>
                    <a:pt x="349" y="9"/>
                  </a:lnTo>
                  <a:lnTo>
                    <a:pt x="329" y="6"/>
                  </a:lnTo>
                  <a:lnTo>
                    <a:pt x="309" y="3"/>
                  </a:lnTo>
                  <a:lnTo>
                    <a:pt x="288" y="1"/>
                  </a:lnTo>
                  <a:lnTo>
                    <a:pt x="267" y="0"/>
                  </a:lnTo>
                  <a:lnTo>
                    <a:pt x="246" y="0"/>
                  </a:lnTo>
                  <a:lnTo>
                    <a:pt x="224" y="0"/>
                  </a:lnTo>
                  <a:lnTo>
                    <a:pt x="203" y="1"/>
                  </a:lnTo>
                  <a:lnTo>
                    <a:pt x="182" y="3"/>
                  </a:lnTo>
                  <a:lnTo>
                    <a:pt x="162" y="6"/>
                  </a:lnTo>
                  <a:lnTo>
                    <a:pt x="142" y="9"/>
                  </a:lnTo>
                  <a:lnTo>
                    <a:pt x="123" y="14"/>
                  </a:lnTo>
                  <a:lnTo>
                    <a:pt x="104" y="19"/>
                  </a:lnTo>
                  <a:lnTo>
                    <a:pt x="88" y="24"/>
                  </a:lnTo>
                  <a:lnTo>
                    <a:pt x="72" y="30"/>
                  </a:lnTo>
                  <a:lnTo>
                    <a:pt x="58" y="37"/>
                  </a:lnTo>
                  <a:lnTo>
                    <a:pt x="44" y="44"/>
                  </a:lnTo>
                  <a:lnTo>
                    <a:pt x="33" y="52"/>
                  </a:lnTo>
                  <a:lnTo>
                    <a:pt x="23" y="60"/>
                  </a:lnTo>
                  <a:lnTo>
                    <a:pt x="14" y="68"/>
                  </a:lnTo>
                  <a:lnTo>
                    <a:pt x="8" y="77"/>
                  </a:lnTo>
                  <a:lnTo>
                    <a:pt x="3" y="86"/>
                  </a:lnTo>
                  <a:lnTo>
                    <a:pt x="1" y="95"/>
                  </a:lnTo>
                  <a:lnTo>
                    <a:pt x="0"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63" name="Freeform 63"/>
            <p:cNvSpPr>
              <a:spLocks/>
            </p:cNvSpPr>
            <p:nvPr/>
          </p:nvSpPr>
          <p:spPr bwMode="auto">
            <a:xfrm>
              <a:off x="4500" y="3603"/>
              <a:ext cx="492" cy="209"/>
            </a:xfrm>
            <a:custGeom>
              <a:avLst/>
              <a:gdLst/>
              <a:ahLst/>
              <a:cxnLst>
                <a:cxn ang="0">
                  <a:pos x="1" y="113"/>
                </a:cxn>
                <a:cxn ang="0">
                  <a:pos x="8" y="131"/>
                </a:cxn>
                <a:cxn ang="0">
                  <a:pos x="23" y="148"/>
                </a:cxn>
                <a:cxn ang="0">
                  <a:pos x="45" y="164"/>
                </a:cxn>
                <a:cxn ang="0">
                  <a:pos x="72" y="177"/>
                </a:cxn>
                <a:cxn ang="0">
                  <a:pos x="105" y="189"/>
                </a:cxn>
                <a:cxn ang="0">
                  <a:pos x="142" y="198"/>
                </a:cxn>
                <a:cxn ang="0">
                  <a:pos x="182" y="204"/>
                </a:cxn>
                <a:cxn ang="0">
                  <a:pos x="224" y="207"/>
                </a:cxn>
                <a:cxn ang="0">
                  <a:pos x="267" y="207"/>
                </a:cxn>
                <a:cxn ang="0">
                  <a:pos x="309" y="204"/>
                </a:cxn>
                <a:cxn ang="0">
                  <a:pos x="350" y="198"/>
                </a:cxn>
                <a:cxn ang="0">
                  <a:pos x="387" y="189"/>
                </a:cxn>
                <a:cxn ang="0">
                  <a:pos x="419" y="177"/>
                </a:cxn>
                <a:cxn ang="0">
                  <a:pos x="447" y="163"/>
                </a:cxn>
                <a:cxn ang="0">
                  <a:pos x="468" y="148"/>
                </a:cxn>
                <a:cxn ang="0">
                  <a:pos x="483" y="130"/>
                </a:cxn>
                <a:cxn ang="0">
                  <a:pos x="491" y="112"/>
                </a:cxn>
                <a:cxn ang="0">
                  <a:pos x="491" y="95"/>
                </a:cxn>
                <a:cxn ang="0">
                  <a:pos x="483" y="77"/>
                </a:cxn>
                <a:cxn ang="0">
                  <a:pos x="468" y="60"/>
                </a:cxn>
                <a:cxn ang="0">
                  <a:pos x="447" y="44"/>
                </a:cxn>
                <a:cxn ang="0">
                  <a:pos x="419" y="30"/>
                </a:cxn>
                <a:cxn ang="0">
                  <a:pos x="387" y="19"/>
                </a:cxn>
                <a:cxn ang="0">
                  <a:pos x="349" y="9"/>
                </a:cxn>
                <a:cxn ang="0">
                  <a:pos x="309" y="3"/>
                </a:cxn>
                <a:cxn ang="0">
                  <a:pos x="267" y="0"/>
                </a:cxn>
                <a:cxn ang="0">
                  <a:pos x="224" y="0"/>
                </a:cxn>
                <a:cxn ang="0">
                  <a:pos x="182" y="3"/>
                </a:cxn>
                <a:cxn ang="0">
                  <a:pos x="142" y="9"/>
                </a:cxn>
                <a:cxn ang="0">
                  <a:pos x="105" y="19"/>
                </a:cxn>
                <a:cxn ang="0">
                  <a:pos x="72" y="30"/>
                </a:cxn>
                <a:cxn ang="0">
                  <a:pos x="44" y="44"/>
                </a:cxn>
                <a:cxn ang="0">
                  <a:pos x="23" y="60"/>
                </a:cxn>
                <a:cxn ang="0">
                  <a:pos x="8" y="77"/>
                </a:cxn>
                <a:cxn ang="0">
                  <a:pos x="1" y="95"/>
                </a:cxn>
              </a:cxnLst>
              <a:rect l="0" t="0" r="r" b="b"/>
              <a:pathLst>
                <a:path w="492" h="209">
                  <a:moveTo>
                    <a:pt x="0" y="104"/>
                  </a:moveTo>
                  <a:lnTo>
                    <a:pt x="1" y="113"/>
                  </a:lnTo>
                  <a:lnTo>
                    <a:pt x="3" y="122"/>
                  </a:lnTo>
                  <a:lnTo>
                    <a:pt x="8" y="131"/>
                  </a:lnTo>
                  <a:lnTo>
                    <a:pt x="15" y="139"/>
                  </a:lnTo>
                  <a:lnTo>
                    <a:pt x="23" y="148"/>
                  </a:lnTo>
                  <a:lnTo>
                    <a:pt x="33" y="156"/>
                  </a:lnTo>
                  <a:lnTo>
                    <a:pt x="45" y="164"/>
                  </a:lnTo>
                  <a:lnTo>
                    <a:pt x="58" y="171"/>
                  </a:lnTo>
                  <a:lnTo>
                    <a:pt x="72" y="177"/>
                  </a:lnTo>
                  <a:lnTo>
                    <a:pt x="88" y="183"/>
                  </a:lnTo>
                  <a:lnTo>
                    <a:pt x="105" y="189"/>
                  </a:lnTo>
                  <a:lnTo>
                    <a:pt x="123" y="194"/>
                  </a:lnTo>
                  <a:lnTo>
                    <a:pt x="142" y="198"/>
                  </a:lnTo>
                  <a:lnTo>
                    <a:pt x="162" y="202"/>
                  </a:lnTo>
                  <a:lnTo>
                    <a:pt x="182" y="204"/>
                  </a:lnTo>
                  <a:lnTo>
                    <a:pt x="203" y="206"/>
                  </a:lnTo>
                  <a:lnTo>
                    <a:pt x="224" y="207"/>
                  </a:lnTo>
                  <a:lnTo>
                    <a:pt x="246" y="208"/>
                  </a:lnTo>
                  <a:lnTo>
                    <a:pt x="267" y="207"/>
                  </a:lnTo>
                  <a:lnTo>
                    <a:pt x="288" y="206"/>
                  </a:lnTo>
                  <a:lnTo>
                    <a:pt x="309" y="204"/>
                  </a:lnTo>
                  <a:lnTo>
                    <a:pt x="330" y="201"/>
                  </a:lnTo>
                  <a:lnTo>
                    <a:pt x="350" y="198"/>
                  </a:lnTo>
                  <a:lnTo>
                    <a:pt x="369" y="193"/>
                  </a:lnTo>
                  <a:lnTo>
                    <a:pt x="387" y="189"/>
                  </a:lnTo>
                  <a:lnTo>
                    <a:pt x="403" y="183"/>
                  </a:lnTo>
                  <a:lnTo>
                    <a:pt x="419" y="177"/>
                  </a:lnTo>
                  <a:lnTo>
                    <a:pt x="434" y="170"/>
                  </a:lnTo>
                  <a:lnTo>
                    <a:pt x="447" y="163"/>
                  </a:lnTo>
                  <a:lnTo>
                    <a:pt x="459" y="155"/>
                  </a:lnTo>
                  <a:lnTo>
                    <a:pt x="468" y="148"/>
                  </a:lnTo>
                  <a:lnTo>
                    <a:pt x="476" y="139"/>
                  </a:lnTo>
                  <a:lnTo>
                    <a:pt x="483" y="130"/>
                  </a:lnTo>
                  <a:lnTo>
                    <a:pt x="488" y="122"/>
                  </a:lnTo>
                  <a:lnTo>
                    <a:pt x="491" y="112"/>
                  </a:lnTo>
                  <a:lnTo>
                    <a:pt x="491" y="103"/>
                  </a:lnTo>
                  <a:lnTo>
                    <a:pt x="491" y="95"/>
                  </a:lnTo>
                  <a:lnTo>
                    <a:pt x="488" y="86"/>
                  </a:lnTo>
                  <a:lnTo>
                    <a:pt x="483" y="77"/>
                  </a:lnTo>
                  <a:lnTo>
                    <a:pt x="476" y="68"/>
                  </a:lnTo>
                  <a:lnTo>
                    <a:pt x="468" y="60"/>
                  </a:lnTo>
                  <a:lnTo>
                    <a:pt x="459" y="51"/>
                  </a:lnTo>
                  <a:lnTo>
                    <a:pt x="447" y="44"/>
                  </a:lnTo>
                  <a:lnTo>
                    <a:pt x="434" y="37"/>
                  </a:lnTo>
                  <a:lnTo>
                    <a:pt x="419" y="30"/>
                  </a:lnTo>
                  <a:lnTo>
                    <a:pt x="403" y="24"/>
                  </a:lnTo>
                  <a:lnTo>
                    <a:pt x="387" y="19"/>
                  </a:lnTo>
                  <a:lnTo>
                    <a:pt x="369" y="13"/>
                  </a:lnTo>
                  <a:lnTo>
                    <a:pt x="349" y="9"/>
                  </a:lnTo>
                  <a:lnTo>
                    <a:pt x="329" y="6"/>
                  </a:lnTo>
                  <a:lnTo>
                    <a:pt x="309" y="3"/>
                  </a:lnTo>
                  <a:lnTo>
                    <a:pt x="288" y="1"/>
                  </a:lnTo>
                  <a:lnTo>
                    <a:pt x="267" y="0"/>
                  </a:lnTo>
                  <a:lnTo>
                    <a:pt x="246" y="0"/>
                  </a:lnTo>
                  <a:lnTo>
                    <a:pt x="224" y="0"/>
                  </a:lnTo>
                  <a:lnTo>
                    <a:pt x="203" y="1"/>
                  </a:lnTo>
                  <a:lnTo>
                    <a:pt x="182" y="3"/>
                  </a:lnTo>
                  <a:lnTo>
                    <a:pt x="162" y="6"/>
                  </a:lnTo>
                  <a:lnTo>
                    <a:pt x="142" y="9"/>
                  </a:lnTo>
                  <a:lnTo>
                    <a:pt x="123" y="14"/>
                  </a:lnTo>
                  <a:lnTo>
                    <a:pt x="105" y="19"/>
                  </a:lnTo>
                  <a:lnTo>
                    <a:pt x="88" y="24"/>
                  </a:lnTo>
                  <a:lnTo>
                    <a:pt x="72" y="30"/>
                  </a:lnTo>
                  <a:lnTo>
                    <a:pt x="58" y="37"/>
                  </a:lnTo>
                  <a:lnTo>
                    <a:pt x="44" y="44"/>
                  </a:lnTo>
                  <a:lnTo>
                    <a:pt x="33" y="52"/>
                  </a:lnTo>
                  <a:lnTo>
                    <a:pt x="23" y="60"/>
                  </a:lnTo>
                  <a:lnTo>
                    <a:pt x="15" y="68"/>
                  </a:lnTo>
                  <a:lnTo>
                    <a:pt x="8" y="77"/>
                  </a:lnTo>
                  <a:lnTo>
                    <a:pt x="3" y="86"/>
                  </a:lnTo>
                  <a:lnTo>
                    <a:pt x="1" y="95"/>
                  </a:lnTo>
                  <a:lnTo>
                    <a:pt x="0"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64" name="Rectangle 64"/>
            <p:cNvSpPr>
              <a:spLocks noChangeArrowheads="1"/>
            </p:cNvSpPr>
            <p:nvPr/>
          </p:nvSpPr>
          <p:spPr bwMode="auto">
            <a:xfrm>
              <a:off x="3759" y="3570"/>
              <a:ext cx="64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Duration</a:t>
              </a:r>
            </a:p>
          </p:txBody>
        </p:sp>
        <p:sp>
          <p:nvSpPr>
            <p:cNvPr id="25665" name="Freeform 65"/>
            <p:cNvSpPr>
              <a:spLocks/>
            </p:cNvSpPr>
            <p:nvPr/>
          </p:nvSpPr>
          <p:spPr bwMode="auto">
            <a:xfrm>
              <a:off x="3781" y="3596"/>
              <a:ext cx="592" cy="215"/>
            </a:xfrm>
            <a:custGeom>
              <a:avLst/>
              <a:gdLst/>
              <a:ahLst/>
              <a:cxnLst>
                <a:cxn ang="0">
                  <a:pos x="591" y="214"/>
                </a:cxn>
                <a:cxn ang="0">
                  <a:pos x="591" y="0"/>
                </a:cxn>
                <a:cxn ang="0">
                  <a:pos x="0" y="0"/>
                </a:cxn>
                <a:cxn ang="0">
                  <a:pos x="0" y="214"/>
                </a:cxn>
                <a:cxn ang="0">
                  <a:pos x="591" y="214"/>
                </a:cxn>
              </a:cxnLst>
              <a:rect l="0" t="0" r="r" b="b"/>
              <a:pathLst>
                <a:path w="592" h="215">
                  <a:moveTo>
                    <a:pt x="591" y="214"/>
                  </a:moveTo>
                  <a:lnTo>
                    <a:pt x="591" y="0"/>
                  </a:lnTo>
                  <a:lnTo>
                    <a:pt x="0" y="0"/>
                  </a:lnTo>
                  <a:lnTo>
                    <a:pt x="0" y="214"/>
                  </a:lnTo>
                  <a:lnTo>
                    <a:pt x="591" y="2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5666" name="Rectangle 66"/>
            <p:cNvSpPr>
              <a:spLocks noChangeArrowheads="1"/>
            </p:cNvSpPr>
            <p:nvPr/>
          </p:nvSpPr>
          <p:spPr bwMode="auto">
            <a:xfrm>
              <a:off x="3183" y="3591"/>
              <a:ext cx="398"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from</a:t>
              </a:r>
            </a:p>
          </p:txBody>
        </p:sp>
        <p:sp>
          <p:nvSpPr>
            <p:cNvPr id="25667" name="Rectangle 67"/>
            <p:cNvSpPr>
              <a:spLocks noChangeArrowheads="1"/>
            </p:cNvSpPr>
            <p:nvPr/>
          </p:nvSpPr>
          <p:spPr bwMode="auto">
            <a:xfrm>
              <a:off x="4675" y="3579"/>
              <a:ext cx="2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to</a:t>
              </a:r>
            </a:p>
          </p:txBody>
        </p:sp>
        <p:sp>
          <p:nvSpPr>
            <p:cNvPr id="25668" name="Line 68"/>
            <p:cNvSpPr>
              <a:spLocks noChangeShapeType="1"/>
            </p:cNvSpPr>
            <p:nvPr/>
          </p:nvSpPr>
          <p:spPr bwMode="auto">
            <a:xfrm>
              <a:off x="3623" y="3706"/>
              <a:ext cx="146" cy="0"/>
            </a:xfrm>
            <a:prstGeom prst="line">
              <a:avLst/>
            </a:prstGeom>
            <a:noFill/>
            <a:ln w="12700">
              <a:solidFill>
                <a:schemeClr val="tx2"/>
              </a:solidFill>
              <a:round/>
              <a:headEnd type="none" w="sm" len="sm"/>
              <a:tailEnd type="none" w="sm" len="sm"/>
            </a:ln>
            <a:effectLst/>
          </p:spPr>
          <p:txBody>
            <a:bodyPr/>
            <a:lstStyle/>
            <a:p>
              <a:endParaRPr lang="en-US"/>
            </a:p>
          </p:txBody>
        </p:sp>
        <p:sp>
          <p:nvSpPr>
            <p:cNvPr id="25669" name="Line 69"/>
            <p:cNvSpPr>
              <a:spLocks noChangeShapeType="1"/>
            </p:cNvSpPr>
            <p:nvPr/>
          </p:nvSpPr>
          <p:spPr bwMode="auto">
            <a:xfrm>
              <a:off x="4380" y="3706"/>
              <a:ext cx="108" cy="0"/>
            </a:xfrm>
            <a:prstGeom prst="line">
              <a:avLst/>
            </a:prstGeom>
            <a:noFill/>
            <a:ln w="12700">
              <a:solidFill>
                <a:schemeClr val="tx2"/>
              </a:solidFill>
              <a:round/>
              <a:headEnd type="none" w="sm" len="sm"/>
              <a:tailEnd type="none" w="sm" len="sm"/>
            </a:ln>
            <a:effectLst/>
          </p:spPr>
          <p:txBody>
            <a:bodyPr/>
            <a:lstStyle/>
            <a:p>
              <a:endParaRPr lang="en-US"/>
            </a:p>
          </p:txBody>
        </p:sp>
      </p:grpSp>
      <p:sp>
        <p:nvSpPr>
          <p:cNvPr id="25671" name="Line 71"/>
          <p:cNvSpPr>
            <a:spLocks noChangeShapeType="1"/>
          </p:cNvSpPr>
          <p:nvPr/>
        </p:nvSpPr>
        <p:spPr bwMode="auto">
          <a:xfrm>
            <a:off x="5797550" y="1682750"/>
            <a:ext cx="63500" cy="596900"/>
          </a:xfrm>
          <a:prstGeom prst="line">
            <a:avLst/>
          </a:prstGeom>
          <a:noFill/>
          <a:ln w="12700">
            <a:solidFill>
              <a:schemeClr val="tx2"/>
            </a:solidFill>
            <a:round/>
            <a:headEnd type="none" w="sm" len="sm"/>
            <a:tailEnd type="none" w="sm" len="sm"/>
          </a:ln>
          <a:effectLst/>
        </p:spPr>
        <p:txBody>
          <a:bodyPr/>
          <a:lstStyle/>
          <a:p>
            <a:endParaRPr lang="en-US"/>
          </a:p>
        </p:txBody>
      </p:sp>
      <p:sp>
        <p:nvSpPr>
          <p:cNvPr id="25672" name="Line 72"/>
          <p:cNvSpPr>
            <a:spLocks noChangeShapeType="1"/>
          </p:cNvSpPr>
          <p:nvPr/>
        </p:nvSpPr>
        <p:spPr bwMode="auto">
          <a:xfrm>
            <a:off x="7848600" y="1911350"/>
            <a:ext cx="0" cy="368300"/>
          </a:xfrm>
          <a:prstGeom prst="line">
            <a:avLst/>
          </a:prstGeom>
          <a:noFill/>
          <a:ln w="12700">
            <a:solidFill>
              <a:schemeClr val="tx2"/>
            </a:solidFill>
            <a:round/>
            <a:headEnd type="none" w="sm" len="sm"/>
            <a:tailEnd type="none" w="sm" len="sm"/>
          </a:ln>
          <a:effectLst/>
        </p:spPr>
        <p:txBody>
          <a:bodyPr/>
          <a:lstStyle/>
          <a:p>
            <a:endParaRPr lang="en-US"/>
          </a:p>
        </p:txBody>
      </p:sp>
      <p:sp>
        <p:nvSpPr>
          <p:cNvPr id="25673" name="Line 73"/>
          <p:cNvSpPr>
            <a:spLocks noChangeShapeType="1"/>
          </p:cNvSpPr>
          <p:nvPr/>
        </p:nvSpPr>
        <p:spPr bwMode="auto">
          <a:xfrm>
            <a:off x="7321550" y="2139950"/>
            <a:ext cx="139700" cy="139700"/>
          </a:xfrm>
          <a:prstGeom prst="line">
            <a:avLst/>
          </a:prstGeom>
          <a:noFill/>
          <a:ln w="12700">
            <a:solidFill>
              <a:schemeClr val="tx2"/>
            </a:solidFill>
            <a:round/>
            <a:headEnd type="none" w="sm" len="sm"/>
            <a:tailEnd type="none" w="sm" len="sm"/>
          </a:ln>
          <a:effectLst/>
        </p:spPr>
        <p:txBody>
          <a:bodyPr/>
          <a:lstStyle/>
          <a:p>
            <a:endParaRPr lang="en-US"/>
          </a:p>
        </p:txBody>
      </p:sp>
      <p:sp>
        <p:nvSpPr>
          <p:cNvPr id="25674" name="Line 74"/>
          <p:cNvSpPr>
            <a:spLocks noChangeShapeType="1"/>
          </p:cNvSpPr>
          <p:nvPr/>
        </p:nvSpPr>
        <p:spPr bwMode="auto">
          <a:xfrm>
            <a:off x="7550150" y="4654550"/>
            <a:ext cx="215900"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25675" name="Line 75"/>
          <p:cNvSpPr>
            <a:spLocks noChangeShapeType="1"/>
          </p:cNvSpPr>
          <p:nvPr/>
        </p:nvSpPr>
        <p:spPr bwMode="auto">
          <a:xfrm flipH="1">
            <a:off x="8299450" y="4654550"/>
            <a:ext cx="165100"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25676" name="Line 76"/>
          <p:cNvSpPr>
            <a:spLocks noChangeShapeType="1"/>
          </p:cNvSpPr>
          <p:nvPr/>
        </p:nvSpPr>
        <p:spPr bwMode="auto">
          <a:xfrm>
            <a:off x="8001000" y="4502150"/>
            <a:ext cx="0" cy="368300"/>
          </a:xfrm>
          <a:prstGeom prst="line">
            <a:avLst/>
          </a:prstGeom>
          <a:noFill/>
          <a:ln w="12700">
            <a:solidFill>
              <a:schemeClr val="tx2"/>
            </a:solidFill>
            <a:round/>
            <a:headEnd type="none" w="sm" len="sm"/>
            <a:tailEnd type="none" w="sm" len="sm"/>
          </a:ln>
          <a:effectLst/>
        </p:spPr>
        <p:txBody>
          <a:bodyPr/>
          <a:lstStyle/>
          <a:p>
            <a:endParaRPr lang="en-US"/>
          </a:p>
        </p:txBody>
      </p:sp>
      <p:sp>
        <p:nvSpPr>
          <p:cNvPr id="25677" name="Line 77"/>
          <p:cNvSpPr>
            <a:spLocks noChangeShapeType="1"/>
          </p:cNvSpPr>
          <p:nvPr/>
        </p:nvSpPr>
        <p:spPr bwMode="auto">
          <a:xfrm>
            <a:off x="6477000" y="5340350"/>
            <a:ext cx="0" cy="368300"/>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765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7652" name="Rectangle 4"/>
          <p:cNvSpPr>
            <a:spLocks noGrp="1" noChangeArrowheads="1"/>
          </p:cNvSpPr>
          <p:nvPr>
            <p:ph type="title"/>
          </p:nvPr>
        </p:nvSpPr>
        <p:spPr>
          <a:noFill/>
          <a:ln/>
        </p:spPr>
        <p:txBody>
          <a:bodyPr/>
          <a:lstStyle/>
          <a:p>
            <a:r>
              <a:rPr lang="en-US"/>
              <a:t>Entity vs. Relationship</a:t>
            </a:r>
          </a:p>
        </p:txBody>
      </p:sp>
      <p:sp>
        <p:nvSpPr>
          <p:cNvPr id="27653" name="Rectangle 5"/>
          <p:cNvSpPr>
            <a:spLocks noGrp="1" noChangeArrowheads="1"/>
          </p:cNvSpPr>
          <p:nvPr>
            <p:ph type="body" sz="half" idx="1"/>
          </p:nvPr>
        </p:nvSpPr>
        <p:spPr>
          <a:xfrm>
            <a:off x="0" y="1447800"/>
            <a:ext cx="3733800" cy="4953000"/>
          </a:xfrm>
          <a:noFill/>
          <a:ln/>
        </p:spPr>
        <p:txBody>
          <a:bodyPr/>
          <a:lstStyle/>
          <a:p>
            <a:pPr>
              <a:lnSpc>
                <a:spcPct val="90000"/>
              </a:lnSpc>
            </a:pPr>
            <a:r>
              <a:rPr lang="en-US" sz="2400" dirty="0"/>
              <a:t>First ER diagram OK if a manager gets a separate discretionary budget for each dept.</a:t>
            </a:r>
          </a:p>
          <a:p>
            <a:pPr>
              <a:lnSpc>
                <a:spcPct val="90000"/>
              </a:lnSpc>
            </a:pPr>
            <a:r>
              <a:rPr lang="en-US" sz="2400" b="1" dirty="0"/>
              <a:t>What if </a:t>
            </a:r>
            <a:r>
              <a:rPr lang="en-US" sz="2400" dirty="0"/>
              <a:t>a manager gets a discretionary    budget that covers      </a:t>
            </a:r>
            <a:r>
              <a:rPr lang="en-US" sz="2400" i="1" dirty="0"/>
              <a:t>all </a:t>
            </a:r>
            <a:r>
              <a:rPr lang="en-US" sz="2400" dirty="0"/>
              <a:t>managed </a:t>
            </a:r>
            <a:r>
              <a:rPr lang="en-US" sz="2400" dirty="0" err="1"/>
              <a:t>depts</a:t>
            </a:r>
            <a:r>
              <a:rPr lang="en-US" sz="2400" dirty="0"/>
              <a:t>?</a:t>
            </a:r>
          </a:p>
          <a:p>
            <a:pPr lvl="1">
              <a:lnSpc>
                <a:spcPct val="90000"/>
              </a:lnSpc>
              <a:buSzPct val="75000"/>
            </a:pPr>
            <a:r>
              <a:rPr lang="en-US" sz="2000" dirty="0">
                <a:solidFill>
                  <a:schemeClr val="accent2"/>
                </a:solidFill>
              </a:rPr>
              <a:t>Redundancy: </a:t>
            </a:r>
            <a:r>
              <a:rPr lang="en-US" sz="2000" i="1" dirty="0" err="1"/>
              <a:t>dbudget</a:t>
            </a:r>
            <a:r>
              <a:rPr lang="en-US" sz="2000" i="1" dirty="0"/>
              <a:t> </a:t>
            </a:r>
            <a:r>
              <a:rPr lang="en-US" sz="2000" dirty="0"/>
              <a:t>stored for each dept managed by manager.</a:t>
            </a:r>
          </a:p>
          <a:p>
            <a:pPr lvl="1">
              <a:lnSpc>
                <a:spcPct val="90000"/>
              </a:lnSpc>
              <a:buSzPct val="75000"/>
            </a:pPr>
            <a:r>
              <a:rPr lang="en-US" sz="2000" dirty="0">
                <a:solidFill>
                  <a:schemeClr val="accent2"/>
                </a:solidFill>
              </a:rPr>
              <a:t>Misleading:</a:t>
            </a:r>
            <a:r>
              <a:rPr lang="en-US" sz="2000" dirty="0"/>
              <a:t> Suggests </a:t>
            </a:r>
            <a:r>
              <a:rPr lang="en-US" sz="2000" i="1" dirty="0" err="1"/>
              <a:t>dbudget</a:t>
            </a:r>
            <a:r>
              <a:rPr lang="en-US" sz="2000" dirty="0"/>
              <a:t> associated with department-mgr combination.</a:t>
            </a:r>
          </a:p>
          <a:p>
            <a:pPr>
              <a:lnSpc>
                <a:spcPct val="90000"/>
              </a:lnSpc>
              <a:buFont typeface="Wingdings" pitchFamily="2" charset="2"/>
              <a:buChar char="§"/>
            </a:pPr>
            <a:endParaRPr lang="en-US" sz="2000" dirty="0"/>
          </a:p>
        </p:txBody>
      </p:sp>
      <p:sp>
        <p:nvSpPr>
          <p:cNvPr id="27654" name="Freeform 6"/>
          <p:cNvSpPr>
            <a:spLocks/>
          </p:cNvSpPr>
          <p:nvPr/>
        </p:nvSpPr>
        <p:spPr bwMode="auto">
          <a:xfrm>
            <a:off x="4176713" y="1870075"/>
            <a:ext cx="835025" cy="352425"/>
          </a:xfrm>
          <a:custGeom>
            <a:avLst/>
            <a:gdLst/>
            <a:ahLst/>
            <a:cxnLst>
              <a:cxn ang="0">
                <a:pos x="524" y="101"/>
              </a:cxn>
              <a:cxn ang="0">
                <a:pos x="516" y="82"/>
              </a:cxn>
              <a:cxn ang="0">
                <a:pos x="500" y="64"/>
              </a:cxn>
              <a:cxn ang="0">
                <a:pos x="478" y="47"/>
              </a:cxn>
              <a:cxn ang="0">
                <a:pos x="448" y="33"/>
              </a:cxn>
              <a:cxn ang="0">
                <a:pos x="413" y="20"/>
              </a:cxn>
              <a:cxn ang="0">
                <a:pos x="373" y="10"/>
              </a:cxn>
              <a:cxn ang="0">
                <a:pos x="330" y="4"/>
              </a:cxn>
              <a:cxn ang="0">
                <a:pos x="285" y="0"/>
              </a:cxn>
              <a:cxn ang="0">
                <a:pos x="239" y="0"/>
              </a:cxn>
              <a:cxn ang="0">
                <a:pos x="194" y="4"/>
              </a:cxn>
              <a:cxn ang="0">
                <a:pos x="152" y="10"/>
              </a:cxn>
              <a:cxn ang="0">
                <a:pos x="112" y="20"/>
              </a:cxn>
              <a:cxn ang="0">
                <a:pos x="77" y="33"/>
              </a:cxn>
              <a:cxn ang="0">
                <a:pos x="47" y="47"/>
              </a:cxn>
              <a:cxn ang="0">
                <a:pos x="25" y="64"/>
              </a:cxn>
              <a:cxn ang="0">
                <a:pos x="9" y="82"/>
              </a:cxn>
              <a:cxn ang="0">
                <a:pos x="1" y="101"/>
              </a:cxn>
              <a:cxn ang="0">
                <a:pos x="1" y="120"/>
              </a:cxn>
              <a:cxn ang="0">
                <a:pos x="9" y="139"/>
              </a:cxn>
              <a:cxn ang="0">
                <a:pos x="25" y="157"/>
              </a:cxn>
              <a:cxn ang="0">
                <a:pos x="47" y="174"/>
              </a:cxn>
              <a:cxn ang="0">
                <a:pos x="77" y="189"/>
              </a:cxn>
              <a:cxn ang="0">
                <a:pos x="112" y="201"/>
              </a:cxn>
              <a:cxn ang="0">
                <a:pos x="152" y="211"/>
              </a:cxn>
              <a:cxn ang="0">
                <a:pos x="194" y="218"/>
              </a:cxn>
              <a:cxn ang="0">
                <a:pos x="239" y="221"/>
              </a:cxn>
              <a:cxn ang="0">
                <a:pos x="285" y="221"/>
              </a:cxn>
              <a:cxn ang="0">
                <a:pos x="330" y="218"/>
              </a:cxn>
              <a:cxn ang="0">
                <a:pos x="373" y="211"/>
              </a:cxn>
              <a:cxn ang="0">
                <a:pos x="413" y="201"/>
              </a:cxn>
              <a:cxn ang="0">
                <a:pos x="448" y="189"/>
              </a:cxn>
              <a:cxn ang="0">
                <a:pos x="478" y="174"/>
              </a:cxn>
              <a:cxn ang="0">
                <a:pos x="500" y="157"/>
              </a:cxn>
              <a:cxn ang="0">
                <a:pos x="516" y="139"/>
              </a:cxn>
              <a:cxn ang="0">
                <a:pos x="524" y="120"/>
              </a:cxn>
            </a:cxnLst>
            <a:rect l="0" t="0" r="r" b="b"/>
            <a:pathLst>
              <a:path w="526" h="222">
                <a:moveTo>
                  <a:pt x="525" y="111"/>
                </a:moveTo>
                <a:lnTo>
                  <a:pt x="524" y="101"/>
                </a:lnTo>
                <a:lnTo>
                  <a:pt x="521" y="92"/>
                </a:lnTo>
                <a:lnTo>
                  <a:pt x="516" y="82"/>
                </a:lnTo>
                <a:lnTo>
                  <a:pt x="509" y="73"/>
                </a:lnTo>
                <a:lnTo>
                  <a:pt x="500" y="64"/>
                </a:lnTo>
                <a:lnTo>
                  <a:pt x="489" y="55"/>
                </a:lnTo>
                <a:lnTo>
                  <a:pt x="478" y="47"/>
                </a:lnTo>
                <a:lnTo>
                  <a:pt x="464" y="39"/>
                </a:lnTo>
                <a:lnTo>
                  <a:pt x="448" y="33"/>
                </a:lnTo>
                <a:lnTo>
                  <a:pt x="431" y="26"/>
                </a:lnTo>
                <a:lnTo>
                  <a:pt x="413" y="20"/>
                </a:lnTo>
                <a:lnTo>
                  <a:pt x="393" y="15"/>
                </a:lnTo>
                <a:lnTo>
                  <a:pt x="373" y="10"/>
                </a:lnTo>
                <a:lnTo>
                  <a:pt x="352" y="6"/>
                </a:lnTo>
                <a:lnTo>
                  <a:pt x="330" y="4"/>
                </a:lnTo>
                <a:lnTo>
                  <a:pt x="308" y="2"/>
                </a:lnTo>
                <a:lnTo>
                  <a:pt x="285" y="0"/>
                </a:lnTo>
                <a:lnTo>
                  <a:pt x="262" y="0"/>
                </a:lnTo>
                <a:lnTo>
                  <a:pt x="239" y="0"/>
                </a:lnTo>
                <a:lnTo>
                  <a:pt x="217" y="2"/>
                </a:lnTo>
                <a:lnTo>
                  <a:pt x="194" y="4"/>
                </a:lnTo>
                <a:lnTo>
                  <a:pt x="173" y="6"/>
                </a:lnTo>
                <a:lnTo>
                  <a:pt x="152" y="10"/>
                </a:lnTo>
                <a:lnTo>
                  <a:pt x="131" y="15"/>
                </a:lnTo>
                <a:lnTo>
                  <a:pt x="112" y="20"/>
                </a:lnTo>
                <a:lnTo>
                  <a:pt x="94" y="26"/>
                </a:lnTo>
                <a:lnTo>
                  <a:pt x="77" y="33"/>
                </a:lnTo>
                <a:lnTo>
                  <a:pt x="61" y="39"/>
                </a:lnTo>
                <a:lnTo>
                  <a:pt x="47" y="47"/>
                </a:lnTo>
                <a:lnTo>
                  <a:pt x="35" y="55"/>
                </a:lnTo>
                <a:lnTo>
                  <a:pt x="25" y="64"/>
                </a:lnTo>
                <a:lnTo>
                  <a:pt x="16" y="73"/>
                </a:lnTo>
                <a:lnTo>
                  <a:pt x="9" y="82"/>
                </a:lnTo>
                <a:lnTo>
                  <a:pt x="4" y="92"/>
                </a:lnTo>
                <a:lnTo>
                  <a:pt x="1" y="101"/>
                </a:lnTo>
                <a:lnTo>
                  <a:pt x="0" y="111"/>
                </a:lnTo>
                <a:lnTo>
                  <a:pt x="1" y="120"/>
                </a:lnTo>
                <a:lnTo>
                  <a:pt x="4" y="130"/>
                </a:lnTo>
                <a:lnTo>
                  <a:pt x="9" y="139"/>
                </a:lnTo>
                <a:lnTo>
                  <a:pt x="16" y="148"/>
                </a:lnTo>
                <a:lnTo>
                  <a:pt x="25" y="157"/>
                </a:lnTo>
                <a:lnTo>
                  <a:pt x="35" y="166"/>
                </a:lnTo>
                <a:lnTo>
                  <a:pt x="47" y="174"/>
                </a:lnTo>
                <a:lnTo>
                  <a:pt x="61" y="182"/>
                </a:lnTo>
                <a:lnTo>
                  <a:pt x="77" y="189"/>
                </a:lnTo>
                <a:lnTo>
                  <a:pt x="94" y="196"/>
                </a:lnTo>
                <a:lnTo>
                  <a:pt x="112" y="201"/>
                </a:lnTo>
                <a:lnTo>
                  <a:pt x="131" y="206"/>
                </a:lnTo>
                <a:lnTo>
                  <a:pt x="152" y="211"/>
                </a:lnTo>
                <a:lnTo>
                  <a:pt x="173" y="215"/>
                </a:lnTo>
                <a:lnTo>
                  <a:pt x="194" y="218"/>
                </a:lnTo>
                <a:lnTo>
                  <a:pt x="217" y="220"/>
                </a:lnTo>
                <a:lnTo>
                  <a:pt x="239" y="221"/>
                </a:lnTo>
                <a:lnTo>
                  <a:pt x="262" y="221"/>
                </a:lnTo>
                <a:lnTo>
                  <a:pt x="285" y="221"/>
                </a:lnTo>
                <a:lnTo>
                  <a:pt x="308" y="220"/>
                </a:lnTo>
                <a:lnTo>
                  <a:pt x="330" y="218"/>
                </a:lnTo>
                <a:lnTo>
                  <a:pt x="352" y="215"/>
                </a:lnTo>
                <a:lnTo>
                  <a:pt x="373" y="211"/>
                </a:lnTo>
                <a:lnTo>
                  <a:pt x="393" y="206"/>
                </a:lnTo>
                <a:lnTo>
                  <a:pt x="413" y="201"/>
                </a:lnTo>
                <a:lnTo>
                  <a:pt x="431" y="196"/>
                </a:lnTo>
                <a:lnTo>
                  <a:pt x="448" y="189"/>
                </a:lnTo>
                <a:lnTo>
                  <a:pt x="464" y="182"/>
                </a:lnTo>
                <a:lnTo>
                  <a:pt x="478" y="174"/>
                </a:lnTo>
                <a:lnTo>
                  <a:pt x="489" y="166"/>
                </a:lnTo>
                <a:lnTo>
                  <a:pt x="500" y="157"/>
                </a:lnTo>
                <a:lnTo>
                  <a:pt x="509" y="148"/>
                </a:lnTo>
                <a:lnTo>
                  <a:pt x="516" y="139"/>
                </a:lnTo>
                <a:lnTo>
                  <a:pt x="521" y="130"/>
                </a:lnTo>
                <a:lnTo>
                  <a:pt x="524" y="120"/>
                </a:lnTo>
                <a:lnTo>
                  <a:pt x="525"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55" name="Freeform 7"/>
          <p:cNvSpPr>
            <a:spLocks/>
          </p:cNvSpPr>
          <p:nvPr/>
        </p:nvSpPr>
        <p:spPr bwMode="auto">
          <a:xfrm>
            <a:off x="6759575" y="2138363"/>
            <a:ext cx="835025" cy="354012"/>
          </a:xfrm>
          <a:custGeom>
            <a:avLst/>
            <a:gdLst/>
            <a:ahLst/>
            <a:cxnLst>
              <a:cxn ang="0">
                <a:pos x="524" y="102"/>
              </a:cxn>
              <a:cxn ang="0">
                <a:pos x="516" y="83"/>
              </a:cxn>
              <a:cxn ang="0">
                <a:pos x="501" y="64"/>
              </a:cxn>
              <a:cxn ang="0">
                <a:pos x="477" y="48"/>
              </a:cxn>
              <a:cxn ang="0">
                <a:pos x="448" y="33"/>
              </a:cxn>
              <a:cxn ang="0">
                <a:pos x="413" y="20"/>
              </a:cxn>
              <a:cxn ang="0">
                <a:pos x="374" y="11"/>
              </a:cxn>
              <a:cxn ang="0">
                <a:pos x="331" y="4"/>
              </a:cxn>
              <a:cxn ang="0">
                <a:pos x="285" y="0"/>
              </a:cxn>
              <a:cxn ang="0">
                <a:pos x="240" y="0"/>
              </a:cxn>
              <a:cxn ang="0">
                <a:pos x="195" y="4"/>
              </a:cxn>
              <a:cxn ang="0">
                <a:pos x="151" y="11"/>
              </a:cxn>
              <a:cxn ang="0">
                <a:pos x="112" y="20"/>
              </a:cxn>
              <a:cxn ang="0">
                <a:pos x="77" y="33"/>
              </a:cxn>
              <a:cxn ang="0">
                <a:pos x="48" y="48"/>
              </a:cxn>
              <a:cxn ang="0">
                <a:pos x="25" y="64"/>
              </a:cxn>
              <a:cxn ang="0">
                <a:pos x="9" y="83"/>
              </a:cxn>
              <a:cxn ang="0">
                <a:pos x="1" y="102"/>
              </a:cxn>
              <a:cxn ang="0">
                <a:pos x="1" y="121"/>
              </a:cxn>
              <a:cxn ang="0">
                <a:pos x="9" y="139"/>
              </a:cxn>
              <a:cxn ang="0">
                <a:pos x="25" y="158"/>
              </a:cxn>
              <a:cxn ang="0">
                <a:pos x="48" y="174"/>
              </a:cxn>
              <a:cxn ang="0">
                <a:pos x="77" y="189"/>
              </a:cxn>
              <a:cxn ang="0">
                <a:pos x="112" y="202"/>
              </a:cxn>
              <a:cxn ang="0">
                <a:pos x="151" y="211"/>
              </a:cxn>
              <a:cxn ang="0">
                <a:pos x="195" y="218"/>
              </a:cxn>
              <a:cxn ang="0">
                <a:pos x="240" y="222"/>
              </a:cxn>
              <a:cxn ang="0">
                <a:pos x="285" y="222"/>
              </a:cxn>
              <a:cxn ang="0">
                <a:pos x="331" y="218"/>
              </a:cxn>
              <a:cxn ang="0">
                <a:pos x="374" y="211"/>
              </a:cxn>
              <a:cxn ang="0">
                <a:pos x="413" y="202"/>
              </a:cxn>
              <a:cxn ang="0">
                <a:pos x="448" y="189"/>
              </a:cxn>
              <a:cxn ang="0">
                <a:pos x="477" y="174"/>
              </a:cxn>
              <a:cxn ang="0">
                <a:pos x="501" y="158"/>
              </a:cxn>
              <a:cxn ang="0">
                <a:pos x="516" y="139"/>
              </a:cxn>
              <a:cxn ang="0">
                <a:pos x="524" y="121"/>
              </a:cxn>
            </a:cxnLst>
            <a:rect l="0" t="0" r="r" b="b"/>
            <a:pathLst>
              <a:path w="526" h="223">
                <a:moveTo>
                  <a:pt x="525" y="111"/>
                </a:moveTo>
                <a:lnTo>
                  <a:pt x="524" y="102"/>
                </a:lnTo>
                <a:lnTo>
                  <a:pt x="521" y="92"/>
                </a:lnTo>
                <a:lnTo>
                  <a:pt x="516" y="83"/>
                </a:lnTo>
                <a:lnTo>
                  <a:pt x="509" y="73"/>
                </a:lnTo>
                <a:lnTo>
                  <a:pt x="501" y="64"/>
                </a:lnTo>
                <a:lnTo>
                  <a:pt x="490" y="55"/>
                </a:lnTo>
                <a:lnTo>
                  <a:pt x="477" y="48"/>
                </a:lnTo>
                <a:lnTo>
                  <a:pt x="464" y="40"/>
                </a:lnTo>
                <a:lnTo>
                  <a:pt x="448" y="33"/>
                </a:lnTo>
                <a:lnTo>
                  <a:pt x="432" y="26"/>
                </a:lnTo>
                <a:lnTo>
                  <a:pt x="413" y="20"/>
                </a:lnTo>
                <a:lnTo>
                  <a:pt x="394" y="15"/>
                </a:lnTo>
                <a:lnTo>
                  <a:pt x="374" y="11"/>
                </a:lnTo>
                <a:lnTo>
                  <a:pt x="352" y="7"/>
                </a:lnTo>
                <a:lnTo>
                  <a:pt x="331" y="4"/>
                </a:lnTo>
                <a:lnTo>
                  <a:pt x="308" y="2"/>
                </a:lnTo>
                <a:lnTo>
                  <a:pt x="285" y="0"/>
                </a:lnTo>
                <a:lnTo>
                  <a:pt x="263" y="0"/>
                </a:lnTo>
                <a:lnTo>
                  <a:pt x="240" y="0"/>
                </a:lnTo>
                <a:lnTo>
                  <a:pt x="217" y="2"/>
                </a:lnTo>
                <a:lnTo>
                  <a:pt x="195" y="4"/>
                </a:lnTo>
                <a:lnTo>
                  <a:pt x="173" y="7"/>
                </a:lnTo>
                <a:lnTo>
                  <a:pt x="151" y="11"/>
                </a:lnTo>
                <a:lnTo>
                  <a:pt x="131" y="15"/>
                </a:lnTo>
                <a:lnTo>
                  <a:pt x="112" y="20"/>
                </a:lnTo>
                <a:lnTo>
                  <a:pt x="94" y="26"/>
                </a:lnTo>
                <a:lnTo>
                  <a:pt x="77" y="33"/>
                </a:lnTo>
                <a:lnTo>
                  <a:pt x="62" y="40"/>
                </a:lnTo>
                <a:lnTo>
                  <a:pt x="48" y="48"/>
                </a:lnTo>
                <a:lnTo>
                  <a:pt x="35" y="55"/>
                </a:lnTo>
                <a:lnTo>
                  <a:pt x="25" y="64"/>
                </a:lnTo>
                <a:lnTo>
                  <a:pt x="16" y="73"/>
                </a:lnTo>
                <a:lnTo>
                  <a:pt x="9" y="83"/>
                </a:lnTo>
                <a:lnTo>
                  <a:pt x="4" y="92"/>
                </a:lnTo>
                <a:lnTo>
                  <a:pt x="1" y="102"/>
                </a:lnTo>
                <a:lnTo>
                  <a:pt x="0" y="111"/>
                </a:lnTo>
                <a:lnTo>
                  <a:pt x="1" y="121"/>
                </a:lnTo>
                <a:lnTo>
                  <a:pt x="4" y="130"/>
                </a:lnTo>
                <a:lnTo>
                  <a:pt x="9" y="139"/>
                </a:lnTo>
                <a:lnTo>
                  <a:pt x="16" y="149"/>
                </a:lnTo>
                <a:lnTo>
                  <a:pt x="25" y="158"/>
                </a:lnTo>
                <a:lnTo>
                  <a:pt x="35" y="166"/>
                </a:lnTo>
                <a:lnTo>
                  <a:pt x="48" y="174"/>
                </a:lnTo>
                <a:lnTo>
                  <a:pt x="62" y="182"/>
                </a:lnTo>
                <a:lnTo>
                  <a:pt x="77" y="189"/>
                </a:lnTo>
                <a:lnTo>
                  <a:pt x="94" y="196"/>
                </a:lnTo>
                <a:lnTo>
                  <a:pt x="112" y="202"/>
                </a:lnTo>
                <a:lnTo>
                  <a:pt x="131" y="207"/>
                </a:lnTo>
                <a:lnTo>
                  <a:pt x="151" y="211"/>
                </a:lnTo>
                <a:lnTo>
                  <a:pt x="173" y="215"/>
                </a:lnTo>
                <a:lnTo>
                  <a:pt x="195" y="218"/>
                </a:lnTo>
                <a:lnTo>
                  <a:pt x="217" y="220"/>
                </a:lnTo>
                <a:lnTo>
                  <a:pt x="240" y="222"/>
                </a:lnTo>
                <a:lnTo>
                  <a:pt x="263" y="222"/>
                </a:lnTo>
                <a:lnTo>
                  <a:pt x="285" y="222"/>
                </a:lnTo>
                <a:lnTo>
                  <a:pt x="308" y="220"/>
                </a:lnTo>
                <a:lnTo>
                  <a:pt x="331" y="218"/>
                </a:lnTo>
                <a:lnTo>
                  <a:pt x="352" y="215"/>
                </a:lnTo>
                <a:lnTo>
                  <a:pt x="374" y="211"/>
                </a:lnTo>
                <a:lnTo>
                  <a:pt x="394" y="207"/>
                </a:lnTo>
                <a:lnTo>
                  <a:pt x="413" y="202"/>
                </a:lnTo>
                <a:lnTo>
                  <a:pt x="432" y="196"/>
                </a:lnTo>
                <a:lnTo>
                  <a:pt x="448" y="189"/>
                </a:lnTo>
                <a:lnTo>
                  <a:pt x="464" y="182"/>
                </a:lnTo>
                <a:lnTo>
                  <a:pt x="477" y="174"/>
                </a:lnTo>
                <a:lnTo>
                  <a:pt x="490" y="166"/>
                </a:lnTo>
                <a:lnTo>
                  <a:pt x="501" y="158"/>
                </a:lnTo>
                <a:lnTo>
                  <a:pt x="509" y="149"/>
                </a:lnTo>
                <a:lnTo>
                  <a:pt x="516" y="139"/>
                </a:lnTo>
                <a:lnTo>
                  <a:pt x="521" y="130"/>
                </a:lnTo>
                <a:lnTo>
                  <a:pt x="524" y="121"/>
                </a:lnTo>
                <a:lnTo>
                  <a:pt x="525"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56" name="Freeform 8"/>
          <p:cNvSpPr>
            <a:spLocks/>
          </p:cNvSpPr>
          <p:nvPr/>
        </p:nvSpPr>
        <p:spPr bwMode="auto">
          <a:xfrm>
            <a:off x="8291513" y="2138363"/>
            <a:ext cx="835025" cy="354012"/>
          </a:xfrm>
          <a:custGeom>
            <a:avLst/>
            <a:gdLst/>
            <a:ahLst/>
            <a:cxnLst>
              <a:cxn ang="0">
                <a:pos x="1" y="121"/>
              </a:cxn>
              <a:cxn ang="0">
                <a:pos x="8" y="139"/>
              </a:cxn>
              <a:cxn ang="0">
                <a:pos x="24" y="158"/>
              </a:cxn>
              <a:cxn ang="0">
                <a:pos x="47" y="174"/>
              </a:cxn>
              <a:cxn ang="0">
                <a:pos x="77" y="189"/>
              </a:cxn>
              <a:cxn ang="0">
                <a:pos x="112" y="202"/>
              </a:cxn>
              <a:cxn ang="0">
                <a:pos x="151" y="211"/>
              </a:cxn>
              <a:cxn ang="0">
                <a:pos x="194" y="218"/>
              </a:cxn>
              <a:cxn ang="0">
                <a:pos x="239" y="222"/>
              </a:cxn>
              <a:cxn ang="0">
                <a:pos x="285" y="222"/>
              </a:cxn>
              <a:cxn ang="0">
                <a:pos x="330" y="218"/>
              </a:cxn>
              <a:cxn ang="0">
                <a:pos x="373" y="211"/>
              </a:cxn>
              <a:cxn ang="0">
                <a:pos x="412" y="202"/>
              </a:cxn>
              <a:cxn ang="0">
                <a:pos x="448" y="189"/>
              </a:cxn>
              <a:cxn ang="0">
                <a:pos x="477" y="174"/>
              </a:cxn>
              <a:cxn ang="0">
                <a:pos x="500" y="157"/>
              </a:cxn>
              <a:cxn ang="0">
                <a:pos x="516" y="139"/>
              </a:cxn>
              <a:cxn ang="0">
                <a:pos x="524" y="121"/>
              </a:cxn>
              <a:cxn ang="0">
                <a:pos x="524" y="101"/>
              </a:cxn>
              <a:cxn ang="0">
                <a:pos x="516" y="82"/>
              </a:cxn>
              <a:cxn ang="0">
                <a:pos x="500" y="64"/>
              </a:cxn>
              <a:cxn ang="0">
                <a:pos x="477" y="47"/>
              </a:cxn>
              <a:cxn ang="0">
                <a:pos x="448" y="33"/>
              </a:cxn>
              <a:cxn ang="0">
                <a:pos x="412" y="20"/>
              </a:cxn>
              <a:cxn ang="0">
                <a:pos x="373" y="11"/>
              </a:cxn>
              <a:cxn ang="0">
                <a:pos x="330" y="4"/>
              </a:cxn>
              <a:cxn ang="0">
                <a:pos x="285" y="0"/>
              </a:cxn>
              <a:cxn ang="0">
                <a:pos x="239" y="0"/>
              </a:cxn>
              <a:cxn ang="0">
                <a:pos x="194" y="4"/>
              </a:cxn>
              <a:cxn ang="0">
                <a:pos x="151" y="11"/>
              </a:cxn>
              <a:cxn ang="0">
                <a:pos x="112" y="20"/>
              </a:cxn>
              <a:cxn ang="0">
                <a:pos x="77" y="33"/>
              </a:cxn>
              <a:cxn ang="0">
                <a:pos x="47" y="48"/>
              </a:cxn>
              <a:cxn ang="0">
                <a:pos x="24" y="64"/>
              </a:cxn>
              <a:cxn ang="0">
                <a:pos x="8" y="83"/>
              </a:cxn>
              <a:cxn ang="0">
                <a:pos x="1" y="102"/>
              </a:cxn>
            </a:cxnLst>
            <a:rect l="0" t="0" r="r" b="b"/>
            <a:pathLst>
              <a:path w="526" h="223">
                <a:moveTo>
                  <a:pt x="0" y="111"/>
                </a:moveTo>
                <a:lnTo>
                  <a:pt x="1" y="121"/>
                </a:lnTo>
                <a:lnTo>
                  <a:pt x="4" y="130"/>
                </a:lnTo>
                <a:lnTo>
                  <a:pt x="8" y="139"/>
                </a:lnTo>
                <a:lnTo>
                  <a:pt x="16" y="149"/>
                </a:lnTo>
                <a:lnTo>
                  <a:pt x="24" y="158"/>
                </a:lnTo>
                <a:lnTo>
                  <a:pt x="35" y="167"/>
                </a:lnTo>
                <a:lnTo>
                  <a:pt x="47" y="174"/>
                </a:lnTo>
                <a:lnTo>
                  <a:pt x="61" y="182"/>
                </a:lnTo>
                <a:lnTo>
                  <a:pt x="77" y="189"/>
                </a:lnTo>
                <a:lnTo>
                  <a:pt x="94" y="196"/>
                </a:lnTo>
                <a:lnTo>
                  <a:pt x="112" y="202"/>
                </a:lnTo>
                <a:lnTo>
                  <a:pt x="131" y="207"/>
                </a:lnTo>
                <a:lnTo>
                  <a:pt x="151" y="211"/>
                </a:lnTo>
                <a:lnTo>
                  <a:pt x="172" y="215"/>
                </a:lnTo>
                <a:lnTo>
                  <a:pt x="194" y="218"/>
                </a:lnTo>
                <a:lnTo>
                  <a:pt x="217" y="220"/>
                </a:lnTo>
                <a:lnTo>
                  <a:pt x="239" y="222"/>
                </a:lnTo>
                <a:lnTo>
                  <a:pt x="262" y="222"/>
                </a:lnTo>
                <a:lnTo>
                  <a:pt x="285" y="222"/>
                </a:lnTo>
                <a:lnTo>
                  <a:pt x="308" y="220"/>
                </a:lnTo>
                <a:lnTo>
                  <a:pt x="330" y="218"/>
                </a:lnTo>
                <a:lnTo>
                  <a:pt x="352" y="215"/>
                </a:lnTo>
                <a:lnTo>
                  <a:pt x="373" y="211"/>
                </a:lnTo>
                <a:lnTo>
                  <a:pt x="393" y="207"/>
                </a:lnTo>
                <a:lnTo>
                  <a:pt x="412" y="202"/>
                </a:lnTo>
                <a:lnTo>
                  <a:pt x="431" y="196"/>
                </a:lnTo>
                <a:lnTo>
                  <a:pt x="448" y="189"/>
                </a:lnTo>
                <a:lnTo>
                  <a:pt x="463" y="182"/>
                </a:lnTo>
                <a:lnTo>
                  <a:pt x="477" y="174"/>
                </a:lnTo>
                <a:lnTo>
                  <a:pt x="489" y="166"/>
                </a:lnTo>
                <a:lnTo>
                  <a:pt x="500" y="157"/>
                </a:lnTo>
                <a:lnTo>
                  <a:pt x="509" y="149"/>
                </a:lnTo>
                <a:lnTo>
                  <a:pt x="516" y="139"/>
                </a:lnTo>
                <a:lnTo>
                  <a:pt x="520" y="130"/>
                </a:lnTo>
                <a:lnTo>
                  <a:pt x="524" y="121"/>
                </a:lnTo>
                <a:lnTo>
                  <a:pt x="525" y="111"/>
                </a:lnTo>
                <a:lnTo>
                  <a:pt x="524" y="101"/>
                </a:lnTo>
                <a:lnTo>
                  <a:pt x="520" y="92"/>
                </a:lnTo>
                <a:lnTo>
                  <a:pt x="516" y="82"/>
                </a:lnTo>
                <a:lnTo>
                  <a:pt x="509" y="73"/>
                </a:lnTo>
                <a:lnTo>
                  <a:pt x="500" y="64"/>
                </a:lnTo>
                <a:lnTo>
                  <a:pt x="489" y="55"/>
                </a:lnTo>
                <a:lnTo>
                  <a:pt x="477" y="47"/>
                </a:lnTo>
                <a:lnTo>
                  <a:pt x="463" y="40"/>
                </a:lnTo>
                <a:lnTo>
                  <a:pt x="448" y="33"/>
                </a:lnTo>
                <a:lnTo>
                  <a:pt x="431" y="26"/>
                </a:lnTo>
                <a:lnTo>
                  <a:pt x="412" y="20"/>
                </a:lnTo>
                <a:lnTo>
                  <a:pt x="393" y="15"/>
                </a:lnTo>
                <a:lnTo>
                  <a:pt x="373" y="11"/>
                </a:lnTo>
                <a:lnTo>
                  <a:pt x="352" y="7"/>
                </a:lnTo>
                <a:lnTo>
                  <a:pt x="330" y="4"/>
                </a:lnTo>
                <a:lnTo>
                  <a:pt x="308" y="2"/>
                </a:lnTo>
                <a:lnTo>
                  <a:pt x="285" y="0"/>
                </a:lnTo>
                <a:lnTo>
                  <a:pt x="262" y="0"/>
                </a:lnTo>
                <a:lnTo>
                  <a:pt x="239" y="0"/>
                </a:lnTo>
                <a:lnTo>
                  <a:pt x="217" y="2"/>
                </a:lnTo>
                <a:lnTo>
                  <a:pt x="194" y="4"/>
                </a:lnTo>
                <a:lnTo>
                  <a:pt x="172" y="7"/>
                </a:lnTo>
                <a:lnTo>
                  <a:pt x="151" y="11"/>
                </a:lnTo>
                <a:lnTo>
                  <a:pt x="131" y="15"/>
                </a:lnTo>
                <a:lnTo>
                  <a:pt x="112" y="20"/>
                </a:lnTo>
                <a:lnTo>
                  <a:pt x="93" y="26"/>
                </a:lnTo>
                <a:lnTo>
                  <a:pt x="77" y="33"/>
                </a:lnTo>
                <a:lnTo>
                  <a:pt x="61" y="40"/>
                </a:lnTo>
                <a:lnTo>
                  <a:pt x="47" y="48"/>
                </a:lnTo>
                <a:lnTo>
                  <a:pt x="35" y="56"/>
                </a:lnTo>
                <a:lnTo>
                  <a:pt x="24" y="64"/>
                </a:lnTo>
                <a:lnTo>
                  <a:pt x="16" y="73"/>
                </a:lnTo>
                <a:lnTo>
                  <a:pt x="8" y="83"/>
                </a:lnTo>
                <a:lnTo>
                  <a:pt x="4" y="92"/>
                </a:lnTo>
                <a:lnTo>
                  <a:pt x="1" y="102"/>
                </a:lnTo>
                <a:lnTo>
                  <a:pt x="0"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57" name="Freeform 9"/>
          <p:cNvSpPr>
            <a:spLocks/>
          </p:cNvSpPr>
          <p:nvPr/>
        </p:nvSpPr>
        <p:spPr bwMode="auto">
          <a:xfrm>
            <a:off x="3425825" y="2128838"/>
            <a:ext cx="835025" cy="352425"/>
          </a:xfrm>
          <a:custGeom>
            <a:avLst/>
            <a:gdLst/>
            <a:ahLst/>
            <a:cxnLst>
              <a:cxn ang="0">
                <a:pos x="524" y="101"/>
              </a:cxn>
              <a:cxn ang="0">
                <a:pos x="517" y="82"/>
              </a:cxn>
              <a:cxn ang="0">
                <a:pos x="501" y="63"/>
              </a:cxn>
              <a:cxn ang="0">
                <a:pos x="478" y="47"/>
              </a:cxn>
              <a:cxn ang="0">
                <a:pos x="448" y="32"/>
              </a:cxn>
              <a:cxn ang="0">
                <a:pos x="413" y="20"/>
              </a:cxn>
              <a:cxn ang="0">
                <a:pos x="374" y="10"/>
              </a:cxn>
              <a:cxn ang="0">
                <a:pos x="331" y="3"/>
              </a:cxn>
              <a:cxn ang="0">
                <a:pos x="286" y="0"/>
              </a:cxn>
              <a:cxn ang="0">
                <a:pos x="240" y="0"/>
              </a:cxn>
              <a:cxn ang="0">
                <a:pos x="195" y="3"/>
              </a:cxn>
              <a:cxn ang="0">
                <a:pos x="152" y="10"/>
              </a:cxn>
              <a:cxn ang="0">
                <a:pos x="113" y="20"/>
              </a:cxn>
              <a:cxn ang="0">
                <a:pos x="77" y="32"/>
              </a:cxn>
              <a:cxn ang="0">
                <a:pos x="48" y="47"/>
              </a:cxn>
              <a:cxn ang="0">
                <a:pos x="25" y="63"/>
              </a:cxn>
              <a:cxn ang="0">
                <a:pos x="9" y="82"/>
              </a:cxn>
              <a:cxn ang="0">
                <a:pos x="2" y="101"/>
              </a:cxn>
              <a:cxn ang="0">
                <a:pos x="2" y="120"/>
              </a:cxn>
              <a:cxn ang="0">
                <a:pos x="9" y="139"/>
              </a:cxn>
              <a:cxn ang="0">
                <a:pos x="25" y="157"/>
              </a:cxn>
              <a:cxn ang="0">
                <a:pos x="48" y="174"/>
              </a:cxn>
              <a:cxn ang="0">
                <a:pos x="77" y="189"/>
              </a:cxn>
              <a:cxn ang="0">
                <a:pos x="113" y="201"/>
              </a:cxn>
              <a:cxn ang="0">
                <a:pos x="152" y="211"/>
              </a:cxn>
              <a:cxn ang="0">
                <a:pos x="195" y="217"/>
              </a:cxn>
              <a:cxn ang="0">
                <a:pos x="240" y="221"/>
              </a:cxn>
              <a:cxn ang="0">
                <a:pos x="286" y="221"/>
              </a:cxn>
              <a:cxn ang="0">
                <a:pos x="331" y="217"/>
              </a:cxn>
              <a:cxn ang="0">
                <a:pos x="374" y="211"/>
              </a:cxn>
              <a:cxn ang="0">
                <a:pos x="413" y="201"/>
              </a:cxn>
              <a:cxn ang="0">
                <a:pos x="448" y="189"/>
              </a:cxn>
              <a:cxn ang="0">
                <a:pos x="478" y="174"/>
              </a:cxn>
              <a:cxn ang="0">
                <a:pos x="501" y="157"/>
              </a:cxn>
              <a:cxn ang="0">
                <a:pos x="517" y="139"/>
              </a:cxn>
              <a:cxn ang="0">
                <a:pos x="524" y="120"/>
              </a:cxn>
            </a:cxnLst>
            <a:rect l="0" t="0" r="r" b="b"/>
            <a:pathLst>
              <a:path w="526" h="222">
                <a:moveTo>
                  <a:pt x="525" y="111"/>
                </a:moveTo>
                <a:lnTo>
                  <a:pt x="524" y="101"/>
                </a:lnTo>
                <a:lnTo>
                  <a:pt x="521" y="91"/>
                </a:lnTo>
                <a:lnTo>
                  <a:pt x="517" y="82"/>
                </a:lnTo>
                <a:lnTo>
                  <a:pt x="509" y="73"/>
                </a:lnTo>
                <a:lnTo>
                  <a:pt x="501" y="63"/>
                </a:lnTo>
                <a:lnTo>
                  <a:pt x="490" y="55"/>
                </a:lnTo>
                <a:lnTo>
                  <a:pt x="478" y="47"/>
                </a:lnTo>
                <a:lnTo>
                  <a:pt x="464" y="39"/>
                </a:lnTo>
                <a:lnTo>
                  <a:pt x="448" y="32"/>
                </a:lnTo>
                <a:lnTo>
                  <a:pt x="432" y="25"/>
                </a:lnTo>
                <a:lnTo>
                  <a:pt x="413" y="20"/>
                </a:lnTo>
                <a:lnTo>
                  <a:pt x="394" y="15"/>
                </a:lnTo>
                <a:lnTo>
                  <a:pt x="374" y="10"/>
                </a:lnTo>
                <a:lnTo>
                  <a:pt x="353" y="6"/>
                </a:lnTo>
                <a:lnTo>
                  <a:pt x="331" y="3"/>
                </a:lnTo>
                <a:lnTo>
                  <a:pt x="308" y="1"/>
                </a:lnTo>
                <a:lnTo>
                  <a:pt x="286" y="0"/>
                </a:lnTo>
                <a:lnTo>
                  <a:pt x="263" y="0"/>
                </a:lnTo>
                <a:lnTo>
                  <a:pt x="240" y="0"/>
                </a:lnTo>
                <a:lnTo>
                  <a:pt x="217" y="1"/>
                </a:lnTo>
                <a:lnTo>
                  <a:pt x="195" y="3"/>
                </a:lnTo>
                <a:lnTo>
                  <a:pt x="173" y="6"/>
                </a:lnTo>
                <a:lnTo>
                  <a:pt x="152" y="10"/>
                </a:lnTo>
                <a:lnTo>
                  <a:pt x="132" y="15"/>
                </a:lnTo>
                <a:lnTo>
                  <a:pt x="113" y="20"/>
                </a:lnTo>
                <a:lnTo>
                  <a:pt x="95" y="25"/>
                </a:lnTo>
                <a:lnTo>
                  <a:pt x="77" y="32"/>
                </a:lnTo>
                <a:lnTo>
                  <a:pt x="62" y="39"/>
                </a:lnTo>
                <a:lnTo>
                  <a:pt x="48" y="47"/>
                </a:lnTo>
                <a:lnTo>
                  <a:pt x="36" y="55"/>
                </a:lnTo>
                <a:lnTo>
                  <a:pt x="25" y="63"/>
                </a:lnTo>
                <a:lnTo>
                  <a:pt x="17" y="73"/>
                </a:lnTo>
                <a:lnTo>
                  <a:pt x="9" y="82"/>
                </a:lnTo>
                <a:lnTo>
                  <a:pt x="5" y="91"/>
                </a:lnTo>
                <a:lnTo>
                  <a:pt x="2" y="101"/>
                </a:lnTo>
                <a:lnTo>
                  <a:pt x="0" y="111"/>
                </a:lnTo>
                <a:lnTo>
                  <a:pt x="2" y="120"/>
                </a:lnTo>
                <a:lnTo>
                  <a:pt x="5" y="130"/>
                </a:lnTo>
                <a:lnTo>
                  <a:pt x="9" y="139"/>
                </a:lnTo>
                <a:lnTo>
                  <a:pt x="17" y="149"/>
                </a:lnTo>
                <a:lnTo>
                  <a:pt x="25" y="157"/>
                </a:lnTo>
                <a:lnTo>
                  <a:pt x="36" y="166"/>
                </a:lnTo>
                <a:lnTo>
                  <a:pt x="48" y="174"/>
                </a:lnTo>
                <a:lnTo>
                  <a:pt x="62" y="181"/>
                </a:lnTo>
                <a:lnTo>
                  <a:pt x="77" y="189"/>
                </a:lnTo>
                <a:lnTo>
                  <a:pt x="95" y="195"/>
                </a:lnTo>
                <a:lnTo>
                  <a:pt x="113" y="201"/>
                </a:lnTo>
                <a:lnTo>
                  <a:pt x="132" y="207"/>
                </a:lnTo>
                <a:lnTo>
                  <a:pt x="152" y="211"/>
                </a:lnTo>
                <a:lnTo>
                  <a:pt x="173" y="215"/>
                </a:lnTo>
                <a:lnTo>
                  <a:pt x="195" y="217"/>
                </a:lnTo>
                <a:lnTo>
                  <a:pt x="217" y="219"/>
                </a:lnTo>
                <a:lnTo>
                  <a:pt x="240" y="221"/>
                </a:lnTo>
                <a:lnTo>
                  <a:pt x="263" y="221"/>
                </a:lnTo>
                <a:lnTo>
                  <a:pt x="286" y="221"/>
                </a:lnTo>
                <a:lnTo>
                  <a:pt x="308" y="219"/>
                </a:lnTo>
                <a:lnTo>
                  <a:pt x="331" y="217"/>
                </a:lnTo>
                <a:lnTo>
                  <a:pt x="353" y="215"/>
                </a:lnTo>
                <a:lnTo>
                  <a:pt x="374" y="211"/>
                </a:lnTo>
                <a:lnTo>
                  <a:pt x="394" y="207"/>
                </a:lnTo>
                <a:lnTo>
                  <a:pt x="413" y="201"/>
                </a:lnTo>
                <a:lnTo>
                  <a:pt x="432" y="195"/>
                </a:lnTo>
                <a:lnTo>
                  <a:pt x="448" y="189"/>
                </a:lnTo>
                <a:lnTo>
                  <a:pt x="464" y="181"/>
                </a:lnTo>
                <a:lnTo>
                  <a:pt x="478" y="174"/>
                </a:lnTo>
                <a:lnTo>
                  <a:pt x="490" y="166"/>
                </a:lnTo>
                <a:lnTo>
                  <a:pt x="501" y="157"/>
                </a:lnTo>
                <a:lnTo>
                  <a:pt x="509" y="149"/>
                </a:lnTo>
                <a:lnTo>
                  <a:pt x="517" y="139"/>
                </a:lnTo>
                <a:lnTo>
                  <a:pt x="521" y="130"/>
                </a:lnTo>
                <a:lnTo>
                  <a:pt x="524" y="120"/>
                </a:lnTo>
                <a:lnTo>
                  <a:pt x="525"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58" name="Freeform 10"/>
          <p:cNvSpPr>
            <a:spLocks/>
          </p:cNvSpPr>
          <p:nvPr/>
        </p:nvSpPr>
        <p:spPr bwMode="auto">
          <a:xfrm>
            <a:off x="4957763" y="2128838"/>
            <a:ext cx="835025" cy="352425"/>
          </a:xfrm>
          <a:custGeom>
            <a:avLst/>
            <a:gdLst/>
            <a:ahLst/>
            <a:cxnLst>
              <a:cxn ang="0">
                <a:pos x="1" y="120"/>
              </a:cxn>
              <a:cxn ang="0">
                <a:pos x="9" y="139"/>
              </a:cxn>
              <a:cxn ang="0">
                <a:pos x="25" y="157"/>
              </a:cxn>
              <a:cxn ang="0">
                <a:pos x="48" y="174"/>
              </a:cxn>
              <a:cxn ang="0">
                <a:pos x="77" y="189"/>
              </a:cxn>
              <a:cxn ang="0">
                <a:pos x="112" y="201"/>
              </a:cxn>
              <a:cxn ang="0">
                <a:pos x="151" y="211"/>
              </a:cxn>
              <a:cxn ang="0">
                <a:pos x="195" y="217"/>
              </a:cxn>
              <a:cxn ang="0">
                <a:pos x="240" y="221"/>
              </a:cxn>
              <a:cxn ang="0">
                <a:pos x="285" y="221"/>
              </a:cxn>
              <a:cxn ang="0">
                <a:pos x="331" y="217"/>
              </a:cxn>
              <a:cxn ang="0">
                <a:pos x="374" y="211"/>
              </a:cxn>
              <a:cxn ang="0">
                <a:pos x="413" y="201"/>
              </a:cxn>
              <a:cxn ang="0">
                <a:pos x="448" y="189"/>
              </a:cxn>
              <a:cxn ang="0">
                <a:pos x="477" y="174"/>
              </a:cxn>
              <a:cxn ang="0">
                <a:pos x="500" y="157"/>
              </a:cxn>
              <a:cxn ang="0">
                <a:pos x="516" y="139"/>
              </a:cxn>
              <a:cxn ang="0">
                <a:pos x="524" y="120"/>
              </a:cxn>
              <a:cxn ang="0">
                <a:pos x="524" y="101"/>
              </a:cxn>
              <a:cxn ang="0">
                <a:pos x="516" y="82"/>
              </a:cxn>
              <a:cxn ang="0">
                <a:pos x="500" y="63"/>
              </a:cxn>
              <a:cxn ang="0">
                <a:pos x="477" y="47"/>
              </a:cxn>
              <a:cxn ang="0">
                <a:pos x="448" y="32"/>
              </a:cxn>
              <a:cxn ang="0">
                <a:pos x="413" y="20"/>
              </a:cxn>
              <a:cxn ang="0">
                <a:pos x="374" y="10"/>
              </a:cxn>
              <a:cxn ang="0">
                <a:pos x="330" y="3"/>
              </a:cxn>
              <a:cxn ang="0">
                <a:pos x="285" y="0"/>
              </a:cxn>
              <a:cxn ang="0">
                <a:pos x="240" y="0"/>
              </a:cxn>
              <a:cxn ang="0">
                <a:pos x="194" y="3"/>
              </a:cxn>
              <a:cxn ang="0">
                <a:pos x="151" y="10"/>
              </a:cxn>
              <a:cxn ang="0">
                <a:pos x="112" y="20"/>
              </a:cxn>
              <a:cxn ang="0">
                <a:pos x="77" y="32"/>
              </a:cxn>
              <a:cxn ang="0">
                <a:pos x="48" y="47"/>
              </a:cxn>
              <a:cxn ang="0">
                <a:pos x="25" y="64"/>
              </a:cxn>
              <a:cxn ang="0">
                <a:pos x="9" y="82"/>
              </a:cxn>
              <a:cxn ang="0">
                <a:pos x="1" y="101"/>
              </a:cxn>
            </a:cxnLst>
            <a:rect l="0" t="0" r="r" b="b"/>
            <a:pathLst>
              <a:path w="526" h="222">
                <a:moveTo>
                  <a:pt x="0" y="111"/>
                </a:moveTo>
                <a:lnTo>
                  <a:pt x="1" y="120"/>
                </a:lnTo>
                <a:lnTo>
                  <a:pt x="4" y="130"/>
                </a:lnTo>
                <a:lnTo>
                  <a:pt x="9" y="139"/>
                </a:lnTo>
                <a:lnTo>
                  <a:pt x="16" y="149"/>
                </a:lnTo>
                <a:lnTo>
                  <a:pt x="25" y="157"/>
                </a:lnTo>
                <a:lnTo>
                  <a:pt x="35" y="166"/>
                </a:lnTo>
                <a:lnTo>
                  <a:pt x="48" y="174"/>
                </a:lnTo>
                <a:lnTo>
                  <a:pt x="62" y="182"/>
                </a:lnTo>
                <a:lnTo>
                  <a:pt x="77" y="189"/>
                </a:lnTo>
                <a:lnTo>
                  <a:pt x="94" y="195"/>
                </a:lnTo>
                <a:lnTo>
                  <a:pt x="112" y="201"/>
                </a:lnTo>
                <a:lnTo>
                  <a:pt x="131" y="207"/>
                </a:lnTo>
                <a:lnTo>
                  <a:pt x="151" y="211"/>
                </a:lnTo>
                <a:lnTo>
                  <a:pt x="173" y="215"/>
                </a:lnTo>
                <a:lnTo>
                  <a:pt x="195" y="217"/>
                </a:lnTo>
                <a:lnTo>
                  <a:pt x="217" y="219"/>
                </a:lnTo>
                <a:lnTo>
                  <a:pt x="240" y="221"/>
                </a:lnTo>
                <a:lnTo>
                  <a:pt x="263" y="221"/>
                </a:lnTo>
                <a:lnTo>
                  <a:pt x="285" y="221"/>
                </a:lnTo>
                <a:lnTo>
                  <a:pt x="308" y="219"/>
                </a:lnTo>
                <a:lnTo>
                  <a:pt x="331" y="217"/>
                </a:lnTo>
                <a:lnTo>
                  <a:pt x="352" y="215"/>
                </a:lnTo>
                <a:lnTo>
                  <a:pt x="374" y="211"/>
                </a:lnTo>
                <a:lnTo>
                  <a:pt x="394" y="207"/>
                </a:lnTo>
                <a:lnTo>
                  <a:pt x="413" y="201"/>
                </a:lnTo>
                <a:lnTo>
                  <a:pt x="431" y="195"/>
                </a:lnTo>
                <a:lnTo>
                  <a:pt x="448" y="189"/>
                </a:lnTo>
                <a:lnTo>
                  <a:pt x="463" y="181"/>
                </a:lnTo>
                <a:lnTo>
                  <a:pt x="477" y="174"/>
                </a:lnTo>
                <a:lnTo>
                  <a:pt x="490" y="166"/>
                </a:lnTo>
                <a:lnTo>
                  <a:pt x="500" y="157"/>
                </a:lnTo>
                <a:lnTo>
                  <a:pt x="509" y="148"/>
                </a:lnTo>
                <a:lnTo>
                  <a:pt x="516" y="139"/>
                </a:lnTo>
                <a:lnTo>
                  <a:pt x="521" y="130"/>
                </a:lnTo>
                <a:lnTo>
                  <a:pt x="524" y="120"/>
                </a:lnTo>
                <a:lnTo>
                  <a:pt x="525" y="111"/>
                </a:lnTo>
                <a:lnTo>
                  <a:pt x="524" y="101"/>
                </a:lnTo>
                <a:lnTo>
                  <a:pt x="521" y="91"/>
                </a:lnTo>
                <a:lnTo>
                  <a:pt x="516" y="82"/>
                </a:lnTo>
                <a:lnTo>
                  <a:pt x="509" y="73"/>
                </a:lnTo>
                <a:lnTo>
                  <a:pt x="500" y="63"/>
                </a:lnTo>
                <a:lnTo>
                  <a:pt x="490" y="55"/>
                </a:lnTo>
                <a:lnTo>
                  <a:pt x="477" y="47"/>
                </a:lnTo>
                <a:lnTo>
                  <a:pt x="463" y="39"/>
                </a:lnTo>
                <a:lnTo>
                  <a:pt x="448" y="32"/>
                </a:lnTo>
                <a:lnTo>
                  <a:pt x="431" y="25"/>
                </a:lnTo>
                <a:lnTo>
                  <a:pt x="413" y="20"/>
                </a:lnTo>
                <a:lnTo>
                  <a:pt x="394" y="15"/>
                </a:lnTo>
                <a:lnTo>
                  <a:pt x="374" y="10"/>
                </a:lnTo>
                <a:lnTo>
                  <a:pt x="352" y="6"/>
                </a:lnTo>
                <a:lnTo>
                  <a:pt x="330" y="3"/>
                </a:lnTo>
                <a:lnTo>
                  <a:pt x="308" y="1"/>
                </a:lnTo>
                <a:lnTo>
                  <a:pt x="285" y="0"/>
                </a:lnTo>
                <a:lnTo>
                  <a:pt x="263" y="0"/>
                </a:lnTo>
                <a:lnTo>
                  <a:pt x="240" y="0"/>
                </a:lnTo>
                <a:lnTo>
                  <a:pt x="217" y="1"/>
                </a:lnTo>
                <a:lnTo>
                  <a:pt x="194" y="3"/>
                </a:lnTo>
                <a:lnTo>
                  <a:pt x="173" y="6"/>
                </a:lnTo>
                <a:lnTo>
                  <a:pt x="151" y="10"/>
                </a:lnTo>
                <a:lnTo>
                  <a:pt x="131" y="15"/>
                </a:lnTo>
                <a:lnTo>
                  <a:pt x="112" y="20"/>
                </a:lnTo>
                <a:lnTo>
                  <a:pt x="94" y="25"/>
                </a:lnTo>
                <a:lnTo>
                  <a:pt x="77" y="32"/>
                </a:lnTo>
                <a:lnTo>
                  <a:pt x="62" y="39"/>
                </a:lnTo>
                <a:lnTo>
                  <a:pt x="48" y="47"/>
                </a:lnTo>
                <a:lnTo>
                  <a:pt x="35" y="55"/>
                </a:lnTo>
                <a:lnTo>
                  <a:pt x="25" y="64"/>
                </a:lnTo>
                <a:lnTo>
                  <a:pt x="16" y="73"/>
                </a:lnTo>
                <a:lnTo>
                  <a:pt x="9" y="82"/>
                </a:lnTo>
                <a:lnTo>
                  <a:pt x="4" y="91"/>
                </a:lnTo>
                <a:lnTo>
                  <a:pt x="1" y="101"/>
                </a:lnTo>
                <a:lnTo>
                  <a:pt x="0"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59" name="Freeform 11"/>
          <p:cNvSpPr>
            <a:spLocks/>
          </p:cNvSpPr>
          <p:nvPr/>
        </p:nvSpPr>
        <p:spPr bwMode="auto">
          <a:xfrm>
            <a:off x="5375275" y="1674813"/>
            <a:ext cx="835025" cy="352425"/>
          </a:xfrm>
          <a:custGeom>
            <a:avLst/>
            <a:gdLst/>
            <a:ahLst/>
            <a:cxnLst>
              <a:cxn ang="0">
                <a:pos x="1" y="120"/>
              </a:cxn>
              <a:cxn ang="0">
                <a:pos x="9" y="139"/>
              </a:cxn>
              <a:cxn ang="0">
                <a:pos x="24" y="157"/>
              </a:cxn>
              <a:cxn ang="0">
                <a:pos x="48" y="174"/>
              </a:cxn>
              <a:cxn ang="0">
                <a:pos x="77" y="189"/>
              </a:cxn>
              <a:cxn ang="0">
                <a:pos x="112" y="201"/>
              </a:cxn>
              <a:cxn ang="0">
                <a:pos x="151" y="211"/>
              </a:cxn>
              <a:cxn ang="0">
                <a:pos x="194" y="217"/>
              </a:cxn>
              <a:cxn ang="0">
                <a:pos x="240" y="221"/>
              </a:cxn>
              <a:cxn ang="0">
                <a:pos x="285" y="221"/>
              </a:cxn>
              <a:cxn ang="0">
                <a:pos x="330" y="217"/>
              </a:cxn>
              <a:cxn ang="0">
                <a:pos x="374" y="210"/>
              </a:cxn>
              <a:cxn ang="0">
                <a:pos x="413" y="201"/>
              </a:cxn>
              <a:cxn ang="0">
                <a:pos x="448" y="188"/>
              </a:cxn>
              <a:cxn ang="0">
                <a:pos x="477" y="173"/>
              </a:cxn>
              <a:cxn ang="0">
                <a:pos x="500" y="157"/>
              </a:cxn>
              <a:cxn ang="0">
                <a:pos x="516" y="139"/>
              </a:cxn>
              <a:cxn ang="0">
                <a:pos x="524" y="120"/>
              </a:cxn>
              <a:cxn ang="0">
                <a:pos x="524" y="101"/>
              </a:cxn>
              <a:cxn ang="0">
                <a:pos x="516" y="82"/>
              </a:cxn>
              <a:cxn ang="0">
                <a:pos x="500" y="63"/>
              </a:cxn>
              <a:cxn ang="0">
                <a:pos x="477" y="47"/>
              </a:cxn>
              <a:cxn ang="0">
                <a:pos x="448" y="32"/>
              </a:cxn>
              <a:cxn ang="0">
                <a:pos x="413" y="20"/>
              </a:cxn>
              <a:cxn ang="0">
                <a:pos x="373" y="10"/>
              </a:cxn>
              <a:cxn ang="0">
                <a:pos x="330" y="3"/>
              </a:cxn>
              <a:cxn ang="0">
                <a:pos x="285" y="0"/>
              </a:cxn>
              <a:cxn ang="0">
                <a:pos x="240" y="0"/>
              </a:cxn>
              <a:cxn ang="0">
                <a:pos x="194" y="3"/>
              </a:cxn>
              <a:cxn ang="0">
                <a:pos x="151" y="10"/>
              </a:cxn>
              <a:cxn ang="0">
                <a:pos x="112" y="20"/>
              </a:cxn>
              <a:cxn ang="0">
                <a:pos x="77" y="32"/>
              </a:cxn>
              <a:cxn ang="0">
                <a:pos x="48" y="47"/>
              </a:cxn>
              <a:cxn ang="0">
                <a:pos x="24" y="64"/>
              </a:cxn>
              <a:cxn ang="0">
                <a:pos x="9" y="82"/>
              </a:cxn>
              <a:cxn ang="0">
                <a:pos x="1" y="101"/>
              </a:cxn>
            </a:cxnLst>
            <a:rect l="0" t="0" r="r" b="b"/>
            <a:pathLst>
              <a:path w="526" h="222">
                <a:moveTo>
                  <a:pt x="0" y="110"/>
                </a:moveTo>
                <a:lnTo>
                  <a:pt x="1" y="120"/>
                </a:lnTo>
                <a:lnTo>
                  <a:pt x="4" y="129"/>
                </a:lnTo>
                <a:lnTo>
                  <a:pt x="9" y="139"/>
                </a:lnTo>
                <a:lnTo>
                  <a:pt x="16" y="148"/>
                </a:lnTo>
                <a:lnTo>
                  <a:pt x="24" y="157"/>
                </a:lnTo>
                <a:lnTo>
                  <a:pt x="35" y="166"/>
                </a:lnTo>
                <a:lnTo>
                  <a:pt x="48" y="174"/>
                </a:lnTo>
                <a:lnTo>
                  <a:pt x="62" y="182"/>
                </a:lnTo>
                <a:lnTo>
                  <a:pt x="77" y="189"/>
                </a:lnTo>
                <a:lnTo>
                  <a:pt x="94" y="195"/>
                </a:lnTo>
                <a:lnTo>
                  <a:pt x="112" y="201"/>
                </a:lnTo>
                <a:lnTo>
                  <a:pt x="131" y="206"/>
                </a:lnTo>
                <a:lnTo>
                  <a:pt x="151" y="211"/>
                </a:lnTo>
                <a:lnTo>
                  <a:pt x="173" y="215"/>
                </a:lnTo>
                <a:lnTo>
                  <a:pt x="194" y="217"/>
                </a:lnTo>
                <a:lnTo>
                  <a:pt x="217" y="219"/>
                </a:lnTo>
                <a:lnTo>
                  <a:pt x="240" y="221"/>
                </a:lnTo>
                <a:lnTo>
                  <a:pt x="262" y="221"/>
                </a:lnTo>
                <a:lnTo>
                  <a:pt x="285" y="221"/>
                </a:lnTo>
                <a:lnTo>
                  <a:pt x="308" y="219"/>
                </a:lnTo>
                <a:lnTo>
                  <a:pt x="330" y="217"/>
                </a:lnTo>
                <a:lnTo>
                  <a:pt x="352" y="215"/>
                </a:lnTo>
                <a:lnTo>
                  <a:pt x="374" y="210"/>
                </a:lnTo>
                <a:lnTo>
                  <a:pt x="394" y="206"/>
                </a:lnTo>
                <a:lnTo>
                  <a:pt x="413" y="201"/>
                </a:lnTo>
                <a:lnTo>
                  <a:pt x="431" y="195"/>
                </a:lnTo>
                <a:lnTo>
                  <a:pt x="448" y="188"/>
                </a:lnTo>
                <a:lnTo>
                  <a:pt x="463" y="181"/>
                </a:lnTo>
                <a:lnTo>
                  <a:pt x="477" y="173"/>
                </a:lnTo>
                <a:lnTo>
                  <a:pt x="490" y="166"/>
                </a:lnTo>
                <a:lnTo>
                  <a:pt x="500" y="157"/>
                </a:lnTo>
                <a:lnTo>
                  <a:pt x="509" y="148"/>
                </a:lnTo>
                <a:lnTo>
                  <a:pt x="516" y="139"/>
                </a:lnTo>
                <a:lnTo>
                  <a:pt x="521" y="129"/>
                </a:lnTo>
                <a:lnTo>
                  <a:pt x="524" y="120"/>
                </a:lnTo>
                <a:lnTo>
                  <a:pt x="525" y="110"/>
                </a:lnTo>
                <a:lnTo>
                  <a:pt x="524" y="101"/>
                </a:lnTo>
                <a:lnTo>
                  <a:pt x="521" y="91"/>
                </a:lnTo>
                <a:lnTo>
                  <a:pt x="516" y="82"/>
                </a:lnTo>
                <a:lnTo>
                  <a:pt x="509" y="72"/>
                </a:lnTo>
                <a:lnTo>
                  <a:pt x="500" y="63"/>
                </a:lnTo>
                <a:lnTo>
                  <a:pt x="490" y="55"/>
                </a:lnTo>
                <a:lnTo>
                  <a:pt x="477" y="47"/>
                </a:lnTo>
                <a:lnTo>
                  <a:pt x="463" y="39"/>
                </a:lnTo>
                <a:lnTo>
                  <a:pt x="448" y="32"/>
                </a:lnTo>
                <a:lnTo>
                  <a:pt x="431" y="25"/>
                </a:lnTo>
                <a:lnTo>
                  <a:pt x="413" y="20"/>
                </a:lnTo>
                <a:lnTo>
                  <a:pt x="394" y="14"/>
                </a:lnTo>
                <a:lnTo>
                  <a:pt x="373" y="10"/>
                </a:lnTo>
                <a:lnTo>
                  <a:pt x="352" y="6"/>
                </a:lnTo>
                <a:lnTo>
                  <a:pt x="330" y="3"/>
                </a:lnTo>
                <a:lnTo>
                  <a:pt x="308" y="1"/>
                </a:lnTo>
                <a:lnTo>
                  <a:pt x="285" y="0"/>
                </a:lnTo>
                <a:lnTo>
                  <a:pt x="262" y="0"/>
                </a:lnTo>
                <a:lnTo>
                  <a:pt x="240" y="0"/>
                </a:lnTo>
                <a:lnTo>
                  <a:pt x="217" y="1"/>
                </a:lnTo>
                <a:lnTo>
                  <a:pt x="194" y="3"/>
                </a:lnTo>
                <a:lnTo>
                  <a:pt x="173" y="6"/>
                </a:lnTo>
                <a:lnTo>
                  <a:pt x="151" y="10"/>
                </a:lnTo>
                <a:lnTo>
                  <a:pt x="131" y="14"/>
                </a:lnTo>
                <a:lnTo>
                  <a:pt x="112" y="20"/>
                </a:lnTo>
                <a:lnTo>
                  <a:pt x="94" y="26"/>
                </a:lnTo>
                <a:lnTo>
                  <a:pt x="77" y="32"/>
                </a:lnTo>
                <a:lnTo>
                  <a:pt x="62" y="39"/>
                </a:lnTo>
                <a:lnTo>
                  <a:pt x="48" y="47"/>
                </a:lnTo>
                <a:lnTo>
                  <a:pt x="35" y="55"/>
                </a:lnTo>
                <a:lnTo>
                  <a:pt x="24" y="64"/>
                </a:lnTo>
                <a:lnTo>
                  <a:pt x="16" y="72"/>
                </a:lnTo>
                <a:lnTo>
                  <a:pt x="9" y="82"/>
                </a:lnTo>
                <a:lnTo>
                  <a:pt x="4" y="91"/>
                </a:lnTo>
                <a:lnTo>
                  <a:pt x="1" y="101"/>
                </a:lnTo>
                <a:lnTo>
                  <a:pt x="0" y="11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60" name="Freeform 12"/>
          <p:cNvSpPr>
            <a:spLocks/>
          </p:cNvSpPr>
          <p:nvPr/>
        </p:nvSpPr>
        <p:spPr bwMode="auto">
          <a:xfrm>
            <a:off x="6311900" y="1684338"/>
            <a:ext cx="911225" cy="352425"/>
          </a:xfrm>
          <a:custGeom>
            <a:avLst/>
            <a:gdLst/>
            <a:ahLst/>
            <a:cxnLst>
              <a:cxn ang="0">
                <a:pos x="1" y="120"/>
              </a:cxn>
              <a:cxn ang="0">
                <a:pos x="9" y="139"/>
              </a:cxn>
              <a:cxn ang="0">
                <a:pos x="27" y="157"/>
              </a:cxn>
              <a:cxn ang="0">
                <a:pos x="52" y="174"/>
              </a:cxn>
              <a:cxn ang="0">
                <a:pos x="84" y="189"/>
              </a:cxn>
              <a:cxn ang="0">
                <a:pos x="122" y="201"/>
              </a:cxn>
              <a:cxn ang="0">
                <a:pos x="164" y="211"/>
              </a:cxn>
              <a:cxn ang="0">
                <a:pos x="212" y="217"/>
              </a:cxn>
              <a:cxn ang="0">
                <a:pos x="261" y="221"/>
              </a:cxn>
              <a:cxn ang="0">
                <a:pos x="311" y="221"/>
              </a:cxn>
              <a:cxn ang="0">
                <a:pos x="361" y="217"/>
              </a:cxn>
              <a:cxn ang="0">
                <a:pos x="408" y="211"/>
              </a:cxn>
              <a:cxn ang="0">
                <a:pos x="450" y="201"/>
              </a:cxn>
              <a:cxn ang="0">
                <a:pos x="488" y="189"/>
              </a:cxn>
              <a:cxn ang="0">
                <a:pos x="520" y="174"/>
              </a:cxn>
              <a:cxn ang="0">
                <a:pos x="545" y="157"/>
              </a:cxn>
              <a:cxn ang="0">
                <a:pos x="563" y="139"/>
              </a:cxn>
              <a:cxn ang="0">
                <a:pos x="571" y="120"/>
              </a:cxn>
              <a:cxn ang="0">
                <a:pos x="571" y="101"/>
              </a:cxn>
              <a:cxn ang="0">
                <a:pos x="563" y="82"/>
              </a:cxn>
              <a:cxn ang="0">
                <a:pos x="545" y="63"/>
              </a:cxn>
              <a:cxn ang="0">
                <a:pos x="520" y="47"/>
              </a:cxn>
              <a:cxn ang="0">
                <a:pos x="488" y="32"/>
              </a:cxn>
              <a:cxn ang="0">
                <a:pos x="450" y="20"/>
              </a:cxn>
              <a:cxn ang="0">
                <a:pos x="408" y="10"/>
              </a:cxn>
              <a:cxn ang="0">
                <a:pos x="360" y="3"/>
              </a:cxn>
              <a:cxn ang="0">
                <a:pos x="311" y="0"/>
              </a:cxn>
              <a:cxn ang="0">
                <a:pos x="261" y="0"/>
              </a:cxn>
              <a:cxn ang="0">
                <a:pos x="211" y="3"/>
              </a:cxn>
              <a:cxn ang="0">
                <a:pos x="164" y="10"/>
              </a:cxn>
              <a:cxn ang="0">
                <a:pos x="122" y="20"/>
              </a:cxn>
              <a:cxn ang="0">
                <a:pos x="84" y="32"/>
              </a:cxn>
              <a:cxn ang="0">
                <a:pos x="52" y="47"/>
              </a:cxn>
              <a:cxn ang="0">
                <a:pos x="27" y="64"/>
              </a:cxn>
              <a:cxn ang="0">
                <a:pos x="9" y="82"/>
              </a:cxn>
              <a:cxn ang="0">
                <a:pos x="1" y="101"/>
              </a:cxn>
            </a:cxnLst>
            <a:rect l="0" t="0" r="r" b="b"/>
            <a:pathLst>
              <a:path w="574" h="222">
                <a:moveTo>
                  <a:pt x="0" y="111"/>
                </a:moveTo>
                <a:lnTo>
                  <a:pt x="1" y="120"/>
                </a:lnTo>
                <a:lnTo>
                  <a:pt x="4" y="130"/>
                </a:lnTo>
                <a:lnTo>
                  <a:pt x="9" y="139"/>
                </a:lnTo>
                <a:lnTo>
                  <a:pt x="17" y="149"/>
                </a:lnTo>
                <a:lnTo>
                  <a:pt x="27" y="157"/>
                </a:lnTo>
                <a:lnTo>
                  <a:pt x="38" y="166"/>
                </a:lnTo>
                <a:lnTo>
                  <a:pt x="52" y="174"/>
                </a:lnTo>
                <a:lnTo>
                  <a:pt x="67" y="181"/>
                </a:lnTo>
                <a:lnTo>
                  <a:pt x="84" y="189"/>
                </a:lnTo>
                <a:lnTo>
                  <a:pt x="102" y="195"/>
                </a:lnTo>
                <a:lnTo>
                  <a:pt x="122" y="201"/>
                </a:lnTo>
                <a:lnTo>
                  <a:pt x="142" y="206"/>
                </a:lnTo>
                <a:lnTo>
                  <a:pt x="164" y="211"/>
                </a:lnTo>
                <a:lnTo>
                  <a:pt x="188" y="215"/>
                </a:lnTo>
                <a:lnTo>
                  <a:pt x="212" y="217"/>
                </a:lnTo>
                <a:lnTo>
                  <a:pt x="236" y="219"/>
                </a:lnTo>
                <a:lnTo>
                  <a:pt x="261" y="221"/>
                </a:lnTo>
                <a:lnTo>
                  <a:pt x="285" y="221"/>
                </a:lnTo>
                <a:lnTo>
                  <a:pt x="311" y="221"/>
                </a:lnTo>
                <a:lnTo>
                  <a:pt x="336" y="219"/>
                </a:lnTo>
                <a:lnTo>
                  <a:pt x="361" y="217"/>
                </a:lnTo>
                <a:lnTo>
                  <a:pt x="384" y="214"/>
                </a:lnTo>
                <a:lnTo>
                  <a:pt x="408" y="211"/>
                </a:lnTo>
                <a:lnTo>
                  <a:pt x="430" y="206"/>
                </a:lnTo>
                <a:lnTo>
                  <a:pt x="450" y="201"/>
                </a:lnTo>
                <a:lnTo>
                  <a:pt x="470" y="195"/>
                </a:lnTo>
                <a:lnTo>
                  <a:pt x="488" y="189"/>
                </a:lnTo>
                <a:lnTo>
                  <a:pt x="505" y="181"/>
                </a:lnTo>
                <a:lnTo>
                  <a:pt x="520" y="174"/>
                </a:lnTo>
                <a:lnTo>
                  <a:pt x="534" y="165"/>
                </a:lnTo>
                <a:lnTo>
                  <a:pt x="545" y="157"/>
                </a:lnTo>
                <a:lnTo>
                  <a:pt x="555" y="148"/>
                </a:lnTo>
                <a:lnTo>
                  <a:pt x="563" y="139"/>
                </a:lnTo>
                <a:lnTo>
                  <a:pt x="568" y="130"/>
                </a:lnTo>
                <a:lnTo>
                  <a:pt x="571" y="120"/>
                </a:lnTo>
                <a:lnTo>
                  <a:pt x="573" y="110"/>
                </a:lnTo>
                <a:lnTo>
                  <a:pt x="571" y="101"/>
                </a:lnTo>
                <a:lnTo>
                  <a:pt x="568" y="91"/>
                </a:lnTo>
                <a:lnTo>
                  <a:pt x="563" y="82"/>
                </a:lnTo>
                <a:lnTo>
                  <a:pt x="555" y="73"/>
                </a:lnTo>
                <a:lnTo>
                  <a:pt x="545" y="63"/>
                </a:lnTo>
                <a:lnTo>
                  <a:pt x="534" y="55"/>
                </a:lnTo>
                <a:lnTo>
                  <a:pt x="520" y="47"/>
                </a:lnTo>
                <a:lnTo>
                  <a:pt x="505" y="39"/>
                </a:lnTo>
                <a:lnTo>
                  <a:pt x="488" y="32"/>
                </a:lnTo>
                <a:lnTo>
                  <a:pt x="470" y="25"/>
                </a:lnTo>
                <a:lnTo>
                  <a:pt x="450" y="20"/>
                </a:lnTo>
                <a:lnTo>
                  <a:pt x="430" y="15"/>
                </a:lnTo>
                <a:lnTo>
                  <a:pt x="408" y="10"/>
                </a:lnTo>
                <a:lnTo>
                  <a:pt x="384" y="6"/>
                </a:lnTo>
                <a:lnTo>
                  <a:pt x="360" y="3"/>
                </a:lnTo>
                <a:lnTo>
                  <a:pt x="336" y="1"/>
                </a:lnTo>
                <a:lnTo>
                  <a:pt x="311" y="0"/>
                </a:lnTo>
                <a:lnTo>
                  <a:pt x="285" y="0"/>
                </a:lnTo>
                <a:lnTo>
                  <a:pt x="261" y="0"/>
                </a:lnTo>
                <a:lnTo>
                  <a:pt x="236" y="1"/>
                </a:lnTo>
                <a:lnTo>
                  <a:pt x="211" y="3"/>
                </a:lnTo>
                <a:lnTo>
                  <a:pt x="188" y="6"/>
                </a:lnTo>
                <a:lnTo>
                  <a:pt x="164" y="10"/>
                </a:lnTo>
                <a:lnTo>
                  <a:pt x="142" y="15"/>
                </a:lnTo>
                <a:lnTo>
                  <a:pt x="122" y="20"/>
                </a:lnTo>
                <a:lnTo>
                  <a:pt x="102" y="25"/>
                </a:lnTo>
                <a:lnTo>
                  <a:pt x="84" y="32"/>
                </a:lnTo>
                <a:lnTo>
                  <a:pt x="67" y="39"/>
                </a:lnTo>
                <a:lnTo>
                  <a:pt x="52" y="47"/>
                </a:lnTo>
                <a:lnTo>
                  <a:pt x="38" y="55"/>
                </a:lnTo>
                <a:lnTo>
                  <a:pt x="27" y="64"/>
                </a:lnTo>
                <a:lnTo>
                  <a:pt x="17" y="73"/>
                </a:lnTo>
                <a:lnTo>
                  <a:pt x="9" y="82"/>
                </a:lnTo>
                <a:lnTo>
                  <a:pt x="4" y="91"/>
                </a:lnTo>
                <a:lnTo>
                  <a:pt x="1" y="101"/>
                </a:lnTo>
                <a:lnTo>
                  <a:pt x="0"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61" name="Freeform 13"/>
          <p:cNvSpPr>
            <a:spLocks/>
          </p:cNvSpPr>
          <p:nvPr/>
        </p:nvSpPr>
        <p:spPr bwMode="auto">
          <a:xfrm>
            <a:off x="5656263" y="2562225"/>
            <a:ext cx="1409700" cy="581025"/>
          </a:xfrm>
          <a:custGeom>
            <a:avLst/>
            <a:gdLst/>
            <a:ahLst/>
            <a:cxnLst>
              <a:cxn ang="0">
                <a:pos x="0" y="183"/>
              </a:cxn>
              <a:cxn ang="0">
                <a:pos x="438" y="0"/>
              </a:cxn>
              <a:cxn ang="0">
                <a:pos x="887" y="189"/>
              </a:cxn>
              <a:cxn ang="0">
                <a:pos x="438" y="365"/>
              </a:cxn>
              <a:cxn ang="0">
                <a:pos x="0" y="183"/>
              </a:cxn>
            </a:cxnLst>
            <a:rect l="0" t="0" r="r" b="b"/>
            <a:pathLst>
              <a:path w="888" h="366">
                <a:moveTo>
                  <a:pt x="0" y="183"/>
                </a:moveTo>
                <a:lnTo>
                  <a:pt x="438" y="0"/>
                </a:lnTo>
                <a:lnTo>
                  <a:pt x="887" y="189"/>
                </a:lnTo>
                <a:lnTo>
                  <a:pt x="438" y="365"/>
                </a:lnTo>
                <a:lnTo>
                  <a:pt x="0" y="18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62" name="Freeform 14"/>
          <p:cNvSpPr>
            <a:spLocks/>
          </p:cNvSpPr>
          <p:nvPr/>
        </p:nvSpPr>
        <p:spPr bwMode="auto">
          <a:xfrm>
            <a:off x="7508875" y="2708275"/>
            <a:ext cx="1387475" cy="409575"/>
          </a:xfrm>
          <a:custGeom>
            <a:avLst/>
            <a:gdLst/>
            <a:ahLst/>
            <a:cxnLst>
              <a:cxn ang="0">
                <a:pos x="873" y="257"/>
              </a:cxn>
              <a:cxn ang="0">
                <a:pos x="873" y="0"/>
              </a:cxn>
              <a:cxn ang="0">
                <a:pos x="0" y="0"/>
              </a:cxn>
              <a:cxn ang="0">
                <a:pos x="0" y="257"/>
              </a:cxn>
              <a:cxn ang="0">
                <a:pos x="873" y="257"/>
              </a:cxn>
            </a:cxnLst>
            <a:rect l="0" t="0" r="r" b="b"/>
            <a:pathLst>
              <a:path w="874" h="258">
                <a:moveTo>
                  <a:pt x="873" y="257"/>
                </a:moveTo>
                <a:lnTo>
                  <a:pt x="873" y="0"/>
                </a:lnTo>
                <a:lnTo>
                  <a:pt x="0" y="0"/>
                </a:lnTo>
                <a:lnTo>
                  <a:pt x="0" y="257"/>
                </a:lnTo>
                <a:lnTo>
                  <a:pt x="873" y="25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63" name="Freeform 15"/>
          <p:cNvSpPr>
            <a:spLocks/>
          </p:cNvSpPr>
          <p:nvPr/>
        </p:nvSpPr>
        <p:spPr bwMode="auto">
          <a:xfrm>
            <a:off x="4033838" y="2697163"/>
            <a:ext cx="1143000" cy="358775"/>
          </a:xfrm>
          <a:custGeom>
            <a:avLst/>
            <a:gdLst/>
            <a:ahLst/>
            <a:cxnLst>
              <a:cxn ang="0">
                <a:pos x="719" y="225"/>
              </a:cxn>
              <a:cxn ang="0">
                <a:pos x="719" y="0"/>
              </a:cxn>
              <a:cxn ang="0">
                <a:pos x="0" y="0"/>
              </a:cxn>
              <a:cxn ang="0">
                <a:pos x="0" y="225"/>
              </a:cxn>
              <a:cxn ang="0">
                <a:pos x="719" y="225"/>
              </a:cxn>
            </a:cxnLst>
            <a:rect l="0" t="0" r="r" b="b"/>
            <a:pathLst>
              <a:path w="720" h="226">
                <a:moveTo>
                  <a:pt x="719" y="225"/>
                </a:moveTo>
                <a:lnTo>
                  <a:pt x="719" y="0"/>
                </a:lnTo>
                <a:lnTo>
                  <a:pt x="0" y="0"/>
                </a:lnTo>
                <a:lnTo>
                  <a:pt x="0" y="225"/>
                </a:lnTo>
                <a:lnTo>
                  <a:pt x="719" y="225"/>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64" name="Freeform 16"/>
          <p:cNvSpPr>
            <a:spLocks/>
          </p:cNvSpPr>
          <p:nvPr/>
        </p:nvSpPr>
        <p:spPr bwMode="auto">
          <a:xfrm>
            <a:off x="7508875" y="1879600"/>
            <a:ext cx="835025" cy="354013"/>
          </a:xfrm>
          <a:custGeom>
            <a:avLst/>
            <a:gdLst/>
            <a:ahLst/>
            <a:cxnLst>
              <a:cxn ang="0">
                <a:pos x="525" y="101"/>
              </a:cxn>
              <a:cxn ang="0">
                <a:pos x="516" y="82"/>
              </a:cxn>
              <a:cxn ang="0">
                <a:pos x="501" y="64"/>
              </a:cxn>
              <a:cxn ang="0">
                <a:pos x="478" y="48"/>
              </a:cxn>
              <a:cxn ang="0">
                <a:pos x="449" y="33"/>
              </a:cxn>
              <a:cxn ang="0">
                <a:pos x="414" y="20"/>
              </a:cxn>
              <a:cxn ang="0">
                <a:pos x="374" y="11"/>
              </a:cxn>
              <a:cxn ang="0">
                <a:pos x="331" y="4"/>
              </a:cxn>
              <a:cxn ang="0">
                <a:pos x="286" y="1"/>
              </a:cxn>
              <a:cxn ang="0">
                <a:pos x="240" y="1"/>
              </a:cxn>
              <a:cxn ang="0">
                <a:pos x="195" y="4"/>
              </a:cxn>
              <a:cxn ang="0">
                <a:pos x="152" y="11"/>
              </a:cxn>
              <a:cxn ang="0">
                <a:pos x="112" y="20"/>
              </a:cxn>
              <a:cxn ang="0">
                <a:pos x="77" y="33"/>
              </a:cxn>
              <a:cxn ang="0">
                <a:pos x="48" y="48"/>
              </a:cxn>
              <a:cxn ang="0">
                <a:pos x="25" y="64"/>
              </a:cxn>
              <a:cxn ang="0">
                <a:pos x="10" y="82"/>
              </a:cxn>
              <a:cxn ang="0">
                <a:pos x="1" y="101"/>
              </a:cxn>
              <a:cxn ang="0">
                <a:pos x="1" y="121"/>
              </a:cxn>
              <a:cxn ang="0">
                <a:pos x="10" y="140"/>
              </a:cxn>
              <a:cxn ang="0">
                <a:pos x="25" y="158"/>
              </a:cxn>
              <a:cxn ang="0">
                <a:pos x="48" y="175"/>
              </a:cxn>
              <a:cxn ang="0">
                <a:pos x="77" y="190"/>
              </a:cxn>
              <a:cxn ang="0">
                <a:pos x="112" y="202"/>
              </a:cxn>
              <a:cxn ang="0">
                <a:pos x="152" y="212"/>
              </a:cxn>
              <a:cxn ang="0">
                <a:pos x="195" y="218"/>
              </a:cxn>
              <a:cxn ang="0">
                <a:pos x="240" y="221"/>
              </a:cxn>
              <a:cxn ang="0">
                <a:pos x="286" y="221"/>
              </a:cxn>
              <a:cxn ang="0">
                <a:pos x="331" y="218"/>
              </a:cxn>
              <a:cxn ang="0">
                <a:pos x="374" y="212"/>
              </a:cxn>
              <a:cxn ang="0">
                <a:pos x="414" y="202"/>
              </a:cxn>
              <a:cxn ang="0">
                <a:pos x="449" y="190"/>
              </a:cxn>
              <a:cxn ang="0">
                <a:pos x="478" y="175"/>
              </a:cxn>
              <a:cxn ang="0">
                <a:pos x="501" y="158"/>
              </a:cxn>
              <a:cxn ang="0">
                <a:pos x="516" y="140"/>
              </a:cxn>
              <a:cxn ang="0">
                <a:pos x="525" y="121"/>
              </a:cxn>
            </a:cxnLst>
            <a:rect l="0" t="0" r="r" b="b"/>
            <a:pathLst>
              <a:path w="526" h="223">
                <a:moveTo>
                  <a:pt x="525" y="111"/>
                </a:moveTo>
                <a:lnTo>
                  <a:pt x="525" y="101"/>
                </a:lnTo>
                <a:lnTo>
                  <a:pt x="522" y="92"/>
                </a:lnTo>
                <a:lnTo>
                  <a:pt x="516" y="82"/>
                </a:lnTo>
                <a:lnTo>
                  <a:pt x="510" y="73"/>
                </a:lnTo>
                <a:lnTo>
                  <a:pt x="501" y="64"/>
                </a:lnTo>
                <a:lnTo>
                  <a:pt x="490" y="56"/>
                </a:lnTo>
                <a:lnTo>
                  <a:pt x="478" y="48"/>
                </a:lnTo>
                <a:lnTo>
                  <a:pt x="464" y="40"/>
                </a:lnTo>
                <a:lnTo>
                  <a:pt x="449" y="33"/>
                </a:lnTo>
                <a:lnTo>
                  <a:pt x="432" y="27"/>
                </a:lnTo>
                <a:lnTo>
                  <a:pt x="414" y="20"/>
                </a:lnTo>
                <a:lnTo>
                  <a:pt x="394" y="15"/>
                </a:lnTo>
                <a:lnTo>
                  <a:pt x="374" y="11"/>
                </a:lnTo>
                <a:lnTo>
                  <a:pt x="353" y="7"/>
                </a:lnTo>
                <a:lnTo>
                  <a:pt x="331" y="4"/>
                </a:lnTo>
                <a:lnTo>
                  <a:pt x="309" y="2"/>
                </a:lnTo>
                <a:lnTo>
                  <a:pt x="286" y="1"/>
                </a:lnTo>
                <a:lnTo>
                  <a:pt x="263" y="0"/>
                </a:lnTo>
                <a:lnTo>
                  <a:pt x="240" y="1"/>
                </a:lnTo>
                <a:lnTo>
                  <a:pt x="217" y="2"/>
                </a:lnTo>
                <a:lnTo>
                  <a:pt x="195" y="4"/>
                </a:lnTo>
                <a:lnTo>
                  <a:pt x="173" y="7"/>
                </a:lnTo>
                <a:lnTo>
                  <a:pt x="152" y="11"/>
                </a:lnTo>
                <a:lnTo>
                  <a:pt x="132" y="15"/>
                </a:lnTo>
                <a:lnTo>
                  <a:pt x="112" y="20"/>
                </a:lnTo>
                <a:lnTo>
                  <a:pt x="94" y="27"/>
                </a:lnTo>
                <a:lnTo>
                  <a:pt x="77" y="33"/>
                </a:lnTo>
                <a:lnTo>
                  <a:pt x="62" y="40"/>
                </a:lnTo>
                <a:lnTo>
                  <a:pt x="48" y="48"/>
                </a:lnTo>
                <a:lnTo>
                  <a:pt x="36" y="56"/>
                </a:lnTo>
                <a:lnTo>
                  <a:pt x="25" y="64"/>
                </a:lnTo>
                <a:lnTo>
                  <a:pt x="16" y="73"/>
                </a:lnTo>
                <a:lnTo>
                  <a:pt x="10" y="82"/>
                </a:lnTo>
                <a:lnTo>
                  <a:pt x="4" y="92"/>
                </a:lnTo>
                <a:lnTo>
                  <a:pt x="1" y="101"/>
                </a:lnTo>
                <a:lnTo>
                  <a:pt x="0" y="111"/>
                </a:lnTo>
                <a:lnTo>
                  <a:pt x="1" y="121"/>
                </a:lnTo>
                <a:lnTo>
                  <a:pt x="4" y="130"/>
                </a:lnTo>
                <a:lnTo>
                  <a:pt x="10" y="140"/>
                </a:lnTo>
                <a:lnTo>
                  <a:pt x="16" y="149"/>
                </a:lnTo>
                <a:lnTo>
                  <a:pt x="25" y="158"/>
                </a:lnTo>
                <a:lnTo>
                  <a:pt x="36" y="167"/>
                </a:lnTo>
                <a:lnTo>
                  <a:pt x="48" y="175"/>
                </a:lnTo>
                <a:lnTo>
                  <a:pt x="62" y="182"/>
                </a:lnTo>
                <a:lnTo>
                  <a:pt x="77" y="190"/>
                </a:lnTo>
                <a:lnTo>
                  <a:pt x="94" y="196"/>
                </a:lnTo>
                <a:lnTo>
                  <a:pt x="112" y="202"/>
                </a:lnTo>
                <a:lnTo>
                  <a:pt x="132" y="207"/>
                </a:lnTo>
                <a:lnTo>
                  <a:pt x="152" y="212"/>
                </a:lnTo>
                <a:lnTo>
                  <a:pt x="173" y="215"/>
                </a:lnTo>
                <a:lnTo>
                  <a:pt x="195" y="218"/>
                </a:lnTo>
                <a:lnTo>
                  <a:pt x="217" y="220"/>
                </a:lnTo>
                <a:lnTo>
                  <a:pt x="240" y="221"/>
                </a:lnTo>
                <a:lnTo>
                  <a:pt x="263" y="222"/>
                </a:lnTo>
                <a:lnTo>
                  <a:pt x="286" y="221"/>
                </a:lnTo>
                <a:lnTo>
                  <a:pt x="309" y="220"/>
                </a:lnTo>
                <a:lnTo>
                  <a:pt x="331" y="218"/>
                </a:lnTo>
                <a:lnTo>
                  <a:pt x="353" y="215"/>
                </a:lnTo>
                <a:lnTo>
                  <a:pt x="374" y="212"/>
                </a:lnTo>
                <a:lnTo>
                  <a:pt x="394" y="207"/>
                </a:lnTo>
                <a:lnTo>
                  <a:pt x="414" y="202"/>
                </a:lnTo>
                <a:lnTo>
                  <a:pt x="432" y="196"/>
                </a:lnTo>
                <a:lnTo>
                  <a:pt x="449" y="190"/>
                </a:lnTo>
                <a:lnTo>
                  <a:pt x="464" y="182"/>
                </a:lnTo>
                <a:lnTo>
                  <a:pt x="478" y="175"/>
                </a:lnTo>
                <a:lnTo>
                  <a:pt x="490" y="167"/>
                </a:lnTo>
                <a:lnTo>
                  <a:pt x="501" y="158"/>
                </a:lnTo>
                <a:lnTo>
                  <a:pt x="510" y="149"/>
                </a:lnTo>
                <a:lnTo>
                  <a:pt x="516" y="140"/>
                </a:lnTo>
                <a:lnTo>
                  <a:pt x="522" y="130"/>
                </a:lnTo>
                <a:lnTo>
                  <a:pt x="525" y="121"/>
                </a:lnTo>
                <a:lnTo>
                  <a:pt x="525" y="11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65" name="Rectangle 17"/>
          <p:cNvSpPr>
            <a:spLocks noChangeArrowheads="1"/>
          </p:cNvSpPr>
          <p:nvPr/>
        </p:nvSpPr>
        <p:spPr bwMode="auto">
          <a:xfrm>
            <a:off x="5781675" y="2700338"/>
            <a:ext cx="11636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Manages2</a:t>
            </a:r>
          </a:p>
        </p:txBody>
      </p:sp>
      <p:sp>
        <p:nvSpPr>
          <p:cNvPr id="27666" name="Rectangle 18"/>
          <p:cNvSpPr>
            <a:spLocks noChangeArrowheads="1"/>
          </p:cNvSpPr>
          <p:nvPr/>
        </p:nvSpPr>
        <p:spPr bwMode="auto">
          <a:xfrm>
            <a:off x="4191000" y="1863725"/>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27667" name="Rectangle 19"/>
          <p:cNvSpPr>
            <a:spLocks noChangeArrowheads="1"/>
          </p:cNvSpPr>
          <p:nvPr/>
        </p:nvSpPr>
        <p:spPr bwMode="auto">
          <a:xfrm>
            <a:off x="7493000" y="1889125"/>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27668" name="Rectangle 20"/>
          <p:cNvSpPr>
            <a:spLocks noChangeArrowheads="1"/>
          </p:cNvSpPr>
          <p:nvPr/>
        </p:nvSpPr>
        <p:spPr bwMode="auto">
          <a:xfrm>
            <a:off x="8277225" y="2141538"/>
            <a:ext cx="8588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27669" name="Rectangle 21"/>
          <p:cNvSpPr>
            <a:spLocks noChangeArrowheads="1"/>
          </p:cNvSpPr>
          <p:nvPr/>
        </p:nvSpPr>
        <p:spPr bwMode="auto">
          <a:xfrm>
            <a:off x="6981825" y="2109788"/>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sp>
        <p:nvSpPr>
          <p:cNvPr id="27670" name="Rectangle 22"/>
          <p:cNvSpPr>
            <a:spLocks noChangeArrowheads="1"/>
          </p:cNvSpPr>
          <p:nvPr/>
        </p:nvSpPr>
        <p:spPr bwMode="auto">
          <a:xfrm>
            <a:off x="3990975" y="2674938"/>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27671" name="Rectangle 23"/>
          <p:cNvSpPr>
            <a:spLocks noChangeArrowheads="1"/>
          </p:cNvSpPr>
          <p:nvPr/>
        </p:nvSpPr>
        <p:spPr bwMode="auto">
          <a:xfrm>
            <a:off x="7513638" y="2668588"/>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27672" name="Rectangle 24"/>
          <p:cNvSpPr>
            <a:spLocks noChangeArrowheads="1"/>
          </p:cNvSpPr>
          <p:nvPr/>
        </p:nvSpPr>
        <p:spPr bwMode="auto">
          <a:xfrm>
            <a:off x="3627438" y="2101850"/>
            <a:ext cx="531812"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27673" name="Rectangle 25"/>
          <p:cNvSpPr>
            <a:spLocks noChangeArrowheads="1"/>
          </p:cNvSpPr>
          <p:nvPr/>
        </p:nvSpPr>
        <p:spPr bwMode="auto">
          <a:xfrm>
            <a:off x="5200650" y="2109788"/>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27674" name="Rectangle 26"/>
          <p:cNvSpPr>
            <a:spLocks noChangeArrowheads="1"/>
          </p:cNvSpPr>
          <p:nvPr/>
        </p:nvSpPr>
        <p:spPr bwMode="auto">
          <a:xfrm>
            <a:off x="6248400" y="1706563"/>
            <a:ext cx="98266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dbudget</a:t>
            </a:r>
          </a:p>
        </p:txBody>
      </p:sp>
      <p:sp>
        <p:nvSpPr>
          <p:cNvPr id="27675" name="Rectangle 27"/>
          <p:cNvSpPr>
            <a:spLocks noChangeArrowheads="1"/>
          </p:cNvSpPr>
          <p:nvPr/>
        </p:nvSpPr>
        <p:spPr bwMode="auto">
          <a:xfrm>
            <a:off x="5454650" y="1673225"/>
            <a:ext cx="700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27676" name="Line 28"/>
          <p:cNvSpPr>
            <a:spLocks noChangeShapeType="1"/>
          </p:cNvSpPr>
          <p:nvPr/>
        </p:nvSpPr>
        <p:spPr bwMode="auto">
          <a:xfrm>
            <a:off x="3842305" y="2468875"/>
            <a:ext cx="499265" cy="230430"/>
          </a:xfrm>
          <a:prstGeom prst="line">
            <a:avLst/>
          </a:prstGeom>
          <a:noFill/>
          <a:ln w="12700">
            <a:solidFill>
              <a:schemeClr val="tx2"/>
            </a:solidFill>
            <a:round/>
            <a:headEnd type="none" w="sm" len="sm"/>
            <a:tailEnd type="none" w="sm" len="sm"/>
          </a:ln>
          <a:effectLst/>
        </p:spPr>
        <p:txBody>
          <a:bodyPr/>
          <a:lstStyle/>
          <a:p>
            <a:endParaRPr lang="en-US"/>
          </a:p>
        </p:txBody>
      </p:sp>
      <p:sp>
        <p:nvSpPr>
          <p:cNvPr id="27677" name="Line 29"/>
          <p:cNvSpPr>
            <a:spLocks noChangeShapeType="1"/>
          </p:cNvSpPr>
          <p:nvPr/>
        </p:nvSpPr>
        <p:spPr bwMode="auto">
          <a:xfrm>
            <a:off x="4562475" y="2246313"/>
            <a:ext cx="19050" cy="444500"/>
          </a:xfrm>
          <a:prstGeom prst="line">
            <a:avLst/>
          </a:prstGeom>
          <a:noFill/>
          <a:ln w="12700">
            <a:solidFill>
              <a:schemeClr val="tx2"/>
            </a:solidFill>
            <a:round/>
            <a:headEnd type="none" w="sm" len="sm"/>
            <a:tailEnd type="none" w="sm" len="sm"/>
          </a:ln>
          <a:effectLst/>
        </p:spPr>
        <p:txBody>
          <a:bodyPr/>
          <a:lstStyle/>
          <a:p>
            <a:endParaRPr lang="en-US"/>
          </a:p>
        </p:txBody>
      </p:sp>
      <p:sp>
        <p:nvSpPr>
          <p:cNvPr id="27678" name="Line 30"/>
          <p:cNvSpPr>
            <a:spLocks noChangeShapeType="1"/>
          </p:cNvSpPr>
          <p:nvPr/>
        </p:nvSpPr>
        <p:spPr bwMode="auto">
          <a:xfrm flipH="1">
            <a:off x="4946649" y="2468876"/>
            <a:ext cx="355045" cy="221938"/>
          </a:xfrm>
          <a:prstGeom prst="line">
            <a:avLst/>
          </a:prstGeom>
          <a:noFill/>
          <a:ln w="12700">
            <a:solidFill>
              <a:schemeClr val="tx2"/>
            </a:solidFill>
            <a:round/>
            <a:headEnd type="none" w="sm" len="sm"/>
            <a:tailEnd type="none" w="sm" len="sm"/>
          </a:ln>
          <a:effectLst/>
        </p:spPr>
        <p:txBody>
          <a:bodyPr/>
          <a:lstStyle/>
          <a:p>
            <a:endParaRPr lang="en-US"/>
          </a:p>
        </p:txBody>
      </p:sp>
      <p:sp>
        <p:nvSpPr>
          <p:cNvPr id="27679" name="Line 31"/>
          <p:cNvSpPr>
            <a:spLocks noChangeShapeType="1"/>
          </p:cNvSpPr>
          <p:nvPr/>
        </p:nvSpPr>
        <p:spPr bwMode="auto">
          <a:xfrm>
            <a:off x="5816100" y="2046420"/>
            <a:ext cx="292100" cy="612775"/>
          </a:xfrm>
          <a:prstGeom prst="line">
            <a:avLst/>
          </a:prstGeom>
          <a:noFill/>
          <a:ln w="12700">
            <a:solidFill>
              <a:schemeClr val="tx2"/>
            </a:solidFill>
            <a:round/>
            <a:headEnd type="none" w="sm" len="sm"/>
            <a:tailEnd type="none" w="sm" len="sm"/>
          </a:ln>
          <a:effectLst/>
        </p:spPr>
        <p:txBody>
          <a:bodyPr/>
          <a:lstStyle/>
          <a:p>
            <a:endParaRPr lang="en-US"/>
          </a:p>
        </p:txBody>
      </p:sp>
      <p:sp>
        <p:nvSpPr>
          <p:cNvPr id="27680" name="Line 32"/>
          <p:cNvSpPr>
            <a:spLocks noChangeShapeType="1"/>
          </p:cNvSpPr>
          <p:nvPr/>
        </p:nvSpPr>
        <p:spPr bwMode="auto">
          <a:xfrm flipH="1">
            <a:off x="6562725" y="2046420"/>
            <a:ext cx="119063" cy="612775"/>
          </a:xfrm>
          <a:prstGeom prst="line">
            <a:avLst/>
          </a:prstGeom>
          <a:noFill/>
          <a:ln w="12700">
            <a:solidFill>
              <a:schemeClr val="tx2"/>
            </a:solidFill>
            <a:round/>
            <a:headEnd type="none" w="sm" len="sm"/>
            <a:tailEnd type="none" w="sm" len="sm"/>
          </a:ln>
          <a:effectLst/>
        </p:spPr>
        <p:txBody>
          <a:bodyPr/>
          <a:lstStyle/>
          <a:p>
            <a:endParaRPr lang="en-US"/>
          </a:p>
        </p:txBody>
      </p:sp>
      <p:sp>
        <p:nvSpPr>
          <p:cNvPr id="27681" name="Line 33"/>
          <p:cNvSpPr>
            <a:spLocks noChangeShapeType="1"/>
          </p:cNvSpPr>
          <p:nvPr/>
        </p:nvSpPr>
        <p:spPr bwMode="auto">
          <a:xfrm>
            <a:off x="7169150" y="2505075"/>
            <a:ext cx="581025" cy="201613"/>
          </a:xfrm>
          <a:prstGeom prst="line">
            <a:avLst/>
          </a:prstGeom>
          <a:noFill/>
          <a:ln w="12700">
            <a:solidFill>
              <a:schemeClr val="tx2"/>
            </a:solidFill>
            <a:round/>
            <a:headEnd type="none" w="sm" len="sm"/>
            <a:tailEnd type="none" w="sm" len="sm"/>
          </a:ln>
          <a:effectLst/>
        </p:spPr>
        <p:txBody>
          <a:bodyPr/>
          <a:lstStyle/>
          <a:p>
            <a:endParaRPr lang="en-US"/>
          </a:p>
        </p:txBody>
      </p:sp>
      <p:sp>
        <p:nvSpPr>
          <p:cNvPr id="27682" name="Line 34"/>
          <p:cNvSpPr>
            <a:spLocks noChangeShapeType="1"/>
          </p:cNvSpPr>
          <p:nvPr/>
        </p:nvSpPr>
        <p:spPr bwMode="auto">
          <a:xfrm flipH="1">
            <a:off x="7902575" y="2246313"/>
            <a:ext cx="28575" cy="444500"/>
          </a:xfrm>
          <a:prstGeom prst="line">
            <a:avLst/>
          </a:prstGeom>
          <a:noFill/>
          <a:ln w="12700">
            <a:solidFill>
              <a:schemeClr val="tx2"/>
            </a:solidFill>
            <a:round/>
            <a:headEnd type="none" w="sm" len="sm"/>
            <a:tailEnd type="none" w="sm" len="sm"/>
          </a:ln>
          <a:effectLst/>
        </p:spPr>
        <p:txBody>
          <a:bodyPr/>
          <a:lstStyle/>
          <a:p>
            <a:endParaRPr lang="en-US"/>
          </a:p>
        </p:txBody>
      </p:sp>
      <p:sp>
        <p:nvSpPr>
          <p:cNvPr id="27683" name="Line 35"/>
          <p:cNvSpPr>
            <a:spLocks noChangeShapeType="1"/>
          </p:cNvSpPr>
          <p:nvPr/>
        </p:nvSpPr>
        <p:spPr bwMode="auto">
          <a:xfrm flipH="1">
            <a:off x="8329613" y="2505075"/>
            <a:ext cx="409575" cy="201613"/>
          </a:xfrm>
          <a:prstGeom prst="line">
            <a:avLst/>
          </a:prstGeom>
          <a:noFill/>
          <a:ln w="12700">
            <a:solidFill>
              <a:schemeClr val="tx2"/>
            </a:solidFill>
            <a:round/>
            <a:headEnd type="none" w="sm" len="sm"/>
            <a:tailEnd type="none" w="sm" len="sm"/>
          </a:ln>
          <a:effectLst/>
        </p:spPr>
        <p:txBody>
          <a:bodyPr/>
          <a:lstStyle/>
          <a:p>
            <a:endParaRPr lang="en-US"/>
          </a:p>
        </p:txBody>
      </p:sp>
      <p:sp>
        <p:nvSpPr>
          <p:cNvPr id="27684" name="Line 36"/>
          <p:cNvSpPr>
            <a:spLocks noChangeShapeType="1"/>
          </p:cNvSpPr>
          <p:nvPr/>
        </p:nvSpPr>
        <p:spPr bwMode="auto">
          <a:xfrm flipH="1">
            <a:off x="5191125" y="2849563"/>
            <a:ext cx="488950" cy="0"/>
          </a:xfrm>
          <a:prstGeom prst="line">
            <a:avLst/>
          </a:prstGeom>
          <a:noFill/>
          <a:ln w="12700">
            <a:solidFill>
              <a:schemeClr val="tx2"/>
            </a:solidFill>
            <a:round/>
            <a:headEnd type="none" w="sm" len="sm"/>
            <a:tailEnd type="none" w="sm" len="sm"/>
          </a:ln>
          <a:effectLst/>
        </p:spPr>
        <p:txBody>
          <a:bodyPr/>
          <a:lstStyle/>
          <a:p>
            <a:endParaRPr lang="en-US"/>
          </a:p>
        </p:txBody>
      </p:sp>
      <p:sp>
        <p:nvSpPr>
          <p:cNvPr id="27685" name="Line 37"/>
          <p:cNvSpPr>
            <a:spLocks noChangeShapeType="1"/>
          </p:cNvSpPr>
          <p:nvPr/>
        </p:nvSpPr>
        <p:spPr bwMode="auto">
          <a:xfrm>
            <a:off x="7096125" y="2849563"/>
            <a:ext cx="395288" cy="0"/>
          </a:xfrm>
          <a:prstGeom prst="line">
            <a:avLst/>
          </a:prstGeom>
          <a:noFill/>
          <a:ln w="12700">
            <a:solidFill>
              <a:schemeClr val="tx2"/>
            </a:solidFill>
            <a:round/>
            <a:headEnd type="stealth" w="med" len="med"/>
            <a:tailEnd type="none" w="sm" len="sm"/>
          </a:ln>
          <a:effectLst/>
        </p:spPr>
        <p:txBody>
          <a:bodyPr/>
          <a:lstStyle/>
          <a:p>
            <a:endParaRPr lang="en-US"/>
          </a:p>
        </p:txBody>
      </p:sp>
      <p:sp>
        <p:nvSpPr>
          <p:cNvPr id="27686" name="Freeform 38"/>
          <p:cNvSpPr>
            <a:spLocks/>
          </p:cNvSpPr>
          <p:nvPr/>
        </p:nvSpPr>
        <p:spPr bwMode="auto">
          <a:xfrm>
            <a:off x="7485063" y="3927475"/>
            <a:ext cx="857250" cy="363538"/>
          </a:xfrm>
          <a:custGeom>
            <a:avLst/>
            <a:gdLst/>
            <a:ahLst/>
            <a:cxnLst>
              <a:cxn ang="0">
                <a:pos x="538" y="104"/>
              </a:cxn>
              <a:cxn ang="0">
                <a:pos x="529" y="84"/>
              </a:cxn>
              <a:cxn ang="0">
                <a:pos x="513" y="66"/>
              </a:cxn>
              <a:cxn ang="0">
                <a:pos x="490" y="48"/>
              </a:cxn>
              <a:cxn ang="0">
                <a:pos x="460" y="33"/>
              </a:cxn>
              <a:cxn ang="0">
                <a:pos x="424" y="20"/>
              </a:cxn>
              <a:cxn ang="0">
                <a:pos x="383" y="10"/>
              </a:cxn>
              <a:cxn ang="0">
                <a:pos x="339" y="3"/>
              </a:cxn>
              <a:cxn ang="0">
                <a:pos x="293" y="0"/>
              </a:cxn>
              <a:cxn ang="0">
                <a:pos x="246" y="0"/>
              </a:cxn>
              <a:cxn ang="0">
                <a:pos x="200" y="3"/>
              </a:cxn>
              <a:cxn ang="0">
                <a:pos x="156" y="10"/>
              </a:cxn>
              <a:cxn ang="0">
                <a:pos x="115" y="20"/>
              </a:cxn>
              <a:cxn ang="0">
                <a:pos x="79" y="33"/>
              </a:cxn>
              <a:cxn ang="0">
                <a:pos x="48" y="48"/>
              </a:cxn>
              <a:cxn ang="0">
                <a:pos x="25" y="66"/>
              </a:cxn>
              <a:cxn ang="0">
                <a:pos x="9" y="84"/>
              </a:cxn>
              <a:cxn ang="0">
                <a:pos x="1" y="104"/>
              </a:cxn>
              <a:cxn ang="0">
                <a:pos x="1" y="124"/>
              </a:cxn>
              <a:cxn ang="0">
                <a:pos x="9" y="143"/>
              </a:cxn>
              <a:cxn ang="0">
                <a:pos x="25" y="162"/>
              </a:cxn>
              <a:cxn ang="0">
                <a:pos x="48" y="179"/>
              </a:cxn>
              <a:cxn ang="0">
                <a:pos x="79" y="194"/>
              </a:cxn>
              <a:cxn ang="0">
                <a:pos x="115" y="207"/>
              </a:cxn>
              <a:cxn ang="0">
                <a:pos x="156" y="217"/>
              </a:cxn>
              <a:cxn ang="0">
                <a:pos x="200" y="223"/>
              </a:cxn>
              <a:cxn ang="0">
                <a:pos x="246" y="227"/>
              </a:cxn>
              <a:cxn ang="0">
                <a:pos x="293" y="227"/>
              </a:cxn>
              <a:cxn ang="0">
                <a:pos x="339" y="223"/>
              </a:cxn>
              <a:cxn ang="0">
                <a:pos x="383" y="217"/>
              </a:cxn>
              <a:cxn ang="0">
                <a:pos x="424" y="207"/>
              </a:cxn>
              <a:cxn ang="0">
                <a:pos x="460" y="194"/>
              </a:cxn>
              <a:cxn ang="0">
                <a:pos x="490" y="179"/>
              </a:cxn>
              <a:cxn ang="0">
                <a:pos x="513" y="162"/>
              </a:cxn>
              <a:cxn ang="0">
                <a:pos x="529" y="143"/>
              </a:cxn>
              <a:cxn ang="0">
                <a:pos x="538" y="124"/>
              </a:cxn>
            </a:cxnLst>
            <a:rect l="0" t="0" r="r" b="b"/>
            <a:pathLst>
              <a:path w="540" h="229">
                <a:moveTo>
                  <a:pt x="539" y="114"/>
                </a:moveTo>
                <a:lnTo>
                  <a:pt x="538" y="104"/>
                </a:lnTo>
                <a:lnTo>
                  <a:pt x="535" y="94"/>
                </a:lnTo>
                <a:lnTo>
                  <a:pt x="529" y="84"/>
                </a:lnTo>
                <a:lnTo>
                  <a:pt x="522" y="75"/>
                </a:lnTo>
                <a:lnTo>
                  <a:pt x="513" y="66"/>
                </a:lnTo>
                <a:lnTo>
                  <a:pt x="502" y="57"/>
                </a:lnTo>
                <a:lnTo>
                  <a:pt x="490" y="48"/>
                </a:lnTo>
                <a:lnTo>
                  <a:pt x="476" y="40"/>
                </a:lnTo>
                <a:lnTo>
                  <a:pt x="460" y="33"/>
                </a:lnTo>
                <a:lnTo>
                  <a:pt x="442" y="26"/>
                </a:lnTo>
                <a:lnTo>
                  <a:pt x="424" y="20"/>
                </a:lnTo>
                <a:lnTo>
                  <a:pt x="404" y="15"/>
                </a:lnTo>
                <a:lnTo>
                  <a:pt x="383" y="10"/>
                </a:lnTo>
                <a:lnTo>
                  <a:pt x="361" y="7"/>
                </a:lnTo>
                <a:lnTo>
                  <a:pt x="339" y="3"/>
                </a:lnTo>
                <a:lnTo>
                  <a:pt x="316" y="1"/>
                </a:lnTo>
                <a:lnTo>
                  <a:pt x="293" y="0"/>
                </a:lnTo>
                <a:lnTo>
                  <a:pt x="270" y="0"/>
                </a:lnTo>
                <a:lnTo>
                  <a:pt x="246" y="0"/>
                </a:lnTo>
                <a:lnTo>
                  <a:pt x="222" y="1"/>
                </a:lnTo>
                <a:lnTo>
                  <a:pt x="200" y="3"/>
                </a:lnTo>
                <a:lnTo>
                  <a:pt x="177" y="7"/>
                </a:lnTo>
                <a:lnTo>
                  <a:pt x="156" y="10"/>
                </a:lnTo>
                <a:lnTo>
                  <a:pt x="135" y="15"/>
                </a:lnTo>
                <a:lnTo>
                  <a:pt x="115" y="20"/>
                </a:lnTo>
                <a:lnTo>
                  <a:pt x="96" y="26"/>
                </a:lnTo>
                <a:lnTo>
                  <a:pt x="79" y="33"/>
                </a:lnTo>
                <a:lnTo>
                  <a:pt x="63" y="40"/>
                </a:lnTo>
                <a:lnTo>
                  <a:pt x="48" y="48"/>
                </a:lnTo>
                <a:lnTo>
                  <a:pt x="36" y="57"/>
                </a:lnTo>
                <a:lnTo>
                  <a:pt x="25" y="66"/>
                </a:lnTo>
                <a:lnTo>
                  <a:pt x="16" y="75"/>
                </a:lnTo>
                <a:lnTo>
                  <a:pt x="9" y="84"/>
                </a:lnTo>
                <a:lnTo>
                  <a:pt x="4" y="94"/>
                </a:lnTo>
                <a:lnTo>
                  <a:pt x="1" y="104"/>
                </a:lnTo>
                <a:lnTo>
                  <a:pt x="0" y="114"/>
                </a:lnTo>
                <a:lnTo>
                  <a:pt x="1" y="124"/>
                </a:lnTo>
                <a:lnTo>
                  <a:pt x="4" y="133"/>
                </a:lnTo>
                <a:lnTo>
                  <a:pt x="9" y="143"/>
                </a:lnTo>
                <a:lnTo>
                  <a:pt x="16" y="153"/>
                </a:lnTo>
                <a:lnTo>
                  <a:pt x="25" y="162"/>
                </a:lnTo>
                <a:lnTo>
                  <a:pt x="36" y="171"/>
                </a:lnTo>
                <a:lnTo>
                  <a:pt x="48" y="179"/>
                </a:lnTo>
                <a:lnTo>
                  <a:pt x="63" y="187"/>
                </a:lnTo>
                <a:lnTo>
                  <a:pt x="79" y="194"/>
                </a:lnTo>
                <a:lnTo>
                  <a:pt x="96" y="201"/>
                </a:lnTo>
                <a:lnTo>
                  <a:pt x="115" y="207"/>
                </a:lnTo>
                <a:lnTo>
                  <a:pt x="135" y="212"/>
                </a:lnTo>
                <a:lnTo>
                  <a:pt x="156" y="217"/>
                </a:lnTo>
                <a:lnTo>
                  <a:pt x="177" y="221"/>
                </a:lnTo>
                <a:lnTo>
                  <a:pt x="200" y="223"/>
                </a:lnTo>
                <a:lnTo>
                  <a:pt x="222" y="226"/>
                </a:lnTo>
                <a:lnTo>
                  <a:pt x="246" y="227"/>
                </a:lnTo>
                <a:lnTo>
                  <a:pt x="270" y="228"/>
                </a:lnTo>
                <a:lnTo>
                  <a:pt x="293" y="227"/>
                </a:lnTo>
                <a:lnTo>
                  <a:pt x="316" y="226"/>
                </a:lnTo>
                <a:lnTo>
                  <a:pt x="339" y="223"/>
                </a:lnTo>
                <a:lnTo>
                  <a:pt x="361" y="221"/>
                </a:lnTo>
                <a:lnTo>
                  <a:pt x="383" y="217"/>
                </a:lnTo>
                <a:lnTo>
                  <a:pt x="404" y="212"/>
                </a:lnTo>
                <a:lnTo>
                  <a:pt x="424" y="207"/>
                </a:lnTo>
                <a:lnTo>
                  <a:pt x="442" y="201"/>
                </a:lnTo>
                <a:lnTo>
                  <a:pt x="460" y="194"/>
                </a:lnTo>
                <a:lnTo>
                  <a:pt x="476" y="187"/>
                </a:lnTo>
                <a:lnTo>
                  <a:pt x="490" y="179"/>
                </a:lnTo>
                <a:lnTo>
                  <a:pt x="502" y="171"/>
                </a:lnTo>
                <a:lnTo>
                  <a:pt x="513" y="162"/>
                </a:lnTo>
                <a:lnTo>
                  <a:pt x="522" y="153"/>
                </a:lnTo>
                <a:lnTo>
                  <a:pt x="529" y="143"/>
                </a:lnTo>
                <a:lnTo>
                  <a:pt x="535" y="133"/>
                </a:lnTo>
                <a:lnTo>
                  <a:pt x="538" y="124"/>
                </a:lnTo>
                <a:lnTo>
                  <a:pt x="539"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87" name="Freeform 39"/>
          <p:cNvSpPr>
            <a:spLocks/>
          </p:cNvSpPr>
          <p:nvPr/>
        </p:nvSpPr>
        <p:spPr bwMode="auto">
          <a:xfrm>
            <a:off x="6715125" y="4192588"/>
            <a:ext cx="857250" cy="363537"/>
          </a:xfrm>
          <a:custGeom>
            <a:avLst/>
            <a:gdLst/>
            <a:ahLst/>
            <a:cxnLst>
              <a:cxn ang="0">
                <a:pos x="538" y="104"/>
              </a:cxn>
              <a:cxn ang="0">
                <a:pos x="530" y="85"/>
              </a:cxn>
              <a:cxn ang="0">
                <a:pos x="514" y="66"/>
              </a:cxn>
              <a:cxn ang="0">
                <a:pos x="490" y="49"/>
              </a:cxn>
              <a:cxn ang="0">
                <a:pos x="460" y="34"/>
              </a:cxn>
              <a:cxn ang="0">
                <a:pos x="424" y="21"/>
              </a:cxn>
              <a:cxn ang="0">
                <a:pos x="383" y="11"/>
              </a:cxn>
              <a:cxn ang="0">
                <a:pos x="339" y="4"/>
              </a:cxn>
              <a:cxn ang="0">
                <a:pos x="293" y="0"/>
              </a:cxn>
              <a:cxn ang="0">
                <a:pos x="246" y="0"/>
              </a:cxn>
              <a:cxn ang="0">
                <a:pos x="200" y="4"/>
              </a:cxn>
              <a:cxn ang="0">
                <a:pos x="155" y="11"/>
              </a:cxn>
              <a:cxn ang="0">
                <a:pos x="115" y="21"/>
              </a:cxn>
              <a:cxn ang="0">
                <a:pos x="79" y="34"/>
              </a:cxn>
              <a:cxn ang="0">
                <a:pos x="49" y="49"/>
              </a:cxn>
              <a:cxn ang="0">
                <a:pos x="26" y="66"/>
              </a:cxn>
              <a:cxn ang="0">
                <a:pos x="9" y="85"/>
              </a:cxn>
              <a:cxn ang="0">
                <a:pos x="1" y="104"/>
              </a:cxn>
              <a:cxn ang="0">
                <a:pos x="1" y="124"/>
              </a:cxn>
              <a:cxn ang="0">
                <a:pos x="9" y="143"/>
              </a:cxn>
              <a:cxn ang="0">
                <a:pos x="26" y="162"/>
              </a:cxn>
              <a:cxn ang="0">
                <a:pos x="49" y="179"/>
              </a:cxn>
              <a:cxn ang="0">
                <a:pos x="79" y="195"/>
              </a:cxn>
              <a:cxn ang="0">
                <a:pos x="115" y="207"/>
              </a:cxn>
              <a:cxn ang="0">
                <a:pos x="155" y="217"/>
              </a:cxn>
              <a:cxn ang="0">
                <a:pos x="200" y="224"/>
              </a:cxn>
              <a:cxn ang="0">
                <a:pos x="246" y="227"/>
              </a:cxn>
              <a:cxn ang="0">
                <a:pos x="293" y="227"/>
              </a:cxn>
              <a:cxn ang="0">
                <a:pos x="339" y="224"/>
              </a:cxn>
              <a:cxn ang="0">
                <a:pos x="383" y="217"/>
              </a:cxn>
              <a:cxn ang="0">
                <a:pos x="424" y="207"/>
              </a:cxn>
              <a:cxn ang="0">
                <a:pos x="460" y="195"/>
              </a:cxn>
              <a:cxn ang="0">
                <a:pos x="490" y="179"/>
              </a:cxn>
              <a:cxn ang="0">
                <a:pos x="514" y="162"/>
              </a:cxn>
              <a:cxn ang="0">
                <a:pos x="530" y="143"/>
              </a:cxn>
              <a:cxn ang="0">
                <a:pos x="538" y="124"/>
              </a:cxn>
            </a:cxnLst>
            <a:rect l="0" t="0" r="r" b="b"/>
            <a:pathLst>
              <a:path w="540" h="229">
                <a:moveTo>
                  <a:pt x="539" y="114"/>
                </a:moveTo>
                <a:lnTo>
                  <a:pt x="538" y="104"/>
                </a:lnTo>
                <a:lnTo>
                  <a:pt x="535" y="94"/>
                </a:lnTo>
                <a:lnTo>
                  <a:pt x="530" y="85"/>
                </a:lnTo>
                <a:lnTo>
                  <a:pt x="522" y="75"/>
                </a:lnTo>
                <a:lnTo>
                  <a:pt x="514" y="66"/>
                </a:lnTo>
                <a:lnTo>
                  <a:pt x="503" y="57"/>
                </a:lnTo>
                <a:lnTo>
                  <a:pt x="490" y="49"/>
                </a:lnTo>
                <a:lnTo>
                  <a:pt x="476" y="41"/>
                </a:lnTo>
                <a:lnTo>
                  <a:pt x="460" y="34"/>
                </a:lnTo>
                <a:lnTo>
                  <a:pt x="443" y="27"/>
                </a:lnTo>
                <a:lnTo>
                  <a:pt x="424" y="21"/>
                </a:lnTo>
                <a:lnTo>
                  <a:pt x="404" y="15"/>
                </a:lnTo>
                <a:lnTo>
                  <a:pt x="383" y="11"/>
                </a:lnTo>
                <a:lnTo>
                  <a:pt x="362" y="7"/>
                </a:lnTo>
                <a:lnTo>
                  <a:pt x="339" y="4"/>
                </a:lnTo>
                <a:lnTo>
                  <a:pt x="316" y="2"/>
                </a:lnTo>
                <a:lnTo>
                  <a:pt x="293" y="0"/>
                </a:lnTo>
                <a:lnTo>
                  <a:pt x="269" y="0"/>
                </a:lnTo>
                <a:lnTo>
                  <a:pt x="246" y="0"/>
                </a:lnTo>
                <a:lnTo>
                  <a:pt x="223" y="2"/>
                </a:lnTo>
                <a:lnTo>
                  <a:pt x="200" y="4"/>
                </a:lnTo>
                <a:lnTo>
                  <a:pt x="177" y="7"/>
                </a:lnTo>
                <a:lnTo>
                  <a:pt x="155" y="11"/>
                </a:lnTo>
                <a:lnTo>
                  <a:pt x="135" y="15"/>
                </a:lnTo>
                <a:lnTo>
                  <a:pt x="115" y="21"/>
                </a:lnTo>
                <a:lnTo>
                  <a:pt x="97" y="27"/>
                </a:lnTo>
                <a:lnTo>
                  <a:pt x="79" y="34"/>
                </a:lnTo>
                <a:lnTo>
                  <a:pt x="63" y="41"/>
                </a:lnTo>
                <a:lnTo>
                  <a:pt x="49" y="49"/>
                </a:lnTo>
                <a:lnTo>
                  <a:pt x="36" y="57"/>
                </a:lnTo>
                <a:lnTo>
                  <a:pt x="26" y="66"/>
                </a:lnTo>
                <a:lnTo>
                  <a:pt x="16" y="75"/>
                </a:lnTo>
                <a:lnTo>
                  <a:pt x="9" y="85"/>
                </a:lnTo>
                <a:lnTo>
                  <a:pt x="4" y="94"/>
                </a:lnTo>
                <a:lnTo>
                  <a:pt x="1" y="104"/>
                </a:lnTo>
                <a:lnTo>
                  <a:pt x="0" y="114"/>
                </a:lnTo>
                <a:lnTo>
                  <a:pt x="1" y="124"/>
                </a:lnTo>
                <a:lnTo>
                  <a:pt x="4" y="134"/>
                </a:lnTo>
                <a:lnTo>
                  <a:pt x="9" y="143"/>
                </a:lnTo>
                <a:lnTo>
                  <a:pt x="16" y="153"/>
                </a:lnTo>
                <a:lnTo>
                  <a:pt x="26" y="162"/>
                </a:lnTo>
                <a:lnTo>
                  <a:pt x="36" y="171"/>
                </a:lnTo>
                <a:lnTo>
                  <a:pt x="49" y="179"/>
                </a:lnTo>
                <a:lnTo>
                  <a:pt x="63" y="187"/>
                </a:lnTo>
                <a:lnTo>
                  <a:pt x="79" y="195"/>
                </a:lnTo>
                <a:lnTo>
                  <a:pt x="97" y="201"/>
                </a:lnTo>
                <a:lnTo>
                  <a:pt x="115" y="207"/>
                </a:lnTo>
                <a:lnTo>
                  <a:pt x="135" y="213"/>
                </a:lnTo>
                <a:lnTo>
                  <a:pt x="155" y="217"/>
                </a:lnTo>
                <a:lnTo>
                  <a:pt x="177" y="221"/>
                </a:lnTo>
                <a:lnTo>
                  <a:pt x="200" y="224"/>
                </a:lnTo>
                <a:lnTo>
                  <a:pt x="223" y="226"/>
                </a:lnTo>
                <a:lnTo>
                  <a:pt x="246" y="227"/>
                </a:lnTo>
                <a:lnTo>
                  <a:pt x="269" y="228"/>
                </a:lnTo>
                <a:lnTo>
                  <a:pt x="293" y="227"/>
                </a:lnTo>
                <a:lnTo>
                  <a:pt x="316" y="226"/>
                </a:lnTo>
                <a:lnTo>
                  <a:pt x="339" y="224"/>
                </a:lnTo>
                <a:lnTo>
                  <a:pt x="362" y="221"/>
                </a:lnTo>
                <a:lnTo>
                  <a:pt x="383" y="217"/>
                </a:lnTo>
                <a:lnTo>
                  <a:pt x="404" y="213"/>
                </a:lnTo>
                <a:lnTo>
                  <a:pt x="424" y="207"/>
                </a:lnTo>
                <a:lnTo>
                  <a:pt x="443" y="201"/>
                </a:lnTo>
                <a:lnTo>
                  <a:pt x="460" y="195"/>
                </a:lnTo>
                <a:lnTo>
                  <a:pt x="476" y="187"/>
                </a:lnTo>
                <a:lnTo>
                  <a:pt x="490" y="179"/>
                </a:lnTo>
                <a:lnTo>
                  <a:pt x="503" y="171"/>
                </a:lnTo>
                <a:lnTo>
                  <a:pt x="514" y="162"/>
                </a:lnTo>
                <a:lnTo>
                  <a:pt x="522" y="153"/>
                </a:lnTo>
                <a:lnTo>
                  <a:pt x="530" y="143"/>
                </a:lnTo>
                <a:lnTo>
                  <a:pt x="535" y="134"/>
                </a:lnTo>
                <a:lnTo>
                  <a:pt x="538" y="124"/>
                </a:lnTo>
                <a:lnTo>
                  <a:pt x="539"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88" name="Freeform 40"/>
          <p:cNvSpPr>
            <a:spLocks/>
          </p:cNvSpPr>
          <p:nvPr/>
        </p:nvSpPr>
        <p:spPr bwMode="auto">
          <a:xfrm>
            <a:off x="8286750" y="4192588"/>
            <a:ext cx="857250" cy="363537"/>
          </a:xfrm>
          <a:custGeom>
            <a:avLst/>
            <a:gdLst/>
            <a:ahLst/>
            <a:cxnLst>
              <a:cxn ang="0">
                <a:pos x="1" y="124"/>
              </a:cxn>
              <a:cxn ang="0">
                <a:pos x="9" y="143"/>
              </a:cxn>
              <a:cxn ang="0">
                <a:pos x="25" y="162"/>
              </a:cxn>
              <a:cxn ang="0">
                <a:pos x="49" y="179"/>
              </a:cxn>
              <a:cxn ang="0">
                <a:pos x="79" y="195"/>
              </a:cxn>
              <a:cxn ang="0">
                <a:pos x="115" y="207"/>
              </a:cxn>
              <a:cxn ang="0">
                <a:pos x="155" y="217"/>
              </a:cxn>
              <a:cxn ang="0">
                <a:pos x="200" y="224"/>
              </a:cxn>
              <a:cxn ang="0">
                <a:pos x="246" y="227"/>
              </a:cxn>
              <a:cxn ang="0">
                <a:pos x="293" y="227"/>
              </a:cxn>
              <a:cxn ang="0">
                <a:pos x="339" y="224"/>
              </a:cxn>
              <a:cxn ang="0">
                <a:pos x="383" y="217"/>
              </a:cxn>
              <a:cxn ang="0">
                <a:pos x="424" y="207"/>
              </a:cxn>
              <a:cxn ang="0">
                <a:pos x="460" y="195"/>
              </a:cxn>
              <a:cxn ang="0">
                <a:pos x="490" y="179"/>
              </a:cxn>
              <a:cxn ang="0">
                <a:pos x="513" y="162"/>
              </a:cxn>
              <a:cxn ang="0">
                <a:pos x="530" y="143"/>
              </a:cxn>
              <a:cxn ang="0">
                <a:pos x="538" y="124"/>
              </a:cxn>
              <a:cxn ang="0">
                <a:pos x="538" y="104"/>
              </a:cxn>
              <a:cxn ang="0">
                <a:pos x="530" y="84"/>
              </a:cxn>
              <a:cxn ang="0">
                <a:pos x="513" y="66"/>
              </a:cxn>
              <a:cxn ang="0">
                <a:pos x="490" y="48"/>
              </a:cxn>
              <a:cxn ang="0">
                <a:pos x="460" y="34"/>
              </a:cxn>
              <a:cxn ang="0">
                <a:pos x="424" y="21"/>
              </a:cxn>
              <a:cxn ang="0">
                <a:pos x="383" y="11"/>
              </a:cxn>
              <a:cxn ang="0">
                <a:pos x="339" y="4"/>
              </a:cxn>
              <a:cxn ang="0">
                <a:pos x="293" y="0"/>
              </a:cxn>
              <a:cxn ang="0">
                <a:pos x="246" y="0"/>
              </a:cxn>
              <a:cxn ang="0">
                <a:pos x="199" y="4"/>
              </a:cxn>
              <a:cxn ang="0">
                <a:pos x="155" y="11"/>
              </a:cxn>
              <a:cxn ang="0">
                <a:pos x="115" y="21"/>
              </a:cxn>
              <a:cxn ang="0">
                <a:pos x="79" y="34"/>
              </a:cxn>
              <a:cxn ang="0">
                <a:pos x="49" y="49"/>
              </a:cxn>
              <a:cxn ang="0">
                <a:pos x="25" y="66"/>
              </a:cxn>
              <a:cxn ang="0">
                <a:pos x="9" y="85"/>
              </a:cxn>
              <a:cxn ang="0">
                <a:pos x="1" y="104"/>
              </a:cxn>
            </a:cxnLst>
            <a:rect l="0" t="0" r="r" b="b"/>
            <a:pathLst>
              <a:path w="540" h="229">
                <a:moveTo>
                  <a:pt x="0" y="114"/>
                </a:moveTo>
                <a:lnTo>
                  <a:pt x="1" y="124"/>
                </a:lnTo>
                <a:lnTo>
                  <a:pt x="4" y="134"/>
                </a:lnTo>
                <a:lnTo>
                  <a:pt x="9" y="143"/>
                </a:lnTo>
                <a:lnTo>
                  <a:pt x="16" y="153"/>
                </a:lnTo>
                <a:lnTo>
                  <a:pt x="25" y="162"/>
                </a:lnTo>
                <a:lnTo>
                  <a:pt x="36" y="171"/>
                </a:lnTo>
                <a:lnTo>
                  <a:pt x="49" y="179"/>
                </a:lnTo>
                <a:lnTo>
                  <a:pt x="63" y="187"/>
                </a:lnTo>
                <a:lnTo>
                  <a:pt x="79" y="195"/>
                </a:lnTo>
                <a:lnTo>
                  <a:pt x="96" y="201"/>
                </a:lnTo>
                <a:lnTo>
                  <a:pt x="115" y="207"/>
                </a:lnTo>
                <a:lnTo>
                  <a:pt x="135" y="213"/>
                </a:lnTo>
                <a:lnTo>
                  <a:pt x="155" y="217"/>
                </a:lnTo>
                <a:lnTo>
                  <a:pt x="177" y="221"/>
                </a:lnTo>
                <a:lnTo>
                  <a:pt x="200" y="224"/>
                </a:lnTo>
                <a:lnTo>
                  <a:pt x="223" y="226"/>
                </a:lnTo>
                <a:lnTo>
                  <a:pt x="246" y="227"/>
                </a:lnTo>
                <a:lnTo>
                  <a:pt x="269" y="228"/>
                </a:lnTo>
                <a:lnTo>
                  <a:pt x="293" y="227"/>
                </a:lnTo>
                <a:lnTo>
                  <a:pt x="316" y="226"/>
                </a:lnTo>
                <a:lnTo>
                  <a:pt x="339" y="224"/>
                </a:lnTo>
                <a:lnTo>
                  <a:pt x="362" y="221"/>
                </a:lnTo>
                <a:lnTo>
                  <a:pt x="383" y="217"/>
                </a:lnTo>
                <a:lnTo>
                  <a:pt x="404" y="213"/>
                </a:lnTo>
                <a:lnTo>
                  <a:pt x="424" y="207"/>
                </a:lnTo>
                <a:lnTo>
                  <a:pt x="443" y="201"/>
                </a:lnTo>
                <a:lnTo>
                  <a:pt x="460" y="195"/>
                </a:lnTo>
                <a:lnTo>
                  <a:pt x="476" y="187"/>
                </a:lnTo>
                <a:lnTo>
                  <a:pt x="490" y="179"/>
                </a:lnTo>
                <a:lnTo>
                  <a:pt x="503" y="171"/>
                </a:lnTo>
                <a:lnTo>
                  <a:pt x="513" y="162"/>
                </a:lnTo>
                <a:lnTo>
                  <a:pt x="522" y="153"/>
                </a:lnTo>
                <a:lnTo>
                  <a:pt x="530" y="143"/>
                </a:lnTo>
                <a:lnTo>
                  <a:pt x="534" y="134"/>
                </a:lnTo>
                <a:lnTo>
                  <a:pt x="538" y="124"/>
                </a:lnTo>
                <a:lnTo>
                  <a:pt x="539" y="114"/>
                </a:lnTo>
                <a:lnTo>
                  <a:pt x="538" y="104"/>
                </a:lnTo>
                <a:lnTo>
                  <a:pt x="534" y="94"/>
                </a:lnTo>
                <a:lnTo>
                  <a:pt x="530" y="84"/>
                </a:lnTo>
                <a:lnTo>
                  <a:pt x="522" y="75"/>
                </a:lnTo>
                <a:lnTo>
                  <a:pt x="513" y="66"/>
                </a:lnTo>
                <a:lnTo>
                  <a:pt x="503" y="57"/>
                </a:lnTo>
                <a:lnTo>
                  <a:pt x="490" y="48"/>
                </a:lnTo>
                <a:lnTo>
                  <a:pt x="476" y="41"/>
                </a:lnTo>
                <a:lnTo>
                  <a:pt x="460" y="34"/>
                </a:lnTo>
                <a:lnTo>
                  <a:pt x="442" y="27"/>
                </a:lnTo>
                <a:lnTo>
                  <a:pt x="424" y="21"/>
                </a:lnTo>
                <a:lnTo>
                  <a:pt x="404" y="15"/>
                </a:lnTo>
                <a:lnTo>
                  <a:pt x="383" y="11"/>
                </a:lnTo>
                <a:lnTo>
                  <a:pt x="362" y="7"/>
                </a:lnTo>
                <a:lnTo>
                  <a:pt x="339" y="4"/>
                </a:lnTo>
                <a:lnTo>
                  <a:pt x="316" y="2"/>
                </a:lnTo>
                <a:lnTo>
                  <a:pt x="293" y="0"/>
                </a:lnTo>
                <a:lnTo>
                  <a:pt x="269" y="0"/>
                </a:lnTo>
                <a:lnTo>
                  <a:pt x="246" y="0"/>
                </a:lnTo>
                <a:lnTo>
                  <a:pt x="223" y="2"/>
                </a:lnTo>
                <a:lnTo>
                  <a:pt x="199" y="4"/>
                </a:lnTo>
                <a:lnTo>
                  <a:pt x="177" y="7"/>
                </a:lnTo>
                <a:lnTo>
                  <a:pt x="155" y="11"/>
                </a:lnTo>
                <a:lnTo>
                  <a:pt x="135" y="16"/>
                </a:lnTo>
                <a:lnTo>
                  <a:pt x="115" y="21"/>
                </a:lnTo>
                <a:lnTo>
                  <a:pt x="96" y="27"/>
                </a:lnTo>
                <a:lnTo>
                  <a:pt x="79" y="34"/>
                </a:lnTo>
                <a:lnTo>
                  <a:pt x="63" y="41"/>
                </a:lnTo>
                <a:lnTo>
                  <a:pt x="49" y="49"/>
                </a:lnTo>
                <a:lnTo>
                  <a:pt x="36" y="57"/>
                </a:lnTo>
                <a:lnTo>
                  <a:pt x="25" y="66"/>
                </a:lnTo>
                <a:lnTo>
                  <a:pt x="16" y="75"/>
                </a:lnTo>
                <a:lnTo>
                  <a:pt x="9" y="85"/>
                </a:lnTo>
                <a:lnTo>
                  <a:pt x="4" y="94"/>
                </a:lnTo>
                <a:lnTo>
                  <a:pt x="1" y="104"/>
                </a:lnTo>
                <a:lnTo>
                  <a:pt x="0"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89" name="Freeform 41"/>
          <p:cNvSpPr>
            <a:spLocks/>
          </p:cNvSpPr>
          <p:nvPr/>
        </p:nvSpPr>
        <p:spPr bwMode="auto">
          <a:xfrm>
            <a:off x="5486400" y="4648200"/>
            <a:ext cx="1611313" cy="609600"/>
          </a:xfrm>
          <a:custGeom>
            <a:avLst/>
            <a:gdLst/>
            <a:ahLst/>
            <a:cxnLst>
              <a:cxn ang="0">
                <a:pos x="0" y="192"/>
              </a:cxn>
              <a:cxn ang="0">
                <a:pos x="501" y="0"/>
              </a:cxn>
              <a:cxn ang="0">
                <a:pos x="1014" y="198"/>
              </a:cxn>
              <a:cxn ang="0">
                <a:pos x="501" y="383"/>
              </a:cxn>
              <a:cxn ang="0">
                <a:pos x="0" y="192"/>
              </a:cxn>
            </a:cxnLst>
            <a:rect l="0" t="0" r="r" b="b"/>
            <a:pathLst>
              <a:path w="1015" h="384">
                <a:moveTo>
                  <a:pt x="0" y="192"/>
                </a:moveTo>
                <a:lnTo>
                  <a:pt x="501" y="0"/>
                </a:lnTo>
                <a:lnTo>
                  <a:pt x="1014" y="198"/>
                </a:lnTo>
                <a:lnTo>
                  <a:pt x="501" y="383"/>
                </a:lnTo>
                <a:lnTo>
                  <a:pt x="0" y="19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90" name="Freeform 42"/>
          <p:cNvSpPr>
            <a:spLocks/>
          </p:cNvSpPr>
          <p:nvPr/>
        </p:nvSpPr>
        <p:spPr bwMode="auto">
          <a:xfrm>
            <a:off x="7485063" y="4778375"/>
            <a:ext cx="1385887" cy="420688"/>
          </a:xfrm>
          <a:custGeom>
            <a:avLst/>
            <a:gdLst/>
            <a:ahLst/>
            <a:cxnLst>
              <a:cxn ang="0">
                <a:pos x="872" y="264"/>
              </a:cxn>
              <a:cxn ang="0">
                <a:pos x="872" y="0"/>
              </a:cxn>
              <a:cxn ang="0">
                <a:pos x="0" y="0"/>
              </a:cxn>
              <a:cxn ang="0">
                <a:pos x="0" y="264"/>
              </a:cxn>
              <a:cxn ang="0">
                <a:pos x="872" y="264"/>
              </a:cxn>
            </a:cxnLst>
            <a:rect l="0" t="0" r="r" b="b"/>
            <a:pathLst>
              <a:path w="873" h="265">
                <a:moveTo>
                  <a:pt x="872" y="264"/>
                </a:moveTo>
                <a:lnTo>
                  <a:pt x="872" y="0"/>
                </a:lnTo>
                <a:lnTo>
                  <a:pt x="0" y="0"/>
                </a:lnTo>
                <a:lnTo>
                  <a:pt x="0" y="264"/>
                </a:lnTo>
                <a:lnTo>
                  <a:pt x="872" y="26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91" name="Rectangle 43"/>
          <p:cNvSpPr>
            <a:spLocks noChangeArrowheads="1"/>
          </p:cNvSpPr>
          <p:nvPr/>
        </p:nvSpPr>
        <p:spPr bwMode="auto">
          <a:xfrm>
            <a:off x="7500938" y="3941763"/>
            <a:ext cx="836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27692" name="Rectangle 44"/>
          <p:cNvSpPr>
            <a:spLocks noChangeArrowheads="1"/>
          </p:cNvSpPr>
          <p:nvPr/>
        </p:nvSpPr>
        <p:spPr bwMode="auto">
          <a:xfrm>
            <a:off x="8248650" y="4202113"/>
            <a:ext cx="8588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27693" name="Rectangle 45"/>
          <p:cNvSpPr>
            <a:spLocks noChangeArrowheads="1"/>
          </p:cNvSpPr>
          <p:nvPr/>
        </p:nvSpPr>
        <p:spPr bwMode="auto">
          <a:xfrm>
            <a:off x="6948488" y="4170363"/>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sp>
        <p:nvSpPr>
          <p:cNvPr id="27694" name="Rectangle 46"/>
          <p:cNvSpPr>
            <a:spLocks noChangeArrowheads="1"/>
          </p:cNvSpPr>
          <p:nvPr/>
        </p:nvSpPr>
        <p:spPr bwMode="auto">
          <a:xfrm>
            <a:off x="7493000" y="4745038"/>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27695" name="Rectangle 47"/>
          <p:cNvSpPr>
            <a:spLocks noChangeArrowheads="1"/>
          </p:cNvSpPr>
          <p:nvPr/>
        </p:nvSpPr>
        <p:spPr bwMode="auto">
          <a:xfrm>
            <a:off x="5702300" y="4752975"/>
            <a:ext cx="116205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Manages2</a:t>
            </a:r>
          </a:p>
        </p:txBody>
      </p:sp>
      <p:sp>
        <p:nvSpPr>
          <p:cNvPr id="27696" name="Rectangle 48"/>
          <p:cNvSpPr>
            <a:spLocks noChangeArrowheads="1"/>
          </p:cNvSpPr>
          <p:nvPr/>
        </p:nvSpPr>
        <p:spPr bwMode="auto">
          <a:xfrm>
            <a:off x="3897313" y="4195763"/>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27697" name="Freeform 49"/>
          <p:cNvSpPr>
            <a:spLocks/>
          </p:cNvSpPr>
          <p:nvPr/>
        </p:nvSpPr>
        <p:spPr bwMode="auto">
          <a:xfrm>
            <a:off x="4117975" y="3344863"/>
            <a:ext cx="857250" cy="363537"/>
          </a:xfrm>
          <a:custGeom>
            <a:avLst/>
            <a:gdLst/>
            <a:ahLst/>
            <a:cxnLst>
              <a:cxn ang="0">
                <a:pos x="538" y="104"/>
              </a:cxn>
              <a:cxn ang="0">
                <a:pos x="530" y="84"/>
              </a:cxn>
              <a:cxn ang="0">
                <a:pos x="514" y="66"/>
              </a:cxn>
              <a:cxn ang="0">
                <a:pos x="490" y="48"/>
              </a:cxn>
              <a:cxn ang="0">
                <a:pos x="460" y="33"/>
              </a:cxn>
              <a:cxn ang="0">
                <a:pos x="424" y="20"/>
              </a:cxn>
              <a:cxn ang="0">
                <a:pos x="383" y="11"/>
              </a:cxn>
              <a:cxn ang="0">
                <a:pos x="339" y="4"/>
              </a:cxn>
              <a:cxn ang="0">
                <a:pos x="293" y="0"/>
              </a:cxn>
              <a:cxn ang="0">
                <a:pos x="246" y="0"/>
              </a:cxn>
              <a:cxn ang="0">
                <a:pos x="200" y="4"/>
              </a:cxn>
              <a:cxn ang="0">
                <a:pos x="156" y="11"/>
              </a:cxn>
              <a:cxn ang="0">
                <a:pos x="115" y="20"/>
              </a:cxn>
              <a:cxn ang="0">
                <a:pos x="79" y="33"/>
              </a:cxn>
              <a:cxn ang="0">
                <a:pos x="49" y="48"/>
              </a:cxn>
              <a:cxn ang="0">
                <a:pos x="25" y="66"/>
              </a:cxn>
              <a:cxn ang="0">
                <a:pos x="9" y="84"/>
              </a:cxn>
              <a:cxn ang="0">
                <a:pos x="1" y="104"/>
              </a:cxn>
              <a:cxn ang="0">
                <a:pos x="1" y="124"/>
              </a:cxn>
              <a:cxn ang="0">
                <a:pos x="9" y="143"/>
              </a:cxn>
              <a:cxn ang="0">
                <a:pos x="25" y="162"/>
              </a:cxn>
              <a:cxn ang="0">
                <a:pos x="49" y="179"/>
              </a:cxn>
              <a:cxn ang="0">
                <a:pos x="79" y="195"/>
              </a:cxn>
              <a:cxn ang="0">
                <a:pos x="115" y="207"/>
              </a:cxn>
              <a:cxn ang="0">
                <a:pos x="156" y="217"/>
              </a:cxn>
              <a:cxn ang="0">
                <a:pos x="200" y="224"/>
              </a:cxn>
              <a:cxn ang="0">
                <a:pos x="246" y="227"/>
              </a:cxn>
              <a:cxn ang="0">
                <a:pos x="293" y="227"/>
              </a:cxn>
              <a:cxn ang="0">
                <a:pos x="339" y="224"/>
              </a:cxn>
              <a:cxn ang="0">
                <a:pos x="383" y="217"/>
              </a:cxn>
              <a:cxn ang="0">
                <a:pos x="424" y="207"/>
              </a:cxn>
              <a:cxn ang="0">
                <a:pos x="460" y="195"/>
              </a:cxn>
              <a:cxn ang="0">
                <a:pos x="490" y="179"/>
              </a:cxn>
              <a:cxn ang="0">
                <a:pos x="514" y="162"/>
              </a:cxn>
              <a:cxn ang="0">
                <a:pos x="530" y="143"/>
              </a:cxn>
              <a:cxn ang="0">
                <a:pos x="538" y="124"/>
              </a:cxn>
            </a:cxnLst>
            <a:rect l="0" t="0" r="r" b="b"/>
            <a:pathLst>
              <a:path w="540" h="229">
                <a:moveTo>
                  <a:pt x="539" y="114"/>
                </a:moveTo>
                <a:lnTo>
                  <a:pt x="538" y="104"/>
                </a:lnTo>
                <a:lnTo>
                  <a:pt x="535" y="94"/>
                </a:lnTo>
                <a:lnTo>
                  <a:pt x="530" y="84"/>
                </a:lnTo>
                <a:lnTo>
                  <a:pt x="523" y="75"/>
                </a:lnTo>
                <a:lnTo>
                  <a:pt x="514" y="66"/>
                </a:lnTo>
                <a:lnTo>
                  <a:pt x="503" y="57"/>
                </a:lnTo>
                <a:lnTo>
                  <a:pt x="490" y="48"/>
                </a:lnTo>
                <a:lnTo>
                  <a:pt x="476" y="41"/>
                </a:lnTo>
                <a:lnTo>
                  <a:pt x="460" y="33"/>
                </a:lnTo>
                <a:lnTo>
                  <a:pt x="443" y="27"/>
                </a:lnTo>
                <a:lnTo>
                  <a:pt x="424" y="20"/>
                </a:lnTo>
                <a:lnTo>
                  <a:pt x="404" y="15"/>
                </a:lnTo>
                <a:lnTo>
                  <a:pt x="383" y="11"/>
                </a:lnTo>
                <a:lnTo>
                  <a:pt x="361" y="7"/>
                </a:lnTo>
                <a:lnTo>
                  <a:pt x="339" y="4"/>
                </a:lnTo>
                <a:lnTo>
                  <a:pt x="316" y="2"/>
                </a:lnTo>
                <a:lnTo>
                  <a:pt x="293" y="0"/>
                </a:lnTo>
                <a:lnTo>
                  <a:pt x="270" y="0"/>
                </a:lnTo>
                <a:lnTo>
                  <a:pt x="246" y="0"/>
                </a:lnTo>
                <a:lnTo>
                  <a:pt x="223" y="2"/>
                </a:lnTo>
                <a:lnTo>
                  <a:pt x="200" y="4"/>
                </a:lnTo>
                <a:lnTo>
                  <a:pt x="178" y="7"/>
                </a:lnTo>
                <a:lnTo>
                  <a:pt x="156" y="11"/>
                </a:lnTo>
                <a:lnTo>
                  <a:pt x="135" y="15"/>
                </a:lnTo>
                <a:lnTo>
                  <a:pt x="115" y="20"/>
                </a:lnTo>
                <a:lnTo>
                  <a:pt x="96" y="27"/>
                </a:lnTo>
                <a:lnTo>
                  <a:pt x="79" y="33"/>
                </a:lnTo>
                <a:lnTo>
                  <a:pt x="63" y="41"/>
                </a:lnTo>
                <a:lnTo>
                  <a:pt x="49" y="48"/>
                </a:lnTo>
                <a:lnTo>
                  <a:pt x="36" y="57"/>
                </a:lnTo>
                <a:lnTo>
                  <a:pt x="25" y="66"/>
                </a:lnTo>
                <a:lnTo>
                  <a:pt x="16" y="75"/>
                </a:lnTo>
                <a:lnTo>
                  <a:pt x="9" y="84"/>
                </a:lnTo>
                <a:lnTo>
                  <a:pt x="4" y="94"/>
                </a:lnTo>
                <a:lnTo>
                  <a:pt x="1" y="104"/>
                </a:lnTo>
                <a:lnTo>
                  <a:pt x="0" y="114"/>
                </a:lnTo>
                <a:lnTo>
                  <a:pt x="1" y="124"/>
                </a:lnTo>
                <a:lnTo>
                  <a:pt x="4" y="134"/>
                </a:lnTo>
                <a:lnTo>
                  <a:pt x="9" y="143"/>
                </a:lnTo>
                <a:lnTo>
                  <a:pt x="16" y="153"/>
                </a:lnTo>
                <a:lnTo>
                  <a:pt x="25" y="162"/>
                </a:lnTo>
                <a:lnTo>
                  <a:pt x="36" y="171"/>
                </a:lnTo>
                <a:lnTo>
                  <a:pt x="49" y="179"/>
                </a:lnTo>
                <a:lnTo>
                  <a:pt x="63" y="187"/>
                </a:lnTo>
                <a:lnTo>
                  <a:pt x="79" y="195"/>
                </a:lnTo>
                <a:lnTo>
                  <a:pt x="96" y="201"/>
                </a:lnTo>
                <a:lnTo>
                  <a:pt x="115" y="207"/>
                </a:lnTo>
                <a:lnTo>
                  <a:pt x="135" y="212"/>
                </a:lnTo>
                <a:lnTo>
                  <a:pt x="156" y="217"/>
                </a:lnTo>
                <a:lnTo>
                  <a:pt x="178" y="221"/>
                </a:lnTo>
                <a:lnTo>
                  <a:pt x="200" y="224"/>
                </a:lnTo>
                <a:lnTo>
                  <a:pt x="223" y="226"/>
                </a:lnTo>
                <a:lnTo>
                  <a:pt x="246" y="227"/>
                </a:lnTo>
                <a:lnTo>
                  <a:pt x="270" y="228"/>
                </a:lnTo>
                <a:lnTo>
                  <a:pt x="293" y="227"/>
                </a:lnTo>
                <a:lnTo>
                  <a:pt x="316" y="226"/>
                </a:lnTo>
                <a:lnTo>
                  <a:pt x="339" y="224"/>
                </a:lnTo>
                <a:lnTo>
                  <a:pt x="361" y="221"/>
                </a:lnTo>
                <a:lnTo>
                  <a:pt x="383" y="217"/>
                </a:lnTo>
                <a:lnTo>
                  <a:pt x="404" y="212"/>
                </a:lnTo>
                <a:lnTo>
                  <a:pt x="424" y="207"/>
                </a:lnTo>
                <a:lnTo>
                  <a:pt x="443" y="201"/>
                </a:lnTo>
                <a:lnTo>
                  <a:pt x="460" y="195"/>
                </a:lnTo>
                <a:lnTo>
                  <a:pt x="476" y="187"/>
                </a:lnTo>
                <a:lnTo>
                  <a:pt x="490" y="179"/>
                </a:lnTo>
                <a:lnTo>
                  <a:pt x="503" y="171"/>
                </a:lnTo>
                <a:lnTo>
                  <a:pt x="514" y="162"/>
                </a:lnTo>
                <a:lnTo>
                  <a:pt x="523" y="153"/>
                </a:lnTo>
                <a:lnTo>
                  <a:pt x="530" y="143"/>
                </a:lnTo>
                <a:lnTo>
                  <a:pt x="535" y="134"/>
                </a:lnTo>
                <a:lnTo>
                  <a:pt x="538" y="124"/>
                </a:lnTo>
                <a:lnTo>
                  <a:pt x="539"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98" name="Freeform 50"/>
          <p:cNvSpPr>
            <a:spLocks/>
          </p:cNvSpPr>
          <p:nvPr/>
        </p:nvSpPr>
        <p:spPr bwMode="auto">
          <a:xfrm>
            <a:off x="3348038" y="3611563"/>
            <a:ext cx="857250" cy="363537"/>
          </a:xfrm>
          <a:custGeom>
            <a:avLst/>
            <a:gdLst/>
            <a:ahLst/>
            <a:cxnLst>
              <a:cxn ang="0">
                <a:pos x="538" y="104"/>
              </a:cxn>
              <a:cxn ang="0">
                <a:pos x="530" y="84"/>
              </a:cxn>
              <a:cxn ang="0">
                <a:pos x="514" y="65"/>
              </a:cxn>
              <a:cxn ang="0">
                <a:pos x="490" y="48"/>
              </a:cxn>
              <a:cxn ang="0">
                <a:pos x="460" y="33"/>
              </a:cxn>
              <a:cxn ang="0">
                <a:pos x="424" y="20"/>
              </a:cxn>
              <a:cxn ang="0">
                <a:pos x="384" y="10"/>
              </a:cxn>
              <a:cxn ang="0">
                <a:pos x="340" y="3"/>
              </a:cxn>
              <a:cxn ang="0">
                <a:pos x="293" y="0"/>
              </a:cxn>
              <a:cxn ang="0">
                <a:pos x="246" y="0"/>
              </a:cxn>
              <a:cxn ang="0">
                <a:pos x="200" y="3"/>
              </a:cxn>
              <a:cxn ang="0">
                <a:pos x="156" y="10"/>
              </a:cxn>
              <a:cxn ang="0">
                <a:pos x="115" y="20"/>
              </a:cxn>
              <a:cxn ang="0">
                <a:pos x="79" y="33"/>
              </a:cxn>
              <a:cxn ang="0">
                <a:pos x="49" y="48"/>
              </a:cxn>
              <a:cxn ang="0">
                <a:pos x="26" y="65"/>
              </a:cxn>
              <a:cxn ang="0">
                <a:pos x="9" y="84"/>
              </a:cxn>
              <a:cxn ang="0">
                <a:pos x="1" y="104"/>
              </a:cxn>
              <a:cxn ang="0">
                <a:pos x="1" y="123"/>
              </a:cxn>
              <a:cxn ang="0">
                <a:pos x="9" y="143"/>
              </a:cxn>
              <a:cxn ang="0">
                <a:pos x="26" y="162"/>
              </a:cxn>
              <a:cxn ang="0">
                <a:pos x="49" y="179"/>
              </a:cxn>
              <a:cxn ang="0">
                <a:pos x="79" y="194"/>
              </a:cxn>
              <a:cxn ang="0">
                <a:pos x="115" y="207"/>
              </a:cxn>
              <a:cxn ang="0">
                <a:pos x="156" y="216"/>
              </a:cxn>
              <a:cxn ang="0">
                <a:pos x="200" y="223"/>
              </a:cxn>
              <a:cxn ang="0">
                <a:pos x="246" y="227"/>
              </a:cxn>
              <a:cxn ang="0">
                <a:pos x="293" y="227"/>
              </a:cxn>
              <a:cxn ang="0">
                <a:pos x="340" y="223"/>
              </a:cxn>
              <a:cxn ang="0">
                <a:pos x="384" y="216"/>
              </a:cxn>
              <a:cxn ang="0">
                <a:pos x="424" y="207"/>
              </a:cxn>
              <a:cxn ang="0">
                <a:pos x="460" y="194"/>
              </a:cxn>
              <a:cxn ang="0">
                <a:pos x="490" y="179"/>
              </a:cxn>
              <a:cxn ang="0">
                <a:pos x="514" y="162"/>
              </a:cxn>
              <a:cxn ang="0">
                <a:pos x="530" y="143"/>
              </a:cxn>
              <a:cxn ang="0">
                <a:pos x="538" y="123"/>
              </a:cxn>
            </a:cxnLst>
            <a:rect l="0" t="0" r="r" b="b"/>
            <a:pathLst>
              <a:path w="540" h="229">
                <a:moveTo>
                  <a:pt x="539" y="114"/>
                </a:moveTo>
                <a:lnTo>
                  <a:pt x="538" y="104"/>
                </a:lnTo>
                <a:lnTo>
                  <a:pt x="535" y="94"/>
                </a:lnTo>
                <a:lnTo>
                  <a:pt x="530" y="84"/>
                </a:lnTo>
                <a:lnTo>
                  <a:pt x="523" y="75"/>
                </a:lnTo>
                <a:lnTo>
                  <a:pt x="514" y="65"/>
                </a:lnTo>
                <a:lnTo>
                  <a:pt x="503" y="57"/>
                </a:lnTo>
                <a:lnTo>
                  <a:pt x="490" y="48"/>
                </a:lnTo>
                <a:lnTo>
                  <a:pt x="476" y="40"/>
                </a:lnTo>
                <a:lnTo>
                  <a:pt x="460" y="33"/>
                </a:lnTo>
                <a:lnTo>
                  <a:pt x="443" y="26"/>
                </a:lnTo>
                <a:lnTo>
                  <a:pt x="424" y="20"/>
                </a:lnTo>
                <a:lnTo>
                  <a:pt x="404" y="15"/>
                </a:lnTo>
                <a:lnTo>
                  <a:pt x="384" y="10"/>
                </a:lnTo>
                <a:lnTo>
                  <a:pt x="362" y="6"/>
                </a:lnTo>
                <a:lnTo>
                  <a:pt x="340" y="3"/>
                </a:lnTo>
                <a:lnTo>
                  <a:pt x="316" y="1"/>
                </a:lnTo>
                <a:lnTo>
                  <a:pt x="293" y="0"/>
                </a:lnTo>
                <a:lnTo>
                  <a:pt x="270" y="0"/>
                </a:lnTo>
                <a:lnTo>
                  <a:pt x="246" y="0"/>
                </a:lnTo>
                <a:lnTo>
                  <a:pt x="223" y="1"/>
                </a:lnTo>
                <a:lnTo>
                  <a:pt x="200" y="3"/>
                </a:lnTo>
                <a:lnTo>
                  <a:pt x="177" y="6"/>
                </a:lnTo>
                <a:lnTo>
                  <a:pt x="156" y="10"/>
                </a:lnTo>
                <a:lnTo>
                  <a:pt x="135" y="15"/>
                </a:lnTo>
                <a:lnTo>
                  <a:pt x="115" y="20"/>
                </a:lnTo>
                <a:lnTo>
                  <a:pt x="97" y="26"/>
                </a:lnTo>
                <a:lnTo>
                  <a:pt x="79" y="33"/>
                </a:lnTo>
                <a:lnTo>
                  <a:pt x="63" y="40"/>
                </a:lnTo>
                <a:lnTo>
                  <a:pt x="49" y="48"/>
                </a:lnTo>
                <a:lnTo>
                  <a:pt x="36" y="57"/>
                </a:lnTo>
                <a:lnTo>
                  <a:pt x="26" y="65"/>
                </a:lnTo>
                <a:lnTo>
                  <a:pt x="17" y="75"/>
                </a:lnTo>
                <a:lnTo>
                  <a:pt x="9" y="84"/>
                </a:lnTo>
                <a:lnTo>
                  <a:pt x="5" y="94"/>
                </a:lnTo>
                <a:lnTo>
                  <a:pt x="1" y="104"/>
                </a:lnTo>
                <a:lnTo>
                  <a:pt x="0" y="114"/>
                </a:lnTo>
                <a:lnTo>
                  <a:pt x="1" y="123"/>
                </a:lnTo>
                <a:lnTo>
                  <a:pt x="5" y="133"/>
                </a:lnTo>
                <a:lnTo>
                  <a:pt x="9" y="143"/>
                </a:lnTo>
                <a:lnTo>
                  <a:pt x="17" y="153"/>
                </a:lnTo>
                <a:lnTo>
                  <a:pt x="26" y="162"/>
                </a:lnTo>
                <a:lnTo>
                  <a:pt x="36" y="171"/>
                </a:lnTo>
                <a:lnTo>
                  <a:pt x="49" y="179"/>
                </a:lnTo>
                <a:lnTo>
                  <a:pt x="63" y="186"/>
                </a:lnTo>
                <a:lnTo>
                  <a:pt x="79" y="194"/>
                </a:lnTo>
                <a:lnTo>
                  <a:pt x="97" y="201"/>
                </a:lnTo>
                <a:lnTo>
                  <a:pt x="115" y="207"/>
                </a:lnTo>
                <a:lnTo>
                  <a:pt x="135" y="212"/>
                </a:lnTo>
                <a:lnTo>
                  <a:pt x="156" y="216"/>
                </a:lnTo>
                <a:lnTo>
                  <a:pt x="177" y="221"/>
                </a:lnTo>
                <a:lnTo>
                  <a:pt x="200" y="223"/>
                </a:lnTo>
                <a:lnTo>
                  <a:pt x="223" y="225"/>
                </a:lnTo>
                <a:lnTo>
                  <a:pt x="246" y="227"/>
                </a:lnTo>
                <a:lnTo>
                  <a:pt x="270" y="228"/>
                </a:lnTo>
                <a:lnTo>
                  <a:pt x="293" y="227"/>
                </a:lnTo>
                <a:lnTo>
                  <a:pt x="316" y="225"/>
                </a:lnTo>
                <a:lnTo>
                  <a:pt x="340" y="223"/>
                </a:lnTo>
                <a:lnTo>
                  <a:pt x="362" y="221"/>
                </a:lnTo>
                <a:lnTo>
                  <a:pt x="384" y="216"/>
                </a:lnTo>
                <a:lnTo>
                  <a:pt x="404" y="212"/>
                </a:lnTo>
                <a:lnTo>
                  <a:pt x="424" y="207"/>
                </a:lnTo>
                <a:lnTo>
                  <a:pt x="443" y="201"/>
                </a:lnTo>
                <a:lnTo>
                  <a:pt x="460" y="194"/>
                </a:lnTo>
                <a:lnTo>
                  <a:pt x="476" y="186"/>
                </a:lnTo>
                <a:lnTo>
                  <a:pt x="490" y="179"/>
                </a:lnTo>
                <a:lnTo>
                  <a:pt x="503" y="171"/>
                </a:lnTo>
                <a:lnTo>
                  <a:pt x="514" y="162"/>
                </a:lnTo>
                <a:lnTo>
                  <a:pt x="523" y="153"/>
                </a:lnTo>
                <a:lnTo>
                  <a:pt x="530" y="143"/>
                </a:lnTo>
                <a:lnTo>
                  <a:pt x="535" y="133"/>
                </a:lnTo>
                <a:lnTo>
                  <a:pt x="538" y="123"/>
                </a:lnTo>
                <a:lnTo>
                  <a:pt x="539"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699" name="Freeform 51"/>
          <p:cNvSpPr>
            <a:spLocks/>
          </p:cNvSpPr>
          <p:nvPr/>
        </p:nvSpPr>
        <p:spPr bwMode="auto">
          <a:xfrm>
            <a:off x="4919663" y="3611563"/>
            <a:ext cx="857250" cy="363537"/>
          </a:xfrm>
          <a:custGeom>
            <a:avLst/>
            <a:gdLst/>
            <a:ahLst/>
            <a:cxnLst>
              <a:cxn ang="0">
                <a:pos x="1" y="124"/>
              </a:cxn>
              <a:cxn ang="0">
                <a:pos x="9" y="143"/>
              </a:cxn>
              <a:cxn ang="0">
                <a:pos x="26" y="162"/>
              </a:cxn>
              <a:cxn ang="0">
                <a:pos x="49" y="179"/>
              </a:cxn>
              <a:cxn ang="0">
                <a:pos x="79" y="194"/>
              </a:cxn>
              <a:cxn ang="0">
                <a:pos x="115" y="207"/>
              </a:cxn>
              <a:cxn ang="0">
                <a:pos x="156" y="216"/>
              </a:cxn>
              <a:cxn ang="0">
                <a:pos x="200" y="223"/>
              </a:cxn>
              <a:cxn ang="0">
                <a:pos x="246" y="227"/>
              </a:cxn>
              <a:cxn ang="0">
                <a:pos x="293" y="227"/>
              </a:cxn>
              <a:cxn ang="0">
                <a:pos x="340" y="223"/>
              </a:cxn>
              <a:cxn ang="0">
                <a:pos x="384" y="216"/>
              </a:cxn>
              <a:cxn ang="0">
                <a:pos x="424" y="206"/>
              </a:cxn>
              <a:cxn ang="0">
                <a:pos x="460" y="194"/>
              </a:cxn>
              <a:cxn ang="0">
                <a:pos x="490" y="178"/>
              </a:cxn>
              <a:cxn ang="0">
                <a:pos x="513" y="162"/>
              </a:cxn>
              <a:cxn ang="0">
                <a:pos x="530" y="143"/>
              </a:cxn>
              <a:cxn ang="0">
                <a:pos x="538" y="123"/>
              </a:cxn>
              <a:cxn ang="0">
                <a:pos x="538" y="104"/>
              </a:cxn>
              <a:cxn ang="0">
                <a:pos x="530" y="84"/>
              </a:cxn>
              <a:cxn ang="0">
                <a:pos x="513" y="65"/>
              </a:cxn>
              <a:cxn ang="0">
                <a:pos x="490" y="48"/>
              </a:cxn>
              <a:cxn ang="0">
                <a:pos x="460" y="33"/>
              </a:cxn>
              <a:cxn ang="0">
                <a:pos x="424" y="20"/>
              </a:cxn>
              <a:cxn ang="0">
                <a:pos x="384" y="10"/>
              </a:cxn>
              <a:cxn ang="0">
                <a:pos x="339" y="3"/>
              </a:cxn>
              <a:cxn ang="0">
                <a:pos x="293" y="0"/>
              </a:cxn>
              <a:cxn ang="0">
                <a:pos x="246" y="0"/>
              </a:cxn>
              <a:cxn ang="0">
                <a:pos x="200" y="3"/>
              </a:cxn>
              <a:cxn ang="0">
                <a:pos x="156" y="10"/>
              </a:cxn>
              <a:cxn ang="0">
                <a:pos x="115" y="20"/>
              </a:cxn>
              <a:cxn ang="0">
                <a:pos x="79" y="33"/>
              </a:cxn>
              <a:cxn ang="0">
                <a:pos x="49" y="48"/>
              </a:cxn>
              <a:cxn ang="0">
                <a:pos x="26" y="66"/>
              </a:cxn>
              <a:cxn ang="0">
                <a:pos x="9" y="84"/>
              </a:cxn>
              <a:cxn ang="0">
                <a:pos x="1" y="104"/>
              </a:cxn>
            </a:cxnLst>
            <a:rect l="0" t="0" r="r" b="b"/>
            <a:pathLst>
              <a:path w="540" h="229">
                <a:moveTo>
                  <a:pt x="0" y="114"/>
                </a:moveTo>
                <a:lnTo>
                  <a:pt x="1" y="124"/>
                </a:lnTo>
                <a:lnTo>
                  <a:pt x="4" y="133"/>
                </a:lnTo>
                <a:lnTo>
                  <a:pt x="9" y="143"/>
                </a:lnTo>
                <a:lnTo>
                  <a:pt x="17" y="153"/>
                </a:lnTo>
                <a:lnTo>
                  <a:pt x="26" y="162"/>
                </a:lnTo>
                <a:lnTo>
                  <a:pt x="36" y="171"/>
                </a:lnTo>
                <a:lnTo>
                  <a:pt x="49" y="179"/>
                </a:lnTo>
                <a:lnTo>
                  <a:pt x="63" y="187"/>
                </a:lnTo>
                <a:lnTo>
                  <a:pt x="79" y="194"/>
                </a:lnTo>
                <a:lnTo>
                  <a:pt x="97" y="201"/>
                </a:lnTo>
                <a:lnTo>
                  <a:pt x="115" y="207"/>
                </a:lnTo>
                <a:lnTo>
                  <a:pt x="135" y="212"/>
                </a:lnTo>
                <a:lnTo>
                  <a:pt x="156" y="216"/>
                </a:lnTo>
                <a:lnTo>
                  <a:pt x="177" y="221"/>
                </a:lnTo>
                <a:lnTo>
                  <a:pt x="200" y="223"/>
                </a:lnTo>
                <a:lnTo>
                  <a:pt x="223" y="225"/>
                </a:lnTo>
                <a:lnTo>
                  <a:pt x="246" y="227"/>
                </a:lnTo>
                <a:lnTo>
                  <a:pt x="270" y="228"/>
                </a:lnTo>
                <a:lnTo>
                  <a:pt x="293" y="227"/>
                </a:lnTo>
                <a:lnTo>
                  <a:pt x="316" y="225"/>
                </a:lnTo>
                <a:lnTo>
                  <a:pt x="340" y="223"/>
                </a:lnTo>
                <a:lnTo>
                  <a:pt x="362" y="220"/>
                </a:lnTo>
                <a:lnTo>
                  <a:pt x="384" y="216"/>
                </a:lnTo>
                <a:lnTo>
                  <a:pt x="404" y="212"/>
                </a:lnTo>
                <a:lnTo>
                  <a:pt x="424" y="206"/>
                </a:lnTo>
                <a:lnTo>
                  <a:pt x="443" y="201"/>
                </a:lnTo>
                <a:lnTo>
                  <a:pt x="460" y="194"/>
                </a:lnTo>
                <a:lnTo>
                  <a:pt x="476" y="186"/>
                </a:lnTo>
                <a:lnTo>
                  <a:pt x="490" y="178"/>
                </a:lnTo>
                <a:lnTo>
                  <a:pt x="503" y="170"/>
                </a:lnTo>
                <a:lnTo>
                  <a:pt x="513" y="162"/>
                </a:lnTo>
                <a:lnTo>
                  <a:pt x="522" y="152"/>
                </a:lnTo>
                <a:lnTo>
                  <a:pt x="530" y="143"/>
                </a:lnTo>
                <a:lnTo>
                  <a:pt x="535" y="133"/>
                </a:lnTo>
                <a:lnTo>
                  <a:pt x="538" y="123"/>
                </a:lnTo>
                <a:lnTo>
                  <a:pt x="539" y="113"/>
                </a:lnTo>
                <a:lnTo>
                  <a:pt x="538" y="104"/>
                </a:lnTo>
                <a:lnTo>
                  <a:pt x="535" y="94"/>
                </a:lnTo>
                <a:lnTo>
                  <a:pt x="530" y="84"/>
                </a:lnTo>
                <a:lnTo>
                  <a:pt x="522" y="75"/>
                </a:lnTo>
                <a:lnTo>
                  <a:pt x="513" y="65"/>
                </a:lnTo>
                <a:lnTo>
                  <a:pt x="503" y="57"/>
                </a:lnTo>
                <a:lnTo>
                  <a:pt x="490" y="48"/>
                </a:lnTo>
                <a:lnTo>
                  <a:pt x="476" y="40"/>
                </a:lnTo>
                <a:lnTo>
                  <a:pt x="460" y="33"/>
                </a:lnTo>
                <a:lnTo>
                  <a:pt x="442" y="26"/>
                </a:lnTo>
                <a:lnTo>
                  <a:pt x="424" y="20"/>
                </a:lnTo>
                <a:lnTo>
                  <a:pt x="404" y="15"/>
                </a:lnTo>
                <a:lnTo>
                  <a:pt x="384" y="10"/>
                </a:lnTo>
                <a:lnTo>
                  <a:pt x="362" y="6"/>
                </a:lnTo>
                <a:lnTo>
                  <a:pt x="339" y="3"/>
                </a:lnTo>
                <a:lnTo>
                  <a:pt x="316" y="1"/>
                </a:lnTo>
                <a:lnTo>
                  <a:pt x="293" y="0"/>
                </a:lnTo>
                <a:lnTo>
                  <a:pt x="270" y="0"/>
                </a:lnTo>
                <a:lnTo>
                  <a:pt x="246" y="0"/>
                </a:lnTo>
                <a:lnTo>
                  <a:pt x="223" y="1"/>
                </a:lnTo>
                <a:lnTo>
                  <a:pt x="200" y="3"/>
                </a:lnTo>
                <a:lnTo>
                  <a:pt x="177" y="6"/>
                </a:lnTo>
                <a:lnTo>
                  <a:pt x="156" y="10"/>
                </a:lnTo>
                <a:lnTo>
                  <a:pt x="135" y="15"/>
                </a:lnTo>
                <a:lnTo>
                  <a:pt x="115" y="20"/>
                </a:lnTo>
                <a:lnTo>
                  <a:pt x="96" y="26"/>
                </a:lnTo>
                <a:lnTo>
                  <a:pt x="79" y="33"/>
                </a:lnTo>
                <a:lnTo>
                  <a:pt x="63" y="40"/>
                </a:lnTo>
                <a:lnTo>
                  <a:pt x="49" y="48"/>
                </a:lnTo>
                <a:lnTo>
                  <a:pt x="36" y="57"/>
                </a:lnTo>
                <a:lnTo>
                  <a:pt x="26" y="66"/>
                </a:lnTo>
                <a:lnTo>
                  <a:pt x="17" y="75"/>
                </a:lnTo>
                <a:lnTo>
                  <a:pt x="9" y="84"/>
                </a:lnTo>
                <a:lnTo>
                  <a:pt x="4" y="94"/>
                </a:lnTo>
                <a:lnTo>
                  <a:pt x="1" y="104"/>
                </a:lnTo>
                <a:lnTo>
                  <a:pt x="0"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700" name="Freeform 52"/>
          <p:cNvSpPr>
            <a:spLocks/>
          </p:cNvSpPr>
          <p:nvPr/>
        </p:nvSpPr>
        <p:spPr bwMode="auto">
          <a:xfrm>
            <a:off x="3938588" y="4195763"/>
            <a:ext cx="1206500" cy="369887"/>
          </a:xfrm>
          <a:custGeom>
            <a:avLst/>
            <a:gdLst/>
            <a:ahLst/>
            <a:cxnLst>
              <a:cxn ang="0">
                <a:pos x="759" y="232"/>
              </a:cxn>
              <a:cxn ang="0">
                <a:pos x="759" y="0"/>
              </a:cxn>
              <a:cxn ang="0">
                <a:pos x="0" y="0"/>
              </a:cxn>
              <a:cxn ang="0">
                <a:pos x="0" y="232"/>
              </a:cxn>
              <a:cxn ang="0">
                <a:pos x="759" y="232"/>
              </a:cxn>
            </a:cxnLst>
            <a:rect l="0" t="0" r="r" b="b"/>
            <a:pathLst>
              <a:path w="760" h="233">
                <a:moveTo>
                  <a:pt x="759" y="232"/>
                </a:moveTo>
                <a:lnTo>
                  <a:pt x="759" y="0"/>
                </a:lnTo>
                <a:lnTo>
                  <a:pt x="0" y="0"/>
                </a:lnTo>
                <a:lnTo>
                  <a:pt x="0" y="232"/>
                </a:lnTo>
                <a:lnTo>
                  <a:pt x="759" y="23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701" name="Rectangle 53"/>
          <p:cNvSpPr>
            <a:spLocks noChangeArrowheads="1"/>
          </p:cNvSpPr>
          <p:nvPr/>
        </p:nvSpPr>
        <p:spPr bwMode="auto">
          <a:xfrm>
            <a:off x="4191000" y="3352800"/>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27702" name="Rectangle 54"/>
          <p:cNvSpPr>
            <a:spLocks noChangeArrowheads="1"/>
          </p:cNvSpPr>
          <p:nvPr/>
        </p:nvSpPr>
        <p:spPr bwMode="auto">
          <a:xfrm>
            <a:off x="3559175" y="3589338"/>
            <a:ext cx="531813"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27703" name="Rectangle 55"/>
          <p:cNvSpPr>
            <a:spLocks noChangeArrowheads="1"/>
          </p:cNvSpPr>
          <p:nvPr/>
        </p:nvSpPr>
        <p:spPr bwMode="auto">
          <a:xfrm>
            <a:off x="5173663" y="3598863"/>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27704" name="Line 56"/>
          <p:cNvSpPr>
            <a:spLocks noChangeShapeType="1"/>
          </p:cNvSpPr>
          <p:nvPr/>
        </p:nvSpPr>
        <p:spPr bwMode="auto">
          <a:xfrm>
            <a:off x="3748088" y="3990975"/>
            <a:ext cx="520700" cy="201613"/>
          </a:xfrm>
          <a:prstGeom prst="line">
            <a:avLst/>
          </a:prstGeom>
          <a:noFill/>
          <a:ln w="12700">
            <a:solidFill>
              <a:schemeClr val="tx2"/>
            </a:solidFill>
            <a:round/>
            <a:headEnd type="none" w="sm" len="sm"/>
            <a:tailEnd type="none" w="sm" len="sm"/>
          </a:ln>
          <a:effectLst/>
        </p:spPr>
        <p:txBody>
          <a:bodyPr/>
          <a:lstStyle/>
          <a:p>
            <a:endParaRPr lang="en-US"/>
          </a:p>
        </p:txBody>
      </p:sp>
      <p:sp>
        <p:nvSpPr>
          <p:cNvPr id="27705" name="Line 57"/>
          <p:cNvSpPr>
            <a:spLocks noChangeShapeType="1"/>
          </p:cNvSpPr>
          <p:nvPr/>
        </p:nvSpPr>
        <p:spPr bwMode="auto">
          <a:xfrm>
            <a:off x="4549775" y="3732213"/>
            <a:ext cx="0" cy="460375"/>
          </a:xfrm>
          <a:prstGeom prst="line">
            <a:avLst/>
          </a:prstGeom>
          <a:noFill/>
          <a:ln w="12700">
            <a:solidFill>
              <a:schemeClr val="tx2"/>
            </a:solidFill>
            <a:round/>
            <a:headEnd type="none" w="sm" len="sm"/>
            <a:tailEnd type="none" w="sm" len="sm"/>
          </a:ln>
          <a:effectLst/>
        </p:spPr>
        <p:txBody>
          <a:bodyPr/>
          <a:lstStyle/>
          <a:p>
            <a:endParaRPr lang="en-US"/>
          </a:p>
        </p:txBody>
      </p:sp>
      <p:sp>
        <p:nvSpPr>
          <p:cNvPr id="27706" name="Line 58"/>
          <p:cNvSpPr>
            <a:spLocks noChangeShapeType="1"/>
          </p:cNvSpPr>
          <p:nvPr/>
        </p:nvSpPr>
        <p:spPr bwMode="auto">
          <a:xfrm flipH="1">
            <a:off x="4940300" y="3990975"/>
            <a:ext cx="407988" cy="201613"/>
          </a:xfrm>
          <a:prstGeom prst="line">
            <a:avLst/>
          </a:prstGeom>
          <a:noFill/>
          <a:ln w="12700">
            <a:solidFill>
              <a:schemeClr val="tx2"/>
            </a:solidFill>
            <a:round/>
            <a:headEnd type="none" w="sm" len="sm"/>
            <a:tailEnd type="none" w="sm" len="sm"/>
          </a:ln>
          <a:effectLst/>
        </p:spPr>
        <p:txBody>
          <a:bodyPr/>
          <a:lstStyle/>
          <a:p>
            <a:endParaRPr lang="en-US"/>
          </a:p>
        </p:txBody>
      </p:sp>
      <p:sp>
        <p:nvSpPr>
          <p:cNvPr id="27707" name="Line 59"/>
          <p:cNvSpPr>
            <a:spLocks noChangeShapeType="1"/>
          </p:cNvSpPr>
          <p:nvPr/>
        </p:nvSpPr>
        <p:spPr bwMode="auto">
          <a:xfrm flipV="1">
            <a:off x="4491038" y="4564063"/>
            <a:ext cx="0" cy="152400"/>
          </a:xfrm>
          <a:prstGeom prst="line">
            <a:avLst/>
          </a:prstGeom>
          <a:noFill/>
          <a:ln w="12700">
            <a:solidFill>
              <a:schemeClr val="tx2"/>
            </a:solidFill>
            <a:round/>
            <a:headEnd type="none" w="sm" len="sm"/>
            <a:tailEnd type="none" w="sm" len="sm"/>
          </a:ln>
          <a:effectLst/>
        </p:spPr>
        <p:txBody>
          <a:bodyPr/>
          <a:lstStyle/>
          <a:p>
            <a:endParaRPr lang="en-US"/>
          </a:p>
        </p:txBody>
      </p:sp>
      <p:sp>
        <p:nvSpPr>
          <p:cNvPr id="27708" name="Line 60"/>
          <p:cNvSpPr>
            <a:spLocks noChangeShapeType="1"/>
          </p:cNvSpPr>
          <p:nvPr/>
        </p:nvSpPr>
        <p:spPr bwMode="auto">
          <a:xfrm>
            <a:off x="7068325" y="4965200"/>
            <a:ext cx="408800" cy="0"/>
          </a:xfrm>
          <a:prstGeom prst="line">
            <a:avLst/>
          </a:prstGeom>
          <a:noFill/>
          <a:ln w="12700">
            <a:solidFill>
              <a:schemeClr val="tx2"/>
            </a:solidFill>
            <a:round/>
            <a:headEnd type="stealth" w="med" len="med"/>
            <a:tailEnd type="none" w="sm" len="sm"/>
          </a:ln>
          <a:effectLst/>
        </p:spPr>
        <p:txBody>
          <a:bodyPr/>
          <a:lstStyle/>
          <a:p>
            <a:endParaRPr lang="en-US"/>
          </a:p>
        </p:txBody>
      </p:sp>
      <p:sp>
        <p:nvSpPr>
          <p:cNvPr id="27709" name="Freeform 61"/>
          <p:cNvSpPr>
            <a:spLocks/>
          </p:cNvSpPr>
          <p:nvPr/>
        </p:nvSpPr>
        <p:spPr bwMode="auto">
          <a:xfrm>
            <a:off x="5334000" y="5715000"/>
            <a:ext cx="1025525" cy="363538"/>
          </a:xfrm>
          <a:custGeom>
            <a:avLst/>
            <a:gdLst/>
            <a:ahLst/>
            <a:cxnLst>
              <a:cxn ang="0">
                <a:pos x="1" y="124"/>
              </a:cxn>
              <a:cxn ang="0">
                <a:pos x="11" y="143"/>
              </a:cxn>
              <a:cxn ang="0">
                <a:pos x="29" y="162"/>
              </a:cxn>
              <a:cxn ang="0">
                <a:pos x="58" y="179"/>
              </a:cxn>
              <a:cxn ang="0">
                <a:pos x="94" y="194"/>
              </a:cxn>
              <a:cxn ang="0">
                <a:pos x="137" y="207"/>
              </a:cxn>
              <a:cxn ang="0">
                <a:pos x="186" y="217"/>
              </a:cxn>
              <a:cxn ang="0">
                <a:pos x="239" y="223"/>
              </a:cxn>
              <a:cxn ang="0">
                <a:pos x="294" y="227"/>
              </a:cxn>
              <a:cxn ang="0">
                <a:pos x="350" y="227"/>
              </a:cxn>
              <a:cxn ang="0">
                <a:pos x="405" y="223"/>
              </a:cxn>
              <a:cxn ang="0">
                <a:pos x="458" y="217"/>
              </a:cxn>
              <a:cxn ang="0">
                <a:pos x="507" y="207"/>
              </a:cxn>
              <a:cxn ang="0">
                <a:pos x="550" y="194"/>
              </a:cxn>
              <a:cxn ang="0">
                <a:pos x="586" y="179"/>
              </a:cxn>
              <a:cxn ang="0">
                <a:pos x="615" y="162"/>
              </a:cxn>
              <a:cxn ang="0">
                <a:pos x="634" y="143"/>
              </a:cxn>
              <a:cxn ang="0">
                <a:pos x="643" y="123"/>
              </a:cxn>
              <a:cxn ang="0">
                <a:pos x="643" y="104"/>
              </a:cxn>
              <a:cxn ang="0">
                <a:pos x="634" y="84"/>
              </a:cxn>
              <a:cxn ang="0">
                <a:pos x="615" y="65"/>
              </a:cxn>
              <a:cxn ang="0">
                <a:pos x="586" y="48"/>
              </a:cxn>
              <a:cxn ang="0">
                <a:pos x="550" y="33"/>
              </a:cxn>
              <a:cxn ang="0">
                <a:pos x="507" y="20"/>
              </a:cxn>
              <a:cxn ang="0">
                <a:pos x="458" y="10"/>
              </a:cxn>
              <a:cxn ang="0">
                <a:pos x="405" y="3"/>
              </a:cxn>
              <a:cxn ang="0">
                <a:pos x="350" y="0"/>
              </a:cxn>
              <a:cxn ang="0">
                <a:pos x="294" y="0"/>
              </a:cxn>
              <a:cxn ang="0">
                <a:pos x="239" y="3"/>
              </a:cxn>
              <a:cxn ang="0">
                <a:pos x="185" y="10"/>
              </a:cxn>
              <a:cxn ang="0">
                <a:pos x="137" y="20"/>
              </a:cxn>
              <a:cxn ang="0">
                <a:pos x="94" y="33"/>
              </a:cxn>
              <a:cxn ang="0">
                <a:pos x="58" y="48"/>
              </a:cxn>
              <a:cxn ang="0">
                <a:pos x="29" y="66"/>
              </a:cxn>
              <a:cxn ang="0">
                <a:pos x="11" y="84"/>
              </a:cxn>
              <a:cxn ang="0">
                <a:pos x="1" y="104"/>
              </a:cxn>
            </a:cxnLst>
            <a:rect l="0" t="0" r="r" b="b"/>
            <a:pathLst>
              <a:path w="646" h="229">
                <a:moveTo>
                  <a:pt x="0" y="114"/>
                </a:moveTo>
                <a:lnTo>
                  <a:pt x="1" y="124"/>
                </a:lnTo>
                <a:lnTo>
                  <a:pt x="4" y="134"/>
                </a:lnTo>
                <a:lnTo>
                  <a:pt x="11" y="143"/>
                </a:lnTo>
                <a:lnTo>
                  <a:pt x="19" y="153"/>
                </a:lnTo>
                <a:lnTo>
                  <a:pt x="29" y="162"/>
                </a:lnTo>
                <a:lnTo>
                  <a:pt x="43" y="171"/>
                </a:lnTo>
                <a:lnTo>
                  <a:pt x="58" y="179"/>
                </a:lnTo>
                <a:lnTo>
                  <a:pt x="75" y="187"/>
                </a:lnTo>
                <a:lnTo>
                  <a:pt x="94" y="194"/>
                </a:lnTo>
                <a:lnTo>
                  <a:pt x="116" y="201"/>
                </a:lnTo>
                <a:lnTo>
                  <a:pt x="137" y="207"/>
                </a:lnTo>
                <a:lnTo>
                  <a:pt x="161" y="212"/>
                </a:lnTo>
                <a:lnTo>
                  <a:pt x="186" y="217"/>
                </a:lnTo>
                <a:lnTo>
                  <a:pt x="213" y="221"/>
                </a:lnTo>
                <a:lnTo>
                  <a:pt x="239" y="223"/>
                </a:lnTo>
                <a:lnTo>
                  <a:pt x="266" y="226"/>
                </a:lnTo>
                <a:lnTo>
                  <a:pt x="294" y="227"/>
                </a:lnTo>
                <a:lnTo>
                  <a:pt x="321" y="228"/>
                </a:lnTo>
                <a:lnTo>
                  <a:pt x="350" y="227"/>
                </a:lnTo>
                <a:lnTo>
                  <a:pt x="379" y="226"/>
                </a:lnTo>
                <a:lnTo>
                  <a:pt x="405" y="223"/>
                </a:lnTo>
                <a:lnTo>
                  <a:pt x="433" y="221"/>
                </a:lnTo>
                <a:lnTo>
                  <a:pt x="458" y="217"/>
                </a:lnTo>
                <a:lnTo>
                  <a:pt x="483" y="212"/>
                </a:lnTo>
                <a:lnTo>
                  <a:pt x="507" y="207"/>
                </a:lnTo>
                <a:lnTo>
                  <a:pt x="530" y="201"/>
                </a:lnTo>
                <a:lnTo>
                  <a:pt x="550" y="194"/>
                </a:lnTo>
                <a:lnTo>
                  <a:pt x="569" y="186"/>
                </a:lnTo>
                <a:lnTo>
                  <a:pt x="586" y="179"/>
                </a:lnTo>
                <a:lnTo>
                  <a:pt x="601" y="171"/>
                </a:lnTo>
                <a:lnTo>
                  <a:pt x="615" y="162"/>
                </a:lnTo>
                <a:lnTo>
                  <a:pt x="625" y="152"/>
                </a:lnTo>
                <a:lnTo>
                  <a:pt x="634" y="143"/>
                </a:lnTo>
                <a:lnTo>
                  <a:pt x="640" y="133"/>
                </a:lnTo>
                <a:lnTo>
                  <a:pt x="643" y="123"/>
                </a:lnTo>
                <a:lnTo>
                  <a:pt x="645" y="114"/>
                </a:lnTo>
                <a:lnTo>
                  <a:pt x="643" y="104"/>
                </a:lnTo>
                <a:lnTo>
                  <a:pt x="640" y="94"/>
                </a:lnTo>
                <a:lnTo>
                  <a:pt x="634" y="84"/>
                </a:lnTo>
                <a:lnTo>
                  <a:pt x="625" y="75"/>
                </a:lnTo>
                <a:lnTo>
                  <a:pt x="615" y="65"/>
                </a:lnTo>
                <a:lnTo>
                  <a:pt x="601" y="57"/>
                </a:lnTo>
                <a:lnTo>
                  <a:pt x="586" y="48"/>
                </a:lnTo>
                <a:lnTo>
                  <a:pt x="569" y="40"/>
                </a:lnTo>
                <a:lnTo>
                  <a:pt x="550" y="33"/>
                </a:lnTo>
                <a:lnTo>
                  <a:pt x="530" y="26"/>
                </a:lnTo>
                <a:lnTo>
                  <a:pt x="507" y="20"/>
                </a:lnTo>
                <a:lnTo>
                  <a:pt x="483" y="15"/>
                </a:lnTo>
                <a:lnTo>
                  <a:pt x="458" y="10"/>
                </a:lnTo>
                <a:lnTo>
                  <a:pt x="433" y="7"/>
                </a:lnTo>
                <a:lnTo>
                  <a:pt x="405" y="3"/>
                </a:lnTo>
                <a:lnTo>
                  <a:pt x="378" y="1"/>
                </a:lnTo>
                <a:lnTo>
                  <a:pt x="350" y="0"/>
                </a:lnTo>
                <a:lnTo>
                  <a:pt x="321" y="0"/>
                </a:lnTo>
                <a:lnTo>
                  <a:pt x="294" y="0"/>
                </a:lnTo>
                <a:lnTo>
                  <a:pt x="266" y="1"/>
                </a:lnTo>
                <a:lnTo>
                  <a:pt x="239" y="3"/>
                </a:lnTo>
                <a:lnTo>
                  <a:pt x="211" y="7"/>
                </a:lnTo>
                <a:lnTo>
                  <a:pt x="185" y="10"/>
                </a:lnTo>
                <a:lnTo>
                  <a:pt x="161" y="15"/>
                </a:lnTo>
                <a:lnTo>
                  <a:pt x="137" y="20"/>
                </a:lnTo>
                <a:lnTo>
                  <a:pt x="116" y="27"/>
                </a:lnTo>
                <a:lnTo>
                  <a:pt x="94" y="33"/>
                </a:lnTo>
                <a:lnTo>
                  <a:pt x="75" y="40"/>
                </a:lnTo>
                <a:lnTo>
                  <a:pt x="58" y="48"/>
                </a:lnTo>
                <a:lnTo>
                  <a:pt x="43" y="57"/>
                </a:lnTo>
                <a:lnTo>
                  <a:pt x="29" y="66"/>
                </a:lnTo>
                <a:lnTo>
                  <a:pt x="19" y="75"/>
                </a:lnTo>
                <a:lnTo>
                  <a:pt x="11" y="84"/>
                </a:lnTo>
                <a:lnTo>
                  <a:pt x="4" y="94"/>
                </a:lnTo>
                <a:lnTo>
                  <a:pt x="1" y="104"/>
                </a:lnTo>
                <a:lnTo>
                  <a:pt x="0"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710" name="Freeform 62"/>
          <p:cNvSpPr>
            <a:spLocks/>
          </p:cNvSpPr>
          <p:nvPr/>
        </p:nvSpPr>
        <p:spPr bwMode="auto">
          <a:xfrm>
            <a:off x="5791200" y="3962400"/>
            <a:ext cx="857250" cy="363538"/>
          </a:xfrm>
          <a:custGeom>
            <a:avLst/>
            <a:gdLst/>
            <a:ahLst/>
            <a:cxnLst>
              <a:cxn ang="0">
                <a:pos x="1" y="124"/>
              </a:cxn>
              <a:cxn ang="0">
                <a:pos x="10" y="143"/>
              </a:cxn>
              <a:cxn ang="0">
                <a:pos x="25" y="162"/>
              </a:cxn>
              <a:cxn ang="0">
                <a:pos x="49" y="179"/>
              </a:cxn>
              <a:cxn ang="0">
                <a:pos x="79" y="194"/>
              </a:cxn>
              <a:cxn ang="0">
                <a:pos x="115" y="207"/>
              </a:cxn>
              <a:cxn ang="0">
                <a:pos x="156" y="217"/>
              </a:cxn>
              <a:cxn ang="0">
                <a:pos x="200" y="223"/>
              </a:cxn>
              <a:cxn ang="0">
                <a:pos x="246" y="227"/>
              </a:cxn>
              <a:cxn ang="0">
                <a:pos x="293" y="227"/>
              </a:cxn>
              <a:cxn ang="0">
                <a:pos x="339" y="223"/>
              </a:cxn>
              <a:cxn ang="0">
                <a:pos x="383" y="217"/>
              </a:cxn>
              <a:cxn ang="0">
                <a:pos x="424" y="207"/>
              </a:cxn>
              <a:cxn ang="0">
                <a:pos x="460" y="194"/>
              </a:cxn>
              <a:cxn ang="0">
                <a:pos x="490" y="179"/>
              </a:cxn>
              <a:cxn ang="0">
                <a:pos x="514" y="162"/>
              </a:cxn>
              <a:cxn ang="0">
                <a:pos x="530" y="143"/>
              </a:cxn>
              <a:cxn ang="0">
                <a:pos x="538" y="123"/>
              </a:cxn>
              <a:cxn ang="0">
                <a:pos x="538" y="104"/>
              </a:cxn>
              <a:cxn ang="0">
                <a:pos x="530" y="84"/>
              </a:cxn>
              <a:cxn ang="0">
                <a:pos x="514" y="65"/>
              </a:cxn>
              <a:cxn ang="0">
                <a:pos x="490" y="48"/>
              </a:cxn>
              <a:cxn ang="0">
                <a:pos x="460" y="33"/>
              </a:cxn>
              <a:cxn ang="0">
                <a:pos x="424" y="20"/>
              </a:cxn>
              <a:cxn ang="0">
                <a:pos x="383" y="10"/>
              </a:cxn>
              <a:cxn ang="0">
                <a:pos x="339" y="3"/>
              </a:cxn>
              <a:cxn ang="0">
                <a:pos x="293" y="0"/>
              </a:cxn>
              <a:cxn ang="0">
                <a:pos x="246" y="0"/>
              </a:cxn>
              <a:cxn ang="0">
                <a:pos x="200" y="3"/>
              </a:cxn>
              <a:cxn ang="0">
                <a:pos x="155" y="10"/>
              </a:cxn>
              <a:cxn ang="0">
                <a:pos x="115" y="20"/>
              </a:cxn>
              <a:cxn ang="0">
                <a:pos x="79" y="33"/>
              </a:cxn>
              <a:cxn ang="0">
                <a:pos x="49" y="48"/>
              </a:cxn>
              <a:cxn ang="0">
                <a:pos x="25" y="66"/>
              </a:cxn>
              <a:cxn ang="0">
                <a:pos x="10" y="84"/>
              </a:cxn>
              <a:cxn ang="0">
                <a:pos x="1" y="104"/>
              </a:cxn>
            </a:cxnLst>
            <a:rect l="0" t="0" r="r" b="b"/>
            <a:pathLst>
              <a:path w="540" h="229">
                <a:moveTo>
                  <a:pt x="0" y="114"/>
                </a:moveTo>
                <a:lnTo>
                  <a:pt x="1" y="124"/>
                </a:lnTo>
                <a:lnTo>
                  <a:pt x="4" y="134"/>
                </a:lnTo>
                <a:lnTo>
                  <a:pt x="10" y="143"/>
                </a:lnTo>
                <a:lnTo>
                  <a:pt x="16" y="153"/>
                </a:lnTo>
                <a:lnTo>
                  <a:pt x="25" y="162"/>
                </a:lnTo>
                <a:lnTo>
                  <a:pt x="36" y="171"/>
                </a:lnTo>
                <a:lnTo>
                  <a:pt x="49" y="179"/>
                </a:lnTo>
                <a:lnTo>
                  <a:pt x="63" y="187"/>
                </a:lnTo>
                <a:lnTo>
                  <a:pt x="79" y="194"/>
                </a:lnTo>
                <a:lnTo>
                  <a:pt x="97" y="201"/>
                </a:lnTo>
                <a:lnTo>
                  <a:pt x="115" y="207"/>
                </a:lnTo>
                <a:lnTo>
                  <a:pt x="135" y="212"/>
                </a:lnTo>
                <a:lnTo>
                  <a:pt x="156" y="217"/>
                </a:lnTo>
                <a:lnTo>
                  <a:pt x="178" y="221"/>
                </a:lnTo>
                <a:lnTo>
                  <a:pt x="200" y="223"/>
                </a:lnTo>
                <a:lnTo>
                  <a:pt x="223" y="226"/>
                </a:lnTo>
                <a:lnTo>
                  <a:pt x="246" y="227"/>
                </a:lnTo>
                <a:lnTo>
                  <a:pt x="269" y="228"/>
                </a:lnTo>
                <a:lnTo>
                  <a:pt x="293" y="227"/>
                </a:lnTo>
                <a:lnTo>
                  <a:pt x="317" y="226"/>
                </a:lnTo>
                <a:lnTo>
                  <a:pt x="339" y="223"/>
                </a:lnTo>
                <a:lnTo>
                  <a:pt x="362" y="221"/>
                </a:lnTo>
                <a:lnTo>
                  <a:pt x="383" y="217"/>
                </a:lnTo>
                <a:lnTo>
                  <a:pt x="404" y="212"/>
                </a:lnTo>
                <a:lnTo>
                  <a:pt x="424" y="207"/>
                </a:lnTo>
                <a:lnTo>
                  <a:pt x="443" y="201"/>
                </a:lnTo>
                <a:lnTo>
                  <a:pt x="460" y="194"/>
                </a:lnTo>
                <a:lnTo>
                  <a:pt x="476" y="187"/>
                </a:lnTo>
                <a:lnTo>
                  <a:pt x="490" y="179"/>
                </a:lnTo>
                <a:lnTo>
                  <a:pt x="503" y="171"/>
                </a:lnTo>
                <a:lnTo>
                  <a:pt x="514" y="162"/>
                </a:lnTo>
                <a:lnTo>
                  <a:pt x="523" y="152"/>
                </a:lnTo>
                <a:lnTo>
                  <a:pt x="530" y="143"/>
                </a:lnTo>
                <a:lnTo>
                  <a:pt x="535" y="133"/>
                </a:lnTo>
                <a:lnTo>
                  <a:pt x="538" y="123"/>
                </a:lnTo>
                <a:lnTo>
                  <a:pt x="539" y="114"/>
                </a:lnTo>
                <a:lnTo>
                  <a:pt x="538" y="104"/>
                </a:lnTo>
                <a:lnTo>
                  <a:pt x="535" y="94"/>
                </a:lnTo>
                <a:lnTo>
                  <a:pt x="530" y="84"/>
                </a:lnTo>
                <a:lnTo>
                  <a:pt x="523" y="75"/>
                </a:lnTo>
                <a:lnTo>
                  <a:pt x="514" y="65"/>
                </a:lnTo>
                <a:lnTo>
                  <a:pt x="503" y="57"/>
                </a:lnTo>
                <a:lnTo>
                  <a:pt x="490" y="48"/>
                </a:lnTo>
                <a:lnTo>
                  <a:pt x="476" y="40"/>
                </a:lnTo>
                <a:lnTo>
                  <a:pt x="460" y="33"/>
                </a:lnTo>
                <a:lnTo>
                  <a:pt x="443" y="26"/>
                </a:lnTo>
                <a:lnTo>
                  <a:pt x="424" y="20"/>
                </a:lnTo>
                <a:lnTo>
                  <a:pt x="404" y="15"/>
                </a:lnTo>
                <a:lnTo>
                  <a:pt x="383" y="10"/>
                </a:lnTo>
                <a:lnTo>
                  <a:pt x="362" y="7"/>
                </a:lnTo>
                <a:lnTo>
                  <a:pt x="339" y="3"/>
                </a:lnTo>
                <a:lnTo>
                  <a:pt x="316" y="1"/>
                </a:lnTo>
                <a:lnTo>
                  <a:pt x="293" y="0"/>
                </a:lnTo>
                <a:lnTo>
                  <a:pt x="269" y="0"/>
                </a:lnTo>
                <a:lnTo>
                  <a:pt x="246" y="0"/>
                </a:lnTo>
                <a:lnTo>
                  <a:pt x="223" y="1"/>
                </a:lnTo>
                <a:lnTo>
                  <a:pt x="200" y="3"/>
                </a:lnTo>
                <a:lnTo>
                  <a:pt x="177" y="7"/>
                </a:lnTo>
                <a:lnTo>
                  <a:pt x="155" y="10"/>
                </a:lnTo>
                <a:lnTo>
                  <a:pt x="135" y="15"/>
                </a:lnTo>
                <a:lnTo>
                  <a:pt x="115" y="20"/>
                </a:lnTo>
                <a:lnTo>
                  <a:pt x="97" y="27"/>
                </a:lnTo>
                <a:lnTo>
                  <a:pt x="79" y="33"/>
                </a:lnTo>
                <a:lnTo>
                  <a:pt x="63" y="40"/>
                </a:lnTo>
                <a:lnTo>
                  <a:pt x="49" y="48"/>
                </a:lnTo>
                <a:lnTo>
                  <a:pt x="36" y="57"/>
                </a:lnTo>
                <a:lnTo>
                  <a:pt x="25" y="66"/>
                </a:lnTo>
                <a:lnTo>
                  <a:pt x="16" y="75"/>
                </a:lnTo>
                <a:lnTo>
                  <a:pt x="10" y="84"/>
                </a:lnTo>
                <a:lnTo>
                  <a:pt x="4" y="94"/>
                </a:lnTo>
                <a:lnTo>
                  <a:pt x="1" y="104"/>
                </a:lnTo>
                <a:lnTo>
                  <a:pt x="0" y="11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711" name="Rectangle 63"/>
          <p:cNvSpPr>
            <a:spLocks noChangeArrowheads="1"/>
          </p:cNvSpPr>
          <p:nvPr/>
        </p:nvSpPr>
        <p:spPr bwMode="auto">
          <a:xfrm>
            <a:off x="5867400" y="3962400"/>
            <a:ext cx="700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27712" name="Freeform 64"/>
          <p:cNvSpPr>
            <a:spLocks/>
          </p:cNvSpPr>
          <p:nvPr/>
        </p:nvSpPr>
        <p:spPr bwMode="auto">
          <a:xfrm>
            <a:off x="3859213" y="5656263"/>
            <a:ext cx="1241425" cy="409575"/>
          </a:xfrm>
          <a:custGeom>
            <a:avLst/>
            <a:gdLst/>
            <a:ahLst/>
            <a:cxnLst>
              <a:cxn ang="0">
                <a:pos x="781" y="257"/>
              </a:cxn>
              <a:cxn ang="0">
                <a:pos x="781" y="0"/>
              </a:cxn>
              <a:cxn ang="0">
                <a:pos x="0" y="0"/>
              </a:cxn>
              <a:cxn ang="0">
                <a:pos x="0" y="257"/>
              </a:cxn>
              <a:cxn ang="0">
                <a:pos x="781" y="257"/>
              </a:cxn>
            </a:cxnLst>
            <a:rect l="0" t="0" r="r" b="b"/>
            <a:pathLst>
              <a:path w="782" h="258">
                <a:moveTo>
                  <a:pt x="781" y="257"/>
                </a:moveTo>
                <a:lnTo>
                  <a:pt x="781" y="0"/>
                </a:lnTo>
                <a:lnTo>
                  <a:pt x="0" y="0"/>
                </a:lnTo>
                <a:lnTo>
                  <a:pt x="0" y="257"/>
                </a:lnTo>
                <a:lnTo>
                  <a:pt x="781" y="25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7713" name="Rectangle 65"/>
          <p:cNvSpPr>
            <a:spLocks noChangeArrowheads="1"/>
          </p:cNvSpPr>
          <p:nvPr/>
        </p:nvSpPr>
        <p:spPr bwMode="auto">
          <a:xfrm>
            <a:off x="3886200" y="5715000"/>
            <a:ext cx="11287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Managers</a:t>
            </a:r>
          </a:p>
        </p:txBody>
      </p:sp>
      <p:sp>
        <p:nvSpPr>
          <p:cNvPr id="27714" name="Rectangle 66"/>
          <p:cNvSpPr>
            <a:spLocks noChangeArrowheads="1"/>
          </p:cNvSpPr>
          <p:nvPr/>
        </p:nvSpPr>
        <p:spPr bwMode="auto">
          <a:xfrm>
            <a:off x="5334000" y="5715000"/>
            <a:ext cx="98266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dbudget</a:t>
            </a:r>
          </a:p>
        </p:txBody>
      </p:sp>
      <p:sp>
        <p:nvSpPr>
          <p:cNvPr id="27715" name="Line 67"/>
          <p:cNvSpPr>
            <a:spLocks noChangeShapeType="1"/>
          </p:cNvSpPr>
          <p:nvPr/>
        </p:nvSpPr>
        <p:spPr bwMode="auto">
          <a:xfrm>
            <a:off x="6230938" y="4343400"/>
            <a:ext cx="17462" cy="304800"/>
          </a:xfrm>
          <a:prstGeom prst="line">
            <a:avLst/>
          </a:prstGeom>
          <a:noFill/>
          <a:ln w="12700">
            <a:solidFill>
              <a:schemeClr val="tx2"/>
            </a:solidFill>
            <a:round/>
            <a:headEnd type="none" w="sm" len="sm"/>
            <a:tailEnd type="none" w="sm" len="sm"/>
          </a:ln>
          <a:effectLst/>
        </p:spPr>
        <p:txBody>
          <a:bodyPr/>
          <a:lstStyle/>
          <a:p>
            <a:endParaRPr lang="en-US"/>
          </a:p>
        </p:txBody>
      </p:sp>
      <p:sp>
        <p:nvSpPr>
          <p:cNvPr id="27716" name="Line 68"/>
          <p:cNvSpPr>
            <a:spLocks noChangeShapeType="1"/>
          </p:cNvSpPr>
          <p:nvPr/>
        </p:nvSpPr>
        <p:spPr bwMode="auto">
          <a:xfrm>
            <a:off x="5105400" y="5867400"/>
            <a:ext cx="228600" cy="0"/>
          </a:xfrm>
          <a:prstGeom prst="line">
            <a:avLst/>
          </a:prstGeom>
          <a:noFill/>
          <a:ln w="12700">
            <a:solidFill>
              <a:schemeClr val="tx2"/>
            </a:solidFill>
            <a:round/>
            <a:headEnd type="none" w="sm" len="sm"/>
            <a:tailEnd type="none" w="sm" len="sm"/>
          </a:ln>
          <a:effectLst/>
        </p:spPr>
        <p:txBody>
          <a:bodyPr/>
          <a:lstStyle/>
          <a:p>
            <a:endParaRPr lang="en-US"/>
          </a:p>
        </p:txBody>
      </p:sp>
      <p:sp>
        <p:nvSpPr>
          <p:cNvPr id="27717" name="Line 69"/>
          <p:cNvSpPr>
            <a:spLocks noChangeShapeType="1"/>
          </p:cNvSpPr>
          <p:nvPr/>
        </p:nvSpPr>
        <p:spPr bwMode="auto">
          <a:xfrm>
            <a:off x="7138988" y="4562475"/>
            <a:ext cx="458787" cy="201613"/>
          </a:xfrm>
          <a:prstGeom prst="line">
            <a:avLst/>
          </a:prstGeom>
          <a:noFill/>
          <a:ln w="12700">
            <a:solidFill>
              <a:schemeClr val="tx2"/>
            </a:solidFill>
            <a:round/>
            <a:headEnd type="none" w="sm" len="sm"/>
            <a:tailEnd type="none" w="sm" len="sm"/>
          </a:ln>
          <a:effectLst/>
        </p:spPr>
        <p:txBody>
          <a:bodyPr/>
          <a:lstStyle/>
          <a:p>
            <a:endParaRPr lang="en-US"/>
          </a:p>
        </p:txBody>
      </p:sp>
      <p:sp>
        <p:nvSpPr>
          <p:cNvPr id="27718" name="Line 70"/>
          <p:cNvSpPr>
            <a:spLocks noChangeShapeType="1"/>
          </p:cNvSpPr>
          <p:nvPr/>
        </p:nvSpPr>
        <p:spPr bwMode="auto">
          <a:xfrm>
            <a:off x="7924800" y="4303713"/>
            <a:ext cx="0" cy="444500"/>
          </a:xfrm>
          <a:prstGeom prst="line">
            <a:avLst/>
          </a:prstGeom>
          <a:noFill/>
          <a:ln w="12700">
            <a:solidFill>
              <a:schemeClr val="tx2"/>
            </a:solidFill>
            <a:round/>
            <a:headEnd type="none" w="sm" len="sm"/>
            <a:tailEnd type="none" w="sm" len="sm"/>
          </a:ln>
          <a:effectLst/>
        </p:spPr>
        <p:txBody>
          <a:bodyPr/>
          <a:lstStyle/>
          <a:p>
            <a:endParaRPr lang="en-US"/>
          </a:p>
        </p:txBody>
      </p:sp>
      <p:sp>
        <p:nvSpPr>
          <p:cNvPr id="27719" name="Line 71"/>
          <p:cNvSpPr>
            <a:spLocks noChangeShapeType="1"/>
          </p:cNvSpPr>
          <p:nvPr/>
        </p:nvSpPr>
        <p:spPr bwMode="auto">
          <a:xfrm flipH="1">
            <a:off x="8359775" y="4578350"/>
            <a:ext cx="349250" cy="200025"/>
          </a:xfrm>
          <a:prstGeom prst="line">
            <a:avLst/>
          </a:prstGeom>
          <a:noFill/>
          <a:ln w="12700">
            <a:solidFill>
              <a:schemeClr val="tx2"/>
            </a:solidFill>
            <a:round/>
            <a:headEnd type="none" w="sm" len="sm"/>
            <a:tailEnd type="none" w="sm" len="sm"/>
          </a:ln>
          <a:effectLst/>
        </p:spPr>
        <p:txBody>
          <a:bodyPr/>
          <a:lstStyle/>
          <a:p>
            <a:endParaRPr lang="en-US"/>
          </a:p>
        </p:txBody>
      </p:sp>
      <p:sp>
        <p:nvSpPr>
          <p:cNvPr id="27720" name="Line 72"/>
          <p:cNvSpPr>
            <a:spLocks noChangeShapeType="1"/>
          </p:cNvSpPr>
          <p:nvPr/>
        </p:nvSpPr>
        <p:spPr bwMode="auto">
          <a:xfrm flipH="1">
            <a:off x="5105400" y="5257800"/>
            <a:ext cx="1143000" cy="381000"/>
          </a:xfrm>
          <a:prstGeom prst="line">
            <a:avLst/>
          </a:prstGeom>
          <a:noFill/>
          <a:ln w="12700">
            <a:solidFill>
              <a:schemeClr val="tx2"/>
            </a:solidFill>
            <a:round/>
            <a:headEnd type="none" w="sm" len="sm"/>
            <a:tailEnd type="none" w="sm" len="sm"/>
          </a:ln>
          <a:effectLst/>
        </p:spPr>
        <p:txBody>
          <a:bodyPr/>
          <a:lstStyle/>
          <a:p>
            <a:endParaRPr lang="en-US"/>
          </a:p>
        </p:txBody>
      </p:sp>
      <p:sp>
        <p:nvSpPr>
          <p:cNvPr id="27721" name="AutoShape 73"/>
          <p:cNvSpPr>
            <a:spLocks noChangeArrowheads="1"/>
          </p:cNvSpPr>
          <p:nvPr/>
        </p:nvSpPr>
        <p:spPr bwMode="auto">
          <a:xfrm>
            <a:off x="4184650" y="4714875"/>
            <a:ext cx="612775" cy="536575"/>
          </a:xfrm>
          <a:prstGeom prst="triangle">
            <a:avLst>
              <a:gd name="adj" fmla="val 49981"/>
            </a:avLst>
          </a:prstGeom>
          <a:noFill/>
          <a:ln w="25400">
            <a:solidFill>
              <a:schemeClr val="tx2"/>
            </a:solidFill>
            <a:miter lim="800000"/>
            <a:headEnd/>
            <a:tailEnd/>
          </a:ln>
          <a:effectLst/>
        </p:spPr>
        <p:txBody>
          <a:bodyPr wrap="none" anchor="ctr"/>
          <a:lstStyle/>
          <a:p>
            <a:endParaRPr lang="en-US"/>
          </a:p>
        </p:txBody>
      </p:sp>
      <p:sp>
        <p:nvSpPr>
          <p:cNvPr id="27722" name="Rectangle 74"/>
          <p:cNvSpPr>
            <a:spLocks noChangeArrowheads="1"/>
          </p:cNvSpPr>
          <p:nvPr/>
        </p:nvSpPr>
        <p:spPr bwMode="auto">
          <a:xfrm>
            <a:off x="4246563" y="4757738"/>
            <a:ext cx="184150" cy="457200"/>
          </a:xfrm>
          <a:prstGeom prst="rect">
            <a:avLst/>
          </a:prstGeom>
          <a:noFill/>
          <a:ln w="9525">
            <a:noFill/>
            <a:miter lim="800000"/>
            <a:headEnd/>
            <a:tailEnd/>
          </a:ln>
          <a:effectLst/>
        </p:spPr>
        <p:txBody>
          <a:bodyPr wrap="none" lIns="92075" tIns="46038" rIns="92075" bIns="46038">
            <a:spAutoFit/>
          </a:bodyPr>
          <a:lstStyle/>
          <a:p>
            <a:endParaRPr lang="en-CA" sz="1800">
              <a:latin typeface="Arial" pitchFamily="34" charset="0"/>
            </a:endParaRPr>
          </a:p>
        </p:txBody>
      </p:sp>
      <p:sp>
        <p:nvSpPr>
          <p:cNvPr id="27723" name="Rectangle 75"/>
          <p:cNvSpPr>
            <a:spLocks noChangeArrowheads="1"/>
          </p:cNvSpPr>
          <p:nvPr/>
        </p:nvSpPr>
        <p:spPr bwMode="auto">
          <a:xfrm>
            <a:off x="4241800" y="4948238"/>
            <a:ext cx="477838"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ISA</a:t>
            </a:r>
          </a:p>
        </p:txBody>
      </p:sp>
      <p:sp>
        <p:nvSpPr>
          <p:cNvPr id="27724" name="Line 76"/>
          <p:cNvSpPr>
            <a:spLocks noChangeShapeType="1"/>
          </p:cNvSpPr>
          <p:nvPr/>
        </p:nvSpPr>
        <p:spPr bwMode="auto">
          <a:xfrm>
            <a:off x="4495800" y="5257800"/>
            <a:ext cx="0" cy="381000"/>
          </a:xfrm>
          <a:prstGeom prst="line">
            <a:avLst/>
          </a:prstGeom>
          <a:noFill/>
          <a:ln w="12700">
            <a:solidFill>
              <a:schemeClr val="tx2"/>
            </a:solidFill>
            <a:round/>
            <a:headEnd type="none" w="sm" len="sm"/>
            <a:tailEnd type="none" w="sm" len="sm"/>
          </a:ln>
          <a:effectLst/>
        </p:spPr>
        <p:txBody>
          <a:bodyPr/>
          <a:lstStyle/>
          <a:p>
            <a:endParaRPr lang="en-US"/>
          </a:p>
        </p:txBody>
      </p:sp>
      <p:sp>
        <p:nvSpPr>
          <p:cNvPr id="27725" name="Rectangle 77"/>
          <p:cNvSpPr>
            <a:spLocks noChangeArrowheads="1"/>
          </p:cNvSpPr>
          <p:nvPr/>
        </p:nvSpPr>
        <p:spPr bwMode="auto">
          <a:xfrm>
            <a:off x="6781800" y="5486400"/>
            <a:ext cx="1854200" cy="835025"/>
          </a:xfrm>
          <a:prstGeom prst="rect">
            <a:avLst/>
          </a:prstGeom>
          <a:noFill/>
          <a:ln w="12700">
            <a:solidFill>
              <a:schemeClr val="tx1"/>
            </a:solidFill>
            <a:miter lim="800000"/>
            <a:headEnd/>
            <a:tailEnd/>
          </a:ln>
          <a:effectLst/>
        </p:spPr>
        <p:txBody>
          <a:bodyPr wrap="none" lIns="92075" tIns="46038" rIns="92075" bIns="46038">
            <a:spAutoFit/>
          </a:bodyPr>
          <a:lstStyle/>
          <a:p>
            <a:r>
              <a:rPr lang="en-US"/>
              <a:t>This fixes the</a:t>
            </a:r>
          </a:p>
          <a:p>
            <a:r>
              <a:rPr lang="en-US"/>
              <a:t>problem!</a:t>
            </a: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969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9700" name="Rectangle 4"/>
          <p:cNvSpPr>
            <a:spLocks noGrp="1" noChangeArrowheads="1"/>
          </p:cNvSpPr>
          <p:nvPr>
            <p:ph type="title"/>
          </p:nvPr>
        </p:nvSpPr>
        <p:spPr>
          <a:noFill/>
          <a:ln/>
        </p:spPr>
        <p:txBody>
          <a:bodyPr/>
          <a:lstStyle/>
          <a:p>
            <a:r>
              <a:rPr lang="en-US"/>
              <a:t>Binary vs. Ternary Relationships</a:t>
            </a:r>
          </a:p>
        </p:txBody>
      </p:sp>
      <p:sp>
        <p:nvSpPr>
          <p:cNvPr id="29701" name="Rectangle 5"/>
          <p:cNvSpPr>
            <a:spLocks noGrp="1" noChangeArrowheads="1"/>
          </p:cNvSpPr>
          <p:nvPr>
            <p:ph type="body" idx="1"/>
          </p:nvPr>
        </p:nvSpPr>
        <p:spPr>
          <a:xfrm>
            <a:off x="0" y="1752600"/>
            <a:ext cx="2895600" cy="4876800"/>
          </a:xfrm>
          <a:noFill/>
          <a:ln/>
        </p:spPr>
        <p:txBody>
          <a:bodyPr/>
          <a:lstStyle/>
          <a:p>
            <a:r>
              <a:rPr lang="en-US" sz="2400"/>
              <a:t>If each policy is owned by just 1 employee, and each dependent is tied to the covering policy, first diagram is inaccurate.</a:t>
            </a:r>
          </a:p>
          <a:p>
            <a:r>
              <a:rPr lang="en-US" sz="2400"/>
              <a:t>What are the additional constraints in the 2nd diagram?</a:t>
            </a:r>
          </a:p>
        </p:txBody>
      </p:sp>
      <p:sp>
        <p:nvSpPr>
          <p:cNvPr id="29702" name="Freeform 6"/>
          <p:cNvSpPr>
            <a:spLocks/>
          </p:cNvSpPr>
          <p:nvPr/>
        </p:nvSpPr>
        <p:spPr bwMode="auto">
          <a:xfrm>
            <a:off x="6975475" y="1447800"/>
            <a:ext cx="865188" cy="314325"/>
          </a:xfrm>
          <a:custGeom>
            <a:avLst/>
            <a:gdLst/>
            <a:ahLst/>
            <a:cxnLst>
              <a:cxn ang="0">
                <a:pos x="544" y="91"/>
              </a:cxn>
              <a:cxn ang="0">
                <a:pos x="535" y="73"/>
              </a:cxn>
              <a:cxn ang="0">
                <a:pos x="519" y="57"/>
              </a:cxn>
              <a:cxn ang="0">
                <a:pos x="495" y="42"/>
              </a:cxn>
              <a:cxn ang="0">
                <a:pos x="465" y="30"/>
              </a:cxn>
              <a:cxn ang="0">
                <a:pos x="428" y="18"/>
              </a:cxn>
              <a:cxn ang="0">
                <a:pos x="387" y="10"/>
              </a:cxn>
              <a:cxn ang="0">
                <a:pos x="343" y="4"/>
              </a:cxn>
              <a:cxn ang="0">
                <a:pos x="296" y="1"/>
              </a:cxn>
              <a:cxn ang="0">
                <a:pos x="248" y="1"/>
              </a:cxn>
              <a:cxn ang="0">
                <a:pos x="202" y="4"/>
              </a:cxn>
              <a:cxn ang="0">
                <a:pos x="157" y="10"/>
              </a:cxn>
              <a:cxn ang="0">
                <a:pos x="116" y="18"/>
              </a:cxn>
              <a:cxn ang="0">
                <a:pos x="79" y="30"/>
              </a:cxn>
              <a:cxn ang="0">
                <a:pos x="49" y="42"/>
              </a:cxn>
              <a:cxn ang="0">
                <a:pos x="25" y="57"/>
              </a:cxn>
              <a:cxn ang="0">
                <a:pos x="9" y="73"/>
              </a:cxn>
              <a:cxn ang="0">
                <a:pos x="1" y="91"/>
              </a:cxn>
              <a:cxn ang="0">
                <a:pos x="1" y="108"/>
              </a:cxn>
              <a:cxn ang="0">
                <a:pos x="9" y="124"/>
              </a:cxn>
              <a:cxn ang="0">
                <a:pos x="25" y="141"/>
              </a:cxn>
              <a:cxn ang="0">
                <a:pos x="49" y="155"/>
              </a:cxn>
              <a:cxn ang="0">
                <a:pos x="79" y="169"/>
              </a:cxn>
              <a:cxn ang="0">
                <a:pos x="116" y="180"/>
              </a:cxn>
              <a:cxn ang="0">
                <a:pos x="157" y="188"/>
              </a:cxn>
              <a:cxn ang="0">
                <a:pos x="202" y="194"/>
              </a:cxn>
              <a:cxn ang="0">
                <a:pos x="248" y="197"/>
              </a:cxn>
              <a:cxn ang="0">
                <a:pos x="296" y="197"/>
              </a:cxn>
              <a:cxn ang="0">
                <a:pos x="343" y="194"/>
              </a:cxn>
              <a:cxn ang="0">
                <a:pos x="387" y="188"/>
              </a:cxn>
              <a:cxn ang="0">
                <a:pos x="428" y="180"/>
              </a:cxn>
              <a:cxn ang="0">
                <a:pos x="465" y="169"/>
              </a:cxn>
              <a:cxn ang="0">
                <a:pos x="495" y="155"/>
              </a:cxn>
              <a:cxn ang="0">
                <a:pos x="519" y="141"/>
              </a:cxn>
              <a:cxn ang="0">
                <a:pos x="535" y="124"/>
              </a:cxn>
              <a:cxn ang="0">
                <a:pos x="544" y="108"/>
              </a:cxn>
            </a:cxnLst>
            <a:rect l="0" t="0" r="r" b="b"/>
            <a:pathLst>
              <a:path w="545" h="198">
                <a:moveTo>
                  <a:pt x="544" y="99"/>
                </a:moveTo>
                <a:lnTo>
                  <a:pt x="544" y="91"/>
                </a:lnTo>
                <a:lnTo>
                  <a:pt x="540" y="82"/>
                </a:lnTo>
                <a:lnTo>
                  <a:pt x="535" y="73"/>
                </a:lnTo>
                <a:lnTo>
                  <a:pt x="528" y="65"/>
                </a:lnTo>
                <a:lnTo>
                  <a:pt x="519" y="57"/>
                </a:lnTo>
                <a:lnTo>
                  <a:pt x="508" y="50"/>
                </a:lnTo>
                <a:lnTo>
                  <a:pt x="495" y="42"/>
                </a:lnTo>
                <a:lnTo>
                  <a:pt x="481" y="36"/>
                </a:lnTo>
                <a:lnTo>
                  <a:pt x="465" y="30"/>
                </a:lnTo>
                <a:lnTo>
                  <a:pt x="447" y="24"/>
                </a:lnTo>
                <a:lnTo>
                  <a:pt x="428" y="18"/>
                </a:lnTo>
                <a:lnTo>
                  <a:pt x="408" y="14"/>
                </a:lnTo>
                <a:lnTo>
                  <a:pt x="387" y="10"/>
                </a:lnTo>
                <a:lnTo>
                  <a:pt x="365" y="6"/>
                </a:lnTo>
                <a:lnTo>
                  <a:pt x="343" y="4"/>
                </a:lnTo>
                <a:lnTo>
                  <a:pt x="320" y="2"/>
                </a:lnTo>
                <a:lnTo>
                  <a:pt x="296" y="1"/>
                </a:lnTo>
                <a:lnTo>
                  <a:pt x="272" y="0"/>
                </a:lnTo>
                <a:lnTo>
                  <a:pt x="248" y="1"/>
                </a:lnTo>
                <a:lnTo>
                  <a:pt x="225" y="2"/>
                </a:lnTo>
                <a:lnTo>
                  <a:pt x="202" y="4"/>
                </a:lnTo>
                <a:lnTo>
                  <a:pt x="179" y="6"/>
                </a:lnTo>
                <a:lnTo>
                  <a:pt x="157" y="10"/>
                </a:lnTo>
                <a:lnTo>
                  <a:pt x="136" y="14"/>
                </a:lnTo>
                <a:lnTo>
                  <a:pt x="116" y="18"/>
                </a:lnTo>
                <a:lnTo>
                  <a:pt x="97" y="24"/>
                </a:lnTo>
                <a:lnTo>
                  <a:pt x="79" y="30"/>
                </a:lnTo>
                <a:lnTo>
                  <a:pt x="63" y="36"/>
                </a:lnTo>
                <a:lnTo>
                  <a:pt x="49" y="42"/>
                </a:lnTo>
                <a:lnTo>
                  <a:pt x="37" y="50"/>
                </a:lnTo>
                <a:lnTo>
                  <a:pt x="25" y="57"/>
                </a:lnTo>
                <a:lnTo>
                  <a:pt x="16" y="65"/>
                </a:lnTo>
                <a:lnTo>
                  <a:pt x="9" y="73"/>
                </a:lnTo>
                <a:lnTo>
                  <a:pt x="4" y="82"/>
                </a:lnTo>
                <a:lnTo>
                  <a:pt x="1" y="91"/>
                </a:lnTo>
                <a:lnTo>
                  <a:pt x="0" y="99"/>
                </a:lnTo>
                <a:lnTo>
                  <a:pt x="1" y="108"/>
                </a:lnTo>
                <a:lnTo>
                  <a:pt x="4" y="116"/>
                </a:lnTo>
                <a:lnTo>
                  <a:pt x="9" y="124"/>
                </a:lnTo>
                <a:lnTo>
                  <a:pt x="16" y="133"/>
                </a:lnTo>
                <a:lnTo>
                  <a:pt x="25" y="141"/>
                </a:lnTo>
                <a:lnTo>
                  <a:pt x="37" y="148"/>
                </a:lnTo>
                <a:lnTo>
                  <a:pt x="49" y="155"/>
                </a:lnTo>
                <a:lnTo>
                  <a:pt x="63" y="162"/>
                </a:lnTo>
                <a:lnTo>
                  <a:pt x="79" y="169"/>
                </a:lnTo>
                <a:lnTo>
                  <a:pt x="97" y="175"/>
                </a:lnTo>
                <a:lnTo>
                  <a:pt x="116" y="180"/>
                </a:lnTo>
                <a:lnTo>
                  <a:pt x="136" y="184"/>
                </a:lnTo>
                <a:lnTo>
                  <a:pt x="157" y="188"/>
                </a:lnTo>
                <a:lnTo>
                  <a:pt x="179" y="191"/>
                </a:lnTo>
                <a:lnTo>
                  <a:pt x="202" y="194"/>
                </a:lnTo>
                <a:lnTo>
                  <a:pt x="225" y="196"/>
                </a:lnTo>
                <a:lnTo>
                  <a:pt x="248" y="197"/>
                </a:lnTo>
                <a:lnTo>
                  <a:pt x="272" y="197"/>
                </a:lnTo>
                <a:lnTo>
                  <a:pt x="296" y="197"/>
                </a:lnTo>
                <a:lnTo>
                  <a:pt x="320" y="196"/>
                </a:lnTo>
                <a:lnTo>
                  <a:pt x="343" y="194"/>
                </a:lnTo>
                <a:lnTo>
                  <a:pt x="365" y="191"/>
                </a:lnTo>
                <a:lnTo>
                  <a:pt x="387" y="188"/>
                </a:lnTo>
                <a:lnTo>
                  <a:pt x="408" y="184"/>
                </a:lnTo>
                <a:lnTo>
                  <a:pt x="428" y="180"/>
                </a:lnTo>
                <a:lnTo>
                  <a:pt x="447" y="175"/>
                </a:lnTo>
                <a:lnTo>
                  <a:pt x="465" y="169"/>
                </a:lnTo>
                <a:lnTo>
                  <a:pt x="481" y="162"/>
                </a:lnTo>
                <a:lnTo>
                  <a:pt x="495" y="155"/>
                </a:lnTo>
                <a:lnTo>
                  <a:pt x="508" y="148"/>
                </a:lnTo>
                <a:lnTo>
                  <a:pt x="519" y="141"/>
                </a:lnTo>
                <a:lnTo>
                  <a:pt x="528" y="133"/>
                </a:lnTo>
                <a:lnTo>
                  <a:pt x="535" y="124"/>
                </a:lnTo>
                <a:lnTo>
                  <a:pt x="540" y="116"/>
                </a:lnTo>
                <a:lnTo>
                  <a:pt x="544" y="108"/>
                </a:lnTo>
                <a:lnTo>
                  <a:pt x="544"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03" name="Freeform 7"/>
          <p:cNvSpPr>
            <a:spLocks/>
          </p:cNvSpPr>
          <p:nvPr/>
        </p:nvSpPr>
        <p:spPr bwMode="auto">
          <a:xfrm>
            <a:off x="8034338" y="1457325"/>
            <a:ext cx="865187" cy="314325"/>
          </a:xfrm>
          <a:custGeom>
            <a:avLst/>
            <a:gdLst/>
            <a:ahLst/>
            <a:cxnLst>
              <a:cxn ang="0">
                <a:pos x="1" y="107"/>
              </a:cxn>
              <a:cxn ang="0">
                <a:pos x="9" y="124"/>
              </a:cxn>
              <a:cxn ang="0">
                <a:pos x="26" y="140"/>
              </a:cxn>
              <a:cxn ang="0">
                <a:pos x="49" y="155"/>
              </a:cxn>
              <a:cxn ang="0">
                <a:pos x="80" y="169"/>
              </a:cxn>
              <a:cxn ang="0">
                <a:pos x="116" y="179"/>
              </a:cxn>
              <a:cxn ang="0">
                <a:pos x="157" y="188"/>
              </a:cxn>
              <a:cxn ang="0">
                <a:pos x="202" y="194"/>
              </a:cxn>
              <a:cxn ang="0">
                <a:pos x="248" y="197"/>
              </a:cxn>
              <a:cxn ang="0">
                <a:pos x="296" y="197"/>
              </a:cxn>
              <a:cxn ang="0">
                <a:pos x="343" y="194"/>
              </a:cxn>
              <a:cxn ang="0">
                <a:pos x="387" y="188"/>
              </a:cxn>
              <a:cxn ang="0">
                <a:pos x="429" y="179"/>
              </a:cxn>
              <a:cxn ang="0">
                <a:pos x="464" y="169"/>
              </a:cxn>
              <a:cxn ang="0">
                <a:pos x="495" y="155"/>
              </a:cxn>
              <a:cxn ang="0">
                <a:pos x="519" y="140"/>
              </a:cxn>
              <a:cxn ang="0">
                <a:pos x="535" y="124"/>
              </a:cxn>
              <a:cxn ang="0">
                <a:pos x="543" y="107"/>
              </a:cxn>
              <a:cxn ang="0">
                <a:pos x="543" y="90"/>
              </a:cxn>
              <a:cxn ang="0">
                <a:pos x="535" y="73"/>
              </a:cxn>
              <a:cxn ang="0">
                <a:pos x="519" y="57"/>
              </a:cxn>
              <a:cxn ang="0">
                <a:pos x="495" y="42"/>
              </a:cxn>
              <a:cxn ang="0">
                <a:pos x="464" y="29"/>
              </a:cxn>
              <a:cxn ang="0">
                <a:pos x="428" y="18"/>
              </a:cxn>
              <a:cxn ang="0">
                <a:pos x="387" y="9"/>
              </a:cxn>
              <a:cxn ang="0">
                <a:pos x="342" y="3"/>
              </a:cxn>
              <a:cxn ang="0">
                <a:pos x="296" y="1"/>
              </a:cxn>
              <a:cxn ang="0">
                <a:pos x="248" y="1"/>
              </a:cxn>
              <a:cxn ang="0">
                <a:pos x="202" y="4"/>
              </a:cxn>
              <a:cxn ang="0">
                <a:pos x="157" y="9"/>
              </a:cxn>
              <a:cxn ang="0">
                <a:pos x="116" y="18"/>
              </a:cxn>
              <a:cxn ang="0">
                <a:pos x="80" y="29"/>
              </a:cxn>
              <a:cxn ang="0">
                <a:pos x="49" y="42"/>
              </a:cxn>
              <a:cxn ang="0">
                <a:pos x="26" y="57"/>
              </a:cxn>
              <a:cxn ang="0">
                <a:pos x="9" y="73"/>
              </a:cxn>
              <a:cxn ang="0">
                <a:pos x="1" y="90"/>
              </a:cxn>
            </a:cxnLst>
            <a:rect l="0" t="0" r="r" b="b"/>
            <a:pathLst>
              <a:path w="545" h="198">
                <a:moveTo>
                  <a:pt x="0" y="99"/>
                </a:moveTo>
                <a:lnTo>
                  <a:pt x="1" y="107"/>
                </a:lnTo>
                <a:lnTo>
                  <a:pt x="4" y="116"/>
                </a:lnTo>
                <a:lnTo>
                  <a:pt x="9" y="124"/>
                </a:lnTo>
                <a:lnTo>
                  <a:pt x="16" y="133"/>
                </a:lnTo>
                <a:lnTo>
                  <a:pt x="26" y="140"/>
                </a:lnTo>
                <a:lnTo>
                  <a:pt x="36" y="148"/>
                </a:lnTo>
                <a:lnTo>
                  <a:pt x="49" y="155"/>
                </a:lnTo>
                <a:lnTo>
                  <a:pt x="64" y="162"/>
                </a:lnTo>
                <a:lnTo>
                  <a:pt x="80" y="169"/>
                </a:lnTo>
                <a:lnTo>
                  <a:pt x="97" y="174"/>
                </a:lnTo>
                <a:lnTo>
                  <a:pt x="116" y="179"/>
                </a:lnTo>
                <a:lnTo>
                  <a:pt x="136" y="184"/>
                </a:lnTo>
                <a:lnTo>
                  <a:pt x="157" y="188"/>
                </a:lnTo>
                <a:lnTo>
                  <a:pt x="179" y="191"/>
                </a:lnTo>
                <a:lnTo>
                  <a:pt x="202" y="194"/>
                </a:lnTo>
                <a:lnTo>
                  <a:pt x="225" y="196"/>
                </a:lnTo>
                <a:lnTo>
                  <a:pt x="248" y="197"/>
                </a:lnTo>
                <a:lnTo>
                  <a:pt x="272" y="197"/>
                </a:lnTo>
                <a:lnTo>
                  <a:pt x="296" y="197"/>
                </a:lnTo>
                <a:lnTo>
                  <a:pt x="319" y="196"/>
                </a:lnTo>
                <a:lnTo>
                  <a:pt x="343" y="194"/>
                </a:lnTo>
                <a:lnTo>
                  <a:pt x="365" y="191"/>
                </a:lnTo>
                <a:lnTo>
                  <a:pt x="387" y="188"/>
                </a:lnTo>
                <a:lnTo>
                  <a:pt x="408" y="184"/>
                </a:lnTo>
                <a:lnTo>
                  <a:pt x="429" y="179"/>
                </a:lnTo>
                <a:lnTo>
                  <a:pt x="447" y="174"/>
                </a:lnTo>
                <a:lnTo>
                  <a:pt x="464" y="169"/>
                </a:lnTo>
                <a:lnTo>
                  <a:pt x="480" y="162"/>
                </a:lnTo>
                <a:lnTo>
                  <a:pt x="495" y="155"/>
                </a:lnTo>
                <a:lnTo>
                  <a:pt x="508" y="148"/>
                </a:lnTo>
                <a:lnTo>
                  <a:pt x="519" y="140"/>
                </a:lnTo>
                <a:lnTo>
                  <a:pt x="528" y="133"/>
                </a:lnTo>
                <a:lnTo>
                  <a:pt x="535" y="124"/>
                </a:lnTo>
                <a:lnTo>
                  <a:pt x="540" y="116"/>
                </a:lnTo>
                <a:lnTo>
                  <a:pt x="543" y="107"/>
                </a:lnTo>
                <a:lnTo>
                  <a:pt x="544" y="99"/>
                </a:lnTo>
                <a:lnTo>
                  <a:pt x="543" y="90"/>
                </a:lnTo>
                <a:lnTo>
                  <a:pt x="540" y="81"/>
                </a:lnTo>
                <a:lnTo>
                  <a:pt x="535" y="73"/>
                </a:lnTo>
                <a:lnTo>
                  <a:pt x="528" y="65"/>
                </a:lnTo>
                <a:lnTo>
                  <a:pt x="519" y="57"/>
                </a:lnTo>
                <a:lnTo>
                  <a:pt x="508" y="50"/>
                </a:lnTo>
                <a:lnTo>
                  <a:pt x="495" y="42"/>
                </a:lnTo>
                <a:lnTo>
                  <a:pt x="480" y="35"/>
                </a:lnTo>
                <a:lnTo>
                  <a:pt x="464" y="29"/>
                </a:lnTo>
                <a:lnTo>
                  <a:pt x="447" y="24"/>
                </a:lnTo>
                <a:lnTo>
                  <a:pt x="428" y="18"/>
                </a:lnTo>
                <a:lnTo>
                  <a:pt x="408" y="14"/>
                </a:lnTo>
                <a:lnTo>
                  <a:pt x="387" y="9"/>
                </a:lnTo>
                <a:lnTo>
                  <a:pt x="365" y="6"/>
                </a:lnTo>
                <a:lnTo>
                  <a:pt x="342" y="3"/>
                </a:lnTo>
                <a:lnTo>
                  <a:pt x="319" y="2"/>
                </a:lnTo>
                <a:lnTo>
                  <a:pt x="296" y="1"/>
                </a:lnTo>
                <a:lnTo>
                  <a:pt x="272" y="0"/>
                </a:lnTo>
                <a:lnTo>
                  <a:pt x="248" y="1"/>
                </a:lnTo>
                <a:lnTo>
                  <a:pt x="225" y="2"/>
                </a:lnTo>
                <a:lnTo>
                  <a:pt x="202" y="4"/>
                </a:lnTo>
                <a:lnTo>
                  <a:pt x="179" y="6"/>
                </a:lnTo>
                <a:lnTo>
                  <a:pt x="157" y="9"/>
                </a:lnTo>
                <a:lnTo>
                  <a:pt x="136" y="14"/>
                </a:lnTo>
                <a:lnTo>
                  <a:pt x="116" y="18"/>
                </a:lnTo>
                <a:lnTo>
                  <a:pt x="97" y="24"/>
                </a:lnTo>
                <a:lnTo>
                  <a:pt x="80" y="29"/>
                </a:lnTo>
                <a:lnTo>
                  <a:pt x="64" y="35"/>
                </a:lnTo>
                <a:lnTo>
                  <a:pt x="49" y="42"/>
                </a:lnTo>
                <a:lnTo>
                  <a:pt x="36" y="50"/>
                </a:lnTo>
                <a:lnTo>
                  <a:pt x="26" y="57"/>
                </a:lnTo>
                <a:lnTo>
                  <a:pt x="16" y="65"/>
                </a:lnTo>
                <a:lnTo>
                  <a:pt x="9" y="73"/>
                </a:lnTo>
                <a:lnTo>
                  <a:pt x="4" y="82"/>
                </a:lnTo>
                <a:lnTo>
                  <a:pt x="1" y="90"/>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04" name="Freeform 8"/>
          <p:cNvSpPr>
            <a:spLocks/>
          </p:cNvSpPr>
          <p:nvPr/>
        </p:nvSpPr>
        <p:spPr bwMode="auto">
          <a:xfrm>
            <a:off x="5638800" y="1752600"/>
            <a:ext cx="1068388" cy="687388"/>
          </a:xfrm>
          <a:custGeom>
            <a:avLst/>
            <a:gdLst/>
            <a:ahLst/>
            <a:cxnLst>
              <a:cxn ang="0">
                <a:pos x="0" y="217"/>
              </a:cxn>
              <a:cxn ang="0">
                <a:pos x="331" y="0"/>
              </a:cxn>
              <a:cxn ang="0">
                <a:pos x="672" y="224"/>
              </a:cxn>
              <a:cxn ang="0">
                <a:pos x="331" y="432"/>
              </a:cxn>
              <a:cxn ang="0">
                <a:pos x="0" y="217"/>
              </a:cxn>
            </a:cxnLst>
            <a:rect l="0" t="0" r="r" b="b"/>
            <a:pathLst>
              <a:path w="673" h="433">
                <a:moveTo>
                  <a:pt x="0" y="217"/>
                </a:moveTo>
                <a:lnTo>
                  <a:pt x="331" y="0"/>
                </a:lnTo>
                <a:lnTo>
                  <a:pt x="672" y="224"/>
                </a:lnTo>
                <a:lnTo>
                  <a:pt x="331" y="432"/>
                </a:lnTo>
                <a:lnTo>
                  <a:pt x="0" y="2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05" name="Freeform 9"/>
          <p:cNvSpPr>
            <a:spLocks/>
          </p:cNvSpPr>
          <p:nvPr/>
        </p:nvSpPr>
        <p:spPr bwMode="auto">
          <a:xfrm>
            <a:off x="7515225" y="1981200"/>
            <a:ext cx="1339850" cy="293688"/>
          </a:xfrm>
          <a:custGeom>
            <a:avLst/>
            <a:gdLst/>
            <a:ahLst/>
            <a:cxnLst>
              <a:cxn ang="0">
                <a:pos x="843" y="184"/>
              </a:cxn>
              <a:cxn ang="0">
                <a:pos x="843" y="0"/>
              </a:cxn>
              <a:cxn ang="0">
                <a:pos x="0" y="0"/>
              </a:cxn>
              <a:cxn ang="0">
                <a:pos x="0" y="184"/>
              </a:cxn>
              <a:cxn ang="0">
                <a:pos x="843" y="184"/>
              </a:cxn>
            </a:cxnLst>
            <a:rect l="0" t="0" r="r" b="b"/>
            <a:pathLst>
              <a:path w="844" h="185">
                <a:moveTo>
                  <a:pt x="843" y="184"/>
                </a:moveTo>
                <a:lnTo>
                  <a:pt x="843" y="0"/>
                </a:lnTo>
                <a:lnTo>
                  <a:pt x="0" y="0"/>
                </a:lnTo>
                <a:lnTo>
                  <a:pt x="0" y="184"/>
                </a:lnTo>
                <a:lnTo>
                  <a:pt x="843" y="18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06" name="Rectangle 10"/>
          <p:cNvSpPr>
            <a:spLocks noChangeArrowheads="1"/>
          </p:cNvSpPr>
          <p:nvPr/>
        </p:nvSpPr>
        <p:spPr bwMode="auto">
          <a:xfrm>
            <a:off x="8151813" y="1457325"/>
            <a:ext cx="5318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age</a:t>
            </a:r>
          </a:p>
        </p:txBody>
      </p:sp>
      <p:sp>
        <p:nvSpPr>
          <p:cNvPr id="29707" name="Rectangle 11"/>
          <p:cNvSpPr>
            <a:spLocks noChangeArrowheads="1"/>
          </p:cNvSpPr>
          <p:nvPr/>
        </p:nvSpPr>
        <p:spPr bwMode="auto">
          <a:xfrm>
            <a:off x="6964363" y="1430338"/>
            <a:ext cx="836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pname</a:t>
            </a:r>
          </a:p>
        </p:txBody>
      </p:sp>
      <p:sp>
        <p:nvSpPr>
          <p:cNvPr id="29708" name="Rectangle 12"/>
          <p:cNvSpPr>
            <a:spLocks noChangeArrowheads="1"/>
          </p:cNvSpPr>
          <p:nvPr/>
        </p:nvSpPr>
        <p:spPr bwMode="auto">
          <a:xfrm>
            <a:off x="7559675" y="1931988"/>
            <a:ext cx="1344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Dependents</a:t>
            </a:r>
          </a:p>
        </p:txBody>
      </p:sp>
      <p:sp>
        <p:nvSpPr>
          <p:cNvPr id="29709" name="Rectangle 13"/>
          <p:cNvSpPr>
            <a:spLocks noChangeArrowheads="1"/>
          </p:cNvSpPr>
          <p:nvPr/>
        </p:nvSpPr>
        <p:spPr bwMode="auto">
          <a:xfrm>
            <a:off x="5754688" y="1962150"/>
            <a:ext cx="86995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Covers</a:t>
            </a:r>
          </a:p>
        </p:txBody>
      </p:sp>
      <p:grpSp>
        <p:nvGrpSpPr>
          <p:cNvPr id="29721" name="Group 25"/>
          <p:cNvGrpSpPr>
            <a:grpSpLocks/>
          </p:cNvGrpSpPr>
          <p:nvPr/>
        </p:nvGrpSpPr>
        <p:grpSpPr bwMode="auto">
          <a:xfrm>
            <a:off x="2900363" y="1219200"/>
            <a:ext cx="2454275" cy="1055688"/>
            <a:chOff x="1827" y="768"/>
            <a:chExt cx="1546" cy="665"/>
          </a:xfrm>
        </p:grpSpPr>
        <p:sp>
          <p:nvSpPr>
            <p:cNvPr id="29710" name="Freeform 14"/>
            <p:cNvSpPr>
              <a:spLocks/>
            </p:cNvSpPr>
            <p:nvPr/>
          </p:nvSpPr>
          <p:spPr bwMode="auto">
            <a:xfrm>
              <a:off x="1827" y="924"/>
              <a:ext cx="545" cy="198"/>
            </a:xfrm>
            <a:custGeom>
              <a:avLst/>
              <a:gdLst/>
              <a:ahLst/>
              <a:cxnLst>
                <a:cxn ang="0">
                  <a:pos x="543" y="90"/>
                </a:cxn>
                <a:cxn ang="0">
                  <a:pos x="535" y="73"/>
                </a:cxn>
                <a:cxn ang="0">
                  <a:pos x="519" y="57"/>
                </a:cxn>
                <a:cxn ang="0">
                  <a:pos x="495" y="42"/>
                </a:cxn>
                <a:cxn ang="0">
                  <a:pos x="464" y="29"/>
                </a:cxn>
                <a:cxn ang="0">
                  <a:pos x="428" y="18"/>
                </a:cxn>
                <a:cxn ang="0">
                  <a:pos x="387" y="9"/>
                </a:cxn>
                <a:cxn ang="0">
                  <a:pos x="343" y="3"/>
                </a:cxn>
                <a:cxn ang="0">
                  <a:pos x="296" y="1"/>
                </a:cxn>
                <a:cxn ang="0">
                  <a:pos x="248" y="1"/>
                </a:cxn>
                <a:cxn ang="0">
                  <a:pos x="202" y="3"/>
                </a:cxn>
                <a:cxn ang="0">
                  <a:pos x="157" y="9"/>
                </a:cxn>
                <a:cxn ang="0">
                  <a:pos x="116" y="18"/>
                </a:cxn>
                <a:cxn ang="0">
                  <a:pos x="80" y="29"/>
                </a:cxn>
                <a:cxn ang="0">
                  <a:pos x="49" y="42"/>
                </a:cxn>
                <a:cxn ang="0">
                  <a:pos x="25" y="57"/>
                </a:cxn>
                <a:cxn ang="0">
                  <a:pos x="9" y="73"/>
                </a:cxn>
                <a:cxn ang="0">
                  <a:pos x="1" y="90"/>
                </a:cxn>
                <a:cxn ang="0">
                  <a:pos x="1" y="107"/>
                </a:cxn>
                <a:cxn ang="0">
                  <a:pos x="9" y="124"/>
                </a:cxn>
                <a:cxn ang="0">
                  <a:pos x="25" y="140"/>
                </a:cxn>
                <a:cxn ang="0">
                  <a:pos x="49" y="155"/>
                </a:cxn>
                <a:cxn ang="0">
                  <a:pos x="80" y="168"/>
                </a:cxn>
                <a:cxn ang="0">
                  <a:pos x="116" y="179"/>
                </a:cxn>
                <a:cxn ang="0">
                  <a:pos x="157" y="188"/>
                </a:cxn>
                <a:cxn ang="0">
                  <a:pos x="202" y="194"/>
                </a:cxn>
                <a:cxn ang="0">
                  <a:pos x="248" y="197"/>
                </a:cxn>
                <a:cxn ang="0">
                  <a:pos x="296" y="197"/>
                </a:cxn>
                <a:cxn ang="0">
                  <a:pos x="343" y="194"/>
                </a:cxn>
                <a:cxn ang="0">
                  <a:pos x="387" y="188"/>
                </a:cxn>
                <a:cxn ang="0">
                  <a:pos x="428" y="179"/>
                </a:cxn>
                <a:cxn ang="0">
                  <a:pos x="464" y="168"/>
                </a:cxn>
                <a:cxn ang="0">
                  <a:pos x="495" y="155"/>
                </a:cxn>
                <a:cxn ang="0">
                  <a:pos x="519" y="140"/>
                </a:cxn>
                <a:cxn ang="0">
                  <a:pos x="535" y="124"/>
                </a:cxn>
                <a:cxn ang="0">
                  <a:pos x="543" y="107"/>
                </a:cxn>
              </a:cxnLst>
              <a:rect l="0" t="0" r="r" b="b"/>
              <a:pathLst>
                <a:path w="545" h="198">
                  <a:moveTo>
                    <a:pt x="544" y="99"/>
                  </a:moveTo>
                  <a:lnTo>
                    <a:pt x="543" y="90"/>
                  </a:lnTo>
                  <a:lnTo>
                    <a:pt x="540" y="81"/>
                  </a:lnTo>
                  <a:lnTo>
                    <a:pt x="535" y="73"/>
                  </a:lnTo>
                  <a:lnTo>
                    <a:pt x="528" y="65"/>
                  </a:lnTo>
                  <a:lnTo>
                    <a:pt x="519" y="57"/>
                  </a:lnTo>
                  <a:lnTo>
                    <a:pt x="508" y="49"/>
                  </a:lnTo>
                  <a:lnTo>
                    <a:pt x="495" y="42"/>
                  </a:lnTo>
                  <a:lnTo>
                    <a:pt x="480" y="35"/>
                  </a:lnTo>
                  <a:lnTo>
                    <a:pt x="464" y="29"/>
                  </a:lnTo>
                  <a:lnTo>
                    <a:pt x="447" y="23"/>
                  </a:lnTo>
                  <a:lnTo>
                    <a:pt x="428" y="18"/>
                  </a:lnTo>
                  <a:lnTo>
                    <a:pt x="408" y="13"/>
                  </a:lnTo>
                  <a:lnTo>
                    <a:pt x="387" y="9"/>
                  </a:lnTo>
                  <a:lnTo>
                    <a:pt x="365" y="6"/>
                  </a:lnTo>
                  <a:lnTo>
                    <a:pt x="343" y="3"/>
                  </a:lnTo>
                  <a:lnTo>
                    <a:pt x="319" y="2"/>
                  </a:lnTo>
                  <a:lnTo>
                    <a:pt x="296" y="1"/>
                  </a:lnTo>
                  <a:lnTo>
                    <a:pt x="272" y="0"/>
                  </a:lnTo>
                  <a:lnTo>
                    <a:pt x="248" y="1"/>
                  </a:lnTo>
                  <a:lnTo>
                    <a:pt x="225" y="2"/>
                  </a:lnTo>
                  <a:lnTo>
                    <a:pt x="202" y="3"/>
                  </a:lnTo>
                  <a:lnTo>
                    <a:pt x="179" y="6"/>
                  </a:lnTo>
                  <a:lnTo>
                    <a:pt x="157" y="9"/>
                  </a:lnTo>
                  <a:lnTo>
                    <a:pt x="136" y="13"/>
                  </a:lnTo>
                  <a:lnTo>
                    <a:pt x="116" y="18"/>
                  </a:lnTo>
                  <a:lnTo>
                    <a:pt x="97" y="23"/>
                  </a:lnTo>
                  <a:lnTo>
                    <a:pt x="80" y="29"/>
                  </a:lnTo>
                  <a:lnTo>
                    <a:pt x="64" y="35"/>
                  </a:lnTo>
                  <a:lnTo>
                    <a:pt x="49" y="42"/>
                  </a:lnTo>
                  <a:lnTo>
                    <a:pt x="36" y="49"/>
                  </a:lnTo>
                  <a:lnTo>
                    <a:pt x="25" y="57"/>
                  </a:lnTo>
                  <a:lnTo>
                    <a:pt x="16" y="65"/>
                  </a:lnTo>
                  <a:lnTo>
                    <a:pt x="9" y="73"/>
                  </a:lnTo>
                  <a:lnTo>
                    <a:pt x="4" y="81"/>
                  </a:lnTo>
                  <a:lnTo>
                    <a:pt x="1" y="90"/>
                  </a:lnTo>
                  <a:lnTo>
                    <a:pt x="0" y="99"/>
                  </a:lnTo>
                  <a:lnTo>
                    <a:pt x="1" y="107"/>
                  </a:lnTo>
                  <a:lnTo>
                    <a:pt x="4" y="116"/>
                  </a:lnTo>
                  <a:lnTo>
                    <a:pt x="9" y="124"/>
                  </a:lnTo>
                  <a:lnTo>
                    <a:pt x="16" y="132"/>
                  </a:lnTo>
                  <a:lnTo>
                    <a:pt x="25" y="140"/>
                  </a:lnTo>
                  <a:lnTo>
                    <a:pt x="36" y="148"/>
                  </a:lnTo>
                  <a:lnTo>
                    <a:pt x="49" y="155"/>
                  </a:lnTo>
                  <a:lnTo>
                    <a:pt x="64" y="162"/>
                  </a:lnTo>
                  <a:lnTo>
                    <a:pt x="80" y="168"/>
                  </a:lnTo>
                  <a:lnTo>
                    <a:pt x="97" y="174"/>
                  </a:lnTo>
                  <a:lnTo>
                    <a:pt x="116" y="179"/>
                  </a:lnTo>
                  <a:lnTo>
                    <a:pt x="136" y="184"/>
                  </a:lnTo>
                  <a:lnTo>
                    <a:pt x="157" y="188"/>
                  </a:lnTo>
                  <a:lnTo>
                    <a:pt x="179" y="191"/>
                  </a:lnTo>
                  <a:lnTo>
                    <a:pt x="202" y="194"/>
                  </a:lnTo>
                  <a:lnTo>
                    <a:pt x="225" y="195"/>
                  </a:lnTo>
                  <a:lnTo>
                    <a:pt x="248" y="197"/>
                  </a:lnTo>
                  <a:lnTo>
                    <a:pt x="272" y="197"/>
                  </a:lnTo>
                  <a:lnTo>
                    <a:pt x="296" y="197"/>
                  </a:lnTo>
                  <a:lnTo>
                    <a:pt x="319" y="195"/>
                  </a:lnTo>
                  <a:lnTo>
                    <a:pt x="343" y="194"/>
                  </a:lnTo>
                  <a:lnTo>
                    <a:pt x="365" y="191"/>
                  </a:lnTo>
                  <a:lnTo>
                    <a:pt x="387" y="188"/>
                  </a:lnTo>
                  <a:lnTo>
                    <a:pt x="408" y="184"/>
                  </a:lnTo>
                  <a:lnTo>
                    <a:pt x="428" y="179"/>
                  </a:lnTo>
                  <a:lnTo>
                    <a:pt x="447" y="174"/>
                  </a:lnTo>
                  <a:lnTo>
                    <a:pt x="464" y="168"/>
                  </a:lnTo>
                  <a:lnTo>
                    <a:pt x="480" y="162"/>
                  </a:lnTo>
                  <a:lnTo>
                    <a:pt x="495" y="155"/>
                  </a:lnTo>
                  <a:lnTo>
                    <a:pt x="508" y="148"/>
                  </a:lnTo>
                  <a:lnTo>
                    <a:pt x="519" y="140"/>
                  </a:lnTo>
                  <a:lnTo>
                    <a:pt x="528" y="132"/>
                  </a:lnTo>
                  <a:lnTo>
                    <a:pt x="535" y="124"/>
                  </a:lnTo>
                  <a:lnTo>
                    <a:pt x="540" y="116"/>
                  </a:lnTo>
                  <a:lnTo>
                    <a:pt x="543" y="107"/>
                  </a:lnTo>
                  <a:lnTo>
                    <a:pt x="544"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11" name="Freeform 15"/>
            <p:cNvSpPr>
              <a:spLocks/>
            </p:cNvSpPr>
            <p:nvPr/>
          </p:nvSpPr>
          <p:spPr bwMode="auto">
            <a:xfrm>
              <a:off x="2827" y="924"/>
              <a:ext cx="546" cy="198"/>
            </a:xfrm>
            <a:custGeom>
              <a:avLst/>
              <a:gdLst/>
              <a:ahLst/>
              <a:cxnLst>
                <a:cxn ang="0">
                  <a:pos x="1" y="107"/>
                </a:cxn>
                <a:cxn ang="0">
                  <a:pos x="9" y="124"/>
                </a:cxn>
                <a:cxn ang="0">
                  <a:pos x="26" y="140"/>
                </a:cxn>
                <a:cxn ang="0">
                  <a:pos x="50" y="155"/>
                </a:cxn>
                <a:cxn ang="0">
                  <a:pos x="80" y="168"/>
                </a:cxn>
                <a:cxn ang="0">
                  <a:pos x="117" y="179"/>
                </a:cxn>
                <a:cxn ang="0">
                  <a:pos x="157" y="188"/>
                </a:cxn>
                <a:cxn ang="0">
                  <a:pos x="202" y="194"/>
                </a:cxn>
                <a:cxn ang="0">
                  <a:pos x="249" y="197"/>
                </a:cxn>
                <a:cxn ang="0">
                  <a:pos x="296" y="197"/>
                </a:cxn>
                <a:cxn ang="0">
                  <a:pos x="343" y="194"/>
                </a:cxn>
                <a:cxn ang="0">
                  <a:pos x="388" y="188"/>
                </a:cxn>
                <a:cxn ang="0">
                  <a:pos x="428" y="179"/>
                </a:cxn>
                <a:cxn ang="0">
                  <a:pos x="465" y="168"/>
                </a:cxn>
                <a:cxn ang="0">
                  <a:pos x="495" y="155"/>
                </a:cxn>
                <a:cxn ang="0">
                  <a:pos x="519" y="140"/>
                </a:cxn>
                <a:cxn ang="0">
                  <a:pos x="536" y="124"/>
                </a:cxn>
                <a:cxn ang="0">
                  <a:pos x="544" y="107"/>
                </a:cxn>
                <a:cxn ang="0">
                  <a:pos x="544" y="90"/>
                </a:cxn>
                <a:cxn ang="0">
                  <a:pos x="536" y="73"/>
                </a:cxn>
                <a:cxn ang="0">
                  <a:pos x="519" y="57"/>
                </a:cxn>
                <a:cxn ang="0">
                  <a:pos x="495" y="42"/>
                </a:cxn>
                <a:cxn ang="0">
                  <a:pos x="465" y="29"/>
                </a:cxn>
                <a:cxn ang="0">
                  <a:pos x="428" y="18"/>
                </a:cxn>
                <a:cxn ang="0">
                  <a:pos x="388" y="9"/>
                </a:cxn>
                <a:cxn ang="0">
                  <a:pos x="343" y="3"/>
                </a:cxn>
                <a:cxn ang="0">
                  <a:pos x="296" y="1"/>
                </a:cxn>
                <a:cxn ang="0">
                  <a:pos x="249" y="1"/>
                </a:cxn>
                <a:cxn ang="0">
                  <a:pos x="202" y="3"/>
                </a:cxn>
                <a:cxn ang="0">
                  <a:pos x="157" y="9"/>
                </a:cxn>
                <a:cxn ang="0">
                  <a:pos x="117" y="18"/>
                </a:cxn>
                <a:cxn ang="0">
                  <a:pos x="80" y="29"/>
                </a:cxn>
                <a:cxn ang="0">
                  <a:pos x="50" y="42"/>
                </a:cxn>
                <a:cxn ang="0">
                  <a:pos x="26" y="57"/>
                </a:cxn>
                <a:cxn ang="0">
                  <a:pos x="9" y="73"/>
                </a:cxn>
                <a:cxn ang="0">
                  <a:pos x="1" y="90"/>
                </a:cxn>
              </a:cxnLst>
              <a:rect l="0" t="0" r="r" b="b"/>
              <a:pathLst>
                <a:path w="546" h="198">
                  <a:moveTo>
                    <a:pt x="0" y="99"/>
                  </a:moveTo>
                  <a:lnTo>
                    <a:pt x="1" y="107"/>
                  </a:lnTo>
                  <a:lnTo>
                    <a:pt x="5" y="116"/>
                  </a:lnTo>
                  <a:lnTo>
                    <a:pt x="9" y="124"/>
                  </a:lnTo>
                  <a:lnTo>
                    <a:pt x="17" y="132"/>
                  </a:lnTo>
                  <a:lnTo>
                    <a:pt x="26" y="140"/>
                  </a:lnTo>
                  <a:lnTo>
                    <a:pt x="37" y="148"/>
                  </a:lnTo>
                  <a:lnTo>
                    <a:pt x="50" y="155"/>
                  </a:lnTo>
                  <a:lnTo>
                    <a:pt x="64" y="162"/>
                  </a:lnTo>
                  <a:lnTo>
                    <a:pt x="80" y="168"/>
                  </a:lnTo>
                  <a:lnTo>
                    <a:pt x="98" y="174"/>
                  </a:lnTo>
                  <a:lnTo>
                    <a:pt x="117" y="179"/>
                  </a:lnTo>
                  <a:lnTo>
                    <a:pt x="136" y="184"/>
                  </a:lnTo>
                  <a:lnTo>
                    <a:pt x="157" y="188"/>
                  </a:lnTo>
                  <a:lnTo>
                    <a:pt x="179" y="191"/>
                  </a:lnTo>
                  <a:lnTo>
                    <a:pt x="202" y="194"/>
                  </a:lnTo>
                  <a:lnTo>
                    <a:pt x="225" y="195"/>
                  </a:lnTo>
                  <a:lnTo>
                    <a:pt x="249" y="197"/>
                  </a:lnTo>
                  <a:lnTo>
                    <a:pt x="272" y="197"/>
                  </a:lnTo>
                  <a:lnTo>
                    <a:pt x="296" y="197"/>
                  </a:lnTo>
                  <a:lnTo>
                    <a:pt x="320" y="195"/>
                  </a:lnTo>
                  <a:lnTo>
                    <a:pt x="343" y="194"/>
                  </a:lnTo>
                  <a:lnTo>
                    <a:pt x="366" y="191"/>
                  </a:lnTo>
                  <a:lnTo>
                    <a:pt x="388" y="188"/>
                  </a:lnTo>
                  <a:lnTo>
                    <a:pt x="409" y="184"/>
                  </a:lnTo>
                  <a:lnTo>
                    <a:pt x="428" y="179"/>
                  </a:lnTo>
                  <a:lnTo>
                    <a:pt x="448" y="174"/>
                  </a:lnTo>
                  <a:lnTo>
                    <a:pt x="465" y="168"/>
                  </a:lnTo>
                  <a:lnTo>
                    <a:pt x="481" y="162"/>
                  </a:lnTo>
                  <a:lnTo>
                    <a:pt x="495" y="155"/>
                  </a:lnTo>
                  <a:lnTo>
                    <a:pt x="508" y="148"/>
                  </a:lnTo>
                  <a:lnTo>
                    <a:pt x="519" y="140"/>
                  </a:lnTo>
                  <a:lnTo>
                    <a:pt x="528" y="132"/>
                  </a:lnTo>
                  <a:lnTo>
                    <a:pt x="536" y="124"/>
                  </a:lnTo>
                  <a:lnTo>
                    <a:pt x="540" y="116"/>
                  </a:lnTo>
                  <a:lnTo>
                    <a:pt x="544" y="107"/>
                  </a:lnTo>
                  <a:lnTo>
                    <a:pt x="545" y="99"/>
                  </a:lnTo>
                  <a:lnTo>
                    <a:pt x="544" y="90"/>
                  </a:lnTo>
                  <a:lnTo>
                    <a:pt x="540" y="81"/>
                  </a:lnTo>
                  <a:lnTo>
                    <a:pt x="536" y="73"/>
                  </a:lnTo>
                  <a:lnTo>
                    <a:pt x="528" y="65"/>
                  </a:lnTo>
                  <a:lnTo>
                    <a:pt x="519" y="57"/>
                  </a:lnTo>
                  <a:lnTo>
                    <a:pt x="508" y="49"/>
                  </a:lnTo>
                  <a:lnTo>
                    <a:pt x="495" y="42"/>
                  </a:lnTo>
                  <a:lnTo>
                    <a:pt x="481" y="35"/>
                  </a:lnTo>
                  <a:lnTo>
                    <a:pt x="465" y="29"/>
                  </a:lnTo>
                  <a:lnTo>
                    <a:pt x="447" y="23"/>
                  </a:lnTo>
                  <a:lnTo>
                    <a:pt x="428" y="18"/>
                  </a:lnTo>
                  <a:lnTo>
                    <a:pt x="409" y="13"/>
                  </a:lnTo>
                  <a:lnTo>
                    <a:pt x="388" y="9"/>
                  </a:lnTo>
                  <a:lnTo>
                    <a:pt x="366" y="6"/>
                  </a:lnTo>
                  <a:lnTo>
                    <a:pt x="343" y="3"/>
                  </a:lnTo>
                  <a:lnTo>
                    <a:pt x="320" y="2"/>
                  </a:lnTo>
                  <a:lnTo>
                    <a:pt x="296" y="1"/>
                  </a:lnTo>
                  <a:lnTo>
                    <a:pt x="272" y="0"/>
                  </a:lnTo>
                  <a:lnTo>
                    <a:pt x="249" y="1"/>
                  </a:lnTo>
                  <a:lnTo>
                    <a:pt x="225" y="2"/>
                  </a:lnTo>
                  <a:lnTo>
                    <a:pt x="202" y="3"/>
                  </a:lnTo>
                  <a:lnTo>
                    <a:pt x="179" y="6"/>
                  </a:lnTo>
                  <a:lnTo>
                    <a:pt x="157" y="9"/>
                  </a:lnTo>
                  <a:lnTo>
                    <a:pt x="136" y="13"/>
                  </a:lnTo>
                  <a:lnTo>
                    <a:pt x="117" y="18"/>
                  </a:lnTo>
                  <a:lnTo>
                    <a:pt x="97" y="23"/>
                  </a:lnTo>
                  <a:lnTo>
                    <a:pt x="80" y="29"/>
                  </a:lnTo>
                  <a:lnTo>
                    <a:pt x="64" y="35"/>
                  </a:lnTo>
                  <a:lnTo>
                    <a:pt x="50" y="42"/>
                  </a:lnTo>
                  <a:lnTo>
                    <a:pt x="37" y="49"/>
                  </a:lnTo>
                  <a:lnTo>
                    <a:pt x="26" y="57"/>
                  </a:lnTo>
                  <a:lnTo>
                    <a:pt x="17" y="65"/>
                  </a:lnTo>
                  <a:lnTo>
                    <a:pt x="9" y="73"/>
                  </a:lnTo>
                  <a:lnTo>
                    <a:pt x="5" y="81"/>
                  </a:lnTo>
                  <a:lnTo>
                    <a:pt x="1" y="90"/>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12" name="Freeform 16"/>
            <p:cNvSpPr>
              <a:spLocks/>
            </p:cNvSpPr>
            <p:nvPr/>
          </p:nvSpPr>
          <p:spPr bwMode="auto">
            <a:xfrm>
              <a:off x="2317" y="1242"/>
              <a:ext cx="820" cy="170"/>
            </a:xfrm>
            <a:custGeom>
              <a:avLst/>
              <a:gdLst/>
              <a:ahLst/>
              <a:cxnLst>
                <a:cxn ang="0">
                  <a:pos x="819" y="169"/>
                </a:cxn>
                <a:cxn ang="0">
                  <a:pos x="819" y="0"/>
                </a:cxn>
                <a:cxn ang="0">
                  <a:pos x="0" y="0"/>
                </a:cxn>
                <a:cxn ang="0">
                  <a:pos x="0" y="169"/>
                </a:cxn>
                <a:cxn ang="0">
                  <a:pos x="819" y="169"/>
                </a:cxn>
              </a:cxnLst>
              <a:rect l="0" t="0" r="r" b="b"/>
              <a:pathLst>
                <a:path w="820" h="170">
                  <a:moveTo>
                    <a:pt x="819" y="169"/>
                  </a:moveTo>
                  <a:lnTo>
                    <a:pt x="819" y="0"/>
                  </a:lnTo>
                  <a:lnTo>
                    <a:pt x="0" y="0"/>
                  </a:lnTo>
                  <a:lnTo>
                    <a:pt x="0" y="169"/>
                  </a:lnTo>
                  <a:lnTo>
                    <a:pt x="819" y="16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13" name="Freeform 17"/>
            <p:cNvSpPr>
              <a:spLocks/>
            </p:cNvSpPr>
            <p:nvPr/>
          </p:nvSpPr>
          <p:spPr bwMode="auto">
            <a:xfrm>
              <a:off x="2317" y="779"/>
              <a:ext cx="545" cy="198"/>
            </a:xfrm>
            <a:custGeom>
              <a:avLst/>
              <a:gdLst/>
              <a:ahLst/>
              <a:cxnLst>
                <a:cxn ang="0">
                  <a:pos x="543" y="90"/>
                </a:cxn>
                <a:cxn ang="0">
                  <a:pos x="535" y="73"/>
                </a:cxn>
                <a:cxn ang="0">
                  <a:pos x="519" y="57"/>
                </a:cxn>
                <a:cxn ang="0">
                  <a:pos x="495" y="42"/>
                </a:cxn>
                <a:cxn ang="0">
                  <a:pos x="465" y="29"/>
                </a:cxn>
                <a:cxn ang="0">
                  <a:pos x="428" y="18"/>
                </a:cxn>
                <a:cxn ang="0">
                  <a:pos x="387" y="10"/>
                </a:cxn>
                <a:cxn ang="0">
                  <a:pos x="343" y="4"/>
                </a:cxn>
                <a:cxn ang="0">
                  <a:pos x="296" y="1"/>
                </a:cxn>
                <a:cxn ang="0">
                  <a:pos x="248" y="1"/>
                </a:cxn>
                <a:cxn ang="0">
                  <a:pos x="202" y="4"/>
                </a:cxn>
                <a:cxn ang="0">
                  <a:pos x="157" y="10"/>
                </a:cxn>
                <a:cxn ang="0">
                  <a:pos x="116" y="18"/>
                </a:cxn>
                <a:cxn ang="0">
                  <a:pos x="79" y="29"/>
                </a:cxn>
                <a:cxn ang="0">
                  <a:pos x="49" y="42"/>
                </a:cxn>
                <a:cxn ang="0">
                  <a:pos x="25" y="57"/>
                </a:cxn>
                <a:cxn ang="0">
                  <a:pos x="9" y="73"/>
                </a:cxn>
                <a:cxn ang="0">
                  <a:pos x="1" y="90"/>
                </a:cxn>
                <a:cxn ang="0">
                  <a:pos x="1" y="107"/>
                </a:cxn>
                <a:cxn ang="0">
                  <a:pos x="9" y="124"/>
                </a:cxn>
                <a:cxn ang="0">
                  <a:pos x="25" y="140"/>
                </a:cxn>
                <a:cxn ang="0">
                  <a:pos x="49" y="155"/>
                </a:cxn>
                <a:cxn ang="0">
                  <a:pos x="79" y="168"/>
                </a:cxn>
                <a:cxn ang="0">
                  <a:pos x="116" y="179"/>
                </a:cxn>
                <a:cxn ang="0">
                  <a:pos x="157" y="188"/>
                </a:cxn>
                <a:cxn ang="0">
                  <a:pos x="202" y="194"/>
                </a:cxn>
                <a:cxn ang="0">
                  <a:pos x="248" y="197"/>
                </a:cxn>
                <a:cxn ang="0">
                  <a:pos x="296" y="197"/>
                </a:cxn>
                <a:cxn ang="0">
                  <a:pos x="343" y="194"/>
                </a:cxn>
                <a:cxn ang="0">
                  <a:pos x="387" y="188"/>
                </a:cxn>
                <a:cxn ang="0">
                  <a:pos x="428" y="179"/>
                </a:cxn>
                <a:cxn ang="0">
                  <a:pos x="465" y="168"/>
                </a:cxn>
                <a:cxn ang="0">
                  <a:pos x="495" y="155"/>
                </a:cxn>
                <a:cxn ang="0">
                  <a:pos x="519" y="140"/>
                </a:cxn>
                <a:cxn ang="0">
                  <a:pos x="535" y="124"/>
                </a:cxn>
                <a:cxn ang="0">
                  <a:pos x="543" y="107"/>
                </a:cxn>
              </a:cxnLst>
              <a:rect l="0" t="0" r="r" b="b"/>
              <a:pathLst>
                <a:path w="545" h="198">
                  <a:moveTo>
                    <a:pt x="544" y="99"/>
                  </a:moveTo>
                  <a:lnTo>
                    <a:pt x="543" y="90"/>
                  </a:lnTo>
                  <a:lnTo>
                    <a:pt x="540" y="82"/>
                  </a:lnTo>
                  <a:lnTo>
                    <a:pt x="535" y="73"/>
                  </a:lnTo>
                  <a:lnTo>
                    <a:pt x="528" y="65"/>
                  </a:lnTo>
                  <a:lnTo>
                    <a:pt x="519" y="57"/>
                  </a:lnTo>
                  <a:lnTo>
                    <a:pt x="508" y="49"/>
                  </a:lnTo>
                  <a:lnTo>
                    <a:pt x="495" y="42"/>
                  </a:lnTo>
                  <a:lnTo>
                    <a:pt x="481" y="35"/>
                  </a:lnTo>
                  <a:lnTo>
                    <a:pt x="465" y="29"/>
                  </a:lnTo>
                  <a:lnTo>
                    <a:pt x="447" y="23"/>
                  </a:lnTo>
                  <a:lnTo>
                    <a:pt x="428" y="18"/>
                  </a:lnTo>
                  <a:lnTo>
                    <a:pt x="408" y="13"/>
                  </a:lnTo>
                  <a:lnTo>
                    <a:pt x="387" y="10"/>
                  </a:lnTo>
                  <a:lnTo>
                    <a:pt x="365" y="6"/>
                  </a:lnTo>
                  <a:lnTo>
                    <a:pt x="343" y="4"/>
                  </a:lnTo>
                  <a:lnTo>
                    <a:pt x="319" y="2"/>
                  </a:lnTo>
                  <a:lnTo>
                    <a:pt x="296" y="1"/>
                  </a:lnTo>
                  <a:lnTo>
                    <a:pt x="272" y="0"/>
                  </a:lnTo>
                  <a:lnTo>
                    <a:pt x="248" y="1"/>
                  </a:lnTo>
                  <a:lnTo>
                    <a:pt x="225" y="2"/>
                  </a:lnTo>
                  <a:lnTo>
                    <a:pt x="202" y="4"/>
                  </a:lnTo>
                  <a:lnTo>
                    <a:pt x="179" y="6"/>
                  </a:lnTo>
                  <a:lnTo>
                    <a:pt x="157" y="10"/>
                  </a:lnTo>
                  <a:lnTo>
                    <a:pt x="136" y="13"/>
                  </a:lnTo>
                  <a:lnTo>
                    <a:pt x="116" y="18"/>
                  </a:lnTo>
                  <a:lnTo>
                    <a:pt x="97" y="23"/>
                  </a:lnTo>
                  <a:lnTo>
                    <a:pt x="79" y="29"/>
                  </a:lnTo>
                  <a:lnTo>
                    <a:pt x="63" y="35"/>
                  </a:lnTo>
                  <a:lnTo>
                    <a:pt x="49" y="42"/>
                  </a:lnTo>
                  <a:lnTo>
                    <a:pt x="37" y="49"/>
                  </a:lnTo>
                  <a:lnTo>
                    <a:pt x="25" y="57"/>
                  </a:lnTo>
                  <a:lnTo>
                    <a:pt x="16" y="65"/>
                  </a:lnTo>
                  <a:lnTo>
                    <a:pt x="9" y="73"/>
                  </a:lnTo>
                  <a:lnTo>
                    <a:pt x="4" y="82"/>
                  </a:lnTo>
                  <a:lnTo>
                    <a:pt x="1" y="90"/>
                  </a:lnTo>
                  <a:lnTo>
                    <a:pt x="0" y="99"/>
                  </a:lnTo>
                  <a:lnTo>
                    <a:pt x="1" y="107"/>
                  </a:lnTo>
                  <a:lnTo>
                    <a:pt x="4" y="116"/>
                  </a:lnTo>
                  <a:lnTo>
                    <a:pt x="9" y="124"/>
                  </a:lnTo>
                  <a:lnTo>
                    <a:pt x="16" y="132"/>
                  </a:lnTo>
                  <a:lnTo>
                    <a:pt x="25" y="140"/>
                  </a:lnTo>
                  <a:lnTo>
                    <a:pt x="37" y="148"/>
                  </a:lnTo>
                  <a:lnTo>
                    <a:pt x="49" y="155"/>
                  </a:lnTo>
                  <a:lnTo>
                    <a:pt x="63" y="162"/>
                  </a:lnTo>
                  <a:lnTo>
                    <a:pt x="79" y="168"/>
                  </a:lnTo>
                  <a:lnTo>
                    <a:pt x="97" y="174"/>
                  </a:lnTo>
                  <a:lnTo>
                    <a:pt x="116" y="179"/>
                  </a:lnTo>
                  <a:lnTo>
                    <a:pt x="136" y="184"/>
                  </a:lnTo>
                  <a:lnTo>
                    <a:pt x="157" y="188"/>
                  </a:lnTo>
                  <a:lnTo>
                    <a:pt x="179" y="191"/>
                  </a:lnTo>
                  <a:lnTo>
                    <a:pt x="202" y="194"/>
                  </a:lnTo>
                  <a:lnTo>
                    <a:pt x="225" y="196"/>
                  </a:lnTo>
                  <a:lnTo>
                    <a:pt x="248" y="197"/>
                  </a:lnTo>
                  <a:lnTo>
                    <a:pt x="272" y="197"/>
                  </a:lnTo>
                  <a:lnTo>
                    <a:pt x="296" y="197"/>
                  </a:lnTo>
                  <a:lnTo>
                    <a:pt x="319" y="196"/>
                  </a:lnTo>
                  <a:lnTo>
                    <a:pt x="343" y="194"/>
                  </a:lnTo>
                  <a:lnTo>
                    <a:pt x="365" y="191"/>
                  </a:lnTo>
                  <a:lnTo>
                    <a:pt x="387" y="188"/>
                  </a:lnTo>
                  <a:lnTo>
                    <a:pt x="408" y="184"/>
                  </a:lnTo>
                  <a:lnTo>
                    <a:pt x="428" y="179"/>
                  </a:lnTo>
                  <a:lnTo>
                    <a:pt x="447" y="174"/>
                  </a:lnTo>
                  <a:lnTo>
                    <a:pt x="465" y="168"/>
                  </a:lnTo>
                  <a:lnTo>
                    <a:pt x="481" y="162"/>
                  </a:lnTo>
                  <a:lnTo>
                    <a:pt x="495" y="155"/>
                  </a:lnTo>
                  <a:lnTo>
                    <a:pt x="508" y="148"/>
                  </a:lnTo>
                  <a:lnTo>
                    <a:pt x="519" y="140"/>
                  </a:lnTo>
                  <a:lnTo>
                    <a:pt x="528" y="132"/>
                  </a:lnTo>
                  <a:lnTo>
                    <a:pt x="535" y="124"/>
                  </a:lnTo>
                  <a:lnTo>
                    <a:pt x="540" y="116"/>
                  </a:lnTo>
                  <a:lnTo>
                    <a:pt x="543" y="107"/>
                  </a:lnTo>
                  <a:lnTo>
                    <a:pt x="544"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14" name="Rectangle 18"/>
            <p:cNvSpPr>
              <a:spLocks noChangeArrowheads="1"/>
            </p:cNvSpPr>
            <p:nvPr/>
          </p:nvSpPr>
          <p:spPr bwMode="auto">
            <a:xfrm>
              <a:off x="2345" y="768"/>
              <a:ext cx="44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29715" name="Rectangle 19"/>
            <p:cNvSpPr>
              <a:spLocks noChangeArrowheads="1"/>
            </p:cNvSpPr>
            <p:nvPr/>
          </p:nvSpPr>
          <p:spPr bwMode="auto">
            <a:xfrm>
              <a:off x="2358" y="1223"/>
              <a:ext cx="79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29716" name="Rectangle 20"/>
            <p:cNvSpPr>
              <a:spLocks noChangeArrowheads="1"/>
            </p:cNvSpPr>
            <p:nvPr/>
          </p:nvSpPr>
          <p:spPr bwMode="auto">
            <a:xfrm>
              <a:off x="1971" y="899"/>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29717" name="Rectangle 21"/>
            <p:cNvSpPr>
              <a:spLocks noChangeArrowheads="1"/>
            </p:cNvSpPr>
            <p:nvPr/>
          </p:nvSpPr>
          <p:spPr bwMode="auto">
            <a:xfrm>
              <a:off x="2998" y="904"/>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29718" name="Line 22"/>
            <p:cNvSpPr>
              <a:spLocks noChangeShapeType="1"/>
            </p:cNvSpPr>
            <p:nvPr/>
          </p:nvSpPr>
          <p:spPr bwMode="auto">
            <a:xfrm>
              <a:off x="2097" y="1137"/>
              <a:ext cx="318" cy="97"/>
            </a:xfrm>
            <a:prstGeom prst="line">
              <a:avLst/>
            </a:prstGeom>
            <a:noFill/>
            <a:ln w="12700">
              <a:solidFill>
                <a:schemeClr val="tx2"/>
              </a:solidFill>
              <a:round/>
              <a:headEnd type="none" w="sm" len="sm"/>
              <a:tailEnd type="none" w="sm" len="sm"/>
            </a:ln>
            <a:effectLst/>
          </p:spPr>
          <p:txBody>
            <a:bodyPr/>
            <a:lstStyle/>
            <a:p>
              <a:endParaRPr lang="en-US"/>
            </a:p>
          </p:txBody>
        </p:sp>
        <p:sp>
          <p:nvSpPr>
            <p:cNvPr id="29719" name="Line 23"/>
            <p:cNvSpPr>
              <a:spLocks noChangeShapeType="1"/>
            </p:cNvSpPr>
            <p:nvPr/>
          </p:nvSpPr>
          <p:spPr bwMode="auto">
            <a:xfrm>
              <a:off x="2582" y="993"/>
              <a:ext cx="0" cy="241"/>
            </a:xfrm>
            <a:prstGeom prst="line">
              <a:avLst/>
            </a:prstGeom>
            <a:noFill/>
            <a:ln w="12700">
              <a:solidFill>
                <a:schemeClr val="tx2"/>
              </a:solidFill>
              <a:round/>
              <a:headEnd type="none" w="sm" len="sm"/>
              <a:tailEnd type="none" w="sm" len="sm"/>
            </a:ln>
            <a:effectLst/>
          </p:spPr>
          <p:txBody>
            <a:bodyPr/>
            <a:lstStyle/>
            <a:p>
              <a:endParaRPr lang="en-US"/>
            </a:p>
          </p:txBody>
        </p:sp>
        <p:sp>
          <p:nvSpPr>
            <p:cNvPr id="29720" name="Line 24"/>
            <p:cNvSpPr>
              <a:spLocks noChangeShapeType="1"/>
            </p:cNvSpPr>
            <p:nvPr/>
          </p:nvSpPr>
          <p:spPr bwMode="auto">
            <a:xfrm flipH="1">
              <a:off x="2809" y="1137"/>
              <a:ext cx="296" cy="88"/>
            </a:xfrm>
            <a:prstGeom prst="line">
              <a:avLst/>
            </a:prstGeom>
            <a:noFill/>
            <a:ln w="12700">
              <a:solidFill>
                <a:schemeClr val="tx2"/>
              </a:solidFill>
              <a:round/>
              <a:headEnd type="none" w="sm" len="sm"/>
              <a:tailEnd type="none" w="sm" len="sm"/>
            </a:ln>
            <a:effectLst/>
          </p:spPr>
          <p:txBody>
            <a:bodyPr/>
            <a:lstStyle/>
            <a:p>
              <a:endParaRPr lang="en-US"/>
            </a:p>
          </p:txBody>
        </p:sp>
      </p:grpSp>
      <p:sp>
        <p:nvSpPr>
          <p:cNvPr id="29722" name="Line 26"/>
          <p:cNvSpPr>
            <a:spLocks noChangeShapeType="1"/>
          </p:cNvSpPr>
          <p:nvPr/>
        </p:nvSpPr>
        <p:spPr bwMode="auto">
          <a:xfrm>
            <a:off x="6696075" y="2117725"/>
            <a:ext cx="795338" cy="0"/>
          </a:xfrm>
          <a:prstGeom prst="line">
            <a:avLst/>
          </a:prstGeom>
          <a:noFill/>
          <a:ln w="12700">
            <a:solidFill>
              <a:schemeClr val="tx2"/>
            </a:solidFill>
            <a:round/>
            <a:headEnd type="none" w="sm" len="sm"/>
            <a:tailEnd type="none" w="sm" len="sm"/>
          </a:ln>
          <a:effectLst/>
        </p:spPr>
        <p:txBody>
          <a:bodyPr/>
          <a:lstStyle/>
          <a:p>
            <a:endParaRPr lang="en-US"/>
          </a:p>
        </p:txBody>
      </p:sp>
      <p:sp>
        <p:nvSpPr>
          <p:cNvPr id="29723" name="Line 27"/>
          <p:cNvSpPr>
            <a:spLocks noChangeShapeType="1"/>
          </p:cNvSpPr>
          <p:nvPr/>
        </p:nvSpPr>
        <p:spPr bwMode="auto">
          <a:xfrm>
            <a:off x="7413625" y="1774825"/>
            <a:ext cx="322263" cy="184150"/>
          </a:xfrm>
          <a:prstGeom prst="line">
            <a:avLst/>
          </a:prstGeom>
          <a:noFill/>
          <a:ln w="12700">
            <a:solidFill>
              <a:schemeClr val="tx2"/>
            </a:solidFill>
            <a:round/>
            <a:headEnd type="none" w="sm" len="sm"/>
            <a:tailEnd type="none" w="sm" len="sm"/>
          </a:ln>
          <a:effectLst/>
        </p:spPr>
        <p:txBody>
          <a:bodyPr/>
          <a:lstStyle/>
          <a:p>
            <a:endParaRPr lang="en-US"/>
          </a:p>
        </p:txBody>
      </p:sp>
      <p:sp>
        <p:nvSpPr>
          <p:cNvPr id="29724" name="Line 28"/>
          <p:cNvSpPr>
            <a:spLocks noChangeShapeType="1"/>
          </p:cNvSpPr>
          <p:nvPr/>
        </p:nvSpPr>
        <p:spPr bwMode="auto">
          <a:xfrm flipH="1">
            <a:off x="8223250" y="1804988"/>
            <a:ext cx="271463" cy="169862"/>
          </a:xfrm>
          <a:prstGeom prst="line">
            <a:avLst/>
          </a:prstGeom>
          <a:noFill/>
          <a:ln w="12700">
            <a:solidFill>
              <a:schemeClr val="tx2"/>
            </a:solidFill>
            <a:round/>
            <a:headEnd type="none" w="sm" len="sm"/>
            <a:tailEnd type="none" w="sm" len="sm"/>
          </a:ln>
          <a:effectLst/>
        </p:spPr>
        <p:txBody>
          <a:bodyPr/>
          <a:lstStyle/>
          <a:p>
            <a:endParaRPr lang="en-US"/>
          </a:p>
        </p:txBody>
      </p:sp>
      <p:sp>
        <p:nvSpPr>
          <p:cNvPr id="29725" name="Line 29"/>
          <p:cNvSpPr>
            <a:spLocks noChangeShapeType="1"/>
          </p:cNvSpPr>
          <p:nvPr/>
        </p:nvSpPr>
        <p:spPr bwMode="auto">
          <a:xfrm>
            <a:off x="7029450" y="1692275"/>
            <a:ext cx="676275" cy="0"/>
          </a:xfrm>
          <a:prstGeom prst="line">
            <a:avLst/>
          </a:prstGeom>
          <a:noFill/>
          <a:ln w="12700">
            <a:solidFill>
              <a:schemeClr val="tx2"/>
            </a:solidFill>
            <a:prstDash val="dash"/>
            <a:round/>
            <a:headEnd type="none" w="sm" len="sm"/>
            <a:tailEnd type="none" w="sm" len="sm"/>
          </a:ln>
          <a:effectLst/>
        </p:spPr>
        <p:txBody>
          <a:bodyPr/>
          <a:lstStyle/>
          <a:p>
            <a:endParaRPr lang="en-US"/>
          </a:p>
        </p:txBody>
      </p:sp>
      <p:grpSp>
        <p:nvGrpSpPr>
          <p:cNvPr id="29734" name="Group 38"/>
          <p:cNvGrpSpPr>
            <a:grpSpLocks/>
          </p:cNvGrpSpPr>
          <p:nvPr/>
        </p:nvGrpSpPr>
        <p:grpSpPr bwMode="auto">
          <a:xfrm>
            <a:off x="4954588" y="2630488"/>
            <a:ext cx="2227262" cy="850900"/>
            <a:chOff x="3121" y="1657"/>
            <a:chExt cx="1403" cy="536"/>
          </a:xfrm>
        </p:grpSpPr>
        <p:sp>
          <p:nvSpPr>
            <p:cNvPr id="29726" name="Freeform 30"/>
            <p:cNvSpPr>
              <a:spLocks/>
            </p:cNvSpPr>
            <p:nvPr/>
          </p:nvSpPr>
          <p:spPr bwMode="auto">
            <a:xfrm>
              <a:off x="3121" y="1978"/>
              <a:ext cx="672" cy="209"/>
            </a:xfrm>
            <a:custGeom>
              <a:avLst/>
              <a:gdLst/>
              <a:ahLst/>
              <a:cxnLst>
                <a:cxn ang="0">
                  <a:pos x="669" y="95"/>
                </a:cxn>
                <a:cxn ang="0">
                  <a:pos x="659" y="77"/>
                </a:cxn>
                <a:cxn ang="0">
                  <a:pos x="640" y="59"/>
                </a:cxn>
                <a:cxn ang="0">
                  <a:pos x="610" y="44"/>
                </a:cxn>
                <a:cxn ang="0">
                  <a:pos x="573" y="29"/>
                </a:cxn>
                <a:cxn ang="0">
                  <a:pos x="527" y="19"/>
                </a:cxn>
                <a:cxn ang="0">
                  <a:pos x="477" y="9"/>
                </a:cxn>
                <a:cxn ang="0">
                  <a:pos x="423" y="3"/>
                </a:cxn>
                <a:cxn ang="0">
                  <a:pos x="365" y="0"/>
                </a:cxn>
                <a:cxn ang="0">
                  <a:pos x="305" y="0"/>
                </a:cxn>
                <a:cxn ang="0">
                  <a:pos x="249" y="3"/>
                </a:cxn>
                <a:cxn ang="0">
                  <a:pos x="193" y="9"/>
                </a:cxn>
                <a:cxn ang="0">
                  <a:pos x="143" y="19"/>
                </a:cxn>
                <a:cxn ang="0">
                  <a:pos x="98" y="29"/>
                </a:cxn>
                <a:cxn ang="0">
                  <a:pos x="60" y="44"/>
                </a:cxn>
                <a:cxn ang="0">
                  <a:pos x="30" y="59"/>
                </a:cxn>
                <a:cxn ang="0">
                  <a:pos x="11" y="77"/>
                </a:cxn>
                <a:cxn ang="0">
                  <a:pos x="1" y="95"/>
                </a:cxn>
                <a:cxn ang="0">
                  <a:pos x="1" y="112"/>
                </a:cxn>
                <a:cxn ang="0">
                  <a:pos x="11" y="130"/>
                </a:cxn>
                <a:cxn ang="0">
                  <a:pos x="30" y="148"/>
                </a:cxn>
                <a:cxn ang="0">
                  <a:pos x="60" y="163"/>
                </a:cxn>
                <a:cxn ang="0">
                  <a:pos x="98" y="178"/>
                </a:cxn>
                <a:cxn ang="0">
                  <a:pos x="143" y="189"/>
                </a:cxn>
                <a:cxn ang="0">
                  <a:pos x="193" y="198"/>
                </a:cxn>
                <a:cxn ang="0">
                  <a:pos x="249" y="204"/>
                </a:cxn>
                <a:cxn ang="0">
                  <a:pos x="305" y="208"/>
                </a:cxn>
                <a:cxn ang="0">
                  <a:pos x="365" y="208"/>
                </a:cxn>
                <a:cxn ang="0">
                  <a:pos x="423" y="204"/>
                </a:cxn>
                <a:cxn ang="0">
                  <a:pos x="477" y="198"/>
                </a:cxn>
                <a:cxn ang="0">
                  <a:pos x="527" y="189"/>
                </a:cxn>
                <a:cxn ang="0">
                  <a:pos x="573" y="178"/>
                </a:cxn>
                <a:cxn ang="0">
                  <a:pos x="610" y="163"/>
                </a:cxn>
                <a:cxn ang="0">
                  <a:pos x="640" y="148"/>
                </a:cxn>
                <a:cxn ang="0">
                  <a:pos x="659" y="130"/>
                </a:cxn>
                <a:cxn ang="0">
                  <a:pos x="669" y="112"/>
                </a:cxn>
              </a:cxnLst>
              <a:rect l="0" t="0" r="r" b="b"/>
              <a:pathLst>
                <a:path w="672" h="209">
                  <a:moveTo>
                    <a:pt x="671" y="104"/>
                  </a:moveTo>
                  <a:lnTo>
                    <a:pt x="669" y="95"/>
                  </a:lnTo>
                  <a:lnTo>
                    <a:pt x="666" y="85"/>
                  </a:lnTo>
                  <a:lnTo>
                    <a:pt x="659" y="77"/>
                  </a:lnTo>
                  <a:lnTo>
                    <a:pt x="651" y="68"/>
                  </a:lnTo>
                  <a:lnTo>
                    <a:pt x="640" y="59"/>
                  </a:lnTo>
                  <a:lnTo>
                    <a:pt x="626" y="52"/>
                  </a:lnTo>
                  <a:lnTo>
                    <a:pt x="610" y="44"/>
                  </a:lnTo>
                  <a:lnTo>
                    <a:pt x="593" y="37"/>
                  </a:lnTo>
                  <a:lnTo>
                    <a:pt x="573" y="29"/>
                  </a:lnTo>
                  <a:lnTo>
                    <a:pt x="551" y="24"/>
                  </a:lnTo>
                  <a:lnTo>
                    <a:pt x="527" y="19"/>
                  </a:lnTo>
                  <a:lnTo>
                    <a:pt x="503" y="13"/>
                  </a:lnTo>
                  <a:lnTo>
                    <a:pt x="477" y="9"/>
                  </a:lnTo>
                  <a:lnTo>
                    <a:pt x="450" y="6"/>
                  </a:lnTo>
                  <a:lnTo>
                    <a:pt x="423" y="3"/>
                  </a:lnTo>
                  <a:lnTo>
                    <a:pt x="394" y="1"/>
                  </a:lnTo>
                  <a:lnTo>
                    <a:pt x="365" y="0"/>
                  </a:lnTo>
                  <a:lnTo>
                    <a:pt x="335" y="0"/>
                  </a:lnTo>
                  <a:lnTo>
                    <a:pt x="305" y="0"/>
                  </a:lnTo>
                  <a:lnTo>
                    <a:pt x="277" y="1"/>
                  </a:lnTo>
                  <a:lnTo>
                    <a:pt x="249" y="3"/>
                  </a:lnTo>
                  <a:lnTo>
                    <a:pt x="220" y="6"/>
                  </a:lnTo>
                  <a:lnTo>
                    <a:pt x="193" y="9"/>
                  </a:lnTo>
                  <a:lnTo>
                    <a:pt x="167" y="13"/>
                  </a:lnTo>
                  <a:lnTo>
                    <a:pt x="143" y="19"/>
                  </a:lnTo>
                  <a:lnTo>
                    <a:pt x="119" y="24"/>
                  </a:lnTo>
                  <a:lnTo>
                    <a:pt x="98" y="29"/>
                  </a:lnTo>
                  <a:lnTo>
                    <a:pt x="78" y="37"/>
                  </a:lnTo>
                  <a:lnTo>
                    <a:pt x="60" y="44"/>
                  </a:lnTo>
                  <a:lnTo>
                    <a:pt x="44" y="52"/>
                  </a:lnTo>
                  <a:lnTo>
                    <a:pt x="30" y="59"/>
                  </a:lnTo>
                  <a:lnTo>
                    <a:pt x="19" y="68"/>
                  </a:lnTo>
                  <a:lnTo>
                    <a:pt x="11" y="77"/>
                  </a:lnTo>
                  <a:lnTo>
                    <a:pt x="4" y="85"/>
                  </a:lnTo>
                  <a:lnTo>
                    <a:pt x="1" y="95"/>
                  </a:lnTo>
                  <a:lnTo>
                    <a:pt x="0" y="104"/>
                  </a:lnTo>
                  <a:lnTo>
                    <a:pt x="1" y="112"/>
                  </a:lnTo>
                  <a:lnTo>
                    <a:pt x="4" y="122"/>
                  </a:lnTo>
                  <a:lnTo>
                    <a:pt x="11" y="130"/>
                  </a:lnTo>
                  <a:lnTo>
                    <a:pt x="19" y="140"/>
                  </a:lnTo>
                  <a:lnTo>
                    <a:pt x="30" y="148"/>
                  </a:lnTo>
                  <a:lnTo>
                    <a:pt x="44" y="157"/>
                  </a:lnTo>
                  <a:lnTo>
                    <a:pt x="60" y="163"/>
                  </a:lnTo>
                  <a:lnTo>
                    <a:pt x="78" y="170"/>
                  </a:lnTo>
                  <a:lnTo>
                    <a:pt x="98" y="178"/>
                  </a:lnTo>
                  <a:lnTo>
                    <a:pt x="119" y="183"/>
                  </a:lnTo>
                  <a:lnTo>
                    <a:pt x="143" y="189"/>
                  </a:lnTo>
                  <a:lnTo>
                    <a:pt x="167" y="194"/>
                  </a:lnTo>
                  <a:lnTo>
                    <a:pt x="193" y="198"/>
                  </a:lnTo>
                  <a:lnTo>
                    <a:pt x="220" y="201"/>
                  </a:lnTo>
                  <a:lnTo>
                    <a:pt x="249" y="204"/>
                  </a:lnTo>
                  <a:lnTo>
                    <a:pt x="277" y="206"/>
                  </a:lnTo>
                  <a:lnTo>
                    <a:pt x="305" y="208"/>
                  </a:lnTo>
                  <a:lnTo>
                    <a:pt x="335" y="208"/>
                  </a:lnTo>
                  <a:lnTo>
                    <a:pt x="365" y="208"/>
                  </a:lnTo>
                  <a:lnTo>
                    <a:pt x="394" y="206"/>
                  </a:lnTo>
                  <a:lnTo>
                    <a:pt x="423" y="204"/>
                  </a:lnTo>
                  <a:lnTo>
                    <a:pt x="450" y="201"/>
                  </a:lnTo>
                  <a:lnTo>
                    <a:pt x="477" y="198"/>
                  </a:lnTo>
                  <a:lnTo>
                    <a:pt x="503" y="194"/>
                  </a:lnTo>
                  <a:lnTo>
                    <a:pt x="527" y="189"/>
                  </a:lnTo>
                  <a:lnTo>
                    <a:pt x="551" y="183"/>
                  </a:lnTo>
                  <a:lnTo>
                    <a:pt x="573" y="178"/>
                  </a:lnTo>
                  <a:lnTo>
                    <a:pt x="593" y="170"/>
                  </a:lnTo>
                  <a:lnTo>
                    <a:pt x="610" y="163"/>
                  </a:lnTo>
                  <a:lnTo>
                    <a:pt x="626" y="157"/>
                  </a:lnTo>
                  <a:lnTo>
                    <a:pt x="640" y="148"/>
                  </a:lnTo>
                  <a:lnTo>
                    <a:pt x="651" y="140"/>
                  </a:lnTo>
                  <a:lnTo>
                    <a:pt x="659" y="130"/>
                  </a:lnTo>
                  <a:lnTo>
                    <a:pt x="666" y="122"/>
                  </a:lnTo>
                  <a:lnTo>
                    <a:pt x="669" y="112"/>
                  </a:lnTo>
                  <a:lnTo>
                    <a:pt x="671"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27" name="Freeform 31"/>
            <p:cNvSpPr>
              <a:spLocks/>
            </p:cNvSpPr>
            <p:nvPr/>
          </p:nvSpPr>
          <p:spPr bwMode="auto">
            <a:xfrm>
              <a:off x="3978" y="1995"/>
              <a:ext cx="546" cy="198"/>
            </a:xfrm>
            <a:custGeom>
              <a:avLst/>
              <a:gdLst/>
              <a:ahLst/>
              <a:cxnLst>
                <a:cxn ang="0">
                  <a:pos x="1" y="107"/>
                </a:cxn>
                <a:cxn ang="0">
                  <a:pos x="9" y="124"/>
                </a:cxn>
                <a:cxn ang="0">
                  <a:pos x="25" y="141"/>
                </a:cxn>
                <a:cxn ang="0">
                  <a:pos x="50" y="155"/>
                </a:cxn>
                <a:cxn ang="0">
                  <a:pos x="80" y="168"/>
                </a:cxn>
                <a:cxn ang="0">
                  <a:pos x="116" y="179"/>
                </a:cxn>
                <a:cxn ang="0">
                  <a:pos x="157" y="188"/>
                </a:cxn>
                <a:cxn ang="0">
                  <a:pos x="202" y="194"/>
                </a:cxn>
                <a:cxn ang="0">
                  <a:pos x="248" y="197"/>
                </a:cxn>
                <a:cxn ang="0">
                  <a:pos x="296" y="197"/>
                </a:cxn>
                <a:cxn ang="0">
                  <a:pos x="343" y="194"/>
                </a:cxn>
                <a:cxn ang="0">
                  <a:pos x="387" y="188"/>
                </a:cxn>
                <a:cxn ang="0">
                  <a:pos x="428" y="179"/>
                </a:cxn>
                <a:cxn ang="0">
                  <a:pos x="465" y="168"/>
                </a:cxn>
                <a:cxn ang="0">
                  <a:pos x="495" y="155"/>
                </a:cxn>
                <a:cxn ang="0">
                  <a:pos x="519" y="140"/>
                </a:cxn>
                <a:cxn ang="0">
                  <a:pos x="535" y="124"/>
                </a:cxn>
                <a:cxn ang="0">
                  <a:pos x="544" y="107"/>
                </a:cxn>
                <a:cxn ang="0">
                  <a:pos x="544" y="90"/>
                </a:cxn>
                <a:cxn ang="0">
                  <a:pos x="535" y="73"/>
                </a:cxn>
                <a:cxn ang="0">
                  <a:pos x="519" y="57"/>
                </a:cxn>
                <a:cxn ang="0">
                  <a:pos x="495" y="42"/>
                </a:cxn>
                <a:cxn ang="0">
                  <a:pos x="465" y="29"/>
                </a:cxn>
                <a:cxn ang="0">
                  <a:pos x="428" y="18"/>
                </a:cxn>
                <a:cxn ang="0">
                  <a:pos x="387" y="9"/>
                </a:cxn>
                <a:cxn ang="0">
                  <a:pos x="343" y="4"/>
                </a:cxn>
                <a:cxn ang="0">
                  <a:pos x="296" y="1"/>
                </a:cxn>
                <a:cxn ang="0">
                  <a:pos x="248" y="1"/>
                </a:cxn>
                <a:cxn ang="0">
                  <a:pos x="202" y="4"/>
                </a:cxn>
                <a:cxn ang="0">
                  <a:pos x="157" y="10"/>
                </a:cxn>
                <a:cxn ang="0">
                  <a:pos x="116" y="18"/>
                </a:cxn>
                <a:cxn ang="0">
                  <a:pos x="80" y="29"/>
                </a:cxn>
                <a:cxn ang="0">
                  <a:pos x="49" y="43"/>
                </a:cxn>
                <a:cxn ang="0">
                  <a:pos x="25" y="57"/>
                </a:cxn>
                <a:cxn ang="0">
                  <a:pos x="9" y="74"/>
                </a:cxn>
                <a:cxn ang="0">
                  <a:pos x="1" y="91"/>
                </a:cxn>
              </a:cxnLst>
              <a:rect l="0" t="0" r="r" b="b"/>
              <a:pathLst>
                <a:path w="546" h="198">
                  <a:moveTo>
                    <a:pt x="0" y="99"/>
                  </a:moveTo>
                  <a:lnTo>
                    <a:pt x="1" y="107"/>
                  </a:lnTo>
                  <a:lnTo>
                    <a:pt x="4" y="116"/>
                  </a:lnTo>
                  <a:lnTo>
                    <a:pt x="9" y="124"/>
                  </a:lnTo>
                  <a:lnTo>
                    <a:pt x="16" y="132"/>
                  </a:lnTo>
                  <a:lnTo>
                    <a:pt x="25" y="141"/>
                  </a:lnTo>
                  <a:lnTo>
                    <a:pt x="37" y="148"/>
                  </a:lnTo>
                  <a:lnTo>
                    <a:pt x="50" y="155"/>
                  </a:lnTo>
                  <a:lnTo>
                    <a:pt x="63" y="162"/>
                  </a:lnTo>
                  <a:lnTo>
                    <a:pt x="80" y="168"/>
                  </a:lnTo>
                  <a:lnTo>
                    <a:pt x="97" y="174"/>
                  </a:lnTo>
                  <a:lnTo>
                    <a:pt x="116" y="179"/>
                  </a:lnTo>
                  <a:lnTo>
                    <a:pt x="136" y="184"/>
                  </a:lnTo>
                  <a:lnTo>
                    <a:pt x="157" y="188"/>
                  </a:lnTo>
                  <a:lnTo>
                    <a:pt x="179" y="191"/>
                  </a:lnTo>
                  <a:lnTo>
                    <a:pt x="202" y="194"/>
                  </a:lnTo>
                  <a:lnTo>
                    <a:pt x="225" y="196"/>
                  </a:lnTo>
                  <a:lnTo>
                    <a:pt x="248" y="197"/>
                  </a:lnTo>
                  <a:lnTo>
                    <a:pt x="272" y="197"/>
                  </a:lnTo>
                  <a:lnTo>
                    <a:pt x="296" y="197"/>
                  </a:lnTo>
                  <a:lnTo>
                    <a:pt x="320" y="196"/>
                  </a:lnTo>
                  <a:lnTo>
                    <a:pt x="343" y="194"/>
                  </a:lnTo>
                  <a:lnTo>
                    <a:pt x="365" y="191"/>
                  </a:lnTo>
                  <a:lnTo>
                    <a:pt x="387" y="188"/>
                  </a:lnTo>
                  <a:lnTo>
                    <a:pt x="409" y="184"/>
                  </a:lnTo>
                  <a:lnTo>
                    <a:pt x="428" y="179"/>
                  </a:lnTo>
                  <a:lnTo>
                    <a:pt x="447" y="174"/>
                  </a:lnTo>
                  <a:lnTo>
                    <a:pt x="465" y="168"/>
                  </a:lnTo>
                  <a:lnTo>
                    <a:pt x="481" y="162"/>
                  </a:lnTo>
                  <a:lnTo>
                    <a:pt x="495" y="155"/>
                  </a:lnTo>
                  <a:lnTo>
                    <a:pt x="508" y="148"/>
                  </a:lnTo>
                  <a:lnTo>
                    <a:pt x="519" y="140"/>
                  </a:lnTo>
                  <a:lnTo>
                    <a:pt x="528" y="132"/>
                  </a:lnTo>
                  <a:lnTo>
                    <a:pt x="535" y="124"/>
                  </a:lnTo>
                  <a:lnTo>
                    <a:pt x="540" y="116"/>
                  </a:lnTo>
                  <a:lnTo>
                    <a:pt x="544" y="107"/>
                  </a:lnTo>
                  <a:lnTo>
                    <a:pt x="545" y="99"/>
                  </a:lnTo>
                  <a:lnTo>
                    <a:pt x="544" y="90"/>
                  </a:lnTo>
                  <a:lnTo>
                    <a:pt x="540" y="82"/>
                  </a:lnTo>
                  <a:lnTo>
                    <a:pt x="535" y="73"/>
                  </a:lnTo>
                  <a:lnTo>
                    <a:pt x="528" y="65"/>
                  </a:lnTo>
                  <a:lnTo>
                    <a:pt x="519" y="57"/>
                  </a:lnTo>
                  <a:lnTo>
                    <a:pt x="508" y="49"/>
                  </a:lnTo>
                  <a:lnTo>
                    <a:pt x="495" y="42"/>
                  </a:lnTo>
                  <a:lnTo>
                    <a:pt x="481" y="35"/>
                  </a:lnTo>
                  <a:lnTo>
                    <a:pt x="465" y="29"/>
                  </a:lnTo>
                  <a:lnTo>
                    <a:pt x="447" y="23"/>
                  </a:lnTo>
                  <a:lnTo>
                    <a:pt x="428" y="18"/>
                  </a:lnTo>
                  <a:lnTo>
                    <a:pt x="408" y="13"/>
                  </a:lnTo>
                  <a:lnTo>
                    <a:pt x="387" y="9"/>
                  </a:lnTo>
                  <a:lnTo>
                    <a:pt x="365" y="6"/>
                  </a:lnTo>
                  <a:lnTo>
                    <a:pt x="343" y="4"/>
                  </a:lnTo>
                  <a:lnTo>
                    <a:pt x="320" y="2"/>
                  </a:lnTo>
                  <a:lnTo>
                    <a:pt x="296" y="1"/>
                  </a:lnTo>
                  <a:lnTo>
                    <a:pt x="272" y="0"/>
                  </a:lnTo>
                  <a:lnTo>
                    <a:pt x="248" y="1"/>
                  </a:lnTo>
                  <a:lnTo>
                    <a:pt x="225" y="2"/>
                  </a:lnTo>
                  <a:lnTo>
                    <a:pt x="202" y="4"/>
                  </a:lnTo>
                  <a:lnTo>
                    <a:pt x="179" y="6"/>
                  </a:lnTo>
                  <a:lnTo>
                    <a:pt x="157" y="10"/>
                  </a:lnTo>
                  <a:lnTo>
                    <a:pt x="136" y="13"/>
                  </a:lnTo>
                  <a:lnTo>
                    <a:pt x="116" y="18"/>
                  </a:lnTo>
                  <a:lnTo>
                    <a:pt x="97" y="23"/>
                  </a:lnTo>
                  <a:lnTo>
                    <a:pt x="80" y="29"/>
                  </a:lnTo>
                  <a:lnTo>
                    <a:pt x="63" y="36"/>
                  </a:lnTo>
                  <a:lnTo>
                    <a:pt x="49" y="43"/>
                  </a:lnTo>
                  <a:lnTo>
                    <a:pt x="37" y="49"/>
                  </a:lnTo>
                  <a:lnTo>
                    <a:pt x="25" y="57"/>
                  </a:lnTo>
                  <a:lnTo>
                    <a:pt x="16" y="65"/>
                  </a:lnTo>
                  <a:lnTo>
                    <a:pt x="9" y="74"/>
                  </a:lnTo>
                  <a:lnTo>
                    <a:pt x="4" y="82"/>
                  </a:lnTo>
                  <a:lnTo>
                    <a:pt x="1" y="91"/>
                  </a:lnTo>
                  <a:lnTo>
                    <a:pt x="0" y="9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28" name="Freeform 32"/>
            <p:cNvSpPr>
              <a:spLocks/>
            </p:cNvSpPr>
            <p:nvPr/>
          </p:nvSpPr>
          <p:spPr bwMode="auto">
            <a:xfrm>
              <a:off x="3597" y="1677"/>
              <a:ext cx="711" cy="203"/>
            </a:xfrm>
            <a:custGeom>
              <a:avLst/>
              <a:gdLst/>
              <a:ahLst/>
              <a:cxnLst>
                <a:cxn ang="0">
                  <a:pos x="710" y="202"/>
                </a:cxn>
                <a:cxn ang="0">
                  <a:pos x="710" y="0"/>
                </a:cxn>
                <a:cxn ang="0">
                  <a:pos x="0" y="0"/>
                </a:cxn>
                <a:cxn ang="0">
                  <a:pos x="0" y="202"/>
                </a:cxn>
                <a:cxn ang="0">
                  <a:pos x="710" y="202"/>
                </a:cxn>
              </a:cxnLst>
              <a:rect l="0" t="0" r="r" b="b"/>
              <a:pathLst>
                <a:path w="711" h="203">
                  <a:moveTo>
                    <a:pt x="710" y="202"/>
                  </a:moveTo>
                  <a:lnTo>
                    <a:pt x="710" y="0"/>
                  </a:lnTo>
                  <a:lnTo>
                    <a:pt x="0" y="0"/>
                  </a:lnTo>
                  <a:lnTo>
                    <a:pt x="0" y="202"/>
                  </a:lnTo>
                  <a:lnTo>
                    <a:pt x="710" y="20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29" name="Rectangle 33"/>
            <p:cNvSpPr>
              <a:spLocks noChangeArrowheads="1"/>
            </p:cNvSpPr>
            <p:nvPr/>
          </p:nvSpPr>
          <p:spPr bwMode="auto">
            <a:xfrm>
              <a:off x="3666" y="1657"/>
              <a:ext cx="59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Policies</a:t>
              </a:r>
            </a:p>
          </p:txBody>
        </p:sp>
        <p:sp>
          <p:nvSpPr>
            <p:cNvPr id="29730" name="Rectangle 34"/>
            <p:cNvSpPr>
              <a:spLocks noChangeArrowheads="1"/>
            </p:cNvSpPr>
            <p:nvPr/>
          </p:nvSpPr>
          <p:spPr bwMode="auto">
            <a:xfrm>
              <a:off x="3126" y="1963"/>
              <a:ext cx="598"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policyid</a:t>
              </a:r>
            </a:p>
          </p:txBody>
        </p:sp>
        <p:sp>
          <p:nvSpPr>
            <p:cNvPr id="29731" name="Rectangle 35"/>
            <p:cNvSpPr>
              <a:spLocks noChangeArrowheads="1"/>
            </p:cNvSpPr>
            <p:nvPr/>
          </p:nvSpPr>
          <p:spPr bwMode="auto">
            <a:xfrm>
              <a:off x="4114" y="1976"/>
              <a:ext cx="37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cost</a:t>
              </a:r>
            </a:p>
          </p:txBody>
        </p:sp>
        <p:sp>
          <p:nvSpPr>
            <p:cNvPr id="29732" name="Line 36"/>
            <p:cNvSpPr>
              <a:spLocks noChangeShapeType="1"/>
            </p:cNvSpPr>
            <p:nvPr/>
          </p:nvSpPr>
          <p:spPr bwMode="auto">
            <a:xfrm flipV="1">
              <a:off x="3455" y="1873"/>
              <a:ext cx="299" cy="113"/>
            </a:xfrm>
            <a:prstGeom prst="line">
              <a:avLst/>
            </a:prstGeom>
            <a:noFill/>
            <a:ln w="12700">
              <a:solidFill>
                <a:schemeClr val="tx2"/>
              </a:solidFill>
              <a:round/>
              <a:headEnd type="none" w="sm" len="sm"/>
              <a:tailEnd type="none" w="sm" len="sm"/>
            </a:ln>
            <a:effectLst/>
          </p:spPr>
          <p:txBody>
            <a:bodyPr/>
            <a:lstStyle/>
            <a:p>
              <a:endParaRPr lang="en-US"/>
            </a:p>
          </p:txBody>
        </p:sp>
        <p:sp>
          <p:nvSpPr>
            <p:cNvPr id="29733" name="Line 37"/>
            <p:cNvSpPr>
              <a:spLocks noChangeShapeType="1"/>
            </p:cNvSpPr>
            <p:nvPr/>
          </p:nvSpPr>
          <p:spPr bwMode="auto">
            <a:xfrm flipH="1" flipV="1">
              <a:off x="4009" y="1887"/>
              <a:ext cx="248" cy="104"/>
            </a:xfrm>
            <a:prstGeom prst="line">
              <a:avLst/>
            </a:prstGeom>
            <a:noFill/>
            <a:ln w="12700">
              <a:solidFill>
                <a:schemeClr val="tx2"/>
              </a:solidFill>
              <a:round/>
              <a:headEnd type="none" w="sm" len="sm"/>
              <a:tailEnd type="none" w="sm" len="sm"/>
            </a:ln>
            <a:effectLst/>
          </p:spPr>
          <p:txBody>
            <a:bodyPr/>
            <a:lstStyle/>
            <a:p>
              <a:endParaRPr lang="en-US"/>
            </a:p>
          </p:txBody>
        </p:sp>
      </p:grpSp>
      <p:grpSp>
        <p:nvGrpSpPr>
          <p:cNvPr id="29737" name="Group 41"/>
          <p:cNvGrpSpPr>
            <a:grpSpLocks/>
          </p:cNvGrpSpPr>
          <p:nvPr/>
        </p:nvGrpSpPr>
        <p:grpSpPr bwMode="auto">
          <a:xfrm>
            <a:off x="6781800" y="4876800"/>
            <a:ext cx="1557338" cy="584200"/>
            <a:chOff x="4272" y="3072"/>
            <a:chExt cx="981" cy="368"/>
          </a:xfrm>
        </p:grpSpPr>
        <p:sp>
          <p:nvSpPr>
            <p:cNvPr id="29735" name="Freeform 39"/>
            <p:cNvSpPr>
              <a:spLocks/>
            </p:cNvSpPr>
            <p:nvPr/>
          </p:nvSpPr>
          <p:spPr bwMode="auto">
            <a:xfrm>
              <a:off x="4272" y="3072"/>
              <a:ext cx="981" cy="368"/>
            </a:xfrm>
            <a:custGeom>
              <a:avLst/>
              <a:gdLst/>
              <a:ahLst/>
              <a:cxnLst>
                <a:cxn ang="0">
                  <a:pos x="0" y="183"/>
                </a:cxn>
                <a:cxn ang="0">
                  <a:pos x="483" y="0"/>
                </a:cxn>
                <a:cxn ang="0">
                  <a:pos x="980" y="189"/>
                </a:cxn>
                <a:cxn ang="0">
                  <a:pos x="483" y="367"/>
                </a:cxn>
                <a:cxn ang="0">
                  <a:pos x="0" y="183"/>
                </a:cxn>
              </a:cxnLst>
              <a:rect l="0" t="0" r="r" b="b"/>
              <a:pathLst>
                <a:path w="981" h="368">
                  <a:moveTo>
                    <a:pt x="0" y="183"/>
                  </a:moveTo>
                  <a:lnTo>
                    <a:pt x="483" y="0"/>
                  </a:lnTo>
                  <a:lnTo>
                    <a:pt x="980" y="189"/>
                  </a:lnTo>
                  <a:lnTo>
                    <a:pt x="483" y="367"/>
                  </a:lnTo>
                  <a:lnTo>
                    <a:pt x="0" y="183"/>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29736" name="Rectangle 40"/>
            <p:cNvSpPr>
              <a:spLocks noChangeArrowheads="1"/>
            </p:cNvSpPr>
            <p:nvPr/>
          </p:nvSpPr>
          <p:spPr bwMode="auto">
            <a:xfrm>
              <a:off x="4367" y="3133"/>
              <a:ext cx="804"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Beneficiary</a:t>
              </a:r>
            </a:p>
          </p:txBody>
        </p:sp>
      </p:grpSp>
      <p:sp>
        <p:nvSpPr>
          <p:cNvPr id="29738" name="Freeform 42"/>
          <p:cNvSpPr>
            <a:spLocks/>
          </p:cNvSpPr>
          <p:nvPr/>
        </p:nvSpPr>
        <p:spPr bwMode="auto">
          <a:xfrm>
            <a:off x="7010400" y="3581400"/>
            <a:ext cx="965200" cy="382588"/>
          </a:xfrm>
          <a:custGeom>
            <a:avLst/>
            <a:gdLst/>
            <a:ahLst/>
            <a:cxnLst>
              <a:cxn ang="0">
                <a:pos x="606" y="110"/>
              </a:cxn>
              <a:cxn ang="0">
                <a:pos x="596" y="89"/>
              </a:cxn>
              <a:cxn ang="0">
                <a:pos x="579" y="69"/>
              </a:cxn>
              <a:cxn ang="0">
                <a:pos x="552" y="51"/>
              </a:cxn>
              <a:cxn ang="0">
                <a:pos x="519" y="36"/>
              </a:cxn>
              <a:cxn ang="0">
                <a:pos x="477" y="22"/>
              </a:cxn>
              <a:cxn ang="0">
                <a:pos x="431" y="11"/>
              </a:cxn>
              <a:cxn ang="0">
                <a:pos x="382" y="5"/>
              </a:cxn>
              <a:cxn ang="0">
                <a:pos x="331" y="1"/>
              </a:cxn>
              <a:cxn ang="0">
                <a:pos x="277" y="1"/>
              </a:cxn>
              <a:cxn ang="0">
                <a:pos x="225" y="5"/>
              </a:cxn>
              <a:cxn ang="0">
                <a:pos x="176" y="11"/>
              </a:cxn>
              <a:cxn ang="0">
                <a:pos x="130" y="22"/>
              </a:cxn>
              <a:cxn ang="0">
                <a:pos x="88" y="36"/>
              </a:cxn>
              <a:cxn ang="0">
                <a:pos x="55" y="51"/>
              </a:cxn>
              <a:cxn ang="0">
                <a:pos x="29" y="69"/>
              </a:cxn>
              <a:cxn ang="0">
                <a:pos x="11" y="89"/>
              </a:cxn>
              <a:cxn ang="0">
                <a:pos x="1" y="110"/>
              </a:cxn>
              <a:cxn ang="0">
                <a:pos x="1" y="130"/>
              </a:cxn>
              <a:cxn ang="0">
                <a:pos x="11" y="151"/>
              </a:cxn>
              <a:cxn ang="0">
                <a:pos x="29" y="171"/>
              </a:cxn>
              <a:cxn ang="0">
                <a:pos x="55" y="189"/>
              </a:cxn>
              <a:cxn ang="0">
                <a:pos x="88" y="206"/>
              </a:cxn>
              <a:cxn ang="0">
                <a:pos x="130" y="218"/>
              </a:cxn>
              <a:cxn ang="0">
                <a:pos x="176" y="229"/>
              </a:cxn>
              <a:cxn ang="0">
                <a:pos x="225" y="236"/>
              </a:cxn>
              <a:cxn ang="0">
                <a:pos x="277" y="240"/>
              </a:cxn>
              <a:cxn ang="0">
                <a:pos x="331" y="240"/>
              </a:cxn>
              <a:cxn ang="0">
                <a:pos x="382" y="236"/>
              </a:cxn>
              <a:cxn ang="0">
                <a:pos x="431" y="229"/>
              </a:cxn>
              <a:cxn ang="0">
                <a:pos x="477" y="218"/>
              </a:cxn>
              <a:cxn ang="0">
                <a:pos x="519" y="206"/>
              </a:cxn>
              <a:cxn ang="0">
                <a:pos x="552" y="189"/>
              </a:cxn>
              <a:cxn ang="0">
                <a:pos x="579" y="171"/>
              </a:cxn>
              <a:cxn ang="0">
                <a:pos x="596" y="151"/>
              </a:cxn>
              <a:cxn ang="0">
                <a:pos x="606" y="130"/>
              </a:cxn>
            </a:cxnLst>
            <a:rect l="0" t="0" r="r" b="b"/>
            <a:pathLst>
              <a:path w="608" h="241">
                <a:moveTo>
                  <a:pt x="607" y="120"/>
                </a:moveTo>
                <a:lnTo>
                  <a:pt x="606" y="110"/>
                </a:lnTo>
                <a:lnTo>
                  <a:pt x="602" y="100"/>
                </a:lnTo>
                <a:lnTo>
                  <a:pt x="596" y="89"/>
                </a:lnTo>
                <a:lnTo>
                  <a:pt x="589" y="79"/>
                </a:lnTo>
                <a:lnTo>
                  <a:pt x="579" y="69"/>
                </a:lnTo>
                <a:lnTo>
                  <a:pt x="566" y="60"/>
                </a:lnTo>
                <a:lnTo>
                  <a:pt x="552" y="51"/>
                </a:lnTo>
                <a:lnTo>
                  <a:pt x="537" y="43"/>
                </a:lnTo>
                <a:lnTo>
                  <a:pt x="519" y="36"/>
                </a:lnTo>
                <a:lnTo>
                  <a:pt x="499" y="28"/>
                </a:lnTo>
                <a:lnTo>
                  <a:pt x="477" y="22"/>
                </a:lnTo>
                <a:lnTo>
                  <a:pt x="456" y="17"/>
                </a:lnTo>
                <a:lnTo>
                  <a:pt x="431" y="11"/>
                </a:lnTo>
                <a:lnTo>
                  <a:pt x="407" y="8"/>
                </a:lnTo>
                <a:lnTo>
                  <a:pt x="382" y="5"/>
                </a:lnTo>
                <a:lnTo>
                  <a:pt x="356" y="3"/>
                </a:lnTo>
                <a:lnTo>
                  <a:pt x="331" y="1"/>
                </a:lnTo>
                <a:lnTo>
                  <a:pt x="303" y="0"/>
                </a:lnTo>
                <a:lnTo>
                  <a:pt x="277" y="1"/>
                </a:lnTo>
                <a:lnTo>
                  <a:pt x="251" y="3"/>
                </a:lnTo>
                <a:lnTo>
                  <a:pt x="225" y="5"/>
                </a:lnTo>
                <a:lnTo>
                  <a:pt x="200" y="8"/>
                </a:lnTo>
                <a:lnTo>
                  <a:pt x="176" y="11"/>
                </a:lnTo>
                <a:lnTo>
                  <a:pt x="151" y="17"/>
                </a:lnTo>
                <a:lnTo>
                  <a:pt x="130" y="22"/>
                </a:lnTo>
                <a:lnTo>
                  <a:pt x="109" y="28"/>
                </a:lnTo>
                <a:lnTo>
                  <a:pt x="88" y="36"/>
                </a:lnTo>
                <a:lnTo>
                  <a:pt x="71" y="43"/>
                </a:lnTo>
                <a:lnTo>
                  <a:pt x="55" y="51"/>
                </a:lnTo>
                <a:lnTo>
                  <a:pt x="41" y="60"/>
                </a:lnTo>
                <a:lnTo>
                  <a:pt x="29" y="69"/>
                </a:lnTo>
                <a:lnTo>
                  <a:pt x="18" y="79"/>
                </a:lnTo>
                <a:lnTo>
                  <a:pt x="11" y="89"/>
                </a:lnTo>
                <a:lnTo>
                  <a:pt x="5" y="100"/>
                </a:lnTo>
                <a:lnTo>
                  <a:pt x="1" y="110"/>
                </a:lnTo>
                <a:lnTo>
                  <a:pt x="0" y="120"/>
                </a:lnTo>
                <a:lnTo>
                  <a:pt x="1" y="130"/>
                </a:lnTo>
                <a:lnTo>
                  <a:pt x="5" y="142"/>
                </a:lnTo>
                <a:lnTo>
                  <a:pt x="11" y="151"/>
                </a:lnTo>
                <a:lnTo>
                  <a:pt x="18" y="161"/>
                </a:lnTo>
                <a:lnTo>
                  <a:pt x="29" y="171"/>
                </a:lnTo>
                <a:lnTo>
                  <a:pt x="41" y="180"/>
                </a:lnTo>
                <a:lnTo>
                  <a:pt x="55" y="189"/>
                </a:lnTo>
                <a:lnTo>
                  <a:pt x="71" y="198"/>
                </a:lnTo>
                <a:lnTo>
                  <a:pt x="88" y="206"/>
                </a:lnTo>
                <a:lnTo>
                  <a:pt x="109" y="212"/>
                </a:lnTo>
                <a:lnTo>
                  <a:pt x="130" y="218"/>
                </a:lnTo>
                <a:lnTo>
                  <a:pt x="151" y="223"/>
                </a:lnTo>
                <a:lnTo>
                  <a:pt x="176" y="229"/>
                </a:lnTo>
                <a:lnTo>
                  <a:pt x="200" y="232"/>
                </a:lnTo>
                <a:lnTo>
                  <a:pt x="225" y="236"/>
                </a:lnTo>
                <a:lnTo>
                  <a:pt x="251" y="239"/>
                </a:lnTo>
                <a:lnTo>
                  <a:pt x="277" y="240"/>
                </a:lnTo>
                <a:lnTo>
                  <a:pt x="303" y="240"/>
                </a:lnTo>
                <a:lnTo>
                  <a:pt x="331" y="240"/>
                </a:lnTo>
                <a:lnTo>
                  <a:pt x="356" y="239"/>
                </a:lnTo>
                <a:lnTo>
                  <a:pt x="382" y="236"/>
                </a:lnTo>
                <a:lnTo>
                  <a:pt x="407" y="232"/>
                </a:lnTo>
                <a:lnTo>
                  <a:pt x="431" y="229"/>
                </a:lnTo>
                <a:lnTo>
                  <a:pt x="456" y="223"/>
                </a:lnTo>
                <a:lnTo>
                  <a:pt x="477" y="218"/>
                </a:lnTo>
                <a:lnTo>
                  <a:pt x="499" y="212"/>
                </a:lnTo>
                <a:lnTo>
                  <a:pt x="519" y="206"/>
                </a:lnTo>
                <a:lnTo>
                  <a:pt x="537" y="198"/>
                </a:lnTo>
                <a:lnTo>
                  <a:pt x="552" y="189"/>
                </a:lnTo>
                <a:lnTo>
                  <a:pt x="566" y="180"/>
                </a:lnTo>
                <a:lnTo>
                  <a:pt x="579" y="171"/>
                </a:lnTo>
                <a:lnTo>
                  <a:pt x="589" y="161"/>
                </a:lnTo>
                <a:lnTo>
                  <a:pt x="596" y="151"/>
                </a:lnTo>
                <a:lnTo>
                  <a:pt x="602" y="142"/>
                </a:lnTo>
                <a:lnTo>
                  <a:pt x="606" y="130"/>
                </a:lnTo>
                <a:lnTo>
                  <a:pt x="607" y="12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39" name="Freeform 43"/>
          <p:cNvSpPr>
            <a:spLocks/>
          </p:cNvSpPr>
          <p:nvPr/>
        </p:nvSpPr>
        <p:spPr bwMode="auto">
          <a:xfrm>
            <a:off x="8153400" y="3657600"/>
            <a:ext cx="795338" cy="300038"/>
          </a:xfrm>
          <a:custGeom>
            <a:avLst/>
            <a:gdLst/>
            <a:ahLst/>
            <a:cxnLst>
              <a:cxn ang="0">
                <a:pos x="1" y="102"/>
              </a:cxn>
              <a:cxn ang="0">
                <a:pos x="8" y="118"/>
              </a:cxn>
              <a:cxn ang="0">
                <a:pos x="23" y="133"/>
              </a:cxn>
              <a:cxn ang="0">
                <a:pos x="45" y="148"/>
              </a:cxn>
              <a:cxn ang="0">
                <a:pos x="73" y="160"/>
              </a:cxn>
              <a:cxn ang="0">
                <a:pos x="107" y="171"/>
              </a:cxn>
              <a:cxn ang="0">
                <a:pos x="145" y="179"/>
              </a:cxn>
              <a:cxn ang="0">
                <a:pos x="185" y="185"/>
              </a:cxn>
              <a:cxn ang="0">
                <a:pos x="228" y="187"/>
              </a:cxn>
              <a:cxn ang="0">
                <a:pos x="272" y="187"/>
              </a:cxn>
              <a:cxn ang="0">
                <a:pos x="315" y="184"/>
              </a:cxn>
              <a:cxn ang="0">
                <a:pos x="356" y="179"/>
              </a:cxn>
              <a:cxn ang="0">
                <a:pos x="394" y="171"/>
              </a:cxn>
              <a:cxn ang="0">
                <a:pos x="427" y="160"/>
              </a:cxn>
              <a:cxn ang="0">
                <a:pos x="455" y="148"/>
              </a:cxn>
              <a:cxn ang="0">
                <a:pos x="477" y="133"/>
              </a:cxn>
              <a:cxn ang="0">
                <a:pos x="492" y="118"/>
              </a:cxn>
              <a:cxn ang="0">
                <a:pos x="499" y="102"/>
              </a:cxn>
              <a:cxn ang="0">
                <a:pos x="499" y="85"/>
              </a:cxn>
              <a:cxn ang="0">
                <a:pos x="492" y="69"/>
              </a:cxn>
              <a:cxn ang="0">
                <a:pos x="477" y="54"/>
              </a:cxn>
              <a:cxn ang="0">
                <a:pos x="455" y="40"/>
              </a:cxn>
              <a:cxn ang="0">
                <a:pos x="427" y="27"/>
              </a:cxn>
              <a:cxn ang="0">
                <a:pos x="393" y="17"/>
              </a:cxn>
              <a:cxn ang="0">
                <a:pos x="356" y="8"/>
              </a:cxn>
              <a:cxn ang="0">
                <a:pos x="315" y="3"/>
              </a:cxn>
              <a:cxn ang="0">
                <a:pos x="272" y="0"/>
              </a:cxn>
              <a:cxn ang="0">
                <a:pos x="228" y="0"/>
              </a:cxn>
              <a:cxn ang="0">
                <a:pos x="185" y="3"/>
              </a:cxn>
              <a:cxn ang="0">
                <a:pos x="144" y="8"/>
              </a:cxn>
              <a:cxn ang="0">
                <a:pos x="107" y="17"/>
              </a:cxn>
              <a:cxn ang="0">
                <a:pos x="73" y="28"/>
              </a:cxn>
              <a:cxn ang="0">
                <a:pos x="45" y="40"/>
              </a:cxn>
              <a:cxn ang="0">
                <a:pos x="23" y="54"/>
              </a:cxn>
              <a:cxn ang="0">
                <a:pos x="8" y="69"/>
              </a:cxn>
              <a:cxn ang="0">
                <a:pos x="1" y="85"/>
              </a:cxn>
            </a:cxnLst>
            <a:rect l="0" t="0" r="r" b="b"/>
            <a:pathLst>
              <a:path w="501" h="189">
                <a:moveTo>
                  <a:pt x="0" y="94"/>
                </a:moveTo>
                <a:lnTo>
                  <a:pt x="1" y="102"/>
                </a:lnTo>
                <a:lnTo>
                  <a:pt x="4" y="110"/>
                </a:lnTo>
                <a:lnTo>
                  <a:pt x="8" y="118"/>
                </a:lnTo>
                <a:lnTo>
                  <a:pt x="15" y="126"/>
                </a:lnTo>
                <a:lnTo>
                  <a:pt x="23" y="133"/>
                </a:lnTo>
                <a:lnTo>
                  <a:pt x="33" y="141"/>
                </a:lnTo>
                <a:lnTo>
                  <a:pt x="45" y="148"/>
                </a:lnTo>
                <a:lnTo>
                  <a:pt x="58" y="154"/>
                </a:lnTo>
                <a:lnTo>
                  <a:pt x="73" y="160"/>
                </a:lnTo>
                <a:lnTo>
                  <a:pt x="89" y="166"/>
                </a:lnTo>
                <a:lnTo>
                  <a:pt x="107" y="171"/>
                </a:lnTo>
                <a:lnTo>
                  <a:pt x="125" y="175"/>
                </a:lnTo>
                <a:lnTo>
                  <a:pt x="145" y="179"/>
                </a:lnTo>
                <a:lnTo>
                  <a:pt x="164" y="182"/>
                </a:lnTo>
                <a:lnTo>
                  <a:pt x="185" y="185"/>
                </a:lnTo>
                <a:lnTo>
                  <a:pt x="207" y="186"/>
                </a:lnTo>
                <a:lnTo>
                  <a:pt x="228" y="187"/>
                </a:lnTo>
                <a:lnTo>
                  <a:pt x="250" y="188"/>
                </a:lnTo>
                <a:lnTo>
                  <a:pt x="272" y="187"/>
                </a:lnTo>
                <a:lnTo>
                  <a:pt x="293" y="186"/>
                </a:lnTo>
                <a:lnTo>
                  <a:pt x="315" y="184"/>
                </a:lnTo>
                <a:lnTo>
                  <a:pt x="336" y="182"/>
                </a:lnTo>
                <a:lnTo>
                  <a:pt x="356" y="179"/>
                </a:lnTo>
                <a:lnTo>
                  <a:pt x="375" y="175"/>
                </a:lnTo>
                <a:lnTo>
                  <a:pt x="394" y="171"/>
                </a:lnTo>
                <a:lnTo>
                  <a:pt x="411" y="165"/>
                </a:lnTo>
                <a:lnTo>
                  <a:pt x="427" y="160"/>
                </a:lnTo>
                <a:lnTo>
                  <a:pt x="442" y="154"/>
                </a:lnTo>
                <a:lnTo>
                  <a:pt x="455" y="148"/>
                </a:lnTo>
                <a:lnTo>
                  <a:pt x="467" y="141"/>
                </a:lnTo>
                <a:lnTo>
                  <a:pt x="477" y="133"/>
                </a:lnTo>
                <a:lnTo>
                  <a:pt x="486" y="126"/>
                </a:lnTo>
                <a:lnTo>
                  <a:pt x="492" y="118"/>
                </a:lnTo>
                <a:lnTo>
                  <a:pt x="497" y="110"/>
                </a:lnTo>
                <a:lnTo>
                  <a:pt x="499" y="102"/>
                </a:lnTo>
                <a:lnTo>
                  <a:pt x="500" y="94"/>
                </a:lnTo>
                <a:lnTo>
                  <a:pt x="499" y="85"/>
                </a:lnTo>
                <a:lnTo>
                  <a:pt x="497" y="77"/>
                </a:lnTo>
                <a:lnTo>
                  <a:pt x="492" y="69"/>
                </a:lnTo>
                <a:lnTo>
                  <a:pt x="485" y="62"/>
                </a:lnTo>
                <a:lnTo>
                  <a:pt x="477" y="54"/>
                </a:lnTo>
                <a:lnTo>
                  <a:pt x="467" y="47"/>
                </a:lnTo>
                <a:lnTo>
                  <a:pt x="455" y="40"/>
                </a:lnTo>
                <a:lnTo>
                  <a:pt x="442" y="33"/>
                </a:lnTo>
                <a:lnTo>
                  <a:pt x="427" y="27"/>
                </a:lnTo>
                <a:lnTo>
                  <a:pt x="411" y="22"/>
                </a:lnTo>
                <a:lnTo>
                  <a:pt x="393" y="17"/>
                </a:lnTo>
                <a:lnTo>
                  <a:pt x="375" y="12"/>
                </a:lnTo>
                <a:lnTo>
                  <a:pt x="356" y="8"/>
                </a:lnTo>
                <a:lnTo>
                  <a:pt x="336" y="5"/>
                </a:lnTo>
                <a:lnTo>
                  <a:pt x="315" y="3"/>
                </a:lnTo>
                <a:lnTo>
                  <a:pt x="293" y="1"/>
                </a:lnTo>
                <a:lnTo>
                  <a:pt x="272" y="0"/>
                </a:lnTo>
                <a:lnTo>
                  <a:pt x="250" y="0"/>
                </a:lnTo>
                <a:lnTo>
                  <a:pt x="228" y="0"/>
                </a:lnTo>
                <a:lnTo>
                  <a:pt x="207" y="1"/>
                </a:lnTo>
                <a:lnTo>
                  <a:pt x="185" y="3"/>
                </a:lnTo>
                <a:lnTo>
                  <a:pt x="164" y="5"/>
                </a:lnTo>
                <a:lnTo>
                  <a:pt x="144" y="8"/>
                </a:lnTo>
                <a:lnTo>
                  <a:pt x="125" y="12"/>
                </a:lnTo>
                <a:lnTo>
                  <a:pt x="107" y="17"/>
                </a:lnTo>
                <a:lnTo>
                  <a:pt x="89" y="22"/>
                </a:lnTo>
                <a:lnTo>
                  <a:pt x="73" y="28"/>
                </a:lnTo>
                <a:lnTo>
                  <a:pt x="58" y="33"/>
                </a:lnTo>
                <a:lnTo>
                  <a:pt x="45" y="40"/>
                </a:lnTo>
                <a:lnTo>
                  <a:pt x="33" y="47"/>
                </a:lnTo>
                <a:lnTo>
                  <a:pt x="23" y="54"/>
                </a:lnTo>
                <a:lnTo>
                  <a:pt x="15" y="62"/>
                </a:lnTo>
                <a:lnTo>
                  <a:pt x="8" y="69"/>
                </a:lnTo>
                <a:lnTo>
                  <a:pt x="4" y="78"/>
                </a:lnTo>
                <a:lnTo>
                  <a:pt x="1" y="85"/>
                </a:lnTo>
                <a:lnTo>
                  <a:pt x="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40" name="Freeform 44"/>
          <p:cNvSpPr>
            <a:spLocks/>
          </p:cNvSpPr>
          <p:nvPr/>
        </p:nvSpPr>
        <p:spPr bwMode="auto">
          <a:xfrm>
            <a:off x="7675563" y="4157663"/>
            <a:ext cx="1343025" cy="279400"/>
          </a:xfrm>
          <a:custGeom>
            <a:avLst/>
            <a:gdLst/>
            <a:ahLst/>
            <a:cxnLst>
              <a:cxn ang="0">
                <a:pos x="845" y="175"/>
              </a:cxn>
              <a:cxn ang="0">
                <a:pos x="845" y="0"/>
              </a:cxn>
              <a:cxn ang="0">
                <a:pos x="0" y="0"/>
              </a:cxn>
              <a:cxn ang="0">
                <a:pos x="0" y="175"/>
              </a:cxn>
              <a:cxn ang="0">
                <a:pos x="845" y="175"/>
              </a:cxn>
            </a:cxnLst>
            <a:rect l="0" t="0" r="r" b="b"/>
            <a:pathLst>
              <a:path w="846" h="176">
                <a:moveTo>
                  <a:pt x="845" y="175"/>
                </a:moveTo>
                <a:lnTo>
                  <a:pt x="845" y="0"/>
                </a:lnTo>
                <a:lnTo>
                  <a:pt x="0" y="0"/>
                </a:lnTo>
                <a:lnTo>
                  <a:pt x="0" y="175"/>
                </a:lnTo>
                <a:lnTo>
                  <a:pt x="845" y="175"/>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29741" name="Rectangle 45"/>
          <p:cNvSpPr>
            <a:spLocks noChangeArrowheads="1"/>
          </p:cNvSpPr>
          <p:nvPr/>
        </p:nvSpPr>
        <p:spPr bwMode="auto">
          <a:xfrm>
            <a:off x="8316913" y="3606800"/>
            <a:ext cx="5318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age</a:t>
            </a:r>
          </a:p>
        </p:txBody>
      </p:sp>
      <p:sp>
        <p:nvSpPr>
          <p:cNvPr id="29742" name="Rectangle 46"/>
          <p:cNvSpPr>
            <a:spLocks noChangeArrowheads="1"/>
          </p:cNvSpPr>
          <p:nvPr/>
        </p:nvSpPr>
        <p:spPr bwMode="auto">
          <a:xfrm>
            <a:off x="7080250" y="355441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pname</a:t>
            </a:r>
          </a:p>
        </p:txBody>
      </p:sp>
      <p:sp>
        <p:nvSpPr>
          <p:cNvPr id="29743" name="Rectangle 47"/>
          <p:cNvSpPr>
            <a:spLocks noChangeArrowheads="1"/>
          </p:cNvSpPr>
          <p:nvPr/>
        </p:nvSpPr>
        <p:spPr bwMode="auto">
          <a:xfrm>
            <a:off x="7666038" y="4130675"/>
            <a:ext cx="1344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Dependents</a:t>
            </a:r>
          </a:p>
        </p:txBody>
      </p:sp>
      <p:sp>
        <p:nvSpPr>
          <p:cNvPr id="29744" name="Line 48"/>
          <p:cNvSpPr>
            <a:spLocks noChangeShapeType="1"/>
          </p:cNvSpPr>
          <p:nvPr/>
        </p:nvSpPr>
        <p:spPr bwMode="auto">
          <a:xfrm>
            <a:off x="7273925" y="3813175"/>
            <a:ext cx="587375" cy="0"/>
          </a:xfrm>
          <a:prstGeom prst="line">
            <a:avLst/>
          </a:prstGeom>
          <a:noFill/>
          <a:ln w="25400">
            <a:solidFill>
              <a:schemeClr val="tx2"/>
            </a:solidFill>
            <a:prstDash val="dash"/>
            <a:round/>
            <a:headEnd type="none" w="sm" len="sm"/>
            <a:tailEnd type="none" w="sm" len="sm"/>
          </a:ln>
          <a:effectLst/>
        </p:spPr>
        <p:txBody>
          <a:bodyPr/>
          <a:lstStyle/>
          <a:p>
            <a:endParaRPr lang="en-US"/>
          </a:p>
        </p:txBody>
      </p:sp>
      <p:sp>
        <p:nvSpPr>
          <p:cNvPr id="29745" name="Line 49"/>
          <p:cNvSpPr>
            <a:spLocks noChangeShapeType="1"/>
          </p:cNvSpPr>
          <p:nvPr/>
        </p:nvSpPr>
        <p:spPr bwMode="auto">
          <a:xfrm>
            <a:off x="7626350" y="3952875"/>
            <a:ext cx="292100" cy="185738"/>
          </a:xfrm>
          <a:prstGeom prst="line">
            <a:avLst/>
          </a:prstGeom>
          <a:noFill/>
          <a:ln w="12700">
            <a:solidFill>
              <a:schemeClr val="tx2"/>
            </a:solidFill>
            <a:round/>
            <a:headEnd type="none" w="sm" len="sm"/>
            <a:tailEnd type="none" w="sm" len="sm"/>
          </a:ln>
          <a:effectLst/>
        </p:spPr>
        <p:txBody>
          <a:bodyPr/>
          <a:lstStyle/>
          <a:p>
            <a:endParaRPr lang="en-US"/>
          </a:p>
        </p:txBody>
      </p:sp>
      <p:sp>
        <p:nvSpPr>
          <p:cNvPr id="29746" name="Line 50"/>
          <p:cNvSpPr>
            <a:spLocks noChangeShapeType="1"/>
          </p:cNvSpPr>
          <p:nvPr/>
        </p:nvSpPr>
        <p:spPr bwMode="auto">
          <a:xfrm flipH="1">
            <a:off x="8451850" y="3968750"/>
            <a:ext cx="119063" cy="169863"/>
          </a:xfrm>
          <a:prstGeom prst="line">
            <a:avLst/>
          </a:prstGeom>
          <a:noFill/>
          <a:ln w="12700">
            <a:solidFill>
              <a:schemeClr val="tx2"/>
            </a:solidFill>
            <a:round/>
            <a:headEnd type="none" w="sm" len="sm"/>
            <a:tailEnd type="none" w="sm" len="sm"/>
          </a:ln>
          <a:effectLst/>
        </p:spPr>
        <p:txBody>
          <a:bodyPr/>
          <a:lstStyle/>
          <a:p>
            <a:endParaRPr lang="en-US"/>
          </a:p>
        </p:txBody>
      </p:sp>
      <p:grpSp>
        <p:nvGrpSpPr>
          <p:cNvPr id="29755" name="Group 59"/>
          <p:cNvGrpSpPr>
            <a:grpSpLocks/>
          </p:cNvGrpSpPr>
          <p:nvPr/>
        </p:nvGrpSpPr>
        <p:grpSpPr bwMode="auto">
          <a:xfrm>
            <a:off x="5715000" y="5791200"/>
            <a:ext cx="2265363" cy="898525"/>
            <a:chOff x="3600" y="3648"/>
            <a:chExt cx="1427" cy="566"/>
          </a:xfrm>
        </p:grpSpPr>
        <p:sp>
          <p:nvSpPr>
            <p:cNvPr id="29747" name="Freeform 51"/>
            <p:cNvSpPr>
              <a:spLocks/>
            </p:cNvSpPr>
            <p:nvPr/>
          </p:nvSpPr>
          <p:spPr bwMode="auto">
            <a:xfrm>
              <a:off x="3600" y="4000"/>
              <a:ext cx="713" cy="209"/>
            </a:xfrm>
            <a:custGeom>
              <a:avLst/>
              <a:gdLst/>
              <a:ahLst/>
              <a:cxnLst>
                <a:cxn ang="0">
                  <a:pos x="710" y="94"/>
                </a:cxn>
                <a:cxn ang="0">
                  <a:pos x="700" y="76"/>
                </a:cxn>
                <a:cxn ang="0">
                  <a:pos x="679" y="59"/>
                </a:cxn>
                <a:cxn ang="0">
                  <a:pos x="648" y="44"/>
                </a:cxn>
                <a:cxn ang="0">
                  <a:pos x="608" y="29"/>
                </a:cxn>
                <a:cxn ang="0">
                  <a:pos x="561" y="18"/>
                </a:cxn>
                <a:cxn ang="0">
                  <a:pos x="507" y="8"/>
                </a:cxn>
                <a:cxn ang="0">
                  <a:pos x="449" y="3"/>
                </a:cxn>
                <a:cxn ang="0">
                  <a:pos x="387" y="0"/>
                </a:cxn>
                <a:cxn ang="0">
                  <a:pos x="325" y="0"/>
                </a:cxn>
                <a:cxn ang="0">
                  <a:pos x="264" y="3"/>
                </a:cxn>
                <a:cxn ang="0">
                  <a:pos x="206" y="8"/>
                </a:cxn>
                <a:cxn ang="0">
                  <a:pos x="152" y="18"/>
                </a:cxn>
                <a:cxn ang="0">
                  <a:pos x="105" y="29"/>
                </a:cxn>
                <a:cxn ang="0">
                  <a:pos x="65" y="44"/>
                </a:cxn>
                <a:cxn ang="0">
                  <a:pos x="34" y="59"/>
                </a:cxn>
                <a:cxn ang="0">
                  <a:pos x="12" y="76"/>
                </a:cxn>
                <a:cxn ang="0">
                  <a:pos x="1" y="94"/>
                </a:cxn>
                <a:cxn ang="0">
                  <a:pos x="1" y="112"/>
                </a:cxn>
                <a:cxn ang="0">
                  <a:pos x="12" y="130"/>
                </a:cxn>
                <a:cxn ang="0">
                  <a:pos x="34" y="147"/>
                </a:cxn>
                <a:cxn ang="0">
                  <a:pos x="65" y="163"/>
                </a:cxn>
                <a:cxn ang="0">
                  <a:pos x="105" y="177"/>
                </a:cxn>
                <a:cxn ang="0">
                  <a:pos x="152" y="189"/>
                </a:cxn>
                <a:cxn ang="0">
                  <a:pos x="206" y="198"/>
                </a:cxn>
                <a:cxn ang="0">
                  <a:pos x="264" y="204"/>
                </a:cxn>
                <a:cxn ang="0">
                  <a:pos x="325" y="206"/>
                </a:cxn>
                <a:cxn ang="0">
                  <a:pos x="387" y="206"/>
                </a:cxn>
                <a:cxn ang="0">
                  <a:pos x="449" y="204"/>
                </a:cxn>
                <a:cxn ang="0">
                  <a:pos x="507" y="198"/>
                </a:cxn>
                <a:cxn ang="0">
                  <a:pos x="561" y="189"/>
                </a:cxn>
                <a:cxn ang="0">
                  <a:pos x="608" y="177"/>
                </a:cxn>
                <a:cxn ang="0">
                  <a:pos x="648" y="163"/>
                </a:cxn>
                <a:cxn ang="0">
                  <a:pos x="679" y="147"/>
                </a:cxn>
                <a:cxn ang="0">
                  <a:pos x="700" y="130"/>
                </a:cxn>
                <a:cxn ang="0">
                  <a:pos x="710" y="112"/>
                </a:cxn>
              </a:cxnLst>
              <a:rect l="0" t="0" r="r" b="b"/>
              <a:pathLst>
                <a:path w="713" h="209">
                  <a:moveTo>
                    <a:pt x="712" y="104"/>
                  </a:moveTo>
                  <a:lnTo>
                    <a:pt x="710" y="94"/>
                  </a:lnTo>
                  <a:lnTo>
                    <a:pt x="707" y="86"/>
                  </a:lnTo>
                  <a:lnTo>
                    <a:pt x="700" y="76"/>
                  </a:lnTo>
                  <a:lnTo>
                    <a:pt x="690" y="68"/>
                  </a:lnTo>
                  <a:lnTo>
                    <a:pt x="679" y="59"/>
                  </a:lnTo>
                  <a:lnTo>
                    <a:pt x="665" y="52"/>
                  </a:lnTo>
                  <a:lnTo>
                    <a:pt x="648" y="44"/>
                  </a:lnTo>
                  <a:lnTo>
                    <a:pt x="629" y="36"/>
                  </a:lnTo>
                  <a:lnTo>
                    <a:pt x="608" y="29"/>
                  </a:lnTo>
                  <a:lnTo>
                    <a:pt x="585" y="24"/>
                  </a:lnTo>
                  <a:lnTo>
                    <a:pt x="561" y="18"/>
                  </a:lnTo>
                  <a:lnTo>
                    <a:pt x="534" y="13"/>
                  </a:lnTo>
                  <a:lnTo>
                    <a:pt x="507" y="8"/>
                  </a:lnTo>
                  <a:lnTo>
                    <a:pt x="478" y="5"/>
                  </a:lnTo>
                  <a:lnTo>
                    <a:pt x="449" y="3"/>
                  </a:lnTo>
                  <a:lnTo>
                    <a:pt x="419" y="1"/>
                  </a:lnTo>
                  <a:lnTo>
                    <a:pt x="387" y="0"/>
                  </a:lnTo>
                  <a:lnTo>
                    <a:pt x="356" y="0"/>
                  </a:lnTo>
                  <a:lnTo>
                    <a:pt x="325" y="0"/>
                  </a:lnTo>
                  <a:lnTo>
                    <a:pt x="294" y="1"/>
                  </a:lnTo>
                  <a:lnTo>
                    <a:pt x="264" y="3"/>
                  </a:lnTo>
                  <a:lnTo>
                    <a:pt x="235" y="5"/>
                  </a:lnTo>
                  <a:lnTo>
                    <a:pt x="206" y="8"/>
                  </a:lnTo>
                  <a:lnTo>
                    <a:pt x="179" y="13"/>
                  </a:lnTo>
                  <a:lnTo>
                    <a:pt x="152" y="18"/>
                  </a:lnTo>
                  <a:lnTo>
                    <a:pt x="127" y="24"/>
                  </a:lnTo>
                  <a:lnTo>
                    <a:pt x="105" y="29"/>
                  </a:lnTo>
                  <a:lnTo>
                    <a:pt x="83" y="36"/>
                  </a:lnTo>
                  <a:lnTo>
                    <a:pt x="65" y="44"/>
                  </a:lnTo>
                  <a:lnTo>
                    <a:pt x="48" y="52"/>
                  </a:lnTo>
                  <a:lnTo>
                    <a:pt x="34" y="59"/>
                  </a:lnTo>
                  <a:lnTo>
                    <a:pt x="22" y="68"/>
                  </a:lnTo>
                  <a:lnTo>
                    <a:pt x="12" y="76"/>
                  </a:lnTo>
                  <a:lnTo>
                    <a:pt x="5" y="86"/>
                  </a:lnTo>
                  <a:lnTo>
                    <a:pt x="1" y="94"/>
                  </a:lnTo>
                  <a:lnTo>
                    <a:pt x="0" y="104"/>
                  </a:lnTo>
                  <a:lnTo>
                    <a:pt x="1" y="112"/>
                  </a:lnTo>
                  <a:lnTo>
                    <a:pt x="5" y="121"/>
                  </a:lnTo>
                  <a:lnTo>
                    <a:pt x="12" y="130"/>
                  </a:lnTo>
                  <a:lnTo>
                    <a:pt x="22" y="139"/>
                  </a:lnTo>
                  <a:lnTo>
                    <a:pt x="34" y="147"/>
                  </a:lnTo>
                  <a:lnTo>
                    <a:pt x="48" y="156"/>
                  </a:lnTo>
                  <a:lnTo>
                    <a:pt x="65" y="163"/>
                  </a:lnTo>
                  <a:lnTo>
                    <a:pt x="83" y="170"/>
                  </a:lnTo>
                  <a:lnTo>
                    <a:pt x="105" y="177"/>
                  </a:lnTo>
                  <a:lnTo>
                    <a:pt x="127" y="182"/>
                  </a:lnTo>
                  <a:lnTo>
                    <a:pt x="152" y="189"/>
                  </a:lnTo>
                  <a:lnTo>
                    <a:pt x="179" y="193"/>
                  </a:lnTo>
                  <a:lnTo>
                    <a:pt x="206" y="198"/>
                  </a:lnTo>
                  <a:lnTo>
                    <a:pt x="235" y="201"/>
                  </a:lnTo>
                  <a:lnTo>
                    <a:pt x="264" y="204"/>
                  </a:lnTo>
                  <a:lnTo>
                    <a:pt x="294" y="205"/>
                  </a:lnTo>
                  <a:lnTo>
                    <a:pt x="325" y="206"/>
                  </a:lnTo>
                  <a:lnTo>
                    <a:pt x="356" y="208"/>
                  </a:lnTo>
                  <a:lnTo>
                    <a:pt x="387" y="206"/>
                  </a:lnTo>
                  <a:lnTo>
                    <a:pt x="419" y="205"/>
                  </a:lnTo>
                  <a:lnTo>
                    <a:pt x="449" y="204"/>
                  </a:lnTo>
                  <a:lnTo>
                    <a:pt x="478" y="201"/>
                  </a:lnTo>
                  <a:lnTo>
                    <a:pt x="507" y="198"/>
                  </a:lnTo>
                  <a:lnTo>
                    <a:pt x="534" y="193"/>
                  </a:lnTo>
                  <a:lnTo>
                    <a:pt x="561" y="189"/>
                  </a:lnTo>
                  <a:lnTo>
                    <a:pt x="585" y="182"/>
                  </a:lnTo>
                  <a:lnTo>
                    <a:pt x="608" y="177"/>
                  </a:lnTo>
                  <a:lnTo>
                    <a:pt x="629" y="170"/>
                  </a:lnTo>
                  <a:lnTo>
                    <a:pt x="648" y="163"/>
                  </a:lnTo>
                  <a:lnTo>
                    <a:pt x="665" y="156"/>
                  </a:lnTo>
                  <a:lnTo>
                    <a:pt x="679" y="147"/>
                  </a:lnTo>
                  <a:lnTo>
                    <a:pt x="690" y="139"/>
                  </a:lnTo>
                  <a:lnTo>
                    <a:pt x="700" y="130"/>
                  </a:lnTo>
                  <a:lnTo>
                    <a:pt x="707" y="121"/>
                  </a:lnTo>
                  <a:lnTo>
                    <a:pt x="710" y="112"/>
                  </a:lnTo>
                  <a:lnTo>
                    <a:pt x="712" y="10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48" name="Freeform 52"/>
            <p:cNvSpPr>
              <a:spLocks/>
            </p:cNvSpPr>
            <p:nvPr/>
          </p:nvSpPr>
          <p:spPr bwMode="auto">
            <a:xfrm>
              <a:off x="4525" y="4025"/>
              <a:ext cx="502" cy="189"/>
            </a:xfrm>
            <a:custGeom>
              <a:avLst/>
              <a:gdLst/>
              <a:ahLst/>
              <a:cxnLst>
                <a:cxn ang="0">
                  <a:pos x="1" y="103"/>
                </a:cxn>
                <a:cxn ang="0">
                  <a:pos x="8" y="119"/>
                </a:cxn>
                <a:cxn ang="0">
                  <a:pos x="23" y="134"/>
                </a:cxn>
                <a:cxn ang="0">
                  <a:pos x="45" y="148"/>
                </a:cxn>
                <a:cxn ang="0">
                  <a:pos x="73" y="161"/>
                </a:cxn>
                <a:cxn ang="0">
                  <a:pos x="107" y="171"/>
                </a:cxn>
                <a:cxn ang="0">
                  <a:pos x="145" y="180"/>
                </a:cxn>
                <a:cxn ang="0">
                  <a:pos x="185" y="185"/>
                </a:cxn>
                <a:cxn ang="0">
                  <a:pos x="228" y="188"/>
                </a:cxn>
                <a:cxn ang="0">
                  <a:pos x="272" y="188"/>
                </a:cxn>
                <a:cxn ang="0">
                  <a:pos x="315" y="185"/>
                </a:cxn>
                <a:cxn ang="0">
                  <a:pos x="356" y="179"/>
                </a:cxn>
                <a:cxn ang="0">
                  <a:pos x="394" y="171"/>
                </a:cxn>
                <a:cxn ang="0">
                  <a:pos x="427" y="160"/>
                </a:cxn>
                <a:cxn ang="0">
                  <a:pos x="456" y="148"/>
                </a:cxn>
                <a:cxn ang="0">
                  <a:pos x="477" y="134"/>
                </a:cxn>
                <a:cxn ang="0">
                  <a:pos x="492" y="118"/>
                </a:cxn>
                <a:cxn ang="0">
                  <a:pos x="500" y="102"/>
                </a:cxn>
                <a:cxn ang="0">
                  <a:pos x="500" y="86"/>
                </a:cxn>
                <a:cxn ang="0">
                  <a:pos x="492" y="70"/>
                </a:cxn>
                <a:cxn ang="0">
                  <a:pos x="477" y="54"/>
                </a:cxn>
                <a:cxn ang="0">
                  <a:pos x="456" y="40"/>
                </a:cxn>
                <a:cxn ang="0">
                  <a:pos x="427" y="28"/>
                </a:cxn>
                <a:cxn ang="0">
                  <a:pos x="394" y="17"/>
                </a:cxn>
                <a:cxn ang="0">
                  <a:pos x="356" y="9"/>
                </a:cxn>
                <a:cxn ang="0">
                  <a:pos x="315" y="3"/>
                </a:cxn>
                <a:cxn ang="0">
                  <a:pos x="272" y="1"/>
                </a:cxn>
                <a:cxn ang="0">
                  <a:pos x="228" y="1"/>
                </a:cxn>
                <a:cxn ang="0">
                  <a:pos x="185" y="3"/>
                </a:cxn>
                <a:cxn ang="0">
                  <a:pos x="145" y="9"/>
                </a:cxn>
                <a:cxn ang="0">
                  <a:pos x="107" y="17"/>
                </a:cxn>
                <a:cxn ang="0">
                  <a:pos x="73" y="28"/>
                </a:cxn>
                <a:cxn ang="0">
                  <a:pos x="45" y="40"/>
                </a:cxn>
                <a:cxn ang="0">
                  <a:pos x="23" y="55"/>
                </a:cxn>
                <a:cxn ang="0">
                  <a:pos x="8" y="70"/>
                </a:cxn>
                <a:cxn ang="0">
                  <a:pos x="1" y="86"/>
                </a:cxn>
              </a:cxnLst>
              <a:rect l="0" t="0" r="r" b="b"/>
              <a:pathLst>
                <a:path w="502" h="189">
                  <a:moveTo>
                    <a:pt x="0" y="94"/>
                  </a:moveTo>
                  <a:lnTo>
                    <a:pt x="1" y="103"/>
                  </a:lnTo>
                  <a:lnTo>
                    <a:pt x="4" y="110"/>
                  </a:lnTo>
                  <a:lnTo>
                    <a:pt x="8" y="119"/>
                  </a:lnTo>
                  <a:lnTo>
                    <a:pt x="15" y="127"/>
                  </a:lnTo>
                  <a:lnTo>
                    <a:pt x="23" y="134"/>
                  </a:lnTo>
                  <a:lnTo>
                    <a:pt x="34" y="141"/>
                  </a:lnTo>
                  <a:lnTo>
                    <a:pt x="45" y="148"/>
                  </a:lnTo>
                  <a:lnTo>
                    <a:pt x="58" y="155"/>
                  </a:lnTo>
                  <a:lnTo>
                    <a:pt x="73" y="161"/>
                  </a:lnTo>
                  <a:lnTo>
                    <a:pt x="89" y="166"/>
                  </a:lnTo>
                  <a:lnTo>
                    <a:pt x="107" y="171"/>
                  </a:lnTo>
                  <a:lnTo>
                    <a:pt x="125" y="176"/>
                  </a:lnTo>
                  <a:lnTo>
                    <a:pt x="145" y="180"/>
                  </a:lnTo>
                  <a:lnTo>
                    <a:pt x="165" y="183"/>
                  </a:lnTo>
                  <a:lnTo>
                    <a:pt x="185" y="185"/>
                  </a:lnTo>
                  <a:lnTo>
                    <a:pt x="207" y="187"/>
                  </a:lnTo>
                  <a:lnTo>
                    <a:pt x="228" y="188"/>
                  </a:lnTo>
                  <a:lnTo>
                    <a:pt x="251" y="188"/>
                  </a:lnTo>
                  <a:lnTo>
                    <a:pt x="272" y="188"/>
                  </a:lnTo>
                  <a:lnTo>
                    <a:pt x="294" y="187"/>
                  </a:lnTo>
                  <a:lnTo>
                    <a:pt x="315" y="185"/>
                  </a:lnTo>
                  <a:lnTo>
                    <a:pt x="336" y="183"/>
                  </a:lnTo>
                  <a:lnTo>
                    <a:pt x="356" y="179"/>
                  </a:lnTo>
                  <a:lnTo>
                    <a:pt x="376" y="176"/>
                  </a:lnTo>
                  <a:lnTo>
                    <a:pt x="394" y="171"/>
                  </a:lnTo>
                  <a:lnTo>
                    <a:pt x="411" y="166"/>
                  </a:lnTo>
                  <a:lnTo>
                    <a:pt x="427" y="160"/>
                  </a:lnTo>
                  <a:lnTo>
                    <a:pt x="442" y="154"/>
                  </a:lnTo>
                  <a:lnTo>
                    <a:pt x="456" y="148"/>
                  </a:lnTo>
                  <a:lnTo>
                    <a:pt x="467" y="141"/>
                  </a:lnTo>
                  <a:lnTo>
                    <a:pt x="477" y="134"/>
                  </a:lnTo>
                  <a:lnTo>
                    <a:pt x="486" y="126"/>
                  </a:lnTo>
                  <a:lnTo>
                    <a:pt x="492" y="118"/>
                  </a:lnTo>
                  <a:lnTo>
                    <a:pt x="497" y="110"/>
                  </a:lnTo>
                  <a:lnTo>
                    <a:pt x="500" y="102"/>
                  </a:lnTo>
                  <a:lnTo>
                    <a:pt x="501" y="94"/>
                  </a:lnTo>
                  <a:lnTo>
                    <a:pt x="500" y="86"/>
                  </a:lnTo>
                  <a:lnTo>
                    <a:pt x="497" y="78"/>
                  </a:lnTo>
                  <a:lnTo>
                    <a:pt x="492" y="70"/>
                  </a:lnTo>
                  <a:lnTo>
                    <a:pt x="486" y="62"/>
                  </a:lnTo>
                  <a:lnTo>
                    <a:pt x="477" y="54"/>
                  </a:lnTo>
                  <a:lnTo>
                    <a:pt x="467" y="47"/>
                  </a:lnTo>
                  <a:lnTo>
                    <a:pt x="456" y="40"/>
                  </a:lnTo>
                  <a:lnTo>
                    <a:pt x="442" y="34"/>
                  </a:lnTo>
                  <a:lnTo>
                    <a:pt x="427" y="28"/>
                  </a:lnTo>
                  <a:lnTo>
                    <a:pt x="411" y="22"/>
                  </a:lnTo>
                  <a:lnTo>
                    <a:pt x="394" y="17"/>
                  </a:lnTo>
                  <a:lnTo>
                    <a:pt x="375" y="13"/>
                  </a:lnTo>
                  <a:lnTo>
                    <a:pt x="356" y="9"/>
                  </a:lnTo>
                  <a:lnTo>
                    <a:pt x="336" y="6"/>
                  </a:lnTo>
                  <a:lnTo>
                    <a:pt x="315" y="3"/>
                  </a:lnTo>
                  <a:lnTo>
                    <a:pt x="294" y="2"/>
                  </a:lnTo>
                  <a:lnTo>
                    <a:pt x="272" y="1"/>
                  </a:lnTo>
                  <a:lnTo>
                    <a:pt x="250" y="0"/>
                  </a:lnTo>
                  <a:lnTo>
                    <a:pt x="228" y="1"/>
                  </a:lnTo>
                  <a:lnTo>
                    <a:pt x="207" y="2"/>
                  </a:lnTo>
                  <a:lnTo>
                    <a:pt x="185" y="3"/>
                  </a:lnTo>
                  <a:lnTo>
                    <a:pt x="165" y="6"/>
                  </a:lnTo>
                  <a:lnTo>
                    <a:pt x="145" y="9"/>
                  </a:lnTo>
                  <a:lnTo>
                    <a:pt x="125" y="13"/>
                  </a:lnTo>
                  <a:lnTo>
                    <a:pt x="107" y="17"/>
                  </a:lnTo>
                  <a:lnTo>
                    <a:pt x="89" y="22"/>
                  </a:lnTo>
                  <a:lnTo>
                    <a:pt x="73" y="28"/>
                  </a:lnTo>
                  <a:lnTo>
                    <a:pt x="58" y="34"/>
                  </a:lnTo>
                  <a:lnTo>
                    <a:pt x="45" y="40"/>
                  </a:lnTo>
                  <a:lnTo>
                    <a:pt x="34" y="47"/>
                  </a:lnTo>
                  <a:lnTo>
                    <a:pt x="23" y="55"/>
                  </a:lnTo>
                  <a:lnTo>
                    <a:pt x="15" y="62"/>
                  </a:lnTo>
                  <a:lnTo>
                    <a:pt x="8" y="70"/>
                  </a:lnTo>
                  <a:lnTo>
                    <a:pt x="4" y="78"/>
                  </a:lnTo>
                  <a:lnTo>
                    <a:pt x="1" y="86"/>
                  </a:lnTo>
                  <a:lnTo>
                    <a:pt x="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49" name="Freeform 53"/>
            <p:cNvSpPr>
              <a:spLocks/>
            </p:cNvSpPr>
            <p:nvPr/>
          </p:nvSpPr>
          <p:spPr bwMode="auto">
            <a:xfrm>
              <a:off x="4171" y="3688"/>
              <a:ext cx="624" cy="195"/>
            </a:xfrm>
            <a:custGeom>
              <a:avLst/>
              <a:gdLst/>
              <a:ahLst/>
              <a:cxnLst>
                <a:cxn ang="0">
                  <a:pos x="623" y="194"/>
                </a:cxn>
                <a:cxn ang="0">
                  <a:pos x="623" y="0"/>
                </a:cxn>
                <a:cxn ang="0">
                  <a:pos x="0" y="0"/>
                </a:cxn>
                <a:cxn ang="0">
                  <a:pos x="0" y="194"/>
                </a:cxn>
                <a:cxn ang="0">
                  <a:pos x="623" y="194"/>
                </a:cxn>
              </a:cxnLst>
              <a:rect l="0" t="0" r="r" b="b"/>
              <a:pathLst>
                <a:path w="624" h="195">
                  <a:moveTo>
                    <a:pt x="623" y="194"/>
                  </a:moveTo>
                  <a:lnTo>
                    <a:pt x="623" y="0"/>
                  </a:lnTo>
                  <a:lnTo>
                    <a:pt x="0" y="0"/>
                  </a:lnTo>
                  <a:lnTo>
                    <a:pt x="0" y="194"/>
                  </a:lnTo>
                  <a:lnTo>
                    <a:pt x="623" y="1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50" name="Rectangle 54"/>
            <p:cNvSpPr>
              <a:spLocks noChangeArrowheads="1"/>
            </p:cNvSpPr>
            <p:nvPr/>
          </p:nvSpPr>
          <p:spPr bwMode="auto">
            <a:xfrm>
              <a:off x="3683" y="3988"/>
              <a:ext cx="598"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policyid</a:t>
              </a:r>
            </a:p>
          </p:txBody>
        </p:sp>
        <p:sp>
          <p:nvSpPr>
            <p:cNvPr id="29751" name="Rectangle 55"/>
            <p:cNvSpPr>
              <a:spLocks noChangeArrowheads="1"/>
            </p:cNvSpPr>
            <p:nvPr/>
          </p:nvSpPr>
          <p:spPr bwMode="auto">
            <a:xfrm>
              <a:off x="4571" y="3998"/>
              <a:ext cx="37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cost</a:t>
              </a:r>
            </a:p>
          </p:txBody>
        </p:sp>
        <p:sp>
          <p:nvSpPr>
            <p:cNvPr id="29752" name="Rectangle 56"/>
            <p:cNvSpPr>
              <a:spLocks noChangeArrowheads="1"/>
            </p:cNvSpPr>
            <p:nvPr/>
          </p:nvSpPr>
          <p:spPr bwMode="auto">
            <a:xfrm>
              <a:off x="4168" y="3648"/>
              <a:ext cx="59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Policies</a:t>
              </a:r>
            </a:p>
          </p:txBody>
        </p:sp>
        <p:sp>
          <p:nvSpPr>
            <p:cNvPr id="29753" name="Line 57"/>
            <p:cNvSpPr>
              <a:spLocks noChangeShapeType="1"/>
            </p:cNvSpPr>
            <p:nvPr/>
          </p:nvSpPr>
          <p:spPr bwMode="auto">
            <a:xfrm flipV="1">
              <a:off x="4032" y="3880"/>
              <a:ext cx="271" cy="124"/>
            </a:xfrm>
            <a:prstGeom prst="line">
              <a:avLst/>
            </a:prstGeom>
            <a:noFill/>
            <a:ln w="12700">
              <a:solidFill>
                <a:schemeClr val="tx2"/>
              </a:solidFill>
              <a:round/>
              <a:headEnd type="none" w="sm" len="sm"/>
              <a:tailEnd type="none" w="sm" len="sm"/>
            </a:ln>
            <a:effectLst/>
          </p:spPr>
          <p:txBody>
            <a:bodyPr/>
            <a:lstStyle/>
            <a:p>
              <a:endParaRPr lang="en-US"/>
            </a:p>
          </p:txBody>
        </p:sp>
        <p:sp>
          <p:nvSpPr>
            <p:cNvPr id="29754" name="Line 58"/>
            <p:cNvSpPr>
              <a:spLocks noChangeShapeType="1"/>
            </p:cNvSpPr>
            <p:nvPr/>
          </p:nvSpPr>
          <p:spPr bwMode="auto">
            <a:xfrm flipH="1" flipV="1">
              <a:off x="4495" y="3880"/>
              <a:ext cx="257" cy="150"/>
            </a:xfrm>
            <a:prstGeom prst="line">
              <a:avLst/>
            </a:prstGeom>
            <a:noFill/>
            <a:ln w="12700">
              <a:solidFill>
                <a:schemeClr val="tx2"/>
              </a:solidFill>
              <a:round/>
              <a:headEnd type="none" w="sm" len="sm"/>
              <a:tailEnd type="none" w="sm" len="sm"/>
            </a:ln>
            <a:effectLst/>
          </p:spPr>
          <p:txBody>
            <a:bodyPr/>
            <a:lstStyle/>
            <a:p>
              <a:endParaRPr lang="en-US"/>
            </a:p>
          </p:txBody>
        </p:sp>
      </p:grpSp>
      <p:sp>
        <p:nvSpPr>
          <p:cNvPr id="29756" name="Line 60"/>
          <p:cNvSpPr>
            <a:spLocks noChangeShapeType="1"/>
          </p:cNvSpPr>
          <p:nvPr/>
        </p:nvSpPr>
        <p:spPr bwMode="auto">
          <a:xfrm>
            <a:off x="6172200" y="2444750"/>
            <a:ext cx="0"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29757" name="Rectangle 61"/>
          <p:cNvSpPr>
            <a:spLocks noChangeArrowheads="1"/>
          </p:cNvSpPr>
          <p:nvPr/>
        </p:nvSpPr>
        <p:spPr bwMode="auto">
          <a:xfrm>
            <a:off x="4545013" y="4868863"/>
            <a:ext cx="117475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Purchaser</a:t>
            </a:r>
          </a:p>
        </p:txBody>
      </p:sp>
      <p:sp>
        <p:nvSpPr>
          <p:cNvPr id="29758" name="Freeform 62"/>
          <p:cNvSpPr>
            <a:spLocks/>
          </p:cNvSpPr>
          <p:nvPr/>
        </p:nvSpPr>
        <p:spPr bwMode="auto">
          <a:xfrm>
            <a:off x="4471988" y="4749800"/>
            <a:ext cx="1293812" cy="600075"/>
          </a:xfrm>
          <a:custGeom>
            <a:avLst/>
            <a:gdLst/>
            <a:ahLst/>
            <a:cxnLst>
              <a:cxn ang="0">
                <a:pos x="0" y="188"/>
              </a:cxn>
              <a:cxn ang="0">
                <a:pos x="402" y="0"/>
              </a:cxn>
              <a:cxn ang="0">
                <a:pos x="814" y="194"/>
              </a:cxn>
              <a:cxn ang="0">
                <a:pos x="402" y="377"/>
              </a:cxn>
              <a:cxn ang="0">
                <a:pos x="0" y="188"/>
              </a:cxn>
            </a:cxnLst>
            <a:rect l="0" t="0" r="r" b="b"/>
            <a:pathLst>
              <a:path w="815" h="378">
                <a:moveTo>
                  <a:pt x="0" y="188"/>
                </a:moveTo>
                <a:lnTo>
                  <a:pt x="402" y="0"/>
                </a:lnTo>
                <a:lnTo>
                  <a:pt x="814" y="194"/>
                </a:lnTo>
                <a:lnTo>
                  <a:pt x="402" y="377"/>
                </a:lnTo>
                <a:lnTo>
                  <a:pt x="0" y="188"/>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29770" name="Group 74"/>
          <p:cNvGrpSpPr>
            <a:grpSpLocks/>
          </p:cNvGrpSpPr>
          <p:nvPr/>
        </p:nvGrpSpPr>
        <p:grpSpPr bwMode="auto">
          <a:xfrm>
            <a:off x="2714625" y="3541713"/>
            <a:ext cx="2257425" cy="1076325"/>
            <a:chOff x="1710" y="2231"/>
            <a:chExt cx="1422" cy="678"/>
          </a:xfrm>
        </p:grpSpPr>
        <p:sp>
          <p:nvSpPr>
            <p:cNvPr id="29759" name="Freeform 63"/>
            <p:cNvSpPr>
              <a:spLocks/>
            </p:cNvSpPr>
            <p:nvPr/>
          </p:nvSpPr>
          <p:spPr bwMode="auto">
            <a:xfrm>
              <a:off x="1710" y="2385"/>
              <a:ext cx="501" cy="189"/>
            </a:xfrm>
            <a:custGeom>
              <a:avLst/>
              <a:gdLst/>
              <a:ahLst/>
              <a:cxnLst>
                <a:cxn ang="0">
                  <a:pos x="499" y="86"/>
                </a:cxn>
                <a:cxn ang="0">
                  <a:pos x="492" y="70"/>
                </a:cxn>
                <a:cxn ang="0">
                  <a:pos x="477" y="54"/>
                </a:cxn>
                <a:cxn ang="0">
                  <a:pos x="455" y="40"/>
                </a:cxn>
                <a:cxn ang="0">
                  <a:pos x="427" y="28"/>
                </a:cxn>
                <a:cxn ang="0">
                  <a:pos x="393" y="17"/>
                </a:cxn>
                <a:cxn ang="0">
                  <a:pos x="356" y="9"/>
                </a:cxn>
                <a:cxn ang="0">
                  <a:pos x="315" y="3"/>
                </a:cxn>
                <a:cxn ang="0">
                  <a:pos x="272" y="1"/>
                </a:cxn>
                <a:cxn ang="0">
                  <a:pos x="228" y="1"/>
                </a:cxn>
                <a:cxn ang="0">
                  <a:pos x="185" y="3"/>
                </a:cxn>
                <a:cxn ang="0">
                  <a:pos x="144" y="9"/>
                </a:cxn>
                <a:cxn ang="0">
                  <a:pos x="107" y="17"/>
                </a:cxn>
                <a:cxn ang="0">
                  <a:pos x="73" y="28"/>
                </a:cxn>
                <a:cxn ang="0">
                  <a:pos x="45" y="40"/>
                </a:cxn>
                <a:cxn ang="0">
                  <a:pos x="23" y="54"/>
                </a:cxn>
                <a:cxn ang="0">
                  <a:pos x="8" y="70"/>
                </a:cxn>
                <a:cxn ang="0">
                  <a:pos x="1" y="86"/>
                </a:cxn>
                <a:cxn ang="0">
                  <a:pos x="1" y="103"/>
                </a:cxn>
                <a:cxn ang="0">
                  <a:pos x="8" y="119"/>
                </a:cxn>
                <a:cxn ang="0">
                  <a:pos x="23" y="134"/>
                </a:cxn>
                <a:cxn ang="0">
                  <a:pos x="45" y="148"/>
                </a:cxn>
                <a:cxn ang="0">
                  <a:pos x="73" y="160"/>
                </a:cxn>
                <a:cxn ang="0">
                  <a:pos x="107" y="171"/>
                </a:cxn>
                <a:cxn ang="0">
                  <a:pos x="144" y="179"/>
                </a:cxn>
                <a:cxn ang="0">
                  <a:pos x="185" y="185"/>
                </a:cxn>
                <a:cxn ang="0">
                  <a:pos x="228" y="188"/>
                </a:cxn>
                <a:cxn ang="0">
                  <a:pos x="272" y="188"/>
                </a:cxn>
                <a:cxn ang="0">
                  <a:pos x="315" y="185"/>
                </a:cxn>
                <a:cxn ang="0">
                  <a:pos x="356" y="179"/>
                </a:cxn>
                <a:cxn ang="0">
                  <a:pos x="393" y="171"/>
                </a:cxn>
                <a:cxn ang="0">
                  <a:pos x="427" y="160"/>
                </a:cxn>
                <a:cxn ang="0">
                  <a:pos x="455" y="148"/>
                </a:cxn>
                <a:cxn ang="0">
                  <a:pos x="477" y="134"/>
                </a:cxn>
                <a:cxn ang="0">
                  <a:pos x="492" y="119"/>
                </a:cxn>
                <a:cxn ang="0">
                  <a:pos x="499" y="103"/>
                </a:cxn>
              </a:cxnLst>
              <a:rect l="0" t="0" r="r" b="b"/>
              <a:pathLst>
                <a:path w="501" h="189">
                  <a:moveTo>
                    <a:pt x="500" y="94"/>
                  </a:moveTo>
                  <a:lnTo>
                    <a:pt x="499" y="86"/>
                  </a:lnTo>
                  <a:lnTo>
                    <a:pt x="496" y="78"/>
                  </a:lnTo>
                  <a:lnTo>
                    <a:pt x="492" y="70"/>
                  </a:lnTo>
                  <a:lnTo>
                    <a:pt x="485" y="62"/>
                  </a:lnTo>
                  <a:lnTo>
                    <a:pt x="477" y="54"/>
                  </a:lnTo>
                  <a:lnTo>
                    <a:pt x="467" y="47"/>
                  </a:lnTo>
                  <a:lnTo>
                    <a:pt x="455" y="40"/>
                  </a:lnTo>
                  <a:lnTo>
                    <a:pt x="442" y="34"/>
                  </a:lnTo>
                  <a:lnTo>
                    <a:pt x="427" y="28"/>
                  </a:lnTo>
                  <a:lnTo>
                    <a:pt x="411" y="22"/>
                  </a:lnTo>
                  <a:lnTo>
                    <a:pt x="393" y="17"/>
                  </a:lnTo>
                  <a:lnTo>
                    <a:pt x="375" y="13"/>
                  </a:lnTo>
                  <a:lnTo>
                    <a:pt x="356" y="9"/>
                  </a:lnTo>
                  <a:lnTo>
                    <a:pt x="336" y="6"/>
                  </a:lnTo>
                  <a:lnTo>
                    <a:pt x="315" y="3"/>
                  </a:lnTo>
                  <a:lnTo>
                    <a:pt x="293" y="2"/>
                  </a:lnTo>
                  <a:lnTo>
                    <a:pt x="272" y="1"/>
                  </a:lnTo>
                  <a:lnTo>
                    <a:pt x="250" y="0"/>
                  </a:lnTo>
                  <a:lnTo>
                    <a:pt x="228" y="1"/>
                  </a:lnTo>
                  <a:lnTo>
                    <a:pt x="207" y="2"/>
                  </a:lnTo>
                  <a:lnTo>
                    <a:pt x="185" y="3"/>
                  </a:lnTo>
                  <a:lnTo>
                    <a:pt x="164" y="6"/>
                  </a:lnTo>
                  <a:lnTo>
                    <a:pt x="144" y="9"/>
                  </a:lnTo>
                  <a:lnTo>
                    <a:pt x="125" y="13"/>
                  </a:lnTo>
                  <a:lnTo>
                    <a:pt x="107" y="17"/>
                  </a:lnTo>
                  <a:lnTo>
                    <a:pt x="89" y="22"/>
                  </a:lnTo>
                  <a:lnTo>
                    <a:pt x="73" y="28"/>
                  </a:lnTo>
                  <a:lnTo>
                    <a:pt x="58" y="34"/>
                  </a:lnTo>
                  <a:lnTo>
                    <a:pt x="45" y="40"/>
                  </a:lnTo>
                  <a:lnTo>
                    <a:pt x="33" y="47"/>
                  </a:lnTo>
                  <a:lnTo>
                    <a:pt x="23" y="54"/>
                  </a:lnTo>
                  <a:lnTo>
                    <a:pt x="15" y="62"/>
                  </a:lnTo>
                  <a:lnTo>
                    <a:pt x="8" y="70"/>
                  </a:lnTo>
                  <a:lnTo>
                    <a:pt x="3" y="78"/>
                  </a:lnTo>
                  <a:lnTo>
                    <a:pt x="1" y="86"/>
                  </a:lnTo>
                  <a:lnTo>
                    <a:pt x="0" y="94"/>
                  </a:lnTo>
                  <a:lnTo>
                    <a:pt x="1" y="103"/>
                  </a:lnTo>
                  <a:lnTo>
                    <a:pt x="3" y="110"/>
                  </a:lnTo>
                  <a:lnTo>
                    <a:pt x="8" y="119"/>
                  </a:lnTo>
                  <a:lnTo>
                    <a:pt x="15" y="127"/>
                  </a:lnTo>
                  <a:lnTo>
                    <a:pt x="23" y="134"/>
                  </a:lnTo>
                  <a:lnTo>
                    <a:pt x="33" y="141"/>
                  </a:lnTo>
                  <a:lnTo>
                    <a:pt x="45" y="148"/>
                  </a:lnTo>
                  <a:lnTo>
                    <a:pt x="58" y="154"/>
                  </a:lnTo>
                  <a:lnTo>
                    <a:pt x="73" y="160"/>
                  </a:lnTo>
                  <a:lnTo>
                    <a:pt x="89" y="166"/>
                  </a:lnTo>
                  <a:lnTo>
                    <a:pt x="107" y="171"/>
                  </a:lnTo>
                  <a:lnTo>
                    <a:pt x="125" y="176"/>
                  </a:lnTo>
                  <a:lnTo>
                    <a:pt x="144" y="179"/>
                  </a:lnTo>
                  <a:lnTo>
                    <a:pt x="164" y="183"/>
                  </a:lnTo>
                  <a:lnTo>
                    <a:pt x="185" y="185"/>
                  </a:lnTo>
                  <a:lnTo>
                    <a:pt x="207" y="187"/>
                  </a:lnTo>
                  <a:lnTo>
                    <a:pt x="228" y="188"/>
                  </a:lnTo>
                  <a:lnTo>
                    <a:pt x="250" y="188"/>
                  </a:lnTo>
                  <a:lnTo>
                    <a:pt x="272" y="188"/>
                  </a:lnTo>
                  <a:lnTo>
                    <a:pt x="293" y="187"/>
                  </a:lnTo>
                  <a:lnTo>
                    <a:pt x="315" y="185"/>
                  </a:lnTo>
                  <a:lnTo>
                    <a:pt x="336" y="183"/>
                  </a:lnTo>
                  <a:lnTo>
                    <a:pt x="356" y="179"/>
                  </a:lnTo>
                  <a:lnTo>
                    <a:pt x="375" y="176"/>
                  </a:lnTo>
                  <a:lnTo>
                    <a:pt x="393" y="171"/>
                  </a:lnTo>
                  <a:lnTo>
                    <a:pt x="411" y="166"/>
                  </a:lnTo>
                  <a:lnTo>
                    <a:pt x="427" y="160"/>
                  </a:lnTo>
                  <a:lnTo>
                    <a:pt x="442" y="154"/>
                  </a:lnTo>
                  <a:lnTo>
                    <a:pt x="455" y="148"/>
                  </a:lnTo>
                  <a:lnTo>
                    <a:pt x="467" y="141"/>
                  </a:lnTo>
                  <a:lnTo>
                    <a:pt x="477" y="134"/>
                  </a:lnTo>
                  <a:lnTo>
                    <a:pt x="485" y="127"/>
                  </a:lnTo>
                  <a:lnTo>
                    <a:pt x="492" y="119"/>
                  </a:lnTo>
                  <a:lnTo>
                    <a:pt x="496" y="110"/>
                  </a:lnTo>
                  <a:lnTo>
                    <a:pt x="499" y="103"/>
                  </a:lnTo>
                  <a:lnTo>
                    <a:pt x="50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60" name="Freeform 64"/>
            <p:cNvSpPr>
              <a:spLocks/>
            </p:cNvSpPr>
            <p:nvPr/>
          </p:nvSpPr>
          <p:spPr bwMode="auto">
            <a:xfrm>
              <a:off x="2630" y="2385"/>
              <a:ext cx="502" cy="189"/>
            </a:xfrm>
            <a:custGeom>
              <a:avLst/>
              <a:gdLst/>
              <a:ahLst/>
              <a:cxnLst>
                <a:cxn ang="0">
                  <a:pos x="1" y="103"/>
                </a:cxn>
                <a:cxn ang="0">
                  <a:pos x="8" y="119"/>
                </a:cxn>
                <a:cxn ang="0">
                  <a:pos x="24" y="134"/>
                </a:cxn>
                <a:cxn ang="0">
                  <a:pos x="45" y="148"/>
                </a:cxn>
                <a:cxn ang="0">
                  <a:pos x="73" y="161"/>
                </a:cxn>
                <a:cxn ang="0">
                  <a:pos x="107" y="171"/>
                </a:cxn>
                <a:cxn ang="0">
                  <a:pos x="144" y="179"/>
                </a:cxn>
                <a:cxn ang="0">
                  <a:pos x="186" y="185"/>
                </a:cxn>
                <a:cxn ang="0">
                  <a:pos x="229" y="188"/>
                </a:cxn>
                <a:cxn ang="0">
                  <a:pos x="272" y="188"/>
                </a:cxn>
                <a:cxn ang="0">
                  <a:pos x="315" y="185"/>
                </a:cxn>
                <a:cxn ang="0">
                  <a:pos x="356" y="179"/>
                </a:cxn>
                <a:cxn ang="0">
                  <a:pos x="394" y="171"/>
                </a:cxn>
                <a:cxn ang="0">
                  <a:pos x="427" y="160"/>
                </a:cxn>
                <a:cxn ang="0">
                  <a:pos x="455" y="148"/>
                </a:cxn>
                <a:cxn ang="0">
                  <a:pos x="477" y="134"/>
                </a:cxn>
                <a:cxn ang="0">
                  <a:pos x="492" y="118"/>
                </a:cxn>
                <a:cxn ang="0">
                  <a:pos x="500" y="102"/>
                </a:cxn>
                <a:cxn ang="0">
                  <a:pos x="500" y="86"/>
                </a:cxn>
                <a:cxn ang="0">
                  <a:pos x="492" y="70"/>
                </a:cxn>
                <a:cxn ang="0">
                  <a:pos x="477" y="54"/>
                </a:cxn>
                <a:cxn ang="0">
                  <a:pos x="455" y="40"/>
                </a:cxn>
                <a:cxn ang="0">
                  <a:pos x="427" y="28"/>
                </a:cxn>
                <a:cxn ang="0">
                  <a:pos x="394" y="17"/>
                </a:cxn>
                <a:cxn ang="0">
                  <a:pos x="356" y="9"/>
                </a:cxn>
                <a:cxn ang="0">
                  <a:pos x="315" y="3"/>
                </a:cxn>
                <a:cxn ang="0">
                  <a:pos x="272" y="1"/>
                </a:cxn>
                <a:cxn ang="0">
                  <a:pos x="229" y="1"/>
                </a:cxn>
                <a:cxn ang="0">
                  <a:pos x="185" y="3"/>
                </a:cxn>
                <a:cxn ang="0">
                  <a:pos x="144" y="9"/>
                </a:cxn>
                <a:cxn ang="0">
                  <a:pos x="107" y="17"/>
                </a:cxn>
                <a:cxn ang="0">
                  <a:pos x="73" y="28"/>
                </a:cxn>
                <a:cxn ang="0">
                  <a:pos x="45" y="40"/>
                </a:cxn>
                <a:cxn ang="0">
                  <a:pos x="24" y="55"/>
                </a:cxn>
                <a:cxn ang="0">
                  <a:pos x="8" y="70"/>
                </a:cxn>
                <a:cxn ang="0">
                  <a:pos x="1" y="86"/>
                </a:cxn>
              </a:cxnLst>
              <a:rect l="0" t="0" r="r" b="b"/>
              <a:pathLst>
                <a:path w="502" h="189">
                  <a:moveTo>
                    <a:pt x="0" y="94"/>
                  </a:moveTo>
                  <a:lnTo>
                    <a:pt x="1" y="103"/>
                  </a:lnTo>
                  <a:lnTo>
                    <a:pt x="4" y="110"/>
                  </a:lnTo>
                  <a:lnTo>
                    <a:pt x="8" y="119"/>
                  </a:lnTo>
                  <a:lnTo>
                    <a:pt x="15" y="127"/>
                  </a:lnTo>
                  <a:lnTo>
                    <a:pt x="24" y="134"/>
                  </a:lnTo>
                  <a:lnTo>
                    <a:pt x="33" y="141"/>
                  </a:lnTo>
                  <a:lnTo>
                    <a:pt x="45" y="148"/>
                  </a:lnTo>
                  <a:lnTo>
                    <a:pt x="59" y="155"/>
                  </a:lnTo>
                  <a:lnTo>
                    <a:pt x="73" y="161"/>
                  </a:lnTo>
                  <a:lnTo>
                    <a:pt x="90" y="166"/>
                  </a:lnTo>
                  <a:lnTo>
                    <a:pt x="107" y="171"/>
                  </a:lnTo>
                  <a:lnTo>
                    <a:pt x="125" y="176"/>
                  </a:lnTo>
                  <a:lnTo>
                    <a:pt x="144" y="179"/>
                  </a:lnTo>
                  <a:lnTo>
                    <a:pt x="165" y="183"/>
                  </a:lnTo>
                  <a:lnTo>
                    <a:pt x="186" y="185"/>
                  </a:lnTo>
                  <a:lnTo>
                    <a:pt x="207" y="187"/>
                  </a:lnTo>
                  <a:lnTo>
                    <a:pt x="229" y="188"/>
                  </a:lnTo>
                  <a:lnTo>
                    <a:pt x="250" y="188"/>
                  </a:lnTo>
                  <a:lnTo>
                    <a:pt x="272" y="188"/>
                  </a:lnTo>
                  <a:lnTo>
                    <a:pt x="294" y="187"/>
                  </a:lnTo>
                  <a:lnTo>
                    <a:pt x="315" y="185"/>
                  </a:lnTo>
                  <a:lnTo>
                    <a:pt x="336" y="183"/>
                  </a:lnTo>
                  <a:lnTo>
                    <a:pt x="356" y="179"/>
                  </a:lnTo>
                  <a:lnTo>
                    <a:pt x="375" y="176"/>
                  </a:lnTo>
                  <a:lnTo>
                    <a:pt x="394" y="171"/>
                  </a:lnTo>
                  <a:lnTo>
                    <a:pt x="411" y="166"/>
                  </a:lnTo>
                  <a:lnTo>
                    <a:pt x="427" y="160"/>
                  </a:lnTo>
                  <a:lnTo>
                    <a:pt x="442" y="154"/>
                  </a:lnTo>
                  <a:lnTo>
                    <a:pt x="455" y="148"/>
                  </a:lnTo>
                  <a:lnTo>
                    <a:pt x="467" y="141"/>
                  </a:lnTo>
                  <a:lnTo>
                    <a:pt x="477" y="134"/>
                  </a:lnTo>
                  <a:lnTo>
                    <a:pt x="485" y="126"/>
                  </a:lnTo>
                  <a:lnTo>
                    <a:pt x="492" y="118"/>
                  </a:lnTo>
                  <a:lnTo>
                    <a:pt x="497" y="110"/>
                  </a:lnTo>
                  <a:lnTo>
                    <a:pt x="500" y="102"/>
                  </a:lnTo>
                  <a:lnTo>
                    <a:pt x="501" y="94"/>
                  </a:lnTo>
                  <a:lnTo>
                    <a:pt x="500" y="86"/>
                  </a:lnTo>
                  <a:lnTo>
                    <a:pt x="497" y="78"/>
                  </a:lnTo>
                  <a:lnTo>
                    <a:pt x="492" y="70"/>
                  </a:lnTo>
                  <a:lnTo>
                    <a:pt x="485" y="62"/>
                  </a:lnTo>
                  <a:lnTo>
                    <a:pt x="477" y="54"/>
                  </a:lnTo>
                  <a:lnTo>
                    <a:pt x="467" y="47"/>
                  </a:lnTo>
                  <a:lnTo>
                    <a:pt x="455" y="40"/>
                  </a:lnTo>
                  <a:lnTo>
                    <a:pt x="442" y="34"/>
                  </a:lnTo>
                  <a:lnTo>
                    <a:pt x="427" y="28"/>
                  </a:lnTo>
                  <a:lnTo>
                    <a:pt x="411" y="22"/>
                  </a:lnTo>
                  <a:lnTo>
                    <a:pt x="394" y="17"/>
                  </a:lnTo>
                  <a:lnTo>
                    <a:pt x="375" y="13"/>
                  </a:lnTo>
                  <a:lnTo>
                    <a:pt x="356" y="9"/>
                  </a:lnTo>
                  <a:lnTo>
                    <a:pt x="336" y="6"/>
                  </a:lnTo>
                  <a:lnTo>
                    <a:pt x="315" y="3"/>
                  </a:lnTo>
                  <a:lnTo>
                    <a:pt x="294" y="2"/>
                  </a:lnTo>
                  <a:lnTo>
                    <a:pt x="272" y="1"/>
                  </a:lnTo>
                  <a:lnTo>
                    <a:pt x="250" y="0"/>
                  </a:lnTo>
                  <a:lnTo>
                    <a:pt x="229" y="1"/>
                  </a:lnTo>
                  <a:lnTo>
                    <a:pt x="207" y="2"/>
                  </a:lnTo>
                  <a:lnTo>
                    <a:pt x="185" y="3"/>
                  </a:lnTo>
                  <a:lnTo>
                    <a:pt x="165" y="6"/>
                  </a:lnTo>
                  <a:lnTo>
                    <a:pt x="144" y="9"/>
                  </a:lnTo>
                  <a:lnTo>
                    <a:pt x="125" y="13"/>
                  </a:lnTo>
                  <a:lnTo>
                    <a:pt x="107" y="17"/>
                  </a:lnTo>
                  <a:lnTo>
                    <a:pt x="89" y="22"/>
                  </a:lnTo>
                  <a:lnTo>
                    <a:pt x="73" y="28"/>
                  </a:lnTo>
                  <a:lnTo>
                    <a:pt x="59" y="34"/>
                  </a:lnTo>
                  <a:lnTo>
                    <a:pt x="45" y="40"/>
                  </a:lnTo>
                  <a:lnTo>
                    <a:pt x="33" y="47"/>
                  </a:lnTo>
                  <a:lnTo>
                    <a:pt x="24" y="55"/>
                  </a:lnTo>
                  <a:lnTo>
                    <a:pt x="15" y="62"/>
                  </a:lnTo>
                  <a:lnTo>
                    <a:pt x="8" y="70"/>
                  </a:lnTo>
                  <a:lnTo>
                    <a:pt x="4" y="78"/>
                  </a:lnTo>
                  <a:lnTo>
                    <a:pt x="1" y="86"/>
                  </a:lnTo>
                  <a:lnTo>
                    <a:pt x="0"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61" name="Freeform 65"/>
            <p:cNvSpPr>
              <a:spLocks/>
            </p:cNvSpPr>
            <p:nvPr/>
          </p:nvSpPr>
          <p:spPr bwMode="auto">
            <a:xfrm>
              <a:off x="2160" y="2247"/>
              <a:ext cx="502" cy="189"/>
            </a:xfrm>
            <a:custGeom>
              <a:avLst/>
              <a:gdLst/>
              <a:ahLst/>
              <a:cxnLst>
                <a:cxn ang="0">
                  <a:pos x="500" y="86"/>
                </a:cxn>
                <a:cxn ang="0">
                  <a:pos x="493" y="70"/>
                </a:cxn>
                <a:cxn ang="0">
                  <a:pos x="478" y="54"/>
                </a:cxn>
                <a:cxn ang="0">
                  <a:pos x="456" y="40"/>
                </a:cxn>
                <a:cxn ang="0">
                  <a:pos x="428" y="28"/>
                </a:cxn>
                <a:cxn ang="0">
                  <a:pos x="394" y="17"/>
                </a:cxn>
                <a:cxn ang="0">
                  <a:pos x="356" y="9"/>
                </a:cxn>
                <a:cxn ang="0">
                  <a:pos x="316" y="4"/>
                </a:cxn>
                <a:cxn ang="0">
                  <a:pos x="273" y="1"/>
                </a:cxn>
                <a:cxn ang="0">
                  <a:pos x="229" y="1"/>
                </a:cxn>
                <a:cxn ang="0">
                  <a:pos x="186" y="4"/>
                </a:cxn>
                <a:cxn ang="0">
                  <a:pos x="145" y="9"/>
                </a:cxn>
                <a:cxn ang="0">
                  <a:pos x="107" y="17"/>
                </a:cxn>
                <a:cxn ang="0">
                  <a:pos x="74" y="28"/>
                </a:cxn>
                <a:cxn ang="0">
                  <a:pos x="45" y="40"/>
                </a:cxn>
                <a:cxn ang="0">
                  <a:pos x="24" y="54"/>
                </a:cxn>
                <a:cxn ang="0">
                  <a:pos x="9" y="70"/>
                </a:cxn>
                <a:cxn ang="0">
                  <a:pos x="1" y="86"/>
                </a:cxn>
                <a:cxn ang="0">
                  <a:pos x="1" y="102"/>
                </a:cxn>
                <a:cxn ang="0">
                  <a:pos x="9" y="118"/>
                </a:cxn>
                <a:cxn ang="0">
                  <a:pos x="24" y="134"/>
                </a:cxn>
                <a:cxn ang="0">
                  <a:pos x="45" y="148"/>
                </a:cxn>
                <a:cxn ang="0">
                  <a:pos x="74" y="161"/>
                </a:cxn>
                <a:cxn ang="0">
                  <a:pos x="107" y="171"/>
                </a:cxn>
                <a:cxn ang="0">
                  <a:pos x="145" y="179"/>
                </a:cxn>
                <a:cxn ang="0">
                  <a:pos x="186" y="185"/>
                </a:cxn>
                <a:cxn ang="0">
                  <a:pos x="229" y="188"/>
                </a:cxn>
                <a:cxn ang="0">
                  <a:pos x="273" y="188"/>
                </a:cxn>
                <a:cxn ang="0">
                  <a:pos x="316" y="185"/>
                </a:cxn>
                <a:cxn ang="0">
                  <a:pos x="356" y="179"/>
                </a:cxn>
                <a:cxn ang="0">
                  <a:pos x="394" y="171"/>
                </a:cxn>
                <a:cxn ang="0">
                  <a:pos x="428" y="161"/>
                </a:cxn>
                <a:cxn ang="0">
                  <a:pos x="456" y="148"/>
                </a:cxn>
                <a:cxn ang="0">
                  <a:pos x="478" y="134"/>
                </a:cxn>
                <a:cxn ang="0">
                  <a:pos x="493" y="118"/>
                </a:cxn>
                <a:cxn ang="0">
                  <a:pos x="500" y="102"/>
                </a:cxn>
              </a:cxnLst>
              <a:rect l="0" t="0" r="r" b="b"/>
              <a:pathLst>
                <a:path w="502" h="189">
                  <a:moveTo>
                    <a:pt x="501" y="94"/>
                  </a:moveTo>
                  <a:lnTo>
                    <a:pt x="500" y="86"/>
                  </a:lnTo>
                  <a:lnTo>
                    <a:pt x="497" y="78"/>
                  </a:lnTo>
                  <a:lnTo>
                    <a:pt x="493" y="70"/>
                  </a:lnTo>
                  <a:lnTo>
                    <a:pt x="486" y="62"/>
                  </a:lnTo>
                  <a:lnTo>
                    <a:pt x="478" y="54"/>
                  </a:lnTo>
                  <a:lnTo>
                    <a:pt x="467" y="47"/>
                  </a:lnTo>
                  <a:lnTo>
                    <a:pt x="456" y="40"/>
                  </a:lnTo>
                  <a:lnTo>
                    <a:pt x="443" y="34"/>
                  </a:lnTo>
                  <a:lnTo>
                    <a:pt x="428" y="28"/>
                  </a:lnTo>
                  <a:lnTo>
                    <a:pt x="412" y="22"/>
                  </a:lnTo>
                  <a:lnTo>
                    <a:pt x="394" y="17"/>
                  </a:lnTo>
                  <a:lnTo>
                    <a:pt x="376" y="13"/>
                  </a:lnTo>
                  <a:lnTo>
                    <a:pt x="356" y="9"/>
                  </a:lnTo>
                  <a:lnTo>
                    <a:pt x="336" y="6"/>
                  </a:lnTo>
                  <a:lnTo>
                    <a:pt x="316" y="4"/>
                  </a:lnTo>
                  <a:lnTo>
                    <a:pt x="294" y="2"/>
                  </a:lnTo>
                  <a:lnTo>
                    <a:pt x="273" y="1"/>
                  </a:lnTo>
                  <a:lnTo>
                    <a:pt x="251" y="0"/>
                  </a:lnTo>
                  <a:lnTo>
                    <a:pt x="229" y="1"/>
                  </a:lnTo>
                  <a:lnTo>
                    <a:pt x="207" y="2"/>
                  </a:lnTo>
                  <a:lnTo>
                    <a:pt x="186" y="4"/>
                  </a:lnTo>
                  <a:lnTo>
                    <a:pt x="165" y="6"/>
                  </a:lnTo>
                  <a:lnTo>
                    <a:pt x="145" y="9"/>
                  </a:lnTo>
                  <a:lnTo>
                    <a:pt x="125" y="13"/>
                  </a:lnTo>
                  <a:lnTo>
                    <a:pt x="107" y="17"/>
                  </a:lnTo>
                  <a:lnTo>
                    <a:pt x="90" y="22"/>
                  </a:lnTo>
                  <a:lnTo>
                    <a:pt x="74" y="28"/>
                  </a:lnTo>
                  <a:lnTo>
                    <a:pt x="59" y="34"/>
                  </a:lnTo>
                  <a:lnTo>
                    <a:pt x="45" y="40"/>
                  </a:lnTo>
                  <a:lnTo>
                    <a:pt x="34" y="47"/>
                  </a:lnTo>
                  <a:lnTo>
                    <a:pt x="24" y="54"/>
                  </a:lnTo>
                  <a:lnTo>
                    <a:pt x="15" y="62"/>
                  </a:lnTo>
                  <a:lnTo>
                    <a:pt x="9" y="70"/>
                  </a:lnTo>
                  <a:lnTo>
                    <a:pt x="4" y="78"/>
                  </a:lnTo>
                  <a:lnTo>
                    <a:pt x="1" y="86"/>
                  </a:lnTo>
                  <a:lnTo>
                    <a:pt x="0" y="94"/>
                  </a:lnTo>
                  <a:lnTo>
                    <a:pt x="1" y="102"/>
                  </a:lnTo>
                  <a:lnTo>
                    <a:pt x="4" y="111"/>
                  </a:lnTo>
                  <a:lnTo>
                    <a:pt x="9" y="118"/>
                  </a:lnTo>
                  <a:lnTo>
                    <a:pt x="15" y="126"/>
                  </a:lnTo>
                  <a:lnTo>
                    <a:pt x="24" y="134"/>
                  </a:lnTo>
                  <a:lnTo>
                    <a:pt x="34" y="141"/>
                  </a:lnTo>
                  <a:lnTo>
                    <a:pt x="45" y="148"/>
                  </a:lnTo>
                  <a:lnTo>
                    <a:pt x="59" y="155"/>
                  </a:lnTo>
                  <a:lnTo>
                    <a:pt x="74" y="161"/>
                  </a:lnTo>
                  <a:lnTo>
                    <a:pt x="90" y="166"/>
                  </a:lnTo>
                  <a:lnTo>
                    <a:pt x="107" y="171"/>
                  </a:lnTo>
                  <a:lnTo>
                    <a:pt x="125" y="175"/>
                  </a:lnTo>
                  <a:lnTo>
                    <a:pt x="145" y="179"/>
                  </a:lnTo>
                  <a:lnTo>
                    <a:pt x="165" y="182"/>
                  </a:lnTo>
                  <a:lnTo>
                    <a:pt x="186" y="185"/>
                  </a:lnTo>
                  <a:lnTo>
                    <a:pt x="207" y="187"/>
                  </a:lnTo>
                  <a:lnTo>
                    <a:pt x="229" y="188"/>
                  </a:lnTo>
                  <a:lnTo>
                    <a:pt x="251" y="188"/>
                  </a:lnTo>
                  <a:lnTo>
                    <a:pt x="273" y="188"/>
                  </a:lnTo>
                  <a:lnTo>
                    <a:pt x="294" y="187"/>
                  </a:lnTo>
                  <a:lnTo>
                    <a:pt x="316" y="185"/>
                  </a:lnTo>
                  <a:lnTo>
                    <a:pt x="336" y="182"/>
                  </a:lnTo>
                  <a:lnTo>
                    <a:pt x="356" y="179"/>
                  </a:lnTo>
                  <a:lnTo>
                    <a:pt x="376" y="175"/>
                  </a:lnTo>
                  <a:lnTo>
                    <a:pt x="394" y="171"/>
                  </a:lnTo>
                  <a:lnTo>
                    <a:pt x="412" y="166"/>
                  </a:lnTo>
                  <a:lnTo>
                    <a:pt x="428" y="161"/>
                  </a:lnTo>
                  <a:lnTo>
                    <a:pt x="443" y="155"/>
                  </a:lnTo>
                  <a:lnTo>
                    <a:pt x="456" y="148"/>
                  </a:lnTo>
                  <a:lnTo>
                    <a:pt x="467" y="141"/>
                  </a:lnTo>
                  <a:lnTo>
                    <a:pt x="478" y="134"/>
                  </a:lnTo>
                  <a:lnTo>
                    <a:pt x="486" y="126"/>
                  </a:lnTo>
                  <a:lnTo>
                    <a:pt x="493" y="118"/>
                  </a:lnTo>
                  <a:lnTo>
                    <a:pt x="497" y="111"/>
                  </a:lnTo>
                  <a:lnTo>
                    <a:pt x="500" y="102"/>
                  </a:lnTo>
                  <a:lnTo>
                    <a:pt x="501" y="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62" name="Rectangle 66"/>
            <p:cNvSpPr>
              <a:spLocks noChangeArrowheads="1"/>
            </p:cNvSpPr>
            <p:nvPr/>
          </p:nvSpPr>
          <p:spPr bwMode="auto">
            <a:xfrm>
              <a:off x="2213" y="2231"/>
              <a:ext cx="44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29763" name="Rectangle 67"/>
            <p:cNvSpPr>
              <a:spLocks noChangeArrowheads="1"/>
            </p:cNvSpPr>
            <p:nvPr/>
          </p:nvSpPr>
          <p:spPr bwMode="auto">
            <a:xfrm>
              <a:off x="2067" y="2699"/>
              <a:ext cx="853" cy="210"/>
            </a:xfrm>
            <a:prstGeom prst="rect">
              <a:avLst/>
            </a:prstGeom>
            <a:noFill/>
            <a:ln w="9525">
              <a:noFill/>
              <a:miter lim="800000"/>
              <a:headEnd/>
              <a:tailEnd/>
            </a:ln>
            <a:effectLst/>
          </p:spPr>
          <p:txBody>
            <a:bodyPr lIns="90488" tIns="44450" rIns="90488" bIns="44450">
              <a:spAutoFit/>
            </a:bodyPr>
            <a:lstStyle/>
            <a:p>
              <a:r>
                <a:rPr lang="en-US" sz="1600" b="1">
                  <a:solidFill>
                    <a:srgbClr val="000000"/>
                  </a:solidFill>
                  <a:latin typeface="Arial" pitchFamily="34" charset="0"/>
                </a:rPr>
                <a:t>Employees</a:t>
              </a:r>
            </a:p>
          </p:txBody>
        </p:sp>
        <p:sp>
          <p:nvSpPr>
            <p:cNvPr id="29764" name="Rectangle 68"/>
            <p:cNvSpPr>
              <a:spLocks noChangeArrowheads="1"/>
            </p:cNvSpPr>
            <p:nvPr/>
          </p:nvSpPr>
          <p:spPr bwMode="auto">
            <a:xfrm>
              <a:off x="1837" y="2354"/>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29765" name="Rectangle 69"/>
            <p:cNvSpPr>
              <a:spLocks noChangeArrowheads="1"/>
            </p:cNvSpPr>
            <p:nvPr/>
          </p:nvSpPr>
          <p:spPr bwMode="auto">
            <a:xfrm>
              <a:off x="2782" y="2359"/>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29766" name="Freeform 70"/>
            <p:cNvSpPr>
              <a:spLocks/>
            </p:cNvSpPr>
            <p:nvPr/>
          </p:nvSpPr>
          <p:spPr bwMode="auto">
            <a:xfrm>
              <a:off x="2063" y="2692"/>
              <a:ext cx="751" cy="170"/>
            </a:xfrm>
            <a:custGeom>
              <a:avLst/>
              <a:gdLst/>
              <a:ahLst/>
              <a:cxnLst>
                <a:cxn ang="0">
                  <a:pos x="750" y="169"/>
                </a:cxn>
                <a:cxn ang="0">
                  <a:pos x="750" y="0"/>
                </a:cxn>
                <a:cxn ang="0">
                  <a:pos x="0" y="0"/>
                </a:cxn>
                <a:cxn ang="0">
                  <a:pos x="0" y="169"/>
                </a:cxn>
                <a:cxn ang="0">
                  <a:pos x="750" y="169"/>
                </a:cxn>
              </a:cxnLst>
              <a:rect l="0" t="0" r="r" b="b"/>
              <a:pathLst>
                <a:path w="751" h="170">
                  <a:moveTo>
                    <a:pt x="750" y="169"/>
                  </a:moveTo>
                  <a:lnTo>
                    <a:pt x="750" y="0"/>
                  </a:lnTo>
                  <a:lnTo>
                    <a:pt x="0" y="0"/>
                  </a:lnTo>
                  <a:lnTo>
                    <a:pt x="0" y="169"/>
                  </a:lnTo>
                  <a:lnTo>
                    <a:pt x="750" y="169"/>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29767" name="Line 71"/>
            <p:cNvSpPr>
              <a:spLocks noChangeShapeType="1"/>
            </p:cNvSpPr>
            <p:nvPr/>
          </p:nvSpPr>
          <p:spPr bwMode="auto">
            <a:xfrm>
              <a:off x="1962" y="2577"/>
              <a:ext cx="338" cy="107"/>
            </a:xfrm>
            <a:prstGeom prst="line">
              <a:avLst/>
            </a:prstGeom>
            <a:noFill/>
            <a:ln w="12700">
              <a:solidFill>
                <a:schemeClr val="tx2"/>
              </a:solidFill>
              <a:round/>
              <a:headEnd type="none" w="sm" len="sm"/>
              <a:tailEnd type="none" w="sm" len="sm"/>
            </a:ln>
            <a:effectLst/>
          </p:spPr>
          <p:txBody>
            <a:bodyPr/>
            <a:lstStyle/>
            <a:p>
              <a:endParaRPr lang="en-US"/>
            </a:p>
          </p:txBody>
        </p:sp>
        <p:sp>
          <p:nvSpPr>
            <p:cNvPr id="29768" name="Line 72"/>
            <p:cNvSpPr>
              <a:spLocks noChangeShapeType="1"/>
            </p:cNvSpPr>
            <p:nvPr/>
          </p:nvSpPr>
          <p:spPr bwMode="auto">
            <a:xfrm>
              <a:off x="2423" y="2442"/>
              <a:ext cx="31" cy="242"/>
            </a:xfrm>
            <a:prstGeom prst="line">
              <a:avLst/>
            </a:prstGeom>
            <a:noFill/>
            <a:ln w="12700">
              <a:solidFill>
                <a:schemeClr val="tx2"/>
              </a:solidFill>
              <a:round/>
              <a:headEnd type="none" w="sm" len="sm"/>
              <a:tailEnd type="none" w="sm" len="sm"/>
            </a:ln>
            <a:effectLst/>
          </p:spPr>
          <p:txBody>
            <a:bodyPr/>
            <a:lstStyle/>
            <a:p>
              <a:endParaRPr lang="en-US"/>
            </a:p>
          </p:txBody>
        </p:sp>
        <p:sp>
          <p:nvSpPr>
            <p:cNvPr id="29769" name="Line 73"/>
            <p:cNvSpPr>
              <a:spLocks noChangeShapeType="1"/>
            </p:cNvSpPr>
            <p:nvPr/>
          </p:nvSpPr>
          <p:spPr bwMode="auto">
            <a:xfrm flipV="1">
              <a:off x="2548" y="2540"/>
              <a:ext cx="184" cy="152"/>
            </a:xfrm>
            <a:prstGeom prst="line">
              <a:avLst/>
            </a:prstGeom>
            <a:noFill/>
            <a:ln w="12700">
              <a:solidFill>
                <a:schemeClr val="tx2"/>
              </a:solidFill>
              <a:round/>
              <a:headEnd type="none" w="sm" len="sm"/>
              <a:tailEnd type="none" w="sm" len="sm"/>
            </a:ln>
            <a:effectLst/>
          </p:spPr>
          <p:txBody>
            <a:bodyPr/>
            <a:lstStyle/>
            <a:p>
              <a:endParaRPr lang="en-US"/>
            </a:p>
          </p:txBody>
        </p:sp>
      </p:grpSp>
      <p:sp>
        <p:nvSpPr>
          <p:cNvPr id="29771" name="Line 75"/>
          <p:cNvSpPr>
            <a:spLocks noChangeShapeType="1"/>
          </p:cNvSpPr>
          <p:nvPr/>
        </p:nvSpPr>
        <p:spPr bwMode="auto">
          <a:xfrm flipH="1" flipV="1">
            <a:off x="5410200" y="5181600"/>
            <a:ext cx="1214438" cy="657225"/>
          </a:xfrm>
          <a:prstGeom prst="line">
            <a:avLst/>
          </a:prstGeom>
          <a:noFill/>
          <a:ln w="50800">
            <a:solidFill>
              <a:schemeClr val="tx2"/>
            </a:solidFill>
            <a:round/>
            <a:headEnd type="none" w="sm" len="sm"/>
            <a:tailEnd type="stealth" w="med" len="med"/>
          </a:ln>
          <a:effectLst/>
        </p:spPr>
        <p:txBody>
          <a:bodyPr/>
          <a:lstStyle/>
          <a:p>
            <a:endParaRPr lang="en-US"/>
          </a:p>
        </p:txBody>
      </p:sp>
      <p:sp>
        <p:nvSpPr>
          <p:cNvPr id="29772" name="Line 76"/>
          <p:cNvSpPr>
            <a:spLocks noChangeShapeType="1"/>
          </p:cNvSpPr>
          <p:nvPr/>
        </p:nvSpPr>
        <p:spPr bwMode="auto">
          <a:xfrm flipH="1">
            <a:off x="7543800" y="4445000"/>
            <a:ext cx="711200" cy="431800"/>
          </a:xfrm>
          <a:prstGeom prst="line">
            <a:avLst/>
          </a:prstGeom>
          <a:noFill/>
          <a:ln w="50800">
            <a:solidFill>
              <a:schemeClr val="tx2"/>
            </a:solidFill>
            <a:round/>
            <a:headEnd type="none" w="sm" len="sm"/>
            <a:tailEnd type="stealth" w="med" len="med"/>
          </a:ln>
          <a:effectLst/>
        </p:spPr>
        <p:txBody>
          <a:bodyPr/>
          <a:lstStyle/>
          <a:p>
            <a:endParaRPr lang="en-US"/>
          </a:p>
        </p:txBody>
      </p:sp>
      <p:sp>
        <p:nvSpPr>
          <p:cNvPr id="29773" name="Line 77"/>
          <p:cNvSpPr>
            <a:spLocks noChangeShapeType="1"/>
          </p:cNvSpPr>
          <p:nvPr/>
        </p:nvSpPr>
        <p:spPr bwMode="auto">
          <a:xfrm flipV="1">
            <a:off x="7086600" y="5486400"/>
            <a:ext cx="457200" cy="381000"/>
          </a:xfrm>
          <a:prstGeom prst="line">
            <a:avLst/>
          </a:prstGeom>
          <a:noFill/>
          <a:ln w="12700">
            <a:solidFill>
              <a:schemeClr val="tx2"/>
            </a:solidFill>
            <a:round/>
            <a:headEnd type="none" w="sm" len="sm"/>
            <a:tailEnd type="none" w="sm" len="sm"/>
          </a:ln>
          <a:effectLst/>
        </p:spPr>
        <p:txBody>
          <a:bodyPr/>
          <a:lstStyle/>
          <a:p>
            <a:endParaRPr lang="en-US"/>
          </a:p>
        </p:txBody>
      </p:sp>
      <p:sp>
        <p:nvSpPr>
          <p:cNvPr id="29774" name="Line 78"/>
          <p:cNvSpPr>
            <a:spLocks noChangeShapeType="1"/>
          </p:cNvSpPr>
          <p:nvPr/>
        </p:nvSpPr>
        <p:spPr bwMode="auto">
          <a:xfrm>
            <a:off x="3968750" y="4578350"/>
            <a:ext cx="825500" cy="292100"/>
          </a:xfrm>
          <a:prstGeom prst="line">
            <a:avLst/>
          </a:prstGeom>
          <a:noFill/>
          <a:ln w="12700">
            <a:solidFill>
              <a:schemeClr val="tx2"/>
            </a:solidFill>
            <a:round/>
            <a:headEnd type="none" w="sm" len="sm"/>
            <a:tailEnd type="none" w="sm" len="sm"/>
          </a:ln>
          <a:effectLst/>
        </p:spPr>
        <p:txBody>
          <a:bodyPr/>
          <a:lstStyle/>
          <a:p>
            <a:endParaRPr lang="en-US"/>
          </a:p>
        </p:txBody>
      </p:sp>
      <p:sp>
        <p:nvSpPr>
          <p:cNvPr id="29775" name="Line 79"/>
          <p:cNvSpPr>
            <a:spLocks noChangeShapeType="1"/>
          </p:cNvSpPr>
          <p:nvPr/>
        </p:nvSpPr>
        <p:spPr bwMode="auto">
          <a:xfrm flipH="1">
            <a:off x="4946650" y="2133600"/>
            <a:ext cx="698500" cy="0"/>
          </a:xfrm>
          <a:prstGeom prst="line">
            <a:avLst/>
          </a:prstGeom>
          <a:noFill/>
          <a:ln w="12700">
            <a:solidFill>
              <a:schemeClr val="tx2"/>
            </a:solidFill>
            <a:round/>
            <a:headEnd type="none" w="sm" len="sm"/>
            <a:tailEnd type="none" w="sm" len="sm"/>
          </a:ln>
          <a:effectLst/>
        </p:spPr>
        <p:txBody>
          <a:bodyPr/>
          <a:lstStyle/>
          <a:p>
            <a:endParaRPr lang="en-US"/>
          </a:p>
        </p:txBody>
      </p:sp>
      <p:sp>
        <p:nvSpPr>
          <p:cNvPr id="29776" name="Rectangle 80"/>
          <p:cNvSpPr>
            <a:spLocks noChangeArrowheads="1"/>
          </p:cNvSpPr>
          <p:nvPr/>
        </p:nvSpPr>
        <p:spPr bwMode="auto">
          <a:xfrm>
            <a:off x="3255963" y="2417763"/>
            <a:ext cx="1679575"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Bad design</a:t>
            </a:r>
          </a:p>
        </p:txBody>
      </p:sp>
      <p:sp>
        <p:nvSpPr>
          <p:cNvPr id="29777" name="Rectangle 81"/>
          <p:cNvSpPr>
            <a:spLocks noChangeArrowheads="1"/>
          </p:cNvSpPr>
          <p:nvPr/>
        </p:nvSpPr>
        <p:spPr bwMode="auto">
          <a:xfrm>
            <a:off x="4191000" y="5638800"/>
            <a:ext cx="1951038" cy="454025"/>
          </a:xfrm>
          <a:prstGeom prst="rect">
            <a:avLst/>
          </a:prstGeom>
          <a:noFill/>
          <a:ln w="9525">
            <a:noFill/>
            <a:miter lim="800000"/>
            <a:headEnd/>
            <a:tailEnd/>
          </a:ln>
          <a:effectLst/>
        </p:spPr>
        <p:txBody>
          <a:bodyPr wrap="none" lIns="90488" tIns="44450" rIns="90488" bIns="44450">
            <a:spAutoFit/>
          </a:bodyPr>
          <a:lstStyle/>
          <a:p>
            <a:r>
              <a:rPr lang="en-US">
                <a:solidFill>
                  <a:srgbClr val="CF0E30"/>
                </a:solidFill>
                <a:latin typeface="Book Antiqua" pitchFamily="18" charset="0"/>
              </a:rPr>
              <a:t>Better design</a:t>
            </a: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174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1748" name="Rectangle 4"/>
          <p:cNvSpPr>
            <a:spLocks noGrp="1" noChangeArrowheads="1"/>
          </p:cNvSpPr>
          <p:nvPr>
            <p:ph type="title"/>
          </p:nvPr>
        </p:nvSpPr>
        <p:spPr>
          <a:xfrm>
            <a:off x="838200" y="419100"/>
            <a:ext cx="8077200" cy="1104900"/>
          </a:xfrm>
          <a:noFill/>
          <a:ln/>
        </p:spPr>
        <p:txBody>
          <a:bodyPr/>
          <a:lstStyle/>
          <a:p>
            <a:r>
              <a:rPr lang="en-US" sz="3600"/>
              <a:t>Binary vs. Ternary Relationships (Contd.)</a:t>
            </a:r>
          </a:p>
        </p:txBody>
      </p:sp>
      <p:sp>
        <p:nvSpPr>
          <p:cNvPr id="31749" name="Rectangle 5"/>
          <p:cNvSpPr>
            <a:spLocks noGrp="1" noChangeArrowheads="1"/>
          </p:cNvSpPr>
          <p:nvPr>
            <p:ph type="body" idx="1"/>
          </p:nvPr>
        </p:nvSpPr>
        <p:spPr>
          <a:xfrm>
            <a:off x="381000" y="1676400"/>
            <a:ext cx="8458200" cy="4800600"/>
          </a:xfrm>
          <a:noFill/>
          <a:ln/>
        </p:spPr>
        <p:txBody>
          <a:bodyPr/>
          <a:lstStyle/>
          <a:p>
            <a:pPr>
              <a:lnSpc>
                <a:spcPct val="90000"/>
              </a:lnSpc>
            </a:pPr>
            <a:r>
              <a:rPr lang="en-US"/>
              <a:t>Previous example illustrated a case when two binary relationships were better than one ternary relationship.</a:t>
            </a:r>
          </a:p>
          <a:p>
            <a:pPr>
              <a:lnSpc>
                <a:spcPct val="90000"/>
              </a:lnSpc>
            </a:pPr>
            <a:r>
              <a:rPr lang="en-US"/>
              <a:t>An example in the other direction:  a ternary relation </a:t>
            </a:r>
            <a:r>
              <a:rPr lang="en-US">
                <a:solidFill>
                  <a:schemeClr val="accent2"/>
                </a:solidFill>
              </a:rPr>
              <a:t>Contracts </a:t>
            </a:r>
            <a:r>
              <a:rPr lang="en-US"/>
              <a:t>relates entity sets </a:t>
            </a:r>
            <a:r>
              <a:rPr lang="en-US">
                <a:solidFill>
                  <a:schemeClr val="accent2"/>
                </a:solidFill>
              </a:rPr>
              <a:t>Parts, Departments </a:t>
            </a:r>
            <a:r>
              <a:rPr lang="en-US"/>
              <a:t>and</a:t>
            </a:r>
            <a:r>
              <a:rPr lang="en-US">
                <a:solidFill>
                  <a:schemeClr val="accent2"/>
                </a:solidFill>
              </a:rPr>
              <a:t> Suppliers</a:t>
            </a:r>
            <a:r>
              <a:rPr lang="en-US"/>
              <a:t>, and has descriptive attribute </a:t>
            </a:r>
            <a:r>
              <a:rPr lang="en-US" i="1"/>
              <a:t>qty</a:t>
            </a:r>
            <a:r>
              <a:rPr lang="en-US"/>
              <a:t>.  No combination of binary relationships is an adequate substitute:</a:t>
            </a:r>
          </a:p>
          <a:p>
            <a:pPr lvl="1">
              <a:lnSpc>
                <a:spcPct val="90000"/>
              </a:lnSpc>
              <a:buSzPct val="75000"/>
            </a:pPr>
            <a:r>
              <a:rPr lang="en-US"/>
              <a:t>S “can-supply” P,  D “needs” P,  and D  “deals-with” S does not imply that D has agreed to buy P from S.</a:t>
            </a:r>
          </a:p>
          <a:p>
            <a:pPr lvl="1">
              <a:lnSpc>
                <a:spcPct val="90000"/>
              </a:lnSpc>
              <a:buSzPct val="75000"/>
            </a:pPr>
            <a:r>
              <a:rPr lang="en-US"/>
              <a:t>How do we record </a:t>
            </a:r>
            <a:r>
              <a:rPr lang="en-US" i="1"/>
              <a:t>qty</a:t>
            </a:r>
            <a:r>
              <a:rPr lang="en-US"/>
              <a:t>?</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74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174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174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174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379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3796" name="Rectangle 4"/>
          <p:cNvSpPr>
            <a:spLocks noGrp="1" noChangeArrowheads="1"/>
          </p:cNvSpPr>
          <p:nvPr>
            <p:ph type="title"/>
          </p:nvPr>
        </p:nvSpPr>
        <p:spPr>
          <a:noFill/>
          <a:ln/>
        </p:spPr>
        <p:txBody>
          <a:bodyPr/>
          <a:lstStyle/>
          <a:p>
            <a:r>
              <a:rPr lang="en-US"/>
              <a:t>Summary of Conceptual Design</a:t>
            </a:r>
          </a:p>
        </p:txBody>
      </p:sp>
      <p:sp>
        <p:nvSpPr>
          <p:cNvPr id="33797" name="Rectangle 5"/>
          <p:cNvSpPr>
            <a:spLocks noGrp="1" noChangeArrowheads="1"/>
          </p:cNvSpPr>
          <p:nvPr>
            <p:ph type="body" idx="1"/>
          </p:nvPr>
        </p:nvSpPr>
        <p:spPr>
          <a:xfrm>
            <a:off x="76200" y="1524000"/>
            <a:ext cx="8991600" cy="5181600"/>
          </a:xfrm>
          <a:noFill/>
          <a:ln/>
        </p:spPr>
        <p:txBody>
          <a:bodyPr/>
          <a:lstStyle/>
          <a:p>
            <a:r>
              <a:rPr lang="en-US" i="1"/>
              <a:t>Conceptual design </a:t>
            </a:r>
            <a:r>
              <a:rPr lang="en-US"/>
              <a:t>follows </a:t>
            </a:r>
            <a:r>
              <a:rPr lang="en-US" i="1"/>
              <a:t>requirements analysis</a:t>
            </a:r>
            <a:r>
              <a:rPr lang="en-US"/>
              <a:t>, </a:t>
            </a:r>
          </a:p>
          <a:p>
            <a:pPr lvl="1">
              <a:buSzPct val="75000"/>
            </a:pPr>
            <a:r>
              <a:rPr lang="en-US"/>
              <a:t>Yields a high-level description of data to be stored </a:t>
            </a:r>
          </a:p>
          <a:p>
            <a:r>
              <a:rPr lang="en-US"/>
              <a:t>ER model popular for conceptual design</a:t>
            </a:r>
          </a:p>
          <a:p>
            <a:pPr lvl="1">
              <a:buSzPct val="75000"/>
            </a:pPr>
            <a:r>
              <a:rPr lang="en-US"/>
              <a:t>Constructs are expressive, close to the way people think about their applications.</a:t>
            </a:r>
          </a:p>
          <a:p>
            <a:r>
              <a:rPr lang="en-US"/>
              <a:t>Basic constructs: </a:t>
            </a:r>
            <a:r>
              <a:rPr lang="en-US" i="1"/>
              <a:t>entities</a:t>
            </a:r>
            <a:r>
              <a:rPr lang="en-US"/>
              <a:t>, </a:t>
            </a:r>
            <a:r>
              <a:rPr lang="en-US" i="1"/>
              <a:t>relationships</a:t>
            </a:r>
            <a:r>
              <a:rPr lang="en-US"/>
              <a:t>, and </a:t>
            </a:r>
            <a:r>
              <a:rPr lang="en-US" i="1"/>
              <a:t>attributes</a:t>
            </a:r>
            <a:r>
              <a:rPr lang="en-US"/>
              <a:t> (of entities and relationships).</a:t>
            </a:r>
          </a:p>
          <a:p>
            <a:r>
              <a:rPr lang="en-US"/>
              <a:t>Some additional constructs: </a:t>
            </a:r>
            <a:r>
              <a:rPr lang="en-US" i="1"/>
              <a:t>weak entities</a:t>
            </a:r>
            <a:r>
              <a:rPr lang="en-US"/>
              <a:t>, </a:t>
            </a:r>
            <a:r>
              <a:rPr lang="en-US" i="1"/>
              <a:t>ISA hierarchies</a:t>
            </a:r>
            <a:r>
              <a:rPr lang="en-US"/>
              <a:t>, and </a:t>
            </a:r>
            <a:r>
              <a:rPr lang="en-US" i="1"/>
              <a:t>aggregation</a:t>
            </a:r>
            <a:r>
              <a:rPr lang="en-US"/>
              <a:t>.</a:t>
            </a:r>
          </a:p>
          <a:p>
            <a:r>
              <a:rPr lang="en-US"/>
              <a:t>Note: There are many variations on ER model.</a:t>
            </a: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584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5844" name="Rectangle 4"/>
          <p:cNvSpPr>
            <a:spLocks noGrp="1" noChangeArrowheads="1"/>
          </p:cNvSpPr>
          <p:nvPr>
            <p:ph type="title"/>
          </p:nvPr>
        </p:nvSpPr>
        <p:spPr>
          <a:noFill/>
          <a:ln/>
        </p:spPr>
        <p:txBody>
          <a:bodyPr/>
          <a:lstStyle/>
          <a:p>
            <a:r>
              <a:rPr lang="en-US"/>
              <a:t>Summary of ER (Contd.)</a:t>
            </a:r>
          </a:p>
        </p:txBody>
      </p:sp>
      <p:sp>
        <p:nvSpPr>
          <p:cNvPr id="35845" name="Rectangle 5"/>
          <p:cNvSpPr>
            <a:spLocks noGrp="1" noChangeArrowheads="1"/>
          </p:cNvSpPr>
          <p:nvPr>
            <p:ph type="body" idx="1"/>
          </p:nvPr>
        </p:nvSpPr>
        <p:spPr>
          <a:xfrm>
            <a:off x="0" y="1676400"/>
            <a:ext cx="9067800" cy="4800600"/>
          </a:xfrm>
          <a:noFill/>
          <a:ln/>
        </p:spPr>
        <p:txBody>
          <a:bodyPr/>
          <a:lstStyle/>
          <a:p>
            <a:r>
              <a:rPr lang="en-US"/>
              <a:t>Several kinds of integrity constraints can be expressed in the ER model:  </a:t>
            </a:r>
            <a:r>
              <a:rPr lang="en-US" i="1"/>
              <a:t>key constraints</a:t>
            </a:r>
            <a:r>
              <a:rPr lang="en-US"/>
              <a:t>, </a:t>
            </a:r>
            <a:r>
              <a:rPr lang="en-US" i="1"/>
              <a:t>participation</a:t>
            </a:r>
            <a:r>
              <a:rPr lang="en-US"/>
              <a:t> </a:t>
            </a:r>
            <a:r>
              <a:rPr lang="en-US" i="1"/>
              <a:t>constraints</a:t>
            </a:r>
            <a:r>
              <a:rPr lang="en-US"/>
              <a:t>, and </a:t>
            </a:r>
            <a:r>
              <a:rPr lang="en-US" i="1"/>
              <a:t>overlap/covering constraints</a:t>
            </a:r>
            <a:r>
              <a:rPr lang="en-US"/>
              <a:t> for ISA hierarchies.  Some </a:t>
            </a:r>
            <a:r>
              <a:rPr lang="en-US" i="1"/>
              <a:t>foreign key constraints </a:t>
            </a:r>
            <a:r>
              <a:rPr lang="en-US"/>
              <a:t>are also implicit in the definition of a relationship set.</a:t>
            </a:r>
          </a:p>
          <a:p>
            <a:pPr lvl="1">
              <a:buSzPct val="75000"/>
            </a:pPr>
            <a:r>
              <a:rPr lang="en-US"/>
              <a:t>Some constraints (notably, </a:t>
            </a:r>
            <a:r>
              <a:rPr lang="en-US" i="1"/>
              <a:t>functional dependencies</a:t>
            </a:r>
            <a:r>
              <a:rPr lang="en-US"/>
              <a:t>) cannot be expressed in the ER model.</a:t>
            </a:r>
          </a:p>
          <a:p>
            <a:pPr lvl="1">
              <a:buSzPct val="75000"/>
            </a:pPr>
            <a:r>
              <a:rPr lang="en-US"/>
              <a:t>Constraints play an important role in determining the best database design for an enterprise.</a:t>
            </a: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789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7892" name="Rectangle 4"/>
          <p:cNvSpPr>
            <a:spLocks noGrp="1" noChangeArrowheads="1"/>
          </p:cNvSpPr>
          <p:nvPr>
            <p:ph type="title"/>
          </p:nvPr>
        </p:nvSpPr>
        <p:spPr>
          <a:noFill/>
          <a:ln/>
        </p:spPr>
        <p:txBody>
          <a:bodyPr/>
          <a:lstStyle/>
          <a:p>
            <a:r>
              <a:rPr lang="en-US"/>
              <a:t>Summary of ER (Contd.)</a:t>
            </a:r>
          </a:p>
        </p:txBody>
      </p:sp>
      <p:sp>
        <p:nvSpPr>
          <p:cNvPr id="37893" name="Rectangle 5"/>
          <p:cNvSpPr>
            <a:spLocks noGrp="1" noChangeArrowheads="1"/>
          </p:cNvSpPr>
          <p:nvPr>
            <p:ph type="body" idx="1"/>
          </p:nvPr>
        </p:nvSpPr>
        <p:spPr>
          <a:xfrm>
            <a:off x="304800" y="1600200"/>
            <a:ext cx="8534400" cy="4572000"/>
          </a:xfrm>
          <a:noFill/>
          <a:ln/>
        </p:spPr>
        <p:txBody>
          <a:bodyPr/>
          <a:lstStyle/>
          <a:p>
            <a:pPr>
              <a:lnSpc>
                <a:spcPct val="90000"/>
              </a:lnSpc>
            </a:pPr>
            <a:r>
              <a:rPr lang="en-US" dirty="0"/>
              <a:t>ER design is </a:t>
            </a:r>
            <a:r>
              <a:rPr lang="en-US" i="1" dirty="0"/>
              <a:t>subjective</a:t>
            </a:r>
            <a:r>
              <a:rPr lang="en-US" dirty="0"/>
              <a:t>.  There are often many ways to model a given scenario! Analyzing alternatives can be tricky, especially for a large enterprise.  Common choices include:</a:t>
            </a:r>
          </a:p>
          <a:p>
            <a:pPr lvl="1">
              <a:lnSpc>
                <a:spcPct val="90000"/>
              </a:lnSpc>
              <a:buSzPct val="75000"/>
            </a:pPr>
            <a:r>
              <a:rPr lang="en-US" dirty="0"/>
              <a:t>Entity vs. attribute, entity vs. relationship, binary or n-</a:t>
            </a:r>
            <a:r>
              <a:rPr lang="en-US" dirty="0" err="1"/>
              <a:t>ary</a:t>
            </a:r>
            <a:r>
              <a:rPr lang="en-US" dirty="0"/>
              <a:t> relationship, whether or not to use ISA hierarchies, and whether or not to use aggregation.</a:t>
            </a:r>
          </a:p>
          <a:p>
            <a:pPr>
              <a:lnSpc>
                <a:spcPct val="90000"/>
              </a:lnSpc>
            </a:pPr>
            <a:r>
              <a:rPr lang="en-US" dirty="0"/>
              <a:t>Ensuring good database design: resulting relational schema should be analyzed and refined further. </a:t>
            </a:r>
            <a:r>
              <a:rPr lang="en-US"/>
              <a:t>Functional dependency (FD) </a:t>
            </a:r>
            <a:r>
              <a:rPr lang="en-US" dirty="0"/>
              <a:t>information and normalization techniques are especially useful.</a:t>
            </a: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12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124" name="Rectangle 4"/>
          <p:cNvSpPr>
            <a:spLocks noGrp="1" noChangeArrowheads="1"/>
          </p:cNvSpPr>
          <p:nvPr>
            <p:ph type="title"/>
          </p:nvPr>
        </p:nvSpPr>
        <p:spPr>
          <a:xfrm>
            <a:off x="762000" y="342900"/>
            <a:ext cx="7772400" cy="1104900"/>
          </a:xfrm>
          <a:noFill/>
          <a:ln/>
        </p:spPr>
        <p:txBody>
          <a:bodyPr/>
          <a:lstStyle/>
          <a:p>
            <a:r>
              <a:rPr lang="en-US" dirty="0"/>
              <a:t>Steps of Database Design</a:t>
            </a:r>
          </a:p>
        </p:txBody>
      </p:sp>
      <p:sp>
        <p:nvSpPr>
          <p:cNvPr id="5125" name="Rectangle 5"/>
          <p:cNvSpPr>
            <a:spLocks noGrp="1" noChangeArrowheads="1"/>
          </p:cNvSpPr>
          <p:nvPr>
            <p:ph type="body" idx="1"/>
          </p:nvPr>
        </p:nvSpPr>
        <p:spPr>
          <a:xfrm>
            <a:off x="533400" y="1752600"/>
            <a:ext cx="8229600" cy="4419600"/>
          </a:xfrm>
          <a:noFill/>
          <a:ln/>
        </p:spPr>
        <p:txBody>
          <a:bodyPr/>
          <a:lstStyle/>
          <a:p>
            <a:r>
              <a:rPr lang="en-US" dirty="0"/>
              <a:t>Requirements analysis</a:t>
            </a:r>
          </a:p>
          <a:p>
            <a:r>
              <a:rPr lang="en-US" dirty="0"/>
              <a:t>Conceptual design: our focus for chapter 2</a:t>
            </a:r>
          </a:p>
          <a:p>
            <a:r>
              <a:rPr lang="en-US" dirty="0"/>
              <a:t>Logical database design: covered in chapter 3</a:t>
            </a:r>
          </a:p>
          <a:p>
            <a:r>
              <a:rPr lang="en-US" dirty="0"/>
              <a:t>Then: Refine schema, consider physical representation, consider security issues.</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512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5124" name="Rectangle 4"/>
          <p:cNvSpPr>
            <a:spLocks noGrp="1" noChangeArrowheads="1"/>
          </p:cNvSpPr>
          <p:nvPr>
            <p:ph type="title"/>
          </p:nvPr>
        </p:nvSpPr>
        <p:spPr>
          <a:xfrm>
            <a:off x="762000" y="342900"/>
            <a:ext cx="7772400" cy="1104900"/>
          </a:xfrm>
          <a:noFill/>
          <a:ln/>
        </p:spPr>
        <p:txBody>
          <a:bodyPr/>
          <a:lstStyle/>
          <a:p>
            <a:r>
              <a:rPr lang="en-US" dirty="0"/>
              <a:t>Overview of Conceptual Design</a:t>
            </a:r>
          </a:p>
        </p:txBody>
      </p:sp>
      <p:sp>
        <p:nvSpPr>
          <p:cNvPr id="5125" name="Rectangle 5"/>
          <p:cNvSpPr>
            <a:spLocks noGrp="1" noChangeArrowheads="1"/>
          </p:cNvSpPr>
          <p:nvPr>
            <p:ph type="body" idx="1"/>
          </p:nvPr>
        </p:nvSpPr>
        <p:spPr>
          <a:xfrm>
            <a:off x="533400" y="1371600"/>
            <a:ext cx="8229600" cy="4800600"/>
          </a:xfrm>
          <a:noFill/>
          <a:ln/>
        </p:spPr>
        <p:txBody>
          <a:bodyPr/>
          <a:lstStyle/>
          <a:p>
            <a:r>
              <a:rPr lang="en-US" i="1" dirty="0">
                <a:solidFill>
                  <a:schemeClr val="accent2"/>
                </a:solidFill>
              </a:rPr>
              <a:t>ER Model </a:t>
            </a:r>
            <a:r>
              <a:rPr lang="en-US" i="1" dirty="0"/>
              <a:t>is used at this stage.</a:t>
            </a:r>
            <a:endParaRPr lang="en-US" dirty="0"/>
          </a:p>
          <a:p>
            <a:pPr lvl="1">
              <a:buSzPct val="75000"/>
            </a:pPr>
            <a:r>
              <a:rPr lang="en-US" dirty="0"/>
              <a:t>What are the </a:t>
            </a:r>
            <a:r>
              <a:rPr lang="en-US" i="1" dirty="0">
                <a:solidFill>
                  <a:schemeClr val="accent2"/>
                </a:solidFill>
              </a:rPr>
              <a:t>entities</a:t>
            </a:r>
            <a:r>
              <a:rPr lang="en-US" dirty="0"/>
              <a:t> and </a:t>
            </a:r>
            <a:r>
              <a:rPr lang="en-US" i="1" dirty="0">
                <a:solidFill>
                  <a:schemeClr val="accent2"/>
                </a:solidFill>
              </a:rPr>
              <a:t>relationships</a:t>
            </a:r>
            <a:r>
              <a:rPr lang="en-US" dirty="0"/>
              <a:t> in the enterprise?</a:t>
            </a:r>
          </a:p>
          <a:p>
            <a:pPr lvl="1">
              <a:buSzPct val="75000"/>
            </a:pPr>
            <a:r>
              <a:rPr lang="en-US" dirty="0"/>
              <a:t>What information about these entities and relationships should we store in the database?</a:t>
            </a:r>
          </a:p>
          <a:p>
            <a:pPr lvl="1">
              <a:buSzPct val="75000"/>
            </a:pPr>
            <a:r>
              <a:rPr lang="en-US" dirty="0"/>
              <a:t>What are the </a:t>
            </a:r>
            <a:r>
              <a:rPr lang="en-US" i="1" dirty="0"/>
              <a:t>integrity constraints </a:t>
            </a:r>
            <a:r>
              <a:rPr lang="en-US" dirty="0"/>
              <a:t>or </a:t>
            </a:r>
            <a:r>
              <a:rPr lang="en-US" i="1" dirty="0"/>
              <a:t>business rules </a:t>
            </a:r>
            <a:r>
              <a:rPr lang="en-US" dirty="0"/>
              <a:t>that hold? </a:t>
            </a:r>
          </a:p>
          <a:p>
            <a:pPr lvl="1">
              <a:buSzPct val="75000"/>
            </a:pPr>
            <a:r>
              <a:rPr lang="en-US" dirty="0"/>
              <a:t>A database `schema’ in the ER Model can be represented pictorially (</a:t>
            </a:r>
            <a:r>
              <a:rPr lang="en-US" i="1" dirty="0"/>
              <a:t>ER diagrams</a:t>
            </a:r>
            <a:r>
              <a:rPr lang="en-US" dirty="0"/>
              <a:t>).</a:t>
            </a:r>
          </a:p>
          <a:p>
            <a:pPr lvl="1">
              <a:buSzPct val="75000"/>
            </a:pPr>
            <a:r>
              <a:rPr lang="en-US" dirty="0"/>
              <a:t>Can map an ER diagram into a relational schema (more later).</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12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512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512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512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512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717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7172" name="Rectangle 4"/>
          <p:cNvSpPr>
            <a:spLocks noGrp="1" noChangeArrowheads="1"/>
          </p:cNvSpPr>
          <p:nvPr>
            <p:ph type="title"/>
          </p:nvPr>
        </p:nvSpPr>
        <p:spPr>
          <a:noFill/>
          <a:ln/>
        </p:spPr>
        <p:txBody>
          <a:bodyPr/>
          <a:lstStyle/>
          <a:p>
            <a:r>
              <a:rPr lang="en-US"/>
              <a:t>ER Model Basics</a:t>
            </a:r>
          </a:p>
        </p:txBody>
      </p:sp>
      <p:sp>
        <p:nvSpPr>
          <p:cNvPr id="7173" name="Rectangle 5"/>
          <p:cNvSpPr>
            <a:spLocks noGrp="1" noChangeArrowheads="1"/>
          </p:cNvSpPr>
          <p:nvPr>
            <p:ph type="body" idx="1"/>
          </p:nvPr>
        </p:nvSpPr>
        <p:spPr>
          <a:noFill/>
          <a:ln/>
        </p:spPr>
        <p:txBody>
          <a:bodyPr/>
          <a:lstStyle/>
          <a:p>
            <a:pPr>
              <a:lnSpc>
                <a:spcPct val="90000"/>
              </a:lnSpc>
            </a:pPr>
            <a:r>
              <a:rPr lang="en-US" i="1" u="sng" dirty="0">
                <a:solidFill>
                  <a:schemeClr val="accent2"/>
                </a:solidFill>
              </a:rPr>
              <a:t>Entity</a:t>
            </a:r>
            <a:r>
              <a:rPr lang="en-US" i="1" dirty="0">
                <a:solidFill>
                  <a:schemeClr val="accent2"/>
                </a:solidFill>
              </a:rPr>
              <a:t>:  </a:t>
            </a:r>
            <a:r>
              <a:rPr lang="en-US" dirty="0"/>
              <a:t>Real-world object distinguishable from other objects. </a:t>
            </a:r>
            <a:r>
              <a:rPr lang="en-US" sz="3200" dirty="0"/>
              <a:t>An entity is described (in DB) using a set of </a:t>
            </a:r>
            <a:r>
              <a:rPr lang="en-US" sz="3200" i="1" u="sng" dirty="0">
                <a:solidFill>
                  <a:schemeClr val="accent2"/>
                </a:solidFill>
              </a:rPr>
              <a:t>attributes</a:t>
            </a:r>
            <a:r>
              <a:rPr lang="en-US" sz="3200" dirty="0">
                <a:solidFill>
                  <a:schemeClr val="accent2"/>
                </a:solidFill>
              </a:rPr>
              <a:t>. </a:t>
            </a:r>
            <a:endParaRPr lang="en-US" dirty="0"/>
          </a:p>
          <a:p>
            <a:pPr>
              <a:lnSpc>
                <a:spcPct val="90000"/>
              </a:lnSpc>
            </a:pPr>
            <a:r>
              <a:rPr lang="en-US" i="1" u="sng" dirty="0">
                <a:solidFill>
                  <a:schemeClr val="accent2"/>
                </a:solidFill>
              </a:rPr>
              <a:t>Entity Set</a:t>
            </a:r>
            <a:r>
              <a:rPr lang="en-US" dirty="0">
                <a:solidFill>
                  <a:schemeClr val="accent2"/>
                </a:solidFill>
              </a:rPr>
              <a:t>:  </a:t>
            </a:r>
            <a:r>
              <a:rPr lang="en-US" dirty="0"/>
              <a:t>A collection of similar entities.  E.g., all employees.  </a:t>
            </a:r>
          </a:p>
          <a:p>
            <a:pPr lvl="1">
              <a:lnSpc>
                <a:spcPct val="90000"/>
              </a:lnSpc>
              <a:buSzPct val="75000"/>
            </a:pPr>
            <a:r>
              <a:rPr lang="en-US" dirty="0"/>
              <a:t>All entities in an entity set have the same set of attributes.  (Until we consider ISA hierarchies, anyway!)</a:t>
            </a:r>
          </a:p>
          <a:p>
            <a:pPr lvl="1">
              <a:lnSpc>
                <a:spcPct val="90000"/>
              </a:lnSpc>
              <a:buSzPct val="75000"/>
            </a:pPr>
            <a:r>
              <a:rPr lang="en-US" dirty="0"/>
              <a:t>Each entity set has a </a:t>
            </a:r>
            <a:r>
              <a:rPr lang="en-US" i="1" dirty="0">
                <a:solidFill>
                  <a:schemeClr val="accent2"/>
                </a:solidFill>
              </a:rPr>
              <a:t>key</a:t>
            </a:r>
            <a:r>
              <a:rPr lang="en-US" dirty="0"/>
              <a:t>.</a:t>
            </a:r>
          </a:p>
          <a:p>
            <a:pPr lvl="1">
              <a:lnSpc>
                <a:spcPct val="90000"/>
              </a:lnSpc>
              <a:buSzPct val="75000"/>
            </a:pPr>
            <a:r>
              <a:rPr lang="en-US" dirty="0"/>
              <a:t>Each attribute has a </a:t>
            </a:r>
            <a:r>
              <a:rPr lang="en-US" i="1" dirty="0">
                <a:solidFill>
                  <a:schemeClr val="accent2"/>
                </a:solidFill>
              </a:rPr>
              <a:t>domain</a:t>
            </a:r>
            <a:r>
              <a:rPr lang="en-US" dirty="0">
                <a:solidFill>
                  <a:schemeClr val="accent2"/>
                </a:solidFill>
              </a:rPr>
              <a:t>.</a:t>
            </a:r>
          </a:p>
        </p:txBody>
      </p:sp>
      <p:grpSp>
        <p:nvGrpSpPr>
          <p:cNvPr id="7186" name="Group 18"/>
          <p:cNvGrpSpPr>
            <a:grpSpLocks/>
          </p:cNvGrpSpPr>
          <p:nvPr/>
        </p:nvGrpSpPr>
        <p:grpSpPr bwMode="auto">
          <a:xfrm>
            <a:off x="4502150" y="311150"/>
            <a:ext cx="4406900" cy="1663700"/>
            <a:chOff x="2836" y="196"/>
            <a:chExt cx="2776" cy="1048"/>
          </a:xfrm>
        </p:grpSpPr>
        <p:grpSp>
          <p:nvGrpSpPr>
            <p:cNvPr id="7176" name="Group 8"/>
            <p:cNvGrpSpPr>
              <a:grpSpLocks/>
            </p:cNvGrpSpPr>
            <p:nvPr/>
          </p:nvGrpSpPr>
          <p:grpSpPr bwMode="auto">
            <a:xfrm>
              <a:off x="3700" y="916"/>
              <a:ext cx="1144" cy="328"/>
              <a:chOff x="3700" y="916"/>
              <a:chExt cx="1144" cy="328"/>
            </a:xfrm>
          </p:grpSpPr>
          <p:sp>
            <p:nvSpPr>
              <p:cNvPr id="7174" name="Rectangle 6"/>
              <p:cNvSpPr>
                <a:spLocks noChangeArrowheads="1"/>
              </p:cNvSpPr>
              <p:nvPr/>
            </p:nvSpPr>
            <p:spPr bwMode="auto">
              <a:xfrm>
                <a:off x="3700" y="916"/>
                <a:ext cx="1144" cy="328"/>
              </a:xfrm>
              <a:prstGeom prst="rect">
                <a:avLst/>
              </a:prstGeom>
              <a:noFill/>
              <a:ln w="12700">
                <a:solidFill>
                  <a:schemeClr val="tx2"/>
                </a:solidFill>
                <a:miter lim="800000"/>
                <a:headEnd/>
                <a:tailEnd/>
              </a:ln>
              <a:effectLst/>
            </p:spPr>
            <p:txBody>
              <a:bodyPr wrap="none" anchor="ctr"/>
              <a:lstStyle/>
              <a:p>
                <a:endParaRPr lang="en-US"/>
              </a:p>
            </p:txBody>
          </p:sp>
          <p:sp>
            <p:nvSpPr>
              <p:cNvPr id="7175" name="Rectangle 7"/>
              <p:cNvSpPr>
                <a:spLocks noChangeArrowheads="1"/>
              </p:cNvSpPr>
              <p:nvPr/>
            </p:nvSpPr>
            <p:spPr bwMode="auto">
              <a:xfrm>
                <a:off x="3779" y="929"/>
                <a:ext cx="959" cy="248"/>
              </a:xfrm>
              <a:prstGeom prst="rect">
                <a:avLst/>
              </a:prstGeom>
              <a:noFill/>
              <a:ln w="9525">
                <a:noFill/>
                <a:miter lim="800000"/>
                <a:headEnd/>
                <a:tailEnd/>
              </a:ln>
              <a:effectLst/>
            </p:spPr>
            <p:txBody>
              <a:bodyPr wrap="none" lIns="90488" tIns="44450" rIns="90488" bIns="44450">
                <a:spAutoFit/>
              </a:bodyPr>
              <a:lstStyle/>
              <a:p>
                <a:r>
                  <a:rPr lang="en-US" sz="2000" b="1">
                    <a:solidFill>
                      <a:schemeClr val="tx2"/>
                    </a:solidFill>
                    <a:latin typeface="Arial" pitchFamily="34" charset="0"/>
                  </a:rPr>
                  <a:t>Employees</a:t>
                </a:r>
              </a:p>
            </p:txBody>
          </p:sp>
        </p:grpSp>
        <p:sp>
          <p:nvSpPr>
            <p:cNvPr id="7177" name="Oval 9"/>
            <p:cNvSpPr>
              <a:spLocks noChangeArrowheads="1"/>
            </p:cNvSpPr>
            <p:nvPr/>
          </p:nvSpPr>
          <p:spPr bwMode="auto">
            <a:xfrm>
              <a:off x="2836" y="340"/>
              <a:ext cx="712" cy="328"/>
            </a:xfrm>
            <a:prstGeom prst="ellipse">
              <a:avLst/>
            </a:prstGeom>
            <a:noFill/>
            <a:ln w="12700">
              <a:solidFill>
                <a:schemeClr val="tx2"/>
              </a:solidFill>
              <a:round/>
              <a:headEnd/>
              <a:tailEnd/>
            </a:ln>
            <a:effectLst/>
          </p:spPr>
          <p:txBody>
            <a:bodyPr wrap="none" anchor="ctr"/>
            <a:lstStyle/>
            <a:p>
              <a:endParaRPr lang="en-US"/>
            </a:p>
          </p:txBody>
        </p:sp>
        <p:sp>
          <p:nvSpPr>
            <p:cNvPr id="7178" name="Rectangle 10"/>
            <p:cNvSpPr>
              <a:spLocks noChangeArrowheads="1"/>
            </p:cNvSpPr>
            <p:nvPr/>
          </p:nvSpPr>
          <p:spPr bwMode="auto">
            <a:xfrm>
              <a:off x="3010" y="400"/>
              <a:ext cx="390" cy="248"/>
            </a:xfrm>
            <a:prstGeom prst="rect">
              <a:avLst/>
            </a:prstGeom>
            <a:noFill/>
            <a:ln w="9525">
              <a:noFill/>
              <a:miter lim="800000"/>
              <a:headEnd/>
              <a:tailEnd/>
            </a:ln>
            <a:effectLst/>
          </p:spPr>
          <p:txBody>
            <a:bodyPr wrap="none" lIns="90488" tIns="44450" rIns="90488" bIns="44450">
              <a:spAutoFit/>
            </a:bodyPr>
            <a:lstStyle/>
            <a:p>
              <a:r>
                <a:rPr lang="en-US" sz="2000" b="1" u="sng">
                  <a:solidFill>
                    <a:schemeClr val="tx2"/>
                  </a:solidFill>
                  <a:latin typeface="Arial" pitchFamily="34" charset="0"/>
                </a:rPr>
                <a:t>ssn</a:t>
              </a:r>
            </a:p>
          </p:txBody>
        </p:sp>
        <p:sp>
          <p:nvSpPr>
            <p:cNvPr id="7179" name="Oval 11"/>
            <p:cNvSpPr>
              <a:spLocks noChangeArrowheads="1"/>
            </p:cNvSpPr>
            <p:nvPr/>
          </p:nvSpPr>
          <p:spPr bwMode="auto">
            <a:xfrm>
              <a:off x="3892" y="196"/>
              <a:ext cx="712" cy="328"/>
            </a:xfrm>
            <a:prstGeom prst="ellipse">
              <a:avLst/>
            </a:prstGeom>
            <a:noFill/>
            <a:ln w="12700">
              <a:solidFill>
                <a:schemeClr val="tx2"/>
              </a:solidFill>
              <a:round/>
              <a:headEnd/>
              <a:tailEnd/>
            </a:ln>
            <a:effectLst/>
          </p:spPr>
          <p:txBody>
            <a:bodyPr wrap="none" anchor="ctr"/>
            <a:lstStyle/>
            <a:p>
              <a:endParaRPr lang="en-US"/>
            </a:p>
          </p:txBody>
        </p:sp>
        <p:sp>
          <p:nvSpPr>
            <p:cNvPr id="7180" name="Oval 12"/>
            <p:cNvSpPr>
              <a:spLocks noChangeArrowheads="1"/>
            </p:cNvSpPr>
            <p:nvPr/>
          </p:nvSpPr>
          <p:spPr bwMode="auto">
            <a:xfrm>
              <a:off x="4900" y="340"/>
              <a:ext cx="712" cy="328"/>
            </a:xfrm>
            <a:prstGeom prst="ellipse">
              <a:avLst/>
            </a:prstGeom>
            <a:noFill/>
            <a:ln w="12700">
              <a:solidFill>
                <a:schemeClr val="tx2"/>
              </a:solidFill>
              <a:round/>
              <a:headEnd/>
              <a:tailEnd/>
            </a:ln>
            <a:effectLst/>
          </p:spPr>
          <p:txBody>
            <a:bodyPr wrap="none" anchor="ctr"/>
            <a:lstStyle/>
            <a:p>
              <a:endParaRPr lang="en-US"/>
            </a:p>
          </p:txBody>
        </p:sp>
        <p:sp>
          <p:nvSpPr>
            <p:cNvPr id="7181" name="Rectangle 13"/>
            <p:cNvSpPr>
              <a:spLocks noChangeArrowheads="1"/>
            </p:cNvSpPr>
            <p:nvPr/>
          </p:nvSpPr>
          <p:spPr bwMode="auto">
            <a:xfrm>
              <a:off x="3923" y="257"/>
              <a:ext cx="532" cy="248"/>
            </a:xfrm>
            <a:prstGeom prst="rect">
              <a:avLst/>
            </a:prstGeom>
            <a:noFill/>
            <a:ln w="9525">
              <a:noFill/>
              <a:miter lim="800000"/>
              <a:headEnd/>
              <a:tailEnd/>
            </a:ln>
            <a:effectLst/>
          </p:spPr>
          <p:txBody>
            <a:bodyPr wrap="none" lIns="90488" tIns="44450" rIns="90488" bIns="44450">
              <a:spAutoFit/>
            </a:bodyPr>
            <a:lstStyle/>
            <a:p>
              <a:r>
                <a:rPr lang="en-US" sz="2000" b="1">
                  <a:solidFill>
                    <a:schemeClr val="tx2"/>
                  </a:solidFill>
                  <a:latin typeface="Arial" pitchFamily="34" charset="0"/>
                </a:rPr>
                <a:t>name</a:t>
              </a:r>
            </a:p>
          </p:txBody>
        </p:sp>
        <p:sp>
          <p:nvSpPr>
            <p:cNvPr id="7182" name="Rectangle 14"/>
            <p:cNvSpPr>
              <a:spLocks noChangeArrowheads="1"/>
            </p:cNvSpPr>
            <p:nvPr/>
          </p:nvSpPr>
          <p:spPr bwMode="auto">
            <a:xfrm>
              <a:off x="5075" y="402"/>
              <a:ext cx="309" cy="248"/>
            </a:xfrm>
            <a:prstGeom prst="rect">
              <a:avLst/>
            </a:prstGeom>
            <a:noFill/>
            <a:ln w="9525">
              <a:noFill/>
              <a:miter lim="800000"/>
              <a:headEnd/>
              <a:tailEnd/>
            </a:ln>
            <a:effectLst/>
          </p:spPr>
          <p:txBody>
            <a:bodyPr wrap="none" lIns="90488" tIns="44450" rIns="90488" bIns="44450">
              <a:spAutoFit/>
            </a:bodyPr>
            <a:lstStyle/>
            <a:p>
              <a:r>
                <a:rPr lang="en-US" sz="2000" b="1">
                  <a:solidFill>
                    <a:schemeClr val="tx2"/>
                  </a:solidFill>
                  <a:latin typeface="Arial" pitchFamily="34" charset="0"/>
                </a:rPr>
                <a:t>lot</a:t>
              </a:r>
            </a:p>
          </p:txBody>
        </p:sp>
        <p:sp>
          <p:nvSpPr>
            <p:cNvPr id="7183" name="Line 15"/>
            <p:cNvSpPr>
              <a:spLocks noChangeShapeType="1"/>
            </p:cNvSpPr>
            <p:nvPr/>
          </p:nvSpPr>
          <p:spPr bwMode="auto">
            <a:xfrm>
              <a:off x="3220" y="676"/>
              <a:ext cx="472" cy="232"/>
            </a:xfrm>
            <a:prstGeom prst="line">
              <a:avLst/>
            </a:prstGeom>
            <a:noFill/>
            <a:ln w="12700">
              <a:solidFill>
                <a:schemeClr val="tx2"/>
              </a:solidFill>
              <a:round/>
              <a:headEnd type="none" w="sm" len="sm"/>
              <a:tailEnd type="none" w="sm" len="sm"/>
            </a:ln>
            <a:effectLst/>
          </p:spPr>
          <p:txBody>
            <a:bodyPr/>
            <a:lstStyle/>
            <a:p>
              <a:endParaRPr lang="en-US"/>
            </a:p>
          </p:txBody>
        </p:sp>
        <p:sp>
          <p:nvSpPr>
            <p:cNvPr id="7184" name="Line 16"/>
            <p:cNvSpPr>
              <a:spLocks noChangeShapeType="1"/>
            </p:cNvSpPr>
            <p:nvPr/>
          </p:nvSpPr>
          <p:spPr bwMode="auto">
            <a:xfrm>
              <a:off x="4272" y="532"/>
              <a:ext cx="0" cy="376"/>
            </a:xfrm>
            <a:prstGeom prst="line">
              <a:avLst/>
            </a:prstGeom>
            <a:noFill/>
            <a:ln w="12700">
              <a:solidFill>
                <a:schemeClr val="tx2"/>
              </a:solidFill>
              <a:round/>
              <a:headEnd type="none" w="sm" len="sm"/>
              <a:tailEnd type="none" w="sm" len="sm"/>
            </a:ln>
            <a:effectLst/>
          </p:spPr>
          <p:txBody>
            <a:bodyPr/>
            <a:lstStyle/>
            <a:p>
              <a:endParaRPr lang="en-US"/>
            </a:p>
          </p:txBody>
        </p:sp>
        <p:sp>
          <p:nvSpPr>
            <p:cNvPr id="7185" name="Line 17"/>
            <p:cNvSpPr>
              <a:spLocks noChangeShapeType="1"/>
            </p:cNvSpPr>
            <p:nvPr/>
          </p:nvSpPr>
          <p:spPr bwMode="auto">
            <a:xfrm flipV="1">
              <a:off x="4852" y="668"/>
              <a:ext cx="376" cy="248"/>
            </a:xfrm>
            <a:prstGeom prst="line">
              <a:avLst/>
            </a:prstGeom>
            <a:noFill/>
            <a:ln w="12700">
              <a:solidFill>
                <a:schemeClr val="tx2"/>
              </a:solidFill>
              <a:round/>
              <a:headEnd type="none" w="sm" len="sm"/>
              <a:tailEnd type="none" w="sm" len="sm"/>
            </a:ln>
            <a:effectLst/>
          </p:spPr>
          <p:txBody>
            <a:bodyPr/>
            <a:lstStyle/>
            <a:p>
              <a:endParaRPr lang="en-US"/>
            </a:p>
          </p:txBody>
        </p:sp>
      </p:gr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92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9220" name="Rectangle 4"/>
          <p:cNvSpPr>
            <a:spLocks noGrp="1" noChangeArrowheads="1"/>
          </p:cNvSpPr>
          <p:nvPr>
            <p:ph type="title"/>
          </p:nvPr>
        </p:nvSpPr>
        <p:spPr>
          <a:noFill/>
          <a:ln/>
        </p:spPr>
        <p:txBody>
          <a:bodyPr/>
          <a:lstStyle/>
          <a:p>
            <a:r>
              <a:rPr lang="en-US"/>
              <a:t>ER Model Basics (Contd.)</a:t>
            </a:r>
          </a:p>
        </p:txBody>
      </p:sp>
      <p:sp>
        <p:nvSpPr>
          <p:cNvPr id="9221" name="Rectangle 5"/>
          <p:cNvSpPr>
            <a:spLocks noGrp="1" noChangeArrowheads="1"/>
          </p:cNvSpPr>
          <p:nvPr>
            <p:ph type="body" idx="1"/>
          </p:nvPr>
        </p:nvSpPr>
        <p:spPr>
          <a:xfrm>
            <a:off x="76200" y="3505200"/>
            <a:ext cx="8991600" cy="3200400"/>
          </a:xfrm>
          <a:noFill/>
          <a:ln/>
        </p:spPr>
        <p:txBody>
          <a:bodyPr/>
          <a:lstStyle/>
          <a:p>
            <a:pPr>
              <a:lnSpc>
                <a:spcPct val="90000"/>
              </a:lnSpc>
            </a:pPr>
            <a:r>
              <a:rPr lang="en-US" i="1" u="sng" dirty="0">
                <a:solidFill>
                  <a:schemeClr val="accent2"/>
                </a:solidFill>
              </a:rPr>
              <a:t>Relationship</a:t>
            </a:r>
            <a:r>
              <a:rPr lang="en-US" dirty="0">
                <a:solidFill>
                  <a:schemeClr val="accent2"/>
                </a:solidFill>
              </a:rPr>
              <a:t>:  </a:t>
            </a:r>
            <a:r>
              <a:rPr lang="en-US" dirty="0"/>
              <a:t>Association among two or more entities.  E.g., </a:t>
            </a:r>
            <a:r>
              <a:rPr lang="en-US" dirty="0" err="1"/>
              <a:t>Attishoo</a:t>
            </a:r>
            <a:r>
              <a:rPr lang="en-US" dirty="0"/>
              <a:t> works in Pharmacy department.</a:t>
            </a:r>
          </a:p>
          <a:p>
            <a:pPr>
              <a:lnSpc>
                <a:spcPct val="90000"/>
              </a:lnSpc>
            </a:pPr>
            <a:r>
              <a:rPr lang="en-US" i="1" u="sng" dirty="0">
                <a:solidFill>
                  <a:schemeClr val="accent2"/>
                </a:solidFill>
              </a:rPr>
              <a:t>Relationship Set</a:t>
            </a:r>
            <a:r>
              <a:rPr lang="en-US" dirty="0">
                <a:solidFill>
                  <a:schemeClr val="accent2"/>
                </a:solidFill>
              </a:rPr>
              <a:t>:  </a:t>
            </a:r>
            <a:r>
              <a:rPr lang="en-US" dirty="0"/>
              <a:t>Collection of similar relationships.</a:t>
            </a:r>
          </a:p>
          <a:p>
            <a:pPr lvl="1">
              <a:lnSpc>
                <a:spcPct val="90000"/>
              </a:lnSpc>
              <a:buSzPct val="75000"/>
            </a:pPr>
            <a:r>
              <a:rPr lang="en-US" dirty="0"/>
              <a:t>An n-</a:t>
            </a:r>
            <a:r>
              <a:rPr lang="en-US" dirty="0" err="1"/>
              <a:t>ary</a:t>
            </a:r>
            <a:r>
              <a:rPr lang="en-US" dirty="0"/>
              <a:t> relationship set  R relates n entity sets E</a:t>
            </a:r>
            <a:r>
              <a:rPr lang="en-US" baseline="-25000" dirty="0"/>
              <a:t>1</a:t>
            </a:r>
            <a:r>
              <a:rPr lang="en-US" dirty="0"/>
              <a:t> ... E</a:t>
            </a:r>
            <a:r>
              <a:rPr lang="en-US" baseline="-25000" dirty="0"/>
              <a:t>n</a:t>
            </a:r>
            <a:r>
              <a:rPr lang="en-US" dirty="0"/>
              <a:t>; each relationship in R involves entities e</a:t>
            </a:r>
            <a:r>
              <a:rPr lang="en-US" baseline="-25000" dirty="0"/>
              <a:t>1</a:t>
            </a:r>
            <a:r>
              <a:rPr lang="en-US" dirty="0"/>
              <a:t> from  E</a:t>
            </a:r>
            <a:r>
              <a:rPr lang="en-US" baseline="-25000" dirty="0"/>
              <a:t>1</a:t>
            </a:r>
            <a:r>
              <a:rPr lang="en-US" dirty="0"/>
              <a:t>, e</a:t>
            </a:r>
            <a:r>
              <a:rPr lang="en-US" baseline="-25000" dirty="0"/>
              <a:t>2</a:t>
            </a:r>
            <a:r>
              <a:rPr lang="en-US" dirty="0"/>
              <a:t> from E</a:t>
            </a:r>
            <a:r>
              <a:rPr lang="en-US" baseline="-25000" dirty="0"/>
              <a:t>2</a:t>
            </a:r>
            <a:r>
              <a:rPr lang="en-US" dirty="0"/>
              <a:t>, ..., e</a:t>
            </a:r>
            <a:r>
              <a:rPr lang="en-US" baseline="-25000" dirty="0"/>
              <a:t>n</a:t>
            </a:r>
            <a:r>
              <a:rPr lang="en-US" dirty="0"/>
              <a:t> from E</a:t>
            </a:r>
            <a:r>
              <a:rPr lang="en-US" baseline="-25000" dirty="0"/>
              <a:t>n</a:t>
            </a:r>
          </a:p>
          <a:p>
            <a:pPr lvl="2">
              <a:lnSpc>
                <a:spcPct val="90000"/>
              </a:lnSpc>
            </a:pPr>
            <a:r>
              <a:rPr lang="en-US" sz="2400" dirty="0"/>
              <a:t>Same entity set can participate in different relationship sets, or in different “roles” in same set.</a:t>
            </a:r>
          </a:p>
        </p:txBody>
      </p:sp>
      <p:sp>
        <p:nvSpPr>
          <p:cNvPr id="9222" name="Freeform 6"/>
          <p:cNvSpPr>
            <a:spLocks/>
          </p:cNvSpPr>
          <p:nvPr/>
        </p:nvSpPr>
        <p:spPr bwMode="auto">
          <a:xfrm>
            <a:off x="1055688" y="1868488"/>
            <a:ext cx="838200" cy="428625"/>
          </a:xfrm>
          <a:custGeom>
            <a:avLst/>
            <a:gdLst/>
            <a:ahLst/>
            <a:cxnLst>
              <a:cxn ang="0">
                <a:pos x="525" y="123"/>
              </a:cxn>
              <a:cxn ang="0">
                <a:pos x="517" y="100"/>
              </a:cxn>
              <a:cxn ang="0">
                <a:pos x="501" y="78"/>
              </a:cxn>
              <a:cxn ang="0">
                <a:pos x="478" y="57"/>
              </a:cxn>
              <a:cxn ang="0">
                <a:pos x="449" y="40"/>
              </a:cxn>
              <a:cxn ang="0">
                <a:pos x="414" y="24"/>
              </a:cxn>
              <a:cxn ang="0">
                <a:pos x="374" y="14"/>
              </a:cxn>
              <a:cxn ang="0">
                <a:pos x="331" y="5"/>
              </a:cxn>
              <a:cxn ang="0">
                <a:pos x="286" y="1"/>
              </a:cxn>
              <a:cxn ang="0">
                <a:pos x="240" y="1"/>
              </a:cxn>
              <a:cxn ang="0">
                <a:pos x="195" y="5"/>
              </a:cxn>
              <a:cxn ang="0">
                <a:pos x="152" y="14"/>
              </a:cxn>
              <a:cxn ang="0">
                <a:pos x="112" y="24"/>
              </a:cxn>
              <a:cxn ang="0">
                <a:pos x="77" y="40"/>
              </a:cxn>
              <a:cxn ang="0">
                <a:pos x="48" y="57"/>
              </a:cxn>
              <a:cxn ang="0">
                <a:pos x="25" y="78"/>
              </a:cxn>
              <a:cxn ang="0">
                <a:pos x="9" y="100"/>
              </a:cxn>
              <a:cxn ang="0">
                <a:pos x="1" y="123"/>
              </a:cxn>
              <a:cxn ang="0">
                <a:pos x="1" y="145"/>
              </a:cxn>
              <a:cxn ang="0">
                <a:pos x="9" y="168"/>
              </a:cxn>
              <a:cxn ang="0">
                <a:pos x="25" y="190"/>
              </a:cxn>
              <a:cxn ang="0">
                <a:pos x="48" y="211"/>
              </a:cxn>
              <a:cxn ang="0">
                <a:pos x="77" y="228"/>
              </a:cxn>
              <a:cxn ang="0">
                <a:pos x="112" y="244"/>
              </a:cxn>
              <a:cxn ang="0">
                <a:pos x="152" y="256"/>
              </a:cxn>
              <a:cxn ang="0">
                <a:pos x="195" y="264"/>
              </a:cxn>
              <a:cxn ang="0">
                <a:pos x="240" y="267"/>
              </a:cxn>
              <a:cxn ang="0">
                <a:pos x="286" y="267"/>
              </a:cxn>
              <a:cxn ang="0">
                <a:pos x="331" y="264"/>
              </a:cxn>
              <a:cxn ang="0">
                <a:pos x="374" y="256"/>
              </a:cxn>
              <a:cxn ang="0">
                <a:pos x="414" y="244"/>
              </a:cxn>
              <a:cxn ang="0">
                <a:pos x="449" y="228"/>
              </a:cxn>
              <a:cxn ang="0">
                <a:pos x="478" y="211"/>
              </a:cxn>
              <a:cxn ang="0">
                <a:pos x="501" y="190"/>
              </a:cxn>
              <a:cxn ang="0">
                <a:pos x="517" y="168"/>
              </a:cxn>
              <a:cxn ang="0">
                <a:pos x="525" y="145"/>
              </a:cxn>
            </a:cxnLst>
            <a:rect l="0" t="0" r="r" b="b"/>
            <a:pathLst>
              <a:path w="528" h="270">
                <a:moveTo>
                  <a:pt x="527" y="134"/>
                </a:moveTo>
                <a:lnTo>
                  <a:pt x="525" y="123"/>
                </a:lnTo>
                <a:lnTo>
                  <a:pt x="522" y="111"/>
                </a:lnTo>
                <a:lnTo>
                  <a:pt x="517" y="100"/>
                </a:lnTo>
                <a:lnTo>
                  <a:pt x="510" y="88"/>
                </a:lnTo>
                <a:lnTo>
                  <a:pt x="501" y="78"/>
                </a:lnTo>
                <a:lnTo>
                  <a:pt x="490" y="67"/>
                </a:lnTo>
                <a:lnTo>
                  <a:pt x="478" y="57"/>
                </a:lnTo>
                <a:lnTo>
                  <a:pt x="465" y="48"/>
                </a:lnTo>
                <a:lnTo>
                  <a:pt x="449" y="40"/>
                </a:lnTo>
                <a:lnTo>
                  <a:pt x="433" y="32"/>
                </a:lnTo>
                <a:lnTo>
                  <a:pt x="414" y="24"/>
                </a:lnTo>
                <a:lnTo>
                  <a:pt x="394" y="18"/>
                </a:lnTo>
                <a:lnTo>
                  <a:pt x="374" y="14"/>
                </a:lnTo>
                <a:lnTo>
                  <a:pt x="353" y="8"/>
                </a:lnTo>
                <a:lnTo>
                  <a:pt x="331" y="5"/>
                </a:lnTo>
                <a:lnTo>
                  <a:pt x="309" y="2"/>
                </a:lnTo>
                <a:lnTo>
                  <a:pt x="286" y="1"/>
                </a:lnTo>
                <a:lnTo>
                  <a:pt x="262" y="0"/>
                </a:lnTo>
                <a:lnTo>
                  <a:pt x="240" y="1"/>
                </a:lnTo>
                <a:lnTo>
                  <a:pt x="218" y="2"/>
                </a:lnTo>
                <a:lnTo>
                  <a:pt x="195" y="5"/>
                </a:lnTo>
                <a:lnTo>
                  <a:pt x="173" y="8"/>
                </a:lnTo>
                <a:lnTo>
                  <a:pt x="152" y="14"/>
                </a:lnTo>
                <a:lnTo>
                  <a:pt x="132" y="18"/>
                </a:lnTo>
                <a:lnTo>
                  <a:pt x="112" y="24"/>
                </a:lnTo>
                <a:lnTo>
                  <a:pt x="94" y="32"/>
                </a:lnTo>
                <a:lnTo>
                  <a:pt x="77" y="40"/>
                </a:lnTo>
                <a:lnTo>
                  <a:pt x="62" y="48"/>
                </a:lnTo>
                <a:lnTo>
                  <a:pt x="48" y="57"/>
                </a:lnTo>
                <a:lnTo>
                  <a:pt x="36" y="67"/>
                </a:lnTo>
                <a:lnTo>
                  <a:pt x="25" y="78"/>
                </a:lnTo>
                <a:lnTo>
                  <a:pt x="16" y="88"/>
                </a:lnTo>
                <a:lnTo>
                  <a:pt x="9" y="100"/>
                </a:lnTo>
                <a:lnTo>
                  <a:pt x="4" y="111"/>
                </a:lnTo>
                <a:lnTo>
                  <a:pt x="1" y="123"/>
                </a:lnTo>
                <a:lnTo>
                  <a:pt x="0" y="134"/>
                </a:lnTo>
                <a:lnTo>
                  <a:pt x="1" y="145"/>
                </a:lnTo>
                <a:lnTo>
                  <a:pt x="4" y="158"/>
                </a:lnTo>
                <a:lnTo>
                  <a:pt x="9" y="168"/>
                </a:lnTo>
                <a:lnTo>
                  <a:pt x="16" y="180"/>
                </a:lnTo>
                <a:lnTo>
                  <a:pt x="25" y="190"/>
                </a:lnTo>
                <a:lnTo>
                  <a:pt x="36" y="201"/>
                </a:lnTo>
                <a:lnTo>
                  <a:pt x="48" y="211"/>
                </a:lnTo>
                <a:lnTo>
                  <a:pt x="62" y="220"/>
                </a:lnTo>
                <a:lnTo>
                  <a:pt x="77" y="228"/>
                </a:lnTo>
                <a:lnTo>
                  <a:pt x="94" y="237"/>
                </a:lnTo>
                <a:lnTo>
                  <a:pt x="112" y="244"/>
                </a:lnTo>
                <a:lnTo>
                  <a:pt x="132" y="250"/>
                </a:lnTo>
                <a:lnTo>
                  <a:pt x="152" y="256"/>
                </a:lnTo>
                <a:lnTo>
                  <a:pt x="173" y="260"/>
                </a:lnTo>
                <a:lnTo>
                  <a:pt x="195" y="264"/>
                </a:lnTo>
                <a:lnTo>
                  <a:pt x="218" y="266"/>
                </a:lnTo>
                <a:lnTo>
                  <a:pt x="240" y="267"/>
                </a:lnTo>
                <a:lnTo>
                  <a:pt x="262" y="269"/>
                </a:lnTo>
                <a:lnTo>
                  <a:pt x="286" y="267"/>
                </a:lnTo>
                <a:lnTo>
                  <a:pt x="309" y="266"/>
                </a:lnTo>
                <a:lnTo>
                  <a:pt x="331" y="264"/>
                </a:lnTo>
                <a:lnTo>
                  <a:pt x="353" y="260"/>
                </a:lnTo>
                <a:lnTo>
                  <a:pt x="374" y="256"/>
                </a:lnTo>
                <a:lnTo>
                  <a:pt x="394" y="250"/>
                </a:lnTo>
                <a:lnTo>
                  <a:pt x="414" y="244"/>
                </a:lnTo>
                <a:lnTo>
                  <a:pt x="433" y="237"/>
                </a:lnTo>
                <a:lnTo>
                  <a:pt x="449" y="228"/>
                </a:lnTo>
                <a:lnTo>
                  <a:pt x="465" y="220"/>
                </a:lnTo>
                <a:lnTo>
                  <a:pt x="478" y="211"/>
                </a:lnTo>
                <a:lnTo>
                  <a:pt x="490" y="201"/>
                </a:lnTo>
                <a:lnTo>
                  <a:pt x="501" y="190"/>
                </a:lnTo>
                <a:lnTo>
                  <a:pt x="510" y="180"/>
                </a:lnTo>
                <a:lnTo>
                  <a:pt x="517" y="168"/>
                </a:lnTo>
                <a:lnTo>
                  <a:pt x="522" y="158"/>
                </a:lnTo>
                <a:lnTo>
                  <a:pt x="525" y="145"/>
                </a:lnTo>
                <a:lnTo>
                  <a:pt x="527" y="1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3" name="Freeform 7"/>
          <p:cNvSpPr>
            <a:spLocks/>
          </p:cNvSpPr>
          <p:nvPr/>
        </p:nvSpPr>
        <p:spPr bwMode="auto">
          <a:xfrm>
            <a:off x="3641725" y="2195513"/>
            <a:ext cx="833438" cy="427037"/>
          </a:xfrm>
          <a:custGeom>
            <a:avLst/>
            <a:gdLst/>
            <a:ahLst/>
            <a:cxnLst>
              <a:cxn ang="0">
                <a:pos x="522" y="121"/>
              </a:cxn>
              <a:cxn ang="0">
                <a:pos x="515" y="98"/>
              </a:cxn>
              <a:cxn ang="0">
                <a:pos x="500" y="77"/>
              </a:cxn>
              <a:cxn ang="0">
                <a:pos x="476" y="57"/>
              </a:cxn>
              <a:cxn ang="0">
                <a:pos x="446" y="38"/>
              </a:cxn>
              <a:cxn ang="0">
                <a:pos x="412" y="24"/>
              </a:cxn>
              <a:cxn ang="0">
                <a:pos x="372" y="12"/>
              </a:cxn>
              <a:cxn ang="0">
                <a:pos x="329" y="4"/>
              </a:cxn>
              <a:cxn ang="0">
                <a:pos x="284" y="0"/>
              </a:cxn>
              <a:cxn ang="0">
                <a:pos x="239" y="0"/>
              </a:cxn>
              <a:cxn ang="0">
                <a:pos x="194" y="4"/>
              </a:cxn>
              <a:cxn ang="0">
                <a:pos x="151" y="12"/>
              </a:cxn>
              <a:cxn ang="0">
                <a:pos x="111" y="24"/>
              </a:cxn>
              <a:cxn ang="0">
                <a:pos x="76" y="38"/>
              </a:cxn>
              <a:cxn ang="0">
                <a:pos x="46" y="57"/>
              </a:cxn>
              <a:cxn ang="0">
                <a:pos x="23" y="77"/>
              </a:cxn>
              <a:cxn ang="0">
                <a:pos x="8" y="98"/>
              </a:cxn>
              <a:cxn ang="0">
                <a:pos x="1" y="121"/>
              </a:cxn>
              <a:cxn ang="0">
                <a:pos x="1" y="144"/>
              </a:cxn>
              <a:cxn ang="0">
                <a:pos x="8" y="167"/>
              </a:cxn>
              <a:cxn ang="0">
                <a:pos x="23" y="190"/>
              </a:cxn>
              <a:cxn ang="0">
                <a:pos x="46" y="210"/>
              </a:cxn>
              <a:cxn ang="0">
                <a:pos x="76" y="227"/>
              </a:cxn>
              <a:cxn ang="0">
                <a:pos x="111" y="243"/>
              </a:cxn>
              <a:cxn ang="0">
                <a:pos x="151" y="255"/>
              </a:cxn>
              <a:cxn ang="0">
                <a:pos x="194" y="263"/>
              </a:cxn>
              <a:cxn ang="0">
                <a:pos x="239" y="268"/>
              </a:cxn>
              <a:cxn ang="0">
                <a:pos x="284" y="268"/>
              </a:cxn>
              <a:cxn ang="0">
                <a:pos x="329" y="263"/>
              </a:cxn>
              <a:cxn ang="0">
                <a:pos x="372" y="255"/>
              </a:cxn>
              <a:cxn ang="0">
                <a:pos x="412" y="243"/>
              </a:cxn>
              <a:cxn ang="0">
                <a:pos x="446" y="227"/>
              </a:cxn>
              <a:cxn ang="0">
                <a:pos x="476" y="210"/>
              </a:cxn>
              <a:cxn ang="0">
                <a:pos x="500" y="190"/>
              </a:cxn>
              <a:cxn ang="0">
                <a:pos x="515" y="167"/>
              </a:cxn>
              <a:cxn ang="0">
                <a:pos x="522" y="144"/>
              </a:cxn>
            </a:cxnLst>
            <a:rect l="0" t="0" r="r" b="b"/>
            <a:pathLst>
              <a:path w="525" h="269">
                <a:moveTo>
                  <a:pt x="524" y="133"/>
                </a:moveTo>
                <a:lnTo>
                  <a:pt x="522" y="121"/>
                </a:lnTo>
                <a:lnTo>
                  <a:pt x="519" y="110"/>
                </a:lnTo>
                <a:lnTo>
                  <a:pt x="515" y="98"/>
                </a:lnTo>
                <a:lnTo>
                  <a:pt x="507" y="87"/>
                </a:lnTo>
                <a:lnTo>
                  <a:pt x="500" y="77"/>
                </a:lnTo>
                <a:lnTo>
                  <a:pt x="489" y="65"/>
                </a:lnTo>
                <a:lnTo>
                  <a:pt x="476" y="57"/>
                </a:lnTo>
                <a:lnTo>
                  <a:pt x="463" y="47"/>
                </a:lnTo>
                <a:lnTo>
                  <a:pt x="446" y="38"/>
                </a:lnTo>
                <a:lnTo>
                  <a:pt x="430" y="31"/>
                </a:lnTo>
                <a:lnTo>
                  <a:pt x="412" y="24"/>
                </a:lnTo>
                <a:lnTo>
                  <a:pt x="392" y="17"/>
                </a:lnTo>
                <a:lnTo>
                  <a:pt x="372" y="12"/>
                </a:lnTo>
                <a:lnTo>
                  <a:pt x="351" y="8"/>
                </a:lnTo>
                <a:lnTo>
                  <a:pt x="329" y="4"/>
                </a:lnTo>
                <a:lnTo>
                  <a:pt x="307" y="1"/>
                </a:lnTo>
                <a:lnTo>
                  <a:pt x="284" y="0"/>
                </a:lnTo>
                <a:lnTo>
                  <a:pt x="262" y="0"/>
                </a:lnTo>
                <a:lnTo>
                  <a:pt x="239" y="0"/>
                </a:lnTo>
                <a:lnTo>
                  <a:pt x="216" y="1"/>
                </a:lnTo>
                <a:lnTo>
                  <a:pt x="194" y="4"/>
                </a:lnTo>
                <a:lnTo>
                  <a:pt x="171" y="8"/>
                </a:lnTo>
                <a:lnTo>
                  <a:pt x="151" y="12"/>
                </a:lnTo>
                <a:lnTo>
                  <a:pt x="130" y="17"/>
                </a:lnTo>
                <a:lnTo>
                  <a:pt x="111" y="24"/>
                </a:lnTo>
                <a:lnTo>
                  <a:pt x="93" y="31"/>
                </a:lnTo>
                <a:lnTo>
                  <a:pt x="76" y="38"/>
                </a:lnTo>
                <a:lnTo>
                  <a:pt x="60" y="47"/>
                </a:lnTo>
                <a:lnTo>
                  <a:pt x="46" y="57"/>
                </a:lnTo>
                <a:lnTo>
                  <a:pt x="34" y="65"/>
                </a:lnTo>
                <a:lnTo>
                  <a:pt x="23" y="77"/>
                </a:lnTo>
                <a:lnTo>
                  <a:pt x="15" y="87"/>
                </a:lnTo>
                <a:lnTo>
                  <a:pt x="8" y="98"/>
                </a:lnTo>
                <a:lnTo>
                  <a:pt x="3" y="110"/>
                </a:lnTo>
                <a:lnTo>
                  <a:pt x="1" y="121"/>
                </a:lnTo>
                <a:lnTo>
                  <a:pt x="0" y="133"/>
                </a:lnTo>
                <a:lnTo>
                  <a:pt x="1" y="144"/>
                </a:lnTo>
                <a:lnTo>
                  <a:pt x="3" y="157"/>
                </a:lnTo>
                <a:lnTo>
                  <a:pt x="8" y="167"/>
                </a:lnTo>
                <a:lnTo>
                  <a:pt x="15" y="179"/>
                </a:lnTo>
                <a:lnTo>
                  <a:pt x="23" y="190"/>
                </a:lnTo>
                <a:lnTo>
                  <a:pt x="34" y="200"/>
                </a:lnTo>
                <a:lnTo>
                  <a:pt x="46" y="210"/>
                </a:lnTo>
                <a:lnTo>
                  <a:pt x="60" y="219"/>
                </a:lnTo>
                <a:lnTo>
                  <a:pt x="76" y="227"/>
                </a:lnTo>
                <a:lnTo>
                  <a:pt x="93" y="236"/>
                </a:lnTo>
                <a:lnTo>
                  <a:pt x="111" y="243"/>
                </a:lnTo>
                <a:lnTo>
                  <a:pt x="130" y="249"/>
                </a:lnTo>
                <a:lnTo>
                  <a:pt x="151" y="255"/>
                </a:lnTo>
                <a:lnTo>
                  <a:pt x="171" y="259"/>
                </a:lnTo>
                <a:lnTo>
                  <a:pt x="194" y="263"/>
                </a:lnTo>
                <a:lnTo>
                  <a:pt x="216" y="265"/>
                </a:lnTo>
                <a:lnTo>
                  <a:pt x="239" y="268"/>
                </a:lnTo>
                <a:lnTo>
                  <a:pt x="262" y="268"/>
                </a:lnTo>
                <a:lnTo>
                  <a:pt x="284" y="268"/>
                </a:lnTo>
                <a:lnTo>
                  <a:pt x="307" y="265"/>
                </a:lnTo>
                <a:lnTo>
                  <a:pt x="329" y="263"/>
                </a:lnTo>
                <a:lnTo>
                  <a:pt x="351" y="259"/>
                </a:lnTo>
                <a:lnTo>
                  <a:pt x="372" y="255"/>
                </a:lnTo>
                <a:lnTo>
                  <a:pt x="392" y="249"/>
                </a:lnTo>
                <a:lnTo>
                  <a:pt x="412" y="243"/>
                </a:lnTo>
                <a:lnTo>
                  <a:pt x="430" y="236"/>
                </a:lnTo>
                <a:lnTo>
                  <a:pt x="446" y="227"/>
                </a:lnTo>
                <a:lnTo>
                  <a:pt x="463" y="219"/>
                </a:lnTo>
                <a:lnTo>
                  <a:pt x="476" y="210"/>
                </a:lnTo>
                <a:lnTo>
                  <a:pt x="489" y="200"/>
                </a:lnTo>
                <a:lnTo>
                  <a:pt x="500" y="190"/>
                </a:lnTo>
                <a:lnTo>
                  <a:pt x="507" y="179"/>
                </a:lnTo>
                <a:lnTo>
                  <a:pt x="515" y="167"/>
                </a:lnTo>
                <a:lnTo>
                  <a:pt x="519" y="157"/>
                </a:lnTo>
                <a:lnTo>
                  <a:pt x="522" y="144"/>
                </a:lnTo>
                <a:lnTo>
                  <a:pt x="524" y="13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4" name="Freeform 8"/>
          <p:cNvSpPr>
            <a:spLocks/>
          </p:cNvSpPr>
          <p:nvPr/>
        </p:nvSpPr>
        <p:spPr bwMode="auto">
          <a:xfrm>
            <a:off x="5173663" y="2195513"/>
            <a:ext cx="833437" cy="427037"/>
          </a:xfrm>
          <a:custGeom>
            <a:avLst/>
            <a:gdLst/>
            <a:ahLst/>
            <a:cxnLst>
              <a:cxn ang="0">
                <a:pos x="1" y="144"/>
              </a:cxn>
              <a:cxn ang="0">
                <a:pos x="8" y="167"/>
              </a:cxn>
              <a:cxn ang="0">
                <a:pos x="25" y="190"/>
              </a:cxn>
              <a:cxn ang="0">
                <a:pos x="47" y="210"/>
              </a:cxn>
              <a:cxn ang="0">
                <a:pos x="77" y="227"/>
              </a:cxn>
              <a:cxn ang="0">
                <a:pos x="111" y="243"/>
              </a:cxn>
              <a:cxn ang="0">
                <a:pos x="151" y="255"/>
              </a:cxn>
              <a:cxn ang="0">
                <a:pos x="194" y="263"/>
              </a:cxn>
              <a:cxn ang="0">
                <a:pos x="239" y="268"/>
              </a:cxn>
              <a:cxn ang="0">
                <a:pos x="284" y="268"/>
              </a:cxn>
              <a:cxn ang="0">
                <a:pos x="330" y="263"/>
              </a:cxn>
              <a:cxn ang="0">
                <a:pos x="372" y="255"/>
              </a:cxn>
              <a:cxn ang="0">
                <a:pos x="412" y="243"/>
              </a:cxn>
              <a:cxn ang="0">
                <a:pos x="447" y="227"/>
              </a:cxn>
              <a:cxn ang="0">
                <a:pos x="477" y="210"/>
              </a:cxn>
              <a:cxn ang="0">
                <a:pos x="500" y="190"/>
              </a:cxn>
              <a:cxn ang="0">
                <a:pos x="515" y="167"/>
              </a:cxn>
              <a:cxn ang="0">
                <a:pos x="522" y="144"/>
              </a:cxn>
              <a:cxn ang="0">
                <a:pos x="522" y="121"/>
              </a:cxn>
              <a:cxn ang="0">
                <a:pos x="515" y="98"/>
              </a:cxn>
              <a:cxn ang="0">
                <a:pos x="500" y="77"/>
              </a:cxn>
              <a:cxn ang="0">
                <a:pos x="477" y="55"/>
              </a:cxn>
              <a:cxn ang="0">
                <a:pos x="447" y="38"/>
              </a:cxn>
              <a:cxn ang="0">
                <a:pos x="412" y="22"/>
              </a:cxn>
              <a:cxn ang="0">
                <a:pos x="372" y="12"/>
              </a:cxn>
              <a:cxn ang="0">
                <a:pos x="329" y="4"/>
              </a:cxn>
              <a:cxn ang="0">
                <a:pos x="284" y="0"/>
              </a:cxn>
              <a:cxn ang="0">
                <a:pos x="239" y="0"/>
              </a:cxn>
              <a:cxn ang="0">
                <a:pos x="194" y="4"/>
              </a:cxn>
              <a:cxn ang="0">
                <a:pos x="151" y="12"/>
              </a:cxn>
              <a:cxn ang="0">
                <a:pos x="111" y="24"/>
              </a:cxn>
              <a:cxn ang="0">
                <a:pos x="77" y="38"/>
              </a:cxn>
              <a:cxn ang="0">
                <a:pos x="47" y="57"/>
              </a:cxn>
              <a:cxn ang="0">
                <a:pos x="25" y="77"/>
              </a:cxn>
              <a:cxn ang="0">
                <a:pos x="8" y="98"/>
              </a:cxn>
              <a:cxn ang="0">
                <a:pos x="1" y="121"/>
              </a:cxn>
            </a:cxnLst>
            <a:rect l="0" t="0" r="r" b="b"/>
            <a:pathLst>
              <a:path w="525" h="269">
                <a:moveTo>
                  <a:pt x="0" y="134"/>
                </a:moveTo>
                <a:lnTo>
                  <a:pt x="1" y="144"/>
                </a:lnTo>
                <a:lnTo>
                  <a:pt x="4" y="157"/>
                </a:lnTo>
                <a:lnTo>
                  <a:pt x="8" y="167"/>
                </a:lnTo>
                <a:lnTo>
                  <a:pt x="16" y="179"/>
                </a:lnTo>
                <a:lnTo>
                  <a:pt x="25" y="190"/>
                </a:lnTo>
                <a:lnTo>
                  <a:pt x="34" y="200"/>
                </a:lnTo>
                <a:lnTo>
                  <a:pt x="47" y="210"/>
                </a:lnTo>
                <a:lnTo>
                  <a:pt x="61" y="219"/>
                </a:lnTo>
                <a:lnTo>
                  <a:pt x="77" y="227"/>
                </a:lnTo>
                <a:lnTo>
                  <a:pt x="93" y="236"/>
                </a:lnTo>
                <a:lnTo>
                  <a:pt x="111" y="243"/>
                </a:lnTo>
                <a:lnTo>
                  <a:pt x="131" y="249"/>
                </a:lnTo>
                <a:lnTo>
                  <a:pt x="151" y="255"/>
                </a:lnTo>
                <a:lnTo>
                  <a:pt x="172" y="259"/>
                </a:lnTo>
                <a:lnTo>
                  <a:pt x="194" y="263"/>
                </a:lnTo>
                <a:lnTo>
                  <a:pt x="216" y="265"/>
                </a:lnTo>
                <a:lnTo>
                  <a:pt x="239" y="268"/>
                </a:lnTo>
                <a:lnTo>
                  <a:pt x="262" y="268"/>
                </a:lnTo>
                <a:lnTo>
                  <a:pt x="284" y="268"/>
                </a:lnTo>
                <a:lnTo>
                  <a:pt x="307" y="265"/>
                </a:lnTo>
                <a:lnTo>
                  <a:pt x="330" y="263"/>
                </a:lnTo>
                <a:lnTo>
                  <a:pt x="352" y="259"/>
                </a:lnTo>
                <a:lnTo>
                  <a:pt x="372" y="255"/>
                </a:lnTo>
                <a:lnTo>
                  <a:pt x="393" y="249"/>
                </a:lnTo>
                <a:lnTo>
                  <a:pt x="412" y="243"/>
                </a:lnTo>
                <a:lnTo>
                  <a:pt x="430" y="236"/>
                </a:lnTo>
                <a:lnTo>
                  <a:pt x="447" y="227"/>
                </a:lnTo>
                <a:lnTo>
                  <a:pt x="463" y="219"/>
                </a:lnTo>
                <a:lnTo>
                  <a:pt x="477" y="210"/>
                </a:lnTo>
                <a:lnTo>
                  <a:pt x="489" y="200"/>
                </a:lnTo>
                <a:lnTo>
                  <a:pt x="500" y="190"/>
                </a:lnTo>
                <a:lnTo>
                  <a:pt x="508" y="179"/>
                </a:lnTo>
                <a:lnTo>
                  <a:pt x="515" y="167"/>
                </a:lnTo>
                <a:lnTo>
                  <a:pt x="520" y="157"/>
                </a:lnTo>
                <a:lnTo>
                  <a:pt x="522" y="144"/>
                </a:lnTo>
                <a:lnTo>
                  <a:pt x="524" y="133"/>
                </a:lnTo>
                <a:lnTo>
                  <a:pt x="522" y="121"/>
                </a:lnTo>
                <a:lnTo>
                  <a:pt x="520" y="110"/>
                </a:lnTo>
                <a:lnTo>
                  <a:pt x="515" y="98"/>
                </a:lnTo>
                <a:lnTo>
                  <a:pt x="508" y="87"/>
                </a:lnTo>
                <a:lnTo>
                  <a:pt x="500" y="77"/>
                </a:lnTo>
                <a:lnTo>
                  <a:pt x="489" y="65"/>
                </a:lnTo>
                <a:lnTo>
                  <a:pt x="477" y="55"/>
                </a:lnTo>
                <a:lnTo>
                  <a:pt x="463" y="47"/>
                </a:lnTo>
                <a:lnTo>
                  <a:pt x="447" y="38"/>
                </a:lnTo>
                <a:lnTo>
                  <a:pt x="430" y="31"/>
                </a:lnTo>
                <a:lnTo>
                  <a:pt x="412" y="22"/>
                </a:lnTo>
                <a:lnTo>
                  <a:pt x="393" y="17"/>
                </a:lnTo>
                <a:lnTo>
                  <a:pt x="372" y="12"/>
                </a:lnTo>
                <a:lnTo>
                  <a:pt x="352" y="7"/>
                </a:lnTo>
                <a:lnTo>
                  <a:pt x="329" y="4"/>
                </a:lnTo>
                <a:lnTo>
                  <a:pt x="307" y="1"/>
                </a:lnTo>
                <a:lnTo>
                  <a:pt x="284" y="0"/>
                </a:lnTo>
                <a:lnTo>
                  <a:pt x="262" y="0"/>
                </a:lnTo>
                <a:lnTo>
                  <a:pt x="239" y="0"/>
                </a:lnTo>
                <a:lnTo>
                  <a:pt x="216" y="1"/>
                </a:lnTo>
                <a:lnTo>
                  <a:pt x="194" y="4"/>
                </a:lnTo>
                <a:lnTo>
                  <a:pt x="172" y="8"/>
                </a:lnTo>
                <a:lnTo>
                  <a:pt x="151" y="12"/>
                </a:lnTo>
                <a:lnTo>
                  <a:pt x="131" y="17"/>
                </a:lnTo>
                <a:lnTo>
                  <a:pt x="111" y="24"/>
                </a:lnTo>
                <a:lnTo>
                  <a:pt x="93" y="31"/>
                </a:lnTo>
                <a:lnTo>
                  <a:pt x="77" y="38"/>
                </a:lnTo>
                <a:lnTo>
                  <a:pt x="61" y="47"/>
                </a:lnTo>
                <a:lnTo>
                  <a:pt x="47" y="57"/>
                </a:lnTo>
                <a:lnTo>
                  <a:pt x="34" y="67"/>
                </a:lnTo>
                <a:lnTo>
                  <a:pt x="25" y="77"/>
                </a:lnTo>
                <a:lnTo>
                  <a:pt x="16" y="87"/>
                </a:lnTo>
                <a:lnTo>
                  <a:pt x="8" y="98"/>
                </a:lnTo>
                <a:lnTo>
                  <a:pt x="4" y="110"/>
                </a:lnTo>
                <a:lnTo>
                  <a:pt x="1" y="121"/>
                </a:lnTo>
                <a:lnTo>
                  <a:pt x="0" y="1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5" name="Freeform 9"/>
          <p:cNvSpPr>
            <a:spLocks/>
          </p:cNvSpPr>
          <p:nvPr/>
        </p:nvSpPr>
        <p:spPr bwMode="auto">
          <a:xfrm>
            <a:off x="2724150" y="1631950"/>
            <a:ext cx="833438" cy="427038"/>
          </a:xfrm>
          <a:custGeom>
            <a:avLst/>
            <a:gdLst/>
            <a:ahLst/>
            <a:cxnLst>
              <a:cxn ang="0">
                <a:pos x="1" y="146"/>
              </a:cxn>
              <a:cxn ang="0">
                <a:pos x="8" y="169"/>
              </a:cxn>
              <a:cxn ang="0">
                <a:pos x="25" y="190"/>
              </a:cxn>
              <a:cxn ang="0">
                <a:pos x="47" y="210"/>
              </a:cxn>
              <a:cxn ang="0">
                <a:pos x="77" y="229"/>
              </a:cxn>
              <a:cxn ang="0">
                <a:pos x="111" y="243"/>
              </a:cxn>
              <a:cxn ang="0">
                <a:pos x="151" y="256"/>
              </a:cxn>
              <a:cxn ang="0">
                <a:pos x="194" y="263"/>
              </a:cxn>
              <a:cxn ang="0">
                <a:pos x="239" y="268"/>
              </a:cxn>
              <a:cxn ang="0">
                <a:pos x="284" y="268"/>
              </a:cxn>
              <a:cxn ang="0">
                <a:pos x="330" y="263"/>
              </a:cxn>
              <a:cxn ang="0">
                <a:pos x="372" y="255"/>
              </a:cxn>
              <a:cxn ang="0">
                <a:pos x="413" y="243"/>
              </a:cxn>
              <a:cxn ang="0">
                <a:pos x="447" y="227"/>
              </a:cxn>
              <a:cxn ang="0">
                <a:pos x="477" y="210"/>
              </a:cxn>
              <a:cxn ang="0">
                <a:pos x="500" y="190"/>
              </a:cxn>
              <a:cxn ang="0">
                <a:pos x="515" y="169"/>
              </a:cxn>
              <a:cxn ang="0">
                <a:pos x="524" y="146"/>
              </a:cxn>
              <a:cxn ang="0">
                <a:pos x="524" y="121"/>
              </a:cxn>
              <a:cxn ang="0">
                <a:pos x="515" y="98"/>
              </a:cxn>
              <a:cxn ang="0">
                <a:pos x="500" y="77"/>
              </a:cxn>
              <a:cxn ang="0">
                <a:pos x="477" y="57"/>
              </a:cxn>
              <a:cxn ang="0">
                <a:pos x="447" y="38"/>
              </a:cxn>
              <a:cxn ang="0">
                <a:pos x="413" y="24"/>
              </a:cxn>
              <a:cxn ang="0">
                <a:pos x="372" y="12"/>
              </a:cxn>
              <a:cxn ang="0">
                <a:pos x="330" y="4"/>
              </a:cxn>
              <a:cxn ang="0">
                <a:pos x="284" y="0"/>
              </a:cxn>
              <a:cxn ang="0">
                <a:pos x="239" y="0"/>
              </a:cxn>
              <a:cxn ang="0">
                <a:pos x="194" y="4"/>
              </a:cxn>
              <a:cxn ang="0">
                <a:pos x="151" y="12"/>
              </a:cxn>
              <a:cxn ang="0">
                <a:pos x="111" y="24"/>
              </a:cxn>
              <a:cxn ang="0">
                <a:pos x="77" y="38"/>
              </a:cxn>
              <a:cxn ang="0">
                <a:pos x="47" y="57"/>
              </a:cxn>
              <a:cxn ang="0">
                <a:pos x="25" y="77"/>
              </a:cxn>
              <a:cxn ang="0">
                <a:pos x="8" y="98"/>
              </a:cxn>
              <a:cxn ang="0">
                <a:pos x="1" y="121"/>
              </a:cxn>
            </a:cxnLst>
            <a:rect l="0" t="0" r="r" b="b"/>
            <a:pathLst>
              <a:path w="525" h="269">
                <a:moveTo>
                  <a:pt x="0" y="134"/>
                </a:moveTo>
                <a:lnTo>
                  <a:pt x="1" y="146"/>
                </a:lnTo>
                <a:lnTo>
                  <a:pt x="4" y="157"/>
                </a:lnTo>
                <a:lnTo>
                  <a:pt x="8" y="169"/>
                </a:lnTo>
                <a:lnTo>
                  <a:pt x="16" y="180"/>
                </a:lnTo>
                <a:lnTo>
                  <a:pt x="25" y="190"/>
                </a:lnTo>
                <a:lnTo>
                  <a:pt x="35" y="200"/>
                </a:lnTo>
                <a:lnTo>
                  <a:pt x="47" y="210"/>
                </a:lnTo>
                <a:lnTo>
                  <a:pt x="60" y="220"/>
                </a:lnTo>
                <a:lnTo>
                  <a:pt x="77" y="229"/>
                </a:lnTo>
                <a:lnTo>
                  <a:pt x="93" y="236"/>
                </a:lnTo>
                <a:lnTo>
                  <a:pt x="111" y="243"/>
                </a:lnTo>
                <a:lnTo>
                  <a:pt x="131" y="250"/>
                </a:lnTo>
                <a:lnTo>
                  <a:pt x="151" y="256"/>
                </a:lnTo>
                <a:lnTo>
                  <a:pt x="172" y="260"/>
                </a:lnTo>
                <a:lnTo>
                  <a:pt x="194" y="263"/>
                </a:lnTo>
                <a:lnTo>
                  <a:pt x="216" y="266"/>
                </a:lnTo>
                <a:lnTo>
                  <a:pt x="239" y="268"/>
                </a:lnTo>
                <a:lnTo>
                  <a:pt x="263" y="268"/>
                </a:lnTo>
                <a:lnTo>
                  <a:pt x="284" y="268"/>
                </a:lnTo>
                <a:lnTo>
                  <a:pt x="307" y="265"/>
                </a:lnTo>
                <a:lnTo>
                  <a:pt x="330" y="263"/>
                </a:lnTo>
                <a:lnTo>
                  <a:pt x="352" y="260"/>
                </a:lnTo>
                <a:lnTo>
                  <a:pt x="372" y="255"/>
                </a:lnTo>
                <a:lnTo>
                  <a:pt x="393" y="250"/>
                </a:lnTo>
                <a:lnTo>
                  <a:pt x="413" y="243"/>
                </a:lnTo>
                <a:lnTo>
                  <a:pt x="430" y="236"/>
                </a:lnTo>
                <a:lnTo>
                  <a:pt x="447" y="227"/>
                </a:lnTo>
                <a:lnTo>
                  <a:pt x="463" y="219"/>
                </a:lnTo>
                <a:lnTo>
                  <a:pt x="477" y="210"/>
                </a:lnTo>
                <a:lnTo>
                  <a:pt x="489" y="200"/>
                </a:lnTo>
                <a:lnTo>
                  <a:pt x="500" y="190"/>
                </a:lnTo>
                <a:lnTo>
                  <a:pt x="508" y="180"/>
                </a:lnTo>
                <a:lnTo>
                  <a:pt x="515" y="169"/>
                </a:lnTo>
                <a:lnTo>
                  <a:pt x="520" y="157"/>
                </a:lnTo>
                <a:lnTo>
                  <a:pt x="524" y="146"/>
                </a:lnTo>
                <a:lnTo>
                  <a:pt x="524" y="134"/>
                </a:lnTo>
                <a:lnTo>
                  <a:pt x="524" y="121"/>
                </a:lnTo>
                <a:lnTo>
                  <a:pt x="520" y="110"/>
                </a:lnTo>
                <a:lnTo>
                  <a:pt x="515" y="98"/>
                </a:lnTo>
                <a:lnTo>
                  <a:pt x="508" y="87"/>
                </a:lnTo>
                <a:lnTo>
                  <a:pt x="500" y="77"/>
                </a:lnTo>
                <a:lnTo>
                  <a:pt x="489" y="67"/>
                </a:lnTo>
                <a:lnTo>
                  <a:pt x="477" y="57"/>
                </a:lnTo>
                <a:lnTo>
                  <a:pt x="463" y="47"/>
                </a:lnTo>
                <a:lnTo>
                  <a:pt x="447" y="38"/>
                </a:lnTo>
                <a:lnTo>
                  <a:pt x="430" y="31"/>
                </a:lnTo>
                <a:lnTo>
                  <a:pt x="413" y="24"/>
                </a:lnTo>
                <a:lnTo>
                  <a:pt x="393" y="18"/>
                </a:lnTo>
                <a:lnTo>
                  <a:pt x="372" y="12"/>
                </a:lnTo>
                <a:lnTo>
                  <a:pt x="352" y="8"/>
                </a:lnTo>
                <a:lnTo>
                  <a:pt x="330" y="4"/>
                </a:lnTo>
                <a:lnTo>
                  <a:pt x="307" y="1"/>
                </a:lnTo>
                <a:lnTo>
                  <a:pt x="284" y="0"/>
                </a:lnTo>
                <a:lnTo>
                  <a:pt x="262" y="0"/>
                </a:lnTo>
                <a:lnTo>
                  <a:pt x="239" y="0"/>
                </a:lnTo>
                <a:lnTo>
                  <a:pt x="216" y="1"/>
                </a:lnTo>
                <a:lnTo>
                  <a:pt x="194" y="4"/>
                </a:lnTo>
                <a:lnTo>
                  <a:pt x="172" y="8"/>
                </a:lnTo>
                <a:lnTo>
                  <a:pt x="151" y="12"/>
                </a:lnTo>
                <a:lnTo>
                  <a:pt x="130" y="18"/>
                </a:lnTo>
                <a:lnTo>
                  <a:pt x="111" y="24"/>
                </a:lnTo>
                <a:lnTo>
                  <a:pt x="93" y="31"/>
                </a:lnTo>
                <a:lnTo>
                  <a:pt x="77" y="38"/>
                </a:lnTo>
                <a:lnTo>
                  <a:pt x="60" y="47"/>
                </a:lnTo>
                <a:lnTo>
                  <a:pt x="47" y="57"/>
                </a:lnTo>
                <a:lnTo>
                  <a:pt x="34" y="67"/>
                </a:lnTo>
                <a:lnTo>
                  <a:pt x="25" y="77"/>
                </a:lnTo>
                <a:lnTo>
                  <a:pt x="16" y="87"/>
                </a:lnTo>
                <a:lnTo>
                  <a:pt x="8" y="98"/>
                </a:lnTo>
                <a:lnTo>
                  <a:pt x="4" y="111"/>
                </a:lnTo>
                <a:lnTo>
                  <a:pt x="1" y="121"/>
                </a:lnTo>
                <a:lnTo>
                  <a:pt x="0" y="1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6" name="Freeform 10"/>
          <p:cNvSpPr>
            <a:spLocks/>
          </p:cNvSpPr>
          <p:nvPr/>
        </p:nvSpPr>
        <p:spPr bwMode="auto">
          <a:xfrm>
            <a:off x="306388" y="2182813"/>
            <a:ext cx="835025" cy="428625"/>
          </a:xfrm>
          <a:custGeom>
            <a:avLst/>
            <a:gdLst/>
            <a:ahLst/>
            <a:cxnLst>
              <a:cxn ang="0">
                <a:pos x="523" y="123"/>
              </a:cxn>
              <a:cxn ang="0">
                <a:pos x="516" y="100"/>
              </a:cxn>
              <a:cxn ang="0">
                <a:pos x="500" y="77"/>
              </a:cxn>
              <a:cxn ang="0">
                <a:pos x="477" y="57"/>
              </a:cxn>
              <a:cxn ang="0">
                <a:pos x="447" y="40"/>
              </a:cxn>
              <a:cxn ang="0">
                <a:pos x="413" y="24"/>
              </a:cxn>
              <a:cxn ang="0">
                <a:pos x="373" y="12"/>
              </a:cxn>
              <a:cxn ang="0">
                <a:pos x="330" y="4"/>
              </a:cxn>
              <a:cxn ang="0">
                <a:pos x="284" y="1"/>
              </a:cxn>
              <a:cxn ang="0">
                <a:pos x="240" y="1"/>
              </a:cxn>
              <a:cxn ang="0">
                <a:pos x="194" y="4"/>
              </a:cxn>
              <a:cxn ang="0">
                <a:pos x="151" y="12"/>
              </a:cxn>
              <a:cxn ang="0">
                <a:pos x="111" y="24"/>
              </a:cxn>
              <a:cxn ang="0">
                <a:pos x="77" y="40"/>
              </a:cxn>
              <a:cxn ang="0">
                <a:pos x="47" y="57"/>
              </a:cxn>
              <a:cxn ang="0">
                <a:pos x="25" y="77"/>
              </a:cxn>
              <a:cxn ang="0">
                <a:pos x="8" y="100"/>
              </a:cxn>
              <a:cxn ang="0">
                <a:pos x="1" y="123"/>
              </a:cxn>
              <a:cxn ang="0">
                <a:pos x="1" y="145"/>
              </a:cxn>
              <a:cxn ang="0">
                <a:pos x="8" y="168"/>
              </a:cxn>
              <a:cxn ang="0">
                <a:pos x="25" y="190"/>
              </a:cxn>
              <a:cxn ang="0">
                <a:pos x="47" y="211"/>
              </a:cxn>
              <a:cxn ang="0">
                <a:pos x="77" y="228"/>
              </a:cxn>
              <a:cxn ang="0">
                <a:pos x="111" y="244"/>
              </a:cxn>
              <a:cxn ang="0">
                <a:pos x="151" y="254"/>
              </a:cxn>
              <a:cxn ang="0">
                <a:pos x="194" y="263"/>
              </a:cxn>
              <a:cxn ang="0">
                <a:pos x="240" y="267"/>
              </a:cxn>
              <a:cxn ang="0">
                <a:pos x="284" y="267"/>
              </a:cxn>
              <a:cxn ang="0">
                <a:pos x="330" y="263"/>
              </a:cxn>
              <a:cxn ang="0">
                <a:pos x="373" y="254"/>
              </a:cxn>
              <a:cxn ang="0">
                <a:pos x="413" y="244"/>
              </a:cxn>
              <a:cxn ang="0">
                <a:pos x="447" y="228"/>
              </a:cxn>
              <a:cxn ang="0">
                <a:pos x="477" y="211"/>
              </a:cxn>
              <a:cxn ang="0">
                <a:pos x="500" y="190"/>
              </a:cxn>
              <a:cxn ang="0">
                <a:pos x="516" y="168"/>
              </a:cxn>
              <a:cxn ang="0">
                <a:pos x="523" y="145"/>
              </a:cxn>
            </a:cxnLst>
            <a:rect l="0" t="0" r="r" b="b"/>
            <a:pathLst>
              <a:path w="526" h="270">
                <a:moveTo>
                  <a:pt x="525" y="134"/>
                </a:moveTo>
                <a:lnTo>
                  <a:pt x="523" y="123"/>
                </a:lnTo>
                <a:lnTo>
                  <a:pt x="520" y="110"/>
                </a:lnTo>
                <a:lnTo>
                  <a:pt x="516" y="100"/>
                </a:lnTo>
                <a:lnTo>
                  <a:pt x="508" y="88"/>
                </a:lnTo>
                <a:lnTo>
                  <a:pt x="500" y="77"/>
                </a:lnTo>
                <a:lnTo>
                  <a:pt x="489" y="67"/>
                </a:lnTo>
                <a:lnTo>
                  <a:pt x="477" y="57"/>
                </a:lnTo>
                <a:lnTo>
                  <a:pt x="463" y="48"/>
                </a:lnTo>
                <a:lnTo>
                  <a:pt x="447" y="40"/>
                </a:lnTo>
                <a:lnTo>
                  <a:pt x="431" y="31"/>
                </a:lnTo>
                <a:lnTo>
                  <a:pt x="413" y="24"/>
                </a:lnTo>
                <a:lnTo>
                  <a:pt x="393" y="18"/>
                </a:lnTo>
                <a:lnTo>
                  <a:pt x="373" y="12"/>
                </a:lnTo>
                <a:lnTo>
                  <a:pt x="352" y="8"/>
                </a:lnTo>
                <a:lnTo>
                  <a:pt x="330" y="4"/>
                </a:lnTo>
                <a:lnTo>
                  <a:pt x="307" y="2"/>
                </a:lnTo>
                <a:lnTo>
                  <a:pt x="284" y="1"/>
                </a:lnTo>
                <a:lnTo>
                  <a:pt x="261" y="0"/>
                </a:lnTo>
                <a:lnTo>
                  <a:pt x="240" y="1"/>
                </a:lnTo>
                <a:lnTo>
                  <a:pt x="217" y="2"/>
                </a:lnTo>
                <a:lnTo>
                  <a:pt x="194" y="4"/>
                </a:lnTo>
                <a:lnTo>
                  <a:pt x="172" y="8"/>
                </a:lnTo>
                <a:lnTo>
                  <a:pt x="151" y="12"/>
                </a:lnTo>
                <a:lnTo>
                  <a:pt x="131" y="18"/>
                </a:lnTo>
                <a:lnTo>
                  <a:pt x="111" y="24"/>
                </a:lnTo>
                <a:lnTo>
                  <a:pt x="94" y="31"/>
                </a:lnTo>
                <a:lnTo>
                  <a:pt x="77" y="40"/>
                </a:lnTo>
                <a:lnTo>
                  <a:pt x="61" y="48"/>
                </a:lnTo>
                <a:lnTo>
                  <a:pt x="47" y="57"/>
                </a:lnTo>
                <a:lnTo>
                  <a:pt x="35" y="67"/>
                </a:lnTo>
                <a:lnTo>
                  <a:pt x="25" y="77"/>
                </a:lnTo>
                <a:lnTo>
                  <a:pt x="16" y="88"/>
                </a:lnTo>
                <a:lnTo>
                  <a:pt x="8" y="100"/>
                </a:lnTo>
                <a:lnTo>
                  <a:pt x="4" y="110"/>
                </a:lnTo>
                <a:lnTo>
                  <a:pt x="1" y="123"/>
                </a:lnTo>
                <a:lnTo>
                  <a:pt x="0" y="134"/>
                </a:lnTo>
                <a:lnTo>
                  <a:pt x="1" y="145"/>
                </a:lnTo>
                <a:lnTo>
                  <a:pt x="4" y="157"/>
                </a:lnTo>
                <a:lnTo>
                  <a:pt x="8" y="168"/>
                </a:lnTo>
                <a:lnTo>
                  <a:pt x="16" y="180"/>
                </a:lnTo>
                <a:lnTo>
                  <a:pt x="25" y="190"/>
                </a:lnTo>
                <a:lnTo>
                  <a:pt x="35" y="201"/>
                </a:lnTo>
                <a:lnTo>
                  <a:pt x="47" y="211"/>
                </a:lnTo>
                <a:lnTo>
                  <a:pt x="61" y="220"/>
                </a:lnTo>
                <a:lnTo>
                  <a:pt x="77" y="228"/>
                </a:lnTo>
                <a:lnTo>
                  <a:pt x="94" y="236"/>
                </a:lnTo>
                <a:lnTo>
                  <a:pt x="111" y="244"/>
                </a:lnTo>
                <a:lnTo>
                  <a:pt x="131" y="250"/>
                </a:lnTo>
                <a:lnTo>
                  <a:pt x="151" y="254"/>
                </a:lnTo>
                <a:lnTo>
                  <a:pt x="172" y="260"/>
                </a:lnTo>
                <a:lnTo>
                  <a:pt x="194" y="263"/>
                </a:lnTo>
                <a:lnTo>
                  <a:pt x="217" y="266"/>
                </a:lnTo>
                <a:lnTo>
                  <a:pt x="240" y="267"/>
                </a:lnTo>
                <a:lnTo>
                  <a:pt x="261" y="269"/>
                </a:lnTo>
                <a:lnTo>
                  <a:pt x="284" y="267"/>
                </a:lnTo>
                <a:lnTo>
                  <a:pt x="307" y="266"/>
                </a:lnTo>
                <a:lnTo>
                  <a:pt x="330" y="263"/>
                </a:lnTo>
                <a:lnTo>
                  <a:pt x="352" y="260"/>
                </a:lnTo>
                <a:lnTo>
                  <a:pt x="373" y="254"/>
                </a:lnTo>
                <a:lnTo>
                  <a:pt x="393" y="250"/>
                </a:lnTo>
                <a:lnTo>
                  <a:pt x="413" y="244"/>
                </a:lnTo>
                <a:lnTo>
                  <a:pt x="431" y="236"/>
                </a:lnTo>
                <a:lnTo>
                  <a:pt x="447" y="228"/>
                </a:lnTo>
                <a:lnTo>
                  <a:pt x="463" y="220"/>
                </a:lnTo>
                <a:lnTo>
                  <a:pt x="477" y="211"/>
                </a:lnTo>
                <a:lnTo>
                  <a:pt x="489" y="201"/>
                </a:lnTo>
                <a:lnTo>
                  <a:pt x="500" y="190"/>
                </a:lnTo>
                <a:lnTo>
                  <a:pt x="508" y="180"/>
                </a:lnTo>
                <a:lnTo>
                  <a:pt x="516" y="168"/>
                </a:lnTo>
                <a:lnTo>
                  <a:pt x="520" y="157"/>
                </a:lnTo>
                <a:lnTo>
                  <a:pt x="523" y="145"/>
                </a:lnTo>
                <a:lnTo>
                  <a:pt x="525" y="1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7" name="Freeform 11"/>
          <p:cNvSpPr>
            <a:spLocks/>
          </p:cNvSpPr>
          <p:nvPr/>
        </p:nvSpPr>
        <p:spPr bwMode="auto">
          <a:xfrm>
            <a:off x="1839913" y="2182813"/>
            <a:ext cx="833437" cy="428625"/>
          </a:xfrm>
          <a:custGeom>
            <a:avLst/>
            <a:gdLst/>
            <a:ahLst/>
            <a:cxnLst>
              <a:cxn ang="0">
                <a:pos x="1" y="145"/>
              </a:cxn>
              <a:cxn ang="0">
                <a:pos x="8" y="168"/>
              </a:cxn>
              <a:cxn ang="0">
                <a:pos x="23" y="190"/>
              </a:cxn>
              <a:cxn ang="0">
                <a:pos x="46" y="211"/>
              </a:cxn>
              <a:cxn ang="0">
                <a:pos x="76" y="228"/>
              </a:cxn>
              <a:cxn ang="0">
                <a:pos x="111" y="244"/>
              </a:cxn>
              <a:cxn ang="0">
                <a:pos x="151" y="254"/>
              </a:cxn>
              <a:cxn ang="0">
                <a:pos x="194" y="263"/>
              </a:cxn>
              <a:cxn ang="0">
                <a:pos x="239" y="267"/>
              </a:cxn>
              <a:cxn ang="0">
                <a:pos x="284" y="267"/>
              </a:cxn>
              <a:cxn ang="0">
                <a:pos x="329" y="263"/>
              </a:cxn>
              <a:cxn ang="0">
                <a:pos x="372" y="254"/>
              </a:cxn>
              <a:cxn ang="0">
                <a:pos x="412" y="243"/>
              </a:cxn>
              <a:cxn ang="0">
                <a:pos x="446" y="228"/>
              </a:cxn>
              <a:cxn ang="0">
                <a:pos x="476" y="210"/>
              </a:cxn>
              <a:cxn ang="0">
                <a:pos x="498" y="190"/>
              </a:cxn>
              <a:cxn ang="0">
                <a:pos x="515" y="168"/>
              </a:cxn>
              <a:cxn ang="0">
                <a:pos x="522" y="145"/>
              </a:cxn>
              <a:cxn ang="0">
                <a:pos x="522" y="123"/>
              </a:cxn>
              <a:cxn ang="0">
                <a:pos x="515" y="100"/>
              </a:cxn>
              <a:cxn ang="0">
                <a:pos x="498" y="77"/>
              </a:cxn>
              <a:cxn ang="0">
                <a:pos x="476" y="57"/>
              </a:cxn>
              <a:cxn ang="0">
                <a:pos x="446" y="40"/>
              </a:cxn>
              <a:cxn ang="0">
                <a:pos x="412" y="24"/>
              </a:cxn>
              <a:cxn ang="0">
                <a:pos x="372" y="12"/>
              </a:cxn>
              <a:cxn ang="0">
                <a:pos x="329" y="4"/>
              </a:cxn>
              <a:cxn ang="0">
                <a:pos x="284" y="1"/>
              </a:cxn>
              <a:cxn ang="0">
                <a:pos x="239" y="1"/>
              </a:cxn>
              <a:cxn ang="0">
                <a:pos x="193" y="4"/>
              </a:cxn>
              <a:cxn ang="0">
                <a:pos x="151" y="12"/>
              </a:cxn>
              <a:cxn ang="0">
                <a:pos x="111" y="24"/>
              </a:cxn>
              <a:cxn ang="0">
                <a:pos x="76" y="40"/>
              </a:cxn>
              <a:cxn ang="0">
                <a:pos x="46" y="57"/>
              </a:cxn>
              <a:cxn ang="0">
                <a:pos x="23" y="77"/>
              </a:cxn>
              <a:cxn ang="0">
                <a:pos x="8" y="100"/>
              </a:cxn>
              <a:cxn ang="0">
                <a:pos x="1" y="123"/>
              </a:cxn>
            </a:cxnLst>
            <a:rect l="0" t="0" r="r" b="b"/>
            <a:pathLst>
              <a:path w="525" h="270">
                <a:moveTo>
                  <a:pt x="0" y="134"/>
                </a:moveTo>
                <a:lnTo>
                  <a:pt x="1" y="145"/>
                </a:lnTo>
                <a:lnTo>
                  <a:pt x="3" y="157"/>
                </a:lnTo>
                <a:lnTo>
                  <a:pt x="8" y="168"/>
                </a:lnTo>
                <a:lnTo>
                  <a:pt x="15" y="180"/>
                </a:lnTo>
                <a:lnTo>
                  <a:pt x="23" y="190"/>
                </a:lnTo>
                <a:lnTo>
                  <a:pt x="34" y="201"/>
                </a:lnTo>
                <a:lnTo>
                  <a:pt x="46" y="211"/>
                </a:lnTo>
                <a:lnTo>
                  <a:pt x="60" y="220"/>
                </a:lnTo>
                <a:lnTo>
                  <a:pt x="76" y="228"/>
                </a:lnTo>
                <a:lnTo>
                  <a:pt x="93" y="236"/>
                </a:lnTo>
                <a:lnTo>
                  <a:pt x="111" y="244"/>
                </a:lnTo>
                <a:lnTo>
                  <a:pt x="130" y="250"/>
                </a:lnTo>
                <a:lnTo>
                  <a:pt x="151" y="254"/>
                </a:lnTo>
                <a:lnTo>
                  <a:pt x="171" y="260"/>
                </a:lnTo>
                <a:lnTo>
                  <a:pt x="194" y="263"/>
                </a:lnTo>
                <a:lnTo>
                  <a:pt x="216" y="266"/>
                </a:lnTo>
                <a:lnTo>
                  <a:pt x="239" y="267"/>
                </a:lnTo>
                <a:lnTo>
                  <a:pt x="262" y="269"/>
                </a:lnTo>
                <a:lnTo>
                  <a:pt x="284" y="267"/>
                </a:lnTo>
                <a:lnTo>
                  <a:pt x="307" y="266"/>
                </a:lnTo>
                <a:lnTo>
                  <a:pt x="329" y="263"/>
                </a:lnTo>
                <a:lnTo>
                  <a:pt x="351" y="260"/>
                </a:lnTo>
                <a:lnTo>
                  <a:pt x="372" y="254"/>
                </a:lnTo>
                <a:lnTo>
                  <a:pt x="392" y="250"/>
                </a:lnTo>
                <a:lnTo>
                  <a:pt x="412" y="243"/>
                </a:lnTo>
                <a:lnTo>
                  <a:pt x="430" y="236"/>
                </a:lnTo>
                <a:lnTo>
                  <a:pt x="446" y="228"/>
                </a:lnTo>
                <a:lnTo>
                  <a:pt x="462" y="220"/>
                </a:lnTo>
                <a:lnTo>
                  <a:pt x="476" y="210"/>
                </a:lnTo>
                <a:lnTo>
                  <a:pt x="489" y="201"/>
                </a:lnTo>
                <a:lnTo>
                  <a:pt x="498" y="190"/>
                </a:lnTo>
                <a:lnTo>
                  <a:pt x="507" y="180"/>
                </a:lnTo>
                <a:lnTo>
                  <a:pt x="515" y="168"/>
                </a:lnTo>
                <a:lnTo>
                  <a:pt x="519" y="157"/>
                </a:lnTo>
                <a:lnTo>
                  <a:pt x="522" y="145"/>
                </a:lnTo>
                <a:lnTo>
                  <a:pt x="524" y="134"/>
                </a:lnTo>
                <a:lnTo>
                  <a:pt x="522" y="123"/>
                </a:lnTo>
                <a:lnTo>
                  <a:pt x="519" y="110"/>
                </a:lnTo>
                <a:lnTo>
                  <a:pt x="515" y="100"/>
                </a:lnTo>
                <a:lnTo>
                  <a:pt x="507" y="88"/>
                </a:lnTo>
                <a:lnTo>
                  <a:pt x="498" y="77"/>
                </a:lnTo>
                <a:lnTo>
                  <a:pt x="489" y="67"/>
                </a:lnTo>
                <a:lnTo>
                  <a:pt x="476" y="57"/>
                </a:lnTo>
                <a:lnTo>
                  <a:pt x="462" y="48"/>
                </a:lnTo>
                <a:lnTo>
                  <a:pt x="446" y="40"/>
                </a:lnTo>
                <a:lnTo>
                  <a:pt x="430" y="31"/>
                </a:lnTo>
                <a:lnTo>
                  <a:pt x="412" y="24"/>
                </a:lnTo>
                <a:lnTo>
                  <a:pt x="392" y="18"/>
                </a:lnTo>
                <a:lnTo>
                  <a:pt x="372" y="12"/>
                </a:lnTo>
                <a:lnTo>
                  <a:pt x="351" y="8"/>
                </a:lnTo>
                <a:lnTo>
                  <a:pt x="329" y="4"/>
                </a:lnTo>
                <a:lnTo>
                  <a:pt x="307" y="2"/>
                </a:lnTo>
                <a:lnTo>
                  <a:pt x="284" y="1"/>
                </a:lnTo>
                <a:lnTo>
                  <a:pt x="262" y="0"/>
                </a:lnTo>
                <a:lnTo>
                  <a:pt x="239" y="1"/>
                </a:lnTo>
                <a:lnTo>
                  <a:pt x="216" y="2"/>
                </a:lnTo>
                <a:lnTo>
                  <a:pt x="193" y="4"/>
                </a:lnTo>
                <a:lnTo>
                  <a:pt x="171" y="8"/>
                </a:lnTo>
                <a:lnTo>
                  <a:pt x="151" y="12"/>
                </a:lnTo>
                <a:lnTo>
                  <a:pt x="130" y="18"/>
                </a:lnTo>
                <a:lnTo>
                  <a:pt x="111" y="24"/>
                </a:lnTo>
                <a:lnTo>
                  <a:pt x="93" y="31"/>
                </a:lnTo>
                <a:lnTo>
                  <a:pt x="76" y="40"/>
                </a:lnTo>
                <a:lnTo>
                  <a:pt x="60" y="48"/>
                </a:lnTo>
                <a:lnTo>
                  <a:pt x="46" y="57"/>
                </a:lnTo>
                <a:lnTo>
                  <a:pt x="34" y="67"/>
                </a:lnTo>
                <a:lnTo>
                  <a:pt x="23" y="77"/>
                </a:lnTo>
                <a:lnTo>
                  <a:pt x="15" y="88"/>
                </a:lnTo>
                <a:lnTo>
                  <a:pt x="8" y="100"/>
                </a:lnTo>
                <a:lnTo>
                  <a:pt x="3" y="110"/>
                </a:lnTo>
                <a:lnTo>
                  <a:pt x="1" y="123"/>
                </a:lnTo>
                <a:lnTo>
                  <a:pt x="0" y="1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8" name="Freeform 12"/>
          <p:cNvSpPr>
            <a:spLocks/>
          </p:cNvSpPr>
          <p:nvPr/>
        </p:nvSpPr>
        <p:spPr bwMode="auto">
          <a:xfrm>
            <a:off x="2681288" y="2706688"/>
            <a:ext cx="1250950" cy="701675"/>
          </a:xfrm>
          <a:custGeom>
            <a:avLst/>
            <a:gdLst/>
            <a:ahLst/>
            <a:cxnLst>
              <a:cxn ang="0">
                <a:pos x="0" y="221"/>
              </a:cxn>
              <a:cxn ang="0">
                <a:pos x="388" y="0"/>
              </a:cxn>
              <a:cxn ang="0">
                <a:pos x="787" y="229"/>
              </a:cxn>
              <a:cxn ang="0">
                <a:pos x="388" y="441"/>
              </a:cxn>
              <a:cxn ang="0">
                <a:pos x="0" y="221"/>
              </a:cxn>
            </a:cxnLst>
            <a:rect l="0" t="0" r="r" b="b"/>
            <a:pathLst>
              <a:path w="788" h="442">
                <a:moveTo>
                  <a:pt x="0" y="221"/>
                </a:moveTo>
                <a:lnTo>
                  <a:pt x="388" y="0"/>
                </a:lnTo>
                <a:lnTo>
                  <a:pt x="787" y="229"/>
                </a:lnTo>
                <a:lnTo>
                  <a:pt x="388" y="441"/>
                </a:lnTo>
                <a:lnTo>
                  <a:pt x="0" y="22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29" name="Freeform 13"/>
          <p:cNvSpPr>
            <a:spLocks/>
          </p:cNvSpPr>
          <p:nvPr/>
        </p:nvSpPr>
        <p:spPr bwMode="auto">
          <a:xfrm>
            <a:off x="4391025" y="2881313"/>
            <a:ext cx="1350963" cy="441325"/>
          </a:xfrm>
          <a:custGeom>
            <a:avLst/>
            <a:gdLst/>
            <a:ahLst/>
            <a:cxnLst>
              <a:cxn ang="0">
                <a:pos x="850" y="277"/>
              </a:cxn>
              <a:cxn ang="0">
                <a:pos x="850" y="0"/>
              </a:cxn>
              <a:cxn ang="0">
                <a:pos x="0" y="0"/>
              </a:cxn>
              <a:cxn ang="0">
                <a:pos x="0" y="277"/>
              </a:cxn>
              <a:cxn ang="0">
                <a:pos x="850" y="277"/>
              </a:cxn>
            </a:cxnLst>
            <a:rect l="0" t="0" r="r" b="b"/>
            <a:pathLst>
              <a:path w="851" h="278">
                <a:moveTo>
                  <a:pt x="850" y="277"/>
                </a:moveTo>
                <a:lnTo>
                  <a:pt x="850" y="0"/>
                </a:lnTo>
                <a:lnTo>
                  <a:pt x="0" y="0"/>
                </a:lnTo>
                <a:lnTo>
                  <a:pt x="0" y="277"/>
                </a:lnTo>
                <a:lnTo>
                  <a:pt x="850" y="2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30" name="Freeform 14"/>
          <p:cNvSpPr>
            <a:spLocks/>
          </p:cNvSpPr>
          <p:nvPr/>
        </p:nvSpPr>
        <p:spPr bwMode="auto">
          <a:xfrm>
            <a:off x="952500" y="2870200"/>
            <a:ext cx="1154113" cy="439738"/>
          </a:xfrm>
          <a:custGeom>
            <a:avLst/>
            <a:gdLst/>
            <a:ahLst/>
            <a:cxnLst>
              <a:cxn ang="0">
                <a:pos x="726" y="276"/>
              </a:cxn>
              <a:cxn ang="0">
                <a:pos x="726" y="0"/>
              </a:cxn>
              <a:cxn ang="0">
                <a:pos x="0" y="0"/>
              </a:cxn>
              <a:cxn ang="0">
                <a:pos x="0" y="276"/>
              </a:cxn>
              <a:cxn ang="0">
                <a:pos x="726" y="276"/>
              </a:cxn>
            </a:cxnLst>
            <a:rect l="0" t="0" r="r" b="b"/>
            <a:pathLst>
              <a:path w="727" h="277">
                <a:moveTo>
                  <a:pt x="726" y="276"/>
                </a:moveTo>
                <a:lnTo>
                  <a:pt x="726" y="0"/>
                </a:lnTo>
                <a:lnTo>
                  <a:pt x="0" y="0"/>
                </a:lnTo>
                <a:lnTo>
                  <a:pt x="0" y="276"/>
                </a:lnTo>
                <a:lnTo>
                  <a:pt x="726" y="27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31" name="Freeform 15"/>
          <p:cNvSpPr>
            <a:spLocks/>
          </p:cNvSpPr>
          <p:nvPr/>
        </p:nvSpPr>
        <p:spPr bwMode="auto">
          <a:xfrm>
            <a:off x="4391025" y="1882775"/>
            <a:ext cx="835025" cy="427038"/>
          </a:xfrm>
          <a:custGeom>
            <a:avLst/>
            <a:gdLst/>
            <a:ahLst/>
            <a:cxnLst>
              <a:cxn ang="0">
                <a:pos x="523" y="121"/>
              </a:cxn>
              <a:cxn ang="0">
                <a:pos x="516" y="98"/>
              </a:cxn>
              <a:cxn ang="0">
                <a:pos x="501" y="77"/>
              </a:cxn>
              <a:cxn ang="0">
                <a:pos x="478" y="57"/>
              </a:cxn>
              <a:cxn ang="0">
                <a:pos x="448" y="38"/>
              </a:cxn>
              <a:cxn ang="0">
                <a:pos x="412" y="24"/>
              </a:cxn>
              <a:cxn ang="0">
                <a:pos x="373" y="12"/>
              </a:cxn>
              <a:cxn ang="0">
                <a:pos x="330" y="4"/>
              </a:cxn>
              <a:cxn ang="0">
                <a:pos x="285" y="0"/>
              </a:cxn>
              <a:cxn ang="0">
                <a:pos x="239" y="0"/>
              </a:cxn>
              <a:cxn ang="0">
                <a:pos x="194" y="4"/>
              </a:cxn>
              <a:cxn ang="0">
                <a:pos x="151" y="12"/>
              </a:cxn>
              <a:cxn ang="0">
                <a:pos x="112" y="24"/>
              </a:cxn>
              <a:cxn ang="0">
                <a:pos x="76" y="38"/>
              </a:cxn>
              <a:cxn ang="0">
                <a:pos x="46" y="57"/>
              </a:cxn>
              <a:cxn ang="0">
                <a:pos x="23" y="77"/>
              </a:cxn>
              <a:cxn ang="0">
                <a:pos x="8" y="98"/>
              </a:cxn>
              <a:cxn ang="0">
                <a:pos x="1" y="121"/>
              </a:cxn>
              <a:cxn ang="0">
                <a:pos x="1" y="146"/>
              </a:cxn>
              <a:cxn ang="0">
                <a:pos x="8" y="169"/>
              </a:cxn>
              <a:cxn ang="0">
                <a:pos x="23" y="190"/>
              </a:cxn>
              <a:cxn ang="0">
                <a:pos x="46" y="210"/>
              </a:cxn>
              <a:cxn ang="0">
                <a:pos x="76" y="229"/>
              </a:cxn>
              <a:cxn ang="0">
                <a:pos x="112" y="243"/>
              </a:cxn>
              <a:cxn ang="0">
                <a:pos x="151" y="256"/>
              </a:cxn>
              <a:cxn ang="0">
                <a:pos x="194" y="263"/>
              </a:cxn>
              <a:cxn ang="0">
                <a:pos x="239" y="268"/>
              </a:cxn>
              <a:cxn ang="0">
                <a:pos x="285" y="268"/>
              </a:cxn>
              <a:cxn ang="0">
                <a:pos x="330" y="263"/>
              </a:cxn>
              <a:cxn ang="0">
                <a:pos x="373" y="256"/>
              </a:cxn>
              <a:cxn ang="0">
                <a:pos x="412" y="243"/>
              </a:cxn>
              <a:cxn ang="0">
                <a:pos x="448" y="229"/>
              </a:cxn>
              <a:cxn ang="0">
                <a:pos x="478" y="210"/>
              </a:cxn>
              <a:cxn ang="0">
                <a:pos x="501" y="190"/>
              </a:cxn>
              <a:cxn ang="0">
                <a:pos x="516" y="169"/>
              </a:cxn>
              <a:cxn ang="0">
                <a:pos x="523" y="146"/>
              </a:cxn>
            </a:cxnLst>
            <a:rect l="0" t="0" r="r" b="b"/>
            <a:pathLst>
              <a:path w="526" h="269">
                <a:moveTo>
                  <a:pt x="525" y="134"/>
                </a:moveTo>
                <a:lnTo>
                  <a:pt x="523" y="121"/>
                </a:lnTo>
                <a:lnTo>
                  <a:pt x="521" y="110"/>
                </a:lnTo>
                <a:lnTo>
                  <a:pt x="516" y="98"/>
                </a:lnTo>
                <a:lnTo>
                  <a:pt x="509" y="88"/>
                </a:lnTo>
                <a:lnTo>
                  <a:pt x="501" y="77"/>
                </a:lnTo>
                <a:lnTo>
                  <a:pt x="490" y="67"/>
                </a:lnTo>
                <a:lnTo>
                  <a:pt x="478" y="57"/>
                </a:lnTo>
                <a:lnTo>
                  <a:pt x="464" y="47"/>
                </a:lnTo>
                <a:lnTo>
                  <a:pt x="448" y="38"/>
                </a:lnTo>
                <a:lnTo>
                  <a:pt x="431" y="31"/>
                </a:lnTo>
                <a:lnTo>
                  <a:pt x="412" y="24"/>
                </a:lnTo>
                <a:lnTo>
                  <a:pt x="393" y="18"/>
                </a:lnTo>
                <a:lnTo>
                  <a:pt x="373" y="12"/>
                </a:lnTo>
                <a:lnTo>
                  <a:pt x="351" y="8"/>
                </a:lnTo>
                <a:lnTo>
                  <a:pt x="330" y="4"/>
                </a:lnTo>
                <a:lnTo>
                  <a:pt x="308" y="1"/>
                </a:lnTo>
                <a:lnTo>
                  <a:pt x="285" y="0"/>
                </a:lnTo>
                <a:lnTo>
                  <a:pt x="262" y="0"/>
                </a:lnTo>
                <a:lnTo>
                  <a:pt x="239" y="0"/>
                </a:lnTo>
                <a:lnTo>
                  <a:pt x="216" y="1"/>
                </a:lnTo>
                <a:lnTo>
                  <a:pt x="194" y="4"/>
                </a:lnTo>
                <a:lnTo>
                  <a:pt x="173" y="8"/>
                </a:lnTo>
                <a:lnTo>
                  <a:pt x="151" y="12"/>
                </a:lnTo>
                <a:lnTo>
                  <a:pt x="130" y="18"/>
                </a:lnTo>
                <a:lnTo>
                  <a:pt x="112" y="24"/>
                </a:lnTo>
                <a:lnTo>
                  <a:pt x="93" y="31"/>
                </a:lnTo>
                <a:lnTo>
                  <a:pt x="76" y="38"/>
                </a:lnTo>
                <a:lnTo>
                  <a:pt x="60" y="47"/>
                </a:lnTo>
                <a:lnTo>
                  <a:pt x="46" y="57"/>
                </a:lnTo>
                <a:lnTo>
                  <a:pt x="34" y="67"/>
                </a:lnTo>
                <a:lnTo>
                  <a:pt x="23" y="77"/>
                </a:lnTo>
                <a:lnTo>
                  <a:pt x="15" y="88"/>
                </a:lnTo>
                <a:lnTo>
                  <a:pt x="8" y="98"/>
                </a:lnTo>
                <a:lnTo>
                  <a:pt x="3" y="110"/>
                </a:lnTo>
                <a:lnTo>
                  <a:pt x="1" y="121"/>
                </a:lnTo>
                <a:lnTo>
                  <a:pt x="0" y="134"/>
                </a:lnTo>
                <a:lnTo>
                  <a:pt x="1" y="146"/>
                </a:lnTo>
                <a:lnTo>
                  <a:pt x="3" y="157"/>
                </a:lnTo>
                <a:lnTo>
                  <a:pt x="8" y="169"/>
                </a:lnTo>
                <a:lnTo>
                  <a:pt x="15" y="180"/>
                </a:lnTo>
                <a:lnTo>
                  <a:pt x="23" y="190"/>
                </a:lnTo>
                <a:lnTo>
                  <a:pt x="34" y="200"/>
                </a:lnTo>
                <a:lnTo>
                  <a:pt x="46" y="210"/>
                </a:lnTo>
                <a:lnTo>
                  <a:pt x="60" y="220"/>
                </a:lnTo>
                <a:lnTo>
                  <a:pt x="76" y="229"/>
                </a:lnTo>
                <a:lnTo>
                  <a:pt x="93" y="236"/>
                </a:lnTo>
                <a:lnTo>
                  <a:pt x="112" y="243"/>
                </a:lnTo>
                <a:lnTo>
                  <a:pt x="130" y="250"/>
                </a:lnTo>
                <a:lnTo>
                  <a:pt x="151" y="256"/>
                </a:lnTo>
                <a:lnTo>
                  <a:pt x="173" y="260"/>
                </a:lnTo>
                <a:lnTo>
                  <a:pt x="194" y="263"/>
                </a:lnTo>
                <a:lnTo>
                  <a:pt x="216" y="266"/>
                </a:lnTo>
                <a:lnTo>
                  <a:pt x="239" y="268"/>
                </a:lnTo>
                <a:lnTo>
                  <a:pt x="262" y="268"/>
                </a:lnTo>
                <a:lnTo>
                  <a:pt x="285" y="268"/>
                </a:lnTo>
                <a:lnTo>
                  <a:pt x="308" y="266"/>
                </a:lnTo>
                <a:lnTo>
                  <a:pt x="330" y="263"/>
                </a:lnTo>
                <a:lnTo>
                  <a:pt x="351" y="260"/>
                </a:lnTo>
                <a:lnTo>
                  <a:pt x="373" y="256"/>
                </a:lnTo>
                <a:lnTo>
                  <a:pt x="393" y="250"/>
                </a:lnTo>
                <a:lnTo>
                  <a:pt x="412" y="243"/>
                </a:lnTo>
                <a:lnTo>
                  <a:pt x="431" y="236"/>
                </a:lnTo>
                <a:lnTo>
                  <a:pt x="448" y="229"/>
                </a:lnTo>
                <a:lnTo>
                  <a:pt x="464" y="220"/>
                </a:lnTo>
                <a:lnTo>
                  <a:pt x="478" y="210"/>
                </a:lnTo>
                <a:lnTo>
                  <a:pt x="490" y="200"/>
                </a:lnTo>
                <a:lnTo>
                  <a:pt x="501" y="190"/>
                </a:lnTo>
                <a:lnTo>
                  <a:pt x="509" y="180"/>
                </a:lnTo>
                <a:lnTo>
                  <a:pt x="516" y="169"/>
                </a:lnTo>
                <a:lnTo>
                  <a:pt x="521" y="157"/>
                </a:lnTo>
                <a:lnTo>
                  <a:pt x="523" y="146"/>
                </a:lnTo>
                <a:lnTo>
                  <a:pt x="525" y="13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32" name="Rectangle 16"/>
          <p:cNvSpPr>
            <a:spLocks noChangeArrowheads="1"/>
          </p:cNvSpPr>
          <p:nvPr/>
        </p:nvSpPr>
        <p:spPr bwMode="auto">
          <a:xfrm>
            <a:off x="1965325" y="2249488"/>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9233" name="Rectangle 17"/>
          <p:cNvSpPr>
            <a:spLocks noChangeArrowheads="1"/>
          </p:cNvSpPr>
          <p:nvPr/>
        </p:nvSpPr>
        <p:spPr bwMode="auto">
          <a:xfrm>
            <a:off x="4425950" y="192246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9234" name="Rectangle 18"/>
          <p:cNvSpPr>
            <a:spLocks noChangeArrowheads="1"/>
          </p:cNvSpPr>
          <p:nvPr/>
        </p:nvSpPr>
        <p:spPr bwMode="auto">
          <a:xfrm>
            <a:off x="5143500" y="2246313"/>
            <a:ext cx="8588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9235" name="Rectangle 19"/>
          <p:cNvSpPr>
            <a:spLocks noChangeArrowheads="1"/>
          </p:cNvSpPr>
          <p:nvPr/>
        </p:nvSpPr>
        <p:spPr bwMode="auto">
          <a:xfrm>
            <a:off x="3746500" y="2249488"/>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sp>
        <p:nvSpPr>
          <p:cNvPr id="9236" name="Rectangle 20"/>
          <p:cNvSpPr>
            <a:spLocks noChangeArrowheads="1"/>
          </p:cNvSpPr>
          <p:nvPr/>
        </p:nvSpPr>
        <p:spPr bwMode="auto">
          <a:xfrm>
            <a:off x="2798763" y="1698625"/>
            <a:ext cx="70008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9237" name="Rectangle 21"/>
          <p:cNvSpPr>
            <a:spLocks noChangeArrowheads="1"/>
          </p:cNvSpPr>
          <p:nvPr/>
        </p:nvSpPr>
        <p:spPr bwMode="auto">
          <a:xfrm>
            <a:off x="1120775" y="1911350"/>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9238" name="Rectangle 22"/>
          <p:cNvSpPr>
            <a:spLocks noChangeArrowheads="1"/>
          </p:cNvSpPr>
          <p:nvPr/>
        </p:nvSpPr>
        <p:spPr bwMode="auto">
          <a:xfrm>
            <a:off x="2725738" y="2913063"/>
            <a:ext cx="109537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Works_In</a:t>
            </a:r>
          </a:p>
        </p:txBody>
      </p:sp>
      <p:sp>
        <p:nvSpPr>
          <p:cNvPr id="9239" name="Rectangle 23"/>
          <p:cNvSpPr>
            <a:spLocks noChangeArrowheads="1"/>
          </p:cNvSpPr>
          <p:nvPr/>
        </p:nvSpPr>
        <p:spPr bwMode="auto">
          <a:xfrm>
            <a:off x="4330700" y="2935288"/>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9240" name="Rectangle 24"/>
          <p:cNvSpPr>
            <a:spLocks noChangeArrowheads="1"/>
          </p:cNvSpPr>
          <p:nvPr/>
        </p:nvSpPr>
        <p:spPr bwMode="auto">
          <a:xfrm>
            <a:off x="890588" y="2935288"/>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9241" name="Rectangle 25"/>
          <p:cNvSpPr>
            <a:spLocks noChangeArrowheads="1"/>
          </p:cNvSpPr>
          <p:nvPr/>
        </p:nvSpPr>
        <p:spPr bwMode="auto">
          <a:xfrm>
            <a:off x="392113" y="2236788"/>
            <a:ext cx="5318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ssn</a:t>
            </a:r>
          </a:p>
        </p:txBody>
      </p:sp>
      <p:sp>
        <p:nvSpPr>
          <p:cNvPr id="9242" name="Line 26"/>
          <p:cNvSpPr>
            <a:spLocks noChangeShapeType="1"/>
          </p:cNvSpPr>
          <p:nvPr/>
        </p:nvSpPr>
        <p:spPr bwMode="auto">
          <a:xfrm>
            <a:off x="1441450" y="2281238"/>
            <a:ext cx="0" cy="533400"/>
          </a:xfrm>
          <a:prstGeom prst="line">
            <a:avLst/>
          </a:prstGeom>
          <a:noFill/>
          <a:ln w="12700">
            <a:solidFill>
              <a:schemeClr val="tx2"/>
            </a:solidFill>
            <a:round/>
            <a:headEnd type="none" w="sm" len="sm"/>
            <a:tailEnd type="none" w="sm" len="sm"/>
          </a:ln>
          <a:effectLst/>
        </p:spPr>
        <p:txBody>
          <a:bodyPr/>
          <a:lstStyle/>
          <a:p>
            <a:endParaRPr lang="en-US"/>
          </a:p>
        </p:txBody>
      </p:sp>
      <p:sp>
        <p:nvSpPr>
          <p:cNvPr id="9243" name="Line 27"/>
          <p:cNvSpPr>
            <a:spLocks noChangeShapeType="1"/>
          </p:cNvSpPr>
          <p:nvPr/>
        </p:nvSpPr>
        <p:spPr bwMode="auto">
          <a:xfrm>
            <a:off x="684213" y="2627313"/>
            <a:ext cx="627062" cy="247650"/>
          </a:xfrm>
          <a:prstGeom prst="line">
            <a:avLst/>
          </a:prstGeom>
          <a:noFill/>
          <a:ln w="12700">
            <a:solidFill>
              <a:schemeClr val="tx2"/>
            </a:solidFill>
            <a:round/>
            <a:headEnd type="none" w="sm" len="sm"/>
            <a:tailEnd type="none" w="sm" len="sm"/>
          </a:ln>
          <a:effectLst/>
        </p:spPr>
        <p:txBody>
          <a:bodyPr/>
          <a:lstStyle/>
          <a:p>
            <a:endParaRPr lang="en-US"/>
          </a:p>
        </p:txBody>
      </p:sp>
      <p:sp>
        <p:nvSpPr>
          <p:cNvPr id="9244" name="Line 28"/>
          <p:cNvSpPr>
            <a:spLocks noChangeShapeType="1"/>
          </p:cNvSpPr>
          <p:nvPr/>
        </p:nvSpPr>
        <p:spPr bwMode="auto">
          <a:xfrm flipH="1">
            <a:off x="1860550" y="2627313"/>
            <a:ext cx="401638" cy="225425"/>
          </a:xfrm>
          <a:prstGeom prst="line">
            <a:avLst/>
          </a:prstGeom>
          <a:noFill/>
          <a:ln w="12700">
            <a:solidFill>
              <a:schemeClr val="tx2"/>
            </a:solidFill>
            <a:round/>
            <a:headEnd type="none" w="sm" len="sm"/>
            <a:tailEnd type="none" w="sm" len="sm"/>
          </a:ln>
          <a:effectLst/>
        </p:spPr>
        <p:txBody>
          <a:bodyPr/>
          <a:lstStyle/>
          <a:p>
            <a:endParaRPr lang="en-US"/>
          </a:p>
        </p:txBody>
      </p:sp>
      <p:sp>
        <p:nvSpPr>
          <p:cNvPr id="9245" name="Line 29"/>
          <p:cNvSpPr>
            <a:spLocks noChangeShapeType="1"/>
          </p:cNvSpPr>
          <p:nvPr/>
        </p:nvSpPr>
        <p:spPr bwMode="auto">
          <a:xfrm flipH="1">
            <a:off x="2084388" y="3054350"/>
            <a:ext cx="581025" cy="0"/>
          </a:xfrm>
          <a:prstGeom prst="line">
            <a:avLst/>
          </a:prstGeom>
          <a:noFill/>
          <a:ln w="12700">
            <a:solidFill>
              <a:schemeClr val="tx2"/>
            </a:solidFill>
            <a:round/>
            <a:headEnd type="none" w="sm" len="sm"/>
            <a:tailEnd type="none" w="sm" len="sm"/>
          </a:ln>
          <a:effectLst/>
        </p:spPr>
        <p:txBody>
          <a:bodyPr/>
          <a:lstStyle/>
          <a:p>
            <a:endParaRPr lang="en-US"/>
          </a:p>
        </p:txBody>
      </p:sp>
      <p:sp>
        <p:nvSpPr>
          <p:cNvPr id="9246" name="Line 30"/>
          <p:cNvSpPr>
            <a:spLocks noChangeShapeType="1"/>
          </p:cNvSpPr>
          <p:nvPr/>
        </p:nvSpPr>
        <p:spPr bwMode="auto">
          <a:xfrm>
            <a:off x="3932238" y="3071813"/>
            <a:ext cx="422275" cy="0"/>
          </a:xfrm>
          <a:prstGeom prst="line">
            <a:avLst/>
          </a:prstGeom>
          <a:noFill/>
          <a:ln w="12700">
            <a:solidFill>
              <a:schemeClr val="tx2"/>
            </a:solidFill>
            <a:round/>
            <a:headEnd type="none" w="sm" len="sm"/>
            <a:tailEnd type="none" w="sm" len="sm"/>
          </a:ln>
          <a:effectLst/>
        </p:spPr>
        <p:txBody>
          <a:bodyPr/>
          <a:lstStyle/>
          <a:p>
            <a:endParaRPr lang="en-US"/>
          </a:p>
        </p:txBody>
      </p:sp>
      <p:sp>
        <p:nvSpPr>
          <p:cNvPr id="9247" name="Line 31"/>
          <p:cNvSpPr>
            <a:spLocks noChangeShapeType="1"/>
          </p:cNvSpPr>
          <p:nvPr/>
        </p:nvSpPr>
        <p:spPr bwMode="auto">
          <a:xfrm>
            <a:off x="3100388" y="2074863"/>
            <a:ext cx="185737" cy="619125"/>
          </a:xfrm>
          <a:prstGeom prst="line">
            <a:avLst/>
          </a:prstGeom>
          <a:noFill/>
          <a:ln w="12700">
            <a:solidFill>
              <a:schemeClr val="tx2"/>
            </a:solidFill>
            <a:round/>
            <a:headEnd type="none" w="sm" len="sm"/>
            <a:tailEnd type="none" w="sm" len="sm"/>
          </a:ln>
          <a:effectLst/>
        </p:spPr>
        <p:txBody>
          <a:bodyPr/>
          <a:lstStyle/>
          <a:p>
            <a:endParaRPr lang="en-US"/>
          </a:p>
        </p:txBody>
      </p:sp>
      <p:sp>
        <p:nvSpPr>
          <p:cNvPr id="9248" name="Line 32"/>
          <p:cNvSpPr>
            <a:spLocks noChangeShapeType="1"/>
          </p:cNvSpPr>
          <p:nvPr/>
        </p:nvSpPr>
        <p:spPr bwMode="auto">
          <a:xfrm>
            <a:off x="4062413" y="2649538"/>
            <a:ext cx="555625" cy="215900"/>
          </a:xfrm>
          <a:prstGeom prst="line">
            <a:avLst/>
          </a:prstGeom>
          <a:noFill/>
          <a:ln w="12700">
            <a:solidFill>
              <a:schemeClr val="tx2"/>
            </a:solidFill>
            <a:round/>
            <a:headEnd type="none" w="sm" len="sm"/>
            <a:tailEnd type="none" w="sm" len="sm"/>
          </a:ln>
          <a:effectLst/>
        </p:spPr>
        <p:txBody>
          <a:bodyPr/>
          <a:lstStyle/>
          <a:p>
            <a:endParaRPr lang="en-US"/>
          </a:p>
        </p:txBody>
      </p:sp>
      <p:sp>
        <p:nvSpPr>
          <p:cNvPr id="9249" name="Line 33"/>
          <p:cNvSpPr>
            <a:spLocks noChangeShapeType="1"/>
          </p:cNvSpPr>
          <p:nvPr/>
        </p:nvSpPr>
        <p:spPr bwMode="auto">
          <a:xfrm>
            <a:off x="4783138" y="2333625"/>
            <a:ext cx="119062" cy="558800"/>
          </a:xfrm>
          <a:prstGeom prst="line">
            <a:avLst/>
          </a:prstGeom>
          <a:noFill/>
          <a:ln w="12700">
            <a:solidFill>
              <a:schemeClr val="tx2"/>
            </a:solidFill>
            <a:round/>
            <a:headEnd type="none" w="sm" len="sm"/>
            <a:tailEnd type="none" w="sm" len="sm"/>
          </a:ln>
          <a:effectLst/>
        </p:spPr>
        <p:txBody>
          <a:bodyPr/>
          <a:lstStyle/>
          <a:p>
            <a:endParaRPr lang="en-US"/>
          </a:p>
        </p:txBody>
      </p:sp>
      <p:sp>
        <p:nvSpPr>
          <p:cNvPr id="9250" name="Line 34"/>
          <p:cNvSpPr>
            <a:spLocks noChangeShapeType="1"/>
          </p:cNvSpPr>
          <p:nvPr/>
        </p:nvSpPr>
        <p:spPr bwMode="auto">
          <a:xfrm flipH="1">
            <a:off x="5251450" y="2619375"/>
            <a:ext cx="317500" cy="246063"/>
          </a:xfrm>
          <a:prstGeom prst="line">
            <a:avLst/>
          </a:prstGeom>
          <a:noFill/>
          <a:ln w="12700">
            <a:solidFill>
              <a:schemeClr val="tx2"/>
            </a:solidFill>
            <a:round/>
            <a:headEnd type="none" w="sm" len="sm"/>
            <a:tailEnd type="none" w="sm" len="sm"/>
          </a:ln>
          <a:effectLst/>
        </p:spPr>
        <p:txBody>
          <a:bodyPr/>
          <a:lstStyle/>
          <a:p>
            <a:endParaRPr lang="en-US"/>
          </a:p>
        </p:txBody>
      </p:sp>
      <p:sp>
        <p:nvSpPr>
          <p:cNvPr id="9251" name="Rectangle 35"/>
          <p:cNvSpPr>
            <a:spLocks noChangeArrowheads="1"/>
          </p:cNvSpPr>
          <p:nvPr/>
        </p:nvSpPr>
        <p:spPr bwMode="auto">
          <a:xfrm>
            <a:off x="7200900" y="2786063"/>
            <a:ext cx="13096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Reports_To</a:t>
            </a:r>
          </a:p>
        </p:txBody>
      </p:sp>
      <p:sp>
        <p:nvSpPr>
          <p:cNvPr id="9252" name="Freeform 36"/>
          <p:cNvSpPr>
            <a:spLocks/>
          </p:cNvSpPr>
          <p:nvPr/>
        </p:nvSpPr>
        <p:spPr bwMode="auto">
          <a:xfrm>
            <a:off x="7243763" y="263525"/>
            <a:ext cx="593725" cy="530225"/>
          </a:xfrm>
          <a:custGeom>
            <a:avLst/>
            <a:gdLst/>
            <a:ahLst/>
            <a:cxnLst>
              <a:cxn ang="0">
                <a:pos x="371" y="150"/>
              </a:cxn>
              <a:cxn ang="0">
                <a:pos x="366" y="122"/>
              </a:cxn>
              <a:cxn ang="0">
                <a:pos x="355" y="95"/>
              </a:cxn>
              <a:cxn ang="0">
                <a:pos x="339" y="70"/>
              </a:cxn>
              <a:cxn ang="0">
                <a:pos x="318" y="49"/>
              </a:cxn>
              <a:cxn ang="0">
                <a:pos x="293" y="29"/>
              </a:cxn>
              <a:cxn ang="0">
                <a:pos x="265" y="15"/>
              </a:cxn>
              <a:cxn ang="0">
                <a:pos x="234" y="5"/>
              </a:cxn>
              <a:cxn ang="0">
                <a:pos x="202" y="0"/>
              </a:cxn>
              <a:cxn ang="0">
                <a:pos x="170" y="0"/>
              </a:cxn>
              <a:cxn ang="0">
                <a:pos x="138" y="5"/>
              </a:cxn>
              <a:cxn ang="0">
                <a:pos x="108" y="15"/>
              </a:cxn>
              <a:cxn ang="0">
                <a:pos x="80" y="29"/>
              </a:cxn>
              <a:cxn ang="0">
                <a:pos x="55" y="49"/>
              </a:cxn>
              <a:cxn ang="0">
                <a:pos x="33" y="70"/>
              </a:cxn>
              <a:cxn ang="0">
                <a:pos x="17" y="95"/>
              </a:cxn>
              <a:cxn ang="0">
                <a:pos x="6" y="122"/>
              </a:cxn>
              <a:cxn ang="0">
                <a:pos x="1" y="150"/>
              </a:cxn>
              <a:cxn ang="0">
                <a:pos x="1" y="180"/>
              </a:cxn>
              <a:cxn ang="0">
                <a:pos x="6" y="208"/>
              </a:cxn>
              <a:cxn ang="0">
                <a:pos x="17" y="235"/>
              </a:cxn>
              <a:cxn ang="0">
                <a:pos x="33" y="262"/>
              </a:cxn>
              <a:cxn ang="0">
                <a:pos x="55" y="283"/>
              </a:cxn>
              <a:cxn ang="0">
                <a:pos x="80" y="303"/>
              </a:cxn>
              <a:cxn ang="0">
                <a:pos x="108" y="317"/>
              </a:cxn>
              <a:cxn ang="0">
                <a:pos x="138" y="327"/>
              </a:cxn>
              <a:cxn ang="0">
                <a:pos x="170" y="331"/>
              </a:cxn>
              <a:cxn ang="0">
                <a:pos x="202" y="331"/>
              </a:cxn>
              <a:cxn ang="0">
                <a:pos x="234" y="327"/>
              </a:cxn>
              <a:cxn ang="0">
                <a:pos x="265" y="317"/>
              </a:cxn>
              <a:cxn ang="0">
                <a:pos x="293" y="303"/>
              </a:cxn>
              <a:cxn ang="0">
                <a:pos x="318" y="283"/>
              </a:cxn>
              <a:cxn ang="0">
                <a:pos x="339" y="262"/>
              </a:cxn>
              <a:cxn ang="0">
                <a:pos x="355" y="235"/>
              </a:cxn>
              <a:cxn ang="0">
                <a:pos x="366" y="208"/>
              </a:cxn>
              <a:cxn ang="0">
                <a:pos x="371" y="180"/>
              </a:cxn>
            </a:cxnLst>
            <a:rect l="0" t="0" r="r" b="b"/>
            <a:pathLst>
              <a:path w="374" h="334">
                <a:moveTo>
                  <a:pt x="373" y="166"/>
                </a:moveTo>
                <a:lnTo>
                  <a:pt x="371" y="150"/>
                </a:lnTo>
                <a:lnTo>
                  <a:pt x="369" y="138"/>
                </a:lnTo>
                <a:lnTo>
                  <a:pt x="366" y="122"/>
                </a:lnTo>
                <a:lnTo>
                  <a:pt x="361" y="108"/>
                </a:lnTo>
                <a:lnTo>
                  <a:pt x="355" y="95"/>
                </a:lnTo>
                <a:lnTo>
                  <a:pt x="348" y="83"/>
                </a:lnTo>
                <a:lnTo>
                  <a:pt x="339" y="70"/>
                </a:lnTo>
                <a:lnTo>
                  <a:pt x="329" y="59"/>
                </a:lnTo>
                <a:lnTo>
                  <a:pt x="318" y="49"/>
                </a:lnTo>
                <a:lnTo>
                  <a:pt x="305" y="39"/>
                </a:lnTo>
                <a:lnTo>
                  <a:pt x="293" y="29"/>
                </a:lnTo>
                <a:lnTo>
                  <a:pt x="279" y="21"/>
                </a:lnTo>
                <a:lnTo>
                  <a:pt x="265" y="15"/>
                </a:lnTo>
                <a:lnTo>
                  <a:pt x="250" y="9"/>
                </a:lnTo>
                <a:lnTo>
                  <a:pt x="234" y="5"/>
                </a:lnTo>
                <a:lnTo>
                  <a:pt x="219" y="2"/>
                </a:lnTo>
                <a:lnTo>
                  <a:pt x="202" y="0"/>
                </a:lnTo>
                <a:lnTo>
                  <a:pt x="186" y="0"/>
                </a:lnTo>
                <a:lnTo>
                  <a:pt x="170" y="0"/>
                </a:lnTo>
                <a:lnTo>
                  <a:pt x="153" y="2"/>
                </a:lnTo>
                <a:lnTo>
                  <a:pt x="138" y="5"/>
                </a:lnTo>
                <a:lnTo>
                  <a:pt x="122" y="9"/>
                </a:lnTo>
                <a:lnTo>
                  <a:pt x="108" y="15"/>
                </a:lnTo>
                <a:lnTo>
                  <a:pt x="93" y="21"/>
                </a:lnTo>
                <a:lnTo>
                  <a:pt x="80" y="29"/>
                </a:lnTo>
                <a:lnTo>
                  <a:pt x="67" y="39"/>
                </a:lnTo>
                <a:lnTo>
                  <a:pt x="55" y="49"/>
                </a:lnTo>
                <a:lnTo>
                  <a:pt x="43" y="59"/>
                </a:lnTo>
                <a:lnTo>
                  <a:pt x="33" y="70"/>
                </a:lnTo>
                <a:lnTo>
                  <a:pt x="24" y="83"/>
                </a:lnTo>
                <a:lnTo>
                  <a:pt x="17" y="95"/>
                </a:lnTo>
                <a:lnTo>
                  <a:pt x="11" y="108"/>
                </a:lnTo>
                <a:lnTo>
                  <a:pt x="6" y="122"/>
                </a:lnTo>
                <a:lnTo>
                  <a:pt x="3" y="138"/>
                </a:lnTo>
                <a:lnTo>
                  <a:pt x="1" y="150"/>
                </a:lnTo>
                <a:lnTo>
                  <a:pt x="0" y="166"/>
                </a:lnTo>
                <a:lnTo>
                  <a:pt x="1" y="180"/>
                </a:lnTo>
                <a:lnTo>
                  <a:pt x="3" y="196"/>
                </a:lnTo>
                <a:lnTo>
                  <a:pt x="6" y="208"/>
                </a:lnTo>
                <a:lnTo>
                  <a:pt x="11" y="222"/>
                </a:lnTo>
                <a:lnTo>
                  <a:pt x="17" y="235"/>
                </a:lnTo>
                <a:lnTo>
                  <a:pt x="24" y="249"/>
                </a:lnTo>
                <a:lnTo>
                  <a:pt x="33" y="262"/>
                </a:lnTo>
                <a:lnTo>
                  <a:pt x="43" y="273"/>
                </a:lnTo>
                <a:lnTo>
                  <a:pt x="55" y="283"/>
                </a:lnTo>
                <a:lnTo>
                  <a:pt x="67" y="294"/>
                </a:lnTo>
                <a:lnTo>
                  <a:pt x="80" y="303"/>
                </a:lnTo>
                <a:lnTo>
                  <a:pt x="93" y="310"/>
                </a:lnTo>
                <a:lnTo>
                  <a:pt x="108" y="317"/>
                </a:lnTo>
                <a:lnTo>
                  <a:pt x="122" y="323"/>
                </a:lnTo>
                <a:lnTo>
                  <a:pt x="138" y="327"/>
                </a:lnTo>
                <a:lnTo>
                  <a:pt x="153" y="330"/>
                </a:lnTo>
                <a:lnTo>
                  <a:pt x="170" y="331"/>
                </a:lnTo>
                <a:lnTo>
                  <a:pt x="186" y="333"/>
                </a:lnTo>
                <a:lnTo>
                  <a:pt x="202" y="331"/>
                </a:lnTo>
                <a:lnTo>
                  <a:pt x="219" y="330"/>
                </a:lnTo>
                <a:lnTo>
                  <a:pt x="234" y="327"/>
                </a:lnTo>
                <a:lnTo>
                  <a:pt x="250" y="323"/>
                </a:lnTo>
                <a:lnTo>
                  <a:pt x="265" y="317"/>
                </a:lnTo>
                <a:lnTo>
                  <a:pt x="279" y="310"/>
                </a:lnTo>
                <a:lnTo>
                  <a:pt x="293" y="303"/>
                </a:lnTo>
                <a:lnTo>
                  <a:pt x="305" y="294"/>
                </a:lnTo>
                <a:lnTo>
                  <a:pt x="318" y="283"/>
                </a:lnTo>
                <a:lnTo>
                  <a:pt x="329" y="273"/>
                </a:lnTo>
                <a:lnTo>
                  <a:pt x="339" y="262"/>
                </a:lnTo>
                <a:lnTo>
                  <a:pt x="348" y="249"/>
                </a:lnTo>
                <a:lnTo>
                  <a:pt x="355" y="235"/>
                </a:lnTo>
                <a:lnTo>
                  <a:pt x="361" y="222"/>
                </a:lnTo>
                <a:lnTo>
                  <a:pt x="366" y="208"/>
                </a:lnTo>
                <a:lnTo>
                  <a:pt x="369" y="196"/>
                </a:lnTo>
                <a:lnTo>
                  <a:pt x="371" y="180"/>
                </a:lnTo>
                <a:lnTo>
                  <a:pt x="373"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53" name="Freeform 37"/>
          <p:cNvSpPr>
            <a:spLocks/>
          </p:cNvSpPr>
          <p:nvPr/>
        </p:nvSpPr>
        <p:spPr bwMode="auto">
          <a:xfrm>
            <a:off x="6711950" y="654050"/>
            <a:ext cx="593725" cy="530225"/>
          </a:xfrm>
          <a:custGeom>
            <a:avLst/>
            <a:gdLst/>
            <a:ahLst/>
            <a:cxnLst>
              <a:cxn ang="0">
                <a:pos x="371" y="150"/>
              </a:cxn>
              <a:cxn ang="0">
                <a:pos x="366" y="122"/>
              </a:cxn>
              <a:cxn ang="0">
                <a:pos x="355" y="94"/>
              </a:cxn>
              <a:cxn ang="0">
                <a:pos x="339" y="70"/>
              </a:cxn>
              <a:cxn ang="0">
                <a:pos x="317" y="47"/>
              </a:cxn>
              <a:cxn ang="0">
                <a:pos x="292" y="29"/>
              </a:cxn>
              <a:cxn ang="0">
                <a:pos x="265" y="14"/>
              </a:cxn>
              <a:cxn ang="0">
                <a:pos x="235" y="4"/>
              </a:cxn>
              <a:cxn ang="0">
                <a:pos x="202" y="0"/>
              </a:cxn>
              <a:cxn ang="0">
                <a:pos x="170" y="0"/>
              </a:cxn>
              <a:cxn ang="0">
                <a:pos x="138" y="4"/>
              </a:cxn>
              <a:cxn ang="0">
                <a:pos x="107" y="14"/>
              </a:cxn>
              <a:cxn ang="0">
                <a:pos x="80" y="29"/>
              </a:cxn>
              <a:cxn ang="0">
                <a:pos x="55" y="47"/>
              </a:cxn>
              <a:cxn ang="0">
                <a:pos x="33" y="70"/>
              </a:cxn>
              <a:cxn ang="0">
                <a:pos x="17" y="94"/>
              </a:cxn>
              <a:cxn ang="0">
                <a:pos x="6" y="122"/>
              </a:cxn>
              <a:cxn ang="0">
                <a:pos x="1" y="150"/>
              </a:cxn>
              <a:cxn ang="0">
                <a:pos x="1" y="180"/>
              </a:cxn>
              <a:cxn ang="0">
                <a:pos x="6" y="208"/>
              </a:cxn>
              <a:cxn ang="0">
                <a:pos x="17" y="235"/>
              </a:cxn>
              <a:cxn ang="0">
                <a:pos x="33" y="261"/>
              </a:cxn>
              <a:cxn ang="0">
                <a:pos x="55" y="283"/>
              </a:cxn>
              <a:cxn ang="0">
                <a:pos x="80" y="301"/>
              </a:cxn>
              <a:cxn ang="0">
                <a:pos x="107" y="316"/>
              </a:cxn>
              <a:cxn ang="0">
                <a:pos x="138" y="325"/>
              </a:cxn>
              <a:cxn ang="0">
                <a:pos x="170" y="331"/>
              </a:cxn>
              <a:cxn ang="0">
                <a:pos x="202" y="331"/>
              </a:cxn>
              <a:cxn ang="0">
                <a:pos x="235" y="325"/>
              </a:cxn>
              <a:cxn ang="0">
                <a:pos x="265" y="316"/>
              </a:cxn>
              <a:cxn ang="0">
                <a:pos x="292" y="301"/>
              </a:cxn>
              <a:cxn ang="0">
                <a:pos x="317" y="283"/>
              </a:cxn>
              <a:cxn ang="0">
                <a:pos x="339" y="261"/>
              </a:cxn>
              <a:cxn ang="0">
                <a:pos x="355" y="235"/>
              </a:cxn>
              <a:cxn ang="0">
                <a:pos x="366" y="208"/>
              </a:cxn>
              <a:cxn ang="0">
                <a:pos x="371" y="180"/>
              </a:cxn>
            </a:cxnLst>
            <a:rect l="0" t="0" r="r" b="b"/>
            <a:pathLst>
              <a:path w="374" h="334">
                <a:moveTo>
                  <a:pt x="373" y="166"/>
                </a:moveTo>
                <a:lnTo>
                  <a:pt x="371" y="150"/>
                </a:lnTo>
                <a:lnTo>
                  <a:pt x="369" y="136"/>
                </a:lnTo>
                <a:lnTo>
                  <a:pt x="366" y="122"/>
                </a:lnTo>
                <a:lnTo>
                  <a:pt x="361" y="108"/>
                </a:lnTo>
                <a:lnTo>
                  <a:pt x="355" y="94"/>
                </a:lnTo>
                <a:lnTo>
                  <a:pt x="348" y="83"/>
                </a:lnTo>
                <a:lnTo>
                  <a:pt x="339" y="70"/>
                </a:lnTo>
                <a:lnTo>
                  <a:pt x="328" y="59"/>
                </a:lnTo>
                <a:lnTo>
                  <a:pt x="317" y="47"/>
                </a:lnTo>
                <a:lnTo>
                  <a:pt x="305" y="38"/>
                </a:lnTo>
                <a:lnTo>
                  <a:pt x="292" y="29"/>
                </a:lnTo>
                <a:lnTo>
                  <a:pt x="279" y="21"/>
                </a:lnTo>
                <a:lnTo>
                  <a:pt x="265" y="14"/>
                </a:lnTo>
                <a:lnTo>
                  <a:pt x="250" y="9"/>
                </a:lnTo>
                <a:lnTo>
                  <a:pt x="235" y="4"/>
                </a:lnTo>
                <a:lnTo>
                  <a:pt x="219" y="1"/>
                </a:lnTo>
                <a:lnTo>
                  <a:pt x="202" y="0"/>
                </a:lnTo>
                <a:lnTo>
                  <a:pt x="186" y="0"/>
                </a:lnTo>
                <a:lnTo>
                  <a:pt x="170" y="0"/>
                </a:lnTo>
                <a:lnTo>
                  <a:pt x="153" y="1"/>
                </a:lnTo>
                <a:lnTo>
                  <a:pt x="138" y="4"/>
                </a:lnTo>
                <a:lnTo>
                  <a:pt x="122" y="9"/>
                </a:lnTo>
                <a:lnTo>
                  <a:pt x="107" y="14"/>
                </a:lnTo>
                <a:lnTo>
                  <a:pt x="93" y="21"/>
                </a:lnTo>
                <a:lnTo>
                  <a:pt x="80" y="29"/>
                </a:lnTo>
                <a:lnTo>
                  <a:pt x="67" y="38"/>
                </a:lnTo>
                <a:lnTo>
                  <a:pt x="55" y="47"/>
                </a:lnTo>
                <a:lnTo>
                  <a:pt x="43" y="59"/>
                </a:lnTo>
                <a:lnTo>
                  <a:pt x="33" y="70"/>
                </a:lnTo>
                <a:lnTo>
                  <a:pt x="24" y="83"/>
                </a:lnTo>
                <a:lnTo>
                  <a:pt x="17" y="94"/>
                </a:lnTo>
                <a:lnTo>
                  <a:pt x="11" y="108"/>
                </a:lnTo>
                <a:lnTo>
                  <a:pt x="6" y="122"/>
                </a:lnTo>
                <a:lnTo>
                  <a:pt x="3" y="136"/>
                </a:lnTo>
                <a:lnTo>
                  <a:pt x="1" y="150"/>
                </a:lnTo>
                <a:lnTo>
                  <a:pt x="0" y="166"/>
                </a:lnTo>
                <a:lnTo>
                  <a:pt x="1" y="180"/>
                </a:lnTo>
                <a:lnTo>
                  <a:pt x="3" y="194"/>
                </a:lnTo>
                <a:lnTo>
                  <a:pt x="6" y="208"/>
                </a:lnTo>
                <a:lnTo>
                  <a:pt x="11" y="222"/>
                </a:lnTo>
                <a:lnTo>
                  <a:pt x="17" y="235"/>
                </a:lnTo>
                <a:lnTo>
                  <a:pt x="24" y="249"/>
                </a:lnTo>
                <a:lnTo>
                  <a:pt x="33" y="261"/>
                </a:lnTo>
                <a:lnTo>
                  <a:pt x="43" y="272"/>
                </a:lnTo>
                <a:lnTo>
                  <a:pt x="55" y="283"/>
                </a:lnTo>
                <a:lnTo>
                  <a:pt x="67" y="293"/>
                </a:lnTo>
                <a:lnTo>
                  <a:pt x="80" y="301"/>
                </a:lnTo>
                <a:lnTo>
                  <a:pt x="93" y="310"/>
                </a:lnTo>
                <a:lnTo>
                  <a:pt x="107" y="316"/>
                </a:lnTo>
                <a:lnTo>
                  <a:pt x="122" y="323"/>
                </a:lnTo>
                <a:lnTo>
                  <a:pt x="138" y="325"/>
                </a:lnTo>
                <a:lnTo>
                  <a:pt x="153" y="330"/>
                </a:lnTo>
                <a:lnTo>
                  <a:pt x="170" y="331"/>
                </a:lnTo>
                <a:lnTo>
                  <a:pt x="186" y="333"/>
                </a:lnTo>
                <a:lnTo>
                  <a:pt x="202" y="331"/>
                </a:lnTo>
                <a:lnTo>
                  <a:pt x="219" y="330"/>
                </a:lnTo>
                <a:lnTo>
                  <a:pt x="235" y="325"/>
                </a:lnTo>
                <a:lnTo>
                  <a:pt x="250" y="323"/>
                </a:lnTo>
                <a:lnTo>
                  <a:pt x="265" y="316"/>
                </a:lnTo>
                <a:lnTo>
                  <a:pt x="279" y="310"/>
                </a:lnTo>
                <a:lnTo>
                  <a:pt x="292" y="301"/>
                </a:lnTo>
                <a:lnTo>
                  <a:pt x="305" y="293"/>
                </a:lnTo>
                <a:lnTo>
                  <a:pt x="317" y="283"/>
                </a:lnTo>
                <a:lnTo>
                  <a:pt x="328" y="272"/>
                </a:lnTo>
                <a:lnTo>
                  <a:pt x="339" y="261"/>
                </a:lnTo>
                <a:lnTo>
                  <a:pt x="348" y="249"/>
                </a:lnTo>
                <a:lnTo>
                  <a:pt x="355" y="235"/>
                </a:lnTo>
                <a:lnTo>
                  <a:pt x="361" y="222"/>
                </a:lnTo>
                <a:lnTo>
                  <a:pt x="366" y="208"/>
                </a:lnTo>
                <a:lnTo>
                  <a:pt x="369" y="194"/>
                </a:lnTo>
                <a:lnTo>
                  <a:pt x="371" y="180"/>
                </a:lnTo>
                <a:lnTo>
                  <a:pt x="373"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54" name="Freeform 38"/>
          <p:cNvSpPr>
            <a:spLocks/>
          </p:cNvSpPr>
          <p:nvPr/>
        </p:nvSpPr>
        <p:spPr bwMode="auto">
          <a:xfrm>
            <a:off x="7797800" y="654050"/>
            <a:ext cx="592138" cy="530225"/>
          </a:xfrm>
          <a:custGeom>
            <a:avLst/>
            <a:gdLst/>
            <a:ahLst/>
            <a:cxnLst>
              <a:cxn ang="0">
                <a:pos x="1" y="180"/>
              </a:cxn>
              <a:cxn ang="0">
                <a:pos x="6" y="208"/>
              </a:cxn>
              <a:cxn ang="0">
                <a:pos x="17" y="235"/>
              </a:cxn>
              <a:cxn ang="0">
                <a:pos x="33" y="261"/>
              </a:cxn>
              <a:cxn ang="0">
                <a:pos x="55" y="283"/>
              </a:cxn>
              <a:cxn ang="0">
                <a:pos x="80" y="301"/>
              </a:cxn>
              <a:cxn ang="0">
                <a:pos x="107" y="316"/>
              </a:cxn>
              <a:cxn ang="0">
                <a:pos x="137" y="325"/>
              </a:cxn>
              <a:cxn ang="0">
                <a:pos x="170" y="331"/>
              </a:cxn>
              <a:cxn ang="0">
                <a:pos x="201" y="331"/>
              </a:cxn>
              <a:cxn ang="0">
                <a:pos x="234" y="325"/>
              </a:cxn>
              <a:cxn ang="0">
                <a:pos x="264" y="316"/>
              </a:cxn>
              <a:cxn ang="0">
                <a:pos x="292" y="301"/>
              </a:cxn>
              <a:cxn ang="0">
                <a:pos x="317" y="283"/>
              </a:cxn>
              <a:cxn ang="0">
                <a:pos x="338" y="261"/>
              </a:cxn>
              <a:cxn ang="0">
                <a:pos x="354" y="235"/>
              </a:cxn>
              <a:cxn ang="0">
                <a:pos x="366" y="208"/>
              </a:cxn>
              <a:cxn ang="0">
                <a:pos x="372" y="179"/>
              </a:cxn>
              <a:cxn ang="0">
                <a:pos x="372" y="150"/>
              </a:cxn>
              <a:cxn ang="0">
                <a:pos x="366" y="122"/>
              </a:cxn>
              <a:cxn ang="0">
                <a:pos x="354" y="94"/>
              </a:cxn>
              <a:cxn ang="0">
                <a:pos x="338" y="70"/>
              </a:cxn>
              <a:cxn ang="0">
                <a:pos x="317" y="47"/>
              </a:cxn>
              <a:cxn ang="0">
                <a:pos x="292" y="29"/>
              </a:cxn>
              <a:cxn ang="0">
                <a:pos x="264" y="14"/>
              </a:cxn>
              <a:cxn ang="0">
                <a:pos x="234" y="4"/>
              </a:cxn>
              <a:cxn ang="0">
                <a:pos x="201" y="0"/>
              </a:cxn>
              <a:cxn ang="0">
                <a:pos x="170" y="0"/>
              </a:cxn>
              <a:cxn ang="0">
                <a:pos x="137" y="4"/>
              </a:cxn>
              <a:cxn ang="0">
                <a:pos x="107" y="14"/>
              </a:cxn>
              <a:cxn ang="0">
                <a:pos x="80" y="29"/>
              </a:cxn>
              <a:cxn ang="0">
                <a:pos x="55" y="47"/>
              </a:cxn>
              <a:cxn ang="0">
                <a:pos x="33" y="70"/>
              </a:cxn>
              <a:cxn ang="0">
                <a:pos x="17" y="95"/>
              </a:cxn>
              <a:cxn ang="0">
                <a:pos x="6" y="122"/>
              </a:cxn>
              <a:cxn ang="0">
                <a:pos x="1" y="150"/>
              </a:cxn>
            </a:cxnLst>
            <a:rect l="0" t="0" r="r" b="b"/>
            <a:pathLst>
              <a:path w="373" h="334">
                <a:moveTo>
                  <a:pt x="0" y="166"/>
                </a:moveTo>
                <a:lnTo>
                  <a:pt x="1" y="180"/>
                </a:lnTo>
                <a:lnTo>
                  <a:pt x="3" y="194"/>
                </a:lnTo>
                <a:lnTo>
                  <a:pt x="6" y="208"/>
                </a:lnTo>
                <a:lnTo>
                  <a:pt x="11" y="222"/>
                </a:lnTo>
                <a:lnTo>
                  <a:pt x="17" y="235"/>
                </a:lnTo>
                <a:lnTo>
                  <a:pt x="24" y="249"/>
                </a:lnTo>
                <a:lnTo>
                  <a:pt x="33" y="261"/>
                </a:lnTo>
                <a:lnTo>
                  <a:pt x="43" y="273"/>
                </a:lnTo>
                <a:lnTo>
                  <a:pt x="55" y="283"/>
                </a:lnTo>
                <a:lnTo>
                  <a:pt x="67" y="293"/>
                </a:lnTo>
                <a:lnTo>
                  <a:pt x="80" y="301"/>
                </a:lnTo>
                <a:lnTo>
                  <a:pt x="93" y="310"/>
                </a:lnTo>
                <a:lnTo>
                  <a:pt x="107" y="316"/>
                </a:lnTo>
                <a:lnTo>
                  <a:pt x="122" y="323"/>
                </a:lnTo>
                <a:lnTo>
                  <a:pt x="137" y="325"/>
                </a:lnTo>
                <a:lnTo>
                  <a:pt x="154" y="330"/>
                </a:lnTo>
                <a:lnTo>
                  <a:pt x="170" y="331"/>
                </a:lnTo>
                <a:lnTo>
                  <a:pt x="186" y="333"/>
                </a:lnTo>
                <a:lnTo>
                  <a:pt x="201" y="331"/>
                </a:lnTo>
                <a:lnTo>
                  <a:pt x="217" y="330"/>
                </a:lnTo>
                <a:lnTo>
                  <a:pt x="234" y="325"/>
                </a:lnTo>
                <a:lnTo>
                  <a:pt x="249" y="323"/>
                </a:lnTo>
                <a:lnTo>
                  <a:pt x="264" y="316"/>
                </a:lnTo>
                <a:lnTo>
                  <a:pt x="278" y="310"/>
                </a:lnTo>
                <a:lnTo>
                  <a:pt x="292" y="301"/>
                </a:lnTo>
                <a:lnTo>
                  <a:pt x="305" y="293"/>
                </a:lnTo>
                <a:lnTo>
                  <a:pt x="317" y="283"/>
                </a:lnTo>
                <a:lnTo>
                  <a:pt x="328" y="272"/>
                </a:lnTo>
                <a:lnTo>
                  <a:pt x="338" y="261"/>
                </a:lnTo>
                <a:lnTo>
                  <a:pt x="347" y="249"/>
                </a:lnTo>
                <a:lnTo>
                  <a:pt x="354" y="235"/>
                </a:lnTo>
                <a:lnTo>
                  <a:pt x="361" y="222"/>
                </a:lnTo>
                <a:lnTo>
                  <a:pt x="366" y="208"/>
                </a:lnTo>
                <a:lnTo>
                  <a:pt x="369" y="194"/>
                </a:lnTo>
                <a:lnTo>
                  <a:pt x="372" y="179"/>
                </a:lnTo>
                <a:lnTo>
                  <a:pt x="372" y="166"/>
                </a:lnTo>
                <a:lnTo>
                  <a:pt x="372" y="150"/>
                </a:lnTo>
                <a:lnTo>
                  <a:pt x="369" y="136"/>
                </a:lnTo>
                <a:lnTo>
                  <a:pt x="366" y="122"/>
                </a:lnTo>
                <a:lnTo>
                  <a:pt x="361" y="108"/>
                </a:lnTo>
                <a:lnTo>
                  <a:pt x="354" y="94"/>
                </a:lnTo>
                <a:lnTo>
                  <a:pt x="347" y="83"/>
                </a:lnTo>
                <a:lnTo>
                  <a:pt x="338" y="70"/>
                </a:lnTo>
                <a:lnTo>
                  <a:pt x="328" y="59"/>
                </a:lnTo>
                <a:lnTo>
                  <a:pt x="317" y="47"/>
                </a:lnTo>
                <a:lnTo>
                  <a:pt x="305" y="38"/>
                </a:lnTo>
                <a:lnTo>
                  <a:pt x="292" y="29"/>
                </a:lnTo>
                <a:lnTo>
                  <a:pt x="278" y="21"/>
                </a:lnTo>
                <a:lnTo>
                  <a:pt x="264" y="14"/>
                </a:lnTo>
                <a:lnTo>
                  <a:pt x="249" y="9"/>
                </a:lnTo>
                <a:lnTo>
                  <a:pt x="234" y="4"/>
                </a:lnTo>
                <a:lnTo>
                  <a:pt x="217" y="1"/>
                </a:lnTo>
                <a:lnTo>
                  <a:pt x="201" y="0"/>
                </a:lnTo>
                <a:lnTo>
                  <a:pt x="186" y="0"/>
                </a:lnTo>
                <a:lnTo>
                  <a:pt x="170" y="0"/>
                </a:lnTo>
                <a:lnTo>
                  <a:pt x="154" y="1"/>
                </a:lnTo>
                <a:lnTo>
                  <a:pt x="137" y="4"/>
                </a:lnTo>
                <a:lnTo>
                  <a:pt x="122" y="9"/>
                </a:lnTo>
                <a:lnTo>
                  <a:pt x="107" y="14"/>
                </a:lnTo>
                <a:lnTo>
                  <a:pt x="93" y="21"/>
                </a:lnTo>
                <a:lnTo>
                  <a:pt x="80" y="29"/>
                </a:lnTo>
                <a:lnTo>
                  <a:pt x="66" y="38"/>
                </a:lnTo>
                <a:lnTo>
                  <a:pt x="55" y="47"/>
                </a:lnTo>
                <a:lnTo>
                  <a:pt x="43" y="59"/>
                </a:lnTo>
                <a:lnTo>
                  <a:pt x="33" y="70"/>
                </a:lnTo>
                <a:lnTo>
                  <a:pt x="24" y="83"/>
                </a:lnTo>
                <a:lnTo>
                  <a:pt x="17" y="95"/>
                </a:lnTo>
                <a:lnTo>
                  <a:pt x="11" y="108"/>
                </a:lnTo>
                <a:lnTo>
                  <a:pt x="6" y="122"/>
                </a:lnTo>
                <a:lnTo>
                  <a:pt x="3" y="136"/>
                </a:lnTo>
                <a:lnTo>
                  <a:pt x="1" y="150"/>
                </a:lnTo>
                <a:lnTo>
                  <a:pt x="0"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55" name="Freeform 39"/>
          <p:cNvSpPr>
            <a:spLocks/>
          </p:cNvSpPr>
          <p:nvPr/>
        </p:nvSpPr>
        <p:spPr bwMode="auto">
          <a:xfrm>
            <a:off x="7243763" y="1506538"/>
            <a:ext cx="1179512" cy="547687"/>
          </a:xfrm>
          <a:custGeom>
            <a:avLst/>
            <a:gdLst/>
            <a:ahLst/>
            <a:cxnLst>
              <a:cxn ang="0">
                <a:pos x="742" y="344"/>
              </a:cxn>
              <a:cxn ang="0">
                <a:pos x="742" y="0"/>
              </a:cxn>
              <a:cxn ang="0">
                <a:pos x="0" y="0"/>
              </a:cxn>
              <a:cxn ang="0">
                <a:pos x="0" y="344"/>
              </a:cxn>
              <a:cxn ang="0">
                <a:pos x="742" y="344"/>
              </a:cxn>
            </a:cxnLst>
            <a:rect l="0" t="0" r="r" b="b"/>
            <a:pathLst>
              <a:path w="743" h="345">
                <a:moveTo>
                  <a:pt x="742" y="344"/>
                </a:moveTo>
                <a:lnTo>
                  <a:pt x="742" y="0"/>
                </a:lnTo>
                <a:lnTo>
                  <a:pt x="0" y="0"/>
                </a:lnTo>
                <a:lnTo>
                  <a:pt x="0" y="344"/>
                </a:lnTo>
                <a:lnTo>
                  <a:pt x="742" y="34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56" name="Freeform 40"/>
          <p:cNvSpPr>
            <a:spLocks/>
          </p:cNvSpPr>
          <p:nvPr/>
        </p:nvSpPr>
        <p:spPr bwMode="auto">
          <a:xfrm>
            <a:off x="7083425" y="2490788"/>
            <a:ext cx="1477963" cy="873125"/>
          </a:xfrm>
          <a:custGeom>
            <a:avLst/>
            <a:gdLst/>
            <a:ahLst/>
            <a:cxnLst>
              <a:cxn ang="0">
                <a:pos x="0" y="273"/>
              </a:cxn>
              <a:cxn ang="0">
                <a:pos x="460" y="0"/>
              </a:cxn>
              <a:cxn ang="0">
                <a:pos x="930" y="283"/>
              </a:cxn>
              <a:cxn ang="0">
                <a:pos x="460" y="549"/>
              </a:cxn>
              <a:cxn ang="0">
                <a:pos x="0" y="273"/>
              </a:cxn>
            </a:cxnLst>
            <a:rect l="0" t="0" r="r" b="b"/>
            <a:pathLst>
              <a:path w="931" h="550">
                <a:moveTo>
                  <a:pt x="0" y="273"/>
                </a:moveTo>
                <a:lnTo>
                  <a:pt x="460" y="0"/>
                </a:lnTo>
                <a:lnTo>
                  <a:pt x="930" y="283"/>
                </a:lnTo>
                <a:lnTo>
                  <a:pt x="460" y="549"/>
                </a:lnTo>
                <a:lnTo>
                  <a:pt x="0" y="27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9257" name="Rectangle 41"/>
          <p:cNvSpPr>
            <a:spLocks noChangeArrowheads="1"/>
          </p:cNvSpPr>
          <p:nvPr/>
        </p:nvSpPr>
        <p:spPr bwMode="auto">
          <a:xfrm>
            <a:off x="7859713" y="777875"/>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9258" name="Rectangle 42"/>
          <p:cNvSpPr>
            <a:spLocks noChangeArrowheads="1"/>
          </p:cNvSpPr>
          <p:nvPr/>
        </p:nvSpPr>
        <p:spPr bwMode="auto">
          <a:xfrm>
            <a:off x="7192963" y="334963"/>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9259" name="Rectangle 43"/>
          <p:cNvSpPr>
            <a:spLocks noChangeArrowheads="1"/>
          </p:cNvSpPr>
          <p:nvPr/>
        </p:nvSpPr>
        <p:spPr bwMode="auto">
          <a:xfrm>
            <a:off x="7172325" y="1603375"/>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9260" name="Rectangle 44"/>
          <p:cNvSpPr>
            <a:spLocks noChangeArrowheads="1"/>
          </p:cNvSpPr>
          <p:nvPr/>
        </p:nvSpPr>
        <p:spPr bwMode="auto">
          <a:xfrm>
            <a:off x="8210550" y="2139950"/>
            <a:ext cx="900113" cy="577850"/>
          </a:xfrm>
          <a:prstGeom prst="rect">
            <a:avLst/>
          </a:prstGeom>
          <a:noFill/>
          <a:ln w="9525">
            <a:noFill/>
            <a:miter lim="800000"/>
            <a:headEnd/>
            <a:tailEnd/>
          </a:ln>
          <a:effectLst/>
        </p:spPr>
        <p:txBody>
          <a:bodyPr lIns="90488" tIns="44450" rIns="90488" bIns="44450">
            <a:spAutoFit/>
          </a:bodyPr>
          <a:lstStyle/>
          <a:p>
            <a:r>
              <a:rPr lang="en-US" sz="1600" b="1">
                <a:solidFill>
                  <a:srgbClr val="000000"/>
                </a:solidFill>
                <a:latin typeface="Arial" pitchFamily="34" charset="0"/>
              </a:rPr>
              <a:t>subor-dinate</a:t>
            </a:r>
          </a:p>
        </p:txBody>
      </p:sp>
      <p:sp>
        <p:nvSpPr>
          <p:cNvPr id="9261" name="Rectangle 45"/>
          <p:cNvSpPr>
            <a:spLocks noChangeArrowheads="1"/>
          </p:cNvSpPr>
          <p:nvPr/>
        </p:nvSpPr>
        <p:spPr bwMode="auto">
          <a:xfrm>
            <a:off x="6680200" y="2063750"/>
            <a:ext cx="831850" cy="577850"/>
          </a:xfrm>
          <a:prstGeom prst="rect">
            <a:avLst/>
          </a:prstGeom>
          <a:noFill/>
          <a:ln w="9525">
            <a:noFill/>
            <a:miter lim="800000"/>
            <a:headEnd/>
            <a:tailEnd/>
          </a:ln>
          <a:effectLst/>
        </p:spPr>
        <p:txBody>
          <a:bodyPr lIns="90488" tIns="44450" rIns="90488" bIns="44450">
            <a:spAutoFit/>
          </a:bodyPr>
          <a:lstStyle/>
          <a:p>
            <a:r>
              <a:rPr lang="en-US" sz="1600" b="1">
                <a:solidFill>
                  <a:srgbClr val="000000"/>
                </a:solidFill>
                <a:latin typeface="Arial" pitchFamily="34" charset="0"/>
              </a:rPr>
              <a:t>super-visor</a:t>
            </a:r>
          </a:p>
        </p:txBody>
      </p:sp>
      <p:sp>
        <p:nvSpPr>
          <p:cNvPr id="9262" name="Rectangle 46"/>
          <p:cNvSpPr>
            <a:spLocks noChangeArrowheads="1"/>
          </p:cNvSpPr>
          <p:nvPr/>
        </p:nvSpPr>
        <p:spPr bwMode="auto">
          <a:xfrm>
            <a:off x="6743700" y="765175"/>
            <a:ext cx="531813"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9263" name="Line 47"/>
          <p:cNvSpPr>
            <a:spLocks noChangeShapeType="1"/>
          </p:cNvSpPr>
          <p:nvPr/>
        </p:nvSpPr>
        <p:spPr bwMode="auto">
          <a:xfrm>
            <a:off x="7481888" y="2095500"/>
            <a:ext cx="0" cy="552450"/>
          </a:xfrm>
          <a:prstGeom prst="line">
            <a:avLst/>
          </a:prstGeom>
          <a:noFill/>
          <a:ln w="12700">
            <a:solidFill>
              <a:schemeClr val="tx2"/>
            </a:solidFill>
            <a:round/>
            <a:headEnd type="none" w="sm" len="sm"/>
            <a:tailEnd type="none" w="sm" len="sm"/>
          </a:ln>
          <a:effectLst/>
        </p:spPr>
        <p:txBody>
          <a:bodyPr/>
          <a:lstStyle/>
          <a:p>
            <a:endParaRPr lang="en-US"/>
          </a:p>
        </p:txBody>
      </p:sp>
      <p:sp>
        <p:nvSpPr>
          <p:cNvPr id="9264" name="Line 48"/>
          <p:cNvSpPr>
            <a:spLocks noChangeShapeType="1"/>
          </p:cNvSpPr>
          <p:nvPr/>
        </p:nvSpPr>
        <p:spPr bwMode="auto">
          <a:xfrm>
            <a:off x="8148638" y="2076450"/>
            <a:ext cx="0" cy="609600"/>
          </a:xfrm>
          <a:prstGeom prst="line">
            <a:avLst/>
          </a:prstGeom>
          <a:noFill/>
          <a:ln w="12700">
            <a:solidFill>
              <a:schemeClr val="tx2"/>
            </a:solidFill>
            <a:round/>
            <a:headEnd type="none" w="sm" len="sm"/>
            <a:tailEnd type="none" w="sm" len="sm"/>
          </a:ln>
          <a:effectLst/>
        </p:spPr>
        <p:txBody>
          <a:bodyPr/>
          <a:lstStyle/>
          <a:p>
            <a:endParaRPr lang="en-US"/>
          </a:p>
        </p:txBody>
      </p:sp>
      <p:sp>
        <p:nvSpPr>
          <p:cNvPr id="9265" name="Line 49"/>
          <p:cNvSpPr>
            <a:spLocks noChangeShapeType="1"/>
          </p:cNvSpPr>
          <p:nvPr/>
        </p:nvSpPr>
        <p:spPr bwMode="auto">
          <a:xfrm>
            <a:off x="7004050" y="1168400"/>
            <a:ext cx="400050" cy="328613"/>
          </a:xfrm>
          <a:prstGeom prst="line">
            <a:avLst/>
          </a:prstGeom>
          <a:noFill/>
          <a:ln w="12700">
            <a:solidFill>
              <a:schemeClr val="tx2"/>
            </a:solidFill>
            <a:round/>
            <a:headEnd type="none" w="sm" len="sm"/>
            <a:tailEnd type="none" w="sm" len="sm"/>
          </a:ln>
          <a:effectLst/>
        </p:spPr>
        <p:txBody>
          <a:bodyPr/>
          <a:lstStyle/>
          <a:p>
            <a:endParaRPr lang="en-US"/>
          </a:p>
        </p:txBody>
      </p:sp>
      <p:sp>
        <p:nvSpPr>
          <p:cNvPr id="9266" name="Line 50"/>
          <p:cNvSpPr>
            <a:spLocks noChangeShapeType="1"/>
          </p:cNvSpPr>
          <p:nvPr/>
        </p:nvSpPr>
        <p:spPr bwMode="auto">
          <a:xfrm>
            <a:off x="7540625" y="808038"/>
            <a:ext cx="117475" cy="725487"/>
          </a:xfrm>
          <a:prstGeom prst="line">
            <a:avLst/>
          </a:prstGeom>
          <a:noFill/>
          <a:ln w="12700">
            <a:solidFill>
              <a:schemeClr val="tx2"/>
            </a:solidFill>
            <a:round/>
            <a:headEnd type="none" w="sm" len="sm"/>
            <a:tailEnd type="none" w="sm" len="sm"/>
          </a:ln>
          <a:effectLst/>
        </p:spPr>
        <p:txBody>
          <a:bodyPr/>
          <a:lstStyle/>
          <a:p>
            <a:endParaRPr lang="en-US"/>
          </a:p>
        </p:txBody>
      </p:sp>
      <p:sp>
        <p:nvSpPr>
          <p:cNvPr id="9267" name="Line 51"/>
          <p:cNvSpPr>
            <a:spLocks noChangeShapeType="1"/>
          </p:cNvSpPr>
          <p:nvPr/>
        </p:nvSpPr>
        <p:spPr bwMode="auto">
          <a:xfrm flipH="1">
            <a:off x="7888288" y="1216025"/>
            <a:ext cx="209550" cy="300038"/>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12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1268" name="Rectangle 4"/>
          <p:cNvSpPr>
            <a:spLocks noGrp="1" noChangeArrowheads="1"/>
          </p:cNvSpPr>
          <p:nvPr>
            <p:ph type="title"/>
          </p:nvPr>
        </p:nvSpPr>
        <p:spPr>
          <a:xfrm>
            <a:off x="76200" y="190500"/>
            <a:ext cx="7772400" cy="1104900"/>
          </a:xfrm>
          <a:noFill/>
          <a:ln/>
        </p:spPr>
        <p:txBody>
          <a:bodyPr/>
          <a:lstStyle/>
          <a:p>
            <a:r>
              <a:rPr lang="en-US"/>
              <a:t>Key Constraints</a:t>
            </a:r>
          </a:p>
        </p:txBody>
      </p:sp>
      <p:sp>
        <p:nvSpPr>
          <p:cNvPr id="11269" name="Rectangle 5"/>
          <p:cNvSpPr>
            <a:spLocks noGrp="1" noChangeArrowheads="1"/>
          </p:cNvSpPr>
          <p:nvPr>
            <p:ph type="body" sz="half" idx="1"/>
          </p:nvPr>
        </p:nvSpPr>
        <p:spPr>
          <a:xfrm>
            <a:off x="0" y="1143000"/>
            <a:ext cx="3429000" cy="5334000"/>
          </a:xfrm>
          <a:noFill/>
          <a:ln/>
        </p:spPr>
        <p:txBody>
          <a:bodyPr/>
          <a:lstStyle/>
          <a:p>
            <a:r>
              <a:rPr lang="en-US" sz="2400" dirty="0"/>
              <a:t>Consider </a:t>
            </a:r>
            <a:r>
              <a:rPr lang="en-US" sz="2400" dirty="0" err="1"/>
              <a:t>Works_In</a:t>
            </a:r>
            <a:r>
              <a:rPr lang="en-US" sz="2400" dirty="0"/>
              <a:t>:  An employee can work in many departments; a dept can have many employees.</a:t>
            </a:r>
          </a:p>
          <a:p>
            <a:r>
              <a:rPr lang="en-US" sz="2400" dirty="0"/>
              <a:t>Consider Manages:</a:t>
            </a:r>
          </a:p>
          <a:p>
            <a:pPr>
              <a:buNone/>
            </a:pPr>
            <a:r>
              <a:rPr lang="en-US" sz="2400" dirty="0"/>
              <a:t>	each dept has at most one manager, due to the </a:t>
            </a:r>
            <a:r>
              <a:rPr lang="en-US" sz="2400" i="1" u="sng" dirty="0">
                <a:solidFill>
                  <a:schemeClr val="accent2"/>
                </a:solidFill>
              </a:rPr>
              <a:t>key constraint</a:t>
            </a:r>
            <a:r>
              <a:rPr lang="en-US" sz="2400" dirty="0"/>
              <a:t>. Note the same manager could manage any number of departments</a:t>
            </a:r>
          </a:p>
        </p:txBody>
      </p:sp>
      <p:sp>
        <p:nvSpPr>
          <p:cNvPr id="11270" name="Freeform 6"/>
          <p:cNvSpPr>
            <a:spLocks/>
          </p:cNvSpPr>
          <p:nvPr/>
        </p:nvSpPr>
        <p:spPr bwMode="auto">
          <a:xfrm>
            <a:off x="3752850" y="3263900"/>
            <a:ext cx="338138"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5" y="122"/>
              </a:cxn>
              <a:cxn ang="0">
                <a:pos x="31" y="198"/>
              </a:cxn>
              <a:cxn ang="0">
                <a:pos x="19" y="288"/>
              </a:cxn>
              <a:cxn ang="0">
                <a:pos x="10" y="390"/>
              </a:cxn>
              <a:cxn ang="0">
                <a:pos x="4" y="501"/>
              </a:cxn>
              <a:cxn ang="0">
                <a:pos x="1" y="617"/>
              </a:cxn>
              <a:cxn ang="0">
                <a:pos x="1" y="735"/>
              </a:cxn>
              <a:cxn ang="0">
                <a:pos x="4" y="851"/>
              </a:cxn>
              <a:cxn ang="0">
                <a:pos x="10" y="962"/>
              </a:cxn>
              <a:cxn ang="0">
                <a:pos x="19" y="1064"/>
              </a:cxn>
              <a:cxn ang="0">
                <a:pos x="31" y="1155"/>
              </a:cxn>
              <a:cxn ang="0">
                <a:pos x="45"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6"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3" y="22"/>
                </a:lnTo>
                <a:lnTo>
                  <a:pt x="124" y="10"/>
                </a:lnTo>
                <a:lnTo>
                  <a:pt x="115" y="2"/>
                </a:lnTo>
                <a:lnTo>
                  <a:pt x="106" y="0"/>
                </a:lnTo>
                <a:lnTo>
                  <a:pt x="97" y="2"/>
                </a:lnTo>
                <a:lnTo>
                  <a:pt x="87" y="10"/>
                </a:lnTo>
                <a:lnTo>
                  <a:pt x="79" y="22"/>
                </a:lnTo>
                <a:lnTo>
                  <a:pt x="70" y="40"/>
                </a:lnTo>
                <a:lnTo>
                  <a:pt x="61" y="63"/>
                </a:lnTo>
                <a:lnTo>
                  <a:pt x="53" y="90"/>
                </a:lnTo>
                <a:lnTo>
                  <a:pt x="45" y="122"/>
                </a:lnTo>
                <a:lnTo>
                  <a:pt x="38" y="158"/>
                </a:lnTo>
                <a:lnTo>
                  <a:pt x="31" y="198"/>
                </a:lnTo>
                <a:lnTo>
                  <a:pt x="25" y="241"/>
                </a:lnTo>
                <a:lnTo>
                  <a:pt x="19" y="288"/>
                </a:lnTo>
                <a:lnTo>
                  <a:pt x="14" y="338"/>
                </a:lnTo>
                <a:lnTo>
                  <a:pt x="10" y="390"/>
                </a:lnTo>
                <a:lnTo>
                  <a:pt x="6" y="445"/>
                </a:lnTo>
                <a:lnTo>
                  <a:pt x="4" y="501"/>
                </a:lnTo>
                <a:lnTo>
                  <a:pt x="2" y="559"/>
                </a:lnTo>
                <a:lnTo>
                  <a:pt x="1" y="617"/>
                </a:lnTo>
                <a:lnTo>
                  <a:pt x="0" y="677"/>
                </a:lnTo>
                <a:lnTo>
                  <a:pt x="1" y="735"/>
                </a:lnTo>
                <a:lnTo>
                  <a:pt x="2" y="794"/>
                </a:lnTo>
                <a:lnTo>
                  <a:pt x="4" y="851"/>
                </a:lnTo>
                <a:lnTo>
                  <a:pt x="6" y="908"/>
                </a:lnTo>
                <a:lnTo>
                  <a:pt x="10" y="962"/>
                </a:lnTo>
                <a:lnTo>
                  <a:pt x="14" y="1015"/>
                </a:lnTo>
                <a:lnTo>
                  <a:pt x="19" y="1064"/>
                </a:lnTo>
                <a:lnTo>
                  <a:pt x="25" y="1112"/>
                </a:lnTo>
                <a:lnTo>
                  <a:pt x="31" y="1155"/>
                </a:lnTo>
                <a:lnTo>
                  <a:pt x="38" y="1195"/>
                </a:lnTo>
                <a:lnTo>
                  <a:pt x="45" y="1231"/>
                </a:lnTo>
                <a:lnTo>
                  <a:pt x="53" y="1262"/>
                </a:lnTo>
                <a:lnTo>
                  <a:pt x="61" y="1289"/>
                </a:lnTo>
                <a:lnTo>
                  <a:pt x="70" y="1312"/>
                </a:lnTo>
                <a:lnTo>
                  <a:pt x="79" y="1330"/>
                </a:lnTo>
                <a:lnTo>
                  <a:pt x="87" y="1343"/>
                </a:lnTo>
                <a:lnTo>
                  <a:pt x="97" y="1351"/>
                </a:lnTo>
                <a:lnTo>
                  <a:pt x="106" y="1353"/>
                </a:lnTo>
                <a:lnTo>
                  <a:pt x="115" y="1351"/>
                </a:lnTo>
                <a:lnTo>
                  <a:pt x="124" y="1343"/>
                </a:lnTo>
                <a:lnTo>
                  <a:pt x="133"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6"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1" name="Freeform 7"/>
          <p:cNvSpPr>
            <a:spLocks/>
          </p:cNvSpPr>
          <p:nvPr/>
        </p:nvSpPr>
        <p:spPr bwMode="auto">
          <a:xfrm>
            <a:off x="4576763" y="3271838"/>
            <a:ext cx="338137"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6" y="122"/>
              </a:cxn>
              <a:cxn ang="0">
                <a:pos x="31" y="198"/>
              </a:cxn>
              <a:cxn ang="0">
                <a:pos x="20" y="288"/>
              </a:cxn>
              <a:cxn ang="0">
                <a:pos x="10" y="390"/>
              </a:cxn>
              <a:cxn ang="0">
                <a:pos x="4" y="501"/>
              </a:cxn>
              <a:cxn ang="0">
                <a:pos x="1" y="617"/>
              </a:cxn>
              <a:cxn ang="0">
                <a:pos x="1" y="735"/>
              </a:cxn>
              <a:cxn ang="0">
                <a:pos x="4" y="851"/>
              </a:cxn>
              <a:cxn ang="0">
                <a:pos x="10" y="962"/>
              </a:cxn>
              <a:cxn ang="0">
                <a:pos x="20" y="1064"/>
              </a:cxn>
              <a:cxn ang="0">
                <a:pos x="31" y="1155"/>
              </a:cxn>
              <a:cxn ang="0">
                <a:pos x="46"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3" y="22"/>
                </a:lnTo>
                <a:lnTo>
                  <a:pt x="125" y="10"/>
                </a:lnTo>
                <a:lnTo>
                  <a:pt x="115" y="2"/>
                </a:lnTo>
                <a:lnTo>
                  <a:pt x="106" y="0"/>
                </a:lnTo>
                <a:lnTo>
                  <a:pt x="97" y="2"/>
                </a:lnTo>
                <a:lnTo>
                  <a:pt x="88" y="10"/>
                </a:lnTo>
                <a:lnTo>
                  <a:pt x="79" y="22"/>
                </a:lnTo>
                <a:lnTo>
                  <a:pt x="70" y="40"/>
                </a:lnTo>
                <a:lnTo>
                  <a:pt x="61" y="63"/>
                </a:lnTo>
                <a:lnTo>
                  <a:pt x="53" y="90"/>
                </a:lnTo>
                <a:lnTo>
                  <a:pt x="46" y="122"/>
                </a:lnTo>
                <a:lnTo>
                  <a:pt x="38" y="158"/>
                </a:lnTo>
                <a:lnTo>
                  <a:pt x="31" y="198"/>
                </a:lnTo>
                <a:lnTo>
                  <a:pt x="25" y="241"/>
                </a:lnTo>
                <a:lnTo>
                  <a:pt x="20" y="288"/>
                </a:lnTo>
                <a:lnTo>
                  <a:pt x="14" y="338"/>
                </a:lnTo>
                <a:lnTo>
                  <a:pt x="10" y="390"/>
                </a:lnTo>
                <a:lnTo>
                  <a:pt x="7" y="445"/>
                </a:lnTo>
                <a:lnTo>
                  <a:pt x="4" y="501"/>
                </a:lnTo>
                <a:lnTo>
                  <a:pt x="2" y="559"/>
                </a:lnTo>
                <a:lnTo>
                  <a:pt x="1" y="617"/>
                </a:lnTo>
                <a:lnTo>
                  <a:pt x="0" y="677"/>
                </a:lnTo>
                <a:lnTo>
                  <a:pt x="1" y="735"/>
                </a:lnTo>
                <a:lnTo>
                  <a:pt x="2" y="794"/>
                </a:lnTo>
                <a:lnTo>
                  <a:pt x="4" y="851"/>
                </a:lnTo>
                <a:lnTo>
                  <a:pt x="7" y="908"/>
                </a:lnTo>
                <a:lnTo>
                  <a:pt x="10" y="962"/>
                </a:lnTo>
                <a:lnTo>
                  <a:pt x="14" y="1015"/>
                </a:lnTo>
                <a:lnTo>
                  <a:pt x="20" y="1064"/>
                </a:lnTo>
                <a:lnTo>
                  <a:pt x="25" y="1112"/>
                </a:lnTo>
                <a:lnTo>
                  <a:pt x="31" y="1155"/>
                </a:lnTo>
                <a:lnTo>
                  <a:pt x="38" y="1195"/>
                </a:lnTo>
                <a:lnTo>
                  <a:pt x="46" y="1231"/>
                </a:lnTo>
                <a:lnTo>
                  <a:pt x="53" y="1262"/>
                </a:lnTo>
                <a:lnTo>
                  <a:pt x="61" y="1289"/>
                </a:lnTo>
                <a:lnTo>
                  <a:pt x="70" y="1312"/>
                </a:lnTo>
                <a:lnTo>
                  <a:pt x="79" y="1330"/>
                </a:lnTo>
                <a:lnTo>
                  <a:pt x="88" y="1343"/>
                </a:lnTo>
                <a:lnTo>
                  <a:pt x="97" y="1351"/>
                </a:lnTo>
                <a:lnTo>
                  <a:pt x="106" y="1353"/>
                </a:lnTo>
                <a:lnTo>
                  <a:pt x="115" y="1351"/>
                </a:lnTo>
                <a:lnTo>
                  <a:pt x="125" y="1343"/>
                </a:lnTo>
                <a:lnTo>
                  <a:pt x="133"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2" name="Freeform 8"/>
          <p:cNvSpPr>
            <a:spLocks/>
          </p:cNvSpPr>
          <p:nvPr/>
        </p:nvSpPr>
        <p:spPr bwMode="auto">
          <a:xfrm>
            <a:off x="5235575" y="3263900"/>
            <a:ext cx="338138" cy="2149475"/>
          </a:xfrm>
          <a:custGeom>
            <a:avLst/>
            <a:gdLst/>
            <a:ahLst/>
            <a:cxnLst>
              <a:cxn ang="0">
                <a:pos x="211" y="617"/>
              </a:cxn>
              <a:cxn ang="0">
                <a:pos x="208" y="501"/>
              </a:cxn>
              <a:cxn ang="0">
                <a:pos x="202" y="390"/>
              </a:cxn>
              <a:cxn ang="0">
                <a:pos x="193" y="288"/>
              </a:cxn>
              <a:cxn ang="0">
                <a:pos x="181" y="198"/>
              </a:cxn>
              <a:cxn ang="0">
                <a:pos x="167" y="122"/>
              </a:cxn>
              <a:cxn ang="0">
                <a:pos x="150" y="63"/>
              </a:cxn>
              <a:cxn ang="0">
                <a:pos x="133" y="22"/>
              </a:cxn>
              <a:cxn ang="0">
                <a:pos x="115" y="2"/>
              </a:cxn>
              <a:cxn ang="0">
                <a:pos x="97" y="2"/>
              </a:cxn>
              <a:cxn ang="0">
                <a:pos x="78" y="22"/>
              </a:cxn>
              <a:cxn ang="0">
                <a:pos x="61" y="63"/>
              </a:cxn>
              <a:cxn ang="0">
                <a:pos x="45" y="122"/>
              </a:cxn>
              <a:cxn ang="0">
                <a:pos x="31" y="198"/>
              </a:cxn>
              <a:cxn ang="0">
                <a:pos x="19" y="288"/>
              </a:cxn>
              <a:cxn ang="0">
                <a:pos x="10" y="390"/>
              </a:cxn>
              <a:cxn ang="0">
                <a:pos x="3" y="501"/>
              </a:cxn>
              <a:cxn ang="0">
                <a:pos x="0" y="617"/>
              </a:cxn>
              <a:cxn ang="0">
                <a:pos x="0" y="735"/>
              </a:cxn>
              <a:cxn ang="0">
                <a:pos x="3" y="851"/>
              </a:cxn>
              <a:cxn ang="0">
                <a:pos x="10" y="962"/>
              </a:cxn>
              <a:cxn ang="0">
                <a:pos x="19" y="1064"/>
              </a:cxn>
              <a:cxn ang="0">
                <a:pos x="31" y="1155"/>
              </a:cxn>
              <a:cxn ang="0">
                <a:pos x="45" y="1231"/>
              </a:cxn>
              <a:cxn ang="0">
                <a:pos x="61" y="1289"/>
              </a:cxn>
              <a:cxn ang="0">
                <a:pos x="78" y="1330"/>
              </a:cxn>
              <a:cxn ang="0">
                <a:pos x="97" y="1351"/>
              </a:cxn>
              <a:cxn ang="0">
                <a:pos x="115" y="1351"/>
              </a:cxn>
              <a:cxn ang="0">
                <a:pos x="133" y="1330"/>
              </a:cxn>
              <a:cxn ang="0">
                <a:pos x="150"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8" y="338"/>
                </a:lnTo>
                <a:lnTo>
                  <a:pt x="193" y="288"/>
                </a:lnTo>
                <a:lnTo>
                  <a:pt x="187" y="241"/>
                </a:lnTo>
                <a:lnTo>
                  <a:pt x="181" y="198"/>
                </a:lnTo>
                <a:lnTo>
                  <a:pt x="174" y="158"/>
                </a:lnTo>
                <a:lnTo>
                  <a:pt x="167" y="122"/>
                </a:lnTo>
                <a:lnTo>
                  <a:pt x="159" y="90"/>
                </a:lnTo>
                <a:lnTo>
                  <a:pt x="150" y="63"/>
                </a:lnTo>
                <a:lnTo>
                  <a:pt x="142" y="40"/>
                </a:lnTo>
                <a:lnTo>
                  <a:pt x="133" y="22"/>
                </a:lnTo>
                <a:lnTo>
                  <a:pt x="124" y="10"/>
                </a:lnTo>
                <a:lnTo>
                  <a:pt x="115" y="2"/>
                </a:lnTo>
                <a:lnTo>
                  <a:pt x="106" y="0"/>
                </a:lnTo>
                <a:lnTo>
                  <a:pt x="97" y="2"/>
                </a:lnTo>
                <a:lnTo>
                  <a:pt x="87" y="10"/>
                </a:lnTo>
                <a:lnTo>
                  <a:pt x="78" y="22"/>
                </a:lnTo>
                <a:lnTo>
                  <a:pt x="70" y="40"/>
                </a:lnTo>
                <a:lnTo>
                  <a:pt x="61" y="63"/>
                </a:lnTo>
                <a:lnTo>
                  <a:pt x="53" y="90"/>
                </a:lnTo>
                <a:lnTo>
                  <a:pt x="45" y="122"/>
                </a:lnTo>
                <a:lnTo>
                  <a:pt x="38" y="158"/>
                </a:lnTo>
                <a:lnTo>
                  <a:pt x="31" y="198"/>
                </a:lnTo>
                <a:lnTo>
                  <a:pt x="25" y="241"/>
                </a:lnTo>
                <a:lnTo>
                  <a:pt x="19" y="288"/>
                </a:lnTo>
                <a:lnTo>
                  <a:pt x="14" y="338"/>
                </a:lnTo>
                <a:lnTo>
                  <a:pt x="10" y="390"/>
                </a:lnTo>
                <a:lnTo>
                  <a:pt x="6" y="445"/>
                </a:lnTo>
                <a:lnTo>
                  <a:pt x="3" y="501"/>
                </a:lnTo>
                <a:lnTo>
                  <a:pt x="1" y="559"/>
                </a:lnTo>
                <a:lnTo>
                  <a:pt x="0" y="617"/>
                </a:lnTo>
                <a:lnTo>
                  <a:pt x="0" y="677"/>
                </a:lnTo>
                <a:lnTo>
                  <a:pt x="0" y="735"/>
                </a:lnTo>
                <a:lnTo>
                  <a:pt x="1" y="794"/>
                </a:lnTo>
                <a:lnTo>
                  <a:pt x="3" y="851"/>
                </a:lnTo>
                <a:lnTo>
                  <a:pt x="6" y="908"/>
                </a:lnTo>
                <a:lnTo>
                  <a:pt x="10" y="962"/>
                </a:lnTo>
                <a:lnTo>
                  <a:pt x="14" y="1015"/>
                </a:lnTo>
                <a:lnTo>
                  <a:pt x="19" y="1064"/>
                </a:lnTo>
                <a:lnTo>
                  <a:pt x="25" y="1112"/>
                </a:lnTo>
                <a:lnTo>
                  <a:pt x="31" y="1155"/>
                </a:lnTo>
                <a:lnTo>
                  <a:pt x="38" y="1195"/>
                </a:lnTo>
                <a:lnTo>
                  <a:pt x="45" y="1231"/>
                </a:lnTo>
                <a:lnTo>
                  <a:pt x="53" y="1262"/>
                </a:lnTo>
                <a:lnTo>
                  <a:pt x="61" y="1289"/>
                </a:lnTo>
                <a:lnTo>
                  <a:pt x="70" y="1312"/>
                </a:lnTo>
                <a:lnTo>
                  <a:pt x="78" y="1330"/>
                </a:lnTo>
                <a:lnTo>
                  <a:pt x="87" y="1343"/>
                </a:lnTo>
                <a:lnTo>
                  <a:pt x="97" y="1351"/>
                </a:lnTo>
                <a:lnTo>
                  <a:pt x="106" y="1353"/>
                </a:lnTo>
                <a:lnTo>
                  <a:pt x="115" y="1351"/>
                </a:lnTo>
                <a:lnTo>
                  <a:pt x="124" y="1343"/>
                </a:lnTo>
                <a:lnTo>
                  <a:pt x="133" y="1330"/>
                </a:lnTo>
                <a:lnTo>
                  <a:pt x="142" y="1312"/>
                </a:lnTo>
                <a:lnTo>
                  <a:pt x="150" y="1289"/>
                </a:lnTo>
                <a:lnTo>
                  <a:pt x="159" y="1262"/>
                </a:lnTo>
                <a:lnTo>
                  <a:pt x="167" y="1231"/>
                </a:lnTo>
                <a:lnTo>
                  <a:pt x="174" y="1195"/>
                </a:lnTo>
                <a:lnTo>
                  <a:pt x="181" y="1155"/>
                </a:lnTo>
                <a:lnTo>
                  <a:pt x="187" y="1112"/>
                </a:lnTo>
                <a:lnTo>
                  <a:pt x="193" y="1064"/>
                </a:lnTo>
                <a:lnTo>
                  <a:pt x="198"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3" name="Freeform 9"/>
          <p:cNvSpPr>
            <a:spLocks/>
          </p:cNvSpPr>
          <p:nvPr/>
        </p:nvSpPr>
        <p:spPr bwMode="auto">
          <a:xfrm>
            <a:off x="6075363" y="3263900"/>
            <a:ext cx="338137"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6" y="122"/>
              </a:cxn>
              <a:cxn ang="0">
                <a:pos x="31" y="198"/>
              </a:cxn>
              <a:cxn ang="0">
                <a:pos x="20" y="288"/>
              </a:cxn>
              <a:cxn ang="0">
                <a:pos x="10" y="390"/>
              </a:cxn>
              <a:cxn ang="0">
                <a:pos x="4" y="501"/>
              </a:cxn>
              <a:cxn ang="0">
                <a:pos x="0" y="617"/>
              </a:cxn>
              <a:cxn ang="0">
                <a:pos x="0" y="735"/>
              </a:cxn>
              <a:cxn ang="0">
                <a:pos x="4" y="851"/>
              </a:cxn>
              <a:cxn ang="0">
                <a:pos x="10" y="962"/>
              </a:cxn>
              <a:cxn ang="0">
                <a:pos x="20" y="1064"/>
              </a:cxn>
              <a:cxn ang="0">
                <a:pos x="31" y="1155"/>
              </a:cxn>
              <a:cxn ang="0">
                <a:pos x="46"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3" y="22"/>
                </a:lnTo>
                <a:lnTo>
                  <a:pt x="124" y="10"/>
                </a:lnTo>
                <a:lnTo>
                  <a:pt x="115" y="2"/>
                </a:lnTo>
                <a:lnTo>
                  <a:pt x="106" y="0"/>
                </a:lnTo>
                <a:lnTo>
                  <a:pt x="97" y="2"/>
                </a:lnTo>
                <a:lnTo>
                  <a:pt x="88" y="10"/>
                </a:lnTo>
                <a:lnTo>
                  <a:pt x="79" y="22"/>
                </a:lnTo>
                <a:lnTo>
                  <a:pt x="70" y="40"/>
                </a:lnTo>
                <a:lnTo>
                  <a:pt x="61" y="63"/>
                </a:lnTo>
                <a:lnTo>
                  <a:pt x="53" y="90"/>
                </a:lnTo>
                <a:lnTo>
                  <a:pt x="46" y="122"/>
                </a:lnTo>
                <a:lnTo>
                  <a:pt x="38" y="158"/>
                </a:lnTo>
                <a:lnTo>
                  <a:pt x="31" y="198"/>
                </a:lnTo>
                <a:lnTo>
                  <a:pt x="25" y="241"/>
                </a:lnTo>
                <a:lnTo>
                  <a:pt x="20" y="288"/>
                </a:lnTo>
                <a:lnTo>
                  <a:pt x="14" y="338"/>
                </a:lnTo>
                <a:lnTo>
                  <a:pt x="10" y="390"/>
                </a:lnTo>
                <a:lnTo>
                  <a:pt x="7" y="445"/>
                </a:lnTo>
                <a:lnTo>
                  <a:pt x="4" y="501"/>
                </a:lnTo>
                <a:lnTo>
                  <a:pt x="2" y="559"/>
                </a:lnTo>
                <a:lnTo>
                  <a:pt x="0" y="617"/>
                </a:lnTo>
                <a:lnTo>
                  <a:pt x="0" y="677"/>
                </a:lnTo>
                <a:lnTo>
                  <a:pt x="0" y="735"/>
                </a:lnTo>
                <a:lnTo>
                  <a:pt x="2" y="794"/>
                </a:lnTo>
                <a:lnTo>
                  <a:pt x="4" y="851"/>
                </a:lnTo>
                <a:lnTo>
                  <a:pt x="7" y="908"/>
                </a:lnTo>
                <a:lnTo>
                  <a:pt x="10" y="962"/>
                </a:lnTo>
                <a:lnTo>
                  <a:pt x="14" y="1015"/>
                </a:lnTo>
                <a:lnTo>
                  <a:pt x="20" y="1064"/>
                </a:lnTo>
                <a:lnTo>
                  <a:pt x="25" y="1112"/>
                </a:lnTo>
                <a:lnTo>
                  <a:pt x="31" y="1155"/>
                </a:lnTo>
                <a:lnTo>
                  <a:pt x="38" y="1195"/>
                </a:lnTo>
                <a:lnTo>
                  <a:pt x="46" y="1231"/>
                </a:lnTo>
                <a:lnTo>
                  <a:pt x="53" y="1262"/>
                </a:lnTo>
                <a:lnTo>
                  <a:pt x="61" y="1289"/>
                </a:lnTo>
                <a:lnTo>
                  <a:pt x="70" y="1312"/>
                </a:lnTo>
                <a:lnTo>
                  <a:pt x="79" y="1330"/>
                </a:lnTo>
                <a:lnTo>
                  <a:pt x="88" y="1343"/>
                </a:lnTo>
                <a:lnTo>
                  <a:pt x="97" y="1351"/>
                </a:lnTo>
                <a:lnTo>
                  <a:pt x="106" y="1353"/>
                </a:lnTo>
                <a:lnTo>
                  <a:pt x="115" y="1351"/>
                </a:lnTo>
                <a:lnTo>
                  <a:pt x="124" y="1343"/>
                </a:lnTo>
                <a:lnTo>
                  <a:pt x="133"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4" name="Freeform 10"/>
          <p:cNvSpPr>
            <a:spLocks/>
          </p:cNvSpPr>
          <p:nvPr/>
        </p:nvSpPr>
        <p:spPr bwMode="auto">
          <a:xfrm>
            <a:off x="6726238" y="3279775"/>
            <a:ext cx="338137" cy="2149475"/>
          </a:xfrm>
          <a:custGeom>
            <a:avLst/>
            <a:gdLst/>
            <a:ahLst/>
            <a:cxnLst>
              <a:cxn ang="0">
                <a:pos x="211" y="617"/>
              </a:cxn>
              <a:cxn ang="0">
                <a:pos x="208" y="501"/>
              </a:cxn>
              <a:cxn ang="0">
                <a:pos x="202" y="390"/>
              </a:cxn>
              <a:cxn ang="0">
                <a:pos x="193" y="288"/>
              </a:cxn>
              <a:cxn ang="0">
                <a:pos x="181" y="198"/>
              </a:cxn>
              <a:cxn ang="0">
                <a:pos x="167" y="122"/>
              </a:cxn>
              <a:cxn ang="0">
                <a:pos x="150" y="63"/>
              </a:cxn>
              <a:cxn ang="0">
                <a:pos x="133" y="22"/>
              </a:cxn>
              <a:cxn ang="0">
                <a:pos x="115" y="2"/>
              </a:cxn>
              <a:cxn ang="0">
                <a:pos x="96" y="2"/>
              </a:cxn>
              <a:cxn ang="0">
                <a:pos x="78" y="22"/>
              </a:cxn>
              <a:cxn ang="0">
                <a:pos x="61" y="63"/>
              </a:cxn>
              <a:cxn ang="0">
                <a:pos x="45" y="122"/>
              </a:cxn>
              <a:cxn ang="0">
                <a:pos x="31" y="198"/>
              </a:cxn>
              <a:cxn ang="0">
                <a:pos x="19" y="288"/>
              </a:cxn>
              <a:cxn ang="0">
                <a:pos x="10" y="390"/>
              </a:cxn>
              <a:cxn ang="0">
                <a:pos x="3" y="501"/>
              </a:cxn>
              <a:cxn ang="0">
                <a:pos x="0" y="617"/>
              </a:cxn>
              <a:cxn ang="0">
                <a:pos x="0" y="735"/>
              </a:cxn>
              <a:cxn ang="0">
                <a:pos x="3" y="851"/>
              </a:cxn>
              <a:cxn ang="0">
                <a:pos x="10" y="962"/>
              </a:cxn>
              <a:cxn ang="0">
                <a:pos x="19" y="1064"/>
              </a:cxn>
              <a:cxn ang="0">
                <a:pos x="31" y="1155"/>
              </a:cxn>
              <a:cxn ang="0">
                <a:pos x="45" y="1231"/>
              </a:cxn>
              <a:cxn ang="0">
                <a:pos x="61" y="1289"/>
              </a:cxn>
              <a:cxn ang="0">
                <a:pos x="78" y="1330"/>
              </a:cxn>
              <a:cxn ang="0">
                <a:pos x="96" y="1351"/>
              </a:cxn>
              <a:cxn ang="0">
                <a:pos x="115" y="1351"/>
              </a:cxn>
              <a:cxn ang="0">
                <a:pos x="133" y="1330"/>
              </a:cxn>
              <a:cxn ang="0">
                <a:pos x="150"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7" y="338"/>
                </a:lnTo>
                <a:lnTo>
                  <a:pt x="193" y="288"/>
                </a:lnTo>
                <a:lnTo>
                  <a:pt x="187" y="241"/>
                </a:lnTo>
                <a:lnTo>
                  <a:pt x="181" y="198"/>
                </a:lnTo>
                <a:lnTo>
                  <a:pt x="174" y="158"/>
                </a:lnTo>
                <a:lnTo>
                  <a:pt x="167" y="122"/>
                </a:lnTo>
                <a:lnTo>
                  <a:pt x="159" y="90"/>
                </a:lnTo>
                <a:lnTo>
                  <a:pt x="150" y="63"/>
                </a:lnTo>
                <a:lnTo>
                  <a:pt x="142" y="40"/>
                </a:lnTo>
                <a:lnTo>
                  <a:pt x="133" y="22"/>
                </a:lnTo>
                <a:lnTo>
                  <a:pt x="124" y="10"/>
                </a:lnTo>
                <a:lnTo>
                  <a:pt x="115" y="2"/>
                </a:lnTo>
                <a:lnTo>
                  <a:pt x="106" y="0"/>
                </a:lnTo>
                <a:lnTo>
                  <a:pt x="96" y="2"/>
                </a:lnTo>
                <a:lnTo>
                  <a:pt x="87" y="10"/>
                </a:lnTo>
                <a:lnTo>
                  <a:pt x="78" y="22"/>
                </a:lnTo>
                <a:lnTo>
                  <a:pt x="70" y="40"/>
                </a:lnTo>
                <a:lnTo>
                  <a:pt x="61" y="63"/>
                </a:lnTo>
                <a:lnTo>
                  <a:pt x="53" y="90"/>
                </a:lnTo>
                <a:lnTo>
                  <a:pt x="45" y="122"/>
                </a:lnTo>
                <a:lnTo>
                  <a:pt x="38" y="158"/>
                </a:lnTo>
                <a:lnTo>
                  <a:pt x="31" y="198"/>
                </a:lnTo>
                <a:lnTo>
                  <a:pt x="24" y="241"/>
                </a:lnTo>
                <a:lnTo>
                  <a:pt x="19" y="288"/>
                </a:lnTo>
                <a:lnTo>
                  <a:pt x="14" y="338"/>
                </a:lnTo>
                <a:lnTo>
                  <a:pt x="10" y="390"/>
                </a:lnTo>
                <a:lnTo>
                  <a:pt x="6" y="445"/>
                </a:lnTo>
                <a:lnTo>
                  <a:pt x="3" y="501"/>
                </a:lnTo>
                <a:lnTo>
                  <a:pt x="1" y="559"/>
                </a:lnTo>
                <a:lnTo>
                  <a:pt x="0" y="617"/>
                </a:lnTo>
                <a:lnTo>
                  <a:pt x="0" y="677"/>
                </a:lnTo>
                <a:lnTo>
                  <a:pt x="0" y="735"/>
                </a:lnTo>
                <a:lnTo>
                  <a:pt x="1" y="794"/>
                </a:lnTo>
                <a:lnTo>
                  <a:pt x="3" y="851"/>
                </a:lnTo>
                <a:lnTo>
                  <a:pt x="6" y="908"/>
                </a:lnTo>
                <a:lnTo>
                  <a:pt x="10" y="962"/>
                </a:lnTo>
                <a:lnTo>
                  <a:pt x="14" y="1015"/>
                </a:lnTo>
                <a:lnTo>
                  <a:pt x="19" y="1064"/>
                </a:lnTo>
                <a:lnTo>
                  <a:pt x="24" y="1112"/>
                </a:lnTo>
                <a:lnTo>
                  <a:pt x="31" y="1155"/>
                </a:lnTo>
                <a:lnTo>
                  <a:pt x="38" y="1195"/>
                </a:lnTo>
                <a:lnTo>
                  <a:pt x="45" y="1231"/>
                </a:lnTo>
                <a:lnTo>
                  <a:pt x="53" y="1262"/>
                </a:lnTo>
                <a:lnTo>
                  <a:pt x="61" y="1289"/>
                </a:lnTo>
                <a:lnTo>
                  <a:pt x="70" y="1312"/>
                </a:lnTo>
                <a:lnTo>
                  <a:pt x="78" y="1330"/>
                </a:lnTo>
                <a:lnTo>
                  <a:pt x="87" y="1343"/>
                </a:lnTo>
                <a:lnTo>
                  <a:pt x="96" y="1351"/>
                </a:lnTo>
                <a:lnTo>
                  <a:pt x="106" y="1353"/>
                </a:lnTo>
                <a:lnTo>
                  <a:pt x="115" y="1351"/>
                </a:lnTo>
                <a:lnTo>
                  <a:pt x="124" y="1343"/>
                </a:lnTo>
                <a:lnTo>
                  <a:pt x="133" y="1330"/>
                </a:lnTo>
                <a:lnTo>
                  <a:pt x="142" y="1312"/>
                </a:lnTo>
                <a:lnTo>
                  <a:pt x="150" y="1289"/>
                </a:lnTo>
                <a:lnTo>
                  <a:pt x="159" y="1262"/>
                </a:lnTo>
                <a:lnTo>
                  <a:pt x="167" y="1231"/>
                </a:lnTo>
                <a:lnTo>
                  <a:pt x="174" y="1195"/>
                </a:lnTo>
                <a:lnTo>
                  <a:pt x="181" y="1155"/>
                </a:lnTo>
                <a:lnTo>
                  <a:pt x="187" y="1112"/>
                </a:lnTo>
                <a:lnTo>
                  <a:pt x="193" y="1064"/>
                </a:lnTo>
                <a:lnTo>
                  <a:pt x="197"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5" name="Freeform 11"/>
          <p:cNvSpPr>
            <a:spLocks/>
          </p:cNvSpPr>
          <p:nvPr/>
        </p:nvSpPr>
        <p:spPr bwMode="auto">
          <a:xfrm>
            <a:off x="3109913" y="3271838"/>
            <a:ext cx="338137" cy="2149475"/>
          </a:xfrm>
          <a:custGeom>
            <a:avLst/>
            <a:gdLst/>
            <a:ahLst/>
            <a:cxnLst>
              <a:cxn ang="0">
                <a:pos x="211" y="617"/>
              </a:cxn>
              <a:cxn ang="0">
                <a:pos x="209" y="501"/>
              </a:cxn>
              <a:cxn ang="0">
                <a:pos x="202" y="390"/>
              </a:cxn>
              <a:cxn ang="0">
                <a:pos x="193" y="288"/>
              </a:cxn>
              <a:cxn ang="0">
                <a:pos x="181" y="198"/>
              </a:cxn>
              <a:cxn ang="0">
                <a:pos x="167" y="122"/>
              </a:cxn>
              <a:cxn ang="0">
                <a:pos x="151" y="63"/>
              </a:cxn>
              <a:cxn ang="0">
                <a:pos x="134" y="22"/>
              </a:cxn>
              <a:cxn ang="0">
                <a:pos x="115" y="2"/>
              </a:cxn>
              <a:cxn ang="0">
                <a:pos x="97" y="2"/>
              </a:cxn>
              <a:cxn ang="0">
                <a:pos x="79" y="22"/>
              </a:cxn>
              <a:cxn ang="0">
                <a:pos x="61" y="63"/>
              </a:cxn>
              <a:cxn ang="0">
                <a:pos x="46" y="122"/>
              </a:cxn>
              <a:cxn ang="0">
                <a:pos x="32" y="198"/>
              </a:cxn>
              <a:cxn ang="0">
                <a:pos x="20" y="288"/>
              </a:cxn>
              <a:cxn ang="0">
                <a:pos x="10" y="390"/>
              </a:cxn>
              <a:cxn ang="0">
                <a:pos x="4" y="501"/>
              </a:cxn>
              <a:cxn ang="0">
                <a:pos x="1" y="617"/>
              </a:cxn>
              <a:cxn ang="0">
                <a:pos x="1" y="735"/>
              </a:cxn>
              <a:cxn ang="0">
                <a:pos x="4" y="851"/>
              </a:cxn>
              <a:cxn ang="0">
                <a:pos x="10" y="962"/>
              </a:cxn>
              <a:cxn ang="0">
                <a:pos x="20" y="1064"/>
              </a:cxn>
              <a:cxn ang="0">
                <a:pos x="32" y="1155"/>
              </a:cxn>
              <a:cxn ang="0">
                <a:pos x="46" y="1231"/>
              </a:cxn>
              <a:cxn ang="0">
                <a:pos x="61" y="1289"/>
              </a:cxn>
              <a:cxn ang="0">
                <a:pos x="79" y="1330"/>
              </a:cxn>
              <a:cxn ang="0">
                <a:pos x="97" y="1351"/>
              </a:cxn>
              <a:cxn ang="0">
                <a:pos x="115" y="1351"/>
              </a:cxn>
              <a:cxn ang="0">
                <a:pos x="134" y="1330"/>
              </a:cxn>
              <a:cxn ang="0">
                <a:pos x="151" y="1289"/>
              </a:cxn>
              <a:cxn ang="0">
                <a:pos x="167" y="1231"/>
              </a:cxn>
              <a:cxn ang="0">
                <a:pos x="181" y="1155"/>
              </a:cxn>
              <a:cxn ang="0">
                <a:pos x="193" y="1064"/>
              </a:cxn>
              <a:cxn ang="0">
                <a:pos x="202" y="962"/>
              </a:cxn>
              <a:cxn ang="0">
                <a:pos x="209" y="851"/>
              </a:cxn>
              <a:cxn ang="0">
                <a:pos x="211" y="735"/>
              </a:cxn>
            </a:cxnLst>
            <a:rect l="0" t="0" r="r" b="b"/>
            <a:pathLst>
              <a:path w="213" h="1354">
                <a:moveTo>
                  <a:pt x="212" y="677"/>
                </a:moveTo>
                <a:lnTo>
                  <a:pt x="211" y="617"/>
                </a:lnTo>
                <a:lnTo>
                  <a:pt x="210" y="559"/>
                </a:lnTo>
                <a:lnTo>
                  <a:pt x="209" y="501"/>
                </a:lnTo>
                <a:lnTo>
                  <a:pt x="206" y="445"/>
                </a:lnTo>
                <a:lnTo>
                  <a:pt x="202" y="390"/>
                </a:lnTo>
                <a:lnTo>
                  <a:pt x="198" y="338"/>
                </a:lnTo>
                <a:lnTo>
                  <a:pt x="193" y="288"/>
                </a:lnTo>
                <a:lnTo>
                  <a:pt x="187" y="241"/>
                </a:lnTo>
                <a:lnTo>
                  <a:pt x="181" y="198"/>
                </a:lnTo>
                <a:lnTo>
                  <a:pt x="174" y="158"/>
                </a:lnTo>
                <a:lnTo>
                  <a:pt x="167" y="122"/>
                </a:lnTo>
                <a:lnTo>
                  <a:pt x="159" y="90"/>
                </a:lnTo>
                <a:lnTo>
                  <a:pt x="151" y="63"/>
                </a:lnTo>
                <a:lnTo>
                  <a:pt x="142" y="40"/>
                </a:lnTo>
                <a:lnTo>
                  <a:pt x="134" y="22"/>
                </a:lnTo>
                <a:lnTo>
                  <a:pt x="125" y="10"/>
                </a:lnTo>
                <a:lnTo>
                  <a:pt x="115" y="2"/>
                </a:lnTo>
                <a:lnTo>
                  <a:pt x="106" y="0"/>
                </a:lnTo>
                <a:lnTo>
                  <a:pt x="97" y="2"/>
                </a:lnTo>
                <a:lnTo>
                  <a:pt x="88" y="10"/>
                </a:lnTo>
                <a:lnTo>
                  <a:pt x="79" y="22"/>
                </a:lnTo>
                <a:lnTo>
                  <a:pt x="70" y="40"/>
                </a:lnTo>
                <a:lnTo>
                  <a:pt x="61" y="63"/>
                </a:lnTo>
                <a:lnTo>
                  <a:pt x="53" y="90"/>
                </a:lnTo>
                <a:lnTo>
                  <a:pt x="46" y="122"/>
                </a:lnTo>
                <a:lnTo>
                  <a:pt x="38" y="158"/>
                </a:lnTo>
                <a:lnTo>
                  <a:pt x="32" y="198"/>
                </a:lnTo>
                <a:lnTo>
                  <a:pt x="25" y="241"/>
                </a:lnTo>
                <a:lnTo>
                  <a:pt x="20" y="288"/>
                </a:lnTo>
                <a:lnTo>
                  <a:pt x="14" y="338"/>
                </a:lnTo>
                <a:lnTo>
                  <a:pt x="10" y="390"/>
                </a:lnTo>
                <a:lnTo>
                  <a:pt x="7" y="445"/>
                </a:lnTo>
                <a:lnTo>
                  <a:pt x="4" y="501"/>
                </a:lnTo>
                <a:lnTo>
                  <a:pt x="2" y="559"/>
                </a:lnTo>
                <a:lnTo>
                  <a:pt x="1" y="617"/>
                </a:lnTo>
                <a:lnTo>
                  <a:pt x="0" y="677"/>
                </a:lnTo>
                <a:lnTo>
                  <a:pt x="1" y="735"/>
                </a:lnTo>
                <a:lnTo>
                  <a:pt x="2" y="794"/>
                </a:lnTo>
                <a:lnTo>
                  <a:pt x="4" y="851"/>
                </a:lnTo>
                <a:lnTo>
                  <a:pt x="7" y="908"/>
                </a:lnTo>
                <a:lnTo>
                  <a:pt x="10" y="962"/>
                </a:lnTo>
                <a:lnTo>
                  <a:pt x="14" y="1015"/>
                </a:lnTo>
                <a:lnTo>
                  <a:pt x="20" y="1064"/>
                </a:lnTo>
                <a:lnTo>
                  <a:pt x="25" y="1112"/>
                </a:lnTo>
                <a:lnTo>
                  <a:pt x="32" y="1155"/>
                </a:lnTo>
                <a:lnTo>
                  <a:pt x="38" y="1195"/>
                </a:lnTo>
                <a:lnTo>
                  <a:pt x="46" y="1231"/>
                </a:lnTo>
                <a:lnTo>
                  <a:pt x="53" y="1262"/>
                </a:lnTo>
                <a:lnTo>
                  <a:pt x="61" y="1289"/>
                </a:lnTo>
                <a:lnTo>
                  <a:pt x="70" y="1312"/>
                </a:lnTo>
                <a:lnTo>
                  <a:pt x="79" y="1330"/>
                </a:lnTo>
                <a:lnTo>
                  <a:pt x="88" y="1343"/>
                </a:lnTo>
                <a:lnTo>
                  <a:pt x="97" y="1351"/>
                </a:lnTo>
                <a:lnTo>
                  <a:pt x="106" y="1353"/>
                </a:lnTo>
                <a:lnTo>
                  <a:pt x="115" y="1351"/>
                </a:lnTo>
                <a:lnTo>
                  <a:pt x="125" y="1343"/>
                </a:lnTo>
                <a:lnTo>
                  <a:pt x="134" y="1330"/>
                </a:lnTo>
                <a:lnTo>
                  <a:pt x="142" y="1312"/>
                </a:lnTo>
                <a:lnTo>
                  <a:pt x="151" y="1289"/>
                </a:lnTo>
                <a:lnTo>
                  <a:pt x="159" y="1262"/>
                </a:lnTo>
                <a:lnTo>
                  <a:pt x="167" y="1231"/>
                </a:lnTo>
                <a:lnTo>
                  <a:pt x="174" y="1195"/>
                </a:lnTo>
                <a:lnTo>
                  <a:pt x="181" y="1155"/>
                </a:lnTo>
                <a:lnTo>
                  <a:pt x="187" y="1112"/>
                </a:lnTo>
                <a:lnTo>
                  <a:pt x="193" y="1064"/>
                </a:lnTo>
                <a:lnTo>
                  <a:pt x="198" y="1015"/>
                </a:lnTo>
                <a:lnTo>
                  <a:pt x="202" y="962"/>
                </a:lnTo>
                <a:lnTo>
                  <a:pt x="206" y="908"/>
                </a:lnTo>
                <a:lnTo>
                  <a:pt x="209"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6" name="Rectangle 12"/>
          <p:cNvSpPr>
            <a:spLocks noChangeArrowheads="1"/>
          </p:cNvSpPr>
          <p:nvPr/>
        </p:nvSpPr>
        <p:spPr bwMode="auto">
          <a:xfrm>
            <a:off x="7342188" y="5472113"/>
            <a:ext cx="1546225"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Many-to-Many</a:t>
            </a:r>
          </a:p>
        </p:txBody>
      </p:sp>
      <p:sp>
        <p:nvSpPr>
          <p:cNvPr id="11277" name="Freeform 13"/>
          <p:cNvSpPr>
            <a:spLocks/>
          </p:cNvSpPr>
          <p:nvPr/>
        </p:nvSpPr>
        <p:spPr bwMode="auto">
          <a:xfrm>
            <a:off x="7558088" y="3263900"/>
            <a:ext cx="338137" cy="2149475"/>
          </a:xfrm>
          <a:custGeom>
            <a:avLst/>
            <a:gdLst/>
            <a:ahLst/>
            <a:cxnLst>
              <a:cxn ang="0">
                <a:pos x="211" y="617"/>
              </a:cxn>
              <a:cxn ang="0">
                <a:pos x="208" y="501"/>
              </a:cxn>
              <a:cxn ang="0">
                <a:pos x="202" y="390"/>
              </a:cxn>
              <a:cxn ang="0">
                <a:pos x="193" y="288"/>
              </a:cxn>
              <a:cxn ang="0">
                <a:pos x="181" y="198"/>
              </a:cxn>
              <a:cxn ang="0">
                <a:pos x="167" y="122"/>
              </a:cxn>
              <a:cxn ang="0">
                <a:pos x="151" y="63"/>
              </a:cxn>
              <a:cxn ang="0">
                <a:pos x="133" y="22"/>
              </a:cxn>
              <a:cxn ang="0">
                <a:pos x="115" y="2"/>
              </a:cxn>
              <a:cxn ang="0">
                <a:pos x="97" y="2"/>
              </a:cxn>
              <a:cxn ang="0">
                <a:pos x="79" y="22"/>
              </a:cxn>
              <a:cxn ang="0">
                <a:pos x="61" y="63"/>
              </a:cxn>
              <a:cxn ang="0">
                <a:pos x="45" y="122"/>
              </a:cxn>
              <a:cxn ang="0">
                <a:pos x="31" y="198"/>
              </a:cxn>
              <a:cxn ang="0">
                <a:pos x="19" y="288"/>
              </a:cxn>
              <a:cxn ang="0">
                <a:pos x="10" y="390"/>
              </a:cxn>
              <a:cxn ang="0">
                <a:pos x="4" y="501"/>
              </a:cxn>
              <a:cxn ang="0">
                <a:pos x="0" y="617"/>
              </a:cxn>
              <a:cxn ang="0">
                <a:pos x="0" y="735"/>
              </a:cxn>
              <a:cxn ang="0">
                <a:pos x="4" y="851"/>
              </a:cxn>
              <a:cxn ang="0">
                <a:pos x="10" y="962"/>
              </a:cxn>
              <a:cxn ang="0">
                <a:pos x="19" y="1064"/>
              </a:cxn>
              <a:cxn ang="0">
                <a:pos x="31" y="1155"/>
              </a:cxn>
              <a:cxn ang="0">
                <a:pos x="45" y="1231"/>
              </a:cxn>
              <a:cxn ang="0">
                <a:pos x="61" y="1289"/>
              </a:cxn>
              <a:cxn ang="0">
                <a:pos x="79" y="1330"/>
              </a:cxn>
              <a:cxn ang="0">
                <a:pos x="97" y="1351"/>
              </a:cxn>
              <a:cxn ang="0">
                <a:pos x="115" y="1351"/>
              </a:cxn>
              <a:cxn ang="0">
                <a:pos x="133" y="1330"/>
              </a:cxn>
              <a:cxn ang="0">
                <a:pos x="151" y="1289"/>
              </a:cxn>
              <a:cxn ang="0">
                <a:pos x="167" y="1231"/>
              </a:cxn>
              <a:cxn ang="0">
                <a:pos x="181" y="1155"/>
              </a:cxn>
              <a:cxn ang="0">
                <a:pos x="193"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7" y="338"/>
                </a:lnTo>
                <a:lnTo>
                  <a:pt x="193" y="288"/>
                </a:lnTo>
                <a:lnTo>
                  <a:pt x="187" y="241"/>
                </a:lnTo>
                <a:lnTo>
                  <a:pt x="181" y="198"/>
                </a:lnTo>
                <a:lnTo>
                  <a:pt x="174" y="158"/>
                </a:lnTo>
                <a:lnTo>
                  <a:pt x="167" y="122"/>
                </a:lnTo>
                <a:lnTo>
                  <a:pt x="159" y="90"/>
                </a:lnTo>
                <a:lnTo>
                  <a:pt x="151" y="63"/>
                </a:lnTo>
                <a:lnTo>
                  <a:pt x="142" y="40"/>
                </a:lnTo>
                <a:lnTo>
                  <a:pt x="133" y="22"/>
                </a:lnTo>
                <a:lnTo>
                  <a:pt x="124" y="10"/>
                </a:lnTo>
                <a:lnTo>
                  <a:pt x="115" y="2"/>
                </a:lnTo>
                <a:lnTo>
                  <a:pt x="106" y="0"/>
                </a:lnTo>
                <a:lnTo>
                  <a:pt x="97" y="2"/>
                </a:lnTo>
                <a:lnTo>
                  <a:pt x="88" y="10"/>
                </a:lnTo>
                <a:lnTo>
                  <a:pt x="79" y="22"/>
                </a:lnTo>
                <a:lnTo>
                  <a:pt x="70" y="40"/>
                </a:lnTo>
                <a:lnTo>
                  <a:pt x="61" y="63"/>
                </a:lnTo>
                <a:lnTo>
                  <a:pt x="53" y="90"/>
                </a:lnTo>
                <a:lnTo>
                  <a:pt x="45" y="122"/>
                </a:lnTo>
                <a:lnTo>
                  <a:pt x="38" y="158"/>
                </a:lnTo>
                <a:lnTo>
                  <a:pt x="31" y="198"/>
                </a:lnTo>
                <a:lnTo>
                  <a:pt x="25" y="241"/>
                </a:lnTo>
                <a:lnTo>
                  <a:pt x="19" y="288"/>
                </a:lnTo>
                <a:lnTo>
                  <a:pt x="14" y="338"/>
                </a:lnTo>
                <a:lnTo>
                  <a:pt x="10" y="390"/>
                </a:lnTo>
                <a:lnTo>
                  <a:pt x="7" y="445"/>
                </a:lnTo>
                <a:lnTo>
                  <a:pt x="4" y="501"/>
                </a:lnTo>
                <a:lnTo>
                  <a:pt x="2" y="559"/>
                </a:lnTo>
                <a:lnTo>
                  <a:pt x="0" y="617"/>
                </a:lnTo>
                <a:lnTo>
                  <a:pt x="0" y="677"/>
                </a:lnTo>
                <a:lnTo>
                  <a:pt x="0" y="735"/>
                </a:lnTo>
                <a:lnTo>
                  <a:pt x="2" y="794"/>
                </a:lnTo>
                <a:lnTo>
                  <a:pt x="4" y="851"/>
                </a:lnTo>
                <a:lnTo>
                  <a:pt x="7" y="908"/>
                </a:lnTo>
                <a:lnTo>
                  <a:pt x="10" y="962"/>
                </a:lnTo>
                <a:lnTo>
                  <a:pt x="14" y="1015"/>
                </a:lnTo>
                <a:lnTo>
                  <a:pt x="19" y="1064"/>
                </a:lnTo>
                <a:lnTo>
                  <a:pt x="25" y="1112"/>
                </a:lnTo>
                <a:lnTo>
                  <a:pt x="31" y="1155"/>
                </a:lnTo>
                <a:lnTo>
                  <a:pt x="38" y="1195"/>
                </a:lnTo>
                <a:lnTo>
                  <a:pt x="45" y="1231"/>
                </a:lnTo>
                <a:lnTo>
                  <a:pt x="53" y="1262"/>
                </a:lnTo>
                <a:lnTo>
                  <a:pt x="61" y="1289"/>
                </a:lnTo>
                <a:lnTo>
                  <a:pt x="70" y="1312"/>
                </a:lnTo>
                <a:lnTo>
                  <a:pt x="79" y="1330"/>
                </a:lnTo>
                <a:lnTo>
                  <a:pt x="88" y="1343"/>
                </a:lnTo>
                <a:lnTo>
                  <a:pt x="97" y="1351"/>
                </a:lnTo>
                <a:lnTo>
                  <a:pt x="106" y="1353"/>
                </a:lnTo>
                <a:lnTo>
                  <a:pt x="115" y="1351"/>
                </a:lnTo>
                <a:lnTo>
                  <a:pt x="124" y="1343"/>
                </a:lnTo>
                <a:lnTo>
                  <a:pt x="133" y="1330"/>
                </a:lnTo>
                <a:lnTo>
                  <a:pt x="142" y="1312"/>
                </a:lnTo>
                <a:lnTo>
                  <a:pt x="151" y="1289"/>
                </a:lnTo>
                <a:lnTo>
                  <a:pt x="159" y="1262"/>
                </a:lnTo>
                <a:lnTo>
                  <a:pt x="167" y="1231"/>
                </a:lnTo>
                <a:lnTo>
                  <a:pt x="174" y="1195"/>
                </a:lnTo>
                <a:lnTo>
                  <a:pt x="181" y="1155"/>
                </a:lnTo>
                <a:lnTo>
                  <a:pt x="187" y="1112"/>
                </a:lnTo>
                <a:lnTo>
                  <a:pt x="193" y="1064"/>
                </a:lnTo>
                <a:lnTo>
                  <a:pt x="197"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8" name="Freeform 14"/>
          <p:cNvSpPr>
            <a:spLocks/>
          </p:cNvSpPr>
          <p:nvPr/>
        </p:nvSpPr>
        <p:spPr bwMode="auto">
          <a:xfrm>
            <a:off x="8201025" y="3263900"/>
            <a:ext cx="338138" cy="2149475"/>
          </a:xfrm>
          <a:custGeom>
            <a:avLst/>
            <a:gdLst/>
            <a:ahLst/>
            <a:cxnLst>
              <a:cxn ang="0">
                <a:pos x="211" y="617"/>
              </a:cxn>
              <a:cxn ang="0">
                <a:pos x="208" y="501"/>
              </a:cxn>
              <a:cxn ang="0">
                <a:pos x="202" y="390"/>
              </a:cxn>
              <a:cxn ang="0">
                <a:pos x="192" y="288"/>
              </a:cxn>
              <a:cxn ang="0">
                <a:pos x="181" y="198"/>
              </a:cxn>
              <a:cxn ang="0">
                <a:pos x="166" y="122"/>
              </a:cxn>
              <a:cxn ang="0">
                <a:pos x="150" y="63"/>
              </a:cxn>
              <a:cxn ang="0">
                <a:pos x="133" y="22"/>
              </a:cxn>
              <a:cxn ang="0">
                <a:pos x="115" y="2"/>
              </a:cxn>
              <a:cxn ang="0">
                <a:pos x="96" y="2"/>
              </a:cxn>
              <a:cxn ang="0">
                <a:pos x="78" y="22"/>
              </a:cxn>
              <a:cxn ang="0">
                <a:pos x="61" y="63"/>
              </a:cxn>
              <a:cxn ang="0">
                <a:pos x="45" y="122"/>
              </a:cxn>
              <a:cxn ang="0">
                <a:pos x="31" y="198"/>
              </a:cxn>
              <a:cxn ang="0">
                <a:pos x="19" y="288"/>
              </a:cxn>
              <a:cxn ang="0">
                <a:pos x="10" y="390"/>
              </a:cxn>
              <a:cxn ang="0">
                <a:pos x="3" y="501"/>
              </a:cxn>
              <a:cxn ang="0">
                <a:pos x="0" y="617"/>
              </a:cxn>
              <a:cxn ang="0">
                <a:pos x="0" y="735"/>
              </a:cxn>
              <a:cxn ang="0">
                <a:pos x="3" y="851"/>
              </a:cxn>
              <a:cxn ang="0">
                <a:pos x="10" y="962"/>
              </a:cxn>
              <a:cxn ang="0">
                <a:pos x="19" y="1064"/>
              </a:cxn>
              <a:cxn ang="0">
                <a:pos x="31" y="1155"/>
              </a:cxn>
              <a:cxn ang="0">
                <a:pos x="45" y="1231"/>
              </a:cxn>
              <a:cxn ang="0">
                <a:pos x="61" y="1289"/>
              </a:cxn>
              <a:cxn ang="0">
                <a:pos x="78" y="1330"/>
              </a:cxn>
              <a:cxn ang="0">
                <a:pos x="96" y="1351"/>
              </a:cxn>
              <a:cxn ang="0">
                <a:pos x="115" y="1351"/>
              </a:cxn>
              <a:cxn ang="0">
                <a:pos x="133" y="1330"/>
              </a:cxn>
              <a:cxn ang="0">
                <a:pos x="150" y="1289"/>
              </a:cxn>
              <a:cxn ang="0">
                <a:pos x="166" y="1231"/>
              </a:cxn>
              <a:cxn ang="0">
                <a:pos x="181" y="1155"/>
              </a:cxn>
              <a:cxn ang="0">
                <a:pos x="192" y="1064"/>
              </a:cxn>
              <a:cxn ang="0">
                <a:pos x="202" y="962"/>
              </a:cxn>
              <a:cxn ang="0">
                <a:pos x="208" y="851"/>
              </a:cxn>
              <a:cxn ang="0">
                <a:pos x="211" y="735"/>
              </a:cxn>
            </a:cxnLst>
            <a:rect l="0" t="0" r="r" b="b"/>
            <a:pathLst>
              <a:path w="213" h="1354">
                <a:moveTo>
                  <a:pt x="212" y="677"/>
                </a:moveTo>
                <a:lnTo>
                  <a:pt x="211" y="617"/>
                </a:lnTo>
                <a:lnTo>
                  <a:pt x="210" y="559"/>
                </a:lnTo>
                <a:lnTo>
                  <a:pt x="208" y="501"/>
                </a:lnTo>
                <a:lnTo>
                  <a:pt x="205" y="445"/>
                </a:lnTo>
                <a:lnTo>
                  <a:pt x="202" y="390"/>
                </a:lnTo>
                <a:lnTo>
                  <a:pt x="197" y="338"/>
                </a:lnTo>
                <a:lnTo>
                  <a:pt x="192" y="288"/>
                </a:lnTo>
                <a:lnTo>
                  <a:pt x="187" y="241"/>
                </a:lnTo>
                <a:lnTo>
                  <a:pt x="181" y="198"/>
                </a:lnTo>
                <a:lnTo>
                  <a:pt x="174" y="158"/>
                </a:lnTo>
                <a:lnTo>
                  <a:pt x="166" y="122"/>
                </a:lnTo>
                <a:lnTo>
                  <a:pt x="159" y="90"/>
                </a:lnTo>
                <a:lnTo>
                  <a:pt x="150" y="63"/>
                </a:lnTo>
                <a:lnTo>
                  <a:pt x="142" y="40"/>
                </a:lnTo>
                <a:lnTo>
                  <a:pt x="133" y="22"/>
                </a:lnTo>
                <a:lnTo>
                  <a:pt x="124" y="10"/>
                </a:lnTo>
                <a:lnTo>
                  <a:pt x="115" y="2"/>
                </a:lnTo>
                <a:lnTo>
                  <a:pt x="106" y="0"/>
                </a:lnTo>
                <a:lnTo>
                  <a:pt x="96" y="2"/>
                </a:lnTo>
                <a:lnTo>
                  <a:pt x="87" y="10"/>
                </a:lnTo>
                <a:lnTo>
                  <a:pt x="78" y="22"/>
                </a:lnTo>
                <a:lnTo>
                  <a:pt x="69" y="40"/>
                </a:lnTo>
                <a:lnTo>
                  <a:pt x="61" y="63"/>
                </a:lnTo>
                <a:lnTo>
                  <a:pt x="53" y="90"/>
                </a:lnTo>
                <a:lnTo>
                  <a:pt x="45" y="122"/>
                </a:lnTo>
                <a:lnTo>
                  <a:pt x="38" y="158"/>
                </a:lnTo>
                <a:lnTo>
                  <a:pt x="31" y="198"/>
                </a:lnTo>
                <a:lnTo>
                  <a:pt x="24" y="241"/>
                </a:lnTo>
                <a:lnTo>
                  <a:pt x="19" y="288"/>
                </a:lnTo>
                <a:lnTo>
                  <a:pt x="14" y="338"/>
                </a:lnTo>
                <a:lnTo>
                  <a:pt x="10" y="390"/>
                </a:lnTo>
                <a:lnTo>
                  <a:pt x="6" y="445"/>
                </a:lnTo>
                <a:lnTo>
                  <a:pt x="3" y="501"/>
                </a:lnTo>
                <a:lnTo>
                  <a:pt x="1" y="559"/>
                </a:lnTo>
                <a:lnTo>
                  <a:pt x="0" y="617"/>
                </a:lnTo>
                <a:lnTo>
                  <a:pt x="0" y="677"/>
                </a:lnTo>
                <a:lnTo>
                  <a:pt x="0" y="735"/>
                </a:lnTo>
                <a:lnTo>
                  <a:pt x="1" y="794"/>
                </a:lnTo>
                <a:lnTo>
                  <a:pt x="3" y="851"/>
                </a:lnTo>
                <a:lnTo>
                  <a:pt x="6" y="908"/>
                </a:lnTo>
                <a:lnTo>
                  <a:pt x="10" y="962"/>
                </a:lnTo>
                <a:lnTo>
                  <a:pt x="14" y="1015"/>
                </a:lnTo>
                <a:lnTo>
                  <a:pt x="19" y="1064"/>
                </a:lnTo>
                <a:lnTo>
                  <a:pt x="24" y="1112"/>
                </a:lnTo>
                <a:lnTo>
                  <a:pt x="31" y="1155"/>
                </a:lnTo>
                <a:lnTo>
                  <a:pt x="38" y="1195"/>
                </a:lnTo>
                <a:lnTo>
                  <a:pt x="45" y="1231"/>
                </a:lnTo>
                <a:lnTo>
                  <a:pt x="53" y="1262"/>
                </a:lnTo>
                <a:lnTo>
                  <a:pt x="61" y="1289"/>
                </a:lnTo>
                <a:lnTo>
                  <a:pt x="69" y="1312"/>
                </a:lnTo>
                <a:lnTo>
                  <a:pt x="78" y="1330"/>
                </a:lnTo>
                <a:lnTo>
                  <a:pt x="87" y="1343"/>
                </a:lnTo>
                <a:lnTo>
                  <a:pt x="96" y="1351"/>
                </a:lnTo>
                <a:lnTo>
                  <a:pt x="106" y="1353"/>
                </a:lnTo>
                <a:lnTo>
                  <a:pt x="115" y="1351"/>
                </a:lnTo>
                <a:lnTo>
                  <a:pt x="124" y="1343"/>
                </a:lnTo>
                <a:lnTo>
                  <a:pt x="133" y="1330"/>
                </a:lnTo>
                <a:lnTo>
                  <a:pt x="142" y="1312"/>
                </a:lnTo>
                <a:lnTo>
                  <a:pt x="150" y="1289"/>
                </a:lnTo>
                <a:lnTo>
                  <a:pt x="159" y="1262"/>
                </a:lnTo>
                <a:lnTo>
                  <a:pt x="166" y="1231"/>
                </a:lnTo>
                <a:lnTo>
                  <a:pt x="174" y="1195"/>
                </a:lnTo>
                <a:lnTo>
                  <a:pt x="181" y="1155"/>
                </a:lnTo>
                <a:lnTo>
                  <a:pt x="187" y="1112"/>
                </a:lnTo>
                <a:lnTo>
                  <a:pt x="192" y="1064"/>
                </a:lnTo>
                <a:lnTo>
                  <a:pt x="197" y="1015"/>
                </a:lnTo>
                <a:lnTo>
                  <a:pt x="202" y="962"/>
                </a:lnTo>
                <a:lnTo>
                  <a:pt x="205" y="908"/>
                </a:lnTo>
                <a:lnTo>
                  <a:pt x="208" y="851"/>
                </a:lnTo>
                <a:lnTo>
                  <a:pt x="210" y="794"/>
                </a:lnTo>
                <a:lnTo>
                  <a:pt x="211" y="735"/>
                </a:lnTo>
                <a:lnTo>
                  <a:pt x="212" y="67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79" name="Rectangle 15"/>
          <p:cNvSpPr>
            <a:spLocks noChangeArrowheads="1"/>
          </p:cNvSpPr>
          <p:nvPr/>
        </p:nvSpPr>
        <p:spPr bwMode="auto">
          <a:xfrm>
            <a:off x="3206750" y="5448300"/>
            <a:ext cx="733425"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1-to-1</a:t>
            </a:r>
          </a:p>
        </p:txBody>
      </p:sp>
      <p:sp>
        <p:nvSpPr>
          <p:cNvPr id="11280" name="Rectangle 16"/>
          <p:cNvSpPr>
            <a:spLocks noChangeArrowheads="1"/>
          </p:cNvSpPr>
          <p:nvPr/>
        </p:nvSpPr>
        <p:spPr bwMode="auto">
          <a:xfrm>
            <a:off x="4570413" y="5448300"/>
            <a:ext cx="1128712"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1-to Many</a:t>
            </a:r>
          </a:p>
        </p:txBody>
      </p:sp>
      <p:sp>
        <p:nvSpPr>
          <p:cNvPr id="11281" name="Rectangle 17"/>
          <p:cNvSpPr>
            <a:spLocks noChangeArrowheads="1"/>
          </p:cNvSpPr>
          <p:nvPr/>
        </p:nvSpPr>
        <p:spPr bwMode="auto">
          <a:xfrm>
            <a:off x="6021388" y="5448300"/>
            <a:ext cx="1139825" cy="333375"/>
          </a:xfrm>
          <a:prstGeom prst="rect">
            <a:avLst/>
          </a:prstGeom>
          <a:noFill/>
          <a:ln w="9525">
            <a:noFill/>
            <a:miter lim="800000"/>
            <a:headEnd/>
            <a:tailEnd/>
          </a:ln>
          <a:effectLst/>
        </p:spPr>
        <p:txBody>
          <a:bodyPr wrap="none" lIns="90488" tIns="44450" rIns="90488" bIns="44450">
            <a:spAutoFit/>
          </a:bodyPr>
          <a:lstStyle/>
          <a:p>
            <a:r>
              <a:rPr lang="en-US" sz="1600" b="1">
                <a:solidFill>
                  <a:schemeClr val="accent2"/>
                </a:solidFill>
                <a:latin typeface="Arial" pitchFamily="34" charset="0"/>
              </a:rPr>
              <a:t>Many-to-1</a:t>
            </a:r>
          </a:p>
        </p:txBody>
      </p:sp>
      <p:sp>
        <p:nvSpPr>
          <p:cNvPr id="11282" name="Line 18"/>
          <p:cNvSpPr>
            <a:spLocks noChangeShapeType="1"/>
          </p:cNvSpPr>
          <p:nvPr/>
        </p:nvSpPr>
        <p:spPr bwMode="auto">
          <a:xfrm>
            <a:off x="3294063" y="3616325"/>
            <a:ext cx="609600" cy="87313"/>
          </a:xfrm>
          <a:prstGeom prst="line">
            <a:avLst/>
          </a:prstGeom>
          <a:noFill/>
          <a:ln w="12700">
            <a:solidFill>
              <a:schemeClr val="tx2"/>
            </a:solidFill>
            <a:round/>
            <a:headEnd type="none" w="sm" len="sm"/>
            <a:tailEnd type="none" w="sm" len="sm"/>
          </a:ln>
          <a:effectLst/>
        </p:spPr>
        <p:txBody>
          <a:bodyPr/>
          <a:lstStyle/>
          <a:p>
            <a:endParaRPr lang="en-US"/>
          </a:p>
        </p:txBody>
      </p:sp>
      <p:sp>
        <p:nvSpPr>
          <p:cNvPr id="11283" name="Line 19"/>
          <p:cNvSpPr>
            <a:spLocks noChangeShapeType="1"/>
          </p:cNvSpPr>
          <p:nvPr/>
        </p:nvSpPr>
        <p:spPr bwMode="auto">
          <a:xfrm>
            <a:off x="3275013" y="3976688"/>
            <a:ext cx="649287" cy="127000"/>
          </a:xfrm>
          <a:prstGeom prst="line">
            <a:avLst/>
          </a:prstGeom>
          <a:noFill/>
          <a:ln w="12700">
            <a:solidFill>
              <a:schemeClr val="tx2"/>
            </a:solidFill>
            <a:round/>
            <a:headEnd type="none" w="sm" len="sm"/>
            <a:tailEnd type="none" w="sm" len="sm"/>
          </a:ln>
          <a:effectLst/>
        </p:spPr>
        <p:txBody>
          <a:bodyPr/>
          <a:lstStyle/>
          <a:p>
            <a:endParaRPr lang="en-US"/>
          </a:p>
        </p:txBody>
      </p:sp>
      <p:sp>
        <p:nvSpPr>
          <p:cNvPr id="11284" name="Line 20"/>
          <p:cNvSpPr>
            <a:spLocks noChangeShapeType="1"/>
          </p:cNvSpPr>
          <p:nvPr/>
        </p:nvSpPr>
        <p:spPr bwMode="auto">
          <a:xfrm flipV="1">
            <a:off x="3246438" y="4484688"/>
            <a:ext cx="649287" cy="635000"/>
          </a:xfrm>
          <a:prstGeom prst="line">
            <a:avLst/>
          </a:prstGeom>
          <a:noFill/>
          <a:ln w="12700">
            <a:solidFill>
              <a:schemeClr val="tx2"/>
            </a:solidFill>
            <a:round/>
            <a:headEnd type="none" w="sm" len="sm"/>
            <a:tailEnd type="none" w="sm" len="sm"/>
          </a:ln>
          <a:effectLst/>
        </p:spPr>
        <p:txBody>
          <a:bodyPr/>
          <a:lstStyle/>
          <a:p>
            <a:endParaRPr lang="en-US"/>
          </a:p>
        </p:txBody>
      </p:sp>
      <p:sp>
        <p:nvSpPr>
          <p:cNvPr id="11285" name="Line 21"/>
          <p:cNvSpPr>
            <a:spLocks noChangeShapeType="1"/>
          </p:cNvSpPr>
          <p:nvPr/>
        </p:nvSpPr>
        <p:spPr bwMode="auto">
          <a:xfrm>
            <a:off x="4778375" y="3595688"/>
            <a:ext cx="630238" cy="107950"/>
          </a:xfrm>
          <a:prstGeom prst="line">
            <a:avLst/>
          </a:prstGeom>
          <a:noFill/>
          <a:ln w="12700">
            <a:solidFill>
              <a:schemeClr val="tx2"/>
            </a:solidFill>
            <a:round/>
            <a:headEnd type="none" w="sm" len="sm"/>
            <a:tailEnd type="none" w="sm" len="sm"/>
          </a:ln>
          <a:effectLst/>
        </p:spPr>
        <p:txBody>
          <a:bodyPr/>
          <a:lstStyle/>
          <a:p>
            <a:endParaRPr lang="en-US"/>
          </a:p>
        </p:txBody>
      </p:sp>
      <p:sp>
        <p:nvSpPr>
          <p:cNvPr id="11286" name="Line 22"/>
          <p:cNvSpPr>
            <a:spLocks noChangeShapeType="1"/>
          </p:cNvSpPr>
          <p:nvPr/>
        </p:nvSpPr>
        <p:spPr bwMode="auto">
          <a:xfrm>
            <a:off x="4759325" y="3976688"/>
            <a:ext cx="628650" cy="147637"/>
          </a:xfrm>
          <a:prstGeom prst="line">
            <a:avLst/>
          </a:prstGeom>
          <a:noFill/>
          <a:ln w="12700">
            <a:solidFill>
              <a:schemeClr val="tx2"/>
            </a:solidFill>
            <a:round/>
            <a:headEnd type="none" w="sm" len="sm"/>
            <a:tailEnd type="none" w="sm" len="sm"/>
          </a:ln>
          <a:effectLst/>
        </p:spPr>
        <p:txBody>
          <a:bodyPr/>
          <a:lstStyle/>
          <a:p>
            <a:endParaRPr lang="en-US"/>
          </a:p>
        </p:txBody>
      </p:sp>
      <p:sp>
        <p:nvSpPr>
          <p:cNvPr id="11287" name="Line 23"/>
          <p:cNvSpPr>
            <a:spLocks noChangeShapeType="1"/>
          </p:cNvSpPr>
          <p:nvPr/>
        </p:nvSpPr>
        <p:spPr bwMode="auto">
          <a:xfrm>
            <a:off x="4778375" y="3997325"/>
            <a:ext cx="609600" cy="928688"/>
          </a:xfrm>
          <a:prstGeom prst="line">
            <a:avLst/>
          </a:prstGeom>
          <a:noFill/>
          <a:ln w="12700">
            <a:solidFill>
              <a:schemeClr val="tx2"/>
            </a:solidFill>
            <a:round/>
            <a:headEnd type="none" w="sm" len="sm"/>
            <a:tailEnd type="none" w="sm" len="sm"/>
          </a:ln>
          <a:effectLst/>
        </p:spPr>
        <p:txBody>
          <a:bodyPr/>
          <a:lstStyle/>
          <a:p>
            <a:endParaRPr lang="en-US"/>
          </a:p>
        </p:txBody>
      </p:sp>
      <p:sp>
        <p:nvSpPr>
          <p:cNvPr id="11288" name="Line 24"/>
          <p:cNvSpPr>
            <a:spLocks noChangeShapeType="1"/>
          </p:cNvSpPr>
          <p:nvPr/>
        </p:nvSpPr>
        <p:spPr bwMode="auto">
          <a:xfrm flipH="1">
            <a:off x="4725988" y="4518025"/>
            <a:ext cx="674687" cy="588963"/>
          </a:xfrm>
          <a:prstGeom prst="line">
            <a:avLst/>
          </a:prstGeom>
          <a:noFill/>
          <a:ln w="12700">
            <a:solidFill>
              <a:schemeClr val="tx2"/>
            </a:solidFill>
            <a:round/>
            <a:headEnd type="none" w="sm" len="sm"/>
            <a:tailEnd type="none" w="sm" len="sm"/>
          </a:ln>
          <a:effectLst/>
        </p:spPr>
        <p:txBody>
          <a:bodyPr/>
          <a:lstStyle/>
          <a:p>
            <a:endParaRPr lang="en-US"/>
          </a:p>
        </p:txBody>
      </p:sp>
      <p:sp>
        <p:nvSpPr>
          <p:cNvPr id="11289" name="Line 25"/>
          <p:cNvSpPr>
            <a:spLocks noChangeShapeType="1"/>
          </p:cNvSpPr>
          <p:nvPr/>
        </p:nvSpPr>
        <p:spPr bwMode="auto">
          <a:xfrm>
            <a:off x="6203950" y="3595688"/>
            <a:ext cx="708025" cy="107950"/>
          </a:xfrm>
          <a:prstGeom prst="line">
            <a:avLst/>
          </a:prstGeom>
          <a:noFill/>
          <a:ln w="12700">
            <a:solidFill>
              <a:schemeClr val="tx2"/>
            </a:solidFill>
            <a:round/>
            <a:headEnd type="none" w="sm" len="sm"/>
            <a:tailEnd type="none" w="sm" len="sm"/>
          </a:ln>
          <a:effectLst/>
        </p:spPr>
        <p:txBody>
          <a:bodyPr/>
          <a:lstStyle/>
          <a:p>
            <a:endParaRPr lang="en-US"/>
          </a:p>
        </p:txBody>
      </p:sp>
      <p:sp>
        <p:nvSpPr>
          <p:cNvPr id="11290" name="Line 26"/>
          <p:cNvSpPr>
            <a:spLocks noChangeShapeType="1"/>
          </p:cNvSpPr>
          <p:nvPr/>
        </p:nvSpPr>
        <p:spPr bwMode="auto">
          <a:xfrm>
            <a:off x="6262688" y="3976688"/>
            <a:ext cx="609600" cy="107950"/>
          </a:xfrm>
          <a:prstGeom prst="line">
            <a:avLst/>
          </a:prstGeom>
          <a:noFill/>
          <a:ln w="12700">
            <a:solidFill>
              <a:schemeClr val="tx2"/>
            </a:solidFill>
            <a:round/>
            <a:headEnd type="none" w="sm" len="sm"/>
            <a:tailEnd type="none" w="sm" len="sm"/>
          </a:ln>
          <a:effectLst/>
        </p:spPr>
        <p:txBody>
          <a:bodyPr/>
          <a:lstStyle/>
          <a:p>
            <a:endParaRPr lang="en-US"/>
          </a:p>
        </p:txBody>
      </p:sp>
      <p:sp>
        <p:nvSpPr>
          <p:cNvPr id="11291" name="Line 27"/>
          <p:cNvSpPr>
            <a:spLocks noChangeShapeType="1"/>
          </p:cNvSpPr>
          <p:nvPr/>
        </p:nvSpPr>
        <p:spPr bwMode="auto">
          <a:xfrm>
            <a:off x="6243638" y="4357688"/>
            <a:ext cx="649287" cy="168275"/>
          </a:xfrm>
          <a:prstGeom prst="line">
            <a:avLst/>
          </a:prstGeom>
          <a:noFill/>
          <a:ln w="12700">
            <a:solidFill>
              <a:schemeClr val="tx2"/>
            </a:solidFill>
            <a:round/>
            <a:headEnd type="none" w="sm" len="sm"/>
            <a:tailEnd type="none" w="sm" len="sm"/>
          </a:ln>
          <a:effectLst/>
        </p:spPr>
        <p:txBody>
          <a:bodyPr/>
          <a:lstStyle/>
          <a:p>
            <a:endParaRPr lang="en-US"/>
          </a:p>
        </p:txBody>
      </p:sp>
      <p:sp>
        <p:nvSpPr>
          <p:cNvPr id="11292" name="Line 28"/>
          <p:cNvSpPr>
            <a:spLocks noChangeShapeType="1"/>
          </p:cNvSpPr>
          <p:nvPr/>
        </p:nvSpPr>
        <p:spPr bwMode="auto">
          <a:xfrm flipV="1">
            <a:off x="6215063" y="4465638"/>
            <a:ext cx="649287"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11293" name="Line 29"/>
          <p:cNvSpPr>
            <a:spLocks noChangeShapeType="1"/>
          </p:cNvSpPr>
          <p:nvPr/>
        </p:nvSpPr>
        <p:spPr bwMode="auto">
          <a:xfrm>
            <a:off x="7707313" y="3616325"/>
            <a:ext cx="630237" cy="87313"/>
          </a:xfrm>
          <a:prstGeom prst="line">
            <a:avLst/>
          </a:prstGeom>
          <a:noFill/>
          <a:ln w="12700">
            <a:solidFill>
              <a:schemeClr val="tx2"/>
            </a:solidFill>
            <a:round/>
            <a:headEnd type="none" w="sm" len="sm"/>
            <a:tailEnd type="none" w="sm" len="sm"/>
          </a:ln>
          <a:effectLst/>
        </p:spPr>
        <p:txBody>
          <a:bodyPr/>
          <a:lstStyle/>
          <a:p>
            <a:endParaRPr lang="en-US"/>
          </a:p>
        </p:txBody>
      </p:sp>
      <p:sp>
        <p:nvSpPr>
          <p:cNvPr id="11294" name="Line 30"/>
          <p:cNvSpPr>
            <a:spLocks noChangeShapeType="1"/>
          </p:cNvSpPr>
          <p:nvPr/>
        </p:nvSpPr>
        <p:spPr bwMode="auto">
          <a:xfrm>
            <a:off x="7748588" y="3997325"/>
            <a:ext cx="649287" cy="87313"/>
          </a:xfrm>
          <a:prstGeom prst="line">
            <a:avLst/>
          </a:prstGeom>
          <a:noFill/>
          <a:ln w="12700">
            <a:solidFill>
              <a:schemeClr val="tx2"/>
            </a:solidFill>
            <a:round/>
            <a:headEnd type="none" w="sm" len="sm"/>
            <a:tailEnd type="none" w="sm" len="sm"/>
          </a:ln>
          <a:effectLst/>
        </p:spPr>
        <p:txBody>
          <a:bodyPr/>
          <a:lstStyle/>
          <a:p>
            <a:endParaRPr lang="en-US"/>
          </a:p>
        </p:txBody>
      </p:sp>
      <p:sp>
        <p:nvSpPr>
          <p:cNvPr id="11295" name="Line 31"/>
          <p:cNvSpPr>
            <a:spLocks noChangeShapeType="1"/>
          </p:cNvSpPr>
          <p:nvPr/>
        </p:nvSpPr>
        <p:spPr bwMode="auto">
          <a:xfrm flipV="1">
            <a:off x="7727950" y="3663950"/>
            <a:ext cx="609600" cy="1054100"/>
          </a:xfrm>
          <a:prstGeom prst="line">
            <a:avLst/>
          </a:prstGeom>
          <a:noFill/>
          <a:ln w="12700">
            <a:solidFill>
              <a:schemeClr val="tx2"/>
            </a:solidFill>
            <a:round/>
            <a:headEnd type="none" w="sm" len="sm"/>
            <a:tailEnd type="none" w="sm" len="sm"/>
          </a:ln>
          <a:effectLst/>
        </p:spPr>
        <p:txBody>
          <a:bodyPr/>
          <a:lstStyle/>
          <a:p>
            <a:endParaRPr lang="en-US"/>
          </a:p>
        </p:txBody>
      </p:sp>
      <p:sp>
        <p:nvSpPr>
          <p:cNvPr id="11296" name="Line 32"/>
          <p:cNvSpPr>
            <a:spLocks noChangeShapeType="1"/>
          </p:cNvSpPr>
          <p:nvPr/>
        </p:nvSpPr>
        <p:spPr bwMode="auto">
          <a:xfrm>
            <a:off x="7707313" y="3976688"/>
            <a:ext cx="669925" cy="930275"/>
          </a:xfrm>
          <a:prstGeom prst="line">
            <a:avLst/>
          </a:prstGeom>
          <a:noFill/>
          <a:ln w="12700">
            <a:solidFill>
              <a:schemeClr val="tx2"/>
            </a:solidFill>
            <a:round/>
            <a:headEnd type="none" w="sm" len="sm"/>
            <a:tailEnd type="none" w="sm" len="sm"/>
          </a:ln>
          <a:effectLst/>
        </p:spPr>
        <p:txBody>
          <a:bodyPr/>
          <a:lstStyle/>
          <a:p>
            <a:endParaRPr lang="en-US"/>
          </a:p>
        </p:txBody>
      </p:sp>
      <p:sp>
        <p:nvSpPr>
          <p:cNvPr id="11297" name="Freeform 33"/>
          <p:cNvSpPr>
            <a:spLocks/>
          </p:cNvSpPr>
          <p:nvPr/>
        </p:nvSpPr>
        <p:spPr bwMode="auto">
          <a:xfrm>
            <a:off x="6846888" y="1123950"/>
            <a:ext cx="720725" cy="519113"/>
          </a:xfrm>
          <a:custGeom>
            <a:avLst/>
            <a:gdLst/>
            <a:ahLst/>
            <a:cxnLst>
              <a:cxn ang="0">
                <a:pos x="451" y="148"/>
              </a:cxn>
              <a:cxn ang="0">
                <a:pos x="445" y="120"/>
              </a:cxn>
              <a:cxn ang="0">
                <a:pos x="431" y="94"/>
              </a:cxn>
              <a:cxn ang="0">
                <a:pos x="411" y="68"/>
              </a:cxn>
              <a:cxn ang="0">
                <a:pos x="386" y="47"/>
              </a:cxn>
              <a:cxn ang="0">
                <a:pos x="356" y="29"/>
              </a:cxn>
              <a:cxn ang="0">
                <a:pos x="322" y="15"/>
              </a:cxn>
              <a:cxn ang="0">
                <a:pos x="285" y="5"/>
              </a:cxn>
              <a:cxn ang="0">
                <a:pos x="246" y="0"/>
              </a:cxn>
              <a:cxn ang="0">
                <a:pos x="206" y="0"/>
              </a:cxn>
              <a:cxn ang="0">
                <a:pos x="167" y="5"/>
              </a:cxn>
              <a:cxn ang="0">
                <a:pos x="130" y="15"/>
              </a:cxn>
              <a:cxn ang="0">
                <a:pos x="96" y="29"/>
              </a:cxn>
              <a:cxn ang="0">
                <a:pos x="65" y="47"/>
              </a:cxn>
              <a:cxn ang="0">
                <a:pos x="40" y="68"/>
              </a:cxn>
              <a:cxn ang="0">
                <a:pos x="21" y="94"/>
              </a:cxn>
              <a:cxn ang="0">
                <a:pos x="7" y="120"/>
              </a:cxn>
              <a:cxn ang="0">
                <a:pos x="1" y="148"/>
              </a:cxn>
              <a:cxn ang="0">
                <a:pos x="1" y="177"/>
              </a:cxn>
              <a:cxn ang="0">
                <a:pos x="7" y="205"/>
              </a:cxn>
              <a:cxn ang="0">
                <a:pos x="21" y="231"/>
              </a:cxn>
              <a:cxn ang="0">
                <a:pos x="40" y="255"/>
              </a:cxn>
              <a:cxn ang="0">
                <a:pos x="65" y="278"/>
              </a:cxn>
              <a:cxn ang="0">
                <a:pos x="96" y="296"/>
              </a:cxn>
              <a:cxn ang="0">
                <a:pos x="130" y="310"/>
              </a:cxn>
              <a:cxn ang="0">
                <a:pos x="167" y="320"/>
              </a:cxn>
              <a:cxn ang="0">
                <a:pos x="206" y="326"/>
              </a:cxn>
              <a:cxn ang="0">
                <a:pos x="246" y="326"/>
              </a:cxn>
              <a:cxn ang="0">
                <a:pos x="285" y="320"/>
              </a:cxn>
              <a:cxn ang="0">
                <a:pos x="322" y="310"/>
              </a:cxn>
              <a:cxn ang="0">
                <a:pos x="356" y="296"/>
              </a:cxn>
              <a:cxn ang="0">
                <a:pos x="386" y="278"/>
              </a:cxn>
              <a:cxn ang="0">
                <a:pos x="411" y="255"/>
              </a:cxn>
              <a:cxn ang="0">
                <a:pos x="431" y="231"/>
              </a:cxn>
              <a:cxn ang="0">
                <a:pos x="445" y="205"/>
              </a:cxn>
              <a:cxn ang="0">
                <a:pos x="451" y="177"/>
              </a:cxn>
            </a:cxnLst>
            <a:rect l="0" t="0" r="r" b="b"/>
            <a:pathLst>
              <a:path w="454" h="327">
                <a:moveTo>
                  <a:pt x="453" y="163"/>
                </a:moveTo>
                <a:lnTo>
                  <a:pt x="451" y="148"/>
                </a:lnTo>
                <a:lnTo>
                  <a:pt x="448" y="134"/>
                </a:lnTo>
                <a:lnTo>
                  <a:pt x="445" y="120"/>
                </a:lnTo>
                <a:lnTo>
                  <a:pt x="439" y="106"/>
                </a:lnTo>
                <a:lnTo>
                  <a:pt x="431" y="94"/>
                </a:lnTo>
                <a:lnTo>
                  <a:pt x="422" y="80"/>
                </a:lnTo>
                <a:lnTo>
                  <a:pt x="411" y="68"/>
                </a:lnTo>
                <a:lnTo>
                  <a:pt x="399" y="57"/>
                </a:lnTo>
                <a:lnTo>
                  <a:pt x="386" y="47"/>
                </a:lnTo>
                <a:lnTo>
                  <a:pt x="372" y="37"/>
                </a:lnTo>
                <a:lnTo>
                  <a:pt x="356" y="29"/>
                </a:lnTo>
                <a:lnTo>
                  <a:pt x="339" y="21"/>
                </a:lnTo>
                <a:lnTo>
                  <a:pt x="322" y="15"/>
                </a:lnTo>
                <a:lnTo>
                  <a:pt x="303"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5" y="47"/>
                </a:lnTo>
                <a:lnTo>
                  <a:pt x="53" y="57"/>
                </a:lnTo>
                <a:lnTo>
                  <a:pt x="40" y="68"/>
                </a:lnTo>
                <a:lnTo>
                  <a:pt x="29" y="80"/>
                </a:lnTo>
                <a:lnTo>
                  <a:pt x="21" y="94"/>
                </a:lnTo>
                <a:lnTo>
                  <a:pt x="13" y="106"/>
                </a:lnTo>
                <a:lnTo>
                  <a:pt x="7" y="120"/>
                </a:lnTo>
                <a:lnTo>
                  <a:pt x="3" y="134"/>
                </a:lnTo>
                <a:lnTo>
                  <a:pt x="1" y="148"/>
                </a:lnTo>
                <a:lnTo>
                  <a:pt x="0" y="163"/>
                </a:lnTo>
                <a:lnTo>
                  <a:pt x="1" y="177"/>
                </a:lnTo>
                <a:lnTo>
                  <a:pt x="3" y="191"/>
                </a:lnTo>
                <a:lnTo>
                  <a:pt x="7" y="205"/>
                </a:lnTo>
                <a:lnTo>
                  <a:pt x="13" y="217"/>
                </a:lnTo>
                <a:lnTo>
                  <a:pt x="21" y="231"/>
                </a:lnTo>
                <a:lnTo>
                  <a:pt x="29" y="244"/>
                </a:lnTo>
                <a:lnTo>
                  <a:pt x="40" y="255"/>
                </a:lnTo>
                <a:lnTo>
                  <a:pt x="53" y="266"/>
                </a:lnTo>
                <a:lnTo>
                  <a:pt x="65" y="278"/>
                </a:lnTo>
                <a:lnTo>
                  <a:pt x="80" y="288"/>
                </a:lnTo>
                <a:lnTo>
                  <a:pt x="96" y="296"/>
                </a:lnTo>
                <a:lnTo>
                  <a:pt x="113" y="303"/>
                </a:lnTo>
                <a:lnTo>
                  <a:pt x="130" y="310"/>
                </a:lnTo>
                <a:lnTo>
                  <a:pt x="148" y="316"/>
                </a:lnTo>
                <a:lnTo>
                  <a:pt x="167" y="320"/>
                </a:lnTo>
                <a:lnTo>
                  <a:pt x="186" y="323"/>
                </a:lnTo>
                <a:lnTo>
                  <a:pt x="206" y="326"/>
                </a:lnTo>
                <a:lnTo>
                  <a:pt x="225" y="326"/>
                </a:lnTo>
                <a:lnTo>
                  <a:pt x="246" y="326"/>
                </a:lnTo>
                <a:lnTo>
                  <a:pt x="265" y="323"/>
                </a:lnTo>
                <a:lnTo>
                  <a:pt x="285" y="320"/>
                </a:lnTo>
                <a:lnTo>
                  <a:pt x="303" y="316"/>
                </a:lnTo>
                <a:lnTo>
                  <a:pt x="322" y="310"/>
                </a:lnTo>
                <a:lnTo>
                  <a:pt x="339" y="303"/>
                </a:lnTo>
                <a:lnTo>
                  <a:pt x="356" y="296"/>
                </a:lnTo>
                <a:lnTo>
                  <a:pt x="372" y="288"/>
                </a:lnTo>
                <a:lnTo>
                  <a:pt x="386" y="278"/>
                </a:lnTo>
                <a:lnTo>
                  <a:pt x="399" y="266"/>
                </a:lnTo>
                <a:lnTo>
                  <a:pt x="411" y="255"/>
                </a:lnTo>
                <a:lnTo>
                  <a:pt x="422" y="244"/>
                </a:lnTo>
                <a:lnTo>
                  <a:pt x="431" y="231"/>
                </a:lnTo>
                <a:lnTo>
                  <a:pt x="439" y="217"/>
                </a:lnTo>
                <a:lnTo>
                  <a:pt x="445" y="205"/>
                </a:lnTo>
                <a:lnTo>
                  <a:pt x="448" y="191"/>
                </a:lnTo>
                <a:lnTo>
                  <a:pt x="451" y="177"/>
                </a:lnTo>
                <a:lnTo>
                  <a:pt x="453"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298" name="Freeform 34"/>
          <p:cNvSpPr>
            <a:spLocks/>
          </p:cNvSpPr>
          <p:nvPr/>
        </p:nvSpPr>
        <p:spPr bwMode="auto">
          <a:xfrm>
            <a:off x="8166100" y="1146175"/>
            <a:ext cx="912813" cy="496888"/>
          </a:xfrm>
          <a:custGeom>
            <a:avLst/>
            <a:gdLst/>
            <a:ahLst/>
            <a:cxnLst>
              <a:cxn ang="0">
                <a:pos x="1" y="169"/>
              </a:cxn>
              <a:cxn ang="0">
                <a:pos x="9" y="196"/>
              </a:cxn>
              <a:cxn ang="0">
                <a:pos x="28" y="221"/>
              </a:cxn>
              <a:cxn ang="0">
                <a:pos x="52" y="244"/>
              </a:cxn>
              <a:cxn ang="0">
                <a:pos x="84" y="266"/>
              </a:cxn>
              <a:cxn ang="0">
                <a:pos x="123" y="283"/>
              </a:cxn>
              <a:cxn ang="0">
                <a:pos x="165" y="297"/>
              </a:cxn>
              <a:cxn ang="0">
                <a:pos x="213" y="306"/>
              </a:cxn>
              <a:cxn ang="0">
                <a:pos x="262" y="312"/>
              </a:cxn>
              <a:cxn ang="0">
                <a:pos x="311" y="312"/>
              </a:cxn>
              <a:cxn ang="0">
                <a:pos x="361" y="306"/>
              </a:cxn>
              <a:cxn ang="0">
                <a:pos x="408" y="297"/>
              </a:cxn>
              <a:cxn ang="0">
                <a:pos x="451" y="283"/>
              </a:cxn>
              <a:cxn ang="0">
                <a:pos x="490" y="266"/>
              </a:cxn>
              <a:cxn ang="0">
                <a:pos x="522" y="244"/>
              </a:cxn>
              <a:cxn ang="0">
                <a:pos x="547" y="221"/>
              </a:cxn>
              <a:cxn ang="0">
                <a:pos x="564" y="196"/>
              </a:cxn>
              <a:cxn ang="0">
                <a:pos x="572" y="169"/>
              </a:cxn>
              <a:cxn ang="0">
                <a:pos x="572" y="141"/>
              </a:cxn>
              <a:cxn ang="0">
                <a:pos x="564" y="114"/>
              </a:cxn>
              <a:cxn ang="0">
                <a:pos x="547" y="90"/>
              </a:cxn>
              <a:cxn ang="0">
                <a:pos x="522" y="65"/>
              </a:cxn>
              <a:cxn ang="0">
                <a:pos x="490" y="45"/>
              </a:cxn>
              <a:cxn ang="0">
                <a:pos x="451" y="26"/>
              </a:cxn>
              <a:cxn ang="0">
                <a:pos x="408" y="14"/>
              </a:cxn>
              <a:cxn ang="0">
                <a:pos x="361" y="5"/>
              </a:cxn>
              <a:cxn ang="0">
                <a:pos x="311" y="0"/>
              </a:cxn>
              <a:cxn ang="0">
                <a:pos x="262" y="0"/>
              </a:cxn>
              <a:cxn ang="0">
                <a:pos x="212" y="5"/>
              </a:cxn>
              <a:cxn ang="0">
                <a:pos x="165" y="14"/>
              </a:cxn>
              <a:cxn ang="0">
                <a:pos x="123" y="28"/>
              </a:cxn>
              <a:cxn ang="0">
                <a:pos x="84" y="45"/>
              </a:cxn>
              <a:cxn ang="0">
                <a:pos x="52" y="65"/>
              </a:cxn>
              <a:cxn ang="0">
                <a:pos x="28" y="90"/>
              </a:cxn>
              <a:cxn ang="0">
                <a:pos x="9" y="115"/>
              </a:cxn>
              <a:cxn ang="0">
                <a:pos x="1" y="142"/>
              </a:cxn>
            </a:cxnLst>
            <a:rect l="0" t="0" r="r" b="b"/>
            <a:pathLst>
              <a:path w="575" h="313">
                <a:moveTo>
                  <a:pt x="0" y="156"/>
                </a:moveTo>
                <a:lnTo>
                  <a:pt x="1" y="169"/>
                </a:lnTo>
                <a:lnTo>
                  <a:pt x="5" y="182"/>
                </a:lnTo>
                <a:lnTo>
                  <a:pt x="9" y="196"/>
                </a:lnTo>
                <a:lnTo>
                  <a:pt x="17" y="208"/>
                </a:lnTo>
                <a:lnTo>
                  <a:pt x="28" y="221"/>
                </a:lnTo>
                <a:lnTo>
                  <a:pt x="38" y="234"/>
                </a:lnTo>
                <a:lnTo>
                  <a:pt x="52" y="244"/>
                </a:lnTo>
                <a:lnTo>
                  <a:pt x="67" y="255"/>
                </a:lnTo>
                <a:lnTo>
                  <a:pt x="84" y="266"/>
                </a:lnTo>
                <a:lnTo>
                  <a:pt x="103" y="275"/>
                </a:lnTo>
                <a:lnTo>
                  <a:pt x="123" y="283"/>
                </a:lnTo>
                <a:lnTo>
                  <a:pt x="143" y="290"/>
                </a:lnTo>
                <a:lnTo>
                  <a:pt x="165" y="297"/>
                </a:lnTo>
                <a:lnTo>
                  <a:pt x="189" y="302"/>
                </a:lnTo>
                <a:lnTo>
                  <a:pt x="213" y="306"/>
                </a:lnTo>
                <a:lnTo>
                  <a:pt x="237" y="309"/>
                </a:lnTo>
                <a:lnTo>
                  <a:pt x="262" y="312"/>
                </a:lnTo>
                <a:lnTo>
                  <a:pt x="287" y="312"/>
                </a:lnTo>
                <a:lnTo>
                  <a:pt x="311" y="312"/>
                </a:lnTo>
                <a:lnTo>
                  <a:pt x="337" y="309"/>
                </a:lnTo>
                <a:lnTo>
                  <a:pt x="361" y="306"/>
                </a:lnTo>
                <a:lnTo>
                  <a:pt x="385" y="302"/>
                </a:lnTo>
                <a:lnTo>
                  <a:pt x="408" y="297"/>
                </a:lnTo>
                <a:lnTo>
                  <a:pt x="431" y="290"/>
                </a:lnTo>
                <a:lnTo>
                  <a:pt x="451" y="283"/>
                </a:lnTo>
                <a:lnTo>
                  <a:pt x="471" y="275"/>
                </a:lnTo>
                <a:lnTo>
                  <a:pt x="490" y="266"/>
                </a:lnTo>
                <a:lnTo>
                  <a:pt x="506" y="255"/>
                </a:lnTo>
                <a:lnTo>
                  <a:pt x="522" y="244"/>
                </a:lnTo>
                <a:lnTo>
                  <a:pt x="536" y="234"/>
                </a:lnTo>
                <a:lnTo>
                  <a:pt x="547" y="221"/>
                </a:lnTo>
                <a:lnTo>
                  <a:pt x="556" y="208"/>
                </a:lnTo>
                <a:lnTo>
                  <a:pt x="564" y="196"/>
                </a:lnTo>
                <a:lnTo>
                  <a:pt x="569" y="182"/>
                </a:lnTo>
                <a:lnTo>
                  <a:pt x="572" y="169"/>
                </a:lnTo>
                <a:lnTo>
                  <a:pt x="574" y="156"/>
                </a:lnTo>
                <a:lnTo>
                  <a:pt x="572" y="141"/>
                </a:lnTo>
                <a:lnTo>
                  <a:pt x="569" y="129"/>
                </a:lnTo>
                <a:lnTo>
                  <a:pt x="564" y="114"/>
                </a:lnTo>
                <a:lnTo>
                  <a:pt x="556" y="102"/>
                </a:lnTo>
                <a:lnTo>
                  <a:pt x="547" y="90"/>
                </a:lnTo>
                <a:lnTo>
                  <a:pt x="536" y="76"/>
                </a:lnTo>
                <a:lnTo>
                  <a:pt x="522" y="65"/>
                </a:lnTo>
                <a:lnTo>
                  <a:pt x="506" y="55"/>
                </a:lnTo>
                <a:lnTo>
                  <a:pt x="490" y="45"/>
                </a:lnTo>
                <a:lnTo>
                  <a:pt x="471" y="36"/>
                </a:lnTo>
                <a:lnTo>
                  <a:pt x="451" y="26"/>
                </a:lnTo>
                <a:lnTo>
                  <a:pt x="431" y="20"/>
                </a:lnTo>
                <a:lnTo>
                  <a:pt x="408" y="14"/>
                </a:lnTo>
                <a:lnTo>
                  <a:pt x="385" y="8"/>
                </a:lnTo>
                <a:lnTo>
                  <a:pt x="361" y="5"/>
                </a:lnTo>
                <a:lnTo>
                  <a:pt x="337" y="1"/>
                </a:lnTo>
                <a:lnTo>
                  <a:pt x="311" y="0"/>
                </a:lnTo>
                <a:lnTo>
                  <a:pt x="287" y="0"/>
                </a:lnTo>
                <a:lnTo>
                  <a:pt x="262" y="0"/>
                </a:lnTo>
                <a:lnTo>
                  <a:pt x="237" y="1"/>
                </a:lnTo>
                <a:lnTo>
                  <a:pt x="212" y="5"/>
                </a:lnTo>
                <a:lnTo>
                  <a:pt x="189" y="9"/>
                </a:lnTo>
                <a:lnTo>
                  <a:pt x="165" y="14"/>
                </a:lnTo>
                <a:lnTo>
                  <a:pt x="143" y="20"/>
                </a:lnTo>
                <a:lnTo>
                  <a:pt x="123" y="28"/>
                </a:lnTo>
                <a:lnTo>
                  <a:pt x="102" y="36"/>
                </a:lnTo>
                <a:lnTo>
                  <a:pt x="84" y="45"/>
                </a:lnTo>
                <a:lnTo>
                  <a:pt x="67" y="55"/>
                </a:lnTo>
                <a:lnTo>
                  <a:pt x="52" y="65"/>
                </a:lnTo>
                <a:lnTo>
                  <a:pt x="38" y="78"/>
                </a:lnTo>
                <a:lnTo>
                  <a:pt x="28" y="90"/>
                </a:lnTo>
                <a:lnTo>
                  <a:pt x="17" y="102"/>
                </a:lnTo>
                <a:lnTo>
                  <a:pt x="9" y="115"/>
                </a:lnTo>
                <a:lnTo>
                  <a:pt x="5" y="129"/>
                </a:lnTo>
                <a:lnTo>
                  <a:pt x="1" y="142"/>
                </a:lnTo>
                <a:lnTo>
                  <a:pt x="0" y="156"/>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11301" name="Group 37"/>
          <p:cNvGrpSpPr>
            <a:grpSpLocks/>
          </p:cNvGrpSpPr>
          <p:nvPr/>
        </p:nvGrpSpPr>
        <p:grpSpPr bwMode="auto">
          <a:xfrm>
            <a:off x="7416800" y="742950"/>
            <a:ext cx="939800" cy="519113"/>
            <a:chOff x="4672" y="468"/>
            <a:chExt cx="592" cy="327"/>
          </a:xfrm>
        </p:grpSpPr>
        <p:sp>
          <p:nvSpPr>
            <p:cNvPr id="11299" name="Freeform 35"/>
            <p:cNvSpPr>
              <a:spLocks/>
            </p:cNvSpPr>
            <p:nvPr/>
          </p:nvSpPr>
          <p:spPr bwMode="auto">
            <a:xfrm>
              <a:off x="4672" y="468"/>
              <a:ext cx="592" cy="327"/>
            </a:xfrm>
            <a:custGeom>
              <a:avLst/>
              <a:gdLst/>
              <a:ahLst/>
              <a:cxnLst>
                <a:cxn ang="0">
                  <a:pos x="589" y="148"/>
                </a:cxn>
                <a:cxn ang="0">
                  <a:pos x="581" y="120"/>
                </a:cxn>
                <a:cxn ang="0">
                  <a:pos x="563" y="94"/>
                </a:cxn>
                <a:cxn ang="0">
                  <a:pos x="538" y="68"/>
                </a:cxn>
                <a:cxn ang="0">
                  <a:pos x="505" y="46"/>
                </a:cxn>
                <a:cxn ang="0">
                  <a:pos x="465" y="29"/>
                </a:cxn>
                <a:cxn ang="0">
                  <a:pos x="420" y="14"/>
                </a:cxn>
                <a:cxn ang="0">
                  <a:pos x="372" y="4"/>
                </a:cxn>
                <a:cxn ang="0">
                  <a:pos x="321" y="0"/>
                </a:cxn>
                <a:cxn ang="0">
                  <a:pos x="269" y="0"/>
                </a:cxn>
                <a:cxn ang="0">
                  <a:pos x="218" y="4"/>
                </a:cxn>
                <a:cxn ang="0">
                  <a:pos x="170" y="14"/>
                </a:cxn>
                <a:cxn ang="0">
                  <a:pos x="125" y="29"/>
                </a:cxn>
                <a:cxn ang="0">
                  <a:pos x="85" y="46"/>
                </a:cxn>
                <a:cxn ang="0">
                  <a:pos x="53" y="68"/>
                </a:cxn>
                <a:cxn ang="0">
                  <a:pos x="27" y="94"/>
                </a:cxn>
                <a:cxn ang="0">
                  <a:pos x="9" y="120"/>
                </a:cxn>
                <a:cxn ang="0">
                  <a:pos x="1" y="148"/>
                </a:cxn>
                <a:cxn ang="0">
                  <a:pos x="1" y="177"/>
                </a:cxn>
                <a:cxn ang="0">
                  <a:pos x="9" y="205"/>
                </a:cxn>
                <a:cxn ang="0">
                  <a:pos x="27" y="231"/>
                </a:cxn>
                <a:cxn ang="0">
                  <a:pos x="53" y="257"/>
                </a:cxn>
                <a:cxn ang="0">
                  <a:pos x="85" y="278"/>
                </a:cxn>
                <a:cxn ang="0">
                  <a:pos x="125" y="296"/>
                </a:cxn>
                <a:cxn ang="0">
                  <a:pos x="170" y="310"/>
                </a:cxn>
                <a:cxn ang="0">
                  <a:pos x="218" y="320"/>
                </a:cxn>
                <a:cxn ang="0">
                  <a:pos x="269" y="326"/>
                </a:cxn>
                <a:cxn ang="0">
                  <a:pos x="321" y="326"/>
                </a:cxn>
                <a:cxn ang="0">
                  <a:pos x="372" y="320"/>
                </a:cxn>
                <a:cxn ang="0">
                  <a:pos x="420" y="310"/>
                </a:cxn>
                <a:cxn ang="0">
                  <a:pos x="465" y="296"/>
                </a:cxn>
                <a:cxn ang="0">
                  <a:pos x="505" y="278"/>
                </a:cxn>
                <a:cxn ang="0">
                  <a:pos x="538" y="257"/>
                </a:cxn>
                <a:cxn ang="0">
                  <a:pos x="563" y="231"/>
                </a:cxn>
                <a:cxn ang="0">
                  <a:pos x="581" y="205"/>
                </a:cxn>
                <a:cxn ang="0">
                  <a:pos x="589" y="177"/>
                </a:cxn>
              </a:cxnLst>
              <a:rect l="0" t="0" r="r" b="b"/>
              <a:pathLst>
                <a:path w="592" h="327">
                  <a:moveTo>
                    <a:pt x="591" y="163"/>
                  </a:moveTo>
                  <a:lnTo>
                    <a:pt x="589" y="148"/>
                  </a:lnTo>
                  <a:lnTo>
                    <a:pt x="586" y="133"/>
                  </a:lnTo>
                  <a:lnTo>
                    <a:pt x="581" y="120"/>
                  </a:lnTo>
                  <a:lnTo>
                    <a:pt x="573" y="106"/>
                  </a:lnTo>
                  <a:lnTo>
                    <a:pt x="563" y="94"/>
                  </a:lnTo>
                  <a:lnTo>
                    <a:pt x="550" y="81"/>
                  </a:lnTo>
                  <a:lnTo>
                    <a:pt x="538" y="68"/>
                  </a:lnTo>
                  <a:lnTo>
                    <a:pt x="521" y="57"/>
                  </a:lnTo>
                  <a:lnTo>
                    <a:pt x="505" y="46"/>
                  </a:lnTo>
                  <a:lnTo>
                    <a:pt x="485" y="37"/>
                  </a:lnTo>
                  <a:lnTo>
                    <a:pt x="465" y="29"/>
                  </a:lnTo>
                  <a:lnTo>
                    <a:pt x="442" y="21"/>
                  </a:lnTo>
                  <a:lnTo>
                    <a:pt x="420" y="14"/>
                  </a:lnTo>
                  <a:lnTo>
                    <a:pt x="395" y="9"/>
                  </a:lnTo>
                  <a:lnTo>
                    <a:pt x="372" y="4"/>
                  </a:lnTo>
                  <a:lnTo>
                    <a:pt x="347" y="1"/>
                  </a:lnTo>
                  <a:lnTo>
                    <a:pt x="321" y="0"/>
                  </a:lnTo>
                  <a:lnTo>
                    <a:pt x="294" y="0"/>
                  </a:lnTo>
                  <a:lnTo>
                    <a:pt x="269" y="0"/>
                  </a:lnTo>
                  <a:lnTo>
                    <a:pt x="243" y="1"/>
                  </a:lnTo>
                  <a:lnTo>
                    <a:pt x="218" y="4"/>
                  </a:lnTo>
                  <a:lnTo>
                    <a:pt x="195" y="9"/>
                  </a:lnTo>
                  <a:lnTo>
                    <a:pt x="170" y="14"/>
                  </a:lnTo>
                  <a:lnTo>
                    <a:pt x="148" y="21"/>
                  </a:lnTo>
                  <a:lnTo>
                    <a:pt x="125" y="29"/>
                  </a:lnTo>
                  <a:lnTo>
                    <a:pt x="105" y="37"/>
                  </a:lnTo>
                  <a:lnTo>
                    <a:pt x="85" y="46"/>
                  </a:lnTo>
                  <a:lnTo>
                    <a:pt x="69" y="57"/>
                  </a:lnTo>
                  <a:lnTo>
                    <a:pt x="53" y="68"/>
                  </a:lnTo>
                  <a:lnTo>
                    <a:pt x="40" y="81"/>
                  </a:lnTo>
                  <a:lnTo>
                    <a:pt x="27" y="94"/>
                  </a:lnTo>
                  <a:lnTo>
                    <a:pt x="17" y="106"/>
                  </a:lnTo>
                  <a:lnTo>
                    <a:pt x="9" y="120"/>
                  </a:lnTo>
                  <a:lnTo>
                    <a:pt x="4" y="133"/>
                  </a:lnTo>
                  <a:lnTo>
                    <a:pt x="1" y="148"/>
                  </a:lnTo>
                  <a:lnTo>
                    <a:pt x="0" y="163"/>
                  </a:lnTo>
                  <a:lnTo>
                    <a:pt x="1" y="177"/>
                  </a:lnTo>
                  <a:lnTo>
                    <a:pt x="4" y="191"/>
                  </a:lnTo>
                  <a:lnTo>
                    <a:pt x="9" y="205"/>
                  </a:lnTo>
                  <a:lnTo>
                    <a:pt x="17" y="219"/>
                  </a:lnTo>
                  <a:lnTo>
                    <a:pt x="27" y="231"/>
                  </a:lnTo>
                  <a:lnTo>
                    <a:pt x="40" y="244"/>
                  </a:lnTo>
                  <a:lnTo>
                    <a:pt x="53" y="257"/>
                  </a:lnTo>
                  <a:lnTo>
                    <a:pt x="69" y="268"/>
                  </a:lnTo>
                  <a:lnTo>
                    <a:pt x="85" y="278"/>
                  </a:lnTo>
                  <a:lnTo>
                    <a:pt x="105" y="288"/>
                  </a:lnTo>
                  <a:lnTo>
                    <a:pt x="125" y="296"/>
                  </a:lnTo>
                  <a:lnTo>
                    <a:pt x="148" y="304"/>
                  </a:lnTo>
                  <a:lnTo>
                    <a:pt x="170" y="310"/>
                  </a:lnTo>
                  <a:lnTo>
                    <a:pt x="195" y="316"/>
                  </a:lnTo>
                  <a:lnTo>
                    <a:pt x="218" y="320"/>
                  </a:lnTo>
                  <a:lnTo>
                    <a:pt x="243" y="324"/>
                  </a:lnTo>
                  <a:lnTo>
                    <a:pt x="269" y="326"/>
                  </a:lnTo>
                  <a:lnTo>
                    <a:pt x="294" y="326"/>
                  </a:lnTo>
                  <a:lnTo>
                    <a:pt x="321" y="326"/>
                  </a:lnTo>
                  <a:lnTo>
                    <a:pt x="347" y="324"/>
                  </a:lnTo>
                  <a:lnTo>
                    <a:pt x="372" y="320"/>
                  </a:lnTo>
                  <a:lnTo>
                    <a:pt x="395" y="316"/>
                  </a:lnTo>
                  <a:lnTo>
                    <a:pt x="420" y="310"/>
                  </a:lnTo>
                  <a:lnTo>
                    <a:pt x="442" y="304"/>
                  </a:lnTo>
                  <a:lnTo>
                    <a:pt x="465" y="296"/>
                  </a:lnTo>
                  <a:lnTo>
                    <a:pt x="485" y="288"/>
                  </a:lnTo>
                  <a:lnTo>
                    <a:pt x="505" y="278"/>
                  </a:lnTo>
                  <a:lnTo>
                    <a:pt x="521" y="268"/>
                  </a:lnTo>
                  <a:lnTo>
                    <a:pt x="538" y="257"/>
                  </a:lnTo>
                  <a:lnTo>
                    <a:pt x="550" y="244"/>
                  </a:lnTo>
                  <a:lnTo>
                    <a:pt x="563" y="231"/>
                  </a:lnTo>
                  <a:lnTo>
                    <a:pt x="573" y="219"/>
                  </a:lnTo>
                  <a:lnTo>
                    <a:pt x="581" y="205"/>
                  </a:lnTo>
                  <a:lnTo>
                    <a:pt x="586" y="191"/>
                  </a:lnTo>
                  <a:lnTo>
                    <a:pt x="589" y="177"/>
                  </a:lnTo>
                  <a:lnTo>
                    <a:pt x="591"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0" name="Rectangle 36"/>
            <p:cNvSpPr>
              <a:spLocks noChangeArrowheads="1"/>
            </p:cNvSpPr>
            <p:nvPr/>
          </p:nvSpPr>
          <p:spPr bwMode="auto">
            <a:xfrm>
              <a:off x="4696" y="507"/>
              <a:ext cx="527"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grpSp>
      <p:sp>
        <p:nvSpPr>
          <p:cNvPr id="11302" name="Rectangle 38"/>
          <p:cNvSpPr>
            <a:spLocks noChangeArrowheads="1"/>
          </p:cNvSpPr>
          <p:nvPr/>
        </p:nvSpPr>
        <p:spPr bwMode="auto">
          <a:xfrm>
            <a:off x="8221663" y="1201738"/>
            <a:ext cx="85883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11303" name="Rectangle 39"/>
          <p:cNvSpPr>
            <a:spLocks noChangeArrowheads="1"/>
          </p:cNvSpPr>
          <p:nvPr/>
        </p:nvSpPr>
        <p:spPr bwMode="auto">
          <a:xfrm>
            <a:off x="6945313" y="1201738"/>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grpSp>
        <p:nvGrpSpPr>
          <p:cNvPr id="11306" name="Group 42"/>
          <p:cNvGrpSpPr>
            <a:grpSpLocks/>
          </p:cNvGrpSpPr>
          <p:nvPr/>
        </p:nvGrpSpPr>
        <p:grpSpPr bwMode="auto">
          <a:xfrm>
            <a:off x="5748338" y="438150"/>
            <a:ext cx="722312" cy="519113"/>
            <a:chOff x="3621" y="276"/>
            <a:chExt cx="455" cy="327"/>
          </a:xfrm>
        </p:grpSpPr>
        <p:sp>
          <p:nvSpPr>
            <p:cNvPr id="11304" name="Freeform 40"/>
            <p:cNvSpPr>
              <a:spLocks/>
            </p:cNvSpPr>
            <p:nvPr/>
          </p:nvSpPr>
          <p:spPr bwMode="auto">
            <a:xfrm>
              <a:off x="3622" y="276"/>
              <a:ext cx="454" cy="327"/>
            </a:xfrm>
            <a:custGeom>
              <a:avLst/>
              <a:gdLst/>
              <a:ahLst/>
              <a:cxnLst>
                <a:cxn ang="0">
                  <a:pos x="1" y="177"/>
                </a:cxn>
                <a:cxn ang="0">
                  <a:pos x="8" y="205"/>
                </a:cxn>
                <a:cxn ang="0">
                  <a:pos x="21" y="231"/>
                </a:cxn>
                <a:cxn ang="0">
                  <a:pos x="41" y="257"/>
                </a:cxn>
                <a:cxn ang="0">
                  <a:pos x="66" y="278"/>
                </a:cxn>
                <a:cxn ang="0">
                  <a:pos x="96" y="296"/>
                </a:cxn>
                <a:cxn ang="0">
                  <a:pos x="131" y="311"/>
                </a:cxn>
                <a:cxn ang="0">
                  <a:pos x="167" y="320"/>
                </a:cxn>
                <a:cxn ang="0">
                  <a:pos x="206" y="326"/>
                </a:cxn>
                <a:cxn ang="0">
                  <a:pos x="246" y="326"/>
                </a:cxn>
                <a:cxn ang="0">
                  <a:pos x="285" y="320"/>
                </a:cxn>
                <a:cxn ang="0">
                  <a:pos x="322" y="310"/>
                </a:cxn>
                <a:cxn ang="0">
                  <a:pos x="356" y="296"/>
                </a:cxn>
                <a:cxn ang="0">
                  <a:pos x="387" y="278"/>
                </a:cxn>
                <a:cxn ang="0">
                  <a:pos x="412" y="257"/>
                </a:cxn>
                <a:cxn ang="0">
                  <a:pos x="431" y="231"/>
                </a:cxn>
                <a:cxn ang="0">
                  <a:pos x="445" y="205"/>
                </a:cxn>
                <a:cxn ang="0">
                  <a:pos x="453" y="177"/>
                </a:cxn>
                <a:cxn ang="0">
                  <a:pos x="453" y="148"/>
                </a:cxn>
                <a:cxn ang="0">
                  <a:pos x="445" y="120"/>
                </a:cxn>
                <a:cxn ang="0">
                  <a:pos x="431" y="94"/>
                </a:cxn>
                <a:cxn ang="0">
                  <a:pos x="412" y="68"/>
                </a:cxn>
                <a:cxn ang="0">
                  <a:pos x="387" y="47"/>
                </a:cxn>
                <a:cxn ang="0">
                  <a:pos x="356" y="29"/>
                </a:cxn>
                <a:cxn ang="0">
                  <a:pos x="322" y="15"/>
                </a:cxn>
                <a:cxn ang="0">
                  <a:pos x="285" y="5"/>
                </a:cxn>
                <a:cxn ang="0">
                  <a:pos x="246" y="0"/>
                </a:cxn>
                <a:cxn ang="0">
                  <a:pos x="206" y="0"/>
                </a:cxn>
                <a:cxn ang="0">
                  <a:pos x="167" y="5"/>
                </a:cxn>
                <a:cxn ang="0">
                  <a:pos x="131" y="15"/>
                </a:cxn>
                <a:cxn ang="0">
                  <a:pos x="96" y="29"/>
                </a:cxn>
                <a:cxn ang="0">
                  <a:pos x="66" y="47"/>
                </a:cxn>
                <a:cxn ang="0">
                  <a:pos x="41" y="68"/>
                </a:cxn>
                <a:cxn ang="0">
                  <a:pos x="21" y="94"/>
                </a:cxn>
                <a:cxn ang="0">
                  <a:pos x="8" y="120"/>
                </a:cxn>
                <a:cxn ang="0">
                  <a:pos x="1" y="148"/>
                </a:cxn>
              </a:cxnLst>
              <a:rect l="0" t="0" r="r" b="b"/>
              <a:pathLst>
                <a:path w="454" h="327">
                  <a:moveTo>
                    <a:pt x="0" y="163"/>
                  </a:moveTo>
                  <a:lnTo>
                    <a:pt x="1" y="177"/>
                  </a:lnTo>
                  <a:lnTo>
                    <a:pt x="3" y="192"/>
                  </a:lnTo>
                  <a:lnTo>
                    <a:pt x="8" y="205"/>
                  </a:lnTo>
                  <a:lnTo>
                    <a:pt x="13" y="219"/>
                  </a:lnTo>
                  <a:lnTo>
                    <a:pt x="21" y="231"/>
                  </a:lnTo>
                  <a:lnTo>
                    <a:pt x="30" y="244"/>
                  </a:lnTo>
                  <a:lnTo>
                    <a:pt x="41" y="257"/>
                  </a:lnTo>
                  <a:lnTo>
                    <a:pt x="53" y="268"/>
                  </a:lnTo>
                  <a:lnTo>
                    <a:pt x="66" y="278"/>
                  </a:lnTo>
                  <a:lnTo>
                    <a:pt x="80" y="288"/>
                  </a:lnTo>
                  <a:lnTo>
                    <a:pt x="96" y="296"/>
                  </a:lnTo>
                  <a:lnTo>
                    <a:pt x="113" y="304"/>
                  </a:lnTo>
                  <a:lnTo>
                    <a:pt x="131" y="311"/>
                  </a:lnTo>
                  <a:lnTo>
                    <a:pt x="149" y="316"/>
                  </a:lnTo>
                  <a:lnTo>
                    <a:pt x="167" y="320"/>
                  </a:lnTo>
                  <a:lnTo>
                    <a:pt x="186" y="324"/>
                  </a:lnTo>
                  <a:lnTo>
                    <a:pt x="206" y="326"/>
                  </a:lnTo>
                  <a:lnTo>
                    <a:pt x="227" y="326"/>
                  </a:lnTo>
                  <a:lnTo>
                    <a:pt x="246" y="326"/>
                  </a:lnTo>
                  <a:lnTo>
                    <a:pt x="266" y="323"/>
                  </a:lnTo>
                  <a:lnTo>
                    <a:pt x="285" y="320"/>
                  </a:lnTo>
                  <a:lnTo>
                    <a:pt x="304" y="316"/>
                  </a:lnTo>
                  <a:lnTo>
                    <a:pt x="322" y="310"/>
                  </a:lnTo>
                  <a:lnTo>
                    <a:pt x="340" y="304"/>
                  </a:lnTo>
                  <a:lnTo>
                    <a:pt x="356" y="296"/>
                  </a:lnTo>
                  <a:lnTo>
                    <a:pt x="372" y="288"/>
                  </a:lnTo>
                  <a:lnTo>
                    <a:pt x="387" y="278"/>
                  </a:lnTo>
                  <a:lnTo>
                    <a:pt x="399" y="266"/>
                  </a:lnTo>
                  <a:lnTo>
                    <a:pt x="412" y="257"/>
                  </a:lnTo>
                  <a:lnTo>
                    <a:pt x="423" y="244"/>
                  </a:lnTo>
                  <a:lnTo>
                    <a:pt x="431" y="231"/>
                  </a:lnTo>
                  <a:lnTo>
                    <a:pt x="439" y="219"/>
                  </a:lnTo>
                  <a:lnTo>
                    <a:pt x="445" y="205"/>
                  </a:lnTo>
                  <a:lnTo>
                    <a:pt x="449" y="191"/>
                  </a:lnTo>
                  <a:lnTo>
                    <a:pt x="453" y="177"/>
                  </a:lnTo>
                  <a:lnTo>
                    <a:pt x="453" y="163"/>
                  </a:lnTo>
                  <a:lnTo>
                    <a:pt x="453" y="148"/>
                  </a:lnTo>
                  <a:lnTo>
                    <a:pt x="449" y="134"/>
                  </a:lnTo>
                  <a:lnTo>
                    <a:pt x="445" y="120"/>
                  </a:lnTo>
                  <a:lnTo>
                    <a:pt x="439" y="106"/>
                  </a:lnTo>
                  <a:lnTo>
                    <a:pt x="431" y="94"/>
                  </a:lnTo>
                  <a:lnTo>
                    <a:pt x="422" y="81"/>
                  </a:lnTo>
                  <a:lnTo>
                    <a:pt x="412" y="68"/>
                  </a:lnTo>
                  <a:lnTo>
                    <a:pt x="399" y="57"/>
                  </a:lnTo>
                  <a:lnTo>
                    <a:pt x="387" y="47"/>
                  </a:lnTo>
                  <a:lnTo>
                    <a:pt x="372" y="37"/>
                  </a:lnTo>
                  <a:lnTo>
                    <a:pt x="356" y="29"/>
                  </a:lnTo>
                  <a:lnTo>
                    <a:pt x="339" y="21"/>
                  </a:lnTo>
                  <a:lnTo>
                    <a:pt x="322" y="15"/>
                  </a:lnTo>
                  <a:lnTo>
                    <a:pt x="304" y="9"/>
                  </a:lnTo>
                  <a:lnTo>
                    <a:pt x="285" y="5"/>
                  </a:lnTo>
                  <a:lnTo>
                    <a:pt x="266" y="1"/>
                  </a:lnTo>
                  <a:lnTo>
                    <a:pt x="246" y="0"/>
                  </a:lnTo>
                  <a:lnTo>
                    <a:pt x="225" y="0"/>
                  </a:lnTo>
                  <a:lnTo>
                    <a:pt x="206" y="0"/>
                  </a:lnTo>
                  <a:lnTo>
                    <a:pt x="186" y="1"/>
                  </a:lnTo>
                  <a:lnTo>
                    <a:pt x="167" y="5"/>
                  </a:lnTo>
                  <a:lnTo>
                    <a:pt x="149" y="9"/>
                  </a:lnTo>
                  <a:lnTo>
                    <a:pt x="131" y="15"/>
                  </a:lnTo>
                  <a:lnTo>
                    <a:pt x="113" y="21"/>
                  </a:lnTo>
                  <a:lnTo>
                    <a:pt x="96" y="29"/>
                  </a:lnTo>
                  <a:lnTo>
                    <a:pt x="80" y="37"/>
                  </a:lnTo>
                  <a:lnTo>
                    <a:pt x="66" y="47"/>
                  </a:lnTo>
                  <a:lnTo>
                    <a:pt x="53" y="57"/>
                  </a:lnTo>
                  <a:lnTo>
                    <a:pt x="41" y="68"/>
                  </a:lnTo>
                  <a:lnTo>
                    <a:pt x="30" y="81"/>
                  </a:lnTo>
                  <a:lnTo>
                    <a:pt x="21" y="94"/>
                  </a:lnTo>
                  <a:lnTo>
                    <a:pt x="13" y="106"/>
                  </a:lnTo>
                  <a:lnTo>
                    <a:pt x="8" y="120"/>
                  </a:lnTo>
                  <a:lnTo>
                    <a:pt x="3" y="134"/>
                  </a:lnTo>
                  <a:lnTo>
                    <a:pt x="1" y="148"/>
                  </a:lnTo>
                  <a:lnTo>
                    <a:pt x="0"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5" name="Rectangle 41"/>
            <p:cNvSpPr>
              <a:spLocks noChangeArrowheads="1"/>
            </p:cNvSpPr>
            <p:nvPr/>
          </p:nvSpPr>
          <p:spPr bwMode="auto">
            <a:xfrm>
              <a:off x="3621" y="334"/>
              <a:ext cx="441"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grpSp>
      <p:grpSp>
        <p:nvGrpSpPr>
          <p:cNvPr id="11313" name="Group 49"/>
          <p:cNvGrpSpPr>
            <a:grpSpLocks/>
          </p:cNvGrpSpPr>
          <p:nvPr/>
        </p:nvGrpSpPr>
        <p:grpSpPr bwMode="auto">
          <a:xfrm>
            <a:off x="3284538" y="727075"/>
            <a:ext cx="2039937" cy="900113"/>
            <a:chOff x="2069" y="458"/>
            <a:chExt cx="1285" cy="567"/>
          </a:xfrm>
        </p:grpSpPr>
        <p:sp>
          <p:nvSpPr>
            <p:cNvPr id="11307" name="Freeform 43"/>
            <p:cNvSpPr>
              <a:spLocks/>
            </p:cNvSpPr>
            <p:nvPr/>
          </p:nvSpPr>
          <p:spPr bwMode="auto">
            <a:xfrm>
              <a:off x="2476" y="458"/>
              <a:ext cx="454" cy="327"/>
            </a:xfrm>
            <a:custGeom>
              <a:avLst/>
              <a:gdLst/>
              <a:ahLst/>
              <a:cxnLst>
                <a:cxn ang="0">
                  <a:pos x="453" y="148"/>
                </a:cxn>
                <a:cxn ang="0">
                  <a:pos x="445" y="120"/>
                </a:cxn>
                <a:cxn ang="0">
                  <a:pos x="431" y="94"/>
                </a:cxn>
                <a:cxn ang="0">
                  <a:pos x="412" y="68"/>
                </a:cxn>
                <a:cxn ang="0">
                  <a:pos x="387" y="47"/>
                </a:cxn>
                <a:cxn ang="0">
                  <a:pos x="356" y="29"/>
                </a:cxn>
                <a:cxn ang="0">
                  <a:pos x="322" y="15"/>
                </a:cxn>
                <a:cxn ang="0">
                  <a:pos x="285" y="5"/>
                </a:cxn>
                <a:cxn ang="0">
                  <a:pos x="246" y="0"/>
                </a:cxn>
                <a:cxn ang="0">
                  <a:pos x="206" y="0"/>
                </a:cxn>
                <a:cxn ang="0">
                  <a:pos x="167" y="5"/>
                </a:cxn>
                <a:cxn ang="0">
                  <a:pos x="131" y="15"/>
                </a:cxn>
                <a:cxn ang="0">
                  <a:pos x="96" y="29"/>
                </a:cxn>
                <a:cxn ang="0">
                  <a:pos x="66" y="47"/>
                </a:cxn>
                <a:cxn ang="0">
                  <a:pos x="41" y="68"/>
                </a:cxn>
                <a:cxn ang="0">
                  <a:pos x="21" y="94"/>
                </a:cxn>
                <a:cxn ang="0">
                  <a:pos x="8" y="120"/>
                </a:cxn>
                <a:cxn ang="0">
                  <a:pos x="1" y="148"/>
                </a:cxn>
                <a:cxn ang="0">
                  <a:pos x="1" y="177"/>
                </a:cxn>
                <a:cxn ang="0">
                  <a:pos x="8" y="205"/>
                </a:cxn>
                <a:cxn ang="0">
                  <a:pos x="21" y="231"/>
                </a:cxn>
                <a:cxn ang="0">
                  <a:pos x="41" y="257"/>
                </a:cxn>
                <a:cxn ang="0">
                  <a:pos x="66" y="278"/>
                </a:cxn>
                <a:cxn ang="0">
                  <a:pos x="96" y="296"/>
                </a:cxn>
                <a:cxn ang="0">
                  <a:pos x="131" y="310"/>
                </a:cxn>
                <a:cxn ang="0">
                  <a:pos x="167" y="320"/>
                </a:cxn>
                <a:cxn ang="0">
                  <a:pos x="206" y="326"/>
                </a:cxn>
                <a:cxn ang="0">
                  <a:pos x="246" y="326"/>
                </a:cxn>
                <a:cxn ang="0">
                  <a:pos x="285" y="320"/>
                </a:cxn>
                <a:cxn ang="0">
                  <a:pos x="322" y="310"/>
                </a:cxn>
                <a:cxn ang="0">
                  <a:pos x="356" y="296"/>
                </a:cxn>
                <a:cxn ang="0">
                  <a:pos x="387" y="278"/>
                </a:cxn>
                <a:cxn ang="0">
                  <a:pos x="412" y="257"/>
                </a:cxn>
                <a:cxn ang="0">
                  <a:pos x="431" y="231"/>
                </a:cxn>
                <a:cxn ang="0">
                  <a:pos x="445" y="205"/>
                </a:cxn>
                <a:cxn ang="0">
                  <a:pos x="453" y="177"/>
                </a:cxn>
              </a:cxnLst>
              <a:rect l="0" t="0" r="r" b="b"/>
              <a:pathLst>
                <a:path w="454" h="327">
                  <a:moveTo>
                    <a:pt x="453" y="163"/>
                  </a:moveTo>
                  <a:lnTo>
                    <a:pt x="453" y="148"/>
                  </a:lnTo>
                  <a:lnTo>
                    <a:pt x="449" y="134"/>
                  </a:lnTo>
                  <a:lnTo>
                    <a:pt x="445" y="120"/>
                  </a:lnTo>
                  <a:lnTo>
                    <a:pt x="439" y="106"/>
                  </a:lnTo>
                  <a:lnTo>
                    <a:pt x="431" y="94"/>
                  </a:lnTo>
                  <a:lnTo>
                    <a:pt x="422" y="81"/>
                  </a:lnTo>
                  <a:lnTo>
                    <a:pt x="412" y="68"/>
                  </a:lnTo>
                  <a:lnTo>
                    <a:pt x="399" y="57"/>
                  </a:lnTo>
                  <a:lnTo>
                    <a:pt x="387" y="47"/>
                  </a:lnTo>
                  <a:lnTo>
                    <a:pt x="372" y="37"/>
                  </a:lnTo>
                  <a:lnTo>
                    <a:pt x="356" y="29"/>
                  </a:lnTo>
                  <a:lnTo>
                    <a:pt x="339" y="21"/>
                  </a:lnTo>
                  <a:lnTo>
                    <a:pt x="322" y="15"/>
                  </a:lnTo>
                  <a:lnTo>
                    <a:pt x="304" y="9"/>
                  </a:lnTo>
                  <a:lnTo>
                    <a:pt x="285" y="5"/>
                  </a:lnTo>
                  <a:lnTo>
                    <a:pt x="266" y="2"/>
                  </a:lnTo>
                  <a:lnTo>
                    <a:pt x="246" y="0"/>
                  </a:lnTo>
                  <a:lnTo>
                    <a:pt x="227" y="0"/>
                  </a:lnTo>
                  <a:lnTo>
                    <a:pt x="206" y="0"/>
                  </a:lnTo>
                  <a:lnTo>
                    <a:pt x="187" y="2"/>
                  </a:lnTo>
                  <a:lnTo>
                    <a:pt x="167" y="5"/>
                  </a:lnTo>
                  <a:lnTo>
                    <a:pt x="149" y="9"/>
                  </a:lnTo>
                  <a:lnTo>
                    <a:pt x="131" y="15"/>
                  </a:lnTo>
                  <a:lnTo>
                    <a:pt x="113" y="21"/>
                  </a:lnTo>
                  <a:lnTo>
                    <a:pt x="96" y="29"/>
                  </a:lnTo>
                  <a:lnTo>
                    <a:pt x="81" y="37"/>
                  </a:lnTo>
                  <a:lnTo>
                    <a:pt x="66" y="47"/>
                  </a:lnTo>
                  <a:lnTo>
                    <a:pt x="53" y="57"/>
                  </a:lnTo>
                  <a:lnTo>
                    <a:pt x="41" y="68"/>
                  </a:lnTo>
                  <a:lnTo>
                    <a:pt x="30" y="81"/>
                  </a:lnTo>
                  <a:lnTo>
                    <a:pt x="21" y="94"/>
                  </a:lnTo>
                  <a:lnTo>
                    <a:pt x="13" y="106"/>
                  </a:lnTo>
                  <a:lnTo>
                    <a:pt x="8" y="120"/>
                  </a:lnTo>
                  <a:lnTo>
                    <a:pt x="3" y="134"/>
                  </a:lnTo>
                  <a:lnTo>
                    <a:pt x="1" y="148"/>
                  </a:lnTo>
                  <a:lnTo>
                    <a:pt x="0" y="163"/>
                  </a:lnTo>
                  <a:lnTo>
                    <a:pt x="1" y="177"/>
                  </a:lnTo>
                  <a:lnTo>
                    <a:pt x="3" y="191"/>
                  </a:lnTo>
                  <a:lnTo>
                    <a:pt x="8" y="205"/>
                  </a:lnTo>
                  <a:lnTo>
                    <a:pt x="13" y="219"/>
                  </a:lnTo>
                  <a:lnTo>
                    <a:pt x="21" y="231"/>
                  </a:lnTo>
                  <a:lnTo>
                    <a:pt x="30" y="244"/>
                  </a:lnTo>
                  <a:lnTo>
                    <a:pt x="41" y="257"/>
                  </a:lnTo>
                  <a:lnTo>
                    <a:pt x="53" y="268"/>
                  </a:lnTo>
                  <a:lnTo>
                    <a:pt x="66" y="278"/>
                  </a:lnTo>
                  <a:lnTo>
                    <a:pt x="81" y="288"/>
                  </a:lnTo>
                  <a:lnTo>
                    <a:pt x="96" y="296"/>
                  </a:lnTo>
                  <a:lnTo>
                    <a:pt x="113" y="304"/>
                  </a:lnTo>
                  <a:lnTo>
                    <a:pt x="131" y="310"/>
                  </a:lnTo>
                  <a:lnTo>
                    <a:pt x="149" y="316"/>
                  </a:lnTo>
                  <a:lnTo>
                    <a:pt x="167" y="320"/>
                  </a:lnTo>
                  <a:lnTo>
                    <a:pt x="187" y="324"/>
                  </a:lnTo>
                  <a:lnTo>
                    <a:pt x="206" y="326"/>
                  </a:lnTo>
                  <a:lnTo>
                    <a:pt x="227" y="326"/>
                  </a:lnTo>
                  <a:lnTo>
                    <a:pt x="246" y="326"/>
                  </a:lnTo>
                  <a:lnTo>
                    <a:pt x="266" y="324"/>
                  </a:lnTo>
                  <a:lnTo>
                    <a:pt x="285" y="320"/>
                  </a:lnTo>
                  <a:lnTo>
                    <a:pt x="304" y="316"/>
                  </a:lnTo>
                  <a:lnTo>
                    <a:pt x="322" y="310"/>
                  </a:lnTo>
                  <a:lnTo>
                    <a:pt x="339" y="304"/>
                  </a:lnTo>
                  <a:lnTo>
                    <a:pt x="356" y="296"/>
                  </a:lnTo>
                  <a:lnTo>
                    <a:pt x="372" y="288"/>
                  </a:lnTo>
                  <a:lnTo>
                    <a:pt x="387" y="278"/>
                  </a:lnTo>
                  <a:lnTo>
                    <a:pt x="399" y="268"/>
                  </a:lnTo>
                  <a:lnTo>
                    <a:pt x="412" y="257"/>
                  </a:lnTo>
                  <a:lnTo>
                    <a:pt x="422" y="244"/>
                  </a:lnTo>
                  <a:lnTo>
                    <a:pt x="431" y="231"/>
                  </a:lnTo>
                  <a:lnTo>
                    <a:pt x="439" y="219"/>
                  </a:lnTo>
                  <a:lnTo>
                    <a:pt x="445" y="205"/>
                  </a:lnTo>
                  <a:lnTo>
                    <a:pt x="449" y="191"/>
                  </a:lnTo>
                  <a:lnTo>
                    <a:pt x="453" y="177"/>
                  </a:lnTo>
                  <a:lnTo>
                    <a:pt x="453" y="16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8" name="Freeform 44"/>
            <p:cNvSpPr>
              <a:spLocks/>
            </p:cNvSpPr>
            <p:nvPr/>
          </p:nvSpPr>
          <p:spPr bwMode="auto">
            <a:xfrm>
              <a:off x="2069" y="699"/>
              <a:ext cx="454" cy="326"/>
            </a:xfrm>
            <a:custGeom>
              <a:avLst/>
              <a:gdLst/>
              <a:ahLst/>
              <a:cxnLst>
                <a:cxn ang="0">
                  <a:pos x="451" y="148"/>
                </a:cxn>
                <a:cxn ang="0">
                  <a:pos x="445" y="120"/>
                </a:cxn>
                <a:cxn ang="0">
                  <a:pos x="431" y="93"/>
                </a:cxn>
                <a:cxn ang="0">
                  <a:pos x="411" y="68"/>
                </a:cxn>
                <a:cxn ang="0">
                  <a:pos x="386" y="47"/>
                </a:cxn>
                <a:cxn ang="0">
                  <a:pos x="356" y="29"/>
                </a:cxn>
                <a:cxn ang="0">
                  <a:pos x="322" y="15"/>
                </a:cxn>
                <a:cxn ang="0">
                  <a:pos x="285" y="5"/>
                </a:cxn>
                <a:cxn ang="0">
                  <a:pos x="246" y="0"/>
                </a:cxn>
                <a:cxn ang="0">
                  <a:pos x="206" y="0"/>
                </a:cxn>
                <a:cxn ang="0">
                  <a:pos x="167" y="5"/>
                </a:cxn>
                <a:cxn ang="0">
                  <a:pos x="130" y="15"/>
                </a:cxn>
                <a:cxn ang="0">
                  <a:pos x="96" y="29"/>
                </a:cxn>
                <a:cxn ang="0">
                  <a:pos x="66" y="47"/>
                </a:cxn>
                <a:cxn ang="0">
                  <a:pos x="41" y="68"/>
                </a:cxn>
                <a:cxn ang="0">
                  <a:pos x="21" y="93"/>
                </a:cxn>
                <a:cxn ang="0">
                  <a:pos x="7" y="120"/>
                </a:cxn>
                <a:cxn ang="0">
                  <a:pos x="1" y="148"/>
                </a:cxn>
                <a:cxn ang="0">
                  <a:pos x="1" y="176"/>
                </a:cxn>
                <a:cxn ang="0">
                  <a:pos x="7" y="204"/>
                </a:cxn>
                <a:cxn ang="0">
                  <a:pos x="21" y="231"/>
                </a:cxn>
                <a:cxn ang="0">
                  <a:pos x="41" y="256"/>
                </a:cxn>
                <a:cxn ang="0">
                  <a:pos x="66" y="277"/>
                </a:cxn>
                <a:cxn ang="0">
                  <a:pos x="96" y="295"/>
                </a:cxn>
                <a:cxn ang="0">
                  <a:pos x="130" y="309"/>
                </a:cxn>
                <a:cxn ang="0">
                  <a:pos x="167" y="319"/>
                </a:cxn>
                <a:cxn ang="0">
                  <a:pos x="206" y="325"/>
                </a:cxn>
                <a:cxn ang="0">
                  <a:pos x="246" y="325"/>
                </a:cxn>
                <a:cxn ang="0">
                  <a:pos x="285" y="319"/>
                </a:cxn>
                <a:cxn ang="0">
                  <a:pos x="322" y="309"/>
                </a:cxn>
                <a:cxn ang="0">
                  <a:pos x="356" y="295"/>
                </a:cxn>
                <a:cxn ang="0">
                  <a:pos x="386" y="277"/>
                </a:cxn>
                <a:cxn ang="0">
                  <a:pos x="411" y="256"/>
                </a:cxn>
                <a:cxn ang="0">
                  <a:pos x="431" y="231"/>
                </a:cxn>
                <a:cxn ang="0">
                  <a:pos x="445" y="204"/>
                </a:cxn>
                <a:cxn ang="0">
                  <a:pos x="451" y="176"/>
                </a:cxn>
              </a:cxnLst>
              <a:rect l="0" t="0" r="r" b="b"/>
              <a:pathLst>
                <a:path w="454" h="326">
                  <a:moveTo>
                    <a:pt x="453" y="162"/>
                  </a:moveTo>
                  <a:lnTo>
                    <a:pt x="451" y="148"/>
                  </a:lnTo>
                  <a:lnTo>
                    <a:pt x="449" y="134"/>
                  </a:lnTo>
                  <a:lnTo>
                    <a:pt x="445" y="120"/>
                  </a:lnTo>
                  <a:lnTo>
                    <a:pt x="439" y="106"/>
                  </a:lnTo>
                  <a:lnTo>
                    <a:pt x="431" y="93"/>
                  </a:lnTo>
                  <a:lnTo>
                    <a:pt x="422" y="81"/>
                  </a:lnTo>
                  <a:lnTo>
                    <a:pt x="411" y="68"/>
                  </a:lnTo>
                  <a:lnTo>
                    <a:pt x="399" y="57"/>
                  </a:lnTo>
                  <a:lnTo>
                    <a:pt x="386" y="47"/>
                  </a:lnTo>
                  <a:lnTo>
                    <a:pt x="372" y="37"/>
                  </a:lnTo>
                  <a:lnTo>
                    <a:pt x="356" y="29"/>
                  </a:lnTo>
                  <a:lnTo>
                    <a:pt x="339" y="21"/>
                  </a:lnTo>
                  <a:lnTo>
                    <a:pt x="322" y="15"/>
                  </a:lnTo>
                  <a:lnTo>
                    <a:pt x="304" y="9"/>
                  </a:lnTo>
                  <a:lnTo>
                    <a:pt x="285" y="5"/>
                  </a:lnTo>
                  <a:lnTo>
                    <a:pt x="265" y="1"/>
                  </a:lnTo>
                  <a:lnTo>
                    <a:pt x="246" y="0"/>
                  </a:lnTo>
                  <a:lnTo>
                    <a:pt x="225" y="0"/>
                  </a:lnTo>
                  <a:lnTo>
                    <a:pt x="206" y="0"/>
                  </a:lnTo>
                  <a:lnTo>
                    <a:pt x="186" y="1"/>
                  </a:lnTo>
                  <a:lnTo>
                    <a:pt x="167" y="5"/>
                  </a:lnTo>
                  <a:lnTo>
                    <a:pt x="148" y="9"/>
                  </a:lnTo>
                  <a:lnTo>
                    <a:pt x="130" y="15"/>
                  </a:lnTo>
                  <a:lnTo>
                    <a:pt x="113" y="21"/>
                  </a:lnTo>
                  <a:lnTo>
                    <a:pt x="96" y="29"/>
                  </a:lnTo>
                  <a:lnTo>
                    <a:pt x="80" y="37"/>
                  </a:lnTo>
                  <a:lnTo>
                    <a:pt x="66" y="47"/>
                  </a:lnTo>
                  <a:lnTo>
                    <a:pt x="53" y="57"/>
                  </a:lnTo>
                  <a:lnTo>
                    <a:pt x="41" y="68"/>
                  </a:lnTo>
                  <a:lnTo>
                    <a:pt x="30" y="81"/>
                  </a:lnTo>
                  <a:lnTo>
                    <a:pt x="21" y="93"/>
                  </a:lnTo>
                  <a:lnTo>
                    <a:pt x="13" y="106"/>
                  </a:lnTo>
                  <a:lnTo>
                    <a:pt x="7" y="120"/>
                  </a:lnTo>
                  <a:lnTo>
                    <a:pt x="3" y="134"/>
                  </a:lnTo>
                  <a:lnTo>
                    <a:pt x="1" y="148"/>
                  </a:lnTo>
                  <a:lnTo>
                    <a:pt x="0" y="162"/>
                  </a:lnTo>
                  <a:lnTo>
                    <a:pt x="1" y="176"/>
                  </a:lnTo>
                  <a:lnTo>
                    <a:pt x="3" y="190"/>
                  </a:lnTo>
                  <a:lnTo>
                    <a:pt x="7" y="204"/>
                  </a:lnTo>
                  <a:lnTo>
                    <a:pt x="13" y="218"/>
                  </a:lnTo>
                  <a:lnTo>
                    <a:pt x="21" y="231"/>
                  </a:lnTo>
                  <a:lnTo>
                    <a:pt x="30" y="243"/>
                  </a:lnTo>
                  <a:lnTo>
                    <a:pt x="41" y="256"/>
                  </a:lnTo>
                  <a:lnTo>
                    <a:pt x="53" y="266"/>
                  </a:lnTo>
                  <a:lnTo>
                    <a:pt x="66" y="277"/>
                  </a:lnTo>
                  <a:lnTo>
                    <a:pt x="80" y="287"/>
                  </a:lnTo>
                  <a:lnTo>
                    <a:pt x="96" y="295"/>
                  </a:lnTo>
                  <a:lnTo>
                    <a:pt x="113" y="303"/>
                  </a:lnTo>
                  <a:lnTo>
                    <a:pt x="130" y="309"/>
                  </a:lnTo>
                  <a:lnTo>
                    <a:pt x="148" y="315"/>
                  </a:lnTo>
                  <a:lnTo>
                    <a:pt x="167" y="319"/>
                  </a:lnTo>
                  <a:lnTo>
                    <a:pt x="186" y="322"/>
                  </a:lnTo>
                  <a:lnTo>
                    <a:pt x="206" y="325"/>
                  </a:lnTo>
                  <a:lnTo>
                    <a:pt x="225" y="325"/>
                  </a:lnTo>
                  <a:lnTo>
                    <a:pt x="246" y="325"/>
                  </a:lnTo>
                  <a:lnTo>
                    <a:pt x="265" y="322"/>
                  </a:lnTo>
                  <a:lnTo>
                    <a:pt x="285" y="319"/>
                  </a:lnTo>
                  <a:lnTo>
                    <a:pt x="304" y="315"/>
                  </a:lnTo>
                  <a:lnTo>
                    <a:pt x="322" y="309"/>
                  </a:lnTo>
                  <a:lnTo>
                    <a:pt x="339" y="303"/>
                  </a:lnTo>
                  <a:lnTo>
                    <a:pt x="356" y="295"/>
                  </a:lnTo>
                  <a:lnTo>
                    <a:pt x="372" y="287"/>
                  </a:lnTo>
                  <a:lnTo>
                    <a:pt x="386" y="277"/>
                  </a:lnTo>
                  <a:lnTo>
                    <a:pt x="399" y="266"/>
                  </a:lnTo>
                  <a:lnTo>
                    <a:pt x="411" y="256"/>
                  </a:lnTo>
                  <a:lnTo>
                    <a:pt x="422" y="243"/>
                  </a:lnTo>
                  <a:lnTo>
                    <a:pt x="431" y="231"/>
                  </a:lnTo>
                  <a:lnTo>
                    <a:pt x="439" y="218"/>
                  </a:lnTo>
                  <a:lnTo>
                    <a:pt x="445" y="204"/>
                  </a:lnTo>
                  <a:lnTo>
                    <a:pt x="449" y="190"/>
                  </a:lnTo>
                  <a:lnTo>
                    <a:pt x="451" y="176"/>
                  </a:lnTo>
                  <a:lnTo>
                    <a:pt x="453" y="16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09" name="Freeform 45"/>
            <p:cNvSpPr>
              <a:spLocks/>
            </p:cNvSpPr>
            <p:nvPr/>
          </p:nvSpPr>
          <p:spPr bwMode="auto">
            <a:xfrm>
              <a:off x="2902" y="699"/>
              <a:ext cx="452" cy="326"/>
            </a:xfrm>
            <a:custGeom>
              <a:avLst/>
              <a:gdLst/>
              <a:ahLst/>
              <a:cxnLst>
                <a:cxn ang="0">
                  <a:pos x="0" y="176"/>
                </a:cxn>
                <a:cxn ang="0">
                  <a:pos x="7" y="204"/>
                </a:cxn>
                <a:cxn ang="0">
                  <a:pos x="21" y="231"/>
                </a:cxn>
                <a:cxn ang="0">
                  <a:pos x="40" y="256"/>
                </a:cxn>
                <a:cxn ang="0">
                  <a:pos x="65" y="278"/>
                </a:cxn>
                <a:cxn ang="0">
                  <a:pos x="96" y="295"/>
                </a:cxn>
                <a:cxn ang="0">
                  <a:pos x="130" y="309"/>
                </a:cxn>
                <a:cxn ang="0">
                  <a:pos x="167" y="319"/>
                </a:cxn>
                <a:cxn ang="0">
                  <a:pos x="206" y="325"/>
                </a:cxn>
                <a:cxn ang="0">
                  <a:pos x="245" y="325"/>
                </a:cxn>
                <a:cxn ang="0">
                  <a:pos x="283" y="319"/>
                </a:cxn>
                <a:cxn ang="0">
                  <a:pos x="320" y="309"/>
                </a:cxn>
                <a:cxn ang="0">
                  <a:pos x="354" y="295"/>
                </a:cxn>
                <a:cxn ang="0">
                  <a:pos x="385" y="277"/>
                </a:cxn>
                <a:cxn ang="0">
                  <a:pos x="410" y="254"/>
                </a:cxn>
                <a:cxn ang="0">
                  <a:pos x="429" y="231"/>
                </a:cxn>
                <a:cxn ang="0">
                  <a:pos x="443" y="204"/>
                </a:cxn>
                <a:cxn ang="0">
                  <a:pos x="451" y="176"/>
                </a:cxn>
                <a:cxn ang="0">
                  <a:pos x="451" y="148"/>
                </a:cxn>
                <a:cxn ang="0">
                  <a:pos x="443" y="120"/>
                </a:cxn>
                <a:cxn ang="0">
                  <a:pos x="429" y="93"/>
                </a:cxn>
                <a:cxn ang="0">
                  <a:pos x="410" y="68"/>
                </a:cxn>
                <a:cxn ang="0">
                  <a:pos x="385" y="47"/>
                </a:cxn>
                <a:cxn ang="0">
                  <a:pos x="354" y="29"/>
                </a:cxn>
                <a:cxn ang="0">
                  <a:pos x="320" y="15"/>
                </a:cxn>
                <a:cxn ang="0">
                  <a:pos x="283" y="5"/>
                </a:cxn>
                <a:cxn ang="0">
                  <a:pos x="245" y="0"/>
                </a:cxn>
                <a:cxn ang="0">
                  <a:pos x="206" y="0"/>
                </a:cxn>
                <a:cxn ang="0">
                  <a:pos x="167" y="5"/>
                </a:cxn>
                <a:cxn ang="0">
                  <a:pos x="130" y="15"/>
                </a:cxn>
                <a:cxn ang="0">
                  <a:pos x="96" y="29"/>
                </a:cxn>
                <a:cxn ang="0">
                  <a:pos x="65" y="47"/>
                </a:cxn>
                <a:cxn ang="0">
                  <a:pos x="40" y="68"/>
                </a:cxn>
                <a:cxn ang="0">
                  <a:pos x="21" y="93"/>
                </a:cxn>
                <a:cxn ang="0">
                  <a:pos x="7" y="120"/>
                </a:cxn>
                <a:cxn ang="0">
                  <a:pos x="0" y="148"/>
                </a:cxn>
              </a:cxnLst>
              <a:rect l="0" t="0" r="r" b="b"/>
              <a:pathLst>
                <a:path w="452" h="326">
                  <a:moveTo>
                    <a:pt x="0" y="162"/>
                  </a:moveTo>
                  <a:lnTo>
                    <a:pt x="0" y="176"/>
                  </a:lnTo>
                  <a:lnTo>
                    <a:pt x="3" y="190"/>
                  </a:lnTo>
                  <a:lnTo>
                    <a:pt x="7" y="204"/>
                  </a:lnTo>
                  <a:lnTo>
                    <a:pt x="13" y="218"/>
                  </a:lnTo>
                  <a:lnTo>
                    <a:pt x="21" y="231"/>
                  </a:lnTo>
                  <a:lnTo>
                    <a:pt x="29" y="243"/>
                  </a:lnTo>
                  <a:lnTo>
                    <a:pt x="40" y="256"/>
                  </a:lnTo>
                  <a:lnTo>
                    <a:pt x="52" y="267"/>
                  </a:lnTo>
                  <a:lnTo>
                    <a:pt x="65" y="278"/>
                  </a:lnTo>
                  <a:lnTo>
                    <a:pt x="80" y="287"/>
                  </a:lnTo>
                  <a:lnTo>
                    <a:pt x="96" y="295"/>
                  </a:lnTo>
                  <a:lnTo>
                    <a:pt x="112" y="303"/>
                  </a:lnTo>
                  <a:lnTo>
                    <a:pt x="130" y="309"/>
                  </a:lnTo>
                  <a:lnTo>
                    <a:pt x="148" y="315"/>
                  </a:lnTo>
                  <a:lnTo>
                    <a:pt x="167" y="319"/>
                  </a:lnTo>
                  <a:lnTo>
                    <a:pt x="186" y="322"/>
                  </a:lnTo>
                  <a:lnTo>
                    <a:pt x="206" y="325"/>
                  </a:lnTo>
                  <a:lnTo>
                    <a:pt x="225" y="325"/>
                  </a:lnTo>
                  <a:lnTo>
                    <a:pt x="245" y="325"/>
                  </a:lnTo>
                  <a:lnTo>
                    <a:pt x="264" y="322"/>
                  </a:lnTo>
                  <a:lnTo>
                    <a:pt x="283" y="319"/>
                  </a:lnTo>
                  <a:lnTo>
                    <a:pt x="302" y="315"/>
                  </a:lnTo>
                  <a:lnTo>
                    <a:pt x="320" y="309"/>
                  </a:lnTo>
                  <a:lnTo>
                    <a:pt x="338" y="303"/>
                  </a:lnTo>
                  <a:lnTo>
                    <a:pt x="354" y="295"/>
                  </a:lnTo>
                  <a:lnTo>
                    <a:pt x="370" y="287"/>
                  </a:lnTo>
                  <a:lnTo>
                    <a:pt x="385" y="277"/>
                  </a:lnTo>
                  <a:lnTo>
                    <a:pt x="398" y="266"/>
                  </a:lnTo>
                  <a:lnTo>
                    <a:pt x="410" y="254"/>
                  </a:lnTo>
                  <a:lnTo>
                    <a:pt x="421" y="243"/>
                  </a:lnTo>
                  <a:lnTo>
                    <a:pt x="429" y="231"/>
                  </a:lnTo>
                  <a:lnTo>
                    <a:pt x="437" y="217"/>
                  </a:lnTo>
                  <a:lnTo>
                    <a:pt x="443" y="204"/>
                  </a:lnTo>
                  <a:lnTo>
                    <a:pt x="447" y="190"/>
                  </a:lnTo>
                  <a:lnTo>
                    <a:pt x="451" y="176"/>
                  </a:lnTo>
                  <a:lnTo>
                    <a:pt x="451" y="162"/>
                  </a:lnTo>
                  <a:lnTo>
                    <a:pt x="451" y="148"/>
                  </a:lnTo>
                  <a:lnTo>
                    <a:pt x="447" y="134"/>
                  </a:lnTo>
                  <a:lnTo>
                    <a:pt x="443" y="120"/>
                  </a:lnTo>
                  <a:lnTo>
                    <a:pt x="437" y="106"/>
                  </a:lnTo>
                  <a:lnTo>
                    <a:pt x="429" y="93"/>
                  </a:lnTo>
                  <a:lnTo>
                    <a:pt x="421" y="81"/>
                  </a:lnTo>
                  <a:lnTo>
                    <a:pt x="410" y="68"/>
                  </a:lnTo>
                  <a:lnTo>
                    <a:pt x="398" y="57"/>
                  </a:lnTo>
                  <a:lnTo>
                    <a:pt x="385" y="47"/>
                  </a:lnTo>
                  <a:lnTo>
                    <a:pt x="370" y="37"/>
                  </a:lnTo>
                  <a:lnTo>
                    <a:pt x="354" y="29"/>
                  </a:lnTo>
                  <a:lnTo>
                    <a:pt x="338" y="21"/>
                  </a:lnTo>
                  <a:lnTo>
                    <a:pt x="320" y="15"/>
                  </a:lnTo>
                  <a:lnTo>
                    <a:pt x="302" y="9"/>
                  </a:lnTo>
                  <a:lnTo>
                    <a:pt x="283" y="5"/>
                  </a:lnTo>
                  <a:lnTo>
                    <a:pt x="264" y="1"/>
                  </a:lnTo>
                  <a:lnTo>
                    <a:pt x="245" y="0"/>
                  </a:lnTo>
                  <a:lnTo>
                    <a:pt x="225" y="0"/>
                  </a:lnTo>
                  <a:lnTo>
                    <a:pt x="206" y="0"/>
                  </a:lnTo>
                  <a:lnTo>
                    <a:pt x="186" y="1"/>
                  </a:lnTo>
                  <a:lnTo>
                    <a:pt x="167" y="5"/>
                  </a:lnTo>
                  <a:lnTo>
                    <a:pt x="148" y="9"/>
                  </a:lnTo>
                  <a:lnTo>
                    <a:pt x="130" y="15"/>
                  </a:lnTo>
                  <a:lnTo>
                    <a:pt x="112" y="21"/>
                  </a:lnTo>
                  <a:lnTo>
                    <a:pt x="96" y="29"/>
                  </a:lnTo>
                  <a:lnTo>
                    <a:pt x="80" y="37"/>
                  </a:lnTo>
                  <a:lnTo>
                    <a:pt x="65" y="47"/>
                  </a:lnTo>
                  <a:lnTo>
                    <a:pt x="52" y="57"/>
                  </a:lnTo>
                  <a:lnTo>
                    <a:pt x="40" y="68"/>
                  </a:lnTo>
                  <a:lnTo>
                    <a:pt x="29" y="81"/>
                  </a:lnTo>
                  <a:lnTo>
                    <a:pt x="21" y="93"/>
                  </a:lnTo>
                  <a:lnTo>
                    <a:pt x="13" y="106"/>
                  </a:lnTo>
                  <a:lnTo>
                    <a:pt x="7" y="120"/>
                  </a:lnTo>
                  <a:lnTo>
                    <a:pt x="3" y="134"/>
                  </a:lnTo>
                  <a:lnTo>
                    <a:pt x="0" y="148"/>
                  </a:lnTo>
                  <a:lnTo>
                    <a:pt x="0" y="16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0" name="Rectangle 46"/>
            <p:cNvSpPr>
              <a:spLocks noChangeArrowheads="1"/>
            </p:cNvSpPr>
            <p:nvPr/>
          </p:nvSpPr>
          <p:spPr bwMode="auto">
            <a:xfrm>
              <a:off x="2976" y="757"/>
              <a:ext cx="27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11311" name="Rectangle 47"/>
            <p:cNvSpPr>
              <a:spLocks noChangeArrowheads="1"/>
            </p:cNvSpPr>
            <p:nvPr/>
          </p:nvSpPr>
          <p:spPr bwMode="auto">
            <a:xfrm>
              <a:off x="2470" y="497"/>
              <a:ext cx="448"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11312" name="Rectangle 48"/>
            <p:cNvSpPr>
              <a:spLocks noChangeArrowheads="1"/>
            </p:cNvSpPr>
            <p:nvPr/>
          </p:nvSpPr>
          <p:spPr bwMode="auto">
            <a:xfrm>
              <a:off x="2121" y="750"/>
              <a:ext cx="335" cy="210"/>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grpSp>
      <p:grpSp>
        <p:nvGrpSpPr>
          <p:cNvPr id="11316" name="Group 52"/>
          <p:cNvGrpSpPr>
            <a:grpSpLocks/>
          </p:cNvGrpSpPr>
          <p:nvPr/>
        </p:nvGrpSpPr>
        <p:grpSpPr bwMode="auto">
          <a:xfrm>
            <a:off x="5486400" y="1671638"/>
            <a:ext cx="1220788" cy="920750"/>
            <a:chOff x="3456" y="1053"/>
            <a:chExt cx="769" cy="580"/>
          </a:xfrm>
        </p:grpSpPr>
        <p:sp>
          <p:nvSpPr>
            <p:cNvPr id="11314" name="Rectangle 50"/>
            <p:cNvSpPr>
              <a:spLocks noChangeArrowheads="1"/>
            </p:cNvSpPr>
            <p:nvPr/>
          </p:nvSpPr>
          <p:spPr bwMode="auto">
            <a:xfrm>
              <a:off x="3522" y="1266"/>
              <a:ext cx="662"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Manages</a:t>
              </a:r>
            </a:p>
          </p:txBody>
        </p:sp>
        <p:sp>
          <p:nvSpPr>
            <p:cNvPr id="11315" name="Freeform 51"/>
            <p:cNvSpPr>
              <a:spLocks/>
            </p:cNvSpPr>
            <p:nvPr/>
          </p:nvSpPr>
          <p:spPr bwMode="auto">
            <a:xfrm>
              <a:off x="3456" y="1053"/>
              <a:ext cx="769" cy="580"/>
            </a:xfrm>
            <a:custGeom>
              <a:avLst/>
              <a:gdLst/>
              <a:ahLst/>
              <a:cxnLst>
                <a:cxn ang="0">
                  <a:pos x="0" y="290"/>
                </a:cxn>
                <a:cxn ang="0">
                  <a:pos x="378" y="0"/>
                </a:cxn>
                <a:cxn ang="0">
                  <a:pos x="768" y="300"/>
                </a:cxn>
                <a:cxn ang="0">
                  <a:pos x="378" y="579"/>
                </a:cxn>
                <a:cxn ang="0">
                  <a:pos x="0" y="290"/>
                </a:cxn>
              </a:cxnLst>
              <a:rect l="0" t="0" r="r" b="b"/>
              <a:pathLst>
                <a:path w="769" h="580">
                  <a:moveTo>
                    <a:pt x="0" y="290"/>
                  </a:moveTo>
                  <a:lnTo>
                    <a:pt x="378" y="0"/>
                  </a:lnTo>
                  <a:lnTo>
                    <a:pt x="768" y="300"/>
                  </a:lnTo>
                  <a:lnTo>
                    <a:pt x="378" y="579"/>
                  </a:lnTo>
                  <a:lnTo>
                    <a:pt x="0" y="290"/>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sp>
        <p:nvSpPr>
          <p:cNvPr id="11317" name="Freeform 53"/>
          <p:cNvSpPr>
            <a:spLocks/>
          </p:cNvSpPr>
          <p:nvPr/>
        </p:nvSpPr>
        <p:spPr bwMode="auto">
          <a:xfrm>
            <a:off x="7264400" y="1962150"/>
            <a:ext cx="1295400" cy="479425"/>
          </a:xfrm>
          <a:custGeom>
            <a:avLst/>
            <a:gdLst/>
            <a:ahLst/>
            <a:cxnLst>
              <a:cxn ang="0">
                <a:pos x="815" y="301"/>
              </a:cxn>
              <a:cxn ang="0">
                <a:pos x="815" y="0"/>
              </a:cxn>
              <a:cxn ang="0">
                <a:pos x="0" y="0"/>
              </a:cxn>
              <a:cxn ang="0">
                <a:pos x="0" y="301"/>
              </a:cxn>
              <a:cxn ang="0">
                <a:pos x="815" y="301"/>
              </a:cxn>
            </a:cxnLst>
            <a:rect l="0" t="0" r="r" b="b"/>
            <a:pathLst>
              <a:path w="816" h="302">
                <a:moveTo>
                  <a:pt x="815" y="301"/>
                </a:moveTo>
                <a:lnTo>
                  <a:pt x="815" y="0"/>
                </a:lnTo>
                <a:lnTo>
                  <a:pt x="0" y="0"/>
                </a:lnTo>
                <a:lnTo>
                  <a:pt x="0" y="301"/>
                </a:lnTo>
                <a:lnTo>
                  <a:pt x="815" y="301"/>
                </a:lnTo>
              </a:path>
            </a:pathLst>
          </a:custGeom>
          <a:noFill/>
          <a:ln w="12700" cap="rnd" cmpd="sng">
            <a:solidFill>
              <a:srgbClr val="000000"/>
            </a:solidFill>
            <a:prstDash val="solid"/>
            <a:round/>
            <a:headEnd type="none" w="sm" len="sm"/>
            <a:tailEnd type="none" w="sm" len="sm"/>
          </a:ln>
          <a:effectLst/>
        </p:spPr>
        <p:txBody>
          <a:bodyPr/>
          <a:lstStyle/>
          <a:p>
            <a:endParaRPr lang="en-US"/>
          </a:p>
        </p:txBody>
      </p:sp>
      <p:grpSp>
        <p:nvGrpSpPr>
          <p:cNvPr id="11320" name="Group 56"/>
          <p:cNvGrpSpPr>
            <a:grpSpLocks/>
          </p:cNvGrpSpPr>
          <p:nvPr/>
        </p:nvGrpSpPr>
        <p:grpSpPr bwMode="auto">
          <a:xfrm>
            <a:off x="3657600" y="1905000"/>
            <a:ext cx="1292225" cy="468313"/>
            <a:chOff x="2328" y="1226"/>
            <a:chExt cx="814" cy="295"/>
          </a:xfrm>
        </p:grpSpPr>
        <p:sp>
          <p:nvSpPr>
            <p:cNvPr id="11318" name="Freeform 54"/>
            <p:cNvSpPr>
              <a:spLocks/>
            </p:cNvSpPr>
            <p:nvPr/>
          </p:nvSpPr>
          <p:spPr bwMode="auto">
            <a:xfrm>
              <a:off x="2328" y="1226"/>
              <a:ext cx="814" cy="295"/>
            </a:xfrm>
            <a:custGeom>
              <a:avLst/>
              <a:gdLst/>
              <a:ahLst/>
              <a:cxnLst>
                <a:cxn ang="0">
                  <a:pos x="813" y="294"/>
                </a:cxn>
                <a:cxn ang="0">
                  <a:pos x="813" y="0"/>
                </a:cxn>
                <a:cxn ang="0">
                  <a:pos x="0" y="0"/>
                </a:cxn>
                <a:cxn ang="0">
                  <a:pos x="0" y="294"/>
                </a:cxn>
                <a:cxn ang="0">
                  <a:pos x="813" y="294"/>
                </a:cxn>
              </a:cxnLst>
              <a:rect l="0" t="0" r="r" b="b"/>
              <a:pathLst>
                <a:path w="814" h="295">
                  <a:moveTo>
                    <a:pt x="813" y="294"/>
                  </a:moveTo>
                  <a:lnTo>
                    <a:pt x="813" y="0"/>
                  </a:lnTo>
                  <a:lnTo>
                    <a:pt x="0" y="0"/>
                  </a:lnTo>
                  <a:lnTo>
                    <a:pt x="0" y="294"/>
                  </a:lnTo>
                  <a:lnTo>
                    <a:pt x="813" y="294"/>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1319" name="Rectangle 55"/>
            <p:cNvSpPr>
              <a:spLocks noChangeArrowheads="1"/>
            </p:cNvSpPr>
            <p:nvPr/>
          </p:nvSpPr>
          <p:spPr bwMode="auto">
            <a:xfrm>
              <a:off x="2336" y="1266"/>
              <a:ext cx="790" cy="210"/>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grpSp>
      <p:sp>
        <p:nvSpPr>
          <p:cNvPr id="11321" name="Rectangle 57"/>
          <p:cNvSpPr>
            <a:spLocks noChangeArrowheads="1"/>
          </p:cNvSpPr>
          <p:nvPr/>
        </p:nvSpPr>
        <p:spPr bwMode="auto">
          <a:xfrm>
            <a:off x="7177088" y="2025650"/>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11322" name="Oval 58"/>
          <p:cNvSpPr>
            <a:spLocks noChangeArrowheads="1"/>
          </p:cNvSpPr>
          <p:nvPr/>
        </p:nvSpPr>
        <p:spPr bwMode="auto">
          <a:xfrm>
            <a:off x="3208338" y="3575050"/>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23" name="Oval 59"/>
          <p:cNvSpPr>
            <a:spLocks noChangeArrowheads="1"/>
          </p:cNvSpPr>
          <p:nvPr/>
        </p:nvSpPr>
        <p:spPr bwMode="auto">
          <a:xfrm>
            <a:off x="3208338" y="3951288"/>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24" name="Oval 60"/>
          <p:cNvSpPr>
            <a:spLocks noChangeArrowheads="1"/>
          </p:cNvSpPr>
          <p:nvPr/>
        </p:nvSpPr>
        <p:spPr bwMode="auto">
          <a:xfrm>
            <a:off x="3208338" y="4318000"/>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25" name="Oval 61"/>
          <p:cNvSpPr>
            <a:spLocks noChangeArrowheads="1"/>
          </p:cNvSpPr>
          <p:nvPr/>
        </p:nvSpPr>
        <p:spPr bwMode="auto">
          <a:xfrm>
            <a:off x="3208338" y="4687888"/>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26" name="Oval 62"/>
          <p:cNvSpPr>
            <a:spLocks noChangeArrowheads="1"/>
          </p:cNvSpPr>
          <p:nvPr/>
        </p:nvSpPr>
        <p:spPr bwMode="auto">
          <a:xfrm>
            <a:off x="3208338" y="5056188"/>
            <a:ext cx="87312" cy="104775"/>
          </a:xfrm>
          <a:prstGeom prst="ellipse">
            <a:avLst/>
          </a:prstGeom>
          <a:solidFill>
            <a:schemeClr val="tx2"/>
          </a:solidFill>
          <a:ln w="12700">
            <a:solidFill>
              <a:schemeClr val="tx2"/>
            </a:solidFill>
            <a:round/>
            <a:headEnd/>
            <a:tailEnd/>
          </a:ln>
          <a:effectLst/>
        </p:spPr>
        <p:txBody>
          <a:bodyPr wrap="none" anchor="ctr"/>
          <a:lstStyle/>
          <a:p>
            <a:endParaRPr lang="en-US"/>
          </a:p>
        </p:txBody>
      </p:sp>
      <p:grpSp>
        <p:nvGrpSpPr>
          <p:cNvPr id="11332" name="Group 68"/>
          <p:cNvGrpSpPr>
            <a:grpSpLocks/>
          </p:cNvGrpSpPr>
          <p:nvPr/>
        </p:nvGrpSpPr>
        <p:grpSpPr bwMode="auto">
          <a:xfrm>
            <a:off x="4711700" y="3552825"/>
            <a:ext cx="87313" cy="1585913"/>
            <a:chOff x="2968" y="2238"/>
            <a:chExt cx="55" cy="999"/>
          </a:xfrm>
        </p:grpSpPr>
        <p:sp>
          <p:nvSpPr>
            <p:cNvPr id="11327" name="Oval 63"/>
            <p:cNvSpPr>
              <a:spLocks noChangeArrowheads="1"/>
            </p:cNvSpPr>
            <p:nvPr/>
          </p:nvSpPr>
          <p:spPr bwMode="auto">
            <a:xfrm>
              <a:off x="2968" y="2238"/>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28" name="Oval 64"/>
            <p:cNvSpPr>
              <a:spLocks noChangeArrowheads="1"/>
            </p:cNvSpPr>
            <p:nvPr/>
          </p:nvSpPr>
          <p:spPr bwMode="auto">
            <a:xfrm>
              <a:off x="2968" y="2475"/>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29" name="Oval 65"/>
            <p:cNvSpPr>
              <a:spLocks noChangeArrowheads="1"/>
            </p:cNvSpPr>
            <p:nvPr/>
          </p:nvSpPr>
          <p:spPr bwMode="auto">
            <a:xfrm>
              <a:off x="2968" y="270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30" name="Oval 66"/>
            <p:cNvSpPr>
              <a:spLocks noChangeArrowheads="1"/>
            </p:cNvSpPr>
            <p:nvPr/>
          </p:nvSpPr>
          <p:spPr bwMode="auto">
            <a:xfrm>
              <a:off x="2968" y="293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31" name="Oval 67"/>
            <p:cNvSpPr>
              <a:spLocks noChangeArrowheads="1"/>
            </p:cNvSpPr>
            <p:nvPr/>
          </p:nvSpPr>
          <p:spPr bwMode="auto">
            <a:xfrm>
              <a:off x="2968" y="3171"/>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11338" name="Group 74"/>
          <p:cNvGrpSpPr>
            <a:grpSpLocks/>
          </p:cNvGrpSpPr>
          <p:nvPr/>
        </p:nvGrpSpPr>
        <p:grpSpPr bwMode="auto">
          <a:xfrm>
            <a:off x="6172200" y="3557588"/>
            <a:ext cx="87313" cy="1585912"/>
            <a:chOff x="3888" y="2241"/>
            <a:chExt cx="55" cy="999"/>
          </a:xfrm>
        </p:grpSpPr>
        <p:sp>
          <p:nvSpPr>
            <p:cNvPr id="11333" name="Oval 69"/>
            <p:cNvSpPr>
              <a:spLocks noChangeArrowheads="1"/>
            </p:cNvSpPr>
            <p:nvPr/>
          </p:nvSpPr>
          <p:spPr bwMode="auto">
            <a:xfrm>
              <a:off x="3888" y="2241"/>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34" name="Oval 70"/>
            <p:cNvSpPr>
              <a:spLocks noChangeArrowheads="1"/>
            </p:cNvSpPr>
            <p:nvPr/>
          </p:nvSpPr>
          <p:spPr bwMode="auto">
            <a:xfrm>
              <a:off x="3888" y="2478"/>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35" name="Oval 71"/>
            <p:cNvSpPr>
              <a:spLocks noChangeArrowheads="1"/>
            </p:cNvSpPr>
            <p:nvPr/>
          </p:nvSpPr>
          <p:spPr bwMode="auto">
            <a:xfrm>
              <a:off x="3888" y="270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36" name="Oval 72"/>
            <p:cNvSpPr>
              <a:spLocks noChangeArrowheads="1"/>
            </p:cNvSpPr>
            <p:nvPr/>
          </p:nvSpPr>
          <p:spPr bwMode="auto">
            <a:xfrm>
              <a:off x="3888" y="2942"/>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37" name="Oval 73"/>
            <p:cNvSpPr>
              <a:spLocks noChangeArrowheads="1"/>
            </p:cNvSpPr>
            <p:nvPr/>
          </p:nvSpPr>
          <p:spPr bwMode="auto">
            <a:xfrm>
              <a:off x="3888" y="317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11344" name="Group 80"/>
          <p:cNvGrpSpPr>
            <a:grpSpLocks/>
          </p:cNvGrpSpPr>
          <p:nvPr/>
        </p:nvGrpSpPr>
        <p:grpSpPr bwMode="auto">
          <a:xfrm>
            <a:off x="7666038" y="3560763"/>
            <a:ext cx="87312" cy="1585912"/>
            <a:chOff x="4829" y="2243"/>
            <a:chExt cx="55" cy="999"/>
          </a:xfrm>
        </p:grpSpPr>
        <p:sp>
          <p:nvSpPr>
            <p:cNvPr id="11339" name="Oval 75"/>
            <p:cNvSpPr>
              <a:spLocks noChangeArrowheads="1"/>
            </p:cNvSpPr>
            <p:nvPr/>
          </p:nvSpPr>
          <p:spPr bwMode="auto">
            <a:xfrm>
              <a:off x="4829" y="2243"/>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0" name="Oval 76"/>
            <p:cNvSpPr>
              <a:spLocks noChangeArrowheads="1"/>
            </p:cNvSpPr>
            <p:nvPr/>
          </p:nvSpPr>
          <p:spPr bwMode="auto">
            <a:xfrm>
              <a:off x="4829" y="248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1" name="Oval 77"/>
            <p:cNvSpPr>
              <a:spLocks noChangeArrowheads="1"/>
            </p:cNvSpPr>
            <p:nvPr/>
          </p:nvSpPr>
          <p:spPr bwMode="auto">
            <a:xfrm>
              <a:off x="4829" y="2711"/>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2" name="Oval 78"/>
            <p:cNvSpPr>
              <a:spLocks noChangeArrowheads="1"/>
            </p:cNvSpPr>
            <p:nvPr/>
          </p:nvSpPr>
          <p:spPr bwMode="auto">
            <a:xfrm>
              <a:off x="4829" y="2944"/>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3" name="Oval 79"/>
            <p:cNvSpPr>
              <a:spLocks noChangeArrowheads="1"/>
            </p:cNvSpPr>
            <p:nvPr/>
          </p:nvSpPr>
          <p:spPr bwMode="auto">
            <a:xfrm>
              <a:off x="4829" y="317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11349" name="Group 85"/>
          <p:cNvGrpSpPr>
            <a:grpSpLocks/>
          </p:cNvGrpSpPr>
          <p:nvPr/>
        </p:nvGrpSpPr>
        <p:grpSpPr bwMode="auto">
          <a:xfrm>
            <a:off x="3862388" y="3654425"/>
            <a:ext cx="87312" cy="1295400"/>
            <a:chOff x="2433" y="2302"/>
            <a:chExt cx="55" cy="816"/>
          </a:xfrm>
        </p:grpSpPr>
        <p:sp>
          <p:nvSpPr>
            <p:cNvPr id="11345" name="Oval 81"/>
            <p:cNvSpPr>
              <a:spLocks noChangeArrowheads="1"/>
            </p:cNvSpPr>
            <p:nvPr/>
          </p:nvSpPr>
          <p:spPr bwMode="auto">
            <a:xfrm>
              <a:off x="2433" y="2302"/>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6" name="Oval 82"/>
            <p:cNvSpPr>
              <a:spLocks noChangeArrowheads="1"/>
            </p:cNvSpPr>
            <p:nvPr/>
          </p:nvSpPr>
          <p:spPr bwMode="auto">
            <a:xfrm>
              <a:off x="2433" y="254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7" name="Oval 83"/>
            <p:cNvSpPr>
              <a:spLocks noChangeArrowheads="1"/>
            </p:cNvSpPr>
            <p:nvPr/>
          </p:nvSpPr>
          <p:spPr bwMode="auto">
            <a:xfrm>
              <a:off x="2433" y="2802"/>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48" name="Oval 84"/>
            <p:cNvSpPr>
              <a:spLocks noChangeArrowheads="1"/>
            </p:cNvSpPr>
            <p:nvPr/>
          </p:nvSpPr>
          <p:spPr bwMode="auto">
            <a:xfrm>
              <a:off x="2433" y="3052"/>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11354" name="Group 90"/>
          <p:cNvGrpSpPr>
            <a:grpSpLocks/>
          </p:cNvGrpSpPr>
          <p:nvPr/>
        </p:nvGrpSpPr>
        <p:grpSpPr bwMode="auto">
          <a:xfrm>
            <a:off x="5356225" y="3665538"/>
            <a:ext cx="87313" cy="1295400"/>
            <a:chOff x="3374" y="2309"/>
            <a:chExt cx="55" cy="816"/>
          </a:xfrm>
        </p:grpSpPr>
        <p:sp>
          <p:nvSpPr>
            <p:cNvPr id="11350" name="Oval 86"/>
            <p:cNvSpPr>
              <a:spLocks noChangeArrowheads="1"/>
            </p:cNvSpPr>
            <p:nvPr/>
          </p:nvSpPr>
          <p:spPr bwMode="auto">
            <a:xfrm>
              <a:off x="3374" y="230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51" name="Oval 87"/>
            <p:cNvSpPr>
              <a:spLocks noChangeArrowheads="1"/>
            </p:cNvSpPr>
            <p:nvPr/>
          </p:nvSpPr>
          <p:spPr bwMode="auto">
            <a:xfrm>
              <a:off x="3374" y="255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52" name="Oval 88"/>
            <p:cNvSpPr>
              <a:spLocks noChangeArrowheads="1"/>
            </p:cNvSpPr>
            <p:nvPr/>
          </p:nvSpPr>
          <p:spPr bwMode="auto">
            <a:xfrm>
              <a:off x="3374" y="280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53" name="Oval 89"/>
            <p:cNvSpPr>
              <a:spLocks noChangeArrowheads="1"/>
            </p:cNvSpPr>
            <p:nvPr/>
          </p:nvSpPr>
          <p:spPr bwMode="auto">
            <a:xfrm>
              <a:off x="3374" y="3059"/>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11359" name="Group 95"/>
          <p:cNvGrpSpPr>
            <a:grpSpLocks/>
          </p:cNvGrpSpPr>
          <p:nvPr/>
        </p:nvGrpSpPr>
        <p:grpSpPr bwMode="auto">
          <a:xfrm>
            <a:off x="6865938" y="3651250"/>
            <a:ext cx="87312" cy="1295400"/>
            <a:chOff x="4325" y="2300"/>
            <a:chExt cx="55" cy="816"/>
          </a:xfrm>
        </p:grpSpPr>
        <p:sp>
          <p:nvSpPr>
            <p:cNvPr id="11355" name="Oval 91"/>
            <p:cNvSpPr>
              <a:spLocks noChangeArrowheads="1"/>
            </p:cNvSpPr>
            <p:nvPr/>
          </p:nvSpPr>
          <p:spPr bwMode="auto">
            <a:xfrm>
              <a:off x="4325" y="230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56" name="Oval 92"/>
            <p:cNvSpPr>
              <a:spLocks noChangeArrowheads="1"/>
            </p:cNvSpPr>
            <p:nvPr/>
          </p:nvSpPr>
          <p:spPr bwMode="auto">
            <a:xfrm>
              <a:off x="4325" y="2547"/>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57" name="Oval 93"/>
            <p:cNvSpPr>
              <a:spLocks noChangeArrowheads="1"/>
            </p:cNvSpPr>
            <p:nvPr/>
          </p:nvSpPr>
          <p:spPr bwMode="auto">
            <a:xfrm>
              <a:off x="4325" y="280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58" name="Oval 94"/>
            <p:cNvSpPr>
              <a:spLocks noChangeArrowheads="1"/>
            </p:cNvSpPr>
            <p:nvPr/>
          </p:nvSpPr>
          <p:spPr bwMode="auto">
            <a:xfrm>
              <a:off x="4325" y="3050"/>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grpSp>
        <p:nvGrpSpPr>
          <p:cNvPr id="11364" name="Group 100"/>
          <p:cNvGrpSpPr>
            <a:grpSpLocks/>
          </p:cNvGrpSpPr>
          <p:nvPr/>
        </p:nvGrpSpPr>
        <p:grpSpPr bwMode="auto">
          <a:xfrm>
            <a:off x="8335963" y="3644900"/>
            <a:ext cx="87312" cy="1295400"/>
            <a:chOff x="5251" y="2296"/>
            <a:chExt cx="55" cy="816"/>
          </a:xfrm>
        </p:grpSpPr>
        <p:sp>
          <p:nvSpPr>
            <p:cNvPr id="11360" name="Oval 96"/>
            <p:cNvSpPr>
              <a:spLocks noChangeArrowheads="1"/>
            </p:cNvSpPr>
            <p:nvPr/>
          </p:nvSpPr>
          <p:spPr bwMode="auto">
            <a:xfrm>
              <a:off x="5251" y="229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61" name="Oval 97"/>
            <p:cNvSpPr>
              <a:spLocks noChangeArrowheads="1"/>
            </p:cNvSpPr>
            <p:nvPr/>
          </p:nvSpPr>
          <p:spPr bwMode="auto">
            <a:xfrm>
              <a:off x="5251" y="2543"/>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62" name="Oval 98"/>
            <p:cNvSpPr>
              <a:spLocks noChangeArrowheads="1"/>
            </p:cNvSpPr>
            <p:nvPr/>
          </p:nvSpPr>
          <p:spPr bwMode="auto">
            <a:xfrm>
              <a:off x="5251" y="279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sp>
          <p:nvSpPr>
            <p:cNvPr id="11363" name="Oval 99"/>
            <p:cNvSpPr>
              <a:spLocks noChangeArrowheads="1"/>
            </p:cNvSpPr>
            <p:nvPr/>
          </p:nvSpPr>
          <p:spPr bwMode="auto">
            <a:xfrm>
              <a:off x="5251" y="3046"/>
              <a:ext cx="55" cy="66"/>
            </a:xfrm>
            <a:prstGeom prst="ellipse">
              <a:avLst/>
            </a:prstGeom>
            <a:solidFill>
              <a:schemeClr val="tx2"/>
            </a:solidFill>
            <a:ln w="12700">
              <a:solidFill>
                <a:schemeClr val="tx2"/>
              </a:solidFill>
              <a:round/>
              <a:headEnd/>
              <a:tailEnd/>
            </a:ln>
            <a:effectLst/>
          </p:spPr>
          <p:txBody>
            <a:bodyPr wrap="none" anchor="ctr"/>
            <a:lstStyle/>
            <a:p>
              <a:endParaRPr lang="en-US"/>
            </a:p>
          </p:txBody>
        </p:sp>
      </p:grpSp>
      <p:sp>
        <p:nvSpPr>
          <p:cNvPr id="11365" name="Line 101"/>
          <p:cNvSpPr>
            <a:spLocks noChangeShapeType="1"/>
          </p:cNvSpPr>
          <p:nvPr/>
        </p:nvSpPr>
        <p:spPr bwMode="auto">
          <a:xfrm flipH="1">
            <a:off x="4946650" y="2133600"/>
            <a:ext cx="546100" cy="0"/>
          </a:xfrm>
          <a:prstGeom prst="line">
            <a:avLst/>
          </a:prstGeom>
          <a:noFill/>
          <a:ln w="12700">
            <a:solidFill>
              <a:schemeClr val="tx2"/>
            </a:solidFill>
            <a:round/>
            <a:headEnd type="none" w="sm" len="sm"/>
            <a:tailEnd type="none" w="sm" len="sm"/>
          </a:ln>
          <a:effectLst/>
        </p:spPr>
        <p:txBody>
          <a:bodyPr/>
          <a:lstStyle/>
          <a:p>
            <a:endParaRPr lang="en-US"/>
          </a:p>
        </p:txBody>
      </p:sp>
      <p:sp>
        <p:nvSpPr>
          <p:cNvPr id="11366" name="Line 102"/>
          <p:cNvSpPr>
            <a:spLocks noChangeShapeType="1"/>
          </p:cNvSpPr>
          <p:nvPr/>
        </p:nvSpPr>
        <p:spPr bwMode="auto">
          <a:xfrm>
            <a:off x="6711950" y="2133600"/>
            <a:ext cx="520700" cy="0"/>
          </a:xfrm>
          <a:prstGeom prst="line">
            <a:avLst/>
          </a:prstGeom>
          <a:noFill/>
          <a:ln w="12700">
            <a:solidFill>
              <a:schemeClr val="tx2"/>
            </a:solidFill>
            <a:round/>
            <a:headEnd type="stealth" w="med" len="med"/>
            <a:tailEnd type="none" w="sm" len="sm"/>
          </a:ln>
          <a:effectLst/>
        </p:spPr>
        <p:txBody>
          <a:bodyPr/>
          <a:lstStyle/>
          <a:p>
            <a:endParaRPr lang="en-US"/>
          </a:p>
        </p:txBody>
      </p:sp>
      <p:sp>
        <p:nvSpPr>
          <p:cNvPr id="11367" name="Line 103"/>
          <p:cNvSpPr>
            <a:spLocks noChangeShapeType="1"/>
          </p:cNvSpPr>
          <p:nvPr/>
        </p:nvSpPr>
        <p:spPr bwMode="auto">
          <a:xfrm flipH="1">
            <a:off x="4718050" y="1606550"/>
            <a:ext cx="241300" cy="292100"/>
          </a:xfrm>
          <a:prstGeom prst="line">
            <a:avLst/>
          </a:prstGeom>
          <a:noFill/>
          <a:ln w="12700">
            <a:solidFill>
              <a:schemeClr val="tx2"/>
            </a:solidFill>
            <a:round/>
            <a:headEnd type="none" w="sm" len="sm"/>
            <a:tailEnd type="none" w="sm" len="sm"/>
          </a:ln>
          <a:effectLst/>
        </p:spPr>
        <p:txBody>
          <a:bodyPr/>
          <a:lstStyle/>
          <a:p>
            <a:endParaRPr lang="en-US"/>
          </a:p>
        </p:txBody>
      </p:sp>
      <p:sp>
        <p:nvSpPr>
          <p:cNvPr id="11368" name="Line 104"/>
          <p:cNvSpPr>
            <a:spLocks noChangeShapeType="1"/>
          </p:cNvSpPr>
          <p:nvPr/>
        </p:nvSpPr>
        <p:spPr bwMode="auto">
          <a:xfrm>
            <a:off x="4267200" y="1225550"/>
            <a:ext cx="0"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11369" name="Line 105"/>
          <p:cNvSpPr>
            <a:spLocks noChangeShapeType="1"/>
          </p:cNvSpPr>
          <p:nvPr/>
        </p:nvSpPr>
        <p:spPr bwMode="auto">
          <a:xfrm>
            <a:off x="3740150" y="1606550"/>
            <a:ext cx="139700" cy="292100"/>
          </a:xfrm>
          <a:prstGeom prst="line">
            <a:avLst/>
          </a:prstGeom>
          <a:noFill/>
          <a:ln w="12700">
            <a:solidFill>
              <a:schemeClr val="tx2"/>
            </a:solidFill>
            <a:round/>
            <a:headEnd type="none" w="sm" len="sm"/>
            <a:tailEnd type="none" w="sm" len="sm"/>
          </a:ln>
          <a:effectLst/>
        </p:spPr>
        <p:txBody>
          <a:bodyPr/>
          <a:lstStyle/>
          <a:p>
            <a:endParaRPr lang="en-US"/>
          </a:p>
        </p:txBody>
      </p:sp>
      <p:sp>
        <p:nvSpPr>
          <p:cNvPr id="11370" name="Line 106"/>
          <p:cNvSpPr>
            <a:spLocks noChangeShapeType="1"/>
          </p:cNvSpPr>
          <p:nvPr/>
        </p:nvSpPr>
        <p:spPr bwMode="auto">
          <a:xfrm>
            <a:off x="6096000" y="996950"/>
            <a:ext cx="0"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11371" name="Line 107"/>
          <p:cNvSpPr>
            <a:spLocks noChangeShapeType="1"/>
          </p:cNvSpPr>
          <p:nvPr/>
        </p:nvSpPr>
        <p:spPr bwMode="auto">
          <a:xfrm>
            <a:off x="7321550" y="1606550"/>
            <a:ext cx="215900" cy="368300"/>
          </a:xfrm>
          <a:prstGeom prst="line">
            <a:avLst/>
          </a:prstGeom>
          <a:noFill/>
          <a:ln w="12700">
            <a:solidFill>
              <a:schemeClr val="tx2"/>
            </a:solidFill>
            <a:round/>
            <a:headEnd type="none" w="sm" len="sm"/>
            <a:tailEnd type="none" w="sm" len="sm"/>
          </a:ln>
          <a:effectLst/>
        </p:spPr>
        <p:txBody>
          <a:bodyPr/>
          <a:lstStyle/>
          <a:p>
            <a:endParaRPr lang="en-US"/>
          </a:p>
        </p:txBody>
      </p:sp>
      <p:sp>
        <p:nvSpPr>
          <p:cNvPr id="11372" name="Line 108"/>
          <p:cNvSpPr>
            <a:spLocks noChangeShapeType="1"/>
          </p:cNvSpPr>
          <p:nvPr/>
        </p:nvSpPr>
        <p:spPr bwMode="auto">
          <a:xfrm>
            <a:off x="7848600" y="1301750"/>
            <a:ext cx="0" cy="673100"/>
          </a:xfrm>
          <a:prstGeom prst="line">
            <a:avLst/>
          </a:prstGeom>
          <a:noFill/>
          <a:ln w="12700">
            <a:solidFill>
              <a:schemeClr val="tx2"/>
            </a:solidFill>
            <a:round/>
            <a:headEnd type="none" w="sm" len="sm"/>
            <a:tailEnd type="none" w="sm" len="sm"/>
          </a:ln>
          <a:effectLst/>
        </p:spPr>
        <p:txBody>
          <a:bodyPr/>
          <a:lstStyle/>
          <a:p>
            <a:endParaRPr lang="en-US"/>
          </a:p>
        </p:txBody>
      </p:sp>
      <p:sp>
        <p:nvSpPr>
          <p:cNvPr id="11373" name="Line 109"/>
          <p:cNvSpPr>
            <a:spLocks noChangeShapeType="1"/>
          </p:cNvSpPr>
          <p:nvPr/>
        </p:nvSpPr>
        <p:spPr bwMode="auto">
          <a:xfrm flipH="1">
            <a:off x="8223250" y="1606550"/>
            <a:ext cx="165100" cy="368300"/>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81038" y="6018213"/>
            <a:ext cx="1905000" cy="457200"/>
          </a:xfrm>
          <a:prstGeom prst="rect">
            <a:avLst/>
          </a:prstGeom>
          <a:noFill/>
          <a:ln w="9525">
            <a:noFill/>
            <a:miter lim="800000"/>
            <a:headEnd/>
            <a:tailEnd/>
          </a:ln>
          <a:effectLst/>
        </p:spPr>
        <p:txBody>
          <a:bodyPr wrap="none" anchor="ctr"/>
          <a:lstStyle/>
          <a:p>
            <a:endParaRPr lang="en-US"/>
          </a:p>
        </p:txBody>
      </p:sp>
      <p:sp>
        <p:nvSpPr>
          <p:cNvPr id="13315" name="Rectangle 3"/>
          <p:cNvSpPr>
            <a:spLocks noChangeArrowheads="1"/>
          </p:cNvSpPr>
          <p:nvPr/>
        </p:nvSpPr>
        <p:spPr bwMode="auto">
          <a:xfrm>
            <a:off x="3119438" y="6018213"/>
            <a:ext cx="2895600" cy="457200"/>
          </a:xfrm>
          <a:prstGeom prst="rect">
            <a:avLst/>
          </a:prstGeom>
          <a:noFill/>
          <a:ln w="9525">
            <a:noFill/>
            <a:miter lim="800000"/>
            <a:headEnd/>
            <a:tailEnd/>
          </a:ln>
          <a:effectLst/>
        </p:spPr>
        <p:txBody>
          <a:bodyPr wrap="none" anchor="ctr"/>
          <a:lstStyle/>
          <a:p>
            <a:endParaRPr lang="en-US"/>
          </a:p>
        </p:txBody>
      </p:sp>
      <p:sp>
        <p:nvSpPr>
          <p:cNvPr id="13316" name="Rectangle 4"/>
          <p:cNvSpPr>
            <a:spLocks noGrp="1" noChangeArrowheads="1"/>
          </p:cNvSpPr>
          <p:nvPr>
            <p:ph type="title"/>
          </p:nvPr>
        </p:nvSpPr>
        <p:spPr>
          <a:xfrm>
            <a:off x="762000" y="304800"/>
            <a:ext cx="7772400" cy="1104900"/>
          </a:xfrm>
          <a:noFill/>
          <a:ln/>
        </p:spPr>
        <p:txBody>
          <a:bodyPr/>
          <a:lstStyle/>
          <a:p>
            <a:r>
              <a:rPr lang="en-US"/>
              <a:t>Participation Constraints</a:t>
            </a:r>
          </a:p>
        </p:txBody>
      </p:sp>
      <p:sp>
        <p:nvSpPr>
          <p:cNvPr id="13317" name="Rectangle 5"/>
          <p:cNvSpPr>
            <a:spLocks noGrp="1" noChangeArrowheads="1"/>
          </p:cNvSpPr>
          <p:nvPr>
            <p:ph type="body" idx="1"/>
          </p:nvPr>
        </p:nvSpPr>
        <p:spPr>
          <a:xfrm>
            <a:off x="457200" y="1524000"/>
            <a:ext cx="8305800" cy="2133600"/>
          </a:xfrm>
          <a:noFill/>
          <a:ln/>
        </p:spPr>
        <p:txBody>
          <a:bodyPr/>
          <a:lstStyle/>
          <a:p>
            <a:r>
              <a:rPr lang="en-US" sz="2400"/>
              <a:t>Does every department have a manager?</a:t>
            </a:r>
          </a:p>
          <a:p>
            <a:pPr lvl="1">
              <a:buSzPct val="75000"/>
            </a:pPr>
            <a:r>
              <a:rPr lang="en-US" sz="2000"/>
              <a:t>If so, this is a </a:t>
            </a:r>
            <a:r>
              <a:rPr lang="en-US" sz="2000" i="1" u="sng">
                <a:solidFill>
                  <a:schemeClr val="accent2"/>
                </a:solidFill>
              </a:rPr>
              <a:t>participation constraint</a:t>
            </a:r>
            <a:r>
              <a:rPr lang="en-US" sz="2000"/>
              <a:t>:  the participation of Departments in Manages is said to be </a:t>
            </a:r>
            <a:r>
              <a:rPr lang="en-US" sz="2000" i="1">
                <a:solidFill>
                  <a:schemeClr val="accent2"/>
                </a:solidFill>
              </a:rPr>
              <a:t>total</a:t>
            </a:r>
            <a:r>
              <a:rPr lang="en-US" sz="2000">
                <a:solidFill>
                  <a:schemeClr val="accent2"/>
                </a:solidFill>
              </a:rPr>
              <a:t> (vs. </a:t>
            </a:r>
            <a:r>
              <a:rPr lang="en-US" sz="2000" i="1">
                <a:solidFill>
                  <a:schemeClr val="accent2"/>
                </a:solidFill>
              </a:rPr>
              <a:t>partial</a:t>
            </a:r>
            <a:r>
              <a:rPr lang="en-US" sz="2000">
                <a:solidFill>
                  <a:schemeClr val="accent2"/>
                </a:solidFill>
              </a:rPr>
              <a:t>)</a:t>
            </a:r>
            <a:r>
              <a:rPr lang="en-US" sz="2000"/>
              <a:t>.</a:t>
            </a:r>
          </a:p>
          <a:p>
            <a:pPr lvl="2"/>
            <a:r>
              <a:rPr lang="en-US"/>
              <a:t>Every Departments entity must appear in an instance of the Manages relationship.</a:t>
            </a:r>
          </a:p>
        </p:txBody>
      </p:sp>
      <p:sp>
        <p:nvSpPr>
          <p:cNvPr id="13318" name="Freeform 6"/>
          <p:cNvSpPr>
            <a:spLocks/>
          </p:cNvSpPr>
          <p:nvPr/>
        </p:nvSpPr>
        <p:spPr bwMode="auto">
          <a:xfrm>
            <a:off x="5351463" y="3917950"/>
            <a:ext cx="1057275" cy="371475"/>
          </a:xfrm>
          <a:custGeom>
            <a:avLst/>
            <a:gdLst/>
            <a:ahLst/>
            <a:cxnLst>
              <a:cxn ang="0">
                <a:pos x="662" y="106"/>
              </a:cxn>
              <a:cxn ang="0">
                <a:pos x="652" y="86"/>
              </a:cxn>
              <a:cxn ang="0">
                <a:pos x="633" y="68"/>
              </a:cxn>
              <a:cxn ang="0">
                <a:pos x="604" y="50"/>
              </a:cxn>
              <a:cxn ang="0">
                <a:pos x="566" y="34"/>
              </a:cxn>
              <a:cxn ang="0">
                <a:pos x="522" y="21"/>
              </a:cxn>
              <a:cxn ang="0">
                <a:pos x="472" y="11"/>
              </a:cxn>
              <a:cxn ang="0">
                <a:pos x="419" y="4"/>
              </a:cxn>
              <a:cxn ang="0">
                <a:pos x="360" y="1"/>
              </a:cxn>
              <a:cxn ang="0">
                <a:pos x="304" y="1"/>
              </a:cxn>
              <a:cxn ang="0">
                <a:pos x="247" y="4"/>
              </a:cxn>
              <a:cxn ang="0">
                <a:pos x="191" y="11"/>
              </a:cxn>
              <a:cxn ang="0">
                <a:pos x="141" y="21"/>
              </a:cxn>
              <a:cxn ang="0">
                <a:pos x="98" y="34"/>
              </a:cxn>
              <a:cxn ang="0">
                <a:pos x="60" y="50"/>
              </a:cxn>
              <a:cxn ang="0">
                <a:pos x="31" y="68"/>
              </a:cxn>
              <a:cxn ang="0">
                <a:pos x="10" y="86"/>
              </a:cxn>
              <a:cxn ang="0">
                <a:pos x="1" y="106"/>
              </a:cxn>
              <a:cxn ang="0">
                <a:pos x="1" y="127"/>
              </a:cxn>
              <a:cxn ang="0">
                <a:pos x="10" y="147"/>
              </a:cxn>
              <a:cxn ang="0">
                <a:pos x="31" y="166"/>
              </a:cxn>
              <a:cxn ang="0">
                <a:pos x="60" y="183"/>
              </a:cxn>
              <a:cxn ang="0">
                <a:pos x="98" y="199"/>
              </a:cxn>
              <a:cxn ang="0">
                <a:pos x="141" y="212"/>
              </a:cxn>
              <a:cxn ang="0">
                <a:pos x="191" y="222"/>
              </a:cxn>
              <a:cxn ang="0">
                <a:pos x="247" y="229"/>
              </a:cxn>
              <a:cxn ang="0">
                <a:pos x="304" y="232"/>
              </a:cxn>
              <a:cxn ang="0">
                <a:pos x="360" y="232"/>
              </a:cxn>
              <a:cxn ang="0">
                <a:pos x="419" y="229"/>
              </a:cxn>
              <a:cxn ang="0">
                <a:pos x="472" y="222"/>
              </a:cxn>
              <a:cxn ang="0">
                <a:pos x="522" y="212"/>
              </a:cxn>
              <a:cxn ang="0">
                <a:pos x="566" y="199"/>
              </a:cxn>
              <a:cxn ang="0">
                <a:pos x="604" y="183"/>
              </a:cxn>
              <a:cxn ang="0">
                <a:pos x="633" y="166"/>
              </a:cxn>
              <a:cxn ang="0">
                <a:pos x="652" y="147"/>
              </a:cxn>
              <a:cxn ang="0">
                <a:pos x="662" y="127"/>
              </a:cxn>
            </a:cxnLst>
            <a:rect l="0" t="0" r="r" b="b"/>
            <a:pathLst>
              <a:path w="666" h="234">
                <a:moveTo>
                  <a:pt x="665" y="117"/>
                </a:moveTo>
                <a:lnTo>
                  <a:pt x="662" y="106"/>
                </a:lnTo>
                <a:lnTo>
                  <a:pt x="658" y="96"/>
                </a:lnTo>
                <a:lnTo>
                  <a:pt x="652" y="86"/>
                </a:lnTo>
                <a:lnTo>
                  <a:pt x="644" y="77"/>
                </a:lnTo>
                <a:lnTo>
                  <a:pt x="633" y="68"/>
                </a:lnTo>
                <a:lnTo>
                  <a:pt x="620" y="58"/>
                </a:lnTo>
                <a:lnTo>
                  <a:pt x="604" y="50"/>
                </a:lnTo>
                <a:lnTo>
                  <a:pt x="586" y="42"/>
                </a:lnTo>
                <a:lnTo>
                  <a:pt x="566" y="34"/>
                </a:lnTo>
                <a:lnTo>
                  <a:pt x="546" y="27"/>
                </a:lnTo>
                <a:lnTo>
                  <a:pt x="522" y="21"/>
                </a:lnTo>
                <a:lnTo>
                  <a:pt x="497" y="16"/>
                </a:lnTo>
                <a:lnTo>
                  <a:pt x="472" y="11"/>
                </a:lnTo>
                <a:lnTo>
                  <a:pt x="445" y="7"/>
                </a:lnTo>
                <a:lnTo>
                  <a:pt x="419" y="4"/>
                </a:lnTo>
                <a:lnTo>
                  <a:pt x="390" y="2"/>
                </a:lnTo>
                <a:lnTo>
                  <a:pt x="360" y="1"/>
                </a:lnTo>
                <a:lnTo>
                  <a:pt x="331" y="0"/>
                </a:lnTo>
                <a:lnTo>
                  <a:pt x="304" y="1"/>
                </a:lnTo>
                <a:lnTo>
                  <a:pt x="274" y="2"/>
                </a:lnTo>
                <a:lnTo>
                  <a:pt x="247" y="4"/>
                </a:lnTo>
                <a:lnTo>
                  <a:pt x="218" y="7"/>
                </a:lnTo>
                <a:lnTo>
                  <a:pt x="191" y="11"/>
                </a:lnTo>
                <a:lnTo>
                  <a:pt x="165" y="16"/>
                </a:lnTo>
                <a:lnTo>
                  <a:pt x="141" y="21"/>
                </a:lnTo>
                <a:lnTo>
                  <a:pt x="118" y="27"/>
                </a:lnTo>
                <a:lnTo>
                  <a:pt x="98" y="34"/>
                </a:lnTo>
                <a:lnTo>
                  <a:pt x="77" y="42"/>
                </a:lnTo>
                <a:lnTo>
                  <a:pt x="60" y="50"/>
                </a:lnTo>
                <a:lnTo>
                  <a:pt x="44" y="58"/>
                </a:lnTo>
                <a:lnTo>
                  <a:pt x="31" y="68"/>
                </a:lnTo>
                <a:lnTo>
                  <a:pt x="20" y="77"/>
                </a:lnTo>
                <a:lnTo>
                  <a:pt x="10" y="86"/>
                </a:lnTo>
                <a:lnTo>
                  <a:pt x="6" y="96"/>
                </a:lnTo>
                <a:lnTo>
                  <a:pt x="1" y="106"/>
                </a:lnTo>
                <a:lnTo>
                  <a:pt x="0" y="117"/>
                </a:lnTo>
                <a:lnTo>
                  <a:pt x="1" y="127"/>
                </a:lnTo>
                <a:lnTo>
                  <a:pt x="6" y="137"/>
                </a:lnTo>
                <a:lnTo>
                  <a:pt x="10" y="147"/>
                </a:lnTo>
                <a:lnTo>
                  <a:pt x="20" y="156"/>
                </a:lnTo>
                <a:lnTo>
                  <a:pt x="31" y="166"/>
                </a:lnTo>
                <a:lnTo>
                  <a:pt x="44" y="175"/>
                </a:lnTo>
                <a:lnTo>
                  <a:pt x="60" y="183"/>
                </a:lnTo>
                <a:lnTo>
                  <a:pt x="77" y="191"/>
                </a:lnTo>
                <a:lnTo>
                  <a:pt x="98" y="199"/>
                </a:lnTo>
                <a:lnTo>
                  <a:pt x="118" y="205"/>
                </a:lnTo>
                <a:lnTo>
                  <a:pt x="141" y="212"/>
                </a:lnTo>
                <a:lnTo>
                  <a:pt x="165" y="217"/>
                </a:lnTo>
                <a:lnTo>
                  <a:pt x="191" y="222"/>
                </a:lnTo>
                <a:lnTo>
                  <a:pt x="218" y="226"/>
                </a:lnTo>
                <a:lnTo>
                  <a:pt x="247" y="229"/>
                </a:lnTo>
                <a:lnTo>
                  <a:pt x="274" y="231"/>
                </a:lnTo>
                <a:lnTo>
                  <a:pt x="304" y="232"/>
                </a:lnTo>
                <a:lnTo>
                  <a:pt x="331" y="233"/>
                </a:lnTo>
                <a:lnTo>
                  <a:pt x="360" y="232"/>
                </a:lnTo>
                <a:lnTo>
                  <a:pt x="390" y="231"/>
                </a:lnTo>
                <a:lnTo>
                  <a:pt x="419" y="229"/>
                </a:lnTo>
                <a:lnTo>
                  <a:pt x="445" y="226"/>
                </a:lnTo>
                <a:lnTo>
                  <a:pt x="472" y="222"/>
                </a:lnTo>
                <a:lnTo>
                  <a:pt x="497" y="217"/>
                </a:lnTo>
                <a:lnTo>
                  <a:pt x="522" y="212"/>
                </a:lnTo>
                <a:lnTo>
                  <a:pt x="546" y="205"/>
                </a:lnTo>
                <a:lnTo>
                  <a:pt x="566" y="199"/>
                </a:lnTo>
                <a:lnTo>
                  <a:pt x="586" y="191"/>
                </a:lnTo>
                <a:lnTo>
                  <a:pt x="604" y="183"/>
                </a:lnTo>
                <a:lnTo>
                  <a:pt x="620" y="175"/>
                </a:lnTo>
                <a:lnTo>
                  <a:pt x="633" y="166"/>
                </a:lnTo>
                <a:lnTo>
                  <a:pt x="644" y="156"/>
                </a:lnTo>
                <a:lnTo>
                  <a:pt x="652" y="147"/>
                </a:lnTo>
                <a:lnTo>
                  <a:pt x="658" y="137"/>
                </a:lnTo>
                <a:lnTo>
                  <a:pt x="662" y="127"/>
                </a:lnTo>
                <a:lnTo>
                  <a:pt x="665"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19" name="Freeform 7"/>
          <p:cNvSpPr>
            <a:spLocks/>
          </p:cNvSpPr>
          <p:nvPr/>
        </p:nvSpPr>
        <p:spPr bwMode="auto">
          <a:xfrm>
            <a:off x="7291388" y="3917950"/>
            <a:ext cx="1185862" cy="371475"/>
          </a:xfrm>
          <a:custGeom>
            <a:avLst/>
            <a:gdLst/>
            <a:ahLst/>
            <a:cxnLst>
              <a:cxn ang="0">
                <a:pos x="1" y="127"/>
              </a:cxn>
              <a:cxn ang="0">
                <a:pos x="12" y="147"/>
              </a:cxn>
              <a:cxn ang="0">
                <a:pos x="35" y="166"/>
              </a:cxn>
              <a:cxn ang="0">
                <a:pos x="66" y="183"/>
              </a:cxn>
              <a:cxn ang="0">
                <a:pos x="108" y="199"/>
              </a:cxn>
              <a:cxn ang="0">
                <a:pos x="159" y="212"/>
              </a:cxn>
              <a:cxn ang="0">
                <a:pos x="215" y="222"/>
              </a:cxn>
              <a:cxn ang="0">
                <a:pos x="276" y="229"/>
              </a:cxn>
              <a:cxn ang="0">
                <a:pos x="340" y="232"/>
              </a:cxn>
              <a:cxn ang="0">
                <a:pos x="405" y="232"/>
              </a:cxn>
              <a:cxn ang="0">
                <a:pos x="469" y="229"/>
              </a:cxn>
              <a:cxn ang="0">
                <a:pos x="530" y="222"/>
              </a:cxn>
              <a:cxn ang="0">
                <a:pos x="586" y="212"/>
              </a:cxn>
              <a:cxn ang="0">
                <a:pos x="637" y="198"/>
              </a:cxn>
              <a:cxn ang="0">
                <a:pos x="677" y="183"/>
              </a:cxn>
              <a:cxn ang="0">
                <a:pos x="710" y="166"/>
              </a:cxn>
              <a:cxn ang="0">
                <a:pos x="733" y="146"/>
              </a:cxn>
              <a:cxn ang="0">
                <a:pos x="744" y="126"/>
              </a:cxn>
              <a:cxn ang="0">
                <a:pos x="744" y="106"/>
              </a:cxn>
              <a:cxn ang="0">
                <a:pos x="733" y="86"/>
              </a:cxn>
              <a:cxn ang="0">
                <a:pos x="710" y="67"/>
              </a:cxn>
              <a:cxn ang="0">
                <a:pos x="677" y="50"/>
              </a:cxn>
              <a:cxn ang="0">
                <a:pos x="637" y="34"/>
              </a:cxn>
              <a:cxn ang="0">
                <a:pos x="586" y="21"/>
              </a:cxn>
              <a:cxn ang="0">
                <a:pos x="530" y="11"/>
              </a:cxn>
              <a:cxn ang="0">
                <a:pos x="469" y="4"/>
              </a:cxn>
              <a:cxn ang="0">
                <a:pos x="405" y="1"/>
              </a:cxn>
              <a:cxn ang="0">
                <a:pos x="340" y="1"/>
              </a:cxn>
              <a:cxn ang="0">
                <a:pos x="276" y="4"/>
              </a:cxn>
              <a:cxn ang="0">
                <a:pos x="215" y="11"/>
              </a:cxn>
              <a:cxn ang="0">
                <a:pos x="159" y="21"/>
              </a:cxn>
              <a:cxn ang="0">
                <a:pos x="108" y="34"/>
              </a:cxn>
              <a:cxn ang="0">
                <a:pos x="66" y="50"/>
              </a:cxn>
              <a:cxn ang="0">
                <a:pos x="35" y="68"/>
              </a:cxn>
              <a:cxn ang="0">
                <a:pos x="12" y="86"/>
              </a:cxn>
              <a:cxn ang="0">
                <a:pos x="1" y="106"/>
              </a:cxn>
            </a:cxnLst>
            <a:rect l="0" t="0" r="r" b="b"/>
            <a:pathLst>
              <a:path w="747" h="234">
                <a:moveTo>
                  <a:pt x="0" y="117"/>
                </a:moveTo>
                <a:lnTo>
                  <a:pt x="1" y="127"/>
                </a:lnTo>
                <a:lnTo>
                  <a:pt x="5" y="137"/>
                </a:lnTo>
                <a:lnTo>
                  <a:pt x="12" y="147"/>
                </a:lnTo>
                <a:lnTo>
                  <a:pt x="21" y="156"/>
                </a:lnTo>
                <a:lnTo>
                  <a:pt x="35" y="166"/>
                </a:lnTo>
                <a:lnTo>
                  <a:pt x="49" y="175"/>
                </a:lnTo>
                <a:lnTo>
                  <a:pt x="66" y="183"/>
                </a:lnTo>
                <a:lnTo>
                  <a:pt x="87" y="191"/>
                </a:lnTo>
                <a:lnTo>
                  <a:pt x="108" y="199"/>
                </a:lnTo>
                <a:lnTo>
                  <a:pt x="133" y="205"/>
                </a:lnTo>
                <a:lnTo>
                  <a:pt x="159" y="212"/>
                </a:lnTo>
                <a:lnTo>
                  <a:pt x="186" y="217"/>
                </a:lnTo>
                <a:lnTo>
                  <a:pt x="215" y="222"/>
                </a:lnTo>
                <a:lnTo>
                  <a:pt x="245" y="226"/>
                </a:lnTo>
                <a:lnTo>
                  <a:pt x="276" y="229"/>
                </a:lnTo>
                <a:lnTo>
                  <a:pt x="307" y="231"/>
                </a:lnTo>
                <a:lnTo>
                  <a:pt x="340" y="232"/>
                </a:lnTo>
                <a:lnTo>
                  <a:pt x="373" y="233"/>
                </a:lnTo>
                <a:lnTo>
                  <a:pt x="405" y="232"/>
                </a:lnTo>
                <a:lnTo>
                  <a:pt x="436" y="231"/>
                </a:lnTo>
                <a:lnTo>
                  <a:pt x="469" y="229"/>
                </a:lnTo>
                <a:lnTo>
                  <a:pt x="500" y="226"/>
                </a:lnTo>
                <a:lnTo>
                  <a:pt x="530" y="222"/>
                </a:lnTo>
                <a:lnTo>
                  <a:pt x="559" y="217"/>
                </a:lnTo>
                <a:lnTo>
                  <a:pt x="586" y="212"/>
                </a:lnTo>
                <a:lnTo>
                  <a:pt x="612" y="205"/>
                </a:lnTo>
                <a:lnTo>
                  <a:pt x="637" y="198"/>
                </a:lnTo>
                <a:lnTo>
                  <a:pt x="658" y="191"/>
                </a:lnTo>
                <a:lnTo>
                  <a:pt x="677" y="183"/>
                </a:lnTo>
                <a:lnTo>
                  <a:pt x="695" y="175"/>
                </a:lnTo>
                <a:lnTo>
                  <a:pt x="710" y="166"/>
                </a:lnTo>
                <a:lnTo>
                  <a:pt x="722" y="156"/>
                </a:lnTo>
                <a:lnTo>
                  <a:pt x="733" y="146"/>
                </a:lnTo>
                <a:lnTo>
                  <a:pt x="740" y="137"/>
                </a:lnTo>
                <a:lnTo>
                  <a:pt x="744" y="126"/>
                </a:lnTo>
                <a:lnTo>
                  <a:pt x="746" y="117"/>
                </a:lnTo>
                <a:lnTo>
                  <a:pt x="744" y="106"/>
                </a:lnTo>
                <a:lnTo>
                  <a:pt x="740" y="96"/>
                </a:lnTo>
                <a:lnTo>
                  <a:pt x="733" y="86"/>
                </a:lnTo>
                <a:lnTo>
                  <a:pt x="722" y="77"/>
                </a:lnTo>
                <a:lnTo>
                  <a:pt x="710" y="67"/>
                </a:lnTo>
                <a:lnTo>
                  <a:pt x="695" y="58"/>
                </a:lnTo>
                <a:lnTo>
                  <a:pt x="677" y="50"/>
                </a:lnTo>
                <a:lnTo>
                  <a:pt x="658" y="42"/>
                </a:lnTo>
                <a:lnTo>
                  <a:pt x="637" y="34"/>
                </a:lnTo>
                <a:lnTo>
                  <a:pt x="612" y="27"/>
                </a:lnTo>
                <a:lnTo>
                  <a:pt x="586" y="21"/>
                </a:lnTo>
                <a:lnTo>
                  <a:pt x="559" y="16"/>
                </a:lnTo>
                <a:lnTo>
                  <a:pt x="530" y="11"/>
                </a:lnTo>
                <a:lnTo>
                  <a:pt x="500" y="7"/>
                </a:lnTo>
                <a:lnTo>
                  <a:pt x="469" y="4"/>
                </a:lnTo>
                <a:lnTo>
                  <a:pt x="436" y="2"/>
                </a:lnTo>
                <a:lnTo>
                  <a:pt x="405" y="1"/>
                </a:lnTo>
                <a:lnTo>
                  <a:pt x="373" y="0"/>
                </a:lnTo>
                <a:lnTo>
                  <a:pt x="340" y="1"/>
                </a:lnTo>
                <a:lnTo>
                  <a:pt x="307" y="2"/>
                </a:lnTo>
                <a:lnTo>
                  <a:pt x="276" y="4"/>
                </a:lnTo>
                <a:lnTo>
                  <a:pt x="245" y="7"/>
                </a:lnTo>
                <a:lnTo>
                  <a:pt x="215" y="11"/>
                </a:lnTo>
                <a:lnTo>
                  <a:pt x="186" y="16"/>
                </a:lnTo>
                <a:lnTo>
                  <a:pt x="159" y="21"/>
                </a:lnTo>
                <a:lnTo>
                  <a:pt x="132" y="28"/>
                </a:lnTo>
                <a:lnTo>
                  <a:pt x="108" y="34"/>
                </a:lnTo>
                <a:lnTo>
                  <a:pt x="87" y="42"/>
                </a:lnTo>
                <a:lnTo>
                  <a:pt x="66" y="50"/>
                </a:lnTo>
                <a:lnTo>
                  <a:pt x="49" y="58"/>
                </a:lnTo>
                <a:lnTo>
                  <a:pt x="35" y="68"/>
                </a:lnTo>
                <a:lnTo>
                  <a:pt x="21" y="77"/>
                </a:lnTo>
                <a:lnTo>
                  <a:pt x="12" y="86"/>
                </a:lnTo>
                <a:lnTo>
                  <a:pt x="5" y="97"/>
                </a:lnTo>
                <a:lnTo>
                  <a:pt x="1" y="106"/>
                </a:lnTo>
                <a:lnTo>
                  <a:pt x="0"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0" name="Freeform 8"/>
          <p:cNvSpPr>
            <a:spLocks/>
          </p:cNvSpPr>
          <p:nvPr/>
        </p:nvSpPr>
        <p:spPr bwMode="auto">
          <a:xfrm>
            <a:off x="1131888" y="3906838"/>
            <a:ext cx="1055687" cy="371475"/>
          </a:xfrm>
          <a:custGeom>
            <a:avLst/>
            <a:gdLst/>
            <a:ahLst/>
            <a:cxnLst>
              <a:cxn ang="0">
                <a:pos x="662" y="106"/>
              </a:cxn>
              <a:cxn ang="0">
                <a:pos x="653" y="86"/>
              </a:cxn>
              <a:cxn ang="0">
                <a:pos x="633" y="68"/>
              </a:cxn>
              <a:cxn ang="0">
                <a:pos x="604" y="50"/>
              </a:cxn>
              <a:cxn ang="0">
                <a:pos x="567" y="34"/>
              </a:cxn>
              <a:cxn ang="0">
                <a:pos x="522" y="21"/>
              </a:cxn>
              <a:cxn ang="0">
                <a:pos x="472" y="11"/>
              </a:cxn>
              <a:cxn ang="0">
                <a:pos x="418" y="5"/>
              </a:cxn>
              <a:cxn ang="0">
                <a:pos x="361" y="1"/>
              </a:cxn>
              <a:cxn ang="0">
                <a:pos x="302" y="1"/>
              </a:cxn>
              <a:cxn ang="0">
                <a:pos x="247" y="5"/>
              </a:cxn>
              <a:cxn ang="0">
                <a:pos x="191" y="11"/>
              </a:cxn>
              <a:cxn ang="0">
                <a:pos x="141" y="21"/>
              </a:cxn>
              <a:cxn ang="0">
                <a:pos x="96" y="34"/>
              </a:cxn>
              <a:cxn ang="0">
                <a:pos x="60" y="50"/>
              </a:cxn>
              <a:cxn ang="0">
                <a:pos x="31" y="68"/>
              </a:cxn>
              <a:cxn ang="0">
                <a:pos x="10" y="86"/>
              </a:cxn>
              <a:cxn ang="0">
                <a:pos x="1" y="106"/>
              </a:cxn>
              <a:cxn ang="0">
                <a:pos x="1" y="127"/>
              </a:cxn>
              <a:cxn ang="0">
                <a:pos x="10" y="147"/>
              </a:cxn>
              <a:cxn ang="0">
                <a:pos x="31" y="166"/>
              </a:cxn>
              <a:cxn ang="0">
                <a:pos x="60" y="183"/>
              </a:cxn>
              <a:cxn ang="0">
                <a:pos x="96" y="199"/>
              </a:cxn>
              <a:cxn ang="0">
                <a:pos x="141" y="212"/>
              </a:cxn>
              <a:cxn ang="0">
                <a:pos x="191" y="222"/>
              </a:cxn>
              <a:cxn ang="0">
                <a:pos x="247" y="229"/>
              </a:cxn>
              <a:cxn ang="0">
                <a:pos x="302" y="232"/>
              </a:cxn>
              <a:cxn ang="0">
                <a:pos x="361" y="232"/>
              </a:cxn>
              <a:cxn ang="0">
                <a:pos x="418" y="229"/>
              </a:cxn>
              <a:cxn ang="0">
                <a:pos x="472" y="222"/>
              </a:cxn>
              <a:cxn ang="0">
                <a:pos x="522" y="212"/>
              </a:cxn>
              <a:cxn ang="0">
                <a:pos x="567" y="199"/>
              </a:cxn>
              <a:cxn ang="0">
                <a:pos x="604" y="183"/>
              </a:cxn>
              <a:cxn ang="0">
                <a:pos x="633" y="166"/>
              </a:cxn>
              <a:cxn ang="0">
                <a:pos x="653" y="147"/>
              </a:cxn>
              <a:cxn ang="0">
                <a:pos x="662" y="127"/>
              </a:cxn>
            </a:cxnLst>
            <a:rect l="0" t="0" r="r" b="b"/>
            <a:pathLst>
              <a:path w="665" h="234">
                <a:moveTo>
                  <a:pt x="664" y="117"/>
                </a:moveTo>
                <a:lnTo>
                  <a:pt x="662" y="106"/>
                </a:lnTo>
                <a:lnTo>
                  <a:pt x="659" y="97"/>
                </a:lnTo>
                <a:lnTo>
                  <a:pt x="653" y="86"/>
                </a:lnTo>
                <a:lnTo>
                  <a:pt x="644" y="77"/>
                </a:lnTo>
                <a:lnTo>
                  <a:pt x="633" y="68"/>
                </a:lnTo>
                <a:lnTo>
                  <a:pt x="620" y="58"/>
                </a:lnTo>
                <a:lnTo>
                  <a:pt x="604" y="50"/>
                </a:lnTo>
                <a:lnTo>
                  <a:pt x="586" y="42"/>
                </a:lnTo>
                <a:lnTo>
                  <a:pt x="567" y="34"/>
                </a:lnTo>
                <a:lnTo>
                  <a:pt x="546" y="28"/>
                </a:lnTo>
                <a:lnTo>
                  <a:pt x="522" y="21"/>
                </a:lnTo>
                <a:lnTo>
                  <a:pt x="498" y="16"/>
                </a:lnTo>
                <a:lnTo>
                  <a:pt x="472" y="11"/>
                </a:lnTo>
                <a:lnTo>
                  <a:pt x="445" y="7"/>
                </a:lnTo>
                <a:lnTo>
                  <a:pt x="418" y="5"/>
                </a:lnTo>
                <a:lnTo>
                  <a:pt x="390" y="2"/>
                </a:lnTo>
                <a:lnTo>
                  <a:pt x="361" y="1"/>
                </a:lnTo>
                <a:lnTo>
                  <a:pt x="332" y="0"/>
                </a:lnTo>
                <a:lnTo>
                  <a:pt x="302" y="1"/>
                </a:lnTo>
                <a:lnTo>
                  <a:pt x="275" y="2"/>
                </a:lnTo>
                <a:lnTo>
                  <a:pt x="247" y="5"/>
                </a:lnTo>
                <a:lnTo>
                  <a:pt x="218" y="7"/>
                </a:lnTo>
                <a:lnTo>
                  <a:pt x="191" y="11"/>
                </a:lnTo>
                <a:lnTo>
                  <a:pt x="166" y="16"/>
                </a:lnTo>
                <a:lnTo>
                  <a:pt x="141" y="21"/>
                </a:lnTo>
                <a:lnTo>
                  <a:pt x="118" y="28"/>
                </a:lnTo>
                <a:lnTo>
                  <a:pt x="96" y="34"/>
                </a:lnTo>
                <a:lnTo>
                  <a:pt x="77" y="42"/>
                </a:lnTo>
                <a:lnTo>
                  <a:pt x="60" y="50"/>
                </a:lnTo>
                <a:lnTo>
                  <a:pt x="44" y="58"/>
                </a:lnTo>
                <a:lnTo>
                  <a:pt x="31" y="68"/>
                </a:lnTo>
                <a:lnTo>
                  <a:pt x="20" y="77"/>
                </a:lnTo>
                <a:lnTo>
                  <a:pt x="10" y="86"/>
                </a:lnTo>
                <a:lnTo>
                  <a:pt x="4" y="97"/>
                </a:lnTo>
                <a:lnTo>
                  <a:pt x="1" y="106"/>
                </a:lnTo>
                <a:lnTo>
                  <a:pt x="0" y="117"/>
                </a:lnTo>
                <a:lnTo>
                  <a:pt x="1" y="127"/>
                </a:lnTo>
                <a:lnTo>
                  <a:pt x="4" y="137"/>
                </a:lnTo>
                <a:lnTo>
                  <a:pt x="10" y="147"/>
                </a:lnTo>
                <a:lnTo>
                  <a:pt x="20" y="156"/>
                </a:lnTo>
                <a:lnTo>
                  <a:pt x="31" y="166"/>
                </a:lnTo>
                <a:lnTo>
                  <a:pt x="44" y="175"/>
                </a:lnTo>
                <a:lnTo>
                  <a:pt x="60" y="183"/>
                </a:lnTo>
                <a:lnTo>
                  <a:pt x="77" y="191"/>
                </a:lnTo>
                <a:lnTo>
                  <a:pt x="96" y="199"/>
                </a:lnTo>
                <a:lnTo>
                  <a:pt x="118" y="206"/>
                </a:lnTo>
                <a:lnTo>
                  <a:pt x="141" y="212"/>
                </a:lnTo>
                <a:lnTo>
                  <a:pt x="166" y="217"/>
                </a:lnTo>
                <a:lnTo>
                  <a:pt x="191" y="222"/>
                </a:lnTo>
                <a:lnTo>
                  <a:pt x="218" y="226"/>
                </a:lnTo>
                <a:lnTo>
                  <a:pt x="247" y="229"/>
                </a:lnTo>
                <a:lnTo>
                  <a:pt x="275" y="231"/>
                </a:lnTo>
                <a:lnTo>
                  <a:pt x="302" y="232"/>
                </a:lnTo>
                <a:lnTo>
                  <a:pt x="332" y="233"/>
                </a:lnTo>
                <a:lnTo>
                  <a:pt x="361" y="232"/>
                </a:lnTo>
                <a:lnTo>
                  <a:pt x="390" y="231"/>
                </a:lnTo>
                <a:lnTo>
                  <a:pt x="418" y="229"/>
                </a:lnTo>
                <a:lnTo>
                  <a:pt x="445" y="226"/>
                </a:lnTo>
                <a:lnTo>
                  <a:pt x="472" y="222"/>
                </a:lnTo>
                <a:lnTo>
                  <a:pt x="498" y="217"/>
                </a:lnTo>
                <a:lnTo>
                  <a:pt x="522" y="212"/>
                </a:lnTo>
                <a:lnTo>
                  <a:pt x="546" y="206"/>
                </a:lnTo>
                <a:lnTo>
                  <a:pt x="567" y="199"/>
                </a:lnTo>
                <a:lnTo>
                  <a:pt x="586" y="191"/>
                </a:lnTo>
                <a:lnTo>
                  <a:pt x="604" y="183"/>
                </a:lnTo>
                <a:lnTo>
                  <a:pt x="620" y="175"/>
                </a:lnTo>
                <a:lnTo>
                  <a:pt x="633" y="166"/>
                </a:lnTo>
                <a:lnTo>
                  <a:pt x="644" y="156"/>
                </a:lnTo>
                <a:lnTo>
                  <a:pt x="653" y="147"/>
                </a:lnTo>
                <a:lnTo>
                  <a:pt x="659" y="137"/>
                </a:lnTo>
                <a:lnTo>
                  <a:pt x="662" y="127"/>
                </a:lnTo>
                <a:lnTo>
                  <a:pt x="664"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1" name="Freeform 9"/>
          <p:cNvSpPr>
            <a:spLocks/>
          </p:cNvSpPr>
          <p:nvPr/>
        </p:nvSpPr>
        <p:spPr bwMode="auto">
          <a:xfrm>
            <a:off x="2081213" y="3636963"/>
            <a:ext cx="1057275" cy="369887"/>
          </a:xfrm>
          <a:custGeom>
            <a:avLst/>
            <a:gdLst/>
            <a:ahLst/>
            <a:cxnLst>
              <a:cxn ang="0">
                <a:pos x="663" y="106"/>
              </a:cxn>
              <a:cxn ang="0">
                <a:pos x="652" y="86"/>
              </a:cxn>
              <a:cxn ang="0">
                <a:pos x="633" y="66"/>
              </a:cxn>
              <a:cxn ang="0">
                <a:pos x="605" y="49"/>
              </a:cxn>
              <a:cxn ang="0">
                <a:pos x="568" y="34"/>
              </a:cxn>
              <a:cxn ang="0">
                <a:pos x="523" y="21"/>
              </a:cxn>
              <a:cxn ang="0">
                <a:pos x="472" y="10"/>
              </a:cxn>
              <a:cxn ang="0">
                <a:pos x="419" y="3"/>
              </a:cxn>
              <a:cxn ang="0">
                <a:pos x="362" y="0"/>
              </a:cxn>
              <a:cxn ang="0">
                <a:pos x="304" y="0"/>
              </a:cxn>
              <a:cxn ang="0">
                <a:pos x="247" y="3"/>
              </a:cxn>
              <a:cxn ang="0">
                <a:pos x="192" y="10"/>
              </a:cxn>
              <a:cxn ang="0">
                <a:pos x="141" y="21"/>
              </a:cxn>
              <a:cxn ang="0">
                <a:pos x="98" y="34"/>
              </a:cxn>
              <a:cxn ang="0">
                <a:pos x="60" y="49"/>
              </a:cxn>
              <a:cxn ang="0">
                <a:pos x="31" y="66"/>
              </a:cxn>
              <a:cxn ang="0">
                <a:pos x="12" y="86"/>
              </a:cxn>
              <a:cxn ang="0">
                <a:pos x="1" y="106"/>
              </a:cxn>
              <a:cxn ang="0">
                <a:pos x="1" y="126"/>
              </a:cxn>
              <a:cxn ang="0">
                <a:pos x="12" y="146"/>
              </a:cxn>
              <a:cxn ang="0">
                <a:pos x="31" y="165"/>
              </a:cxn>
              <a:cxn ang="0">
                <a:pos x="60" y="182"/>
              </a:cxn>
              <a:cxn ang="0">
                <a:pos x="98" y="198"/>
              </a:cxn>
              <a:cxn ang="0">
                <a:pos x="141" y="211"/>
              </a:cxn>
              <a:cxn ang="0">
                <a:pos x="192" y="221"/>
              </a:cxn>
              <a:cxn ang="0">
                <a:pos x="247" y="228"/>
              </a:cxn>
              <a:cxn ang="0">
                <a:pos x="304" y="232"/>
              </a:cxn>
              <a:cxn ang="0">
                <a:pos x="362" y="232"/>
              </a:cxn>
              <a:cxn ang="0">
                <a:pos x="419" y="228"/>
              </a:cxn>
              <a:cxn ang="0">
                <a:pos x="472" y="221"/>
              </a:cxn>
              <a:cxn ang="0">
                <a:pos x="523" y="211"/>
              </a:cxn>
              <a:cxn ang="0">
                <a:pos x="568" y="198"/>
              </a:cxn>
              <a:cxn ang="0">
                <a:pos x="605" y="182"/>
              </a:cxn>
              <a:cxn ang="0">
                <a:pos x="633" y="165"/>
              </a:cxn>
              <a:cxn ang="0">
                <a:pos x="652" y="146"/>
              </a:cxn>
              <a:cxn ang="0">
                <a:pos x="663" y="126"/>
              </a:cxn>
            </a:cxnLst>
            <a:rect l="0" t="0" r="r" b="b"/>
            <a:pathLst>
              <a:path w="666" h="233">
                <a:moveTo>
                  <a:pt x="665" y="116"/>
                </a:moveTo>
                <a:lnTo>
                  <a:pt x="663" y="106"/>
                </a:lnTo>
                <a:lnTo>
                  <a:pt x="660" y="95"/>
                </a:lnTo>
                <a:lnTo>
                  <a:pt x="652" y="86"/>
                </a:lnTo>
                <a:lnTo>
                  <a:pt x="644" y="76"/>
                </a:lnTo>
                <a:lnTo>
                  <a:pt x="633" y="66"/>
                </a:lnTo>
                <a:lnTo>
                  <a:pt x="620" y="58"/>
                </a:lnTo>
                <a:lnTo>
                  <a:pt x="605" y="49"/>
                </a:lnTo>
                <a:lnTo>
                  <a:pt x="587" y="41"/>
                </a:lnTo>
                <a:lnTo>
                  <a:pt x="568" y="34"/>
                </a:lnTo>
                <a:lnTo>
                  <a:pt x="546" y="27"/>
                </a:lnTo>
                <a:lnTo>
                  <a:pt x="523" y="21"/>
                </a:lnTo>
                <a:lnTo>
                  <a:pt x="499" y="15"/>
                </a:lnTo>
                <a:lnTo>
                  <a:pt x="472" y="10"/>
                </a:lnTo>
                <a:lnTo>
                  <a:pt x="445" y="7"/>
                </a:lnTo>
                <a:lnTo>
                  <a:pt x="419" y="3"/>
                </a:lnTo>
                <a:lnTo>
                  <a:pt x="391" y="1"/>
                </a:lnTo>
                <a:lnTo>
                  <a:pt x="362" y="0"/>
                </a:lnTo>
                <a:lnTo>
                  <a:pt x="331" y="0"/>
                </a:lnTo>
                <a:lnTo>
                  <a:pt x="304" y="0"/>
                </a:lnTo>
                <a:lnTo>
                  <a:pt x="274" y="1"/>
                </a:lnTo>
                <a:lnTo>
                  <a:pt x="247" y="3"/>
                </a:lnTo>
                <a:lnTo>
                  <a:pt x="219" y="7"/>
                </a:lnTo>
                <a:lnTo>
                  <a:pt x="192" y="10"/>
                </a:lnTo>
                <a:lnTo>
                  <a:pt x="165" y="15"/>
                </a:lnTo>
                <a:lnTo>
                  <a:pt x="141" y="21"/>
                </a:lnTo>
                <a:lnTo>
                  <a:pt x="119" y="27"/>
                </a:lnTo>
                <a:lnTo>
                  <a:pt x="98" y="34"/>
                </a:lnTo>
                <a:lnTo>
                  <a:pt x="78" y="41"/>
                </a:lnTo>
                <a:lnTo>
                  <a:pt x="60" y="49"/>
                </a:lnTo>
                <a:lnTo>
                  <a:pt x="46" y="58"/>
                </a:lnTo>
                <a:lnTo>
                  <a:pt x="31" y="66"/>
                </a:lnTo>
                <a:lnTo>
                  <a:pt x="20" y="76"/>
                </a:lnTo>
                <a:lnTo>
                  <a:pt x="12" y="86"/>
                </a:lnTo>
                <a:lnTo>
                  <a:pt x="6" y="95"/>
                </a:lnTo>
                <a:lnTo>
                  <a:pt x="1" y="106"/>
                </a:lnTo>
                <a:lnTo>
                  <a:pt x="0" y="116"/>
                </a:lnTo>
                <a:lnTo>
                  <a:pt x="1" y="126"/>
                </a:lnTo>
                <a:lnTo>
                  <a:pt x="6" y="136"/>
                </a:lnTo>
                <a:lnTo>
                  <a:pt x="12" y="146"/>
                </a:lnTo>
                <a:lnTo>
                  <a:pt x="20" y="155"/>
                </a:lnTo>
                <a:lnTo>
                  <a:pt x="31" y="165"/>
                </a:lnTo>
                <a:lnTo>
                  <a:pt x="46" y="174"/>
                </a:lnTo>
                <a:lnTo>
                  <a:pt x="60" y="182"/>
                </a:lnTo>
                <a:lnTo>
                  <a:pt x="78" y="190"/>
                </a:lnTo>
                <a:lnTo>
                  <a:pt x="98" y="198"/>
                </a:lnTo>
                <a:lnTo>
                  <a:pt x="119" y="205"/>
                </a:lnTo>
                <a:lnTo>
                  <a:pt x="141" y="211"/>
                </a:lnTo>
                <a:lnTo>
                  <a:pt x="165" y="217"/>
                </a:lnTo>
                <a:lnTo>
                  <a:pt x="192" y="221"/>
                </a:lnTo>
                <a:lnTo>
                  <a:pt x="219" y="225"/>
                </a:lnTo>
                <a:lnTo>
                  <a:pt x="247" y="228"/>
                </a:lnTo>
                <a:lnTo>
                  <a:pt x="274" y="230"/>
                </a:lnTo>
                <a:lnTo>
                  <a:pt x="304" y="232"/>
                </a:lnTo>
                <a:lnTo>
                  <a:pt x="331" y="232"/>
                </a:lnTo>
                <a:lnTo>
                  <a:pt x="362" y="232"/>
                </a:lnTo>
                <a:lnTo>
                  <a:pt x="391" y="230"/>
                </a:lnTo>
                <a:lnTo>
                  <a:pt x="419" y="228"/>
                </a:lnTo>
                <a:lnTo>
                  <a:pt x="445" y="225"/>
                </a:lnTo>
                <a:lnTo>
                  <a:pt x="472" y="221"/>
                </a:lnTo>
                <a:lnTo>
                  <a:pt x="499" y="217"/>
                </a:lnTo>
                <a:lnTo>
                  <a:pt x="523" y="211"/>
                </a:lnTo>
                <a:lnTo>
                  <a:pt x="546" y="205"/>
                </a:lnTo>
                <a:lnTo>
                  <a:pt x="568" y="198"/>
                </a:lnTo>
                <a:lnTo>
                  <a:pt x="587" y="190"/>
                </a:lnTo>
                <a:lnTo>
                  <a:pt x="605" y="182"/>
                </a:lnTo>
                <a:lnTo>
                  <a:pt x="620" y="174"/>
                </a:lnTo>
                <a:lnTo>
                  <a:pt x="633" y="165"/>
                </a:lnTo>
                <a:lnTo>
                  <a:pt x="644" y="155"/>
                </a:lnTo>
                <a:lnTo>
                  <a:pt x="652" y="146"/>
                </a:lnTo>
                <a:lnTo>
                  <a:pt x="660" y="136"/>
                </a:lnTo>
                <a:lnTo>
                  <a:pt x="663" y="126"/>
                </a:lnTo>
                <a:lnTo>
                  <a:pt x="665" y="1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2" name="Freeform 10"/>
          <p:cNvSpPr>
            <a:spLocks/>
          </p:cNvSpPr>
          <p:nvPr/>
        </p:nvSpPr>
        <p:spPr bwMode="auto">
          <a:xfrm>
            <a:off x="4191000" y="6143625"/>
            <a:ext cx="1055688" cy="369888"/>
          </a:xfrm>
          <a:custGeom>
            <a:avLst/>
            <a:gdLst/>
            <a:ahLst/>
            <a:cxnLst>
              <a:cxn ang="0">
                <a:pos x="1" y="126"/>
              </a:cxn>
              <a:cxn ang="0">
                <a:pos x="12" y="146"/>
              </a:cxn>
              <a:cxn ang="0">
                <a:pos x="31" y="165"/>
              </a:cxn>
              <a:cxn ang="0">
                <a:pos x="60" y="183"/>
              </a:cxn>
              <a:cxn ang="0">
                <a:pos x="96" y="198"/>
              </a:cxn>
              <a:cxn ang="0">
                <a:pos x="141" y="211"/>
              </a:cxn>
              <a:cxn ang="0">
                <a:pos x="192" y="221"/>
              </a:cxn>
              <a:cxn ang="0">
                <a:pos x="245" y="228"/>
              </a:cxn>
              <a:cxn ang="0">
                <a:pos x="302" y="232"/>
              </a:cxn>
              <a:cxn ang="0">
                <a:pos x="361" y="232"/>
              </a:cxn>
              <a:cxn ang="0">
                <a:pos x="418" y="228"/>
              </a:cxn>
              <a:cxn ang="0">
                <a:pos x="472" y="221"/>
              </a:cxn>
              <a:cxn ang="0">
                <a:pos x="523" y="211"/>
              </a:cxn>
              <a:cxn ang="0">
                <a:pos x="567" y="198"/>
              </a:cxn>
              <a:cxn ang="0">
                <a:pos x="604" y="183"/>
              </a:cxn>
              <a:cxn ang="0">
                <a:pos x="633" y="165"/>
              </a:cxn>
              <a:cxn ang="0">
                <a:pos x="653" y="146"/>
              </a:cxn>
              <a:cxn ang="0">
                <a:pos x="664" y="126"/>
              </a:cxn>
              <a:cxn ang="0">
                <a:pos x="664" y="106"/>
              </a:cxn>
              <a:cxn ang="0">
                <a:pos x="653" y="86"/>
              </a:cxn>
              <a:cxn ang="0">
                <a:pos x="633" y="67"/>
              </a:cxn>
              <a:cxn ang="0">
                <a:pos x="604" y="49"/>
              </a:cxn>
              <a:cxn ang="0">
                <a:pos x="567" y="34"/>
              </a:cxn>
              <a:cxn ang="0">
                <a:pos x="523" y="21"/>
              </a:cxn>
              <a:cxn ang="0">
                <a:pos x="472" y="11"/>
              </a:cxn>
              <a:cxn ang="0">
                <a:pos x="418" y="4"/>
              </a:cxn>
              <a:cxn ang="0">
                <a:pos x="361" y="0"/>
              </a:cxn>
              <a:cxn ang="0">
                <a:pos x="302" y="0"/>
              </a:cxn>
              <a:cxn ang="0">
                <a:pos x="245" y="4"/>
              </a:cxn>
              <a:cxn ang="0">
                <a:pos x="192" y="11"/>
              </a:cxn>
              <a:cxn ang="0">
                <a:pos x="141" y="21"/>
              </a:cxn>
              <a:cxn ang="0">
                <a:pos x="96" y="34"/>
              </a:cxn>
              <a:cxn ang="0">
                <a:pos x="60" y="50"/>
              </a:cxn>
              <a:cxn ang="0">
                <a:pos x="31" y="67"/>
              </a:cxn>
              <a:cxn ang="0">
                <a:pos x="12" y="86"/>
              </a:cxn>
              <a:cxn ang="0">
                <a:pos x="1" y="106"/>
              </a:cxn>
            </a:cxnLst>
            <a:rect l="0" t="0" r="r" b="b"/>
            <a:pathLst>
              <a:path w="665" h="233">
                <a:moveTo>
                  <a:pt x="0" y="116"/>
                </a:moveTo>
                <a:lnTo>
                  <a:pt x="1" y="126"/>
                </a:lnTo>
                <a:lnTo>
                  <a:pt x="4" y="136"/>
                </a:lnTo>
                <a:lnTo>
                  <a:pt x="12" y="146"/>
                </a:lnTo>
                <a:lnTo>
                  <a:pt x="20" y="156"/>
                </a:lnTo>
                <a:lnTo>
                  <a:pt x="31" y="165"/>
                </a:lnTo>
                <a:lnTo>
                  <a:pt x="44" y="174"/>
                </a:lnTo>
                <a:lnTo>
                  <a:pt x="60" y="183"/>
                </a:lnTo>
                <a:lnTo>
                  <a:pt x="77" y="191"/>
                </a:lnTo>
                <a:lnTo>
                  <a:pt x="96" y="198"/>
                </a:lnTo>
                <a:lnTo>
                  <a:pt x="118" y="205"/>
                </a:lnTo>
                <a:lnTo>
                  <a:pt x="141" y="211"/>
                </a:lnTo>
                <a:lnTo>
                  <a:pt x="167" y="217"/>
                </a:lnTo>
                <a:lnTo>
                  <a:pt x="192" y="221"/>
                </a:lnTo>
                <a:lnTo>
                  <a:pt x="219" y="225"/>
                </a:lnTo>
                <a:lnTo>
                  <a:pt x="245" y="228"/>
                </a:lnTo>
                <a:lnTo>
                  <a:pt x="275" y="231"/>
                </a:lnTo>
                <a:lnTo>
                  <a:pt x="302" y="232"/>
                </a:lnTo>
                <a:lnTo>
                  <a:pt x="333" y="232"/>
                </a:lnTo>
                <a:lnTo>
                  <a:pt x="361" y="232"/>
                </a:lnTo>
                <a:lnTo>
                  <a:pt x="390" y="231"/>
                </a:lnTo>
                <a:lnTo>
                  <a:pt x="418" y="228"/>
                </a:lnTo>
                <a:lnTo>
                  <a:pt x="445" y="225"/>
                </a:lnTo>
                <a:lnTo>
                  <a:pt x="472" y="221"/>
                </a:lnTo>
                <a:lnTo>
                  <a:pt x="499" y="217"/>
                </a:lnTo>
                <a:lnTo>
                  <a:pt x="523" y="211"/>
                </a:lnTo>
                <a:lnTo>
                  <a:pt x="546" y="205"/>
                </a:lnTo>
                <a:lnTo>
                  <a:pt x="567" y="198"/>
                </a:lnTo>
                <a:lnTo>
                  <a:pt x="587" y="191"/>
                </a:lnTo>
                <a:lnTo>
                  <a:pt x="604" y="183"/>
                </a:lnTo>
                <a:lnTo>
                  <a:pt x="620" y="174"/>
                </a:lnTo>
                <a:lnTo>
                  <a:pt x="633" y="165"/>
                </a:lnTo>
                <a:lnTo>
                  <a:pt x="644" y="156"/>
                </a:lnTo>
                <a:lnTo>
                  <a:pt x="653" y="146"/>
                </a:lnTo>
                <a:lnTo>
                  <a:pt x="659" y="136"/>
                </a:lnTo>
                <a:lnTo>
                  <a:pt x="664" y="126"/>
                </a:lnTo>
                <a:lnTo>
                  <a:pt x="664" y="116"/>
                </a:lnTo>
                <a:lnTo>
                  <a:pt x="664" y="106"/>
                </a:lnTo>
                <a:lnTo>
                  <a:pt x="659" y="96"/>
                </a:lnTo>
                <a:lnTo>
                  <a:pt x="653" y="86"/>
                </a:lnTo>
                <a:lnTo>
                  <a:pt x="644" y="76"/>
                </a:lnTo>
                <a:lnTo>
                  <a:pt x="633" y="67"/>
                </a:lnTo>
                <a:lnTo>
                  <a:pt x="619" y="58"/>
                </a:lnTo>
                <a:lnTo>
                  <a:pt x="604" y="49"/>
                </a:lnTo>
                <a:lnTo>
                  <a:pt x="587" y="41"/>
                </a:lnTo>
                <a:lnTo>
                  <a:pt x="567" y="34"/>
                </a:lnTo>
                <a:lnTo>
                  <a:pt x="546" y="27"/>
                </a:lnTo>
                <a:lnTo>
                  <a:pt x="523" y="21"/>
                </a:lnTo>
                <a:lnTo>
                  <a:pt x="498" y="15"/>
                </a:lnTo>
                <a:lnTo>
                  <a:pt x="472" y="11"/>
                </a:lnTo>
                <a:lnTo>
                  <a:pt x="445" y="7"/>
                </a:lnTo>
                <a:lnTo>
                  <a:pt x="418" y="4"/>
                </a:lnTo>
                <a:lnTo>
                  <a:pt x="390" y="2"/>
                </a:lnTo>
                <a:lnTo>
                  <a:pt x="361" y="0"/>
                </a:lnTo>
                <a:lnTo>
                  <a:pt x="332" y="0"/>
                </a:lnTo>
                <a:lnTo>
                  <a:pt x="302" y="0"/>
                </a:lnTo>
                <a:lnTo>
                  <a:pt x="275" y="2"/>
                </a:lnTo>
                <a:lnTo>
                  <a:pt x="245" y="4"/>
                </a:lnTo>
                <a:lnTo>
                  <a:pt x="219" y="7"/>
                </a:lnTo>
                <a:lnTo>
                  <a:pt x="192" y="11"/>
                </a:lnTo>
                <a:lnTo>
                  <a:pt x="166" y="15"/>
                </a:lnTo>
                <a:lnTo>
                  <a:pt x="141" y="21"/>
                </a:lnTo>
                <a:lnTo>
                  <a:pt x="118" y="27"/>
                </a:lnTo>
                <a:lnTo>
                  <a:pt x="96" y="34"/>
                </a:lnTo>
                <a:lnTo>
                  <a:pt x="77" y="42"/>
                </a:lnTo>
                <a:lnTo>
                  <a:pt x="60" y="50"/>
                </a:lnTo>
                <a:lnTo>
                  <a:pt x="44" y="58"/>
                </a:lnTo>
                <a:lnTo>
                  <a:pt x="31" y="67"/>
                </a:lnTo>
                <a:lnTo>
                  <a:pt x="20" y="77"/>
                </a:lnTo>
                <a:lnTo>
                  <a:pt x="12" y="86"/>
                </a:lnTo>
                <a:lnTo>
                  <a:pt x="4" y="96"/>
                </a:lnTo>
                <a:lnTo>
                  <a:pt x="1" y="106"/>
                </a:lnTo>
                <a:lnTo>
                  <a:pt x="0" y="1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3" name="Freeform 11"/>
          <p:cNvSpPr>
            <a:spLocks/>
          </p:cNvSpPr>
          <p:nvPr/>
        </p:nvSpPr>
        <p:spPr bwMode="auto">
          <a:xfrm>
            <a:off x="4191000" y="3429000"/>
            <a:ext cx="1055688" cy="371475"/>
          </a:xfrm>
          <a:custGeom>
            <a:avLst/>
            <a:gdLst/>
            <a:ahLst/>
            <a:cxnLst>
              <a:cxn ang="0">
                <a:pos x="1" y="127"/>
              </a:cxn>
              <a:cxn ang="0">
                <a:pos x="12" y="147"/>
              </a:cxn>
              <a:cxn ang="0">
                <a:pos x="31" y="166"/>
              </a:cxn>
              <a:cxn ang="0">
                <a:pos x="60" y="183"/>
              </a:cxn>
              <a:cxn ang="0">
                <a:pos x="96" y="199"/>
              </a:cxn>
              <a:cxn ang="0">
                <a:pos x="141" y="212"/>
              </a:cxn>
              <a:cxn ang="0">
                <a:pos x="192" y="222"/>
              </a:cxn>
              <a:cxn ang="0">
                <a:pos x="245" y="229"/>
              </a:cxn>
              <a:cxn ang="0">
                <a:pos x="302" y="232"/>
              </a:cxn>
              <a:cxn ang="0">
                <a:pos x="361" y="232"/>
              </a:cxn>
              <a:cxn ang="0">
                <a:pos x="418" y="229"/>
              </a:cxn>
              <a:cxn ang="0">
                <a:pos x="472" y="222"/>
              </a:cxn>
              <a:cxn ang="0">
                <a:pos x="523" y="212"/>
              </a:cxn>
              <a:cxn ang="0">
                <a:pos x="567" y="199"/>
              </a:cxn>
              <a:cxn ang="0">
                <a:pos x="604" y="183"/>
              </a:cxn>
              <a:cxn ang="0">
                <a:pos x="633" y="166"/>
              </a:cxn>
              <a:cxn ang="0">
                <a:pos x="653" y="147"/>
              </a:cxn>
              <a:cxn ang="0">
                <a:pos x="664" y="127"/>
              </a:cxn>
              <a:cxn ang="0">
                <a:pos x="664" y="106"/>
              </a:cxn>
              <a:cxn ang="0">
                <a:pos x="653" y="87"/>
              </a:cxn>
              <a:cxn ang="0">
                <a:pos x="633" y="68"/>
              </a:cxn>
              <a:cxn ang="0">
                <a:pos x="604" y="50"/>
              </a:cxn>
              <a:cxn ang="0">
                <a:pos x="567" y="34"/>
              </a:cxn>
              <a:cxn ang="0">
                <a:pos x="523" y="21"/>
              </a:cxn>
              <a:cxn ang="0">
                <a:pos x="472" y="12"/>
              </a:cxn>
              <a:cxn ang="0">
                <a:pos x="418" y="5"/>
              </a:cxn>
              <a:cxn ang="0">
                <a:pos x="361" y="1"/>
              </a:cxn>
              <a:cxn ang="0">
                <a:pos x="302" y="1"/>
              </a:cxn>
              <a:cxn ang="0">
                <a:pos x="245" y="5"/>
              </a:cxn>
              <a:cxn ang="0">
                <a:pos x="192" y="12"/>
              </a:cxn>
              <a:cxn ang="0">
                <a:pos x="141" y="22"/>
              </a:cxn>
              <a:cxn ang="0">
                <a:pos x="96" y="35"/>
              </a:cxn>
              <a:cxn ang="0">
                <a:pos x="60" y="50"/>
              </a:cxn>
              <a:cxn ang="0">
                <a:pos x="31" y="68"/>
              </a:cxn>
              <a:cxn ang="0">
                <a:pos x="12" y="87"/>
              </a:cxn>
              <a:cxn ang="0">
                <a:pos x="1" y="107"/>
              </a:cxn>
            </a:cxnLst>
            <a:rect l="0" t="0" r="r" b="b"/>
            <a:pathLst>
              <a:path w="665" h="234">
                <a:moveTo>
                  <a:pt x="0" y="117"/>
                </a:moveTo>
                <a:lnTo>
                  <a:pt x="1" y="127"/>
                </a:lnTo>
                <a:lnTo>
                  <a:pt x="4" y="137"/>
                </a:lnTo>
                <a:lnTo>
                  <a:pt x="12" y="147"/>
                </a:lnTo>
                <a:lnTo>
                  <a:pt x="20" y="157"/>
                </a:lnTo>
                <a:lnTo>
                  <a:pt x="31" y="166"/>
                </a:lnTo>
                <a:lnTo>
                  <a:pt x="44" y="175"/>
                </a:lnTo>
                <a:lnTo>
                  <a:pt x="60" y="183"/>
                </a:lnTo>
                <a:lnTo>
                  <a:pt x="77" y="191"/>
                </a:lnTo>
                <a:lnTo>
                  <a:pt x="96" y="199"/>
                </a:lnTo>
                <a:lnTo>
                  <a:pt x="118" y="206"/>
                </a:lnTo>
                <a:lnTo>
                  <a:pt x="141" y="212"/>
                </a:lnTo>
                <a:lnTo>
                  <a:pt x="167" y="217"/>
                </a:lnTo>
                <a:lnTo>
                  <a:pt x="192" y="222"/>
                </a:lnTo>
                <a:lnTo>
                  <a:pt x="219" y="226"/>
                </a:lnTo>
                <a:lnTo>
                  <a:pt x="245" y="229"/>
                </a:lnTo>
                <a:lnTo>
                  <a:pt x="275" y="231"/>
                </a:lnTo>
                <a:lnTo>
                  <a:pt x="302" y="232"/>
                </a:lnTo>
                <a:lnTo>
                  <a:pt x="333" y="233"/>
                </a:lnTo>
                <a:lnTo>
                  <a:pt x="361" y="232"/>
                </a:lnTo>
                <a:lnTo>
                  <a:pt x="390" y="231"/>
                </a:lnTo>
                <a:lnTo>
                  <a:pt x="418" y="229"/>
                </a:lnTo>
                <a:lnTo>
                  <a:pt x="445" y="226"/>
                </a:lnTo>
                <a:lnTo>
                  <a:pt x="472" y="222"/>
                </a:lnTo>
                <a:lnTo>
                  <a:pt x="499" y="217"/>
                </a:lnTo>
                <a:lnTo>
                  <a:pt x="523" y="212"/>
                </a:lnTo>
                <a:lnTo>
                  <a:pt x="546" y="206"/>
                </a:lnTo>
                <a:lnTo>
                  <a:pt x="567" y="199"/>
                </a:lnTo>
                <a:lnTo>
                  <a:pt x="587" y="191"/>
                </a:lnTo>
                <a:lnTo>
                  <a:pt x="604" y="183"/>
                </a:lnTo>
                <a:lnTo>
                  <a:pt x="620" y="175"/>
                </a:lnTo>
                <a:lnTo>
                  <a:pt x="633" y="166"/>
                </a:lnTo>
                <a:lnTo>
                  <a:pt x="644" y="157"/>
                </a:lnTo>
                <a:lnTo>
                  <a:pt x="653" y="147"/>
                </a:lnTo>
                <a:lnTo>
                  <a:pt x="659" y="137"/>
                </a:lnTo>
                <a:lnTo>
                  <a:pt x="664" y="127"/>
                </a:lnTo>
                <a:lnTo>
                  <a:pt x="664" y="117"/>
                </a:lnTo>
                <a:lnTo>
                  <a:pt x="664" y="106"/>
                </a:lnTo>
                <a:lnTo>
                  <a:pt x="659" y="97"/>
                </a:lnTo>
                <a:lnTo>
                  <a:pt x="653" y="87"/>
                </a:lnTo>
                <a:lnTo>
                  <a:pt x="644" y="77"/>
                </a:lnTo>
                <a:lnTo>
                  <a:pt x="633" y="68"/>
                </a:lnTo>
                <a:lnTo>
                  <a:pt x="619" y="59"/>
                </a:lnTo>
                <a:lnTo>
                  <a:pt x="604" y="50"/>
                </a:lnTo>
                <a:lnTo>
                  <a:pt x="587" y="42"/>
                </a:lnTo>
                <a:lnTo>
                  <a:pt x="567" y="34"/>
                </a:lnTo>
                <a:lnTo>
                  <a:pt x="546" y="28"/>
                </a:lnTo>
                <a:lnTo>
                  <a:pt x="523" y="21"/>
                </a:lnTo>
                <a:lnTo>
                  <a:pt x="498" y="16"/>
                </a:lnTo>
                <a:lnTo>
                  <a:pt x="472" y="12"/>
                </a:lnTo>
                <a:lnTo>
                  <a:pt x="445" y="7"/>
                </a:lnTo>
                <a:lnTo>
                  <a:pt x="418" y="5"/>
                </a:lnTo>
                <a:lnTo>
                  <a:pt x="390" y="3"/>
                </a:lnTo>
                <a:lnTo>
                  <a:pt x="361" y="1"/>
                </a:lnTo>
                <a:lnTo>
                  <a:pt x="332" y="0"/>
                </a:lnTo>
                <a:lnTo>
                  <a:pt x="302" y="1"/>
                </a:lnTo>
                <a:lnTo>
                  <a:pt x="275" y="3"/>
                </a:lnTo>
                <a:lnTo>
                  <a:pt x="245" y="5"/>
                </a:lnTo>
                <a:lnTo>
                  <a:pt x="219" y="8"/>
                </a:lnTo>
                <a:lnTo>
                  <a:pt x="192" y="12"/>
                </a:lnTo>
                <a:lnTo>
                  <a:pt x="166" y="16"/>
                </a:lnTo>
                <a:lnTo>
                  <a:pt x="141" y="22"/>
                </a:lnTo>
                <a:lnTo>
                  <a:pt x="118" y="28"/>
                </a:lnTo>
                <a:lnTo>
                  <a:pt x="96" y="35"/>
                </a:lnTo>
                <a:lnTo>
                  <a:pt x="77" y="42"/>
                </a:lnTo>
                <a:lnTo>
                  <a:pt x="60" y="50"/>
                </a:lnTo>
                <a:lnTo>
                  <a:pt x="44" y="59"/>
                </a:lnTo>
                <a:lnTo>
                  <a:pt x="31" y="68"/>
                </a:lnTo>
                <a:lnTo>
                  <a:pt x="20" y="77"/>
                </a:lnTo>
                <a:lnTo>
                  <a:pt x="12" y="87"/>
                </a:lnTo>
                <a:lnTo>
                  <a:pt x="4" y="97"/>
                </a:lnTo>
                <a:lnTo>
                  <a:pt x="1" y="107"/>
                </a:lnTo>
                <a:lnTo>
                  <a:pt x="0"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4" name="Freeform 12"/>
          <p:cNvSpPr>
            <a:spLocks/>
          </p:cNvSpPr>
          <p:nvPr/>
        </p:nvSpPr>
        <p:spPr bwMode="auto">
          <a:xfrm>
            <a:off x="3071813" y="3906838"/>
            <a:ext cx="1055687" cy="371475"/>
          </a:xfrm>
          <a:custGeom>
            <a:avLst/>
            <a:gdLst/>
            <a:ahLst/>
            <a:cxnLst>
              <a:cxn ang="0">
                <a:pos x="1" y="127"/>
              </a:cxn>
              <a:cxn ang="0">
                <a:pos x="10" y="147"/>
              </a:cxn>
              <a:cxn ang="0">
                <a:pos x="31" y="166"/>
              </a:cxn>
              <a:cxn ang="0">
                <a:pos x="59" y="183"/>
              </a:cxn>
              <a:cxn ang="0">
                <a:pos x="96" y="199"/>
              </a:cxn>
              <a:cxn ang="0">
                <a:pos x="141" y="212"/>
              </a:cxn>
              <a:cxn ang="0">
                <a:pos x="191" y="222"/>
              </a:cxn>
              <a:cxn ang="0">
                <a:pos x="245" y="229"/>
              </a:cxn>
              <a:cxn ang="0">
                <a:pos x="302" y="232"/>
              </a:cxn>
              <a:cxn ang="0">
                <a:pos x="361" y="232"/>
              </a:cxn>
              <a:cxn ang="0">
                <a:pos x="418" y="229"/>
              </a:cxn>
              <a:cxn ang="0">
                <a:pos x="472" y="222"/>
              </a:cxn>
              <a:cxn ang="0">
                <a:pos x="522" y="212"/>
              </a:cxn>
              <a:cxn ang="0">
                <a:pos x="565" y="199"/>
              </a:cxn>
              <a:cxn ang="0">
                <a:pos x="603" y="183"/>
              </a:cxn>
              <a:cxn ang="0">
                <a:pos x="632" y="166"/>
              </a:cxn>
              <a:cxn ang="0">
                <a:pos x="653" y="147"/>
              </a:cxn>
              <a:cxn ang="0">
                <a:pos x="662" y="127"/>
              </a:cxn>
              <a:cxn ang="0">
                <a:pos x="662" y="106"/>
              </a:cxn>
              <a:cxn ang="0">
                <a:pos x="653" y="86"/>
              </a:cxn>
              <a:cxn ang="0">
                <a:pos x="632" y="68"/>
              </a:cxn>
              <a:cxn ang="0">
                <a:pos x="603" y="50"/>
              </a:cxn>
              <a:cxn ang="0">
                <a:pos x="565" y="34"/>
              </a:cxn>
              <a:cxn ang="0">
                <a:pos x="522" y="21"/>
              </a:cxn>
              <a:cxn ang="0">
                <a:pos x="472" y="11"/>
              </a:cxn>
              <a:cxn ang="0">
                <a:pos x="416" y="5"/>
              </a:cxn>
              <a:cxn ang="0">
                <a:pos x="361" y="1"/>
              </a:cxn>
              <a:cxn ang="0">
                <a:pos x="302" y="1"/>
              </a:cxn>
              <a:cxn ang="0">
                <a:pos x="245" y="5"/>
              </a:cxn>
              <a:cxn ang="0">
                <a:pos x="191" y="12"/>
              </a:cxn>
              <a:cxn ang="0">
                <a:pos x="141" y="21"/>
              </a:cxn>
              <a:cxn ang="0">
                <a:pos x="96" y="35"/>
              </a:cxn>
              <a:cxn ang="0">
                <a:pos x="59" y="50"/>
              </a:cxn>
              <a:cxn ang="0">
                <a:pos x="31" y="68"/>
              </a:cxn>
              <a:cxn ang="0">
                <a:pos x="10" y="86"/>
              </a:cxn>
              <a:cxn ang="0">
                <a:pos x="1" y="107"/>
              </a:cxn>
            </a:cxnLst>
            <a:rect l="0" t="0" r="r" b="b"/>
            <a:pathLst>
              <a:path w="665" h="234">
                <a:moveTo>
                  <a:pt x="0" y="117"/>
                </a:moveTo>
                <a:lnTo>
                  <a:pt x="1" y="127"/>
                </a:lnTo>
                <a:lnTo>
                  <a:pt x="4" y="137"/>
                </a:lnTo>
                <a:lnTo>
                  <a:pt x="10" y="147"/>
                </a:lnTo>
                <a:lnTo>
                  <a:pt x="19" y="156"/>
                </a:lnTo>
                <a:lnTo>
                  <a:pt x="31" y="166"/>
                </a:lnTo>
                <a:lnTo>
                  <a:pt x="43" y="175"/>
                </a:lnTo>
                <a:lnTo>
                  <a:pt x="59" y="183"/>
                </a:lnTo>
                <a:lnTo>
                  <a:pt x="77" y="191"/>
                </a:lnTo>
                <a:lnTo>
                  <a:pt x="96" y="199"/>
                </a:lnTo>
                <a:lnTo>
                  <a:pt x="118" y="206"/>
                </a:lnTo>
                <a:lnTo>
                  <a:pt x="141" y="212"/>
                </a:lnTo>
                <a:lnTo>
                  <a:pt x="166" y="217"/>
                </a:lnTo>
                <a:lnTo>
                  <a:pt x="191" y="222"/>
                </a:lnTo>
                <a:lnTo>
                  <a:pt x="218" y="226"/>
                </a:lnTo>
                <a:lnTo>
                  <a:pt x="245" y="229"/>
                </a:lnTo>
                <a:lnTo>
                  <a:pt x="273" y="231"/>
                </a:lnTo>
                <a:lnTo>
                  <a:pt x="302" y="232"/>
                </a:lnTo>
                <a:lnTo>
                  <a:pt x="332" y="233"/>
                </a:lnTo>
                <a:lnTo>
                  <a:pt x="361" y="232"/>
                </a:lnTo>
                <a:lnTo>
                  <a:pt x="388" y="231"/>
                </a:lnTo>
                <a:lnTo>
                  <a:pt x="418" y="229"/>
                </a:lnTo>
                <a:lnTo>
                  <a:pt x="445" y="226"/>
                </a:lnTo>
                <a:lnTo>
                  <a:pt x="472" y="222"/>
                </a:lnTo>
                <a:lnTo>
                  <a:pt x="498" y="217"/>
                </a:lnTo>
                <a:lnTo>
                  <a:pt x="522" y="212"/>
                </a:lnTo>
                <a:lnTo>
                  <a:pt x="545" y="205"/>
                </a:lnTo>
                <a:lnTo>
                  <a:pt x="565" y="199"/>
                </a:lnTo>
                <a:lnTo>
                  <a:pt x="586" y="191"/>
                </a:lnTo>
                <a:lnTo>
                  <a:pt x="603" y="183"/>
                </a:lnTo>
                <a:lnTo>
                  <a:pt x="619" y="175"/>
                </a:lnTo>
                <a:lnTo>
                  <a:pt x="632" y="166"/>
                </a:lnTo>
                <a:lnTo>
                  <a:pt x="643" y="156"/>
                </a:lnTo>
                <a:lnTo>
                  <a:pt x="653" y="147"/>
                </a:lnTo>
                <a:lnTo>
                  <a:pt x="659" y="137"/>
                </a:lnTo>
                <a:lnTo>
                  <a:pt x="662" y="127"/>
                </a:lnTo>
                <a:lnTo>
                  <a:pt x="664" y="117"/>
                </a:lnTo>
                <a:lnTo>
                  <a:pt x="662" y="106"/>
                </a:lnTo>
                <a:lnTo>
                  <a:pt x="659" y="96"/>
                </a:lnTo>
                <a:lnTo>
                  <a:pt x="653" y="86"/>
                </a:lnTo>
                <a:lnTo>
                  <a:pt x="643" y="77"/>
                </a:lnTo>
                <a:lnTo>
                  <a:pt x="632" y="68"/>
                </a:lnTo>
                <a:lnTo>
                  <a:pt x="619" y="58"/>
                </a:lnTo>
                <a:lnTo>
                  <a:pt x="603" y="50"/>
                </a:lnTo>
                <a:lnTo>
                  <a:pt x="586" y="42"/>
                </a:lnTo>
                <a:lnTo>
                  <a:pt x="565" y="34"/>
                </a:lnTo>
                <a:lnTo>
                  <a:pt x="545" y="28"/>
                </a:lnTo>
                <a:lnTo>
                  <a:pt x="522" y="21"/>
                </a:lnTo>
                <a:lnTo>
                  <a:pt x="498" y="16"/>
                </a:lnTo>
                <a:lnTo>
                  <a:pt x="472" y="11"/>
                </a:lnTo>
                <a:lnTo>
                  <a:pt x="445" y="7"/>
                </a:lnTo>
                <a:lnTo>
                  <a:pt x="416" y="5"/>
                </a:lnTo>
                <a:lnTo>
                  <a:pt x="388" y="2"/>
                </a:lnTo>
                <a:lnTo>
                  <a:pt x="361" y="1"/>
                </a:lnTo>
                <a:lnTo>
                  <a:pt x="332" y="0"/>
                </a:lnTo>
                <a:lnTo>
                  <a:pt x="302" y="1"/>
                </a:lnTo>
                <a:lnTo>
                  <a:pt x="273" y="2"/>
                </a:lnTo>
                <a:lnTo>
                  <a:pt x="245" y="5"/>
                </a:lnTo>
                <a:lnTo>
                  <a:pt x="218" y="7"/>
                </a:lnTo>
                <a:lnTo>
                  <a:pt x="191" y="12"/>
                </a:lnTo>
                <a:lnTo>
                  <a:pt x="166" y="16"/>
                </a:lnTo>
                <a:lnTo>
                  <a:pt x="141" y="21"/>
                </a:lnTo>
                <a:lnTo>
                  <a:pt x="117" y="28"/>
                </a:lnTo>
                <a:lnTo>
                  <a:pt x="96" y="35"/>
                </a:lnTo>
                <a:lnTo>
                  <a:pt x="77" y="42"/>
                </a:lnTo>
                <a:lnTo>
                  <a:pt x="59" y="50"/>
                </a:lnTo>
                <a:lnTo>
                  <a:pt x="43" y="58"/>
                </a:lnTo>
                <a:lnTo>
                  <a:pt x="31" y="68"/>
                </a:lnTo>
                <a:lnTo>
                  <a:pt x="19" y="77"/>
                </a:lnTo>
                <a:lnTo>
                  <a:pt x="10" y="86"/>
                </a:lnTo>
                <a:lnTo>
                  <a:pt x="4" y="97"/>
                </a:lnTo>
                <a:lnTo>
                  <a:pt x="1" y="107"/>
                </a:lnTo>
                <a:lnTo>
                  <a:pt x="0" y="11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5" name="Freeform 13"/>
          <p:cNvSpPr>
            <a:spLocks/>
          </p:cNvSpPr>
          <p:nvPr/>
        </p:nvSpPr>
        <p:spPr bwMode="auto">
          <a:xfrm>
            <a:off x="4138613" y="4364038"/>
            <a:ext cx="1176337" cy="609600"/>
          </a:xfrm>
          <a:custGeom>
            <a:avLst/>
            <a:gdLst/>
            <a:ahLst/>
            <a:cxnLst>
              <a:cxn ang="0">
                <a:pos x="0" y="191"/>
              </a:cxn>
              <a:cxn ang="0">
                <a:pos x="365" y="0"/>
              </a:cxn>
              <a:cxn ang="0">
                <a:pos x="740" y="198"/>
              </a:cxn>
              <a:cxn ang="0">
                <a:pos x="365" y="383"/>
              </a:cxn>
              <a:cxn ang="0">
                <a:pos x="0" y="191"/>
              </a:cxn>
            </a:cxnLst>
            <a:rect l="0" t="0" r="r" b="b"/>
            <a:pathLst>
              <a:path w="741" h="384">
                <a:moveTo>
                  <a:pt x="0" y="191"/>
                </a:moveTo>
                <a:lnTo>
                  <a:pt x="365" y="0"/>
                </a:lnTo>
                <a:lnTo>
                  <a:pt x="740" y="198"/>
                </a:lnTo>
                <a:lnTo>
                  <a:pt x="365" y="383"/>
                </a:lnTo>
                <a:lnTo>
                  <a:pt x="0" y="19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6" name="Freeform 14"/>
          <p:cNvSpPr>
            <a:spLocks/>
          </p:cNvSpPr>
          <p:nvPr/>
        </p:nvSpPr>
        <p:spPr bwMode="auto">
          <a:xfrm>
            <a:off x="2081213" y="4505325"/>
            <a:ext cx="1249362" cy="331788"/>
          </a:xfrm>
          <a:custGeom>
            <a:avLst/>
            <a:gdLst/>
            <a:ahLst/>
            <a:cxnLst>
              <a:cxn ang="0">
                <a:pos x="786" y="208"/>
              </a:cxn>
              <a:cxn ang="0">
                <a:pos x="786" y="0"/>
              </a:cxn>
              <a:cxn ang="0">
                <a:pos x="0" y="0"/>
              </a:cxn>
              <a:cxn ang="0">
                <a:pos x="0" y="208"/>
              </a:cxn>
              <a:cxn ang="0">
                <a:pos x="786" y="208"/>
              </a:cxn>
            </a:cxnLst>
            <a:rect l="0" t="0" r="r" b="b"/>
            <a:pathLst>
              <a:path w="787" h="209">
                <a:moveTo>
                  <a:pt x="786" y="208"/>
                </a:moveTo>
                <a:lnTo>
                  <a:pt x="786" y="0"/>
                </a:lnTo>
                <a:lnTo>
                  <a:pt x="0" y="0"/>
                </a:lnTo>
                <a:lnTo>
                  <a:pt x="0" y="208"/>
                </a:lnTo>
                <a:lnTo>
                  <a:pt x="786" y="208"/>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7" name="Freeform 15"/>
          <p:cNvSpPr>
            <a:spLocks/>
          </p:cNvSpPr>
          <p:nvPr/>
        </p:nvSpPr>
        <p:spPr bwMode="auto">
          <a:xfrm>
            <a:off x="6299200" y="3646488"/>
            <a:ext cx="1058863" cy="371475"/>
          </a:xfrm>
          <a:custGeom>
            <a:avLst/>
            <a:gdLst/>
            <a:ahLst/>
            <a:cxnLst>
              <a:cxn ang="0">
                <a:pos x="664" y="107"/>
              </a:cxn>
              <a:cxn ang="0">
                <a:pos x="655" y="86"/>
              </a:cxn>
              <a:cxn ang="0">
                <a:pos x="634" y="67"/>
              </a:cxn>
              <a:cxn ang="0">
                <a:pos x="606" y="50"/>
              </a:cxn>
              <a:cxn ang="0">
                <a:pos x="568" y="35"/>
              </a:cxn>
              <a:cxn ang="0">
                <a:pos x="524" y="21"/>
              </a:cxn>
              <a:cxn ang="0">
                <a:pos x="474" y="11"/>
              </a:cxn>
              <a:cxn ang="0">
                <a:pos x="419" y="4"/>
              </a:cxn>
              <a:cxn ang="0">
                <a:pos x="362" y="1"/>
              </a:cxn>
              <a:cxn ang="0">
                <a:pos x="304" y="1"/>
              </a:cxn>
              <a:cxn ang="0">
                <a:pos x="247" y="4"/>
              </a:cxn>
              <a:cxn ang="0">
                <a:pos x="192" y="11"/>
              </a:cxn>
              <a:cxn ang="0">
                <a:pos x="143" y="21"/>
              </a:cxn>
              <a:cxn ang="0">
                <a:pos x="98" y="35"/>
              </a:cxn>
              <a:cxn ang="0">
                <a:pos x="60" y="50"/>
              </a:cxn>
              <a:cxn ang="0">
                <a:pos x="31" y="67"/>
              </a:cxn>
              <a:cxn ang="0">
                <a:pos x="12" y="86"/>
              </a:cxn>
              <a:cxn ang="0">
                <a:pos x="2" y="107"/>
              </a:cxn>
              <a:cxn ang="0">
                <a:pos x="2" y="127"/>
              </a:cxn>
              <a:cxn ang="0">
                <a:pos x="12" y="147"/>
              </a:cxn>
              <a:cxn ang="0">
                <a:pos x="31" y="166"/>
              </a:cxn>
              <a:cxn ang="0">
                <a:pos x="60" y="183"/>
              </a:cxn>
              <a:cxn ang="0">
                <a:pos x="98" y="199"/>
              </a:cxn>
              <a:cxn ang="0">
                <a:pos x="143" y="212"/>
              </a:cxn>
              <a:cxn ang="0">
                <a:pos x="192" y="222"/>
              </a:cxn>
              <a:cxn ang="0">
                <a:pos x="247" y="229"/>
              </a:cxn>
              <a:cxn ang="0">
                <a:pos x="304" y="232"/>
              </a:cxn>
              <a:cxn ang="0">
                <a:pos x="362" y="232"/>
              </a:cxn>
              <a:cxn ang="0">
                <a:pos x="419" y="229"/>
              </a:cxn>
              <a:cxn ang="0">
                <a:pos x="474" y="222"/>
              </a:cxn>
              <a:cxn ang="0">
                <a:pos x="524" y="212"/>
              </a:cxn>
              <a:cxn ang="0">
                <a:pos x="568" y="199"/>
              </a:cxn>
              <a:cxn ang="0">
                <a:pos x="606" y="183"/>
              </a:cxn>
              <a:cxn ang="0">
                <a:pos x="634" y="166"/>
              </a:cxn>
              <a:cxn ang="0">
                <a:pos x="655" y="147"/>
              </a:cxn>
              <a:cxn ang="0">
                <a:pos x="664" y="127"/>
              </a:cxn>
            </a:cxnLst>
            <a:rect l="0" t="0" r="r" b="b"/>
            <a:pathLst>
              <a:path w="667" h="234">
                <a:moveTo>
                  <a:pt x="666" y="116"/>
                </a:moveTo>
                <a:lnTo>
                  <a:pt x="664" y="107"/>
                </a:lnTo>
                <a:lnTo>
                  <a:pt x="661" y="96"/>
                </a:lnTo>
                <a:lnTo>
                  <a:pt x="655" y="86"/>
                </a:lnTo>
                <a:lnTo>
                  <a:pt x="646" y="77"/>
                </a:lnTo>
                <a:lnTo>
                  <a:pt x="634" y="67"/>
                </a:lnTo>
                <a:lnTo>
                  <a:pt x="621" y="58"/>
                </a:lnTo>
                <a:lnTo>
                  <a:pt x="606" y="50"/>
                </a:lnTo>
                <a:lnTo>
                  <a:pt x="588" y="42"/>
                </a:lnTo>
                <a:lnTo>
                  <a:pt x="568" y="35"/>
                </a:lnTo>
                <a:lnTo>
                  <a:pt x="547" y="28"/>
                </a:lnTo>
                <a:lnTo>
                  <a:pt x="524" y="21"/>
                </a:lnTo>
                <a:lnTo>
                  <a:pt x="499" y="16"/>
                </a:lnTo>
                <a:lnTo>
                  <a:pt x="474" y="11"/>
                </a:lnTo>
                <a:lnTo>
                  <a:pt x="447" y="7"/>
                </a:lnTo>
                <a:lnTo>
                  <a:pt x="419" y="4"/>
                </a:lnTo>
                <a:lnTo>
                  <a:pt x="391" y="2"/>
                </a:lnTo>
                <a:lnTo>
                  <a:pt x="362" y="1"/>
                </a:lnTo>
                <a:lnTo>
                  <a:pt x="333" y="0"/>
                </a:lnTo>
                <a:lnTo>
                  <a:pt x="304" y="1"/>
                </a:lnTo>
                <a:lnTo>
                  <a:pt x="275" y="2"/>
                </a:lnTo>
                <a:lnTo>
                  <a:pt x="247" y="4"/>
                </a:lnTo>
                <a:lnTo>
                  <a:pt x="219" y="7"/>
                </a:lnTo>
                <a:lnTo>
                  <a:pt x="192" y="11"/>
                </a:lnTo>
                <a:lnTo>
                  <a:pt x="167" y="16"/>
                </a:lnTo>
                <a:lnTo>
                  <a:pt x="143" y="21"/>
                </a:lnTo>
                <a:lnTo>
                  <a:pt x="120" y="28"/>
                </a:lnTo>
                <a:lnTo>
                  <a:pt x="98" y="35"/>
                </a:lnTo>
                <a:lnTo>
                  <a:pt x="78" y="42"/>
                </a:lnTo>
                <a:lnTo>
                  <a:pt x="60" y="50"/>
                </a:lnTo>
                <a:lnTo>
                  <a:pt x="46" y="58"/>
                </a:lnTo>
                <a:lnTo>
                  <a:pt x="31" y="67"/>
                </a:lnTo>
                <a:lnTo>
                  <a:pt x="20" y="77"/>
                </a:lnTo>
                <a:lnTo>
                  <a:pt x="12" y="86"/>
                </a:lnTo>
                <a:lnTo>
                  <a:pt x="6" y="96"/>
                </a:lnTo>
                <a:lnTo>
                  <a:pt x="2" y="107"/>
                </a:lnTo>
                <a:lnTo>
                  <a:pt x="0" y="116"/>
                </a:lnTo>
                <a:lnTo>
                  <a:pt x="2" y="127"/>
                </a:lnTo>
                <a:lnTo>
                  <a:pt x="6" y="137"/>
                </a:lnTo>
                <a:lnTo>
                  <a:pt x="12" y="147"/>
                </a:lnTo>
                <a:lnTo>
                  <a:pt x="20" y="156"/>
                </a:lnTo>
                <a:lnTo>
                  <a:pt x="31" y="166"/>
                </a:lnTo>
                <a:lnTo>
                  <a:pt x="46" y="175"/>
                </a:lnTo>
                <a:lnTo>
                  <a:pt x="60" y="183"/>
                </a:lnTo>
                <a:lnTo>
                  <a:pt x="78" y="191"/>
                </a:lnTo>
                <a:lnTo>
                  <a:pt x="98" y="199"/>
                </a:lnTo>
                <a:lnTo>
                  <a:pt x="120" y="206"/>
                </a:lnTo>
                <a:lnTo>
                  <a:pt x="143" y="212"/>
                </a:lnTo>
                <a:lnTo>
                  <a:pt x="167" y="217"/>
                </a:lnTo>
                <a:lnTo>
                  <a:pt x="192" y="222"/>
                </a:lnTo>
                <a:lnTo>
                  <a:pt x="219" y="226"/>
                </a:lnTo>
                <a:lnTo>
                  <a:pt x="247" y="229"/>
                </a:lnTo>
                <a:lnTo>
                  <a:pt x="275" y="231"/>
                </a:lnTo>
                <a:lnTo>
                  <a:pt x="304" y="232"/>
                </a:lnTo>
                <a:lnTo>
                  <a:pt x="333" y="233"/>
                </a:lnTo>
                <a:lnTo>
                  <a:pt x="362" y="232"/>
                </a:lnTo>
                <a:lnTo>
                  <a:pt x="391" y="231"/>
                </a:lnTo>
                <a:lnTo>
                  <a:pt x="419" y="229"/>
                </a:lnTo>
                <a:lnTo>
                  <a:pt x="447" y="226"/>
                </a:lnTo>
                <a:lnTo>
                  <a:pt x="474" y="222"/>
                </a:lnTo>
                <a:lnTo>
                  <a:pt x="499" y="217"/>
                </a:lnTo>
                <a:lnTo>
                  <a:pt x="524" y="212"/>
                </a:lnTo>
                <a:lnTo>
                  <a:pt x="547" y="206"/>
                </a:lnTo>
                <a:lnTo>
                  <a:pt x="568" y="199"/>
                </a:lnTo>
                <a:lnTo>
                  <a:pt x="588" y="191"/>
                </a:lnTo>
                <a:lnTo>
                  <a:pt x="606" y="183"/>
                </a:lnTo>
                <a:lnTo>
                  <a:pt x="621" y="175"/>
                </a:lnTo>
                <a:lnTo>
                  <a:pt x="634" y="166"/>
                </a:lnTo>
                <a:lnTo>
                  <a:pt x="646" y="156"/>
                </a:lnTo>
                <a:lnTo>
                  <a:pt x="655" y="147"/>
                </a:lnTo>
                <a:lnTo>
                  <a:pt x="661" y="137"/>
                </a:lnTo>
                <a:lnTo>
                  <a:pt x="664" y="127"/>
                </a:lnTo>
                <a:lnTo>
                  <a:pt x="666" y="11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28" name="Rectangle 16"/>
          <p:cNvSpPr>
            <a:spLocks noChangeArrowheads="1"/>
          </p:cNvSpPr>
          <p:nvPr/>
        </p:nvSpPr>
        <p:spPr bwMode="auto">
          <a:xfrm>
            <a:off x="3384550" y="3902075"/>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13329" name="Freeform 17"/>
          <p:cNvSpPr>
            <a:spLocks/>
          </p:cNvSpPr>
          <p:nvPr/>
        </p:nvSpPr>
        <p:spPr bwMode="auto">
          <a:xfrm>
            <a:off x="6299200" y="4514850"/>
            <a:ext cx="1474788" cy="361950"/>
          </a:xfrm>
          <a:custGeom>
            <a:avLst/>
            <a:gdLst/>
            <a:ahLst/>
            <a:cxnLst>
              <a:cxn ang="0">
                <a:pos x="928" y="227"/>
              </a:cxn>
              <a:cxn ang="0">
                <a:pos x="928" y="0"/>
              </a:cxn>
              <a:cxn ang="0">
                <a:pos x="0" y="0"/>
              </a:cxn>
              <a:cxn ang="0">
                <a:pos x="0" y="227"/>
              </a:cxn>
              <a:cxn ang="0">
                <a:pos x="928" y="227"/>
              </a:cxn>
            </a:cxnLst>
            <a:rect l="0" t="0" r="r" b="b"/>
            <a:pathLst>
              <a:path w="929" h="228">
                <a:moveTo>
                  <a:pt x="928" y="227"/>
                </a:moveTo>
                <a:lnTo>
                  <a:pt x="928" y="0"/>
                </a:lnTo>
                <a:lnTo>
                  <a:pt x="0" y="0"/>
                </a:lnTo>
                <a:lnTo>
                  <a:pt x="0" y="227"/>
                </a:lnTo>
                <a:lnTo>
                  <a:pt x="928" y="22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0" name="Freeform 18"/>
          <p:cNvSpPr>
            <a:spLocks/>
          </p:cNvSpPr>
          <p:nvPr/>
        </p:nvSpPr>
        <p:spPr bwMode="auto">
          <a:xfrm>
            <a:off x="4138613" y="5176838"/>
            <a:ext cx="1404937" cy="609600"/>
          </a:xfrm>
          <a:custGeom>
            <a:avLst/>
            <a:gdLst/>
            <a:ahLst/>
            <a:cxnLst>
              <a:cxn ang="0">
                <a:pos x="0" y="192"/>
              </a:cxn>
              <a:cxn ang="0">
                <a:pos x="436" y="0"/>
              </a:cxn>
              <a:cxn ang="0">
                <a:pos x="884" y="198"/>
              </a:cxn>
              <a:cxn ang="0">
                <a:pos x="436" y="383"/>
              </a:cxn>
              <a:cxn ang="0">
                <a:pos x="0" y="192"/>
              </a:cxn>
            </a:cxnLst>
            <a:rect l="0" t="0" r="r" b="b"/>
            <a:pathLst>
              <a:path w="885" h="384">
                <a:moveTo>
                  <a:pt x="0" y="192"/>
                </a:moveTo>
                <a:lnTo>
                  <a:pt x="436" y="0"/>
                </a:lnTo>
                <a:lnTo>
                  <a:pt x="884" y="198"/>
                </a:lnTo>
                <a:lnTo>
                  <a:pt x="436" y="383"/>
                </a:lnTo>
                <a:lnTo>
                  <a:pt x="0" y="19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3331" name="Rectangle 19"/>
          <p:cNvSpPr>
            <a:spLocks noChangeArrowheads="1"/>
          </p:cNvSpPr>
          <p:nvPr/>
        </p:nvSpPr>
        <p:spPr bwMode="auto">
          <a:xfrm>
            <a:off x="2314575" y="3608388"/>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13332" name="Rectangle 20"/>
          <p:cNvSpPr>
            <a:spLocks noChangeArrowheads="1"/>
          </p:cNvSpPr>
          <p:nvPr/>
        </p:nvSpPr>
        <p:spPr bwMode="auto">
          <a:xfrm>
            <a:off x="6496050" y="361791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13333" name="Rectangle 21"/>
          <p:cNvSpPr>
            <a:spLocks noChangeArrowheads="1"/>
          </p:cNvSpPr>
          <p:nvPr/>
        </p:nvSpPr>
        <p:spPr bwMode="auto">
          <a:xfrm>
            <a:off x="7512050" y="3900488"/>
            <a:ext cx="8588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13334" name="Rectangle 22"/>
          <p:cNvSpPr>
            <a:spLocks noChangeArrowheads="1"/>
          </p:cNvSpPr>
          <p:nvPr/>
        </p:nvSpPr>
        <p:spPr bwMode="auto">
          <a:xfrm>
            <a:off x="5637213" y="3900488"/>
            <a:ext cx="48577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did</a:t>
            </a:r>
          </a:p>
        </p:txBody>
      </p:sp>
      <p:sp>
        <p:nvSpPr>
          <p:cNvPr id="13335" name="Rectangle 23"/>
          <p:cNvSpPr>
            <a:spLocks noChangeArrowheads="1"/>
          </p:cNvSpPr>
          <p:nvPr/>
        </p:nvSpPr>
        <p:spPr bwMode="auto">
          <a:xfrm>
            <a:off x="4437063" y="3422650"/>
            <a:ext cx="70008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13336" name="Rectangle 24"/>
          <p:cNvSpPr>
            <a:spLocks noChangeArrowheads="1"/>
          </p:cNvSpPr>
          <p:nvPr/>
        </p:nvSpPr>
        <p:spPr bwMode="auto">
          <a:xfrm>
            <a:off x="2314575" y="3608388"/>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13337" name="Rectangle 25"/>
          <p:cNvSpPr>
            <a:spLocks noChangeArrowheads="1"/>
          </p:cNvSpPr>
          <p:nvPr/>
        </p:nvSpPr>
        <p:spPr bwMode="auto">
          <a:xfrm>
            <a:off x="6496050" y="361791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dname</a:t>
            </a:r>
          </a:p>
        </p:txBody>
      </p:sp>
      <p:sp>
        <p:nvSpPr>
          <p:cNvPr id="13338" name="Rectangle 26"/>
          <p:cNvSpPr>
            <a:spLocks noChangeArrowheads="1"/>
          </p:cNvSpPr>
          <p:nvPr/>
        </p:nvSpPr>
        <p:spPr bwMode="auto">
          <a:xfrm>
            <a:off x="7512050" y="3900488"/>
            <a:ext cx="85883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budget</a:t>
            </a:r>
          </a:p>
        </p:txBody>
      </p:sp>
      <p:sp>
        <p:nvSpPr>
          <p:cNvPr id="13339" name="Rectangle 27"/>
          <p:cNvSpPr>
            <a:spLocks noChangeArrowheads="1"/>
          </p:cNvSpPr>
          <p:nvPr/>
        </p:nvSpPr>
        <p:spPr bwMode="auto">
          <a:xfrm>
            <a:off x="5637213" y="3900488"/>
            <a:ext cx="485775"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did</a:t>
            </a:r>
          </a:p>
        </p:txBody>
      </p:sp>
      <p:sp>
        <p:nvSpPr>
          <p:cNvPr id="13340" name="Rectangle 28"/>
          <p:cNvSpPr>
            <a:spLocks noChangeArrowheads="1"/>
          </p:cNvSpPr>
          <p:nvPr/>
        </p:nvSpPr>
        <p:spPr bwMode="auto">
          <a:xfrm>
            <a:off x="4437063" y="3422650"/>
            <a:ext cx="700087"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13341" name="Rectangle 29"/>
          <p:cNvSpPr>
            <a:spLocks noChangeArrowheads="1"/>
          </p:cNvSpPr>
          <p:nvPr/>
        </p:nvSpPr>
        <p:spPr bwMode="auto">
          <a:xfrm>
            <a:off x="4176713" y="4514850"/>
            <a:ext cx="10509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Manages</a:t>
            </a:r>
          </a:p>
        </p:txBody>
      </p:sp>
      <p:sp>
        <p:nvSpPr>
          <p:cNvPr id="13342" name="Rectangle 30"/>
          <p:cNvSpPr>
            <a:spLocks noChangeArrowheads="1"/>
          </p:cNvSpPr>
          <p:nvPr/>
        </p:nvSpPr>
        <p:spPr bwMode="auto">
          <a:xfrm>
            <a:off x="4438650" y="6135688"/>
            <a:ext cx="7000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since</a:t>
            </a:r>
          </a:p>
        </p:txBody>
      </p:sp>
      <p:sp>
        <p:nvSpPr>
          <p:cNvPr id="13343" name="Rectangle 31"/>
          <p:cNvSpPr>
            <a:spLocks noChangeArrowheads="1"/>
          </p:cNvSpPr>
          <p:nvPr/>
        </p:nvSpPr>
        <p:spPr bwMode="auto">
          <a:xfrm>
            <a:off x="6351588" y="4497388"/>
            <a:ext cx="14224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Departments</a:t>
            </a:r>
          </a:p>
        </p:txBody>
      </p:sp>
      <p:sp>
        <p:nvSpPr>
          <p:cNvPr id="13344" name="Rectangle 32"/>
          <p:cNvSpPr>
            <a:spLocks noChangeArrowheads="1"/>
          </p:cNvSpPr>
          <p:nvPr/>
        </p:nvSpPr>
        <p:spPr bwMode="auto">
          <a:xfrm>
            <a:off x="2157413" y="4498975"/>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13345" name="Rectangle 33"/>
          <p:cNvSpPr>
            <a:spLocks noChangeArrowheads="1"/>
          </p:cNvSpPr>
          <p:nvPr/>
        </p:nvSpPr>
        <p:spPr bwMode="auto">
          <a:xfrm>
            <a:off x="1392238" y="3890963"/>
            <a:ext cx="531812"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13346" name="Rectangle 34"/>
          <p:cNvSpPr>
            <a:spLocks noChangeArrowheads="1"/>
          </p:cNvSpPr>
          <p:nvPr/>
        </p:nvSpPr>
        <p:spPr bwMode="auto">
          <a:xfrm>
            <a:off x="4346575" y="5300663"/>
            <a:ext cx="109537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Works_In</a:t>
            </a:r>
          </a:p>
        </p:txBody>
      </p:sp>
      <p:sp>
        <p:nvSpPr>
          <p:cNvPr id="13347" name="Line 35"/>
          <p:cNvSpPr>
            <a:spLocks noChangeShapeType="1"/>
          </p:cNvSpPr>
          <p:nvPr/>
        </p:nvSpPr>
        <p:spPr bwMode="auto">
          <a:xfrm>
            <a:off x="1657350" y="4300538"/>
            <a:ext cx="646113" cy="207962"/>
          </a:xfrm>
          <a:prstGeom prst="line">
            <a:avLst/>
          </a:prstGeom>
          <a:noFill/>
          <a:ln w="12700">
            <a:solidFill>
              <a:schemeClr val="tx2"/>
            </a:solidFill>
            <a:round/>
            <a:headEnd type="none" w="sm" len="sm"/>
            <a:tailEnd type="none" w="sm" len="sm"/>
          </a:ln>
          <a:effectLst/>
        </p:spPr>
        <p:txBody>
          <a:bodyPr/>
          <a:lstStyle/>
          <a:p>
            <a:endParaRPr lang="en-US"/>
          </a:p>
        </p:txBody>
      </p:sp>
      <p:sp>
        <p:nvSpPr>
          <p:cNvPr id="13348" name="Line 36"/>
          <p:cNvSpPr>
            <a:spLocks noChangeShapeType="1"/>
          </p:cNvSpPr>
          <p:nvPr/>
        </p:nvSpPr>
        <p:spPr bwMode="auto">
          <a:xfrm>
            <a:off x="2600325" y="4019550"/>
            <a:ext cx="0" cy="488950"/>
          </a:xfrm>
          <a:prstGeom prst="line">
            <a:avLst/>
          </a:prstGeom>
          <a:noFill/>
          <a:ln w="12700">
            <a:solidFill>
              <a:schemeClr val="tx2"/>
            </a:solidFill>
            <a:round/>
            <a:headEnd type="none" w="sm" len="sm"/>
            <a:tailEnd type="none" w="sm" len="sm"/>
          </a:ln>
          <a:effectLst/>
        </p:spPr>
        <p:txBody>
          <a:bodyPr/>
          <a:lstStyle/>
          <a:p>
            <a:endParaRPr lang="en-US"/>
          </a:p>
        </p:txBody>
      </p:sp>
      <p:sp>
        <p:nvSpPr>
          <p:cNvPr id="13349" name="Line 37"/>
          <p:cNvSpPr>
            <a:spLocks noChangeShapeType="1"/>
          </p:cNvSpPr>
          <p:nvPr/>
        </p:nvSpPr>
        <p:spPr bwMode="auto">
          <a:xfrm flipH="1">
            <a:off x="2911475" y="4300538"/>
            <a:ext cx="668338" cy="207962"/>
          </a:xfrm>
          <a:prstGeom prst="line">
            <a:avLst/>
          </a:prstGeom>
          <a:noFill/>
          <a:ln w="12700">
            <a:solidFill>
              <a:schemeClr val="tx2"/>
            </a:solidFill>
            <a:round/>
            <a:headEnd type="none" w="sm" len="sm"/>
            <a:tailEnd type="none" w="sm" len="sm"/>
          </a:ln>
          <a:effectLst/>
        </p:spPr>
        <p:txBody>
          <a:bodyPr/>
          <a:lstStyle/>
          <a:p>
            <a:endParaRPr lang="en-US"/>
          </a:p>
        </p:txBody>
      </p:sp>
      <p:sp>
        <p:nvSpPr>
          <p:cNvPr id="13350" name="Line 38"/>
          <p:cNvSpPr>
            <a:spLocks noChangeShapeType="1"/>
          </p:cNvSpPr>
          <p:nvPr/>
        </p:nvSpPr>
        <p:spPr bwMode="auto">
          <a:xfrm flipV="1">
            <a:off x="4716463" y="3757613"/>
            <a:ext cx="0" cy="595312"/>
          </a:xfrm>
          <a:prstGeom prst="line">
            <a:avLst/>
          </a:prstGeom>
          <a:noFill/>
          <a:ln w="12700">
            <a:solidFill>
              <a:schemeClr val="tx2"/>
            </a:solidFill>
            <a:round/>
            <a:headEnd type="none" w="sm" len="sm"/>
            <a:tailEnd type="none" w="sm" len="sm"/>
          </a:ln>
          <a:effectLst/>
        </p:spPr>
        <p:txBody>
          <a:bodyPr/>
          <a:lstStyle/>
          <a:p>
            <a:endParaRPr lang="en-US"/>
          </a:p>
        </p:txBody>
      </p:sp>
      <p:sp>
        <p:nvSpPr>
          <p:cNvPr id="13351" name="Line 39"/>
          <p:cNvSpPr>
            <a:spLocks noChangeShapeType="1"/>
          </p:cNvSpPr>
          <p:nvPr/>
        </p:nvSpPr>
        <p:spPr bwMode="auto">
          <a:xfrm>
            <a:off x="5865813" y="4300538"/>
            <a:ext cx="838200" cy="207962"/>
          </a:xfrm>
          <a:prstGeom prst="line">
            <a:avLst/>
          </a:prstGeom>
          <a:noFill/>
          <a:ln w="12700">
            <a:solidFill>
              <a:schemeClr val="tx2"/>
            </a:solidFill>
            <a:round/>
            <a:headEnd type="none" w="sm" len="sm"/>
            <a:tailEnd type="none" w="sm" len="sm"/>
          </a:ln>
          <a:effectLst/>
        </p:spPr>
        <p:txBody>
          <a:bodyPr/>
          <a:lstStyle/>
          <a:p>
            <a:endParaRPr lang="en-US"/>
          </a:p>
        </p:txBody>
      </p:sp>
      <p:sp>
        <p:nvSpPr>
          <p:cNvPr id="13352" name="Line 40"/>
          <p:cNvSpPr>
            <a:spLocks noChangeShapeType="1"/>
          </p:cNvSpPr>
          <p:nvPr/>
        </p:nvSpPr>
        <p:spPr bwMode="auto">
          <a:xfrm>
            <a:off x="6831013" y="4019550"/>
            <a:ext cx="0" cy="488950"/>
          </a:xfrm>
          <a:prstGeom prst="line">
            <a:avLst/>
          </a:prstGeom>
          <a:noFill/>
          <a:ln w="12700">
            <a:solidFill>
              <a:schemeClr val="tx2"/>
            </a:solidFill>
            <a:round/>
            <a:headEnd type="none" w="sm" len="sm"/>
            <a:tailEnd type="none" w="sm" len="sm"/>
          </a:ln>
          <a:effectLst/>
        </p:spPr>
        <p:txBody>
          <a:bodyPr/>
          <a:lstStyle/>
          <a:p>
            <a:endParaRPr lang="en-US"/>
          </a:p>
        </p:txBody>
      </p:sp>
      <p:sp>
        <p:nvSpPr>
          <p:cNvPr id="13353" name="Line 41"/>
          <p:cNvSpPr>
            <a:spLocks noChangeShapeType="1"/>
          </p:cNvSpPr>
          <p:nvPr/>
        </p:nvSpPr>
        <p:spPr bwMode="auto">
          <a:xfrm flipH="1">
            <a:off x="7286625" y="4300538"/>
            <a:ext cx="547688" cy="227012"/>
          </a:xfrm>
          <a:prstGeom prst="line">
            <a:avLst/>
          </a:prstGeom>
          <a:noFill/>
          <a:ln w="12700">
            <a:solidFill>
              <a:schemeClr val="tx2"/>
            </a:solidFill>
            <a:round/>
            <a:headEnd type="none" w="sm" len="sm"/>
            <a:tailEnd type="none" w="sm" len="sm"/>
          </a:ln>
          <a:effectLst/>
        </p:spPr>
        <p:txBody>
          <a:bodyPr/>
          <a:lstStyle/>
          <a:p>
            <a:endParaRPr lang="en-US"/>
          </a:p>
        </p:txBody>
      </p:sp>
      <p:sp>
        <p:nvSpPr>
          <p:cNvPr id="13354" name="Line 42"/>
          <p:cNvSpPr>
            <a:spLocks noChangeShapeType="1"/>
          </p:cNvSpPr>
          <p:nvPr/>
        </p:nvSpPr>
        <p:spPr bwMode="auto">
          <a:xfrm flipH="1">
            <a:off x="4710113" y="5783263"/>
            <a:ext cx="133350" cy="368300"/>
          </a:xfrm>
          <a:prstGeom prst="line">
            <a:avLst/>
          </a:prstGeom>
          <a:noFill/>
          <a:ln w="12700">
            <a:solidFill>
              <a:schemeClr val="tx2"/>
            </a:solidFill>
            <a:round/>
            <a:headEnd type="none" w="sm" len="sm"/>
            <a:tailEnd type="none" w="sm" len="sm"/>
          </a:ln>
          <a:effectLst/>
        </p:spPr>
        <p:txBody>
          <a:bodyPr/>
          <a:lstStyle/>
          <a:p>
            <a:endParaRPr lang="en-US"/>
          </a:p>
        </p:txBody>
      </p:sp>
      <p:sp>
        <p:nvSpPr>
          <p:cNvPr id="13355" name="Line 43"/>
          <p:cNvSpPr>
            <a:spLocks noChangeShapeType="1"/>
          </p:cNvSpPr>
          <p:nvPr/>
        </p:nvSpPr>
        <p:spPr bwMode="auto">
          <a:xfrm>
            <a:off x="5324474" y="4675188"/>
            <a:ext cx="974725" cy="0"/>
          </a:xfrm>
          <a:prstGeom prst="line">
            <a:avLst/>
          </a:prstGeom>
          <a:noFill/>
          <a:ln w="50800">
            <a:solidFill>
              <a:schemeClr val="tx2"/>
            </a:solidFill>
            <a:round/>
            <a:headEnd type="stealth" w="med" len="med"/>
            <a:tailEnd type="none" w="sm" len="sm"/>
          </a:ln>
          <a:effectLst/>
        </p:spPr>
        <p:txBody>
          <a:bodyPr/>
          <a:lstStyle/>
          <a:p>
            <a:endParaRPr lang="en-US"/>
          </a:p>
        </p:txBody>
      </p:sp>
      <p:sp>
        <p:nvSpPr>
          <p:cNvPr id="13356" name="Line 44"/>
          <p:cNvSpPr>
            <a:spLocks noChangeShapeType="1"/>
          </p:cNvSpPr>
          <p:nvPr/>
        </p:nvSpPr>
        <p:spPr bwMode="auto">
          <a:xfrm flipH="1">
            <a:off x="3348038" y="4675188"/>
            <a:ext cx="766762" cy="0"/>
          </a:xfrm>
          <a:prstGeom prst="line">
            <a:avLst/>
          </a:prstGeom>
          <a:noFill/>
          <a:ln w="12700">
            <a:solidFill>
              <a:schemeClr val="tx2"/>
            </a:solidFill>
            <a:round/>
            <a:headEnd type="none" w="sm" len="sm"/>
            <a:tailEnd type="none" w="sm" len="sm"/>
          </a:ln>
          <a:effectLst/>
        </p:spPr>
        <p:txBody>
          <a:bodyPr/>
          <a:lstStyle/>
          <a:p>
            <a:endParaRPr lang="en-US"/>
          </a:p>
        </p:txBody>
      </p:sp>
      <p:sp>
        <p:nvSpPr>
          <p:cNvPr id="13357" name="Line 45"/>
          <p:cNvSpPr>
            <a:spLocks noChangeShapeType="1"/>
          </p:cNvSpPr>
          <p:nvPr/>
        </p:nvSpPr>
        <p:spPr bwMode="auto">
          <a:xfrm flipH="1" flipV="1">
            <a:off x="3330573" y="4727573"/>
            <a:ext cx="808039" cy="747713"/>
          </a:xfrm>
          <a:prstGeom prst="line">
            <a:avLst/>
          </a:prstGeom>
          <a:noFill/>
          <a:ln w="50800">
            <a:solidFill>
              <a:schemeClr val="tx2"/>
            </a:solidFill>
            <a:round/>
            <a:headEnd type="none" w="sm" len="sm"/>
            <a:tailEnd type="none" w="sm" len="sm"/>
          </a:ln>
          <a:effectLst/>
        </p:spPr>
        <p:txBody>
          <a:bodyPr/>
          <a:lstStyle/>
          <a:p>
            <a:endParaRPr lang="en-US"/>
          </a:p>
        </p:txBody>
      </p:sp>
      <p:sp>
        <p:nvSpPr>
          <p:cNvPr id="13358" name="Line 46"/>
          <p:cNvSpPr>
            <a:spLocks noChangeShapeType="1"/>
          </p:cNvSpPr>
          <p:nvPr/>
        </p:nvSpPr>
        <p:spPr bwMode="auto">
          <a:xfrm flipV="1">
            <a:off x="5522912" y="4883149"/>
            <a:ext cx="1046148" cy="587376"/>
          </a:xfrm>
          <a:prstGeom prst="line">
            <a:avLst/>
          </a:prstGeom>
          <a:noFill/>
          <a:ln w="50800">
            <a:solidFill>
              <a:schemeClr val="tx2"/>
            </a:solidFill>
            <a:round/>
            <a:headEnd type="none" w="sm" len="sm"/>
            <a:tailEnd type="none" w="sm" len="sm"/>
          </a:ln>
          <a:effectLst/>
        </p:spPr>
        <p:txBody>
          <a:bodyPr/>
          <a:lstStyle/>
          <a:p>
            <a:endParaRPr lang="en-US"/>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536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5364" name="Rectangle 4"/>
          <p:cNvSpPr>
            <a:spLocks noGrp="1" noChangeArrowheads="1"/>
          </p:cNvSpPr>
          <p:nvPr>
            <p:ph type="title"/>
          </p:nvPr>
        </p:nvSpPr>
        <p:spPr>
          <a:noFill/>
          <a:ln/>
        </p:spPr>
        <p:txBody>
          <a:bodyPr/>
          <a:lstStyle/>
          <a:p>
            <a:r>
              <a:rPr lang="en-US"/>
              <a:t>Weak Entities</a:t>
            </a:r>
          </a:p>
        </p:txBody>
      </p:sp>
      <p:sp>
        <p:nvSpPr>
          <p:cNvPr id="15365" name="Rectangle 5"/>
          <p:cNvSpPr>
            <a:spLocks noGrp="1" noChangeArrowheads="1"/>
          </p:cNvSpPr>
          <p:nvPr>
            <p:ph type="body" idx="1"/>
          </p:nvPr>
        </p:nvSpPr>
        <p:spPr>
          <a:xfrm>
            <a:off x="304800" y="1295400"/>
            <a:ext cx="8763000" cy="2819400"/>
          </a:xfrm>
          <a:noFill/>
          <a:ln/>
        </p:spPr>
        <p:txBody>
          <a:bodyPr/>
          <a:lstStyle/>
          <a:p>
            <a:r>
              <a:rPr lang="en-US" sz="2400" dirty="0"/>
              <a:t>A </a:t>
            </a:r>
            <a:r>
              <a:rPr lang="en-US" sz="2400" i="1" dirty="0">
                <a:solidFill>
                  <a:schemeClr val="accent2"/>
                </a:solidFill>
              </a:rPr>
              <a:t>weak entity </a:t>
            </a:r>
            <a:r>
              <a:rPr lang="en-US" sz="2400" dirty="0"/>
              <a:t>can be identified uniquely only by considering the primary key of another (</a:t>
            </a:r>
            <a:r>
              <a:rPr lang="en-US" sz="2400" i="1" dirty="0"/>
              <a:t>owner</a:t>
            </a:r>
            <a:r>
              <a:rPr lang="en-US" sz="2400" dirty="0"/>
              <a:t>) entity (i.e. its entity set has no key of its own).</a:t>
            </a:r>
          </a:p>
          <a:p>
            <a:pPr lvl="1">
              <a:buSzPct val="75000"/>
            </a:pPr>
            <a:r>
              <a:rPr lang="en-US" sz="2000" dirty="0"/>
              <a:t>Owner entity set and weak entity set must participate in a one-to-many relationship set (one owner, many weak entities).</a:t>
            </a:r>
          </a:p>
          <a:p>
            <a:pPr lvl="1">
              <a:buSzPct val="75000"/>
            </a:pPr>
            <a:r>
              <a:rPr lang="en-US" sz="2000" dirty="0"/>
              <a:t>Weak entity set must have total participation in this </a:t>
            </a:r>
            <a:r>
              <a:rPr lang="en-US" sz="2000" i="1" dirty="0">
                <a:solidFill>
                  <a:schemeClr val="accent2"/>
                </a:solidFill>
              </a:rPr>
              <a:t>identifying </a:t>
            </a:r>
            <a:r>
              <a:rPr lang="en-US" sz="2000" dirty="0"/>
              <a:t>relationship set. </a:t>
            </a:r>
          </a:p>
        </p:txBody>
      </p:sp>
      <p:sp>
        <p:nvSpPr>
          <p:cNvPr id="15366" name="Freeform 6"/>
          <p:cNvSpPr>
            <a:spLocks/>
          </p:cNvSpPr>
          <p:nvPr/>
        </p:nvSpPr>
        <p:spPr bwMode="auto">
          <a:xfrm>
            <a:off x="5845175" y="4722813"/>
            <a:ext cx="1254125" cy="530225"/>
          </a:xfrm>
          <a:custGeom>
            <a:avLst/>
            <a:gdLst/>
            <a:ahLst/>
            <a:cxnLst>
              <a:cxn ang="0">
                <a:pos x="788" y="153"/>
              </a:cxn>
              <a:cxn ang="0">
                <a:pos x="775" y="124"/>
              </a:cxn>
              <a:cxn ang="0">
                <a:pos x="752" y="97"/>
              </a:cxn>
              <a:cxn ang="0">
                <a:pos x="718" y="71"/>
              </a:cxn>
              <a:cxn ang="0">
                <a:pos x="674" y="50"/>
              </a:cxn>
              <a:cxn ang="0">
                <a:pos x="621" y="30"/>
              </a:cxn>
              <a:cxn ang="0">
                <a:pos x="561" y="17"/>
              </a:cxn>
              <a:cxn ang="0">
                <a:pos x="497" y="6"/>
              </a:cxn>
              <a:cxn ang="0">
                <a:pos x="429" y="1"/>
              </a:cxn>
              <a:cxn ang="0">
                <a:pos x="360" y="1"/>
              </a:cxn>
              <a:cxn ang="0">
                <a:pos x="293" y="6"/>
              </a:cxn>
              <a:cxn ang="0">
                <a:pos x="228" y="17"/>
              </a:cxn>
              <a:cxn ang="0">
                <a:pos x="169" y="30"/>
              </a:cxn>
              <a:cxn ang="0">
                <a:pos x="116" y="50"/>
              </a:cxn>
              <a:cxn ang="0">
                <a:pos x="72" y="71"/>
              </a:cxn>
              <a:cxn ang="0">
                <a:pos x="38" y="97"/>
              </a:cxn>
              <a:cxn ang="0">
                <a:pos x="14" y="124"/>
              </a:cxn>
              <a:cxn ang="0">
                <a:pos x="2" y="153"/>
              </a:cxn>
              <a:cxn ang="0">
                <a:pos x="2" y="181"/>
              </a:cxn>
              <a:cxn ang="0">
                <a:pos x="14" y="210"/>
              </a:cxn>
              <a:cxn ang="0">
                <a:pos x="38" y="237"/>
              </a:cxn>
              <a:cxn ang="0">
                <a:pos x="72" y="262"/>
              </a:cxn>
              <a:cxn ang="0">
                <a:pos x="116" y="284"/>
              </a:cxn>
              <a:cxn ang="0">
                <a:pos x="169" y="303"/>
              </a:cxn>
              <a:cxn ang="0">
                <a:pos x="228" y="317"/>
              </a:cxn>
              <a:cxn ang="0">
                <a:pos x="293" y="327"/>
              </a:cxn>
              <a:cxn ang="0">
                <a:pos x="360" y="332"/>
              </a:cxn>
              <a:cxn ang="0">
                <a:pos x="429" y="332"/>
              </a:cxn>
              <a:cxn ang="0">
                <a:pos x="497" y="327"/>
              </a:cxn>
              <a:cxn ang="0">
                <a:pos x="561" y="317"/>
              </a:cxn>
              <a:cxn ang="0">
                <a:pos x="621" y="303"/>
              </a:cxn>
              <a:cxn ang="0">
                <a:pos x="674" y="284"/>
              </a:cxn>
              <a:cxn ang="0">
                <a:pos x="718" y="262"/>
              </a:cxn>
              <a:cxn ang="0">
                <a:pos x="752" y="237"/>
              </a:cxn>
              <a:cxn ang="0">
                <a:pos x="775" y="210"/>
              </a:cxn>
              <a:cxn ang="0">
                <a:pos x="788" y="181"/>
              </a:cxn>
            </a:cxnLst>
            <a:rect l="0" t="0" r="r" b="b"/>
            <a:pathLst>
              <a:path w="790" h="334">
                <a:moveTo>
                  <a:pt x="789" y="167"/>
                </a:moveTo>
                <a:lnTo>
                  <a:pt x="788" y="153"/>
                </a:lnTo>
                <a:lnTo>
                  <a:pt x="783" y="138"/>
                </a:lnTo>
                <a:lnTo>
                  <a:pt x="775" y="124"/>
                </a:lnTo>
                <a:lnTo>
                  <a:pt x="765" y="110"/>
                </a:lnTo>
                <a:lnTo>
                  <a:pt x="752" y="97"/>
                </a:lnTo>
                <a:lnTo>
                  <a:pt x="736" y="83"/>
                </a:lnTo>
                <a:lnTo>
                  <a:pt x="718" y="71"/>
                </a:lnTo>
                <a:lnTo>
                  <a:pt x="697" y="60"/>
                </a:lnTo>
                <a:lnTo>
                  <a:pt x="674" y="50"/>
                </a:lnTo>
                <a:lnTo>
                  <a:pt x="648" y="40"/>
                </a:lnTo>
                <a:lnTo>
                  <a:pt x="621" y="30"/>
                </a:lnTo>
                <a:lnTo>
                  <a:pt x="592" y="23"/>
                </a:lnTo>
                <a:lnTo>
                  <a:pt x="561" y="17"/>
                </a:lnTo>
                <a:lnTo>
                  <a:pt x="529" y="10"/>
                </a:lnTo>
                <a:lnTo>
                  <a:pt x="497" y="6"/>
                </a:lnTo>
                <a:lnTo>
                  <a:pt x="463" y="3"/>
                </a:lnTo>
                <a:lnTo>
                  <a:pt x="429" y="1"/>
                </a:lnTo>
                <a:lnTo>
                  <a:pt x="394" y="0"/>
                </a:lnTo>
                <a:lnTo>
                  <a:pt x="360" y="1"/>
                </a:lnTo>
                <a:lnTo>
                  <a:pt x="326" y="3"/>
                </a:lnTo>
                <a:lnTo>
                  <a:pt x="293" y="6"/>
                </a:lnTo>
                <a:lnTo>
                  <a:pt x="260" y="10"/>
                </a:lnTo>
                <a:lnTo>
                  <a:pt x="228" y="17"/>
                </a:lnTo>
                <a:lnTo>
                  <a:pt x="197" y="23"/>
                </a:lnTo>
                <a:lnTo>
                  <a:pt x="169" y="30"/>
                </a:lnTo>
                <a:lnTo>
                  <a:pt x="142" y="40"/>
                </a:lnTo>
                <a:lnTo>
                  <a:pt x="116" y="50"/>
                </a:lnTo>
                <a:lnTo>
                  <a:pt x="93" y="60"/>
                </a:lnTo>
                <a:lnTo>
                  <a:pt x="72" y="71"/>
                </a:lnTo>
                <a:lnTo>
                  <a:pt x="54" y="83"/>
                </a:lnTo>
                <a:lnTo>
                  <a:pt x="38" y="97"/>
                </a:lnTo>
                <a:lnTo>
                  <a:pt x="24" y="110"/>
                </a:lnTo>
                <a:lnTo>
                  <a:pt x="14" y="124"/>
                </a:lnTo>
                <a:lnTo>
                  <a:pt x="7" y="138"/>
                </a:lnTo>
                <a:lnTo>
                  <a:pt x="2" y="153"/>
                </a:lnTo>
                <a:lnTo>
                  <a:pt x="0" y="167"/>
                </a:lnTo>
                <a:lnTo>
                  <a:pt x="2" y="181"/>
                </a:lnTo>
                <a:lnTo>
                  <a:pt x="7" y="196"/>
                </a:lnTo>
                <a:lnTo>
                  <a:pt x="14" y="210"/>
                </a:lnTo>
                <a:lnTo>
                  <a:pt x="24" y="224"/>
                </a:lnTo>
                <a:lnTo>
                  <a:pt x="38" y="237"/>
                </a:lnTo>
                <a:lnTo>
                  <a:pt x="54" y="250"/>
                </a:lnTo>
                <a:lnTo>
                  <a:pt x="72" y="262"/>
                </a:lnTo>
                <a:lnTo>
                  <a:pt x="93" y="274"/>
                </a:lnTo>
                <a:lnTo>
                  <a:pt x="116" y="284"/>
                </a:lnTo>
                <a:lnTo>
                  <a:pt x="142" y="294"/>
                </a:lnTo>
                <a:lnTo>
                  <a:pt x="169" y="303"/>
                </a:lnTo>
                <a:lnTo>
                  <a:pt x="197" y="311"/>
                </a:lnTo>
                <a:lnTo>
                  <a:pt x="228" y="317"/>
                </a:lnTo>
                <a:lnTo>
                  <a:pt x="260" y="323"/>
                </a:lnTo>
                <a:lnTo>
                  <a:pt x="293" y="327"/>
                </a:lnTo>
                <a:lnTo>
                  <a:pt x="326" y="331"/>
                </a:lnTo>
                <a:lnTo>
                  <a:pt x="360" y="332"/>
                </a:lnTo>
                <a:lnTo>
                  <a:pt x="394" y="333"/>
                </a:lnTo>
                <a:lnTo>
                  <a:pt x="429" y="332"/>
                </a:lnTo>
                <a:lnTo>
                  <a:pt x="463" y="331"/>
                </a:lnTo>
                <a:lnTo>
                  <a:pt x="497" y="327"/>
                </a:lnTo>
                <a:lnTo>
                  <a:pt x="529" y="323"/>
                </a:lnTo>
                <a:lnTo>
                  <a:pt x="561" y="317"/>
                </a:lnTo>
                <a:lnTo>
                  <a:pt x="592" y="311"/>
                </a:lnTo>
                <a:lnTo>
                  <a:pt x="621" y="303"/>
                </a:lnTo>
                <a:lnTo>
                  <a:pt x="648" y="294"/>
                </a:lnTo>
                <a:lnTo>
                  <a:pt x="674" y="284"/>
                </a:lnTo>
                <a:lnTo>
                  <a:pt x="697" y="274"/>
                </a:lnTo>
                <a:lnTo>
                  <a:pt x="718" y="262"/>
                </a:lnTo>
                <a:lnTo>
                  <a:pt x="736" y="250"/>
                </a:lnTo>
                <a:lnTo>
                  <a:pt x="752" y="237"/>
                </a:lnTo>
                <a:lnTo>
                  <a:pt x="765" y="224"/>
                </a:lnTo>
                <a:lnTo>
                  <a:pt x="775" y="210"/>
                </a:lnTo>
                <a:lnTo>
                  <a:pt x="783" y="196"/>
                </a:lnTo>
                <a:lnTo>
                  <a:pt x="788" y="181"/>
                </a:lnTo>
                <a:lnTo>
                  <a:pt x="789"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67" name="Freeform 7"/>
          <p:cNvSpPr>
            <a:spLocks/>
          </p:cNvSpPr>
          <p:nvPr/>
        </p:nvSpPr>
        <p:spPr bwMode="auto">
          <a:xfrm>
            <a:off x="7378700" y="4738688"/>
            <a:ext cx="1254125" cy="530225"/>
          </a:xfrm>
          <a:custGeom>
            <a:avLst/>
            <a:gdLst/>
            <a:ahLst/>
            <a:cxnLst>
              <a:cxn ang="0">
                <a:pos x="2" y="181"/>
              </a:cxn>
              <a:cxn ang="0">
                <a:pos x="13" y="210"/>
              </a:cxn>
              <a:cxn ang="0">
                <a:pos x="38" y="237"/>
              </a:cxn>
              <a:cxn ang="0">
                <a:pos x="72" y="262"/>
              </a:cxn>
              <a:cxn ang="0">
                <a:pos x="116" y="284"/>
              </a:cxn>
              <a:cxn ang="0">
                <a:pos x="169" y="303"/>
              </a:cxn>
              <a:cxn ang="0">
                <a:pos x="228" y="317"/>
              </a:cxn>
              <a:cxn ang="0">
                <a:pos x="293" y="327"/>
              </a:cxn>
              <a:cxn ang="0">
                <a:pos x="360" y="332"/>
              </a:cxn>
              <a:cxn ang="0">
                <a:pos x="429" y="332"/>
              </a:cxn>
              <a:cxn ang="0">
                <a:pos x="497" y="327"/>
              </a:cxn>
              <a:cxn ang="0">
                <a:pos x="561" y="317"/>
              </a:cxn>
              <a:cxn ang="0">
                <a:pos x="621" y="303"/>
              </a:cxn>
              <a:cxn ang="0">
                <a:pos x="673" y="284"/>
              </a:cxn>
              <a:cxn ang="0">
                <a:pos x="717" y="262"/>
              </a:cxn>
              <a:cxn ang="0">
                <a:pos x="752" y="237"/>
              </a:cxn>
              <a:cxn ang="0">
                <a:pos x="775" y="210"/>
              </a:cxn>
              <a:cxn ang="0">
                <a:pos x="787" y="181"/>
              </a:cxn>
              <a:cxn ang="0">
                <a:pos x="787" y="152"/>
              </a:cxn>
              <a:cxn ang="0">
                <a:pos x="775" y="124"/>
              </a:cxn>
              <a:cxn ang="0">
                <a:pos x="751" y="97"/>
              </a:cxn>
              <a:cxn ang="0">
                <a:pos x="717" y="71"/>
              </a:cxn>
              <a:cxn ang="0">
                <a:pos x="673" y="49"/>
              </a:cxn>
              <a:cxn ang="0">
                <a:pos x="620" y="30"/>
              </a:cxn>
              <a:cxn ang="0">
                <a:pos x="561" y="16"/>
              </a:cxn>
              <a:cxn ang="0">
                <a:pos x="496" y="6"/>
              </a:cxn>
              <a:cxn ang="0">
                <a:pos x="429" y="1"/>
              </a:cxn>
              <a:cxn ang="0">
                <a:pos x="360" y="1"/>
              </a:cxn>
              <a:cxn ang="0">
                <a:pos x="293" y="7"/>
              </a:cxn>
              <a:cxn ang="0">
                <a:pos x="228" y="16"/>
              </a:cxn>
              <a:cxn ang="0">
                <a:pos x="169" y="30"/>
              </a:cxn>
              <a:cxn ang="0">
                <a:pos x="116" y="50"/>
              </a:cxn>
              <a:cxn ang="0">
                <a:pos x="72" y="71"/>
              </a:cxn>
              <a:cxn ang="0">
                <a:pos x="38" y="97"/>
              </a:cxn>
              <a:cxn ang="0">
                <a:pos x="13" y="124"/>
              </a:cxn>
              <a:cxn ang="0">
                <a:pos x="2" y="152"/>
              </a:cxn>
            </a:cxnLst>
            <a:rect l="0" t="0" r="r" b="b"/>
            <a:pathLst>
              <a:path w="790" h="334">
                <a:moveTo>
                  <a:pt x="0" y="167"/>
                </a:moveTo>
                <a:lnTo>
                  <a:pt x="2" y="181"/>
                </a:lnTo>
                <a:lnTo>
                  <a:pt x="6" y="196"/>
                </a:lnTo>
                <a:lnTo>
                  <a:pt x="13" y="210"/>
                </a:lnTo>
                <a:lnTo>
                  <a:pt x="24" y="224"/>
                </a:lnTo>
                <a:lnTo>
                  <a:pt x="38" y="237"/>
                </a:lnTo>
                <a:lnTo>
                  <a:pt x="53" y="250"/>
                </a:lnTo>
                <a:lnTo>
                  <a:pt x="72" y="262"/>
                </a:lnTo>
                <a:lnTo>
                  <a:pt x="93" y="274"/>
                </a:lnTo>
                <a:lnTo>
                  <a:pt x="116" y="284"/>
                </a:lnTo>
                <a:lnTo>
                  <a:pt x="141" y="294"/>
                </a:lnTo>
                <a:lnTo>
                  <a:pt x="169" y="303"/>
                </a:lnTo>
                <a:lnTo>
                  <a:pt x="197" y="311"/>
                </a:lnTo>
                <a:lnTo>
                  <a:pt x="228" y="317"/>
                </a:lnTo>
                <a:lnTo>
                  <a:pt x="259" y="323"/>
                </a:lnTo>
                <a:lnTo>
                  <a:pt x="293" y="327"/>
                </a:lnTo>
                <a:lnTo>
                  <a:pt x="326" y="331"/>
                </a:lnTo>
                <a:lnTo>
                  <a:pt x="360" y="332"/>
                </a:lnTo>
                <a:lnTo>
                  <a:pt x="394" y="333"/>
                </a:lnTo>
                <a:lnTo>
                  <a:pt x="429" y="332"/>
                </a:lnTo>
                <a:lnTo>
                  <a:pt x="463" y="331"/>
                </a:lnTo>
                <a:lnTo>
                  <a:pt x="497" y="327"/>
                </a:lnTo>
                <a:lnTo>
                  <a:pt x="529" y="323"/>
                </a:lnTo>
                <a:lnTo>
                  <a:pt x="561" y="317"/>
                </a:lnTo>
                <a:lnTo>
                  <a:pt x="591" y="311"/>
                </a:lnTo>
                <a:lnTo>
                  <a:pt x="621" y="303"/>
                </a:lnTo>
                <a:lnTo>
                  <a:pt x="648" y="294"/>
                </a:lnTo>
                <a:lnTo>
                  <a:pt x="673" y="284"/>
                </a:lnTo>
                <a:lnTo>
                  <a:pt x="696" y="274"/>
                </a:lnTo>
                <a:lnTo>
                  <a:pt x="717" y="262"/>
                </a:lnTo>
                <a:lnTo>
                  <a:pt x="736" y="250"/>
                </a:lnTo>
                <a:lnTo>
                  <a:pt x="752" y="237"/>
                </a:lnTo>
                <a:lnTo>
                  <a:pt x="765" y="224"/>
                </a:lnTo>
                <a:lnTo>
                  <a:pt x="775" y="210"/>
                </a:lnTo>
                <a:lnTo>
                  <a:pt x="782" y="195"/>
                </a:lnTo>
                <a:lnTo>
                  <a:pt x="787" y="181"/>
                </a:lnTo>
                <a:lnTo>
                  <a:pt x="789" y="167"/>
                </a:lnTo>
                <a:lnTo>
                  <a:pt x="787" y="152"/>
                </a:lnTo>
                <a:lnTo>
                  <a:pt x="782" y="137"/>
                </a:lnTo>
                <a:lnTo>
                  <a:pt x="775" y="124"/>
                </a:lnTo>
                <a:lnTo>
                  <a:pt x="765" y="110"/>
                </a:lnTo>
                <a:lnTo>
                  <a:pt x="751" y="97"/>
                </a:lnTo>
                <a:lnTo>
                  <a:pt x="736" y="83"/>
                </a:lnTo>
                <a:lnTo>
                  <a:pt x="717" y="71"/>
                </a:lnTo>
                <a:lnTo>
                  <a:pt x="696" y="60"/>
                </a:lnTo>
                <a:lnTo>
                  <a:pt x="673" y="49"/>
                </a:lnTo>
                <a:lnTo>
                  <a:pt x="648" y="40"/>
                </a:lnTo>
                <a:lnTo>
                  <a:pt x="620" y="30"/>
                </a:lnTo>
                <a:lnTo>
                  <a:pt x="591" y="23"/>
                </a:lnTo>
                <a:lnTo>
                  <a:pt x="561" y="16"/>
                </a:lnTo>
                <a:lnTo>
                  <a:pt x="529" y="10"/>
                </a:lnTo>
                <a:lnTo>
                  <a:pt x="496" y="6"/>
                </a:lnTo>
                <a:lnTo>
                  <a:pt x="463" y="3"/>
                </a:lnTo>
                <a:lnTo>
                  <a:pt x="429" y="1"/>
                </a:lnTo>
                <a:lnTo>
                  <a:pt x="394" y="0"/>
                </a:lnTo>
                <a:lnTo>
                  <a:pt x="360" y="1"/>
                </a:lnTo>
                <a:lnTo>
                  <a:pt x="326" y="3"/>
                </a:lnTo>
                <a:lnTo>
                  <a:pt x="293" y="7"/>
                </a:lnTo>
                <a:lnTo>
                  <a:pt x="259" y="10"/>
                </a:lnTo>
                <a:lnTo>
                  <a:pt x="228" y="16"/>
                </a:lnTo>
                <a:lnTo>
                  <a:pt x="197" y="23"/>
                </a:lnTo>
                <a:lnTo>
                  <a:pt x="169" y="30"/>
                </a:lnTo>
                <a:lnTo>
                  <a:pt x="141" y="40"/>
                </a:lnTo>
                <a:lnTo>
                  <a:pt x="116" y="50"/>
                </a:lnTo>
                <a:lnTo>
                  <a:pt x="93" y="60"/>
                </a:lnTo>
                <a:lnTo>
                  <a:pt x="72" y="71"/>
                </a:lnTo>
                <a:lnTo>
                  <a:pt x="53" y="83"/>
                </a:lnTo>
                <a:lnTo>
                  <a:pt x="38" y="97"/>
                </a:lnTo>
                <a:lnTo>
                  <a:pt x="24" y="110"/>
                </a:lnTo>
                <a:lnTo>
                  <a:pt x="13" y="124"/>
                </a:lnTo>
                <a:lnTo>
                  <a:pt x="6" y="138"/>
                </a:lnTo>
                <a:lnTo>
                  <a:pt x="2" y="152"/>
                </a:lnTo>
                <a:lnTo>
                  <a:pt x="0"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68" name="Freeform 8"/>
          <p:cNvSpPr>
            <a:spLocks/>
          </p:cNvSpPr>
          <p:nvPr/>
        </p:nvSpPr>
        <p:spPr bwMode="auto">
          <a:xfrm>
            <a:off x="496888" y="4754563"/>
            <a:ext cx="1254125" cy="530225"/>
          </a:xfrm>
          <a:custGeom>
            <a:avLst/>
            <a:gdLst/>
            <a:ahLst/>
            <a:cxnLst>
              <a:cxn ang="0">
                <a:pos x="787" y="152"/>
              </a:cxn>
              <a:cxn ang="0">
                <a:pos x="776" y="124"/>
              </a:cxn>
              <a:cxn ang="0">
                <a:pos x="752" y="96"/>
              </a:cxn>
              <a:cxn ang="0">
                <a:pos x="717" y="71"/>
              </a:cxn>
              <a:cxn ang="0">
                <a:pos x="673" y="49"/>
              </a:cxn>
              <a:cxn ang="0">
                <a:pos x="620" y="30"/>
              </a:cxn>
              <a:cxn ang="0">
                <a:pos x="561" y="16"/>
              </a:cxn>
              <a:cxn ang="0">
                <a:pos x="497" y="6"/>
              </a:cxn>
              <a:cxn ang="0">
                <a:pos x="429" y="1"/>
              </a:cxn>
              <a:cxn ang="0">
                <a:pos x="360" y="1"/>
              </a:cxn>
              <a:cxn ang="0">
                <a:pos x="293" y="6"/>
              </a:cxn>
              <a:cxn ang="0">
                <a:pos x="228" y="16"/>
              </a:cxn>
              <a:cxn ang="0">
                <a:pos x="169" y="30"/>
              </a:cxn>
              <a:cxn ang="0">
                <a:pos x="116" y="49"/>
              </a:cxn>
              <a:cxn ang="0">
                <a:pos x="72" y="71"/>
              </a:cxn>
              <a:cxn ang="0">
                <a:pos x="38" y="96"/>
              </a:cxn>
              <a:cxn ang="0">
                <a:pos x="14" y="124"/>
              </a:cxn>
              <a:cxn ang="0">
                <a:pos x="2" y="152"/>
              </a:cxn>
              <a:cxn ang="0">
                <a:pos x="2" y="181"/>
              </a:cxn>
              <a:cxn ang="0">
                <a:pos x="14" y="210"/>
              </a:cxn>
              <a:cxn ang="0">
                <a:pos x="38" y="237"/>
              </a:cxn>
              <a:cxn ang="0">
                <a:pos x="72" y="262"/>
              </a:cxn>
              <a:cxn ang="0">
                <a:pos x="116" y="284"/>
              </a:cxn>
              <a:cxn ang="0">
                <a:pos x="169" y="303"/>
              </a:cxn>
              <a:cxn ang="0">
                <a:pos x="228" y="317"/>
              </a:cxn>
              <a:cxn ang="0">
                <a:pos x="293" y="327"/>
              </a:cxn>
              <a:cxn ang="0">
                <a:pos x="360" y="332"/>
              </a:cxn>
              <a:cxn ang="0">
                <a:pos x="429" y="332"/>
              </a:cxn>
              <a:cxn ang="0">
                <a:pos x="497" y="327"/>
              </a:cxn>
              <a:cxn ang="0">
                <a:pos x="561" y="317"/>
              </a:cxn>
              <a:cxn ang="0">
                <a:pos x="620" y="303"/>
              </a:cxn>
              <a:cxn ang="0">
                <a:pos x="673" y="284"/>
              </a:cxn>
              <a:cxn ang="0">
                <a:pos x="717" y="262"/>
              </a:cxn>
              <a:cxn ang="0">
                <a:pos x="752" y="237"/>
              </a:cxn>
              <a:cxn ang="0">
                <a:pos x="776" y="210"/>
              </a:cxn>
              <a:cxn ang="0">
                <a:pos x="787" y="181"/>
              </a:cxn>
            </a:cxnLst>
            <a:rect l="0" t="0" r="r" b="b"/>
            <a:pathLst>
              <a:path w="790" h="334">
                <a:moveTo>
                  <a:pt x="789" y="167"/>
                </a:moveTo>
                <a:lnTo>
                  <a:pt x="787" y="152"/>
                </a:lnTo>
                <a:lnTo>
                  <a:pt x="783" y="137"/>
                </a:lnTo>
                <a:lnTo>
                  <a:pt x="776" y="124"/>
                </a:lnTo>
                <a:lnTo>
                  <a:pt x="765" y="110"/>
                </a:lnTo>
                <a:lnTo>
                  <a:pt x="752" y="96"/>
                </a:lnTo>
                <a:lnTo>
                  <a:pt x="736" y="83"/>
                </a:lnTo>
                <a:lnTo>
                  <a:pt x="717" y="71"/>
                </a:lnTo>
                <a:lnTo>
                  <a:pt x="696" y="60"/>
                </a:lnTo>
                <a:lnTo>
                  <a:pt x="673" y="49"/>
                </a:lnTo>
                <a:lnTo>
                  <a:pt x="648" y="39"/>
                </a:lnTo>
                <a:lnTo>
                  <a:pt x="620" y="30"/>
                </a:lnTo>
                <a:lnTo>
                  <a:pt x="592" y="23"/>
                </a:lnTo>
                <a:lnTo>
                  <a:pt x="561" y="16"/>
                </a:lnTo>
                <a:lnTo>
                  <a:pt x="530" y="10"/>
                </a:lnTo>
                <a:lnTo>
                  <a:pt x="497" y="6"/>
                </a:lnTo>
                <a:lnTo>
                  <a:pt x="463" y="3"/>
                </a:lnTo>
                <a:lnTo>
                  <a:pt x="429" y="1"/>
                </a:lnTo>
                <a:lnTo>
                  <a:pt x="395" y="0"/>
                </a:lnTo>
                <a:lnTo>
                  <a:pt x="360" y="1"/>
                </a:lnTo>
                <a:lnTo>
                  <a:pt x="326" y="3"/>
                </a:lnTo>
                <a:lnTo>
                  <a:pt x="293" y="6"/>
                </a:lnTo>
                <a:lnTo>
                  <a:pt x="260" y="10"/>
                </a:lnTo>
                <a:lnTo>
                  <a:pt x="228" y="16"/>
                </a:lnTo>
                <a:lnTo>
                  <a:pt x="198" y="23"/>
                </a:lnTo>
                <a:lnTo>
                  <a:pt x="169" y="30"/>
                </a:lnTo>
                <a:lnTo>
                  <a:pt x="142" y="39"/>
                </a:lnTo>
                <a:lnTo>
                  <a:pt x="116" y="49"/>
                </a:lnTo>
                <a:lnTo>
                  <a:pt x="93" y="60"/>
                </a:lnTo>
                <a:lnTo>
                  <a:pt x="72" y="71"/>
                </a:lnTo>
                <a:lnTo>
                  <a:pt x="53" y="83"/>
                </a:lnTo>
                <a:lnTo>
                  <a:pt x="38" y="96"/>
                </a:lnTo>
                <a:lnTo>
                  <a:pt x="24" y="110"/>
                </a:lnTo>
                <a:lnTo>
                  <a:pt x="14" y="124"/>
                </a:lnTo>
                <a:lnTo>
                  <a:pt x="7" y="137"/>
                </a:lnTo>
                <a:lnTo>
                  <a:pt x="2" y="152"/>
                </a:lnTo>
                <a:lnTo>
                  <a:pt x="0" y="167"/>
                </a:lnTo>
                <a:lnTo>
                  <a:pt x="2" y="181"/>
                </a:lnTo>
                <a:lnTo>
                  <a:pt x="7" y="195"/>
                </a:lnTo>
                <a:lnTo>
                  <a:pt x="14" y="210"/>
                </a:lnTo>
                <a:lnTo>
                  <a:pt x="24" y="224"/>
                </a:lnTo>
                <a:lnTo>
                  <a:pt x="38" y="237"/>
                </a:lnTo>
                <a:lnTo>
                  <a:pt x="53" y="250"/>
                </a:lnTo>
                <a:lnTo>
                  <a:pt x="72" y="262"/>
                </a:lnTo>
                <a:lnTo>
                  <a:pt x="93" y="273"/>
                </a:lnTo>
                <a:lnTo>
                  <a:pt x="116" y="284"/>
                </a:lnTo>
                <a:lnTo>
                  <a:pt x="142" y="294"/>
                </a:lnTo>
                <a:lnTo>
                  <a:pt x="169" y="303"/>
                </a:lnTo>
                <a:lnTo>
                  <a:pt x="198" y="311"/>
                </a:lnTo>
                <a:lnTo>
                  <a:pt x="228" y="317"/>
                </a:lnTo>
                <a:lnTo>
                  <a:pt x="260" y="323"/>
                </a:lnTo>
                <a:lnTo>
                  <a:pt x="293" y="327"/>
                </a:lnTo>
                <a:lnTo>
                  <a:pt x="326" y="330"/>
                </a:lnTo>
                <a:lnTo>
                  <a:pt x="360" y="332"/>
                </a:lnTo>
                <a:lnTo>
                  <a:pt x="395" y="333"/>
                </a:lnTo>
                <a:lnTo>
                  <a:pt x="429" y="332"/>
                </a:lnTo>
                <a:lnTo>
                  <a:pt x="463" y="330"/>
                </a:lnTo>
                <a:lnTo>
                  <a:pt x="497" y="327"/>
                </a:lnTo>
                <a:lnTo>
                  <a:pt x="530" y="323"/>
                </a:lnTo>
                <a:lnTo>
                  <a:pt x="561" y="317"/>
                </a:lnTo>
                <a:lnTo>
                  <a:pt x="592" y="311"/>
                </a:lnTo>
                <a:lnTo>
                  <a:pt x="620" y="303"/>
                </a:lnTo>
                <a:lnTo>
                  <a:pt x="648" y="294"/>
                </a:lnTo>
                <a:lnTo>
                  <a:pt x="673" y="284"/>
                </a:lnTo>
                <a:lnTo>
                  <a:pt x="696" y="273"/>
                </a:lnTo>
                <a:lnTo>
                  <a:pt x="717" y="262"/>
                </a:lnTo>
                <a:lnTo>
                  <a:pt x="736" y="250"/>
                </a:lnTo>
                <a:lnTo>
                  <a:pt x="752" y="237"/>
                </a:lnTo>
                <a:lnTo>
                  <a:pt x="765" y="224"/>
                </a:lnTo>
                <a:lnTo>
                  <a:pt x="776" y="210"/>
                </a:lnTo>
                <a:lnTo>
                  <a:pt x="783" y="195"/>
                </a:lnTo>
                <a:lnTo>
                  <a:pt x="787" y="181"/>
                </a:lnTo>
                <a:lnTo>
                  <a:pt x="789"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69" name="Freeform 9"/>
          <p:cNvSpPr>
            <a:spLocks/>
          </p:cNvSpPr>
          <p:nvPr/>
        </p:nvSpPr>
        <p:spPr bwMode="auto">
          <a:xfrm>
            <a:off x="2797175" y="4754563"/>
            <a:ext cx="1252538" cy="530225"/>
          </a:xfrm>
          <a:custGeom>
            <a:avLst/>
            <a:gdLst/>
            <a:ahLst/>
            <a:cxnLst>
              <a:cxn ang="0">
                <a:pos x="2" y="181"/>
              </a:cxn>
              <a:cxn ang="0">
                <a:pos x="13" y="210"/>
              </a:cxn>
              <a:cxn ang="0">
                <a:pos x="37" y="237"/>
              </a:cxn>
              <a:cxn ang="0">
                <a:pos x="71" y="262"/>
              </a:cxn>
              <a:cxn ang="0">
                <a:pos x="116" y="284"/>
              </a:cxn>
              <a:cxn ang="0">
                <a:pos x="168" y="303"/>
              </a:cxn>
              <a:cxn ang="0">
                <a:pos x="227" y="317"/>
              </a:cxn>
              <a:cxn ang="0">
                <a:pos x="293" y="327"/>
              </a:cxn>
              <a:cxn ang="0">
                <a:pos x="360" y="332"/>
              </a:cxn>
              <a:cxn ang="0">
                <a:pos x="428" y="332"/>
              </a:cxn>
              <a:cxn ang="0">
                <a:pos x="497" y="327"/>
              </a:cxn>
              <a:cxn ang="0">
                <a:pos x="561" y="317"/>
              </a:cxn>
              <a:cxn ang="0">
                <a:pos x="620" y="302"/>
              </a:cxn>
              <a:cxn ang="0">
                <a:pos x="673" y="284"/>
              </a:cxn>
              <a:cxn ang="0">
                <a:pos x="717" y="261"/>
              </a:cxn>
              <a:cxn ang="0">
                <a:pos x="751" y="237"/>
              </a:cxn>
              <a:cxn ang="0">
                <a:pos x="775" y="209"/>
              </a:cxn>
              <a:cxn ang="0">
                <a:pos x="787" y="180"/>
              </a:cxn>
              <a:cxn ang="0">
                <a:pos x="787" y="152"/>
              </a:cxn>
              <a:cxn ang="0">
                <a:pos x="775" y="124"/>
              </a:cxn>
              <a:cxn ang="0">
                <a:pos x="751" y="96"/>
              </a:cxn>
              <a:cxn ang="0">
                <a:pos x="717" y="71"/>
              </a:cxn>
              <a:cxn ang="0">
                <a:pos x="673" y="49"/>
              </a:cxn>
              <a:cxn ang="0">
                <a:pos x="620" y="30"/>
              </a:cxn>
              <a:cxn ang="0">
                <a:pos x="561" y="16"/>
              </a:cxn>
              <a:cxn ang="0">
                <a:pos x="496" y="6"/>
              </a:cxn>
              <a:cxn ang="0">
                <a:pos x="428" y="1"/>
              </a:cxn>
              <a:cxn ang="0">
                <a:pos x="360" y="1"/>
              </a:cxn>
              <a:cxn ang="0">
                <a:pos x="292" y="6"/>
              </a:cxn>
              <a:cxn ang="0">
                <a:pos x="227" y="16"/>
              </a:cxn>
              <a:cxn ang="0">
                <a:pos x="168" y="30"/>
              </a:cxn>
              <a:cxn ang="0">
                <a:pos x="116" y="49"/>
              </a:cxn>
              <a:cxn ang="0">
                <a:pos x="71" y="71"/>
              </a:cxn>
              <a:cxn ang="0">
                <a:pos x="37" y="97"/>
              </a:cxn>
              <a:cxn ang="0">
                <a:pos x="13" y="124"/>
              </a:cxn>
              <a:cxn ang="0">
                <a:pos x="2" y="152"/>
              </a:cxn>
            </a:cxnLst>
            <a:rect l="0" t="0" r="r" b="b"/>
            <a:pathLst>
              <a:path w="789" h="334">
                <a:moveTo>
                  <a:pt x="0" y="167"/>
                </a:moveTo>
                <a:lnTo>
                  <a:pt x="2" y="181"/>
                </a:lnTo>
                <a:lnTo>
                  <a:pt x="6" y="195"/>
                </a:lnTo>
                <a:lnTo>
                  <a:pt x="13" y="210"/>
                </a:lnTo>
                <a:lnTo>
                  <a:pt x="24" y="224"/>
                </a:lnTo>
                <a:lnTo>
                  <a:pt x="37" y="237"/>
                </a:lnTo>
                <a:lnTo>
                  <a:pt x="53" y="250"/>
                </a:lnTo>
                <a:lnTo>
                  <a:pt x="71" y="262"/>
                </a:lnTo>
                <a:lnTo>
                  <a:pt x="92" y="274"/>
                </a:lnTo>
                <a:lnTo>
                  <a:pt x="116" y="284"/>
                </a:lnTo>
                <a:lnTo>
                  <a:pt x="141" y="294"/>
                </a:lnTo>
                <a:lnTo>
                  <a:pt x="168" y="303"/>
                </a:lnTo>
                <a:lnTo>
                  <a:pt x="197" y="311"/>
                </a:lnTo>
                <a:lnTo>
                  <a:pt x="227" y="317"/>
                </a:lnTo>
                <a:lnTo>
                  <a:pt x="259" y="323"/>
                </a:lnTo>
                <a:lnTo>
                  <a:pt x="293" y="327"/>
                </a:lnTo>
                <a:lnTo>
                  <a:pt x="326" y="330"/>
                </a:lnTo>
                <a:lnTo>
                  <a:pt x="360" y="332"/>
                </a:lnTo>
                <a:lnTo>
                  <a:pt x="394" y="333"/>
                </a:lnTo>
                <a:lnTo>
                  <a:pt x="428" y="332"/>
                </a:lnTo>
                <a:lnTo>
                  <a:pt x="462" y="330"/>
                </a:lnTo>
                <a:lnTo>
                  <a:pt x="497" y="327"/>
                </a:lnTo>
                <a:lnTo>
                  <a:pt x="529" y="323"/>
                </a:lnTo>
                <a:lnTo>
                  <a:pt x="561" y="317"/>
                </a:lnTo>
                <a:lnTo>
                  <a:pt x="591" y="311"/>
                </a:lnTo>
                <a:lnTo>
                  <a:pt x="620" y="302"/>
                </a:lnTo>
                <a:lnTo>
                  <a:pt x="648" y="294"/>
                </a:lnTo>
                <a:lnTo>
                  <a:pt x="673" y="284"/>
                </a:lnTo>
                <a:lnTo>
                  <a:pt x="696" y="273"/>
                </a:lnTo>
                <a:lnTo>
                  <a:pt x="717" y="261"/>
                </a:lnTo>
                <a:lnTo>
                  <a:pt x="736" y="250"/>
                </a:lnTo>
                <a:lnTo>
                  <a:pt x="751" y="237"/>
                </a:lnTo>
                <a:lnTo>
                  <a:pt x="764" y="223"/>
                </a:lnTo>
                <a:lnTo>
                  <a:pt x="775" y="209"/>
                </a:lnTo>
                <a:lnTo>
                  <a:pt x="782" y="195"/>
                </a:lnTo>
                <a:lnTo>
                  <a:pt x="787" y="180"/>
                </a:lnTo>
                <a:lnTo>
                  <a:pt x="788" y="167"/>
                </a:lnTo>
                <a:lnTo>
                  <a:pt x="787" y="152"/>
                </a:lnTo>
                <a:lnTo>
                  <a:pt x="782" y="137"/>
                </a:lnTo>
                <a:lnTo>
                  <a:pt x="775" y="124"/>
                </a:lnTo>
                <a:lnTo>
                  <a:pt x="764" y="110"/>
                </a:lnTo>
                <a:lnTo>
                  <a:pt x="751" y="96"/>
                </a:lnTo>
                <a:lnTo>
                  <a:pt x="736" y="83"/>
                </a:lnTo>
                <a:lnTo>
                  <a:pt x="717" y="71"/>
                </a:lnTo>
                <a:lnTo>
                  <a:pt x="696" y="60"/>
                </a:lnTo>
                <a:lnTo>
                  <a:pt x="673" y="49"/>
                </a:lnTo>
                <a:lnTo>
                  <a:pt x="647" y="39"/>
                </a:lnTo>
                <a:lnTo>
                  <a:pt x="620" y="30"/>
                </a:lnTo>
                <a:lnTo>
                  <a:pt x="591" y="23"/>
                </a:lnTo>
                <a:lnTo>
                  <a:pt x="561" y="16"/>
                </a:lnTo>
                <a:lnTo>
                  <a:pt x="529" y="10"/>
                </a:lnTo>
                <a:lnTo>
                  <a:pt x="496" y="6"/>
                </a:lnTo>
                <a:lnTo>
                  <a:pt x="462" y="3"/>
                </a:lnTo>
                <a:lnTo>
                  <a:pt x="428" y="1"/>
                </a:lnTo>
                <a:lnTo>
                  <a:pt x="394" y="0"/>
                </a:lnTo>
                <a:lnTo>
                  <a:pt x="360" y="1"/>
                </a:lnTo>
                <a:lnTo>
                  <a:pt x="326" y="3"/>
                </a:lnTo>
                <a:lnTo>
                  <a:pt x="292" y="6"/>
                </a:lnTo>
                <a:lnTo>
                  <a:pt x="259" y="10"/>
                </a:lnTo>
                <a:lnTo>
                  <a:pt x="227" y="16"/>
                </a:lnTo>
                <a:lnTo>
                  <a:pt x="197" y="23"/>
                </a:lnTo>
                <a:lnTo>
                  <a:pt x="168" y="30"/>
                </a:lnTo>
                <a:lnTo>
                  <a:pt x="140" y="39"/>
                </a:lnTo>
                <a:lnTo>
                  <a:pt x="116" y="49"/>
                </a:lnTo>
                <a:lnTo>
                  <a:pt x="92" y="60"/>
                </a:lnTo>
                <a:lnTo>
                  <a:pt x="71" y="71"/>
                </a:lnTo>
                <a:lnTo>
                  <a:pt x="53" y="83"/>
                </a:lnTo>
                <a:lnTo>
                  <a:pt x="37" y="97"/>
                </a:lnTo>
                <a:lnTo>
                  <a:pt x="24" y="110"/>
                </a:lnTo>
                <a:lnTo>
                  <a:pt x="13" y="124"/>
                </a:lnTo>
                <a:lnTo>
                  <a:pt x="6" y="137"/>
                </a:lnTo>
                <a:lnTo>
                  <a:pt x="2" y="152"/>
                </a:lnTo>
                <a:lnTo>
                  <a:pt x="0" y="1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70" name="Freeform 10"/>
          <p:cNvSpPr>
            <a:spLocks/>
          </p:cNvSpPr>
          <p:nvPr/>
        </p:nvSpPr>
        <p:spPr bwMode="auto">
          <a:xfrm>
            <a:off x="4344988" y="4630738"/>
            <a:ext cx="1252537" cy="528637"/>
          </a:xfrm>
          <a:custGeom>
            <a:avLst/>
            <a:gdLst/>
            <a:ahLst/>
            <a:cxnLst>
              <a:cxn ang="0">
                <a:pos x="2" y="181"/>
              </a:cxn>
              <a:cxn ang="0">
                <a:pos x="14" y="209"/>
              </a:cxn>
              <a:cxn ang="0">
                <a:pos x="38" y="237"/>
              </a:cxn>
              <a:cxn ang="0">
                <a:pos x="72" y="262"/>
              </a:cxn>
              <a:cxn ang="0">
                <a:pos x="116" y="284"/>
              </a:cxn>
              <a:cxn ang="0">
                <a:pos x="169" y="302"/>
              </a:cxn>
              <a:cxn ang="0">
                <a:pos x="228" y="317"/>
              </a:cxn>
              <a:cxn ang="0">
                <a:pos x="292" y="327"/>
              </a:cxn>
              <a:cxn ang="0">
                <a:pos x="360" y="332"/>
              </a:cxn>
              <a:cxn ang="0">
                <a:pos x="429" y="332"/>
              </a:cxn>
              <a:cxn ang="0">
                <a:pos x="496" y="327"/>
              </a:cxn>
              <a:cxn ang="0">
                <a:pos x="560" y="317"/>
              </a:cxn>
              <a:cxn ang="0">
                <a:pos x="620" y="302"/>
              </a:cxn>
              <a:cxn ang="0">
                <a:pos x="673" y="284"/>
              </a:cxn>
              <a:cxn ang="0">
                <a:pos x="716" y="262"/>
              </a:cxn>
              <a:cxn ang="0">
                <a:pos x="751" y="236"/>
              </a:cxn>
              <a:cxn ang="0">
                <a:pos x="775" y="209"/>
              </a:cxn>
              <a:cxn ang="0">
                <a:pos x="786" y="181"/>
              </a:cxn>
              <a:cxn ang="0">
                <a:pos x="786" y="151"/>
              </a:cxn>
              <a:cxn ang="0">
                <a:pos x="775" y="123"/>
              </a:cxn>
              <a:cxn ang="0">
                <a:pos x="751" y="96"/>
              </a:cxn>
              <a:cxn ang="0">
                <a:pos x="716" y="71"/>
              </a:cxn>
              <a:cxn ang="0">
                <a:pos x="672" y="48"/>
              </a:cxn>
              <a:cxn ang="0">
                <a:pos x="620" y="30"/>
              </a:cxn>
              <a:cxn ang="0">
                <a:pos x="560" y="15"/>
              </a:cxn>
              <a:cxn ang="0">
                <a:pos x="496" y="6"/>
              </a:cxn>
              <a:cxn ang="0">
                <a:pos x="428" y="1"/>
              </a:cxn>
              <a:cxn ang="0">
                <a:pos x="360" y="1"/>
              </a:cxn>
              <a:cxn ang="0">
                <a:pos x="292" y="6"/>
              </a:cxn>
              <a:cxn ang="0">
                <a:pos x="228" y="16"/>
              </a:cxn>
              <a:cxn ang="0">
                <a:pos x="169" y="30"/>
              </a:cxn>
              <a:cxn ang="0">
                <a:pos x="116" y="49"/>
              </a:cxn>
              <a:cxn ang="0">
                <a:pos x="72" y="71"/>
              </a:cxn>
              <a:cxn ang="0">
                <a:pos x="38" y="96"/>
              </a:cxn>
              <a:cxn ang="0">
                <a:pos x="14" y="123"/>
              </a:cxn>
              <a:cxn ang="0">
                <a:pos x="2" y="152"/>
              </a:cxn>
            </a:cxnLst>
            <a:rect l="0" t="0" r="r" b="b"/>
            <a:pathLst>
              <a:path w="789" h="333">
                <a:moveTo>
                  <a:pt x="0" y="166"/>
                </a:moveTo>
                <a:lnTo>
                  <a:pt x="2" y="181"/>
                </a:lnTo>
                <a:lnTo>
                  <a:pt x="6" y="195"/>
                </a:lnTo>
                <a:lnTo>
                  <a:pt x="14" y="209"/>
                </a:lnTo>
                <a:lnTo>
                  <a:pt x="24" y="223"/>
                </a:lnTo>
                <a:lnTo>
                  <a:pt x="38" y="237"/>
                </a:lnTo>
                <a:lnTo>
                  <a:pt x="53" y="249"/>
                </a:lnTo>
                <a:lnTo>
                  <a:pt x="72" y="262"/>
                </a:lnTo>
                <a:lnTo>
                  <a:pt x="93" y="273"/>
                </a:lnTo>
                <a:lnTo>
                  <a:pt x="116" y="284"/>
                </a:lnTo>
                <a:lnTo>
                  <a:pt x="141" y="294"/>
                </a:lnTo>
                <a:lnTo>
                  <a:pt x="169" y="302"/>
                </a:lnTo>
                <a:lnTo>
                  <a:pt x="197" y="310"/>
                </a:lnTo>
                <a:lnTo>
                  <a:pt x="228" y="317"/>
                </a:lnTo>
                <a:lnTo>
                  <a:pt x="259" y="322"/>
                </a:lnTo>
                <a:lnTo>
                  <a:pt x="292" y="327"/>
                </a:lnTo>
                <a:lnTo>
                  <a:pt x="325" y="330"/>
                </a:lnTo>
                <a:lnTo>
                  <a:pt x="360" y="332"/>
                </a:lnTo>
                <a:lnTo>
                  <a:pt x="394" y="332"/>
                </a:lnTo>
                <a:lnTo>
                  <a:pt x="429" y="332"/>
                </a:lnTo>
                <a:lnTo>
                  <a:pt x="463" y="330"/>
                </a:lnTo>
                <a:lnTo>
                  <a:pt x="496" y="327"/>
                </a:lnTo>
                <a:lnTo>
                  <a:pt x="529" y="322"/>
                </a:lnTo>
                <a:lnTo>
                  <a:pt x="560" y="317"/>
                </a:lnTo>
                <a:lnTo>
                  <a:pt x="591" y="310"/>
                </a:lnTo>
                <a:lnTo>
                  <a:pt x="620" y="302"/>
                </a:lnTo>
                <a:lnTo>
                  <a:pt x="647" y="293"/>
                </a:lnTo>
                <a:lnTo>
                  <a:pt x="673" y="284"/>
                </a:lnTo>
                <a:lnTo>
                  <a:pt x="696" y="273"/>
                </a:lnTo>
                <a:lnTo>
                  <a:pt x="716" y="262"/>
                </a:lnTo>
                <a:lnTo>
                  <a:pt x="735" y="249"/>
                </a:lnTo>
                <a:lnTo>
                  <a:pt x="751" y="236"/>
                </a:lnTo>
                <a:lnTo>
                  <a:pt x="765" y="223"/>
                </a:lnTo>
                <a:lnTo>
                  <a:pt x="775" y="209"/>
                </a:lnTo>
                <a:lnTo>
                  <a:pt x="782" y="195"/>
                </a:lnTo>
                <a:lnTo>
                  <a:pt x="786" y="181"/>
                </a:lnTo>
                <a:lnTo>
                  <a:pt x="788" y="166"/>
                </a:lnTo>
                <a:lnTo>
                  <a:pt x="786" y="151"/>
                </a:lnTo>
                <a:lnTo>
                  <a:pt x="782" y="137"/>
                </a:lnTo>
                <a:lnTo>
                  <a:pt x="775" y="123"/>
                </a:lnTo>
                <a:lnTo>
                  <a:pt x="765" y="109"/>
                </a:lnTo>
                <a:lnTo>
                  <a:pt x="751" y="96"/>
                </a:lnTo>
                <a:lnTo>
                  <a:pt x="735" y="83"/>
                </a:lnTo>
                <a:lnTo>
                  <a:pt x="716" y="71"/>
                </a:lnTo>
                <a:lnTo>
                  <a:pt x="695" y="59"/>
                </a:lnTo>
                <a:lnTo>
                  <a:pt x="672" y="48"/>
                </a:lnTo>
                <a:lnTo>
                  <a:pt x="647" y="39"/>
                </a:lnTo>
                <a:lnTo>
                  <a:pt x="620" y="30"/>
                </a:lnTo>
                <a:lnTo>
                  <a:pt x="591" y="22"/>
                </a:lnTo>
                <a:lnTo>
                  <a:pt x="560" y="15"/>
                </a:lnTo>
                <a:lnTo>
                  <a:pt x="529" y="10"/>
                </a:lnTo>
                <a:lnTo>
                  <a:pt x="496" y="6"/>
                </a:lnTo>
                <a:lnTo>
                  <a:pt x="462" y="2"/>
                </a:lnTo>
                <a:lnTo>
                  <a:pt x="428" y="1"/>
                </a:lnTo>
                <a:lnTo>
                  <a:pt x="394" y="0"/>
                </a:lnTo>
                <a:lnTo>
                  <a:pt x="360" y="1"/>
                </a:lnTo>
                <a:lnTo>
                  <a:pt x="325" y="3"/>
                </a:lnTo>
                <a:lnTo>
                  <a:pt x="292" y="6"/>
                </a:lnTo>
                <a:lnTo>
                  <a:pt x="259" y="10"/>
                </a:lnTo>
                <a:lnTo>
                  <a:pt x="228" y="16"/>
                </a:lnTo>
                <a:lnTo>
                  <a:pt x="197" y="22"/>
                </a:lnTo>
                <a:lnTo>
                  <a:pt x="169" y="30"/>
                </a:lnTo>
                <a:lnTo>
                  <a:pt x="141" y="39"/>
                </a:lnTo>
                <a:lnTo>
                  <a:pt x="116" y="49"/>
                </a:lnTo>
                <a:lnTo>
                  <a:pt x="93" y="60"/>
                </a:lnTo>
                <a:lnTo>
                  <a:pt x="72" y="71"/>
                </a:lnTo>
                <a:lnTo>
                  <a:pt x="53" y="83"/>
                </a:lnTo>
                <a:lnTo>
                  <a:pt x="38" y="96"/>
                </a:lnTo>
                <a:lnTo>
                  <a:pt x="24" y="109"/>
                </a:lnTo>
                <a:lnTo>
                  <a:pt x="14" y="123"/>
                </a:lnTo>
                <a:lnTo>
                  <a:pt x="6" y="138"/>
                </a:lnTo>
                <a:lnTo>
                  <a:pt x="2" y="152"/>
                </a:lnTo>
                <a:lnTo>
                  <a:pt x="0"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71" name="Freeform 11"/>
          <p:cNvSpPr>
            <a:spLocks/>
          </p:cNvSpPr>
          <p:nvPr/>
        </p:nvSpPr>
        <p:spPr bwMode="auto">
          <a:xfrm>
            <a:off x="6627813" y="5624513"/>
            <a:ext cx="1449387" cy="544512"/>
          </a:xfrm>
          <a:custGeom>
            <a:avLst/>
            <a:gdLst/>
            <a:ahLst/>
            <a:cxnLst>
              <a:cxn ang="0">
                <a:pos x="912" y="342"/>
              </a:cxn>
              <a:cxn ang="0">
                <a:pos x="912" y="0"/>
              </a:cxn>
              <a:cxn ang="0">
                <a:pos x="0" y="0"/>
              </a:cxn>
              <a:cxn ang="0">
                <a:pos x="0" y="342"/>
              </a:cxn>
              <a:cxn ang="0">
                <a:pos x="912" y="342"/>
              </a:cxn>
            </a:cxnLst>
            <a:rect l="0" t="0" r="r" b="b"/>
            <a:pathLst>
              <a:path w="913" h="343">
                <a:moveTo>
                  <a:pt x="912" y="342"/>
                </a:moveTo>
                <a:lnTo>
                  <a:pt x="912" y="0"/>
                </a:lnTo>
                <a:lnTo>
                  <a:pt x="0" y="0"/>
                </a:lnTo>
                <a:lnTo>
                  <a:pt x="0" y="342"/>
                </a:lnTo>
                <a:lnTo>
                  <a:pt x="912" y="342"/>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15372" name="Freeform 12"/>
          <p:cNvSpPr>
            <a:spLocks/>
          </p:cNvSpPr>
          <p:nvPr/>
        </p:nvSpPr>
        <p:spPr bwMode="auto">
          <a:xfrm>
            <a:off x="1624013" y="5608638"/>
            <a:ext cx="1252537" cy="544512"/>
          </a:xfrm>
          <a:custGeom>
            <a:avLst/>
            <a:gdLst/>
            <a:ahLst/>
            <a:cxnLst>
              <a:cxn ang="0">
                <a:pos x="788" y="342"/>
              </a:cxn>
              <a:cxn ang="0">
                <a:pos x="788" y="0"/>
              </a:cxn>
              <a:cxn ang="0">
                <a:pos x="0" y="0"/>
              </a:cxn>
              <a:cxn ang="0">
                <a:pos x="0" y="342"/>
              </a:cxn>
              <a:cxn ang="0">
                <a:pos x="788" y="342"/>
              </a:cxn>
            </a:cxnLst>
            <a:rect l="0" t="0" r="r" b="b"/>
            <a:pathLst>
              <a:path w="789" h="343">
                <a:moveTo>
                  <a:pt x="788" y="342"/>
                </a:moveTo>
                <a:lnTo>
                  <a:pt x="788" y="0"/>
                </a:lnTo>
                <a:lnTo>
                  <a:pt x="0" y="0"/>
                </a:lnTo>
                <a:lnTo>
                  <a:pt x="0" y="342"/>
                </a:lnTo>
                <a:lnTo>
                  <a:pt x="788" y="34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73" name="Freeform 13"/>
          <p:cNvSpPr>
            <a:spLocks/>
          </p:cNvSpPr>
          <p:nvPr/>
        </p:nvSpPr>
        <p:spPr bwMode="auto">
          <a:xfrm>
            <a:off x="1624013" y="4367213"/>
            <a:ext cx="1252537" cy="528637"/>
          </a:xfrm>
          <a:custGeom>
            <a:avLst/>
            <a:gdLst/>
            <a:ahLst/>
            <a:cxnLst>
              <a:cxn ang="0">
                <a:pos x="787" y="151"/>
              </a:cxn>
              <a:cxn ang="0">
                <a:pos x="775" y="123"/>
              </a:cxn>
              <a:cxn ang="0">
                <a:pos x="751" y="96"/>
              </a:cxn>
              <a:cxn ang="0">
                <a:pos x="717" y="70"/>
              </a:cxn>
              <a:cxn ang="0">
                <a:pos x="673" y="49"/>
              </a:cxn>
              <a:cxn ang="0">
                <a:pos x="620" y="30"/>
              </a:cxn>
              <a:cxn ang="0">
                <a:pos x="561" y="16"/>
              </a:cxn>
              <a:cxn ang="0">
                <a:pos x="496" y="6"/>
              </a:cxn>
              <a:cxn ang="0">
                <a:pos x="429" y="0"/>
              </a:cxn>
              <a:cxn ang="0">
                <a:pos x="360" y="0"/>
              </a:cxn>
              <a:cxn ang="0">
                <a:pos x="292" y="6"/>
              </a:cxn>
              <a:cxn ang="0">
                <a:pos x="228" y="16"/>
              </a:cxn>
              <a:cxn ang="0">
                <a:pos x="168" y="30"/>
              </a:cxn>
              <a:cxn ang="0">
                <a:pos x="115" y="49"/>
              </a:cxn>
              <a:cxn ang="0">
                <a:pos x="71" y="70"/>
              </a:cxn>
              <a:cxn ang="0">
                <a:pos x="37" y="96"/>
              </a:cxn>
              <a:cxn ang="0">
                <a:pos x="14" y="123"/>
              </a:cxn>
              <a:cxn ang="0">
                <a:pos x="1" y="151"/>
              </a:cxn>
              <a:cxn ang="0">
                <a:pos x="1" y="180"/>
              </a:cxn>
              <a:cxn ang="0">
                <a:pos x="14" y="209"/>
              </a:cxn>
              <a:cxn ang="0">
                <a:pos x="37" y="236"/>
              </a:cxn>
              <a:cxn ang="0">
                <a:pos x="71" y="261"/>
              </a:cxn>
              <a:cxn ang="0">
                <a:pos x="115" y="284"/>
              </a:cxn>
              <a:cxn ang="0">
                <a:pos x="168" y="302"/>
              </a:cxn>
              <a:cxn ang="0">
                <a:pos x="228" y="317"/>
              </a:cxn>
              <a:cxn ang="0">
                <a:pos x="292" y="327"/>
              </a:cxn>
              <a:cxn ang="0">
                <a:pos x="360" y="331"/>
              </a:cxn>
              <a:cxn ang="0">
                <a:pos x="429" y="331"/>
              </a:cxn>
              <a:cxn ang="0">
                <a:pos x="496" y="327"/>
              </a:cxn>
              <a:cxn ang="0">
                <a:pos x="561" y="317"/>
              </a:cxn>
              <a:cxn ang="0">
                <a:pos x="620" y="302"/>
              </a:cxn>
              <a:cxn ang="0">
                <a:pos x="673" y="284"/>
              </a:cxn>
              <a:cxn ang="0">
                <a:pos x="717" y="261"/>
              </a:cxn>
              <a:cxn ang="0">
                <a:pos x="751" y="236"/>
              </a:cxn>
              <a:cxn ang="0">
                <a:pos x="775" y="209"/>
              </a:cxn>
              <a:cxn ang="0">
                <a:pos x="787" y="180"/>
              </a:cxn>
            </a:cxnLst>
            <a:rect l="0" t="0" r="r" b="b"/>
            <a:pathLst>
              <a:path w="789" h="333">
                <a:moveTo>
                  <a:pt x="788" y="166"/>
                </a:moveTo>
                <a:lnTo>
                  <a:pt x="787" y="151"/>
                </a:lnTo>
                <a:lnTo>
                  <a:pt x="782" y="137"/>
                </a:lnTo>
                <a:lnTo>
                  <a:pt x="775" y="123"/>
                </a:lnTo>
                <a:lnTo>
                  <a:pt x="765" y="109"/>
                </a:lnTo>
                <a:lnTo>
                  <a:pt x="751" y="96"/>
                </a:lnTo>
                <a:lnTo>
                  <a:pt x="735" y="83"/>
                </a:lnTo>
                <a:lnTo>
                  <a:pt x="717" y="70"/>
                </a:lnTo>
                <a:lnTo>
                  <a:pt x="696" y="59"/>
                </a:lnTo>
                <a:lnTo>
                  <a:pt x="673" y="49"/>
                </a:lnTo>
                <a:lnTo>
                  <a:pt x="647" y="39"/>
                </a:lnTo>
                <a:lnTo>
                  <a:pt x="620" y="30"/>
                </a:lnTo>
                <a:lnTo>
                  <a:pt x="591" y="22"/>
                </a:lnTo>
                <a:lnTo>
                  <a:pt x="561" y="16"/>
                </a:lnTo>
                <a:lnTo>
                  <a:pt x="529" y="10"/>
                </a:lnTo>
                <a:lnTo>
                  <a:pt x="496" y="6"/>
                </a:lnTo>
                <a:lnTo>
                  <a:pt x="463" y="3"/>
                </a:lnTo>
                <a:lnTo>
                  <a:pt x="429" y="0"/>
                </a:lnTo>
                <a:lnTo>
                  <a:pt x="394" y="0"/>
                </a:lnTo>
                <a:lnTo>
                  <a:pt x="360" y="0"/>
                </a:lnTo>
                <a:lnTo>
                  <a:pt x="325" y="3"/>
                </a:lnTo>
                <a:lnTo>
                  <a:pt x="292" y="6"/>
                </a:lnTo>
                <a:lnTo>
                  <a:pt x="260" y="10"/>
                </a:lnTo>
                <a:lnTo>
                  <a:pt x="228" y="16"/>
                </a:lnTo>
                <a:lnTo>
                  <a:pt x="197" y="22"/>
                </a:lnTo>
                <a:lnTo>
                  <a:pt x="168" y="30"/>
                </a:lnTo>
                <a:lnTo>
                  <a:pt x="141" y="39"/>
                </a:lnTo>
                <a:lnTo>
                  <a:pt x="115" y="49"/>
                </a:lnTo>
                <a:lnTo>
                  <a:pt x="92" y="59"/>
                </a:lnTo>
                <a:lnTo>
                  <a:pt x="71" y="70"/>
                </a:lnTo>
                <a:lnTo>
                  <a:pt x="53" y="83"/>
                </a:lnTo>
                <a:lnTo>
                  <a:pt x="37" y="96"/>
                </a:lnTo>
                <a:lnTo>
                  <a:pt x="24" y="109"/>
                </a:lnTo>
                <a:lnTo>
                  <a:pt x="14" y="123"/>
                </a:lnTo>
                <a:lnTo>
                  <a:pt x="6" y="137"/>
                </a:lnTo>
                <a:lnTo>
                  <a:pt x="1" y="151"/>
                </a:lnTo>
                <a:lnTo>
                  <a:pt x="0" y="166"/>
                </a:lnTo>
                <a:lnTo>
                  <a:pt x="1" y="180"/>
                </a:lnTo>
                <a:lnTo>
                  <a:pt x="6" y="195"/>
                </a:lnTo>
                <a:lnTo>
                  <a:pt x="14" y="209"/>
                </a:lnTo>
                <a:lnTo>
                  <a:pt x="24" y="223"/>
                </a:lnTo>
                <a:lnTo>
                  <a:pt x="37" y="236"/>
                </a:lnTo>
                <a:lnTo>
                  <a:pt x="53" y="249"/>
                </a:lnTo>
                <a:lnTo>
                  <a:pt x="71" y="261"/>
                </a:lnTo>
                <a:lnTo>
                  <a:pt x="92" y="273"/>
                </a:lnTo>
                <a:lnTo>
                  <a:pt x="115" y="284"/>
                </a:lnTo>
                <a:lnTo>
                  <a:pt x="141" y="294"/>
                </a:lnTo>
                <a:lnTo>
                  <a:pt x="168" y="302"/>
                </a:lnTo>
                <a:lnTo>
                  <a:pt x="197" y="310"/>
                </a:lnTo>
                <a:lnTo>
                  <a:pt x="228" y="317"/>
                </a:lnTo>
                <a:lnTo>
                  <a:pt x="260" y="322"/>
                </a:lnTo>
                <a:lnTo>
                  <a:pt x="292" y="327"/>
                </a:lnTo>
                <a:lnTo>
                  <a:pt x="325" y="330"/>
                </a:lnTo>
                <a:lnTo>
                  <a:pt x="360" y="331"/>
                </a:lnTo>
                <a:lnTo>
                  <a:pt x="394" y="332"/>
                </a:lnTo>
                <a:lnTo>
                  <a:pt x="429" y="331"/>
                </a:lnTo>
                <a:lnTo>
                  <a:pt x="463" y="330"/>
                </a:lnTo>
                <a:lnTo>
                  <a:pt x="496" y="327"/>
                </a:lnTo>
                <a:lnTo>
                  <a:pt x="529" y="322"/>
                </a:lnTo>
                <a:lnTo>
                  <a:pt x="561" y="317"/>
                </a:lnTo>
                <a:lnTo>
                  <a:pt x="591" y="310"/>
                </a:lnTo>
                <a:lnTo>
                  <a:pt x="620" y="302"/>
                </a:lnTo>
                <a:lnTo>
                  <a:pt x="647" y="294"/>
                </a:lnTo>
                <a:lnTo>
                  <a:pt x="673" y="284"/>
                </a:lnTo>
                <a:lnTo>
                  <a:pt x="696" y="273"/>
                </a:lnTo>
                <a:lnTo>
                  <a:pt x="717" y="261"/>
                </a:lnTo>
                <a:lnTo>
                  <a:pt x="735" y="249"/>
                </a:lnTo>
                <a:lnTo>
                  <a:pt x="751" y="236"/>
                </a:lnTo>
                <a:lnTo>
                  <a:pt x="765" y="223"/>
                </a:lnTo>
                <a:lnTo>
                  <a:pt x="775" y="209"/>
                </a:lnTo>
                <a:lnTo>
                  <a:pt x="782" y="195"/>
                </a:lnTo>
                <a:lnTo>
                  <a:pt x="787" y="180"/>
                </a:lnTo>
                <a:lnTo>
                  <a:pt x="788" y="16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5374" name="Rectangle 14"/>
          <p:cNvSpPr>
            <a:spLocks noChangeArrowheads="1"/>
          </p:cNvSpPr>
          <p:nvPr/>
        </p:nvSpPr>
        <p:spPr bwMode="auto">
          <a:xfrm>
            <a:off x="3233738" y="4860925"/>
            <a:ext cx="4286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lot</a:t>
            </a:r>
          </a:p>
        </p:txBody>
      </p:sp>
      <p:sp>
        <p:nvSpPr>
          <p:cNvPr id="15375" name="Freeform 15"/>
          <p:cNvSpPr>
            <a:spLocks/>
          </p:cNvSpPr>
          <p:nvPr/>
        </p:nvSpPr>
        <p:spPr bwMode="auto">
          <a:xfrm>
            <a:off x="4360863" y="5546725"/>
            <a:ext cx="1252537" cy="622300"/>
          </a:xfrm>
          <a:custGeom>
            <a:avLst/>
            <a:gdLst/>
            <a:ahLst/>
            <a:cxnLst>
              <a:cxn ang="0">
                <a:pos x="0" y="196"/>
              </a:cxn>
              <a:cxn ang="0">
                <a:pos x="394" y="0"/>
              </a:cxn>
              <a:cxn ang="0">
                <a:pos x="788" y="196"/>
              </a:cxn>
              <a:cxn ang="0">
                <a:pos x="394" y="391"/>
              </a:cxn>
              <a:cxn ang="0">
                <a:pos x="0" y="196"/>
              </a:cxn>
            </a:cxnLst>
            <a:rect l="0" t="0" r="r" b="b"/>
            <a:pathLst>
              <a:path w="789" h="392">
                <a:moveTo>
                  <a:pt x="0" y="196"/>
                </a:moveTo>
                <a:lnTo>
                  <a:pt x="394" y="0"/>
                </a:lnTo>
                <a:lnTo>
                  <a:pt x="788" y="196"/>
                </a:lnTo>
                <a:lnTo>
                  <a:pt x="394" y="391"/>
                </a:lnTo>
                <a:lnTo>
                  <a:pt x="0" y="196"/>
                </a:lnTo>
              </a:path>
            </a:pathLst>
          </a:custGeom>
          <a:noFill/>
          <a:ln w="50800" cap="rnd" cmpd="sng">
            <a:solidFill>
              <a:srgbClr val="000000"/>
            </a:solidFill>
            <a:prstDash val="solid"/>
            <a:round/>
            <a:headEnd type="none" w="sm" len="sm"/>
            <a:tailEnd type="none" w="sm" len="sm"/>
          </a:ln>
          <a:effectLst/>
        </p:spPr>
        <p:txBody>
          <a:bodyPr/>
          <a:lstStyle/>
          <a:p>
            <a:endParaRPr lang="en-US"/>
          </a:p>
        </p:txBody>
      </p:sp>
      <p:sp>
        <p:nvSpPr>
          <p:cNvPr id="15376" name="Rectangle 16"/>
          <p:cNvSpPr>
            <a:spLocks noChangeArrowheads="1"/>
          </p:cNvSpPr>
          <p:nvPr/>
        </p:nvSpPr>
        <p:spPr bwMode="auto">
          <a:xfrm>
            <a:off x="1966913" y="4441825"/>
            <a:ext cx="711200"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name</a:t>
            </a:r>
          </a:p>
        </p:txBody>
      </p:sp>
      <p:sp>
        <p:nvSpPr>
          <p:cNvPr id="15377" name="Rectangle 17"/>
          <p:cNvSpPr>
            <a:spLocks noChangeArrowheads="1"/>
          </p:cNvSpPr>
          <p:nvPr/>
        </p:nvSpPr>
        <p:spPr bwMode="auto">
          <a:xfrm>
            <a:off x="7797800" y="4814888"/>
            <a:ext cx="5318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age</a:t>
            </a:r>
          </a:p>
        </p:txBody>
      </p:sp>
      <p:sp>
        <p:nvSpPr>
          <p:cNvPr id="15378" name="Rectangle 18"/>
          <p:cNvSpPr>
            <a:spLocks noChangeArrowheads="1"/>
          </p:cNvSpPr>
          <p:nvPr/>
        </p:nvSpPr>
        <p:spPr bwMode="auto">
          <a:xfrm>
            <a:off x="6140450" y="4799013"/>
            <a:ext cx="83661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pname</a:t>
            </a:r>
          </a:p>
        </p:txBody>
      </p:sp>
      <p:sp>
        <p:nvSpPr>
          <p:cNvPr id="15379" name="Rectangle 19"/>
          <p:cNvSpPr>
            <a:spLocks noChangeArrowheads="1"/>
          </p:cNvSpPr>
          <p:nvPr/>
        </p:nvSpPr>
        <p:spPr bwMode="auto">
          <a:xfrm>
            <a:off x="6735763" y="5699125"/>
            <a:ext cx="1344612"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Dependents</a:t>
            </a:r>
          </a:p>
        </p:txBody>
      </p:sp>
      <p:sp>
        <p:nvSpPr>
          <p:cNvPr id="15380" name="Rectangle 20"/>
          <p:cNvSpPr>
            <a:spLocks noChangeArrowheads="1"/>
          </p:cNvSpPr>
          <p:nvPr/>
        </p:nvSpPr>
        <p:spPr bwMode="auto">
          <a:xfrm>
            <a:off x="1612900" y="5716588"/>
            <a:ext cx="1254125"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Employees</a:t>
            </a:r>
          </a:p>
        </p:txBody>
      </p:sp>
      <p:sp>
        <p:nvSpPr>
          <p:cNvPr id="15381" name="Rectangle 21"/>
          <p:cNvSpPr>
            <a:spLocks noChangeArrowheads="1"/>
          </p:cNvSpPr>
          <p:nvPr/>
        </p:nvSpPr>
        <p:spPr bwMode="auto">
          <a:xfrm>
            <a:off x="871538" y="4846638"/>
            <a:ext cx="531812" cy="333375"/>
          </a:xfrm>
          <a:prstGeom prst="rect">
            <a:avLst/>
          </a:prstGeom>
          <a:noFill/>
          <a:ln w="9525">
            <a:noFill/>
            <a:miter lim="800000"/>
            <a:headEnd/>
            <a:tailEnd/>
          </a:ln>
          <a:effectLst/>
        </p:spPr>
        <p:txBody>
          <a:bodyPr wrap="none" lIns="90488" tIns="44450" rIns="90488" bIns="44450">
            <a:spAutoFit/>
          </a:bodyPr>
          <a:lstStyle/>
          <a:p>
            <a:r>
              <a:rPr lang="en-US" sz="1600" b="1" u="sng">
                <a:solidFill>
                  <a:srgbClr val="000000"/>
                </a:solidFill>
                <a:latin typeface="Arial" pitchFamily="34" charset="0"/>
              </a:rPr>
              <a:t>ssn</a:t>
            </a:r>
          </a:p>
        </p:txBody>
      </p:sp>
      <p:sp>
        <p:nvSpPr>
          <p:cNvPr id="15382" name="Rectangle 22"/>
          <p:cNvSpPr>
            <a:spLocks noChangeArrowheads="1"/>
          </p:cNvSpPr>
          <p:nvPr/>
        </p:nvSpPr>
        <p:spPr bwMode="auto">
          <a:xfrm>
            <a:off x="4587875" y="5699125"/>
            <a:ext cx="779463"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Policy</a:t>
            </a:r>
          </a:p>
        </p:txBody>
      </p:sp>
      <p:sp>
        <p:nvSpPr>
          <p:cNvPr id="15383" name="Rectangle 23"/>
          <p:cNvSpPr>
            <a:spLocks noChangeArrowheads="1"/>
          </p:cNvSpPr>
          <p:nvPr/>
        </p:nvSpPr>
        <p:spPr bwMode="auto">
          <a:xfrm>
            <a:off x="4702175" y="4737100"/>
            <a:ext cx="598488" cy="333375"/>
          </a:xfrm>
          <a:prstGeom prst="rect">
            <a:avLst/>
          </a:prstGeom>
          <a:noFill/>
          <a:ln w="9525">
            <a:noFill/>
            <a:miter lim="800000"/>
            <a:headEnd/>
            <a:tailEnd/>
          </a:ln>
          <a:effectLst/>
        </p:spPr>
        <p:txBody>
          <a:bodyPr wrap="none" lIns="90488" tIns="44450" rIns="90488" bIns="44450">
            <a:spAutoFit/>
          </a:bodyPr>
          <a:lstStyle/>
          <a:p>
            <a:r>
              <a:rPr lang="en-US" sz="1600" b="1">
                <a:solidFill>
                  <a:srgbClr val="000000"/>
                </a:solidFill>
                <a:latin typeface="Arial" pitchFamily="34" charset="0"/>
              </a:rPr>
              <a:t>cost</a:t>
            </a:r>
          </a:p>
        </p:txBody>
      </p:sp>
      <p:sp>
        <p:nvSpPr>
          <p:cNvPr id="15384" name="Line 24"/>
          <p:cNvSpPr>
            <a:spLocks noChangeShapeType="1"/>
          </p:cNvSpPr>
          <p:nvPr/>
        </p:nvSpPr>
        <p:spPr bwMode="auto">
          <a:xfrm flipH="1">
            <a:off x="6237288" y="5108575"/>
            <a:ext cx="609600" cy="0"/>
          </a:xfrm>
          <a:prstGeom prst="line">
            <a:avLst/>
          </a:prstGeom>
          <a:noFill/>
          <a:ln w="12700">
            <a:solidFill>
              <a:schemeClr val="tx2"/>
            </a:solidFill>
            <a:prstDash val="dash"/>
            <a:round/>
            <a:headEnd type="none" w="sm" len="sm"/>
            <a:tailEnd type="none" w="sm" len="sm"/>
          </a:ln>
          <a:effectLst/>
        </p:spPr>
        <p:txBody>
          <a:bodyPr/>
          <a:lstStyle/>
          <a:p>
            <a:endParaRPr lang="en-US"/>
          </a:p>
        </p:txBody>
      </p:sp>
      <p:sp>
        <p:nvSpPr>
          <p:cNvPr id="15385" name="Line 25"/>
          <p:cNvSpPr>
            <a:spLocks noChangeShapeType="1"/>
          </p:cNvSpPr>
          <p:nvPr/>
        </p:nvSpPr>
        <p:spPr bwMode="auto">
          <a:xfrm>
            <a:off x="2265363" y="4919663"/>
            <a:ext cx="0" cy="668337"/>
          </a:xfrm>
          <a:prstGeom prst="line">
            <a:avLst/>
          </a:prstGeom>
          <a:noFill/>
          <a:ln w="12700">
            <a:solidFill>
              <a:schemeClr val="tx2"/>
            </a:solidFill>
            <a:round/>
            <a:headEnd type="none" w="sm" len="sm"/>
            <a:tailEnd type="none" w="sm" len="sm"/>
          </a:ln>
          <a:effectLst/>
        </p:spPr>
        <p:txBody>
          <a:bodyPr/>
          <a:lstStyle/>
          <a:p>
            <a:endParaRPr lang="en-US"/>
          </a:p>
        </p:txBody>
      </p:sp>
      <p:sp>
        <p:nvSpPr>
          <p:cNvPr id="15386" name="Line 26"/>
          <p:cNvSpPr>
            <a:spLocks noChangeShapeType="1"/>
          </p:cNvSpPr>
          <p:nvPr/>
        </p:nvSpPr>
        <p:spPr bwMode="auto">
          <a:xfrm>
            <a:off x="1108075" y="5299075"/>
            <a:ext cx="809625" cy="309563"/>
          </a:xfrm>
          <a:prstGeom prst="line">
            <a:avLst/>
          </a:prstGeom>
          <a:noFill/>
          <a:ln w="12700">
            <a:solidFill>
              <a:schemeClr val="tx2"/>
            </a:solidFill>
            <a:round/>
            <a:headEnd type="none" w="sm" len="sm"/>
            <a:tailEnd type="none" w="sm" len="sm"/>
          </a:ln>
          <a:effectLst/>
        </p:spPr>
        <p:txBody>
          <a:bodyPr/>
          <a:lstStyle/>
          <a:p>
            <a:endParaRPr lang="en-US"/>
          </a:p>
        </p:txBody>
      </p:sp>
      <p:sp>
        <p:nvSpPr>
          <p:cNvPr id="15387" name="Line 27"/>
          <p:cNvSpPr>
            <a:spLocks noChangeShapeType="1"/>
          </p:cNvSpPr>
          <p:nvPr/>
        </p:nvSpPr>
        <p:spPr bwMode="auto">
          <a:xfrm flipH="1">
            <a:off x="2600325" y="5280025"/>
            <a:ext cx="814388" cy="328613"/>
          </a:xfrm>
          <a:prstGeom prst="line">
            <a:avLst/>
          </a:prstGeom>
          <a:noFill/>
          <a:ln w="12700">
            <a:solidFill>
              <a:schemeClr val="tx2"/>
            </a:solidFill>
            <a:round/>
            <a:headEnd type="none" w="sm" len="sm"/>
            <a:tailEnd type="none" w="sm" len="sm"/>
          </a:ln>
          <a:effectLst/>
        </p:spPr>
        <p:txBody>
          <a:bodyPr/>
          <a:lstStyle/>
          <a:p>
            <a:endParaRPr lang="en-US"/>
          </a:p>
        </p:txBody>
      </p:sp>
      <p:sp>
        <p:nvSpPr>
          <p:cNvPr id="15388" name="Line 28"/>
          <p:cNvSpPr>
            <a:spLocks noChangeShapeType="1"/>
          </p:cNvSpPr>
          <p:nvPr/>
        </p:nvSpPr>
        <p:spPr bwMode="auto">
          <a:xfrm flipV="1">
            <a:off x="4973638" y="5138738"/>
            <a:ext cx="0" cy="414337"/>
          </a:xfrm>
          <a:prstGeom prst="line">
            <a:avLst/>
          </a:prstGeom>
          <a:noFill/>
          <a:ln w="12700">
            <a:solidFill>
              <a:schemeClr val="tx2"/>
            </a:solidFill>
            <a:round/>
            <a:headEnd type="none" w="sm" len="sm"/>
            <a:tailEnd type="none" w="sm" len="sm"/>
          </a:ln>
          <a:effectLst/>
        </p:spPr>
        <p:txBody>
          <a:bodyPr/>
          <a:lstStyle/>
          <a:p>
            <a:endParaRPr lang="en-US"/>
          </a:p>
        </p:txBody>
      </p:sp>
      <p:sp>
        <p:nvSpPr>
          <p:cNvPr id="15389" name="Line 29"/>
          <p:cNvSpPr>
            <a:spLocks noChangeShapeType="1"/>
          </p:cNvSpPr>
          <p:nvPr/>
        </p:nvSpPr>
        <p:spPr bwMode="auto">
          <a:xfrm>
            <a:off x="6483350" y="5280025"/>
            <a:ext cx="369888" cy="347663"/>
          </a:xfrm>
          <a:prstGeom prst="line">
            <a:avLst/>
          </a:prstGeom>
          <a:noFill/>
          <a:ln w="12700">
            <a:solidFill>
              <a:schemeClr val="tx2"/>
            </a:solidFill>
            <a:round/>
            <a:headEnd type="none" w="sm" len="sm"/>
            <a:tailEnd type="none" w="sm" len="sm"/>
          </a:ln>
          <a:effectLst/>
        </p:spPr>
        <p:txBody>
          <a:bodyPr/>
          <a:lstStyle/>
          <a:p>
            <a:endParaRPr lang="en-US"/>
          </a:p>
        </p:txBody>
      </p:sp>
      <p:sp>
        <p:nvSpPr>
          <p:cNvPr id="15390" name="Line 30"/>
          <p:cNvSpPr>
            <a:spLocks noChangeShapeType="1"/>
          </p:cNvSpPr>
          <p:nvPr/>
        </p:nvSpPr>
        <p:spPr bwMode="auto">
          <a:xfrm flipH="1">
            <a:off x="7473950" y="5280025"/>
            <a:ext cx="514350" cy="347663"/>
          </a:xfrm>
          <a:prstGeom prst="line">
            <a:avLst/>
          </a:prstGeom>
          <a:noFill/>
          <a:ln w="12700">
            <a:solidFill>
              <a:schemeClr val="tx2"/>
            </a:solidFill>
            <a:round/>
            <a:headEnd type="none" w="sm" len="sm"/>
            <a:tailEnd type="none" w="sm" len="sm"/>
          </a:ln>
          <a:effectLst/>
        </p:spPr>
        <p:txBody>
          <a:bodyPr/>
          <a:lstStyle/>
          <a:p>
            <a:endParaRPr lang="en-US"/>
          </a:p>
        </p:txBody>
      </p:sp>
      <p:sp>
        <p:nvSpPr>
          <p:cNvPr id="15391" name="Line 31"/>
          <p:cNvSpPr>
            <a:spLocks noChangeShapeType="1"/>
          </p:cNvSpPr>
          <p:nvPr/>
        </p:nvSpPr>
        <p:spPr bwMode="auto">
          <a:xfrm flipH="1">
            <a:off x="2881313" y="5854700"/>
            <a:ext cx="1416050" cy="0"/>
          </a:xfrm>
          <a:prstGeom prst="line">
            <a:avLst/>
          </a:prstGeom>
          <a:noFill/>
          <a:ln w="12700">
            <a:solidFill>
              <a:schemeClr val="tx2"/>
            </a:solidFill>
            <a:round/>
            <a:headEnd type="none" w="sm" len="sm"/>
            <a:tailEnd type="none" w="sm" len="sm"/>
          </a:ln>
          <a:effectLst/>
        </p:spPr>
        <p:txBody>
          <a:bodyPr/>
          <a:lstStyle/>
          <a:p>
            <a:endParaRPr lang="en-US"/>
          </a:p>
        </p:txBody>
      </p:sp>
      <p:sp>
        <p:nvSpPr>
          <p:cNvPr id="15392" name="Line 32"/>
          <p:cNvSpPr>
            <a:spLocks noChangeShapeType="1"/>
          </p:cNvSpPr>
          <p:nvPr/>
        </p:nvSpPr>
        <p:spPr bwMode="auto">
          <a:xfrm>
            <a:off x="5640387" y="5854700"/>
            <a:ext cx="987425" cy="0"/>
          </a:xfrm>
          <a:prstGeom prst="line">
            <a:avLst/>
          </a:prstGeom>
          <a:noFill/>
          <a:ln w="50800">
            <a:solidFill>
              <a:schemeClr val="tx2"/>
            </a:solidFill>
            <a:round/>
            <a:headEnd type="stealth" w="med" len="med"/>
            <a:tailEnd type="none" w="sm" len="sm"/>
          </a:ln>
          <a:effectLst/>
        </p:spPr>
        <p:txBody>
          <a:bodyPr/>
          <a:lstStyle/>
          <a:p>
            <a:endParaRPr lang="en-US"/>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741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7412" name="Rectangle 4"/>
          <p:cNvSpPr>
            <a:spLocks noGrp="1" noChangeArrowheads="1"/>
          </p:cNvSpPr>
          <p:nvPr>
            <p:ph type="title"/>
          </p:nvPr>
        </p:nvSpPr>
        <p:spPr>
          <a:noFill/>
          <a:ln/>
        </p:spPr>
        <p:txBody>
          <a:bodyPr/>
          <a:lstStyle/>
          <a:p>
            <a:r>
              <a:rPr lang="en-US"/>
              <a:t>ISA (`is a’) Hierarchies</a:t>
            </a:r>
          </a:p>
        </p:txBody>
      </p:sp>
      <p:sp>
        <p:nvSpPr>
          <p:cNvPr id="17413" name="Rectangle 5"/>
          <p:cNvSpPr>
            <a:spLocks noChangeArrowheads="1"/>
          </p:cNvSpPr>
          <p:nvPr/>
        </p:nvSpPr>
        <p:spPr bwMode="auto">
          <a:xfrm>
            <a:off x="7499350" y="2781300"/>
            <a:ext cx="1495425"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Contract_Emps</a:t>
            </a:r>
          </a:p>
        </p:txBody>
      </p:sp>
      <p:sp>
        <p:nvSpPr>
          <p:cNvPr id="17414" name="Freeform 6"/>
          <p:cNvSpPr>
            <a:spLocks/>
          </p:cNvSpPr>
          <p:nvPr/>
        </p:nvSpPr>
        <p:spPr bwMode="auto">
          <a:xfrm>
            <a:off x="5781675" y="400050"/>
            <a:ext cx="1055688" cy="390525"/>
          </a:xfrm>
          <a:custGeom>
            <a:avLst/>
            <a:gdLst/>
            <a:ahLst/>
            <a:cxnLst>
              <a:cxn ang="0">
                <a:pos x="662" y="111"/>
              </a:cxn>
              <a:cxn ang="0">
                <a:pos x="653" y="90"/>
              </a:cxn>
              <a:cxn ang="0">
                <a:pos x="633" y="70"/>
              </a:cxn>
              <a:cxn ang="0">
                <a:pos x="604" y="52"/>
              </a:cxn>
              <a:cxn ang="0">
                <a:pos x="567" y="35"/>
              </a:cxn>
              <a:cxn ang="0">
                <a:pos x="522" y="23"/>
              </a:cxn>
              <a:cxn ang="0">
                <a:pos x="473" y="11"/>
              </a:cxn>
              <a:cxn ang="0">
                <a:pos x="418" y="4"/>
              </a:cxn>
              <a:cxn ang="0">
                <a:pos x="361" y="1"/>
              </a:cxn>
              <a:cxn ang="0">
                <a:pos x="303" y="1"/>
              </a:cxn>
              <a:cxn ang="0">
                <a:pos x="246" y="4"/>
              </a:cxn>
              <a:cxn ang="0">
                <a:pos x="192" y="11"/>
              </a:cxn>
              <a:cxn ang="0">
                <a:pos x="141" y="23"/>
              </a:cxn>
              <a:cxn ang="0">
                <a:pos x="98" y="35"/>
              </a:cxn>
              <a:cxn ang="0">
                <a:pos x="60" y="52"/>
              </a:cxn>
              <a:cxn ang="0">
                <a:pos x="31" y="70"/>
              </a:cxn>
              <a:cxn ang="0">
                <a:pos x="11" y="90"/>
              </a:cxn>
              <a:cxn ang="0">
                <a:pos x="1" y="111"/>
              </a:cxn>
              <a:cxn ang="0">
                <a:pos x="1" y="133"/>
              </a:cxn>
              <a:cxn ang="0">
                <a:pos x="11" y="154"/>
              </a:cxn>
              <a:cxn ang="0">
                <a:pos x="31" y="174"/>
              </a:cxn>
              <a:cxn ang="0">
                <a:pos x="60" y="193"/>
              </a:cxn>
              <a:cxn ang="0">
                <a:pos x="98" y="209"/>
              </a:cxn>
              <a:cxn ang="0">
                <a:pos x="141" y="223"/>
              </a:cxn>
              <a:cxn ang="0">
                <a:pos x="192" y="233"/>
              </a:cxn>
              <a:cxn ang="0">
                <a:pos x="246" y="240"/>
              </a:cxn>
              <a:cxn ang="0">
                <a:pos x="303" y="245"/>
              </a:cxn>
              <a:cxn ang="0">
                <a:pos x="361" y="245"/>
              </a:cxn>
              <a:cxn ang="0">
                <a:pos x="418" y="240"/>
              </a:cxn>
              <a:cxn ang="0">
                <a:pos x="473" y="233"/>
              </a:cxn>
              <a:cxn ang="0">
                <a:pos x="522" y="223"/>
              </a:cxn>
              <a:cxn ang="0">
                <a:pos x="567" y="209"/>
              </a:cxn>
              <a:cxn ang="0">
                <a:pos x="604" y="193"/>
              </a:cxn>
              <a:cxn ang="0">
                <a:pos x="633" y="174"/>
              </a:cxn>
              <a:cxn ang="0">
                <a:pos x="653" y="154"/>
              </a:cxn>
              <a:cxn ang="0">
                <a:pos x="662" y="133"/>
              </a:cxn>
            </a:cxnLst>
            <a:rect l="0" t="0" r="r" b="b"/>
            <a:pathLst>
              <a:path w="665" h="246">
                <a:moveTo>
                  <a:pt x="664" y="123"/>
                </a:moveTo>
                <a:lnTo>
                  <a:pt x="662" y="111"/>
                </a:lnTo>
                <a:lnTo>
                  <a:pt x="658" y="101"/>
                </a:lnTo>
                <a:lnTo>
                  <a:pt x="653" y="90"/>
                </a:lnTo>
                <a:lnTo>
                  <a:pt x="644" y="80"/>
                </a:lnTo>
                <a:lnTo>
                  <a:pt x="633" y="70"/>
                </a:lnTo>
                <a:lnTo>
                  <a:pt x="620" y="62"/>
                </a:lnTo>
                <a:lnTo>
                  <a:pt x="604" y="52"/>
                </a:lnTo>
                <a:lnTo>
                  <a:pt x="587" y="43"/>
                </a:lnTo>
                <a:lnTo>
                  <a:pt x="567" y="35"/>
                </a:lnTo>
                <a:lnTo>
                  <a:pt x="546" y="28"/>
                </a:lnTo>
                <a:lnTo>
                  <a:pt x="522" y="23"/>
                </a:lnTo>
                <a:lnTo>
                  <a:pt x="498" y="17"/>
                </a:lnTo>
                <a:lnTo>
                  <a:pt x="473" y="11"/>
                </a:lnTo>
                <a:lnTo>
                  <a:pt x="446" y="8"/>
                </a:lnTo>
                <a:lnTo>
                  <a:pt x="418" y="4"/>
                </a:lnTo>
                <a:lnTo>
                  <a:pt x="389" y="2"/>
                </a:lnTo>
                <a:lnTo>
                  <a:pt x="361" y="1"/>
                </a:lnTo>
                <a:lnTo>
                  <a:pt x="332" y="0"/>
                </a:lnTo>
                <a:lnTo>
                  <a:pt x="303" y="1"/>
                </a:lnTo>
                <a:lnTo>
                  <a:pt x="275" y="2"/>
                </a:lnTo>
                <a:lnTo>
                  <a:pt x="246" y="4"/>
                </a:lnTo>
                <a:lnTo>
                  <a:pt x="218" y="8"/>
                </a:lnTo>
                <a:lnTo>
                  <a:pt x="192" y="11"/>
                </a:lnTo>
                <a:lnTo>
                  <a:pt x="166" y="17"/>
                </a:lnTo>
                <a:lnTo>
                  <a:pt x="141" y="23"/>
                </a:lnTo>
                <a:lnTo>
                  <a:pt x="119" y="28"/>
                </a:lnTo>
                <a:lnTo>
                  <a:pt x="98" y="35"/>
                </a:lnTo>
                <a:lnTo>
                  <a:pt x="78" y="43"/>
                </a:lnTo>
                <a:lnTo>
                  <a:pt x="60" y="52"/>
                </a:lnTo>
                <a:lnTo>
                  <a:pt x="45" y="62"/>
                </a:lnTo>
                <a:lnTo>
                  <a:pt x="31" y="70"/>
                </a:lnTo>
                <a:lnTo>
                  <a:pt x="21" y="80"/>
                </a:lnTo>
                <a:lnTo>
                  <a:pt x="11" y="90"/>
                </a:lnTo>
                <a:lnTo>
                  <a:pt x="5" y="101"/>
                </a:lnTo>
                <a:lnTo>
                  <a:pt x="1" y="111"/>
                </a:lnTo>
                <a:lnTo>
                  <a:pt x="0" y="123"/>
                </a:lnTo>
                <a:lnTo>
                  <a:pt x="1" y="133"/>
                </a:lnTo>
                <a:lnTo>
                  <a:pt x="5" y="143"/>
                </a:lnTo>
                <a:lnTo>
                  <a:pt x="11" y="154"/>
                </a:lnTo>
                <a:lnTo>
                  <a:pt x="21" y="164"/>
                </a:lnTo>
                <a:lnTo>
                  <a:pt x="31" y="174"/>
                </a:lnTo>
                <a:lnTo>
                  <a:pt x="45" y="184"/>
                </a:lnTo>
                <a:lnTo>
                  <a:pt x="60" y="193"/>
                </a:lnTo>
                <a:lnTo>
                  <a:pt x="78" y="201"/>
                </a:lnTo>
                <a:lnTo>
                  <a:pt x="98" y="209"/>
                </a:lnTo>
                <a:lnTo>
                  <a:pt x="119" y="216"/>
                </a:lnTo>
                <a:lnTo>
                  <a:pt x="141" y="223"/>
                </a:lnTo>
                <a:lnTo>
                  <a:pt x="166" y="228"/>
                </a:lnTo>
                <a:lnTo>
                  <a:pt x="192" y="233"/>
                </a:lnTo>
                <a:lnTo>
                  <a:pt x="218" y="238"/>
                </a:lnTo>
                <a:lnTo>
                  <a:pt x="246" y="240"/>
                </a:lnTo>
                <a:lnTo>
                  <a:pt x="275" y="242"/>
                </a:lnTo>
                <a:lnTo>
                  <a:pt x="303" y="245"/>
                </a:lnTo>
                <a:lnTo>
                  <a:pt x="332" y="245"/>
                </a:lnTo>
                <a:lnTo>
                  <a:pt x="361" y="245"/>
                </a:lnTo>
                <a:lnTo>
                  <a:pt x="389" y="242"/>
                </a:lnTo>
                <a:lnTo>
                  <a:pt x="418" y="240"/>
                </a:lnTo>
                <a:lnTo>
                  <a:pt x="446" y="238"/>
                </a:lnTo>
                <a:lnTo>
                  <a:pt x="473" y="233"/>
                </a:lnTo>
                <a:lnTo>
                  <a:pt x="498" y="228"/>
                </a:lnTo>
                <a:lnTo>
                  <a:pt x="522" y="223"/>
                </a:lnTo>
                <a:lnTo>
                  <a:pt x="546" y="216"/>
                </a:lnTo>
                <a:lnTo>
                  <a:pt x="567" y="209"/>
                </a:lnTo>
                <a:lnTo>
                  <a:pt x="587" y="201"/>
                </a:lnTo>
                <a:lnTo>
                  <a:pt x="604" y="193"/>
                </a:lnTo>
                <a:lnTo>
                  <a:pt x="620" y="184"/>
                </a:lnTo>
                <a:lnTo>
                  <a:pt x="633" y="174"/>
                </a:lnTo>
                <a:lnTo>
                  <a:pt x="644" y="164"/>
                </a:lnTo>
                <a:lnTo>
                  <a:pt x="653" y="154"/>
                </a:lnTo>
                <a:lnTo>
                  <a:pt x="658" y="143"/>
                </a:lnTo>
                <a:lnTo>
                  <a:pt x="662" y="133"/>
                </a:lnTo>
                <a:lnTo>
                  <a:pt x="664" y="12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15" name="Freeform 7"/>
          <p:cNvSpPr>
            <a:spLocks/>
          </p:cNvSpPr>
          <p:nvPr/>
        </p:nvSpPr>
        <p:spPr bwMode="auto">
          <a:xfrm>
            <a:off x="7718425" y="400050"/>
            <a:ext cx="1054100" cy="390525"/>
          </a:xfrm>
          <a:custGeom>
            <a:avLst/>
            <a:gdLst/>
            <a:ahLst/>
            <a:cxnLst>
              <a:cxn ang="0">
                <a:pos x="1" y="133"/>
              </a:cxn>
              <a:cxn ang="0">
                <a:pos x="10" y="154"/>
              </a:cxn>
              <a:cxn ang="0">
                <a:pos x="30" y="174"/>
              </a:cxn>
              <a:cxn ang="0">
                <a:pos x="59" y="193"/>
              </a:cxn>
              <a:cxn ang="0">
                <a:pos x="96" y="209"/>
              </a:cxn>
              <a:cxn ang="0">
                <a:pos x="141" y="223"/>
              </a:cxn>
              <a:cxn ang="0">
                <a:pos x="190" y="233"/>
              </a:cxn>
              <a:cxn ang="0">
                <a:pos x="245" y="240"/>
              </a:cxn>
              <a:cxn ang="0">
                <a:pos x="302" y="245"/>
              </a:cxn>
              <a:cxn ang="0">
                <a:pos x="359" y="245"/>
              </a:cxn>
              <a:cxn ang="0">
                <a:pos x="417" y="240"/>
              </a:cxn>
              <a:cxn ang="0">
                <a:pos x="472" y="233"/>
              </a:cxn>
              <a:cxn ang="0">
                <a:pos x="521" y="221"/>
              </a:cxn>
              <a:cxn ang="0">
                <a:pos x="566" y="209"/>
              </a:cxn>
              <a:cxn ang="0">
                <a:pos x="603" y="192"/>
              </a:cxn>
              <a:cxn ang="0">
                <a:pos x="631" y="174"/>
              </a:cxn>
              <a:cxn ang="0">
                <a:pos x="652" y="154"/>
              </a:cxn>
              <a:cxn ang="0">
                <a:pos x="661" y="133"/>
              </a:cxn>
              <a:cxn ang="0">
                <a:pos x="661" y="111"/>
              </a:cxn>
              <a:cxn ang="0">
                <a:pos x="652" y="90"/>
              </a:cxn>
              <a:cxn ang="0">
                <a:pos x="631" y="70"/>
              </a:cxn>
              <a:cxn ang="0">
                <a:pos x="603" y="52"/>
              </a:cxn>
              <a:cxn ang="0">
                <a:pos x="566" y="35"/>
              </a:cxn>
              <a:cxn ang="0">
                <a:pos x="521" y="23"/>
              </a:cxn>
              <a:cxn ang="0">
                <a:pos x="472" y="11"/>
              </a:cxn>
              <a:cxn ang="0">
                <a:pos x="416" y="4"/>
              </a:cxn>
              <a:cxn ang="0">
                <a:pos x="359" y="1"/>
              </a:cxn>
              <a:cxn ang="0">
                <a:pos x="302" y="1"/>
              </a:cxn>
              <a:cxn ang="0">
                <a:pos x="245" y="4"/>
              </a:cxn>
              <a:cxn ang="0">
                <a:pos x="190" y="11"/>
              </a:cxn>
              <a:cxn ang="0">
                <a:pos x="141" y="23"/>
              </a:cxn>
              <a:cxn ang="0">
                <a:pos x="96" y="35"/>
              </a:cxn>
              <a:cxn ang="0">
                <a:pos x="59" y="52"/>
              </a:cxn>
              <a:cxn ang="0">
                <a:pos x="30" y="71"/>
              </a:cxn>
              <a:cxn ang="0">
                <a:pos x="10" y="90"/>
              </a:cxn>
              <a:cxn ang="0">
                <a:pos x="1" y="111"/>
              </a:cxn>
            </a:cxnLst>
            <a:rect l="0" t="0" r="r" b="b"/>
            <a:pathLst>
              <a:path w="664" h="246">
                <a:moveTo>
                  <a:pt x="0" y="123"/>
                </a:moveTo>
                <a:lnTo>
                  <a:pt x="1" y="133"/>
                </a:lnTo>
                <a:lnTo>
                  <a:pt x="5" y="143"/>
                </a:lnTo>
                <a:lnTo>
                  <a:pt x="10" y="154"/>
                </a:lnTo>
                <a:lnTo>
                  <a:pt x="19" y="164"/>
                </a:lnTo>
                <a:lnTo>
                  <a:pt x="30" y="174"/>
                </a:lnTo>
                <a:lnTo>
                  <a:pt x="43" y="184"/>
                </a:lnTo>
                <a:lnTo>
                  <a:pt x="59" y="193"/>
                </a:lnTo>
                <a:lnTo>
                  <a:pt x="76" y="201"/>
                </a:lnTo>
                <a:lnTo>
                  <a:pt x="96" y="209"/>
                </a:lnTo>
                <a:lnTo>
                  <a:pt x="118" y="216"/>
                </a:lnTo>
                <a:lnTo>
                  <a:pt x="141" y="223"/>
                </a:lnTo>
                <a:lnTo>
                  <a:pt x="165" y="228"/>
                </a:lnTo>
                <a:lnTo>
                  <a:pt x="190" y="233"/>
                </a:lnTo>
                <a:lnTo>
                  <a:pt x="217" y="238"/>
                </a:lnTo>
                <a:lnTo>
                  <a:pt x="245" y="240"/>
                </a:lnTo>
                <a:lnTo>
                  <a:pt x="273" y="242"/>
                </a:lnTo>
                <a:lnTo>
                  <a:pt x="302" y="245"/>
                </a:lnTo>
                <a:lnTo>
                  <a:pt x="331" y="245"/>
                </a:lnTo>
                <a:lnTo>
                  <a:pt x="359" y="245"/>
                </a:lnTo>
                <a:lnTo>
                  <a:pt x="388" y="242"/>
                </a:lnTo>
                <a:lnTo>
                  <a:pt x="417" y="240"/>
                </a:lnTo>
                <a:lnTo>
                  <a:pt x="444" y="238"/>
                </a:lnTo>
                <a:lnTo>
                  <a:pt x="472" y="233"/>
                </a:lnTo>
                <a:lnTo>
                  <a:pt x="497" y="228"/>
                </a:lnTo>
                <a:lnTo>
                  <a:pt x="521" y="221"/>
                </a:lnTo>
                <a:lnTo>
                  <a:pt x="544" y="216"/>
                </a:lnTo>
                <a:lnTo>
                  <a:pt x="566" y="209"/>
                </a:lnTo>
                <a:lnTo>
                  <a:pt x="584" y="201"/>
                </a:lnTo>
                <a:lnTo>
                  <a:pt x="603" y="192"/>
                </a:lnTo>
                <a:lnTo>
                  <a:pt x="617" y="184"/>
                </a:lnTo>
                <a:lnTo>
                  <a:pt x="631" y="174"/>
                </a:lnTo>
                <a:lnTo>
                  <a:pt x="643" y="164"/>
                </a:lnTo>
                <a:lnTo>
                  <a:pt x="652" y="154"/>
                </a:lnTo>
                <a:lnTo>
                  <a:pt x="657" y="143"/>
                </a:lnTo>
                <a:lnTo>
                  <a:pt x="661" y="133"/>
                </a:lnTo>
                <a:lnTo>
                  <a:pt x="663" y="123"/>
                </a:lnTo>
                <a:lnTo>
                  <a:pt x="661" y="111"/>
                </a:lnTo>
                <a:lnTo>
                  <a:pt x="657" y="101"/>
                </a:lnTo>
                <a:lnTo>
                  <a:pt x="652" y="90"/>
                </a:lnTo>
                <a:lnTo>
                  <a:pt x="643" y="80"/>
                </a:lnTo>
                <a:lnTo>
                  <a:pt x="631" y="70"/>
                </a:lnTo>
                <a:lnTo>
                  <a:pt x="617" y="62"/>
                </a:lnTo>
                <a:lnTo>
                  <a:pt x="603" y="52"/>
                </a:lnTo>
                <a:lnTo>
                  <a:pt x="584" y="43"/>
                </a:lnTo>
                <a:lnTo>
                  <a:pt x="566" y="35"/>
                </a:lnTo>
                <a:lnTo>
                  <a:pt x="543" y="28"/>
                </a:lnTo>
                <a:lnTo>
                  <a:pt x="521" y="23"/>
                </a:lnTo>
                <a:lnTo>
                  <a:pt x="497" y="17"/>
                </a:lnTo>
                <a:lnTo>
                  <a:pt x="472" y="11"/>
                </a:lnTo>
                <a:lnTo>
                  <a:pt x="444" y="8"/>
                </a:lnTo>
                <a:lnTo>
                  <a:pt x="416" y="4"/>
                </a:lnTo>
                <a:lnTo>
                  <a:pt x="388" y="2"/>
                </a:lnTo>
                <a:lnTo>
                  <a:pt x="359" y="1"/>
                </a:lnTo>
                <a:lnTo>
                  <a:pt x="331" y="0"/>
                </a:lnTo>
                <a:lnTo>
                  <a:pt x="302" y="1"/>
                </a:lnTo>
                <a:lnTo>
                  <a:pt x="273" y="2"/>
                </a:lnTo>
                <a:lnTo>
                  <a:pt x="245" y="4"/>
                </a:lnTo>
                <a:lnTo>
                  <a:pt x="217" y="8"/>
                </a:lnTo>
                <a:lnTo>
                  <a:pt x="190" y="11"/>
                </a:lnTo>
                <a:lnTo>
                  <a:pt x="165" y="17"/>
                </a:lnTo>
                <a:lnTo>
                  <a:pt x="141" y="23"/>
                </a:lnTo>
                <a:lnTo>
                  <a:pt x="118" y="28"/>
                </a:lnTo>
                <a:lnTo>
                  <a:pt x="96" y="35"/>
                </a:lnTo>
                <a:lnTo>
                  <a:pt x="76" y="43"/>
                </a:lnTo>
                <a:lnTo>
                  <a:pt x="59" y="52"/>
                </a:lnTo>
                <a:lnTo>
                  <a:pt x="43" y="62"/>
                </a:lnTo>
                <a:lnTo>
                  <a:pt x="30" y="71"/>
                </a:lnTo>
                <a:lnTo>
                  <a:pt x="19" y="80"/>
                </a:lnTo>
                <a:lnTo>
                  <a:pt x="10" y="90"/>
                </a:lnTo>
                <a:lnTo>
                  <a:pt x="5" y="101"/>
                </a:lnTo>
                <a:lnTo>
                  <a:pt x="1" y="111"/>
                </a:lnTo>
                <a:lnTo>
                  <a:pt x="0" y="123"/>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16" name="Freeform 8"/>
          <p:cNvSpPr>
            <a:spLocks/>
          </p:cNvSpPr>
          <p:nvPr/>
        </p:nvSpPr>
        <p:spPr bwMode="auto">
          <a:xfrm>
            <a:off x="6732588" y="115888"/>
            <a:ext cx="1054100" cy="390525"/>
          </a:xfrm>
          <a:custGeom>
            <a:avLst/>
            <a:gdLst/>
            <a:ahLst/>
            <a:cxnLst>
              <a:cxn ang="0">
                <a:pos x="661" y="111"/>
              </a:cxn>
              <a:cxn ang="0">
                <a:pos x="651" y="90"/>
              </a:cxn>
              <a:cxn ang="0">
                <a:pos x="632" y="70"/>
              </a:cxn>
              <a:cxn ang="0">
                <a:pos x="603" y="51"/>
              </a:cxn>
              <a:cxn ang="0">
                <a:pos x="566" y="35"/>
              </a:cxn>
              <a:cxn ang="0">
                <a:pos x="521" y="21"/>
              </a:cxn>
              <a:cxn ang="0">
                <a:pos x="471" y="11"/>
              </a:cxn>
              <a:cxn ang="0">
                <a:pos x="416" y="4"/>
              </a:cxn>
              <a:cxn ang="0">
                <a:pos x="361" y="0"/>
              </a:cxn>
              <a:cxn ang="0">
                <a:pos x="303" y="0"/>
              </a:cxn>
              <a:cxn ang="0">
                <a:pos x="246" y="4"/>
              </a:cxn>
              <a:cxn ang="0">
                <a:pos x="191" y="11"/>
              </a:cxn>
              <a:cxn ang="0">
                <a:pos x="141" y="21"/>
              </a:cxn>
              <a:cxn ang="0">
                <a:pos x="96" y="35"/>
              </a:cxn>
              <a:cxn ang="0">
                <a:pos x="59" y="51"/>
              </a:cxn>
              <a:cxn ang="0">
                <a:pos x="31" y="70"/>
              </a:cxn>
              <a:cxn ang="0">
                <a:pos x="11" y="90"/>
              </a:cxn>
              <a:cxn ang="0">
                <a:pos x="1" y="111"/>
              </a:cxn>
              <a:cxn ang="0">
                <a:pos x="1" y="133"/>
              </a:cxn>
              <a:cxn ang="0">
                <a:pos x="11" y="154"/>
              </a:cxn>
              <a:cxn ang="0">
                <a:pos x="31" y="173"/>
              </a:cxn>
              <a:cxn ang="0">
                <a:pos x="59" y="192"/>
              </a:cxn>
              <a:cxn ang="0">
                <a:pos x="96" y="209"/>
              </a:cxn>
              <a:cxn ang="0">
                <a:pos x="141" y="221"/>
              </a:cxn>
              <a:cxn ang="0">
                <a:pos x="191" y="233"/>
              </a:cxn>
              <a:cxn ang="0">
                <a:pos x="246" y="240"/>
              </a:cxn>
              <a:cxn ang="0">
                <a:pos x="303" y="243"/>
              </a:cxn>
              <a:cxn ang="0">
                <a:pos x="361" y="243"/>
              </a:cxn>
              <a:cxn ang="0">
                <a:pos x="416" y="240"/>
              </a:cxn>
              <a:cxn ang="0">
                <a:pos x="471" y="233"/>
              </a:cxn>
              <a:cxn ang="0">
                <a:pos x="521" y="221"/>
              </a:cxn>
              <a:cxn ang="0">
                <a:pos x="566" y="209"/>
              </a:cxn>
              <a:cxn ang="0">
                <a:pos x="603" y="192"/>
              </a:cxn>
              <a:cxn ang="0">
                <a:pos x="632" y="173"/>
              </a:cxn>
              <a:cxn ang="0">
                <a:pos x="651" y="154"/>
              </a:cxn>
              <a:cxn ang="0">
                <a:pos x="661" y="133"/>
              </a:cxn>
            </a:cxnLst>
            <a:rect l="0" t="0" r="r" b="b"/>
            <a:pathLst>
              <a:path w="664" h="246">
                <a:moveTo>
                  <a:pt x="663" y="121"/>
                </a:moveTo>
                <a:lnTo>
                  <a:pt x="661" y="111"/>
                </a:lnTo>
                <a:lnTo>
                  <a:pt x="657" y="101"/>
                </a:lnTo>
                <a:lnTo>
                  <a:pt x="651" y="90"/>
                </a:lnTo>
                <a:lnTo>
                  <a:pt x="643" y="80"/>
                </a:lnTo>
                <a:lnTo>
                  <a:pt x="632" y="70"/>
                </a:lnTo>
                <a:lnTo>
                  <a:pt x="618" y="60"/>
                </a:lnTo>
                <a:lnTo>
                  <a:pt x="603" y="51"/>
                </a:lnTo>
                <a:lnTo>
                  <a:pt x="586" y="43"/>
                </a:lnTo>
                <a:lnTo>
                  <a:pt x="566" y="35"/>
                </a:lnTo>
                <a:lnTo>
                  <a:pt x="545" y="28"/>
                </a:lnTo>
                <a:lnTo>
                  <a:pt x="521" y="21"/>
                </a:lnTo>
                <a:lnTo>
                  <a:pt x="497" y="16"/>
                </a:lnTo>
                <a:lnTo>
                  <a:pt x="471" y="11"/>
                </a:lnTo>
                <a:lnTo>
                  <a:pt x="444" y="6"/>
                </a:lnTo>
                <a:lnTo>
                  <a:pt x="416" y="4"/>
                </a:lnTo>
                <a:lnTo>
                  <a:pt x="389" y="2"/>
                </a:lnTo>
                <a:lnTo>
                  <a:pt x="361" y="0"/>
                </a:lnTo>
                <a:lnTo>
                  <a:pt x="330" y="0"/>
                </a:lnTo>
                <a:lnTo>
                  <a:pt x="303" y="0"/>
                </a:lnTo>
                <a:lnTo>
                  <a:pt x="273" y="2"/>
                </a:lnTo>
                <a:lnTo>
                  <a:pt x="246" y="4"/>
                </a:lnTo>
                <a:lnTo>
                  <a:pt x="218" y="6"/>
                </a:lnTo>
                <a:lnTo>
                  <a:pt x="191" y="11"/>
                </a:lnTo>
                <a:lnTo>
                  <a:pt x="165" y="16"/>
                </a:lnTo>
                <a:lnTo>
                  <a:pt x="141" y="21"/>
                </a:lnTo>
                <a:lnTo>
                  <a:pt x="119" y="28"/>
                </a:lnTo>
                <a:lnTo>
                  <a:pt x="96" y="35"/>
                </a:lnTo>
                <a:lnTo>
                  <a:pt x="78" y="43"/>
                </a:lnTo>
                <a:lnTo>
                  <a:pt x="59" y="51"/>
                </a:lnTo>
                <a:lnTo>
                  <a:pt x="44" y="60"/>
                </a:lnTo>
                <a:lnTo>
                  <a:pt x="31" y="70"/>
                </a:lnTo>
                <a:lnTo>
                  <a:pt x="19" y="80"/>
                </a:lnTo>
                <a:lnTo>
                  <a:pt x="11" y="90"/>
                </a:lnTo>
                <a:lnTo>
                  <a:pt x="5" y="101"/>
                </a:lnTo>
                <a:lnTo>
                  <a:pt x="1" y="111"/>
                </a:lnTo>
                <a:lnTo>
                  <a:pt x="0" y="121"/>
                </a:lnTo>
                <a:lnTo>
                  <a:pt x="1" y="133"/>
                </a:lnTo>
                <a:lnTo>
                  <a:pt x="5" y="143"/>
                </a:lnTo>
                <a:lnTo>
                  <a:pt x="11" y="154"/>
                </a:lnTo>
                <a:lnTo>
                  <a:pt x="19" y="164"/>
                </a:lnTo>
                <a:lnTo>
                  <a:pt x="31" y="173"/>
                </a:lnTo>
                <a:lnTo>
                  <a:pt x="44" y="182"/>
                </a:lnTo>
                <a:lnTo>
                  <a:pt x="59" y="192"/>
                </a:lnTo>
                <a:lnTo>
                  <a:pt x="78" y="201"/>
                </a:lnTo>
                <a:lnTo>
                  <a:pt x="96" y="209"/>
                </a:lnTo>
                <a:lnTo>
                  <a:pt x="119" y="216"/>
                </a:lnTo>
                <a:lnTo>
                  <a:pt x="141" y="221"/>
                </a:lnTo>
                <a:lnTo>
                  <a:pt x="165" y="227"/>
                </a:lnTo>
                <a:lnTo>
                  <a:pt x="191" y="233"/>
                </a:lnTo>
                <a:lnTo>
                  <a:pt x="218" y="236"/>
                </a:lnTo>
                <a:lnTo>
                  <a:pt x="246" y="240"/>
                </a:lnTo>
                <a:lnTo>
                  <a:pt x="273" y="242"/>
                </a:lnTo>
                <a:lnTo>
                  <a:pt x="303" y="243"/>
                </a:lnTo>
                <a:lnTo>
                  <a:pt x="330" y="245"/>
                </a:lnTo>
                <a:lnTo>
                  <a:pt x="361" y="243"/>
                </a:lnTo>
                <a:lnTo>
                  <a:pt x="389" y="242"/>
                </a:lnTo>
                <a:lnTo>
                  <a:pt x="416" y="240"/>
                </a:lnTo>
                <a:lnTo>
                  <a:pt x="444" y="236"/>
                </a:lnTo>
                <a:lnTo>
                  <a:pt x="471" y="233"/>
                </a:lnTo>
                <a:lnTo>
                  <a:pt x="497" y="227"/>
                </a:lnTo>
                <a:lnTo>
                  <a:pt x="521" y="221"/>
                </a:lnTo>
                <a:lnTo>
                  <a:pt x="545" y="216"/>
                </a:lnTo>
                <a:lnTo>
                  <a:pt x="566" y="209"/>
                </a:lnTo>
                <a:lnTo>
                  <a:pt x="586" y="201"/>
                </a:lnTo>
                <a:lnTo>
                  <a:pt x="603" y="192"/>
                </a:lnTo>
                <a:lnTo>
                  <a:pt x="618" y="182"/>
                </a:lnTo>
                <a:lnTo>
                  <a:pt x="632" y="173"/>
                </a:lnTo>
                <a:lnTo>
                  <a:pt x="643" y="164"/>
                </a:lnTo>
                <a:lnTo>
                  <a:pt x="651" y="154"/>
                </a:lnTo>
                <a:lnTo>
                  <a:pt x="657" y="143"/>
                </a:lnTo>
                <a:lnTo>
                  <a:pt x="661" y="133"/>
                </a:lnTo>
                <a:lnTo>
                  <a:pt x="663" y="12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17" name="Freeform 9"/>
          <p:cNvSpPr>
            <a:spLocks/>
          </p:cNvSpPr>
          <p:nvPr/>
        </p:nvSpPr>
        <p:spPr bwMode="auto">
          <a:xfrm>
            <a:off x="6732588" y="1027113"/>
            <a:ext cx="1196975" cy="425450"/>
          </a:xfrm>
          <a:custGeom>
            <a:avLst/>
            <a:gdLst/>
            <a:ahLst/>
            <a:cxnLst>
              <a:cxn ang="0">
                <a:pos x="753" y="267"/>
              </a:cxn>
              <a:cxn ang="0">
                <a:pos x="753" y="0"/>
              </a:cxn>
              <a:cxn ang="0">
                <a:pos x="0" y="0"/>
              </a:cxn>
              <a:cxn ang="0">
                <a:pos x="0" y="267"/>
              </a:cxn>
              <a:cxn ang="0">
                <a:pos x="753" y="267"/>
              </a:cxn>
            </a:cxnLst>
            <a:rect l="0" t="0" r="r" b="b"/>
            <a:pathLst>
              <a:path w="754" h="268">
                <a:moveTo>
                  <a:pt x="753" y="267"/>
                </a:moveTo>
                <a:lnTo>
                  <a:pt x="753" y="0"/>
                </a:lnTo>
                <a:lnTo>
                  <a:pt x="0" y="0"/>
                </a:lnTo>
                <a:lnTo>
                  <a:pt x="0" y="267"/>
                </a:lnTo>
                <a:lnTo>
                  <a:pt x="753" y="267"/>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18" name="Rectangle 10"/>
          <p:cNvSpPr>
            <a:spLocks noChangeArrowheads="1"/>
          </p:cNvSpPr>
          <p:nvPr/>
        </p:nvSpPr>
        <p:spPr bwMode="auto">
          <a:xfrm>
            <a:off x="6951663" y="176213"/>
            <a:ext cx="646112"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name</a:t>
            </a:r>
          </a:p>
        </p:txBody>
      </p:sp>
      <p:sp>
        <p:nvSpPr>
          <p:cNvPr id="17419" name="Rectangle 11"/>
          <p:cNvSpPr>
            <a:spLocks noChangeArrowheads="1"/>
          </p:cNvSpPr>
          <p:nvPr/>
        </p:nvSpPr>
        <p:spPr bwMode="auto">
          <a:xfrm>
            <a:off x="6030913" y="396875"/>
            <a:ext cx="487362" cy="301625"/>
          </a:xfrm>
          <a:prstGeom prst="rect">
            <a:avLst/>
          </a:prstGeom>
          <a:noFill/>
          <a:ln w="9525">
            <a:noFill/>
            <a:miter lim="800000"/>
            <a:headEnd/>
            <a:tailEnd/>
          </a:ln>
          <a:effectLst/>
        </p:spPr>
        <p:txBody>
          <a:bodyPr wrap="none" lIns="90488" tIns="44450" rIns="90488" bIns="44450">
            <a:spAutoFit/>
          </a:bodyPr>
          <a:lstStyle/>
          <a:p>
            <a:r>
              <a:rPr lang="en-US" sz="1400" b="1" u="sng">
                <a:solidFill>
                  <a:srgbClr val="000000"/>
                </a:solidFill>
                <a:latin typeface="Arial" pitchFamily="34" charset="0"/>
              </a:rPr>
              <a:t>ssn</a:t>
            </a:r>
          </a:p>
        </p:txBody>
      </p:sp>
      <p:sp>
        <p:nvSpPr>
          <p:cNvPr id="17420" name="Rectangle 12"/>
          <p:cNvSpPr>
            <a:spLocks noChangeArrowheads="1"/>
          </p:cNvSpPr>
          <p:nvPr/>
        </p:nvSpPr>
        <p:spPr bwMode="auto">
          <a:xfrm>
            <a:off x="6796088" y="1087438"/>
            <a:ext cx="1119187"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Employees</a:t>
            </a:r>
          </a:p>
        </p:txBody>
      </p:sp>
      <p:sp>
        <p:nvSpPr>
          <p:cNvPr id="17421" name="Rectangle 13"/>
          <p:cNvSpPr>
            <a:spLocks noChangeArrowheads="1"/>
          </p:cNvSpPr>
          <p:nvPr/>
        </p:nvSpPr>
        <p:spPr bwMode="auto">
          <a:xfrm>
            <a:off x="8016875" y="407988"/>
            <a:ext cx="398463"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lot</a:t>
            </a:r>
          </a:p>
        </p:txBody>
      </p:sp>
      <p:sp>
        <p:nvSpPr>
          <p:cNvPr id="17422" name="Line 14"/>
          <p:cNvSpPr>
            <a:spLocks noChangeShapeType="1"/>
          </p:cNvSpPr>
          <p:nvPr/>
        </p:nvSpPr>
        <p:spPr bwMode="auto">
          <a:xfrm>
            <a:off x="6300788" y="781050"/>
            <a:ext cx="644525" cy="244475"/>
          </a:xfrm>
          <a:prstGeom prst="line">
            <a:avLst/>
          </a:prstGeom>
          <a:noFill/>
          <a:ln w="12700">
            <a:solidFill>
              <a:schemeClr val="tx2"/>
            </a:solidFill>
            <a:round/>
            <a:headEnd type="none" w="sm" len="sm"/>
            <a:tailEnd type="none" w="sm" len="sm"/>
          </a:ln>
          <a:effectLst/>
        </p:spPr>
        <p:txBody>
          <a:bodyPr/>
          <a:lstStyle/>
          <a:p>
            <a:endParaRPr lang="en-US"/>
          </a:p>
        </p:txBody>
      </p:sp>
      <p:sp>
        <p:nvSpPr>
          <p:cNvPr id="17423" name="Line 15"/>
          <p:cNvSpPr>
            <a:spLocks noChangeShapeType="1"/>
          </p:cNvSpPr>
          <p:nvPr/>
        </p:nvSpPr>
        <p:spPr bwMode="auto">
          <a:xfrm>
            <a:off x="7346950" y="523875"/>
            <a:ext cx="0" cy="501650"/>
          </a:xfrm>
          <a:prstGeom prst="line">
            <a:avLst/>
          </a:prstGeom>
          <a:noFill/>
          <a:ln w="12700">
            <a:solidFill>
              <a:schemeClr val="tx2"/>
            </a:solidFill>
            <a:round/>
            <a:headEnd type="none" w="sm" len="sm"/>
            <a:tailEnd type="none" w="sm" len="sm"/>
          </a:ln>
          <a:effectLst/>
        </p:spPr>
        <p:txBody>
          <a:bodyPr/>
          <a:lstStyle/>
          <a:p>
            <a:endParaRPr lang="en-US"/>
          </a:p>
        </p:txBody>
      </p:sp>
      <p:sp>
        <p:nvSpPr>
          <p:cNvPr id="17424" name="Line 16"/>
          <p:cNvSpPr>
            <a:spLocks noChangeShapeType="1"/>
          </p:cNvSpPr>
          <p:nvPr/>
        </p:nvSpPr>
        <p:spPr bwMode="auto">
          <a:xfrm flipH="1">
            <a:off x="7567613" y="814388"/>
            <a:ext cx="703262" cy="211137"/>
          </a:xfrm>
          <a:prstGeom prst="line">
            <a:avLst/>
          </a:prstGeom>
          <a:noFill/>
          <a:ln w="12700">
            <a:solidFill>
              <a:schemeClr val="tx2"/>
            </a:solidFill>
            <a:round/>
            <a:headEnd type="none" w="sm" len="sm"/>
            <a:tailEnd type="none" w="sm" len="sm"/>
          </a:ln>
          <a:effectLst/>
        </p:spPr>
        <p:txBody>
          <a:bodyPr/>
          <a:lstStyle/>
          <a:p>
            <a:endParaRPr lang="en-US"/>
          </a:p>
        </p:txBody>
      </p:sp>
      <p:sp>
        <p:nvSpPr>
          <p:cNvPr id="17425" name="Freeform 17"/>
          <p:cNvSpPr>
            <a:spLocks/>
          </p:cNvSpPr>
          <p:nvPr/>
        </p:nvSpPr>
        <p:spPr bwMode="auto">
          <a:xfrm>
            <a:off x="3886200" y="1600200"/>
            <a:ext cx="1417638" cy="468313"/>
          </a:xfrm>
          <a:custGeom>
            <a:avLst/>
            <a:gdLst/>
            <a:ahLst/>
            <a:cxnLst>
              <a:cxn ang="0">
                <a:pos x="0" y="159"/>
              </a:cxn>
              <a:cxn ang="0">
                <a:pos x="14" y="184"/>
              </a:cxn>
              <a:cxn ang="0">
                <a:pos x="41" y="208"/>
              </a:cxn>
              <a:cxn ang="0">
                <a:pos x="80" y="229"/>
              </a:cxn>
              <a:cxn ang="0">
                <a:pos x="129" y="251"/>
              </a:cxn>
              <a:cxn ang="0">
                <a:pos x="189" y="265"/>
              </a:cxn>
              <a:cxn ang="0">
                <a:pos x="257" y="280"/>
              </a:cxn>
              <a:cxn ang="0">
                <a:pos x="329" y="288"/>
              </a:cxn>
              <a:cxn ang="0">
                <a:pos x="407" y="292"/>
              </a:cxn>
              <a:cxn ang="0">
                <a:pos x="484" y="292"/>
              </a:cxn>
              <a:cxn ang="0">
                <a:pos x="562" y="288"/>
              </a:cxn>
              <a:cxn ang="0">
                <a:pos x="634" y="278"/>
              </a:cxn>
              <a:cxn ang="0">
                <a:pos x="702" y="265"/>
              </a:cxn>
              <a:cxn ang="0">
                <a:pos x="761" y="250"/>
              </a:cxn>
              <a:cxn ang="0">
                <a:pos x="811" y="229"/>
              </a:cxn>
              <a:cxn ang="0">
                <a:pos x="850" y="208"/>
              </a:cxn>
              <a:cxn ang="0">
                <a:pos x="877" y="184"/>
              </a:cxn>
              <a:cxn ang="0">
                <a:pos x="890" y="159"/>
              </a:cxn>
              <a:cxn ang="0">
                <a:pos x="890" y="134"/>
              </a:cxn>
              <a:cxn ang="0">
                <a:pos x="877" y="109"/>
              </a:cxn>
              <a:cxn ang="0">
                <a:pos x="850" y="84"/>
              </a:cxn>
              <a:cxn ang="0">
                <a:pos x="811" y="61"/>
              </a:cxn>
              <a:cxn ang="0">
                <a:pos x="761" y="42"/>
              </a:cxn>
              <a:cxn ang="0">
                <a:pos x="701" y="25"/>
              </a:cxn>
              <a:cxn ang="0">
                <a:pos x="634" y="13"/>
              </a:cxn>
              <a:cxn ang="0">
                <a:pos x="560" y="4"/>
              </a:cxn>
              <a:cxn ang="0">
                <a:pos x="484" y="0"/>
              </a:cxn>
              <a:cxn ang="0">
                <a:pos x="407" y="0"/>
              </a:cxn>
              <a:cxn ang="0">
                <a:pos x="329" y="4"/>
              </a:cxn>
              <a:cxn ang="0">
                <a:pos x="257" y="13"/>
              </a:cxn>
              <a:cxn ang="0">
                <a:pos x="189" y="25"/>
              </a:cxn>
              <a:cxn ang="0">
                <a:pos x="129" y="42"/>
              </a:cxn>
              <a:cxn ang="0">
                <a:pos x="80" y="61"/>
              </a:cxn>
              <a:cxn ang="0">
                <a:pos x="41" y="84"/>
              </a:cxn>
              <a:cxn ang="0">
                <a:pos x="14" y="109"/>
              </a:cxn>
              <a:cxn ang="0">
                <a:pos x="0" y="134"/>
              </a:cxn>
            </a:cxnLst>
            <a:rect l="0" t="0" r="r" b="b"/>
            <a:pathLst>
              <a:path w="893" h="295">
                <a:moveTo>
                  <a:pt x="0" y="146"/>
                </a:moveTo>
                <a:lnTo>
                  <a:pt x="0" y="159"/>
                </a:lnTo>
                <a:lnTo>
                  <a:pt x="4" y="172"/>
                </a:lnTo>
                <a:lnTo>
                  <a:pt x="14" y="184"/>
                </a:lnTo>
                <a:lnTo>
                  <a:pt x="26" y="197"/>
                </a:lnTo>
                <a:lnTo>
                  <a:pt x="41" y="208"/>
                </a:lnTo>
                <a:lnTo>
                  <a:pt x="58" y="219"/>
                </a:lnTo>
                <a:lnTo>
                  <a:pt x="80" y="229"/>
                </a:lnTo>
                <a:lnTo>
                  <a:pt x="102" y="241"/>
                </a:lnTo>
                <a:lnTo>
                  <a:pt x="129" y="251"/>
                </a:lnTo>
                <a:lnTo>
                  <a:pt x="159" y="259"/>
                </a:lnTo>
                <a:lnTo>
                  <a:pt x="189" y="265"/>
                </a:lnTo>
                <a:lnTo>
                  <a:pt x="222" y="272"/>
                </a:lnTo>
                <a:lnTo>
                  <a:pt x="257" y="280"/>
                </a:lnTo>
                <a:lnTo>
                  <a:pt x="292" y="283"/>
                </a:lnTo>
                <a:lnTo>
                  <a:pt x="329" y="288"/>
                </a:lnTo>
                <a:lnTo>
                  <a:pt x="369" y="290"/>
                </a:lnTo>
                <a:lnTo>
                  <a:pt x="407" y="292"/>
                </a:lnTo>
                <a:lnTo>
                  <a:pt x="445" y="294"/>
                </a:lnTo>
                <a:lnTo>
                  <a:pt x="484" y="292"/>
                </a:lnTo>
                <a:lnTo>
                  <a:pt x="522" y="290"/>
                </a:lnTo>
                <a:lnTo>
                  <a:pt x="562" y="288"/>
                </a:lnTo>
                <a:lnTo>
                  <a:pt x="599" y="283"/>
                </a:lnTo>
                <a:lnTo>
                  <a:pt x="634" y="278"/>
                </a:lnTo>
                <a:lnTo>
                  <a:pt x="669" y="272"/>
                </a:lnTo>
                <a:lnTo>
                  <a:pt x="702" y="265"/>
                </a:lnTo>
                <a:lnTo>
                  <a:pt x="732" y="259"/>
                </a:lnTo>
                <a:lnTo>
                  <a:pt x="761" y="250"/>
                </a:lnTo>
                <a:lnTo>
                  <a:pt x="788" y="241"/>
                </a:lnTo>
                <a:lnTo>
                  <a:pt x="811" y="229"/>
                </a:lnTo>
                <a:lnTo>
                  <a:pt x="833" y="219"/>
                </a:lnTo>
                <a:lnTo>
                  <a:pt x="850" y="208"/>
                </a:lnTo>
                <a:lnTo>
                  <a:pt x="866" y="197"/>
                </a:lnTo>
                <a:lnTo>
                  <a:pt x="877" y="184"/>
                </a:lnTo>
                <a:lnTo>
                  <a:pt x="884" y="171"/>
                </a:lnTo>
                <a:lnTo>
                  <a:pt x="890" y="159"/>
                </a:lnTo>
                <a:lnTo>
                  <a:pt x="892" y="146"/>
                </a:lnTo>
                <a:lnTo>
                  <a:pt x="890" y="134"/>
                </a:lnTo>
                <a:lnTo>
                  <a:pt x="884" y="121"/>
                </a:lnTo>
                <a:lnTo>
                  <a:pt x="877" y="109"/>
                </a:lnTo>
                <a:lnTo>
                  <a:pt x="865" y="96"/>
                </a:lnTo>
                <a:lnTo>
                  <a:pt x="850" y="84"/>
                </a:lnTo>
                <a:lnTo>
                  <a:pt x="833" y="73"/>
                </a:lnTo>
                <a:lnTo>
                  <a:pt x="811" y="61"/>
                </a:lnTo>
                <a:lnTo>
                  <a:pt x="788" y="51"/>
                </a:lnTo>
                <a:lnTo>
                  <a:pt x="761" y="42"/>
                </a:lnTo>
                <a:lnTo>
                  <a:pt x="732" y="32"/>
                </a:lnTo>
                <a:lnTo>
                  <a:pt x="701" y="25"/>
                </a:lnTo>
                <a:lnTo>
                  <a:pt x="669" y="19"/>
                </a:lnTo>
                <a:lnTo>
                  <a:pt x="634" y="13"/>
                </a:lnTo>
                <a:lnTo>
                  <a:pt x="599" y="7"/>
                </a:lnTo>
                <a:lnTo>
                  <a:pt x="560" y="4"/>
                </a:lnTo>
                <a:lnTo>
                  <a:pt x="522" y="1"/>
                </a:lnTo>
                <a:lnTo>
                  <a:pt x="484" y="0"/>
                </a:lnTo>
                <a:lnTo>
                  <a:pt x="445" y="0"/>
                </a:lnTo>
                <a:lnTo>
                  <a:pt x="407" y="0"/>
                </a:lnTo>
                <a:lnTo>
                  <a:pt x="369" y="1"/>
                </a:lnTo>
                <a:lnTo>
                  <a:pt x="329" y="4"/>
                </a:lnTo>
                <a:lnTo>
                  <a:pt x="292" y="7"/>
                </a:lnTo>
                <a:lnTo>
                  <a:pt x="257" y="13"/>
                </a:lnTo>
                <a:lnTo>
                  <a:pt x="222" y="19"/>
                </a:lnTo>
                <a:lnTo>
                  <a:pt x="189" y="25"/>
                </a:lnTo>
                <a:lnTo>
                  <a:pt x="159" y="33"/>
                </a:lnTo>
                <a:lnTo>
                  <a:pt x="129" y="42"/>
                </a:lnTo>
                <a:lnTo>
                  <a:pt x="102" y="51"/>
                </a:lnTo>
                <a:lnTo>
                  <a:pt x="80" y="61"/>
                </a:lnTo>
                <a:lnTo>
                  <a:pt x="58" y="73"/>
                </a:lnTo>
                <a:lnTo>
                  <a:pt x="41" y="84"/>
                </a:lnTo>
                <a:lnTo>
                  <a:pt x="26" y="96"/>
                </a:lnTo>
                <a:lnTo>
                  <a:pt x="14" y="109"/>
                </a:lnTo>
                <a:lnTo>
                  <a:pt x="4" y="121"/>
                </a:lnTo>
                <a:lnTo>
                  <a:pt x="0" y="134"/>
                </a:lnTo>
                <a:lnTo>
                  <a:pt x="0" y="14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26" name="Rectangle 18"/>
          <p:cNvSpPr>
            <a:spLocks noChangeArrowheads="1"/>
          </p:cNvSpPr>
          <p:nvPr/>
        </p:nvSpPr>
        <p:spPr bwMode="auto">
          <a:xfrm>
            <a:off x="3884613" y="1682750"/>
            <a:ext cx="1366837"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hourly_wages</a:t>
            </a:r>
          </a:p>
        </p:txBody>
      </p:sp>
      <p:sp>
        <p:nvSpPr>
          <p:cNvPr id="17427" name="Line 19"/>
          <p:cNvSpPr>
            <a:spLocks noChangeShapeType="1"/>
          </p:cNvSpPr>
          <p:nvPr/>
        </p:nvSpPr>
        <p:spPr bwMode="auto">
          <a:xfrm>
            <a:off x="4713288" y="2078038"/>
            <a:ext cx="1143000" cy="635000"/>
          </a:xfrm>
          <a:prstGeom prst="line">
            <a:avLst/>
          </a:prstGeom>
          <a:noFill/>
          <a:ln w="12700">
            <a:solidFill>
              <a:schemeClr val="tx2"/>
            </a:solidFill>
            <a:round/>
            <a:headEnd type="none" w="sm" len="sm"/>
            <a:tailEnd type="none" w="sm" len="sm"/>
          </a:ln>
          <a:effectLst/>
        </p:spPr>
        <p:txBody>
          <a:bodyPr/>
          <a:lstStyle/>
          <a:p>
            <a:endParaRPr lang="en-US"/>
          </a:p>
        </p:txBody>
      </p:sp>
      <p:sp>
        <p:nvSpPr>
          <p:cNvPr id="17428" name="Freeform 20"/>
          <p:cNvSpPr>
            <a:spLocks/>
          </p:cNvSpPr>
          <p:nvPr/>
        </p:nvSpPr>
        <p:spPr bwMode="auto">
          <a:xfrm>
            <a:off x="7848600" y="2057400"/>
            <a:ext cx="1085850" cy="431800"/>
          </a:xfrm>
          <a:custGeom>
            <a:avLst/>
            <a:gdLst/>
            <a:ahLst/>
            <a:cxnLst>
              <a:cxn ang="0">
                <a:pos x="1" y="147"/>
              </a:cxn>
              <a:cxn ang="0">
                <a:pos x="10" y="170"/>
              </a:cxn>
              <a:cxn ang="0">
                <a:pos x="31" y="192"/>
              </a:cxn>
              <a:cxn ang="0">
                <a:pos x="61" y="213"/>
              </a:cxn>
              <a:cxn ang="0">
                <a:pos x="98" y="231"/>
              </a:cxn>
              <a:cxn ang="0">
                <a:pos x="144" y="247"/>
              </a:cxn>
              <a:cxn ang="0">
                <a:pos x="196" y="258"/>
              </a:cxn>
              <a:cxn ang="0">
                <a:pos x="251" y="267"/>
              </a:cxn>
              <a:cxn ang="0">
                <a:pos x="310" y="271"/>
              </a:cxn>
              <a:cxn ang="0">
                <a:pos x="369" y="271"/>
              </a:cxn>
              <a:cxn ang="0">
                <a:pos x="428" y="265"/>
              </a:cxn>
              <a:cxn ang="0">
                <a:pos x="485" y="258"/>
              </a:cxn>
              <a:cxn ang="0">
                <a:pos x="536" y="247"/>
              </a:cxn>
              <a:cxn ang="0">
                <a:pos x="582" y="231"/>
              </a:cxn>
              <a:cxn ang="0">
                <a:pos x="621" y="213"/>
              </a:cxn>
              <a:cxn ang="0">
                <a:pos x="650" y="192"/>
              </a:cxn>
              <a:cxn ang="0">
                <a:pos x="671" y="170"/>
              </a:cxn>
              <a:cxn ang="0">
                <a:pos x="681" y="147"/>
              </a:cxn>
              <a:cxn ang="0">
                <a:pos x="681" y="123"/>
              </a:cxn>
              <a:cxn ang="0">
                <a:pos x="671" y="100"/>
              </a:cxn>
              <a:cxn ang="0">
                <a:pos x="650" y="79"/>
              </a:cxn>
              <a:cxn ang="0">
                <a:pos x="621" y="58"/>
              </a:cxn>
              <a:cxn ang="0">
                <a:pos x="582" y="39"/>
              </a:cxn>
              <a:cxn ang="0">
                <a:pos x="536" y="25"/>
              </a:cxn>
              <a:cxn ang="0">
                <a:pos x="485" y="12"/>
              </a:cxn>
              <a:cxn ang="0">
                <a:pos x="428" y="4"/>
              </a:cxn>
              <a:cxn ang="0">
                <a:pos x="369" y="1"/>
              </a:cxn>
              <a:cxn ang="0">
                <a:pos x="310" y="1"/>
              </a:cxn>
              <a:cxn ang="0">
                <a:pos x="251" y="4"/>
              </a:cxn>
              <a:cxn ang="0">
                <a:pos x="196" y="12"/>
              </a:cxn>
              <a:cxn ang="0">
                <a:pos x="144" y="25"/>
              </a:cxn>
              <a:cxn ang="0">
                <a:pos x="98" y="40"/>
              </a:cxn>
              <a:cxn ang="0">
                <a:pos x="60" y="58"/>
              </a:cxn>
              <a:cxn ang="0">
                <a:pos x="31" y="79"/>
              </a:cxn>
              <a:cxn ang="0">
                <a:pos x="10" y="100"/>
              </a:cxn>
              <a:cxn ang="0">
                <a:pos x="1" y="123"/>
              </a:cxn>
            </a:cxnLst>
            <a:rect l="0" t="0" r="r" b="b"/>
            <a:pathLst>
              <a:path w="684" h="272">
                <a:moveTo>
                  <a:pt x="0" y="136"/>
                </a:moveTo>
                <a:lnTo>
                  <a:pt x="1" y="147"/>
                </a:lnTo>
                <a:lnTo>
                  <a:pt x="3" y="158"/>
                </a:lnTo>
                <a:lnTo>
                  <a:pt x="10" y="170"/>
                </a:lnTo>
                <a:lnTo>
                  <a:pt x="19" y="181"/>
                </a:lnTo>
                <a:lnTo>
                  <a:pt x="31" y="192"/>
                </a:lnTo>
                <a:lnTo>
                  <a:pt x="44" y="204"/>
                </a:lnTo>
                <a:lnTo>
                  <a:pt x="61" y="213"/>
                </a:lnTo>
                <a:lnTo>
                  <a:pt x="77" y="222"/>
                </a:lnTo>
                <a:lnTo>
                  <a:pt x="98" y="231"/>
                </a:lnTo>
                <a:lnTo>
                  <a:pt x="120" y="239"/>
                </a:lnTo>
                <a:lnTo>
                  <a:pt x="144" y="247"/>
                </a:lnTo>
                <a:lnTo>
                  <a:pt x="169" y="252"/>
                </a:lnTo>
                <a:lnTo>
                  <a:pt x="196" y="258"/>
                </a:lnTo>
                <a:lnTo>
                  <a:pt x="224" y="263"/>
                </a:lnTo>
                <a:lnTo>
                  <a:pt x="251" y="267"/>
                </a:lnTo>
                <a:lnTo>
                  <a:pt x="281" y="269"/>
                </a:lnTo>
                <a:lnTo>
                  <a:pt x="310" y="271"/>
                </a:lnTo>
                <a:lnTo>
                  <a:pt x="339" y="271"/>
                </a:lnTo>
                <a:lnTo>
                  <a:pt x="369" y="271"/>
                </a:lnTo>
                <a:lnTo>
                  <a:pt x="399" y="269"/>
                </a:lnTo>
                <a:lnTo>
                  <a:pt x="428" y="265"/>
                </a:lnTo>
                <a:lnTo>
                  <a:pt x="457" y="263"/>
                </a:lnTo>
                <a:lnTo>
                  <a:pt x="485" y="258"/>
                </a:lnTo>
                <a:lnTo>
                  <a:pt x="512" y="252"/>
                </a:lnTo>
                <a:lnTo>
                  <a:pt x="536" y="247"/>
                </a:lnTo>
                <a:lnTo>
                  <a:pt x="559" y="239"/>
                </a:lnTo>
                <a:lnTo>
                  <a:pt x="582" y="231"/>
                </a:lnTo>
                <a:lnTo>
                  <a:pt x="601" y="222"/>
                </a:lnTo>
                <a:lnTo>
                  <a:pt x="621" y="213"/>
                </a:lnTo>
                <a:lnTo>
                  <a:pt x="636" y="204"/>
                </a:lnTo>
                <a:lnTo>
                  <a:pt x="650" y="192"/>
                </a:lnTo>
                <a:lnTo>
                  <a:pt x="662" y="181"/>
                </a:lnTo>
                <a:lnTo>
                  <a:pt x="671" y="170"/>
                </a:lnTo>
                <a:lnTo>
                  <a:pt x="677" y="158"/>
                </a:lnTo>
                <a:lnTo>
                  <a:pt x="681" y="147"/>
                </a:lnTo>
                <a:lnTo>
                  <a:pt x="683" y="136"/>
                </a:lnTo>
                <a:lnTo>
                  <a:pt x="681" y="123"/>
                </a:lnTo>
                <a:lnTo>
                  <a:pt x="677" y="112"/>
                </a:lnTo>
                <a:lnTo>
                  <a:pt x="671" y="100"/>
                </a:lnTo>
                <a:lnTo>
                  <a:pt x="662" y="88"/>
                </a:lnTo>
                <a:lnTo>
                  <a:pt x="650" y="79"/>
                </a:lnTo>
                <a:lnTo>
                  <a:pt x="636" y="69"/>
                </a:lnTo>
                <a:lnTo>
                  <a:pt x="621" y="58"/>
                </a:lnTo>
                <a:lnTo>
                  <a:pt x="601" y="48"/>
                </a:lnTo>
                <a:lnTo>
                  <a:pt x="582" y="39"/>
                </a:lnTo>
                <a:lnTo>
                  <a:pt x="559" y="31"/>
                </a:lnTo>
                <a:lnTo>
                  <a:pt x="536" y="25"/>
                </a:lnTo>
                <a:lnTo>
                  <a:pt x="511" y="19"/>
                </a:lnTo>
                <a:lnTo>
                  <a:pt x="485" y="12"/>
                </a:lnTo>
                <a:lnTo>
                  <a:pt x="457" y="9"/>
                </a:lnTo>
                <a:lnTo>
                  <a:pt x="428" y="4"/>
                </a:lnTo>
                <a:lnTo>
                  <a:pt x="399" y="2"/>
                </a:lnTo>
                <a:lnTo>
                  <a:pt x="369" y="1"/>
                </a:lnTo>
                <a:lnTo>
                  <a:pt x="339" y="0"/>
                </a:lnTo>
                <a:lnTo>
                  <a:pt x="310" y="1"/>
                </a:lnTo>
                <a:lnTo>
                  <a:pt x="281" y="2"/>
                </a:lnTo>
                <a:lnTo>
                  <a:pt x="251" y="4"/>
                </a:lnTo>
                <a:lnTo>
                  <a:pt x="224" y="9"/>
                </a:lnTo>
                <a:lnTo>
                  <a:pt x="196" y="12"/>
                </a:lnTo>
                <a:lnTo>
                  <a:pt x="169" y="19"/>
                </a:lnTo>
                <a:lnTo>
                  <a:pt x="144" y="25"/>
                </a:lnTo>
                <a:lnTo>
                  <a:pt x="120" y="31"/>
                </a:lnTo>
                <a:lnTo>
                  <a:pt x="98" y="40"/>
                </a:lnTo>
                <a:lnTo>
                  <a:pt x="77" y="48"/>
                </a:lnTo>
                <a:lnTo>
                  <a:pt x="60" y="58"/>
                </a:lnTo>
                <a:lnTo>
                  <a:pt x="44" y="69"/>
                </a:lnTo>
                <a:lnTo>
                  <a:pt x="31" y="79"/>
                </a:lnTo>
                <a:lnTo>
                  <a:pt x="19" y="88"/>
                </a:lnTo>
                <a:lnTo>
                  <a:pt x="10" y="100"/>
                </a:lnTo>
                <a:lnTo>
                  <a:pt x="3" y="113"/>
                </a:lnTo>
                <a:lnTo>
                  <a:pt x="1" y="123"/>
                </a:lnTo>
                <a:lnTo>
                  <a:pt x="0" y="136"/>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29" name="Freeform 21"/>
          <p:cNvSpPr>
            <a:spLocks/>
          </p:cNvSpPr>
          <p:nvPr/>
        </p:nvSpPr>
        <p:spPr bwMode="auto">
          <a:xfrm>
            <a:off x="5334000" y="1600200"/>
            <a:ext cx="1525588" cy="481013"/>
          </a:xfrm>
          <a:custGeom>
            <a:avLst/>
            <a:gdLst/>
            <a:ahLst/>
            <a:cxnLst>
              <a:cxn ang="0">
                <a:pos x="1" y="164"/>
              </a:cxn>
              <a:cxn ang="0">
                <a:pos x="17" y="189"/>
              </a:cxn>
              <a:cxn ang="0">
                <a:pos x="46" y="215"/>
              </a:cxn>
              <a:cxn ang="0">
                <a:pos x="85" y="237"/>
              </a:cxn>
              <a:cxn ang="0">
                <a:pos x="139" y="258"/>
              </a:cxn>
              <a:cxn ang="0">
                <a:pos x="205" y="274"/>
              </a:cxn>
              <a:cxn ang="0">
                <a:pos x="277" y="287"/>
              </a:cxn>
              <a:cxn ang="0">
                <a:pos x="355" y="296"/>
              </a:cxn>
              <a:cxn ang="0">
                <a:pos x="438" y="302"/>
              </a:cxn>
              <a:cxn ang="0">
                <a:pos x="520" y="302"/>
              </a:cxn>
              <a:cxn ang="0">
                <a:pos x="604" y="295"/>
              </a:cxn>
              <a:cxn ang="0">
                <a:pos x="682" y="287"/>
              </a:cxn>
              <a:cxn ang="0">
                <a:pos x="754" y="274"/>
              </a:cxn>
              <a:cxn ang="0">
                <a:pos x="820" y="258"/>
              </a:cxn>
              <a:cxn ang="0">
                <a:pos x="873" y="237"/>
              </a:cxn>
              <a:cxn ang="0">
                <a:pos x="916" y="215"/>
              </a:cxn>
              <a:cxn ang="0">
                <a:pos x="942" y="189"/>
              </a:cxn>
              <a:cxn ang="0">
                <a:pos x="958" y="164"/>
              </a:cxn>
              <a:cxn ang="0">
                <a:pos x="958" y="137"/>
              </a:cxn>
              <a:cxn ang="0">
                <a:pos x="942" y="112"/>
              </a:cxn>
              <a:cxn ang="0">
                <a:pos x="916" y="87"/>
              </a:cxn>
              <a:cxn ang="0">
                <a:pos x="871" y="65"/>
              </a:cxn>
              <a:cxn ang="0">
                <a:pos x="820" y="43"/>
              </a:cxn>
              <a:cxn ang="0">
                <a:pos x="754" y="28"/>
              </a:cxn>
              <a:cxn ang="0">
                <a:pos x="682" y="14"/>
              </a:cxn>
              <a:cxn ang="0">
                <a:pos x="604" y="6"/>
              </a:cxn>
              <a:cxn ang="0">
                <a:pos x="520" y="1"/>
              </a:cxn>
              <a:cxn ang="0">
                <a:pos x="438" y="1"/>
              </a:cxn>
              <a:cxn ang="0">
                <a:pos x="355" y="6"/>
              </a:cxn>
              <a:cxn ang="0">
                <a:pos x="277" y="14"/>
              </a:cxn>
              <a:cxn ang="0">
                <a:pos x="205" y="28"/>
              </a:cxn>
              <a:cxn ang="0">
                <a:pos x="139" y="44"/>
              </a:cxn>
              <a:cxn ang="0">
                <a:pos x="85" y="65"/>
              </a:cxn>
              <a:cxn ang="0">
                <a:pos x="46" y="87"/>
              </a:cxn>
              <a:cxn ang="0">
                <a:pos x="17" y="112"/>
              </a:cxn>
              <a:cxn ang="0">
                <a:pos x="1" y="137"/>
              </a:cxn>
            </a:cxnLst>
            <a:rect l="0" t="0" r="r" b="b"/>
            <a:pathLst>
              <a:path w="961" h="303">
                <a:moveTo>
                  <a:pt x="0" y="152"/>
                </a:moveTo>
                <a:lnTo>
                  <a:pt x="1" y="164"/>
                </a:lnTo>
                <a:lnTo>
                  <a:pt x="7" y="177"/>
                </a:lnTo>
                <a:lnTo>
                  <a:pt x="17" y="189"/>
                </a:lnTo>
                <a:lnTo>
                  <a:pt x="28" y="203"/>
                </a:lnTo>
                <a:lnTo>
                  <a:pt x="46" y="215"/>
                </a:lnTo>
                <a:lnTo>
                  <a:pt x="63" y="226"/>
                </a:lnTo>
                <a:lnTo>
                  <a:pt x="85" y="237"/>
                </a:lnTo>
                <a:lnTo>
                  <a:pt x="113" y="247"/>
                </a:lnTo>
                <a:lnTo>
                  <a:pt x="139" y="258"/>
                </a:lnTo>
                <a:lnTo>
                  <a:pt x="172" y="266"/>
                </a:lnTo>
                <a:lnTo>
                  <a:pt x="205" y="274"/>
                </a:lnTo>
                <a:lnTo>
                  <a:pt x="241" y="281"/>
                </a:lnTo>
                <a:lnTo>
                  <a:pt x="277" y="287"/>
                </a:lnTo>
                <a:lnTo>
                  <a:pt x="315" y="292"/>
                </a:lnTo>
                <a:lnTo>
                  <a:pt x="355" y="296"/>
                </a:lnTo>
                <a:lnTo>
                  <a:pt x="396" y="299"/>
                </a:lnTo>
                <a:lnTo>
                  <a:pt x="438" y="302"/>
                </a:lnTo>
                <a:lnTo>
                  <a:pt x="481" y="302"/>
                </a:lnTo>
                <a:lnTo>
                  <a:pt x="520" y="302"/>
                </a:lnTo>
                <a:lnTo>
                  <a:pt x="563" y="299"/>
                </a:lnTo>
                <a:lnTo>
                  <a:pt x="604" y="295"/>
                </a:lnTo>
                <a:lnTo>
                  <a:pt x="643" y="292"/>
                </a:lnTo>
                <a:lnTo>
                  <a:pt x="682" y="287"/>
                </a:lnTo>
                <a:lnTo>
                  <a:pt x="720" y="281"/>
                </a:lnTo>
                <a:lnTo>
                  <a:pt x="754" y="274"/>
                </a:lnTo>
                <a:lnTo>
                  <a:pt x="787" y="266"/>
                </a:lnTo>
                <a:lnTo>
                  <a:pt x="820" y="258"/>
                </a:lnTo>
                <a:lnTo>
                  <a:pt x="848" y="247"/>
                </a:lnTo>
                <a:lnTo>
                  <a:pt x="873" y="237"/>
                </a:lnTo>
                <a:lnTo>
                  <a:pt x="894" y="226"/>
                </a:lnTo>
                <a:lnTo>
                  <a:pt x="916" y="215"/>
                </a:lnTo>
                <a:lnTo>
                  <a:pt x="930" y="203"/>
                </a:lnTo>
                <a:lnTo>
                  <a:pt x="942" y="189"/>
                </a:lnTo>
                <a:lnTo>
                  <a:pt x="952" y="177"/>
                </a:lnTo>
                <a:lnTo>
                  <a:pt x="958" y="164"/>
                </a:lnTo>
                <a:lnTo>
                  <a:pt x="960" y="152"/>
                </a:lnTo>
                <a:lnTo>
                  <a:pt x="958" y="137"/>
                </a:lnTo>
                <a:lnTo>
                  <a:pt x="952" y="124"/>
                </a:lnTo>
                <a:lnTo>
                  <a:pt x="942" y="112"/>
                </a:lnTo>
                <a:lnTo>
                  <a:pt x="930" y="98"/>
                </a:lnTo>
                <a:lnTo>
                  <a:pt x="916" y="87"/>
                </a:lnTo>
                <a:lnTo>
                  <a:pt x="894" y="76"/>
                </a:lnTo>
                <a:lnTo>
                  <a:pt x="871" y="65"/>
                </a:lnTo>
                <a:lnTo>
                  <a:pt x="848" y="54"/>
                </a:lnTo>
                <a:lnTo>
                  <a:pt x="820" y="43"/>
                </a:lnTo>
                <a:lnTo>
                  <a:pt x="787" y="34"/>
                </a:lnTo>
                <a:lnTo>
                  <a:pt x="754" y="28"/>
                </a:lnTo>
                <a:lnTo>
                  <a:pt x="717" y="21"/>
                </a:lnTo>
                <a:lnTo>
                  <a:pt x="682" y="14"/>
                </a:lnTo>
                <a:lnTo>
                  <a:pt x="643" y="10"/>
                </a:lnTo>
                <a:lnTo>
                  <a:pt x="604" y="6"/>
                </a:lnTo>
                <a:lnTo>
                  <a:pt x="563" y="3"/>
                </a:lnTo>
                <a:lnTo>
                  <a:pt x="520" y="1"/>
                </a:lnTo>
                <a:lnTo>
                  <a:pt x="478" y="0"/>
                </a:lnTo>
                <a:lnTo>
                  <a:pt x="438" y="1"/>
                </a:lnTo>
                <a:lnTo>
                  <a:pt x="396" y="3"/>
                </a:lnTo>
                <a:lnTo>
                  <a:pt x="355" y="6"/>
                </a:lnTo>
                <a:lnTo>
                  <a:pt x="315" y="10"/>
                </a:lnTo>
                <a:lnTo>
                  <a:pt x="277" y="14"/>
                </a:lnTo>
                <a:lnTo>
                  <a:pt x="239" y="21"/>
                </a:lnTo>
                <a:lnTo>
                  <a:pt x="205" y="28"/>
                </a:lnTo>
                <a:lnTo>
                  <a:pt x="172" y="34"/>
                </a:lnTo>
                <a:lnTo>
                  <a:pt x="139" y="44"/>
                </a:lnTo>
                <a:lnTo>
                  <a:pt x="113" y="54"/>
                </a:lnTo>
                <a:lnTo>
                  <a:pt x="85" y="65"/>
                </a:lnTo>
                <a:lnTo>
                  <a:pt x="63" y="76"/>
                </a:lnTo>
                <a:lnTo>
                  <a:pt x="46" y="87"/>
                </a:lnTo>
                <a:lnTo>
                  <a:pt x="28" y="98"/>
                </a:lnTo>
                <a:lnTo>
                  <a:pt x="17" y="112"/>
                </a:lnTo>
                <a:lnTo>
                  <a:pt x="7" y="125"/>
                </a:lnTo>
                <a:lnTo>
                  <a:pt x="1" y="137"/>
                </a:lnTo>
                <a:lnTo>
                  <a:pt x="0" y="152"/>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30" name="Freeform 22"/>
          <p:cNvSpPr>
            <a:spLocks/>
          </p:cNvSpPr>
          <p:nvPr/>
        </p:nvSpPr>
        <p:spPr bwMode="auto">
          <a:xfrm>
            <a:off x="5734050" y="2740025"/>
            <a:ext cx="1284288" cy="431800"/>
          </a:xfrm>
          <a:custGeom>
            <a:avLst/>
            <a:gdLst/>
            <a:ahLst/>
            <a:cxnLst>
              <a:cxn ang="0">
                <a:pos x="808" y="271"/>
              </a:cxn>
              <a:cxn ang="0">
                <a:pos x="808" y="0"/>
              </a:cxn>
              <a:cxn ang="0">
                <a:pos x="0" y="0"/>
              </a:cxn>
              <a:cxn ang="0">
                <a:pos x="0" y="271"/>
              </a:cxn>
              <a:cxn ang="0">
                <a:pos x="808" y="271"/>
              </a:cxn>
            </a:cxnLst>
            <a:rect l="0" t="0" r="r" b="b"/>
            <a:pathLst>
              <a:path w="809" h="272">
                <a:moveTo>
                  <a:pt x="808" y="271"/>
                </a:moveTo>
                <a:lnTo>
                  <a:pt x="808" y="0"/>
                </a:lnTo>
                <a:lnTo>
                  <a:pt x="0" y="0"/>
                </a:lnTo>
                <a:lnTo>
                  <a:pt x="0" y="271"/>
                </a:lnTo>
                <a:lnTo>
                  <a:pt x="808" y="271"/>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31" name="Freeform 23"/>
          <p:cNvSpPr>
            <a:spLocks/>
          </p:cNvSpPr>
          <p:nvPr/>
        </p:nvSpPr>
        <p:spPr bwMode="auto">
          <a:xfrm>
            <a:off x="7577138" y="2740025"/>
            <a:ext cx="1446212" cy="414338"/>
          </a:xfrm>
          <a:custGeom>
            <a:avLst/>
            <a:gdLst/>
            <a:ahLst/>
            <a:cxnLst>
              <a:cxn ang="0">
                <a:pos x="910" y="260"/>
              </a:cxn>
              <a:cxn ang="0">
                <a:pos x="910" y="0"/>
              </a:cxn>
              <a:cxn ang="0">
                <a:pos x="0" y="0"/>
              </a:cxn>
              <a:cxn ang="0">
                <a:pos x="0" y="260"/>
              </a:cxn>
              <a:cxn ang="0">
                <a:pos x="910" y="260"/>
              </a:cxn>
            </a:cxnLst>
            <a:rect l="0" t="0" r="r" b="b"/>
            <a:pathLst>
              <a:path w="911" h="261">
                <a:moveTo>
                  <a:pt x="910" y="260"/>
                </a:moveTo>
                <a:lnTo>
                  <a:pt x="910" y="0"/>
                </a:lnTo>
                <a:lnTo>
                  <a:pt x="0" y="0"/>
                </a:lnTo>
                <a:lnTo>
                  <a:pt x="0" y="260"/>
                </a:lnTo>
                <a:lnTo>
                  <a:pt x="910" y="26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7432" name="Freeform 24"/>
          <p:cNvSpPr>
            <a:spLocks/>
          </p:cNvSpPr>
          <p:nvPr/>
        </p:nvSpPr>
        <p:spPr bwMode="auto">
          <a:xfrm>
            <a:off x="6975475" y="1727200"/>
            <a:ext cx="722313" cy="484188"/>
          </a:xfrm>
          <a:custGeom>
            <a:avLst/>
            <a:gdLst/>
            <a:ahLst/>
            <a:cxnLst>
              <a:cxn ang="0">
                <a:pos x="226" y="0"/>
              </a:cxn>
              <a:cxn ang="0">
                <a:pos x="454" y="304"/>
              </a:cxn>
              <a:cxn ang="0">
                <a:pos x="0" y="304"/>
              </a:cxn>
              <a:cxn ang="0">
                <a:pos x="226" y="0"/>
              </a:cxn>
            </a:cxnLst>
            <a:rect l="0" t="0" r="r" b="b"/>
            <a:pathLst>
              <a:path w="455" h="305">
                <a:moveTo>
                  <a:pt x="226" y="0"/>
                </a:moveTo>
                <a:lnTo>
                  <a:pt x="454" y="304"/>
                </a:lnTo>
                <a:lnTo>
                  <a:pt x="0" y="304"/>
                </a:lnTo>
                <a:lnTo>
                  <a:pt x="226" y="0"/>
                </a:lnTo>
              </a:path>
            </a:pathLst>
          </a:custGeom>
          <a:noFill/>
          <a:ln w="25400" cap="rnd" cmpd="sng">
            <a:solidFill>
              <a:schemeClr val="tx2"/>
            </a:solidFill>
            <a:prstDash val="solid"/>
            <a:round/>
            <a:headEnd type="none" w="sm" len="sm"/>
            <a:tailEnd type="none" w="sm" len="sm"/>
          </a:ln>
          <a:effectLst/>
        </p:spPr>
        <p:txBody>
          <a:bodyPr/>
          <a:lstStyle/>
          <a:p>
            <a:endParaRPr lang="en-US"/>
          </a:p>
        </p:txBody>
      </p:sp>
      <p:sp>
        <p:nvSpPr>
          <p:cNvPr id="17433" name="Rectangle 25"/>
          <p:cNvSpPr>
            <a:spLocks noChangeArrowheads="1"/>
          </p:cNvSpPr>
          <p:nvPr/>
        </p:nvSpPr>
        <p:spPr bwMode="auto">
          <a:xfrm>
            <a:off x="7086600" y="1908175"/>
            <a:ext cx="477838" cy="301625"/>
          </a:xfrm>
          <a:prstGeom prst="rect">
            <a:avLst/>
          </a:prstGeom>
          <a:noFill/>
          <a:ln w="9525">
            <a:noFill/>
            <a:miter lim="800000"/>
            <a:headEnd/>
            <a:tailEnd/>
          </a:ln>
          <a:effectLst/>
        </p:spPr>
        <p:txBody>
          <a:bodyPr wrap="none" lIns="90488" tIns="44450" rIns="90488" bIns="44450">
            <a:spAutoFit/>
          </a:bodyPr>
          <a:lstStyle/>
          <a:p>
            <a:r>
              <a:rPr lang="en-US" sz="1400" b="1">
                <a:solidFill>
                  <a:schemeClr val="accent2"/>
                </a:solidFill>
                <a:latin typeface="Arial" pitchFamily="34" charset="0"/>
              </a:rPr>
              <a:t>ISA</a:t>
            </a:r>
          </a:p>
        </p:txBody>
      </p:sp>
      <p:sp>
        <p:nvSpPr>
          <p:cNvPr id="17434" name="Rectangle 26"/>
          <p:cNvSpPr>
            <a:spLocks noChangeArrowheads="1"/>
          </p:cNvSpPr>
          <p:nvPr/>
        </p:nvSpPr>
        <p:spPr bwMode="auto">
          <a:xfrm>
            <a:off x="5716588" y="2822575"/>
            <a:ext cx="132715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Hourly_Emps</a:t>
            </a:r>
          </a:p>
        </p:txBody>
      </p:sp>
      <p:sp>
        <p:nvSpPr>
          <p:cNvPr id="17435" name="Rectangle 27"/>
          <p:cNvSpPr>
            <a:spLocks noChangeArrowheads="1"/>
          </p:cNvSpPr>
          <p:nvPr/>
        </p:nvSpPr>
        <p:spPr bwMode="auto">
          <a:xfrm>
            <a:off x="7824788" y="2128838"/>
            <a:ext cx="1039812"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contractid</a:t>
            </a:r>
          </a:p>
        </p:txBody>
      </p:sp>
      <p:sp>
        <p:nvSpPr>
          <p:cNvPr id="17436" name="Rectangle 28"/>
          <p:cNvSpPr>
            <a:spLocks noChangeArrowheads="1"/>
          </p:cNvSpPr>
          <p:nvPr/>
        </p:nvSpPr>
        <p:spPr bwMode="auto">
          <a:xfrm>
            <a:off x="5407025" y="1673225"/>
            <a:ext cx="1397000" cy="301625"/>
          </a:xfrm>
          <a:prstGeom prst="rect">
            <a:avLst/>
          </a:prstGeom>
          <a:noFill/>
          <a:ln w="9525">
            <a:noFill/>
            <a:miter lim="800000"/>
            <a:headEnd/>
            <a:tailEnd/>
          </a:ln>
          <a:effectLst/>
        </p:spPr>
        <p:txBody>
          <a:bodyPr wrap="none" lIns="90488" tIns="44450" rIns="90488" bIns="44450">
            <a:spAutoFit/>
          </a:bodyPr>
          <a:lstStyle/>
          <a:p>
            <a:r>
              <a:rPr lang="en-US" sz="1400" b="1">
                <a:solidFill>
                  <a:srgbClr val="000000"/>
                </a:solidFill>
                <a:latin typeface="Arial" pitchFamily="34" charset="0"/>
              </a:rPr>
              <a:t>hours_worked</a:t>
            </a:r>
          </a:p>
        </p:txBody>
      </p:sp>
      <p:sp>
        <p:nvSpPr>
          <p:cNvPr id="17437" name="Line 29"/>
          <p:cNvSpPr>
            <a:spLocks noChangeShapeType="1"/>
          </p:cNvSpPr>
          <p:nvPr/>
        </p:nvSpPr>
        <p:spPr bwMode="auto">
          <a:xfrm flipH="1">
            <a:off x="6389688" y="2195513"/>
            <a:ext cx="774700" cy="534987"/>
          </a:xfrm>
          <a:prstGeom prst="line">
            <a:avLst/>
          </a:prstGeom>
          <a:noFill/>
          <a:ln w="12700">
            <a:solidFill>
              <a:schemeClr val="tx2"/>
            </a:solidFill>
            <a:round/>
            <a:headEnd type="none" w="sm" len="sm"/>
            <a:tailEnd type="none" w="sm" len="sm"/>
          </a:ln>
          <a:effectLst/>
        </p:spPr>
        <p:txBody>
          <a:bodyPr/>
          <a:lstStyle/>
          <a:p>
            <a:endParaRPr lang="en-US"/>
          </a:p>
        </p:txBody>
      </p:sp>
      <p:sp>
        <p:nvSpPr>
          <p:cNvPr id="17438" name="Line 30"/>
          <p:cNvSpPr>
            <a:spLocks noChangeShapeType="1"/>
          </p:cNvSpPr>
          <p:nvPr/>
        </p:nvSpPr>
        <p:spPr bwMode="auto">
          <a:xfrm>
            <a:off x="7415213" y="2195513"/>
            <a:ext cx="785812" cy="534987"/>
          </a:xfrm>
          <a:prstGeom prst="line">
            <a:avLst/>
          </a:prstGeom>
          <a:noFill/>
          <a:ln w="12700">
            <a:solidFill>
              <a:schemeClr val="tx2"/>
            </a:solidFill>
            <a:round/>
            <a:headEnd type="none" w="sm" len="sm"/>
            <a:tailEnd type="none" w="sm" len="sm"/>
          </a:ln>
          <a:effectLst/>
        </p:spPr>
        <p:txBody>
          <a:bodyPr/>
          <a:lstStyle/>
          <a:p>
            <a:endParaRPr lang="en-US"/>
          </a:p>
        </p:txBody>
      </p:sp>
      <p:sp>
        <p:nvSpPr>
          <p:cNvPr id="17439" name="Line 31"/>
          <p:cNvSpPr>
            <a:spLocks noChangeShapeType="1"/>
          </p:cNvSpPr>
          <p:nvPr/>
        </p:nvSpPr>
        <p:spPr bwMode="auto">
          <a:xfrm>
            <a:off x="8383588" y="2516188"/>
            <a:ext cx="0" cy="228600"/>
          </a:xfrm>
          <a:prstGeom prst="line">
            <a:avLst/>
          </a:prstGeom>
          <a:noFill/>
          <a:ln w="12700">
            <a:solidFill>
              <a:schemeClr val="tx2"/>
            </a:solidFill>
            <a:round/>
            <a:headEnd type="none" w="sm" len="sm"/>
            <a:tailEnd type="none" w="sm" len="sm"/>
          </a:ln>
          <a:effectLst/>
        </p:spPr>
        <p:txBody>
          <a:bodyPr/>
          <a:lstStyle/>
          <a:p>
            <a:endParaRPr lang="en-US"/>
          </a:p>
        </p:txBody>
      </p:sp>
      <p:sp>
        <p:nvSpPr>
          <p:cNvPr id="17440" name="Line 32"/>
          <p:cNvSpPr>
            <a:spLocks noChangeShapeType="1"/>
          </p:cNvSpPr>
          <p:nvPr/>
        </p:nvSpPr>
        <p:spPr bwMode="auto">
          <a:xfrm>
            <a:off x="6076950" y="2078038"/>
            <a:ext cx="0" cy="652462"/>
          </a:xfrm>
          <a:prstGeom prst="line">
            <a:avLst/>
          </a:prstGeom>
          <a:noFill/>
          <a:ln w="12700">
            <a:solidFill>
              <a:schemeClr val="tx2"/>
            </a:solidFill>
            <a:round/>
            <a:headEnd type="none" w="sm" len="sm"/>
            <a:tailEnd type="none" w="sm" len="sm"/>
          </a:ln>
          <a:effectLst/>
        </p:spPr>
        <p:txBody>
          <a:bodyPr/>
          <a:lstStyle/>
          <a:p>
            <a:endParaRPr lang="en-US"/>
          </a:p>
        </p:txBody>
      </p:sp>
      <p:sp>
        <p:nvSpPr>
          <p:cNvPr id="17441" name="Rectangle 33"/>
          <p:cNvSpPr>
            <a:spLocks noChangeArrowheads="1"/>
          </p:cNvSpPr>
          <p:nvPr/>
        </p:nvSpPr>
        <p:spPr bwMode="auto">
          <a:xfrm>
            <a:off x="152400" y="1371600"/>
            <a:ext cx="4703763" cy="2352675"/>
          </a:xfrm>
          <a:prstGeom prst="rect">
            <a:avLst/>
          </a:prstGeom>
          <a:noFill/>
          <a:ln w="9525">
            <a:noFill/>
            <a:miter lim="800000"/>
            <a:headEnd/>
            <a:tailEnd/>
          </a:ln>
          <a:effectLst/>
        </p:spPr>
        <p:txBody>
          <a:bodyPr lIns="90488" tIns="44450" rIns="90488" bIns="44450">
            <a:spAutoFit/>
          </a:bodyPr>
          <a:lstStyle/>
          <a:p>
            <a:pPr>
              <a:spcBef>
                <a:spcPct val="20000"/>
              </a:spcBef>
              <a:buClr>
                <a:schemeClr val="tx1"/>
              </a:buClr>
              <a:buSzPct val="75000"/>
              <a:buFont typeface="Wingdings" pitchFamily="2" charset="2"/>
              <a:buChar char="v"/>
            </a:pPr>
            <a:r>
              <a:rPr lang="en-US">
                <a:latin typeface="Book Antiqua" pitchFamily="18" charset="0"/>
              </a:rPr>
              <a:t> As in object-oriented languages, attributes are inherited.</a:t>
            </a:r>
          </a:p>
          <a:p>
            <a:pPr>
              <a:spcBef>
                <a:spcPct val="20000"/>
              </a:spcBef>
              <a:buClr>
                <a:schemeClr val="tx1"/>
              </a:buClr>
              <a:buSzPct val="75000"/>
              <a:buFont typeface="Wingdings" pitchFamily="2" charset="2"/>
              <a:buChar char="v"/>
            </a:pPr>
            <a:r>
              <a:rPr lang="en-US">
                <a:latin typeface="Book Antiqua" pitchFamily="18" charset="0"/>
              </a:rPr>
              <a:t> If we declare A </a:t>
            </a:r>
            <a:r>
              <a:rPr lang="en-US" sz="2000" b="1">
                <a:solidFill>
                  <a:schemeClr val="accent2"/>
                </a:solidFill>
                <a:latin typeface="Book Antiqua" pitchFamily="18" charset="0"/>
              </a:rPr>
              <a:t>ISA</a:t>
            </a:r>
            <a:r>
              <a:rPr lang="en-US">
                <a:latin typeface="Book Antiqua" pitchFamily="18" charset="0"/>
              </a:rPr>
              <a:t> B, every A entity is also considered to be a B entity. </a:t>
            </a:r>
          </a:p>
        </p:txBody>
      </p:sp>
      <p:sp>
        <p:nvSpPr>
          <p:cNvPr id="17442" name="Rectangle 34"/>
          <p:cNvSpPr>
            <a:spLocks noGrp="1" noChangeArrowheads="1"/>
          </p:cNvSpPr>
          <p:nvPr>
            <p:ph type="body" sz="half" idx="1"/>
          </p:nvPr>
        </p:nvSpPr>
        <p:spPr>
          <a:xfrm>
            <a:off x="228600" y="3668713"/>
            <a:ext cx="8610600" cy="2732087"/>
          </a:xfrm>
          <a:noFill/>
          <a:ln/>
        </p:spPr>
        <p:txBody>
          <a:bodyPr/>
          <a:lstStyle/>
          <a:p>
            <a:pPr>
              <a:lnSpc>
                <a:spcPct val="90000"/>
              </a:lnSpc>
            </a:pPr>
            <a:r>
              <a:rPr lang="en-US" sz="2400" i="1">
                <a:solidFill>
                  <a:schemeClr val="accent2"/>
                </a:solidFill>
              </a:rPr>
              <a:t>Overlap constraints</a:t>
            </a:r>
            <a:r>
              <a:rPr lang="en-US" sz="2400"/>
              <a:t>:  Can Joe be an Hourly_Emps as well as a Contract_Emps entity?  </a:t>
            </a:r>
            <a:r>
              <a:rPr lang="en-US" sz="2400">
                <a:solidFill>
                  <a:schemeClr val="accent2"/>
                </a:solidFill>
              </a:rPr>
              <a:t>(</a:t>
            </a:r>
            <a:r>
              <a:rPr lang="en-US" sz="2400" i="1">
                <a:solidFill>
                  <a:schemeClr val="accent2"/>
                </a:solidFill>
              </a:rPr>
              <a:t>Allowed/disallowed</a:t>
            </a:r>
            <a:r>
              <a:rPr lang="en-US" sz="2400">
                <a:solidFill>
                  <a:schemeClr val="accent2"/>
                </a:solidFill>
              </a:rPr>
              <a:t>)</a:t>
            </a:r>
          </a:p>
          <a:p>
            <a:pPr>
              <a:lnSpc>
                <a:spcPct val="90000"/>
              </a:lnSpc>
            </a:pPr>
            <a:r>
              <a:rPr lang="en-US" sz="2400" i="1">
                <a:solidFill>
                  <a:schemeClr val="accent2"/>
                </a:solidFill>
              </a:rPr>
              <a:t>Covering constraints</a:t>
            </a:r>
            <a:r>
              <a:rPr lang="en-US" sz="2400"/>
              <a:t>:  Does every Employees entity also have to be an Hourly_Emps or a Contract_Emps entity?</a:t>
            </a:r>
            <a:r>
              <a:rPr lang="en-US" sz="2400" i="1">
                <a:solidFill>
                  <a:schemeClr val="accent2"/>
                </a:solidFill>
              </a:rPr>
              <a:t> (Yes/no) </a:t>
            </a:r>
            <a:endParaRPr lang="en-US" sz="2400"/>
          </a:p>
          <a:p>
            <a:pPr>
              <a:lnSpc>
                <a:spcPct val="90000"/>
              </a:lnSpc>
            </a:pPr>
            <a:r>
              <a:rPr lang="en-US" sz="2400"/>
              <a:t>Reasons for using </a:t>
            </a:r>
            <a:r>
              <a:rPr lang="en-US" sz="2000"/>
              <a:t>ISA</a:t>
            </a:r>
            <a:r>
              <a:rPr lang="en-US" sz="2400"/>
              <a:t>: </a:t>
            </a:r>
          </a:p>
          <a:p>
            <a:pPr lvl="1">
              <a:lnSpc>
                <a:spcPct val="90000"/>
              </a:lnSpc>
              <a:buSzPct val="75000"/>
            </a:pPr>
            <a:r>
              <a:rPr lang="en-US"/>
              <a:t>To add descriptive attributes</a:t>
            </a:r>
            <a:r>
              <a:rPr lang="en-US" sz="2000"/>
              <a:t> </a:t>
            </a:r>
            <a:r>
              <a:rPr lang="en-US"/>
              <a:t>specific to a subclass</a:t>
            </a:r>
            <a:r>
              <a:rPr lang="en-US" sz="2000"/>
              <a:t>.</a:t>
            </a:r>
          </a:p>
          <a:p>
            <a:pPr lvl="1">
              <a:lnSpc>
                <a:spcPct val="90000"/>
              </a:lnSpc>
              <a:buSzPct val="75000"/>
            </a:pPr>
            <a:r>
              <a:rPr lang="en-US"/>
              <a:t>To identify entitities that participate in a relationship</a:t>
            </a:r>
            <a:r>
              <a:rPr lang="en-US" sz="2000"/>
              <a:t>.</a:t>
            </a:r>
          </a:p>
        </p:txBody>
      </p:sp>
      <p:sp>
        <p:nvSpPr>
          <p:cNvPr id="17443" name="Line 35"/>
          <p:cNvSpPr>
            <a:spLocks noChangeShapeType="1"/>
          </p:cNvSpPr>
          <p:nvPr/>
        </p:nvSpPr>
        <p:spPr bwMode="auto">
          <a:xfrm flipV="1">
            <a:off x="7315200" y="1441450"/>
            <a:ext cx="0" cy="317500"/>
          </a:xfrm>
          <a:prstGeom prst="line">
            <a:avLst/>
          </a:prstGeom>
          <a:noFill/>
          <a:ln w="12700">
            <a:solidFill>
              <a:schemeClr val="tx2"/>
            </a:solidFill>
            <a:round/>
            <a:headEnd type="none" w="sm" len="sm"/>
            <a:tailEnd type="none" w="sm" len="sm"/>
          </a:ln>
          <a:effectLst/>
        </p:spPr>
        <p:txBody>
          <a:bodyPr/>
          <a:lstStyle/>
          <a:p>
            <a:endParaRPr lang="en-US"/>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7442">
                                            <p:txEl>
                                              <p:pRg st="0" end="0"/>
                                            </p:txEl>
                                          </p:spTgt>
                                        </p:tgtEl>
                                        <p:attrNameLst>
                                          <p:attrName>style.visibility</p:attrName>
                                        </p:attrNameLst>
                                      </p:cBhvr>
                                      <p:to>
                                        <p:strVal val="visible"/>
                                      </p:to>
                                    </p:set>
                                    <p:animEffect transition="in" filter="box(out)">
                                      <p:cBhvr>
                                        <p:cTn id="7" dur="500"/>
                                        <p:tgtEl>
                                          <p:spTgt spid="174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7442">
                                            <p:txEl>
                                              <p:pRg st="1" end="1"/>
                                            </p:txEl>
                                          </p:spTgt>
                                        </p:tgtEl>
                                        <p:attrNameLst>
                                          <p:attrName>style.visibility</p:attrName>
                                        </p:attrNameLst>
                                      </p:cBhvr>
                                      <p:to>
                                        <p:strVal val="visible"/>
                                      </p:to>
                                    </p:set>
                                    <p:animEffect transition="in" filter="box(out)">
                                      <p:cBhvr>
                                        <p:cTn id="12" dur="500"/>
                                        <p:tgtEl>
                                          <p:spTgt spid="1744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7442">
                                            <p:txEl>
                                              <p:pRg st="2" end="2"/>
                                            </p:txEl>
                                          </p:spTgt>
                                        </p:tgtEl>
                                        <p:attrNameLst>
                                          <p:attrName>style.visibility</p:attrName>
                                        </p:attrNameLst>
                                      </p:cBhvr>
                                      <p:to>
                                        <p:strVal val="visible"/>
                                      </p:to>
                                    </p:set>
                                    <p:animEffect transition="in" filter="box(out)">
                                      <p:cBhvr>
                                        <p:cTn id="17" dur="500"/>
                                        <p:tgtEl>
                                          <p:spTgt spid="17442">
                                            <p:txEl>
                                              <p:pRg st="2" end="2"/>
                                            </p:txEl>
                                          </p:spTgt>
                                        </p:tgtEl>
                                      </p:cBhvr>
                                    </p:animEffect>
                                  </p:childTnLst>
                                </p:cTn>
                              </p:par>
                              <p:par>
                                <p:cTn id="18" presetID="4" presetClass="entr" presetSubtype="32" fill="hold" grpId="0" nodeType="withEffect">
                                  <p:stCondLst>
                                    <p:cond delay="0"/>
                                  </p:stCondLst>
                                  <p:childTnLst>
                                    <p:set>
                                      <p:cBhvr>
                                        <p:cTn id="19" dur="1" fill="hold">
                                          <p:stCondLst>
                                            <p:cond delay="0"/>
                                          </p:stCondLst>
                                        </p:cTn>
                                        <p:tgtEl>
                                          <p:spTgt spid="17442">
                                            <p:txEl>
                                              <p:pRg st="3" end="3"/>
                                            </p:txEl>
                                          </p:spTgt>
                                        </p:tgtEl>
                                        <p:attrNameLst>
                                          <p:attrName>style.visibility</p:attrName>
                                        </p:attrNameLst>
                                      </p:cBhvr>
                                      <p:to>
                                        <p:strVal val="visible"/>
                                      </p:to>
                                    </p:set>
                                    <p:animEffect transition="in" filter="box(out)">
                                      <p:cBhvr>
                                        <p:cTn id="20" dur="500"/>
                                        <p:tgtEl>
                                          <p:spTgt spid="17442">
                                            <p:txEl>
                                              <p:pRg st="3" end="3"/>
                                            </p:txEl>
                                          </p:spTgt>
                                        </p:tgtEl>
                                      </p:cBhvr>
                                    </p:animEffect>
                                  </p:childTnLst>
                                </p:cTn>
                              </p:par>
                              <p:par>
                                <p:cTn id="21" presetID="4" presetClass="entr" presetSubtype="32" fill="hold" grpId="0" nodeType="withEffect">
                                  <p:stCondLst>
                                    <p:cond delay="0"/>
                                  </p:stCondLst>
                                  <p:childTnLst>
                                    <p:set>
                                      <p:cBhvr>
                                        <p:cTn id="22" dur="1" fill="hold">
                                          <p:stCondLst>
                                            <p:cond delay="0"/>
                                          </p:stCondLst>
                                        </p:cTn>
                                        <p:tgtEl>
                                          <p:spTgt spid="17442">
                                            <p:txEl>
                                              <p:pRg st="4" end="4"/>
                                            </p:txEl>
                                          </p:spTgt>
                                        </p:tgtEl>
                                        <p:attrNameLst>
                                          <p:attrName>style.visibility</p:attrName>
                                        </p:attrNameLst>
                                      </p:cBhvr>
                                      <p:to>
                                        <p:strVal val="visible"/>
                                      </p:to>
                                    </p:set>
                                    <p:animEffect transition="in" filter="box(out)">
                                      <p:cBhvr>
                                        <p:cTn id="23" dur="500"/>
                                        <p:tgtEl>
                                          <p:spTgt spid="1744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42" grpId="0" build="p" autoUpdateAnimBg="0"/>
    </p:bldLst>
  </p:timing>
</p:sld>
</file>

<file path=ppt/theme/theme1.xml><?xml version="1.0" encoding="utf-8"?>
<a:theme xmlns:a="http://schemas.openxmlformats.org/drawingml/2006/main" name="l18">
  <a:themeElements>
    <a:clrScheme name="Custom 4">
      <a:dk1>
        <a:srgbClr val="000000"/>
      </a:dk1>
      <a:lt1>
        <a:srgbClr val="FFFFFF"/>
      </a:lt1>
      <a:dk2>
        <a:srgbClr val="000000"/>
      </a:dk2>
      <a:lt2>
        <a:srgbClr val="3F3F3F"/>
      </a:lt2>
      <a:accent1>
        <a:srgbClr val="7F7F7F"/>
      </a:accent1>
      <a:accent2>
        <a:srgbClr val="FC0128"/>
      </a:accent2>
      <a:accent3>
        <a:srgbClr val="FFFFFF"/>
      </a:accent3>
      <a:accent4>
        <a:srgbClr val="7F7F7F"/>
      </a:accent4>
      <a:accent5>
        <a:srgbClr val="D8D8D8"/>
      </a:accent5>
      <a:accent6>
        <a:srgbClr val="E40123"/>
      </a:accent6>
      <a:hlink>
        <a:srgbClr val="262626"/>
      </a:hlink>
      <a:folHlink>
        <a:srgbClr val="7F7F7F"/>
      </a:folHlink>
    </a:clrScheme>
    <a:fontScheme name="l18">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2"/>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solidFill>
            <a:schemeClr val="tx2"/>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1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1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1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1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1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1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1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1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1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1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1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1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c:\msoffice\powerpnt\raghu\book\slides\l18.ppt</Template>
  <TotalTime>672</TotalTime>
  <Pages>25</Pages>
  <Words>1592</Words>
  <Application>Microsoft Office PowerPoint</Application>
  <PresentationFormat>On-screen Show (4:3)</PresentationFormat>
  <Paragraphs>280</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Book Antiqua</vt:lpstr>
      <vt:lpstr>Lucida Sans</vt:lpstr>
      <vt:lpstr>Monotype Sorts</vt:lpstr>
      <vt:lpstr>Times New Roman</vt:lpstr>
      <vt:lpstr>Wingdings</vt:lpstr>
      <vt:lpstr>l18</vt:lpstr>
      <vt:lpstr>The Entity-Relationship Model</vt:lpstr>
      <vt:lpstr>Steps of Database Design</vt:lpstr>
      <vt:lpstr>Overview of Conceptual Design</vt:lpstr>
      <vt:lpstr>ER Model Basics</vt:lpstr>
      <vt:lpstr>ER Model Basics (Contd.)</vt:lpstr>
      <vt:lpstr>Key Constraints</vt:lpstr>
      <vt:lpstr>Participation Constraints</vt:lpstr>
      <vt:lpstr>Weak Entities</vt:lpstr>
      <vt:lpstr>ISA (`is a’) Hierarchies</vt:lpstr>
      <vt:lpstr>Aggregation</vt:lpstr>
      <vt:lpstr>Conceptual Design Using the ER Model</vt:lpstr>
      <vt:lpstr>Entity vs. Attribute</vt:lpstr>
      <vt:lpstr>Entity vs. Attribute (Contd.)</vt:lpstr>
      <vt:lpstr>Entity vs. Relationship</vt:lpstr>
      <vt:lpstr>Binary vs. Ternary Relationships</vt:lpstr>
      <vt:lpstr>Binary vs. Ternary Relationships (Contd.)</vt:lpstr>
      <vt:lpstr>Summary of Conceptual Design</vt:lpstr>
      <vt:lpstr>Summary of ER (Contd.)</vt:lpstr>
      <vt:lpstr>Summary of ER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Entity-Relationship Model</dc:title>
  <dc:subject>Database Management Systems</dc:subject>
  <dc:creator>Raghu Ramakrishnan and Johannes Gehrke</dc:creator>
  <cp:keywords>Chapter 2</cp:keywords>
  <cp:lastModifiedBy>Sheridan Houghten</cp:lastModifiedBy>
  <cp:revision>65</cp:revision>
  <cp:lastPrinted>1995-11-22T12:55:14Z</cp:lastPrinted>
  <dcterms:created xsi:type="dcterms:W3CDTF">1997-01-16T14:19:00Z</dcterms:created>
  <dcterms:modified xsi:type="dcterms:W3CDTF">2020-01-02T16:37:22Z</dcterms:modified>
</cp:coreProperties>
</file>