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22" y="45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746" y="-9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1899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4560" y="4379595"/>
            <a:ext cx="508508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8" tIns="44872" rIns="91348" bIns="448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9988" y="698500"/>
            <a:ext cx="4594225" cy="3444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2695836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slides for this text are organized into chapters. This lecture covers Chapter 16, providing an overview of transactions, concurrency control, and recovery.</a:t>
            </a:r>
          </a:p>
          <a:p>
            <a:endParaRPr lang="en-US"/>
          </a:p>
          <a:p>
            <a:r>
              <a:rPr lang="en-US"/>
              <a:t>This chapter is the first of a sequence (Chapters16, 17, and 18) on transaction management that might be covered in full in a course with a systems emphasis.  It can also be used stand-alone, as a self-contained overview of these issues, in a course with an application emphasis.  It covers the essential concepts in sufficient detail to support a discussion of physical database design and tuning in Chapter 20.</a:t>
            </a:r>
          </a:p>
          <a:p>
            <a:endParaRPr lang="en-US"/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</p:spTree>
    <p:extLst>
      <p:ext uri="{BB962C8B-B14F-4D97-AF65-F5344CB8AC3E}">
        <p14:creationId xmlns:p14="http://schemas.microsoft.com/office/powerpoint/2010/main" val="4037996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939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755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87789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5048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6625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0672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9970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3927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3436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0311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5044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449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8500"/>
            <a:ext cx="4594225" cy="3444875"/>
          </a:xfrm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7135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191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91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191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81200"/>
            <a:ext cx="77724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2075" y="6488113"/>
            <a:ext cx="560387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r>
              <a:rPr lang="en-US" sz="1400">
                <a:latin typeface="Book Antiqua" pitchFamily="18" charset="0"/>
              </a:rPr>
              <a:t>Database Management Systems 3ed,  R. Ramakrishnan and J. Gehrke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655050" y="6488113"/>
            <a:ext cx="39687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656247D0-55A4-45E8-8558-4EA753F67D51}" type="slidenum">
              <a:rPr lang="en-US" sz="1400">
                <a:latin typeface="Book Antiqua" pitchFamily="18" charset="0"/>
              </a:rPr>
              <a:pPr algn="r"/>
              <a:t>‹#›</a:t>
            </a:fld>
            <a:endParaRPr lang="en-US" sz="1400">
              <a:latin typeface="Book Antiqu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  <a:ln/>
        </p:spPr>
        <p:txBody>
          <a:bodyPr/>
          <a:lstStyle/>
          <a:p>
            <a:pPr algn="ctr"/>
            <a:r>
              <a:rPr lang="en-US"/>
              <a:t>Transaction Management 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pPr marL="342900" indent="-342900"/>
            <a:r>
              <a:rPr lang="en-US"/>
              <a:t>Chapter 16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04900"/>
          </a:xfrm>
          <a:noFill/>
          <a:ln/>
        </p:spPr>
        <p:txBody>
          <a:bodyPr/>
          <a:lstStyle/>
          <a:p>
            <a:r>
              <a:rPr lang="en-US"/>
              <a:t>Lock-Based Concurrency Control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15400" cy="5181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u="sng" dirty="0">
                <a:solidFill>
                  <a:schemeClr val="accent2"/>
                </a:solidFill>
              </a:rPr>
              <a:t>Strict Two-phase Locking (Strict 2PL) Protocol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dirty="0"/>
              <a:t>Each transaction must obtain a </a:t>
            </a:r>
            <a:r>
              <a:rPr lang="en-US" dirty="0">
                <a:solidFill>
                  <a:schemeClr val="accent2"/>
                </a:solidFill>
              </a:rPr>
              <a:t>S (</a:t>
            </a:r>
            <a:r>
              <a:rPr lang="en-US" i="1" dirty="0">
                <a:solidFill>
                  <a:schemeClr val="accent2"/>
                </a:solidFill>
              </a:rPr>
              <a:t>shared</a:t>
            </a:r>
            <a:r>
              <a:rPr lang="en-US" dirty="0">
                <a:solidFill>
                  <a:schemeClr val="accent2"/>
                </a:solidFill>
              </a:rPr>
              <a:t>) lock </a:t>
            </a:r>
            <a:r>
              <a:rPr lang="en-US" dirty="0"/>
              <a:t>on object before reading, and an </a:t>
            </a:r>
            <a:r>
              <a:rPr lang="en-US" dirty="0">
                <a:solidFill>
                  <a:schemeClr val="accent2"/>
                </a:solidFill>
              </a:rPr>
              <a:t>X (</a:t>
            </a:r>
            <a:r>
              <a:rPr lang="en-US" i="1" dirty="0">
                <a:solidFill>
                  <a:schemeClr val="accent2"/>
                </a:solidFill>
              </a:rPr>
              <a:t>exclusive</a:t>
            </a:r>
            <a:r>
              <a:rPr lang="en-US" dirty="0">
                <a:solidFill>
                  <a:schemeClr val="accent2"/>
                </a:solidFill>
              </a:rPr>
              <a:t>) lock </a:t>
            </a:r>
            <a:r>
              <a:rPr lang="en-US" dirty="0"/>
              <a:t>on object before writing.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dirty="0"/>
              <a:t>All locks held by a transaction are released when the transaction completes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dirty="0">
                <a:solidFill>
                  <a:schemeClr val="accent2"/>
                </a:solidFill>
              </a:rPr>
              <a:t>(Non-strict) 2PL Variant</a:t>
            </a:r>
            <a:r>
              <a:rPr lang="en-US" dirty="0"/>
              <a:t>: Release locks anytime, but cannot acquire locks after releasing any lock.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dirty="0"/>
              <a:t> If a transaction holds an X lock on an object, no other transaction can get a lock (S or X) on that object.</a:t>
            </a:r>
          </a:p>
          <a:p>
            <a:pPr>
              <a:lnSpc>
                <a:spcPct val="90000"/>
              </a:lnSpc>
            </a:pPr>
            <a:r>
              <a:rPr lang="en-US" dirty="0"/>
              <a:t>Strict 2PL allows only </a:t>
            </a:r>
            <a:r>
              <a:rPr lang="en-US" i="1" dirty="0" err="1"/>
              <a:t>serializable</a:t>
            </a:r>
            <a:r>
              <a:rPr lang="en-US" i="1" dirty="0"/>
              <a:t> schedules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Additionally, it simplifies transaction aborts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accent2"/>
                </a:solidFill>
              </a:rPr>
              <a:t>(Non-strict) 2PL</a:t>
            </a:r>
            <a:r>
              <a:rPr lang="en-US" dirty="0"/>
              <a:t> also allows only </a:t>
            </a:r>
            <a:r>
              <a:rPr lang="en-US" dirty="0" err="1"/>
              <a:t>serializable</a:t>
            </a:r>
            <a:r>
              <a:rPr lang="en-US" dirty="0"/>
              <a:t> schedules, but involves more complex abort processing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19100"/>
            <a:ext cx="7772400" cy="876300"/>
          </a:xfrm>
          <a:noFill/>
          <a:ln/>
        </p:spPr>
        <p:txBody>
          <a:bodyPr/>
          <a:lstStyle/>
          <a:p>
            <a:r>
              <a:rPr lang="en-US" dirty="0"/>
              <a:t>Aborting a Transaction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67800" cy="5181600"/>
          </a:xfrm>
          <a:noFill/>
          <a:ln/>
        </p:spPr>
        <p:txBody>
          <a:bodyPr/>
          <a:lstStyle/>
          <a:p>
            <a:r>
              <a:rPr lang="en-US" dirty="0"/>
              <a:t>If a transaction </a:t>
            </a:r>
            <a:r>
              <a:rPr lang="en-US" i="1" dirty="0"/>
              <a:t>Ti</a:t>
            </a:r>
            <a:r>
              <a:rPr lang="en-US" dirty="0"/>
              <a:t> is aborted, all its actions have to be undone.  Not only that, if </a:t>
            </a:r>
            <a:r>
              <a:rPr lang="en-US" i="1" dirty="0" err="1"/>
              <a:t>Tj</a:t>
            </a:r>
            <a:r>
              <a:rPr lang="en-US" i="1" dirty="0"/>
              <a:t> </a:t>
            </a:r>
            <a:r>
              <a:rPr lang="en-US" dirty="0"/>
              <a:t>reads an object last written by </a:t>
            </a:r>
            <a:r>
              <a:rPr lang="en-US" i="1" dirty="0"/>
              <a:t>Ti</a:t>
            </a:r>
            <a:r>
              <a:rPr lang="en-US" dirty="0"/>
              <a:t>,  </a:t>
            </a:r>
            <a:r>
              <a:rPr lang="en-US" i="1" dirty="0" err="1"/>
              <a:t>Tj</a:t>
            </a:r>
            <a:r>
              <a:rPr lang="en-US" dirty="0"/>
              <a:t> must be aborted as well!</a:t>
            </a:r>
          </a:p>
          <a:p>
            <a:r>
              <a:rPr lang="en-US" dirty="0"/>
              <a:t>Most systems avoid such </a:t>
            </a:r>
            <a:r>
              <a:rPr lang="en-US" i="1" dirty="0">
                <a:solidFill>
                  <a:schemeClr val="accent2"/>
                </a:solidFill>
              </a:rPr>
              <a:t>cascading aborts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by releasing a transaction’s locks only at commit time.</a:t>
            </a:r>
          </a:p>
          <a:p>
            <a:pPr lvl="1">
              <a:buSzPct val="75000"/>
            </a:pPr>
            <a:r>
              <a:rPr lang="en-US" dirty="0"/>
              <a:t>If </a:t>
            </a:r>
            <a:r>
              <a:rPr lang="en-US" i="1" dirty="0"/>
              <a:t>Ti</a:t>
            </a:r>
            <a:r>
              <a:rPr lang="en-US" dirty="0"/>
              <a:t> writes an object, </a:t>
            </a:r>
            <a:r>
              <a:rPr lang="en-US" i="1" dirty="0" err="1"/>
              <a:t>Tj</a:t>
            </a:r>
            <a:r>
              <a:rPr lang="en-US" dirty="0"/>
              <a:t> can read this only after </a:t>
            </a:r>
            <a:r>
              <a:rPr lang="en-US" i="1" dirty="0"/>
              <a:t>Ti</a:t>
            </a:r>
            <a:r>
              <a:rPr lang="en-US" dirty="0"/>
              <a:t> commits.</a:t>
            </a:r>
          </a:p>
          <a:p>
            <a:r>
              <a:rPr lang="en-US" dirty="0"/>
              <a:t>In order to </a:t>
            </a:r>
            <a:r>
              <a:rPr lang="en-US" i="1" dirty="0"/>
              <a:t>undo</a:t>
            </a:r>
            <a:r>
              <a:rPr lang="en-US" dirty="0"/>
              <a:t> the actions of an aborted transaction, the DBMS maintains a </a:t>
            </a:r>
            <a:r>
              <a:rPr lang="en-US" i="1" dirty="0"/>
              <a:t>log</a:t>
            </a:r>
            <a:r>
              <a:rPr lang="en-US" dirty="0"/>
              <a:t> in which every write is recorded.  This mechanism is also used to recover from system crashes:  all active transactions at the time of the crash are aborted when the system comes back up.</a:t>
            </a: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Log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067800" cy="4800600"/>
          </a:xfrm>
          <a:noFill/>
          <a:ln/>
        </p:spPr>
        <p:txBody>
          <a:bodyPr/>
          <a:lstStyle/>
          <a:p>
            <a:r>
              <a:rPr lang="en-US" dirty="0"/>
              <a:t>The following actions are recorded in the log:</a:t>
            </a:r>
          </a:p>
          <a:p>
            <a:pPr lvl="1">
              <a:buSzPct val="75000"/>
            </a:pPr>
            <a:r>
              <a:rPr lang="en-US" i="1" dirty="0">
                <a:solidFill>
                  <a:schemeClr val="accent2"/>
                </a:solidFill>
              </a:rPr>
              <a:t>Ti writes an object</a:t>
            </a:r>
            <a:r>
              <a:rPr lang="en-US" dirty="0">
                <a:solidFill>
                  <a:schemeClr val="accent2"/>
                </a:solidFill>
              </a:rPr>
              <a:t>:  </a:t>
            </a:r>
            <a:r>
              <a:rPr lang="en-US" dirty="0"/>
              <a:t>the old value and the new value.</a:t>
            </a:r>
          </a:p>
          <a:p>
            <a:pPr lvl="2"/>
            <a:r>
              <a:rPr lang="en-US" dirty="0"/>
              <a:t>Log record must go to disk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u="sng" dirty="0">
                <a:solidFill>
                  <a:schemeClr val="accent2"/>
                </a:solidFill>
              </a:rPr>
              <a:t>before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the changed page!</a:t>
            </a:r>
          </a:p>
          <a:p>
            <a:pPr lvl="1">
              <a:buSzPct val="75000"/>
            </a:pPr>
            <a:r>
              <a:rPr lang="en-US" i="1" dirty="0">
                <a:solidFill>
                  <a:schemeClr val="accent2"/>
                </a:solidFill>
              </a:rPr>
              <a:t>Ti commits/aborts</a:t>
            </a:r>
            <a:r>
              <a:rPr lang="en-US" dirty="0">
                <a:solidFill>
                  <a:schemeClr val="accent2"/>
                </a:solidFill>
              </a:rPr>
              <a:t>:  </a:t>
            </a:r>
            <a:r>
              <a:rPr lang="en-US" dirty="0"/>
              <a:t>a log record indicating this action.</a:t>
            </a:r>
          </a:p>
          <a:p>
            <a:r>
              <a:rPr lang="en-US" dirty="0"/>
              <a:t>Log records are chained together by transaction id, so it’s easy to undo a specific transaction.</a:t>
            </a:r>
          </a:p>
          <a:p>
            <a:r>
              <a:rPr lang="en-US" dirty="0"/>
              <a:t>Log is often </a:t>
            </a:r>
            <a:r>
              <a:rPr lang="en-US" i="1" dirty="0" err="1"/>
              <a:t>duplexed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/>
              <a:t>archived</a:t>
            </a:r>
            <a:r>
              <a:rPr lang="en-US" dirty="0"/>
              <a:t> on stable storage.</a:t>
            </a:r>
          </a:p>
          <a:p>
            <a:r>
              <a:rPr lang="en-US" dirty="0"/>
              <a:t>All log related activities (and in fact, all CC related activities such as lock/unlock, dealing with deadlocks etc.) are handled transparently by the DBMS.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Recovering From a Crash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5105400"/>
          </a:xfrm>
          <a:noFill/>
          <a:ln/>
        </p:spPr>
        <p:txBody>
          <a:bodyPr/>
          <a:lstStyle/>
          <a:p>
            <a:r>
              <a:rPr lang="en-US" dirty="0"/>
              <a:t>There are 3 phases in </a:t>
            </a:r>
            <a:r>
              <a:rPr lang="en-US"/>
              <a:t>the recovery </a:t>
            </a:r>
            <a:r>
              <a:rPr lang="en-US" dirty="0"/>
              <a:t>algorithm:</a:t>
            </a:r>
          </a:p>
          <a:p>
            <a:pPr lvl="1">
              <a:buSzPct val="75000"/>
            </a:pPr>
            <a:r>
              <a:rPr lang="en-US" i="1" u="sng" dirty="0">
                <a:solidFill>
                  <a:schemeClr val="accent2"/>
                </a:solidFill>
              </a:rPr>
              <a:t>Analysis</a:t>
            </a:r>
            <a:r>
              <a:rPr lang="en-US" dirty="0">
                <a:solidFill>
                  <a:schemeClr val="accent2"/>
                </a:solidFill>
              </a:rPr>
              <a:t>:  </a:t>
            </a:r>
            <a:r>
              <a:rPr lang="en-US" dirty="0"/>
              <a:t>Scan the log forward (from the most recent </a:t>
            </a:r>
            <a:r>
              <a:rPr lang="en-US" i="1" dirty="0">
                <a:solidFill>
                  <a:schemeClr val="accent2"/>
                </a:solidFill>
              </a:rPr>
              <a:t>checkpoint</a:t>
            </a:r>
            <a:r>
              <a:rPr lang="en-US" dirty="0"/>
              <a:t>) to identify all transactions that were active, and all dirty pages in the buffer pool at the time of the crash.</a:t>
            </a:r>
          </a:p>
          <a:p>
            <a:pPr lvl="1">
              <a:buSzPct val="75000"/>
            </a:pPr>
            <a:r>
              <a:rPr lang="en-US" i="1" u="sng" dirty="0">
                <a:solidFill>
                  <a:schemeClr val="accent2"/>
                </a:solidFill>
              </a:rPr>
              <a:t>Redo</a:t>
            </a:r>
            <a:r>
              <a:rPr lang="en-US" dirty="0">
                <a:solidFill>
                  <a:schemeClr val="accent2"/>
                </a:solidFill>
              </a:rPr>
              <a:t>:  </a:t>
            </a:r>
            <a:r>
              <a:rPr lang="en-US" dirty="0"/>
              <a:t>Redoes all updates to dirty pages in the buffer pool, as needed, to ensure that all logged updates are in fact carried out and written to disk.</a:t>
            </a:r>
          </a:p>
          <a:p>
            <a:pPr lvl="1">
              <a:buSzPct val="75000"/>
            </a:pPr>
            <a:r>
              <a:rPr lang="en-US" i="1" u="sng" dirty="0">
                <a:solidFill>
                  <a:schemeClr val="accent2"/>
                </a:solidFill>
              </a:rPr>
              <a:t>Undo</a:t>
            </a:r>
            <a:r>
              <a:rPr lang="en-US" dirty="0">
                <a:solidFill>
                  <a:schemeClr val="accent2"/>
                </a:solidFill>
              </a:rPr>
              <a:t>:  </a:t>
            </a:r>
            <a:r>
              <a:rPr lang="en-US" dirty="0"/>
              <a:t>The  writes of all transactions that were active at the crash are undone (by restoring the </a:t>
            </a:r>
            <a:r>
              <a:rPr lang="en-US" i="1" dirty="0"/>
              <a:t>before value </a:t>
            </a:r>
            <a:r>
              <a:rPr lang="en-US" dirty="0"/>
              <a:t>of the update, which is in the log record for the update), working backwards in the log.  (Some care must be taken to handle the case of a crash occurring during the recovery process!)</a:t>
            </a: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067800" cy="5105400"/>
          </a:xfrm>
          <a:noFill/>
          <a:ln/>
        </p:spPr>
        <p:txBody>
          <a:bodyPr/>
          <a:lstStyle/>
          <a:p>
            <a:r>
              <a:rPr lang="en-US" dirty="0"/>
              <a:t>Concurrency control and recovery are among the most important functions provided by a DBMS.</a:t>
            </a:r>
          </a:p>
          <a:p>
            <a:r>
              <a:rPr lang="en-US" dirty="0"/>
              <a:t>Users need not worry about concurrency.</a:t>
            </a:r>
          </a:p>
          <a:p>
            <a:pPr lvl="1">
              <a:buSzPct val="75000"/>
            </a:pPr>
            <a:r>
              <a:rPr lang="en-US" dirty="0"/>
              <a:t>System automatically inserts lock/unlock requests and schedules actions of different transactions in such a way as to ensure that the resulting execution is equivalent to executing the transactions one after the other in some order.</a:t>
            </a:r>
          </a:p>
          <a:p>
            <a:r>
              <a:rPr lang="en-US" dirty="0"/>
              <a:t>Write-ahead logging (WAL) is used to undo the actions of aborted transactions and to restore the system to a consistent state after a crash.</a:t>
            </a:r>
          </a:p>
          <a:p>
            <a:pPr lvl="1">
              <a:buSzPct val="75000"/>
            </a:pPr>
            <a:r>
              <a:rPr lang="en-US" i="1" dirty="0"/>
              <a:t>Consistent state</a:t>
            </a:r>
            <a:r>
              <a:rPr lang="en-US" dirty="0"/>
              <a:t>:  Only the effects of committed transactions seen.</a:t>
            </a: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4876800"/>
          </a:xfrm>
          <a:noFill/>
          <a:ln/>
        </p:spPr>
        <p:txBody>
          <a:bodyPr/>
          <a:lstStyle/>
          <a:p>
            <a:r>
              <a:rPr lang="en-US"/>
              <a:t>Concurrent execution of user programs is essential for good DBMS performance.</a:t>
            </a:r>
          </a:p>
          <a:p>
            <a:pPr lvl="1">
              <a:buSzPct val="75000"/>
            </a:pPr>
            <a:r>
              <a:rPr lang="en-US"/>
              <a:t>Because disk accesses are frequent, and relatively slow, it is important to keep the cpu humming by working on several user programs concurrently.</a:t>
            </a:r>
          </a:p>
          <a:p>
            <a:r>
              <a:rPr lang="en-US"/>
              <a:t>A user’s program may carry out many operations on the data retrieved from the database, but the DBMS is only concerned about what data is read/written from/to the database.</a:t>
            </a:r>
          </a:p>
          <a:p>
            <a:r>
              <a:rPr lang="en-US"/>
              <a:t>A </a:t>
            </a:r>
            <a:r>
              <a:rPr lang="en-US" i="1" u="sng">
                <a:solidFill>
                  <a:schemeClr val="accent2"/>
                </a:solidFill>
              </a:rPr>
              <a:t>transaction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/>
              <a:t>is the DBMS’s abstract view of a user program:  a sequence of reads and writes.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800100"/>
          </a:xfrm>
          <a:noFill/>
          <a:ln/>
        </p:spPr>
        <p:txBody>
          <a:bodyPr/>
          <a:lstStyle/>
          <a:p>
            <a:r>
              <a:rPr lang="en-US" dirty="0"/>
              <a:t>Concurrency in a DBMS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067800" cy="5334000"/>
          </a:xfrm>
          <a:noFill/>
          <a:ln/>
        </p:spPr>
        <p:txBody>
          <a:bodyPr/>
          <a:lstStyle/>
          <a:p>
            <a:r>
              <a:rPr lang="en-US" sz="2400" dirty="0"/>
              <a:t>4 important properties of transactions: Atomicity, Consistency, Isolation, </a:t>
            </a:r>
            <a:r>
              <a:rPr lang="en-US" sz="2400" dirty="0" smtClean="0"/>
              <a:t>Durability (ACID)</a:t>
            </a:r>
            <a:endParaRPr lang="en-US" sz="2400" dirty="0"/>
          </a:p>
          <a:p>
            <a:r>
              <a:rPr lang="en-US" sz="2400" dirty="0"/>
              <a:t>Users submit transactions, and can think of each transaction as executing by itself.</a:t>
            </a:r>
          </a:p>
          <a:p>
            <a:pPr lvl="1">
              <a:buSzPct val="75000"/>
            </a:pPr>
            <a:r>
              <a:rPr lang="en-US" sz="2000" dirty="0"/>
              <a:t>Concurrency is achieved by the DBMS, which interleaves actions (reads/writes of DB objects) of various transactions.</a:t>
            </a:r>
          </a:p>
          <a:p>
            <a:pPr lvl="1">
              <a:buSzPct val="75000"/>
            </a:pPr>
            <a:r>
              <a:rPr lang="en-US" sz="2000" dirty="0"/>
              <a:t>Each transaction must leave the database in a consistent state if the DB is consistent when the transaction begins.</a:t>
            </a:r>
          </a:p>
          <a:p>
            <a:pPr lvl="2"/>
            <a:r>
              <a:rPr lang="en-US" sz="2000" dirty="0"/>
              <a:t>DBMS will enforce some integrity constraints, depending on those declared in CREATE TABLE statements.</a:t>
            </a:r>
          </a:p>
          <a:p>
            <a:pPr lvl="2"/>
            <a:r>
              <a:rPr lang="en-US" sz="2000" dirty="0"/>
              <a:t>Beyond this, the DBMS does not really understand the semantics of the data.  (e.g., it does not understand how the interest on a bank account is computed).</a:t>
            </a:r>
          </a:p>
          <a:p>
            <a:r>
              <a:rPr lang="en-US" sz="2400" i="1" u="sng" dirty="0">
                <a:solidFill>
                  <a:schemeClr val="accent2"/>
                </a:solidFill>
              </a:rPr>
              <a:t>Issues:</a:t>
            </a:r>
            <a:r>
              <a:rPr lang="en-US" sz="2400" i="1" dirty="0">
                <a:solidFill>
                  <a:schemeClr val="accent2"/>
                </a:solidFill>
              </a:rPr>
              <a:t>  </a:t>
            </a:r>
            <a:r>
              <a:rPr lang="en-US" sz="2400" dirty="0"/>
              <a:t>Effect of </a:t>
            </a:r>
            <a:r>
              <a:rPr lang="en-US" sz="2400" i="1" dirty="0">
                <a:solidFill>
                  <a:schemeClr val="accent2"/>
                </a:solidFill>
              </a:rPr>
              <a:t>interleaving</a:t>
            </a:r>
            <a:r>
              <a:rPr lang="en-US" sz="2400" dirty="0"/>
              <a:t> transactions, and </a:t>
            </a:r>
            <a:r>
              <a:rPr lang="en-US" sz="2400" i="1" dirty="0">
                <a:solidFill>
                  <a:schemeClr val="accent2"/>
                </a:solidFill>
              </a:rPr>
              <a:t>crashes</a:t>
            </a:r>
            <a:r>
              <a:rPr lang="en-US" sz="2400" dirty="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Atomicity of Transactions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4876800"/>
          </a:xfrm>
          <a:noFill/>
          <a:ln/>
        </p:spPr>
        <p:txBody>
          <a:bodyPr/>
          <a:lstStyle/>
          <a:p>
            <a:r>
              <a:rPr lang="en-US" dirty="0"/>
              <a:t>A transaction might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commit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after completing all its actions, or it could </a:t>
            </a:r>
            <a:r>
              <a:rPr lang="en-US" i="1" dirty="0">
                <a:solidFill>
                  <a:schemeClr val="accent2"/>
                </a:solidFill>
              </a:rPr>
              <a:t>abort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(or be aborted by the DBMS) after executing some actions.</a:t>
            </a:r>
          </a:p>
          <a:p>
            <a:r>
              <a:rPr lang="en-US" dirty="0"/>
              <a:t>A very important property guaranteed by the DBMS for all transactions is that they are </a:t>
            </a:r>
            <a:r>
              <a:rPr lang="en-US" i="1" u="sng" dirty="0">
                <a:solidFill>
                  <a:schemeClr val="accent2"/>
                </a:solidFill>
              </a:rPr>
              <a:t>atomic</a:t>
            </a:r>
            <a:r>
              <a:rPr lang="en-US" u="sng" dirty="0">
                <a:solidFill>
                  <a:schemeClr val="accent2"/>
                </a:solidFill>
              </a:rPr>
              <a:t>.</a:t>
            </a:r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/>
              <a:t>That is, a user can think of a transaction as always executing all its actions in one step, or not executing any actions at all.</a:t>
            </a:r>
          </a:p>
          <a:p>
            <a:pPr lvl="1">
              <a:buSzPct val="75000"/>
            </a:pPr>
            <a:r>
              <a:rPr lang="en-US" dirty="0"/>
              <a:t>DBMS </a:t>
            </a:r>
            <a:r>
              <a:rPr lang="en-US" i="1" dirty="0">
                <a:solidFill>
                  <a:schemeClr val="accent2"/>
                </a:solidFill>
              </a:rPr>
              <a:t>logs</a:t>
            </a:r>
            <a:r>
              <a:rPr lang="en-US" dirty="0"/>
              <a:t> all actions so that it can </a:t>
            </a:r>
            <a:r>
              <a:rPr lang="en-US" i="1" dirty="0">
                <a:solidFill>
                  <a:schemeClr val="accent2"/>
                </a:solidFill>
              </a:rPr>
              <a:t>undo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the actions of aborted transactions.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067800" cy="609600"/>
          </a:xfrm>
          <a:noFill/>
          <a:ln/>
        </p:spPr>
        <p:txBody>
          <a:bodyPr/>
          <a:lstStyle/>
          <a:p>
            <a:r>
              <a:rPr lang="en-US" dirty="0"/>
              <a:t>Consider two transactions: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20738" y="2344738"/>
            <a:ext cx="6019800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BEGIN   A=A+100,   B=B-100   END</a:t>
            </a:r>
          </a:p>
          <a:p>
            <a:r>
              <a:rPr lang="en-US">
                <a:latin typeface="Book Antiqua" pitchFamily="18" charset="0"/>
              </a:rPr>
              <a:t>T2:	BEGIN   A=1.06*A,   B=1.06*B   END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276600"/>
            <a:ext cx="9067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v"/>
            </a:pPr>
            <a:r>
              <a:rPr lang="en-US" sz="2800">
                <a:latin typeface="Book Antiqua" pitchFamily="18" charset="0"/>
              </a:rPr>
              <a:t>Intuitively, the first transaction is transferring $100 from B’s account to A’s account.  The second is crediting both accounts with a 6% interest payment.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v"/>
            </a:pPr>
            <a:r>
              <a:rPr lang="en-US" sz="2800">
                <a:latin typeface="Book Antiqua" pitchFamily="18" charset="0"/>
              </a:rPr>
              <a:t>There is no guarantee that T1 will execute before T2 or vice-versa, if both are submitted together.  However, the net effect </a:t>
            </a:r>
            <a:r>
              <a:rPr lang="en-US" sz="2800" i="1">
                <a:latin typeface="Book Antiqua" pitchFamily="18" charset="0"/>
              </a:rPr>
              <a:t>must </a:t>
            </a:r>
            <a:r>
              <a:rPr lang="en-US" sz="2800">
                <a:latin typeface="Book Antiqua" pitchFamily="18" charset="0"/>
              </a:rPr>
              <a:t>be equivalent to these two transactions running serially in some order.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(Contd.)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067800" cy="609600"/>
          </a:xfrm>
          <a:noFill/>
          <a:ln/>
        </p:spPr>
        <p:txBody>
          <a:bodyPr/>
          <a:lstStyle/>
          <a:p>
            <a:r>
              <a:rPr lang="en-US"/>
              <a:t>Consider a possible interleaving </a:t>
            </a:r>
            <a:r>
              <a:rPr lang="en-US">
                <a:solidFill>
                  <a:schemeClr val="accent2"/>
                </a:solidFill>
              </a:rPr>
              <a:t>(</a:t>
            </a:r>
            <a:r>
              <a:rPr lang="en-US" i="1" u="sng">
                <a:solidFill>
                  <a:schemeClr val="accent2"/>
                </a:solidFill>
              </a:rPr>
              <a:t>schedule</a:t>
            </a:r>
            <a:r>
              <a:rPr lang="en-US">
                <a:solidFill>
                  <a:schemeClr val="accent2"/>
                </a:solidFill>
              </a:rPr>
              <a:t>)</a:t>
            </a:r>
            <a:r>
              <a:rPr lang="en-US"/>
              <a:t>: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820738" y="2344738"/>
            <a:ext cx="6959600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 A=A+100,   		     B=B-100   </a:t>
            </a:r>
          </a:p>
          <a:p>
            <a:r>
              <a:rPr lang="en-US">
                <a:latin typeface="Book Antiqua" pitchFamily="18" charset="0"/>
              </a:rPr>
              <a:t>T2:	   	         A=1.06*A,  		 B=1.06*B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3352800"/>
            <a:ext cx="906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v"/>
            </a:pPr>
            <a:r>
              <a:rPr lang="en-US" sz="2800">
                <a:latin typeface="Book Antiqua" pitchFamily="18" charset="0"/>
              </a:rPr>
              <a:t>This is OK.  But what about: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820738" y="3868738"/>
            <a:ext cx="7018337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 A=A+100,   		     		B=B-100   </a:t>
            </a:r>
          </a:p>
          <a:p>
            <a:r>
              <a:rPr lang="en-US">
                <a:latin typeface="Book Antiqua" pitchFamily="18" charset="0"/>
              </a:rPr>
              <a:t>T2:	   	         A=1.06*A, B=1.06*B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6200" y="4800600"/>
            <a:ext cx="906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v"/>
            </a:pPr>
            <a:r>
              <a:rPr lang="en-US" sz="2800">
                <a:latin typeface="Book Antiqua" pitchFamily="18" charset="0"/>
              </a:rPr>
              <a:t>The DBMS’s view of the second schedule: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820738" y="5392738"/>
            <a:ext cx="7646987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 R(A), W(A),   		     	       R(B), W(B)</a:t>
            </a:r>
          </a:p>
          <a:p>
            <a:r>
              <a:rPr lang="en-US">
                <a:latin typeface="Book Antiqua" pitchFamily="18" charset="0"/>
              </a:rPr>
              <a:t>T2:	   		R(A), W(A), R(B), W(B)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Scheduling Transactions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067800" cy="4800600"/>
          </a:xfrm>
          <a:noFill/>
          <a:ln/>
        </p:spPr>
        <p:txBody>
          <a:bodyPr/>
          <a:lstStyle/>
          <a:p>
            <a:r>
              <a:rPr lang="en-US" i="1" u="sng">
                <a:solidFill>
                  <a:schemeClr val="accent2"/>
                </a:solidFill>
              </a:rPr>
              <a:t>Serial schedule:</a:t>
            </a:r>
            <a:r>
              <a:rPr lang="en-US"/>
              <a:t> Schedule that does not interleave the actions of different transactions.</a:t>
            </a:r>
          </a:p>
          <a:p>
            <a:r>
              <a:rPr lang="en-US" i="1" u="sng">
                <a:solidFill>
                  <a:schemeClr val="accent2"/>
                </a:solidFill>
              </a:rPr>
              <a:t>Equivalent schedules</a:t>
            </a:r>
            <a:r>
              <a:rPr lang="en-US" u="sng">
                <a:solidFill>
                  <a:schemeClr val="accent2"/>
                </a:solidFill>
              </a:rPr>
              <a:t>:</a:t>
            </a:r>
            <a:r>
              <a:rPr lang="en-US">
                <a:solidFill>
                  <a:schemeClr val="accent2"/>
                </a:solidFill>
              </a:rPr>
              <a:t>  </a:t>
            </a:r>
            <a:r>
              <a:rPr lang="en-US"/>
              <a:t>For any database state, the effect (on the set of objects in the database) of executing the first schedule is identical to the effect of executing the second schedule.</a:t>
            </a:r>
          </a:p>
          <a:p>
            <a:r>
              <a:rPr lang="en-US" i="1" u="sng">
                <a:solidFill>
                  <a:schemeClr val="accent2"/>
                </a:solidFill>
              </a:rPr>
              <a:t>Serializable schedule</a:t>
            </a:r>
            <a:r>
              <a:rPr lang="en-US">
                <a:solidFill>
                  <a:schemeClr val="accent2"/>
                </a:solidFill>
              </a:rPr>
              <a:t>:  </a:t>
            </a:r>
            <a:r>
              <a:rPr lang="en-US"/>
              <a:t>A schedule that is equivalent to some serial execution of the transactions.</a:t>
            </a:r>
          </a:p>
          <a:p>
            <a:pPr>
              <a:buFont typeface="Wingdings" pitchFamily="2" charset="2"/>
              <a:buNone/>
            </a:pPr>
            <a:r>
              <a:rPr lang="en-US"/>
              <a:t>(Note: If each transaction preserves consistency, every serializable schedule preserves consistency. )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153400" cy="1104900"/>
          </a:xfrm>
          <a:noFill/>
          <a:ln/>
        </p:spPr>
        <p:txBody>
          <a:bodyPr/>
          <a:lstStyle/>
          <a:p>
            <a:r>
              <a:rPr lang="en-US"/>
              <a:t>Anomalies with Interleaved Execution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762500"/>
          </a:xfrm>
          <a:noFill/>
          <a:ln/>
        </p:spPr>
        <p:txBody>
          <a:bodyPr/>
          <a:lstStyle/>
          <a:p>
            <a:r>
              <a:rPr lang="en-US" dirty="0"/>
              <a:t>Reading Uncommitted Data (WR Conflicts, “dirty reads</a:t>
            </a:r>
            <a:r>
              <a:rPr lang="en-US" dirty="0" smtClean="0"/>
              <a:t>”): T2 reads an object previously written by T1, and T1 has not yet committed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Unrepeatable </a:t>
            </a:r>
            <a:r>
              <a:rPr lang="en-US" dirty="0"/>
              <a:t>Reads (RW Conflicts</a:t>
            </a:r>
            <a:r>
              <a:rPr lang="en-US" dirty="0" smtClean="0"/>
              <a:t>): T2 changes value of A that’s been read by T1, while T1 is still in progress</a:t>
            </a:r>
            <a:endParaRPr lang="en-US" dirty="0"/>
          </a:p>
          <a:p>
            <a:endParaRPr 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60375" y="2743200"/>
            <a:ext cx="8032750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 	R(A), W(A),   	               R(B), W(B), Abort</a:t>
            </a:r>
          </a:p>
          <a:p>
            <a:r>
              <a:rPr lang="en-US">
                <a:latin typeface="Book Antiqua" pitchFamily="18" charset="0"/>
              </a:rPr>
              <a:t>T2:			R(A), W(A), C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60375" y="5032375"/>
            <a:ext cx="8032750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R(A),  		     	   R(A), W(A), C</a:t>
            </a:r>
          </a:p>
          <a:p>
            <a:r>
              <a:rPr lang="en-US">
                <a:latin typeface="Book Antiqua" pitchFamily="18" charset="0"/>
              </a:rPr>
              <a:t>T2:		R(A), W(A), C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Anomalies (Continued)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10600" cy="4076700"/>
          </a:xfrm>
          <a:noFill/>
          <a:ln/>
        </p:spPr>
        <p:txBody>
          <a:bodyPr/>
          <a:lstStyle/>
          <a:p>
            <a:r>
              <a:rPr lang="en-US" dirty="0"/>
              <a:t>Overwriting Uncommitted Data (WW Conflicts</a:t>
            </a:r>
            <a:r>
              <a:rPr lang="en-US" dirty="0" smtClean="0"/>
              <a:t>): T2 overwrites A, already modified by T1, while T1 is still in progress</a:t>
            </a:r>
            <a:endParaRPr lang="en-US" dirty="0"/>
          </a:p>
          <a:p>
            <a:endParaRPr lang="en-US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57200" y="3606800"/>
            <a:ext cx="8032750" cy="825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Book Antiqua" pitchFamily="18" charset="0"/>
              </a:rPr>
              <a:t>T1:	W(A),  		    W(B), C</a:t>
            </a:r>
          </a:p>
          <a:p>
            <a:r>
              <a:rPr lang="en-US">
                <a:latin typeface="Book Antiqua" pitchFamily="18" charset="0"/>
              </a:rPr>
              <a:t>T2:		W(A), W(B), C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l22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C8FEC8"/>
      </a:lt2>
      <a:accent1>
        <a:srgbClr val="438E00"/>
      </a:accent1>
      <a:accent2>
        <a:srgbClr val="FC0128"/>
      </a:accent2>
      <a:accent3>
        <a:srgbClr val="FFFAF2"/>
      </a:accent3>
      <a:accent4>
        <a:srgbClr val="004600"/>
      </a:accent4>
      <a:accent5>
        <a:srgbClr val="B0C6AA"/>
      </a:accent5>
      <a:accent6>
        <a:srgbClr val="E40123"/>
      </a:accent6>
      <a:hlink>
        <a:srgbClr val="4C2E00"/>
      </a:hlink>
      <a:folHlink>
        <a:srgbClr val="BC3700"/>
      </a:folHlink>
    </a:clrScheme>
    <a:fontScheme name="l22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2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2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2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2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2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2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2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c:\msoffice\powerpnt\raghu\book\slides\l22.ppt</Template>
  <TotalTime>501</TotalTime>
  <Pages>13</Pages>
  <Words>1264</Words>
  <Application>Microsoft Office PowerPoint</Application>
  <PresentationFormat>On-screen Show (4:3)</PresentationFormat>
  <Paragraphs>87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Book Antiqua</vt:lpstr>
      <vt:lpstr>Times New Roman</vt:lpstr>
      <vt:lpstr>Wingdings</vt:lpstr>
      <vt:lpstr>l22</vt:lpstr>
      <vt:lpstr>Transaction Management Overview</vt:lpstr>
      <vt:lpstr>Transactions</vt:lpstr>
      <vt:lpstr>Concurrency in a DBMS</vt:lpstr>
      <vt:lpstr>Atomicity of Transactions</vt:lpstr>
      <vt:lpstr>Example</vt:lpstr>
      <vt:lpstr>Example (Contd.)</vt:lpstr>
      <vt:lpstr>Scheduling Transactions</vt:lpstr>
      <vt:lpstr>Anomalies with Interleaved Execution</vt:lpstr>
      <vt:lpstr>Anomalies (Continued)</vt:lpstr>
      <vt:lpstr>Lock-Based Concurrency Control</vt:lpstr>
      <vt:lpstr>Aborting a Transaction</vt:lpstr>
      <vt:lpstr>The Log</vt:lpstr>
      <vt:lpstr>Recovering From a Crash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Transaction Management</dc:title>
  <dc:subject>Database Management Systems, Second Edition</dc:subject>
  <dc:creator>Raghu Ramakrishnan and Johannes Gehrke</dc:creator>
  <cp:keywords>Chapter 16</cp:keywords>
  <dc:description>Transaction Management Overview</dc:description>
  <cp:lastModifiedBy>Sheridan Houghten</cp:lastModifiedBy>
  <cp:revision>17</cp:revision>
  <cp:lastPrinted>1601-01-01T00:00:00Z</cp:lastPrinted>
  <dcterms:created xsi:type="dcterms:W3CDTF">1997-01-17T14:52:46Z</dcterms:created>
  <dcterms:modified xsi:type="dcterms:W3CDTF">2020-03-29T21:24:12Z</dcterms:modified>
</cp:coreProperties>
</file>