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2" r:id="rId4"/>
    <p:sldId id="271" r:id="rId5"/>
    <p:sldId id="273" r:id="rId6"/>
    <p:sldId id="274" r:id="rId7"/>
    <p:sldId id="276" r:id="rId8"/>
    <p:sldId id="279" r:id="rId9"/>
    <p:sldId id="277" r:id="rId10"/>
    <p:sldId id="278" r:id="rId11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3" autoAdjust="0"/>
    <p:restoredTop sz="90929"/>
  </p:normalViewPr>
  <p:slideViewPr>
    <p:cSldViewPr snapToGrid="0">
      <p:cViewPr>
        <p:scale>
          <a:sx n="100" d="100"/>
          <a:sy n="100" d="100"/>
        </p:scale>
        <p:origin x="-192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91D2A5F5-3DA7-4EEC-8B88-A8B80D16D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52B7510-A8F6-4DB6-A780-C613B1DA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oundRect">
            <a:avLst>
              <a:gd name="adj" fmla="val 4662"/>
            </a:avLst>
          </a:prstGeom>
          <a:noFill/>
          <a:ln w="127000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7000"/>
            <a:ext cx="1295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Book Antiqua" pitchFamily="18" charset="0"/>
              </a:rPr>
              <a:t>© M. Winter</a:t>
            </a:r>
          </a:p>
        </p:txBody>
      </p:sp>
      <p:sp useBgFill="1">
        <p:nvSpPr>
          <p:cNvPr id="1034" name="Rectangle 10"/>
          <p:cNvSpPr>
            <a:spLocks noChangeArrowheads="1"/>
          </p:cNvSpPr>
          <p:nvPr/>
        </p:nvSpPr>
        <p:spPr bwMode="auto">
          <a:xfrm>
            <a:off x="533400" y="76200"/>
            <a:ext cx="38862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400" dirty="0">
                <a:latin typeface="Book Antiqua" pitchFamily="18" charset="0"/>
              </a:rPr>
              <a:t>COSC/MATH 4P61 - Theory of Computation</a:t>
            </a:r>
            <a:endParaRPr lang="en-US" sz="1400" dirty="0">
              <a:latin typeface="Book Antiqua" pitchFamily="18" charset="0"/>
            </a:endParaRPr>
          </a:p>
        </p:txBody>
      </p:sp>
      <p:sp useBgFill="1">
        <p:nvSpPr>
          <p:cNvPr id="1035" name="Rectangle 11"/>
          <p:cNvSpPr>
            <a:spLocks noChangeArrowheads="1"/>
          </p:cNvSpPr>
          <p:nvPr/>
        </p:nvSpPr>
        <p:spPr bwMode="auto">
          <a:xfrm>
            <a:off x="8153400" y="6477000"/>
            <a:ext cx="533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dirty="0" smtClean="0">
                <a:latin typeface="Times New Roman" charset="0"/>
              </a:rPr>
              <a:t>7</a:t>
            </a:r>
            <a:r>
              <a:rPr lang="en-US" sz="1400" dirty="0" smtClean="0">
                <a:latin typeface="Book Antiqua" pitchFamily="18" charset="0"/>
              </a:rPr>
              <a:t>.</a:t>
            </a:r>
            <a:fld id="{0BC4585D-BF39-4187-B6F8-12E7C2222520}" type="slidenum">
              <a:rPr lang="en-US" sz="1400" smtClean="0"/>
              <a:pPr algn="r"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CFL are closed under</a:t>
            </a:r>
          </a:p>
          <a:p>
            <a:r>
              <a:rPr lang="en-CA" dirty="0" smtClean="0"/>
              <a:t>Substitution</a:t>
            </a:r>
          </a:p>
          <a:p>
            <a:r>
              <a:rPr lang="en-CA" dirty="0" smtClean="0"/>
              <a:t>Union</a:t>
            </a:r>
          </a:p>
          <a:p>
            <a:r>
              <a:rPr lang="en-CA" dirty="0" smtClean="0"/>
              <a:t>Concatenation</a:t>
            </a:r>
          </a:p>
          <a:p>
            <a:r>
              <a:rPr lang="en-CA" dirty="0" smtClean="0"/>
              <a:t>Closure (*)</a:t>
            </a:r>
          </a:p>
          <a:p>
            <a:r>
              <a:rPr lang="en-CA" dirty="0" smtClean="0"/>
              <a:t>Homomorphism</a:t>
            </a:r>
          </a:p>
          <a:p>
            <a:r>
              <a:rPr lang="en-CA" dirty="0" smtClean="0"/>
              <a:t>Reversal</a:t>
            </a:r>
          </a:p>
          <a:p>
            <a:r>
              <a:rPr lang="en-CA" dirty="0" smtClean="0"/>
              <a:t>Intersection with a Regular Language (L</a:t>
            </a:r>
            <a:r>
              <a:rPr lang="en-CA" dirty="0" smtClean="0">
                <a:sym typeface="Symbol"/>
              </a:rPr>
              <a:t>R)</a:t>
            </a:r>
            <a:endParaRPr lang="en-CA" dirty="0" smtClean="0"/>
          </a:p>
          <a:p>
            <a:r>
              <a:rPr lang="en-CA" dirty="0" smtClean="0"/>
              <a:t>Set-difference with a Regular Language (L\R)</a:t>
            </a:r>
          </a:p>
          <a:p>
            <a:r>
              <a:rPr lang="en-CA" dirty="0" smtClean="0"/>
              <a:t>Inverse Homomorphism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Closure Properties of CFL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1950" y="2819400"/>
            <a:ext cx="8391525" cy="1666875"/>
          </a:xfrm>
        </p:spPr>
        <p:txBody>
          <a:bodyPr/>
          <a:lstStyle/>
          <a:p>
            <a:pPr>
              <a:buNone/>
            </a:pPr>
            <a:r>
              <a:rPr lang="en-CA" dirty="0" smtClean="0"/>
              <a:t>Type-3: 	Regular Languages, Regular Expressions, DFAs, Regular Grammars</a:t>
            </a:r>
          </a:p>
          <a:p>
            <a:pPr>
              <a:buNone/>
            </a:pPr>
            <a:r>
              <a:rPr lang="en-CA" dirty="0" smtClean="0"/>
              <a:t>Type-2:	CFLs, CFGs, PDAs</a:t>
            </a:r>
          </a:p>
          <a:p>
            <a:pPr>
              <a:buNone/>
            </a:pPr>
            <a:r>
              <a:rPr lang="en-CA" dirty="0" smtClean="0"/>
              <a:t>Type-1: 	Context-Sensitive Grammars/Languages, Linear Bounded Automatons</a:t>
            </a:r>
          </a:p>
          <a:p>
            <a:pPr>
              <a:buNone/>
            </a:pPr>
            <a:r>
              <a:rPr lang="en-CA" dirty="0" smtClean="0"/>
              <a:t>Type-0:	Recursively Enumerable Languages, Semi-</a:t>
            </a:r>
            <a:r>
              <a:rPr lang="en-CA" dirty="0" err="1" smtClean="0"/>
              <a:t>Thue</a:t>
            </a:r>
            <a:r>
              <a:rPr lang="en-CA" dirty="0" smtClean="0"/>
              <a:t> Systems, TMs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Chomsky Hierarchy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524000"/>
            <a:ext cx="7915275" cy="4876800"/>
          </a:xfrm>
        </p:spPr>
        <p:txBody>
          <a:bodyPr/>
          <a:lstStyle/>
          <a:p>
            <a:pPr>
              <a:buNone/>
            </a:pPr>
            <a:r>
              <a:rPr lang="en-CA" b="1" dirty="0" smtClean="0"/>
              <a:t>Problem:</a:t>
            </a:r>
            <a:r>
              <a:rPr lang="en-CA" dirty="0" smtClean="0"/>
              <a:t> Is the first string that a C program prints the string “</a:t>
            </a:r>
            <a:r>
              <a:rPr lang="en-CA" dirty="0" smtClean="0">
                <a:latin typeface="Arial" pitchFamily="34" charset="0"/>
                <a:cs typeface="Arial" pitchFamily="34" charset="0"/>
              </a:rPr>
              <a:t>hello, world</a:t>
            </a:r>
            <a:r>
              <a:rPr lang="en-CA" dirty="0" smtClean="0">
                <a:latin typeface="+mj-lt"/>
                <a:cs typeface="Arial" pitchFamily="34" charset="0"/>
              </a:rPr>
              <a:t>”?</a:t>
            </a:r>
          </a:p>
          <a:p>
            <a:pPr marL="0" indent="0">
              <a:buNone/>
            </a:pPr>
            <a:r>
              <a:rPr lang="en-CA" dirty="0" smtClean="0">
                <a:latin typeface="+mj-lt"/>
                <a:cs typeface="Arial" pitchFamily="34" charset="0"/>
              </a:rPr>
              <a:t>I.e. is there are program that always tells correctly whether a program </a:t>
            </a:r>
            <a:r>
              <a:rPr lang="en-CA" i="1" dirty="0" smtClean="0">
                <a:latin typeface="+mj-lt"/>
                <a:cs typeface="Arial" pitchFamily="34" charset="0"/>
              </a:rPr>
              <a:t>P</a:t>
            </a:r>
            <a:r>
              <a:rPr lang="en-CA" dirty="0" smtClean="0">
                <a:latin typeface="+mj-lt"/>
                <a:cs typeface="Arial" pitchFamily="34" charset="0"/>
              </a:rPr>
              <a:t> with input </a:t>
            </a:r>
            <a:r>
              <a:rPr lang="en-CA" i="1" dirty="0" smtClean="0">
                <a:latin typeface="+mj-lt"/>
                <a:cs typeface="Arial" pitchFamily="34" charset="0"/>
              </a:rPr>
              <a:t>I</a:t>
            </a:r>
            <a:r>
              <a:rPr lang="en-CA" dirty="0" smtClean="0">
                <a:latin typeface="+mj-lt"/>
                <a:cs typeface="Arial" pitchFamily="34" charset="0"/>
              </a:rPr>
              <a:t> prints </a:t>
            </a:r>
            <a:r>
              <a:rPr lang="en-CA" dirty="0" smtClean="0"/>
              <a:t>“</a:t>
            </a:r>
            <a:r>
              <a:rPr lang="en-CA" dirty="0" smtClean="0">
                <a:latin typeface="Arial" pitchFamily="34" charset="0"/>
                <a:cs typeface="Arial" pitchFamily="34" charset="0"/>
              </a:rPr>
              <a:t>hello, world</a:t>
            </a:r>
            <a:r>
              <a:rPr lang="en-CA" dirty="0" smtClean="0">
                <a:cs typeface="Arial" pitchFamily="34" charset="0"/>
              </a:rPr>
              <a:t>” as its first string?</a:t>
            </a:r>
            <a:endParaRPr lang="en-CA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en-CA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en-CA" dirty="0" smtClean="0">
                <a:latin typeface="+mj-lt"/>
                <a:cs typeface="Arial" pitchFamily="34" charset="0"/>
              </a:rPr>
              <a:t>This question is very easy to answer for the program:</a:t>
            </a:r>
          </a:p>
          <a:p>
            <a:pPr>
              <a:buNone/>
            </a:pPr>
            <a:endParaRPr lang="en-CA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en-CA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CA" dirty="0" smtClean="0">
                <a:latin typeface="Arial" pitchFamily="34" charset="0"/>
                <a:cs typeface="Arial" pitchFamily="34" charset="0"/>
              </a:rPr>
              <a:t>ain() {</a:t>
            </a:r>
          </a:p>
          <a:p>
            <a:pPr>
              <a:buNone/>
            </a:pPr>
            <a:r>
              <a:rPr lang="en-CA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dirty="0" err="1" smtClean="0">
                <a:latin typeface="Arial" pitchFamily="34" charset="0"/>
                <a:cs typeface="Arial" pitchFamily="34" charset="0"/>
              </a:rPr>
              <a:t>printf</a:t>
            </a:r>
            <a:r>
              <a:rPr lang="en-CA" dirty="0" smtClean="0">
                <a:latin typeface="Arial" pitchFamily="34" charset="0"/>
                <a:cs typeface="Arial" pitchFamily="34" charset="0"/>
              </a:rPr>
              <a:t>(“hello, world\n”);</a:t>
            </a:r>
          </a:p>
          <a:p>
            <a:pPr>
              <a:buNone/>
            </a:pPr>
            <a:r>
              <a:rPr lang="en-CA" dirty="0" smtClean="0">
                <a:latin typeface="Arial" pitchFamily="34" charset="0"/>
                <a:cs typeface="Arial" pitchFamily="34" charset="0"/>
              </a:rPr>
              <a:t>}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Unsolvable Problems (informal) I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19225"/>
            <a:ext cx="7772400" cy="5105400"/>
          </a:xfrm>
        </p:spPr>
        <p:txBody>
          <a:bodyPr/>
          <a:lstStyle/>
          <a:p>
            <a:pPr>
              <a:buNone/>
            </a:pPr>
            <a:r>
              <a:rPr lang="en-CA" dirty="0" smtClean="0">
                <a:cs typeface="Arial" pitchFamily="34" charset="0"/>
              </a:rPr>
              <a:t>This question is </a:t>
            </a:r>
            <a:r>
              <a:rPr lang="en-CA" dirty="0" smtClean="0">
                <a:cs typeface="Arial" pitchFamily="34" charset="0"/>
              </a:rPr>
              <a:t>not </a:t>
            </a:r>
            <a:r>
              <a:rPr lang="en-CA" dirty="0" smtClean="0">
                <a:cs typeface="Arial" pitchFamily="34" charset="0"/>
              </a:rPr>
              <a:t>easy to answer for the program</a:t>
            </a:r>
            <a:r>
              <a:rPr lang="en-CA" dirty="0" smtClean="0">
                <a:cs typeface="Arial" pitchFamily="34" charset="0"/>
              </a:rPr>
              <a:t>:</a:t>
            </a:r>
          </a:p>
          <a:p>
            <a:pPr>
              <a:buNone/>
            </a:pPr>
            <a:endParaRPr lang="en-CA" dirty="0" smtClean="0">
              <a:cs typeface="Arial" pitchFamily="34" charset="0"/>
            </a:endParaRP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ain() {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 n, total, x, y, z;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err="1" smtClean="0">
                <a:latin typeface="Arial" pitchFamily="34" charset="0"/>
                <a:cs typeface="Arial" pitchFamily="34" charset="0"/>
              </a:rPr>
              <a:t>scanf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(“%</a:t>
            </a:r>
            <a:r>
              <a:rPr lang="en-CA" sz="1600" dirty="0" err="1" smtClean="0">
                <a:latin typeface="Arial" pitchFamily="34" charset="0"/>
                <a:cs typeface="Arial" pitchFamily="34" charset="0"/>
              </a:rPr>
              <a:t>d”,&amp;n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total = 3;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while(1) {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	for (x=1; x&lt;=total; x++) {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		for (y=1; y&lt;=total-x-1; y++) {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			z = total-x-y;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			if (exp(</a:t>
            </a:r>
            <a:r>
              <a:rPr lang="en-CA" sz="1600" dirty="0" err="1" smtClean="0">
                <a:latin typeface="Arial" pitchFamily="34" charset="0"/>
                <a:cs typeface="Arial" pitchFamily="34" charset="0"/>
              </a:rPr>
              <a:t>x,n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)+exp(</a:t>
            </a:r>
            <a:r>
              <a:rPr lang="en-CA" sz="1600" dirty="0" err="1" smtClean="0">
                <a:latin typeface="Arial" pitchFamily="34" charset="0"/>
                <a:cs typeface="Arial" pitchFamily="34" charset="0"/>
              </a:rPr>
              <a:t>y,n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)==exp(</a:t>
            </a:r>
            <a:r>
              <a:rPr lang="en-CA" sz="1600" dirty="0" err="1" smtClean="0">
                <a:latin typeface="Arial" pitchFamily="34" charset="0"/>
                <a:cs typeface="Arial" pitchFamily="34" charset="0"/>
              </a:rPr>
              <a:t>z,n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))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1600" dirty="0" err="1" smtClean="0">
                <a:latin typeface="Arial" pitchFamily="34" charset="0"/>
                <a:cs typeface="Arial" pitchFamily="34" charset="0"/>
              </a:rPr>
              <a:t>printf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(“hello, world\n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”);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		}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	}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	total++;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}	</a:t>
            </a:r>
          </a:p>
          <a:p>
            <a:pPr>
              <a:buNone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Unsolvable Problems (informal) II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Unsolvable Problems (informal) III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924050" y="2085975"/>
            <a:ext cx="857250" cy="914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922439" y="2124075"/>
            <a:ext cx="8723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100" dirty="0" smtClean="0"/>
              <a:t>Hello-world</a:t>
            </a:r>
          </a:p>
          <a:p>
            <a:pPr algn="ctr"/>
            <a:r>
              <a:rPr lang="en-CA" sz="1100" dirty="0" smtClean="0"/>
              <a:t>tester</a:t>
            </a:r>
            <a:endParaRPr lang="en-CA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2152650" y="25146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H</a:t>
            </a:r>
            <a:endParaRPr lang="en-CA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257300" y="1514475"/>
            <a:ext cx="2183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/>
              <a:t>Step 1: Assume </a:t>
            </a:r>
            <a:r>
              <a:rPr lang="en-CA" sz="1600" i="1" dirty="0" smtClean="0"/>
              <a:t>H</a:t>
            </a:r>
            <a:r>
              <a:rPr lang="en-CA" sz="1600" dirty="0" smtClean="0"/>
              <a:t> exists</a:t>
            </a:r>
            <a:endParaRPr lang="en-CA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81100" y="2105025"/>
            <a:ext cx="253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i="1" dirty="0" smtClean="0"/>
              <a:t>I</a:t>
            </a:r>
            <a:endParaRPr lang="en-CA" sz="16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162050" y="2676525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i="1" dirty="0" smtClean="0"/>
              <a:t>P</a:t>
            </a:r>
            <a:endParaRPr lang="en-CA" sz="1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190875" y="2057400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Arial" pitchFamily="34" charset="0"/>
                <a:cs typeface="Arial" pitchFamily="34" charset="0"/>
              </a:rPr>
              <a:t>yes</a:t>
            </a:r>
            <a:endParaRPr lang="en-CA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8975" y="266700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Arial" pitchFamily="34" charset="0"/>
                <a:cs typeface="Arial" pitchFamily="34" charset="0"/>
              </a:rPr>
              <a:t>no</a:t>
            </a:r>
            <a:endParaRPr lang="en-CA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>
            <a:stCxn id="8" idx="3"/>
            <a:endCxn id="5" idx="1"/>
          </p:cNvCxnSpPr>
          <p:nvPr/>
        </p:nvCxnSpPr>
        <p:spPr>
          <a:xfrm>
            <a:off x="1434696" y="2274302"/>
            <a:ext cx="487743" cy="652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</p:cNvCxnSpPr>
          <p:nvPr/>
        </p:nvCxnSpPr>
        <p:spPr>
          <a:xfrm flipV="1">
            <a:off x="1471750" y="2724150"/>
            <a:ext cx="452300" cy="1216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1"/>
          </p:cNvCxnSpPr>
          <p:nvPr/>
        </p:nvCxnSpPr>
        <p:spPr>
          <a:xfrm flipV="1">
            <a:off x="2781300" y="2226677"/>
            <a:ext cx="409575" cy="259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3"/>
            <a:endCxn id="11" idx="1"/>
          </p:cNvCxnSpPr>
          <p:nvPr/>
        </p:nvCxnSpPr>
        <p:spPr>
          <a:xfrm>
            <a:off x="2781300" y="2543175"/>
            <a:ext cx="447675" cy="293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695950" y="2085975"/>
            <a:ext cx="857250" cy="914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5886450" y="2257425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H</a:t>
            </a:r>
            <a:r>
              <a:rPr lang="en-CA" i="1" baseline="-25000" dirty="0" smtClean="0"/>
              <a:t>1</a:t>
            </a:r>
            <a:endParaRPr lang="en-CA" i="1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1514475"/>
            <a:ext cx="21419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/>
              <a:t>Step 2: Modify </a:t>
            </a:r>
            <a:r>
              <a:rPr lang="en-CA" sz="1600" i="1" dirty="0" smtClean="0"/>
              <a:t>H</a:t>
            </a:r>
            <a:r>
              <a:rPr lang="en-CA" sz="1600" dirty="0" smtClean="0"/>
              <a:t> to </a:t>
            </a:r>
            <a:r>
              <a:rPr lang="en-CA" sz="1600" i="1" dirty="0" smtClean="0"/>
              <a:t>H</a:t>
            </a:r>
            <a:r>
              <a:rPr lang="en-CA" sz="1600" i="1" baseline="-25000" dirty="0" smtClean="0"/>
              <a:t>1</a:t>
            </a:r>
            <a:endParaRPr lang="en-CA" sz="1600" i="1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53000" y="2105025"/>
            <a:ext cx="253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i="1" dirty="0" smtClean="0"/>
              <a:t>I</a:t>
            </a:r>
            <a:endParaRPr lang="en-CA" sz="16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4933950" y="2676525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i="1" dirty="0" smtClean="0"/>
              <a:t>P</a:t>
            </a:r>
            <a:endParaRPr lang="en-CA" sz="16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6962775" y="2057400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Arial" pitchFamily="34" charset="0"/>
                <a:cs typeface="Arial" pitchFamily="34" charset="0"/>
              </a:rPr>
              <a:t>yes</a:t>
            </a:r>
            <a:endParaRPr lang="en-CA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00875" y="2667000"/>
            <a:ext cx="1220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ello, world</a:t>
            </a:r>
            <a:endParaRPr lang="en-CA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Arrow Connector 30"/>
          <p:cNvCxnSpPr>
            <a:stCxn id="27" idx="3"/>
          </p:cNvCxnSpPr>
          <p:nvPr/>
        </p:nvCxnSpPr>
        <p:spPr>
          <a:xfrm>
            <a:off x="5206596" y="2274302"/>
            <a:ext cx="487743" cy="652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3"/>
          </p:cNvCxnSpPr>
          <p:nvPr/>
        </p:nvCxnSpPr>
        <p:spPr>
          <a:xfrm flipV="1">
            <a:off x="5243650" y="2724150"/>
            <a:ext cx="452300" cy="1216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9" idx="1"/>
          </p:cNvCxnSpPr>
          <p:nvPr/>
        </p:nvCxnSpPr>
        <p:spPr>
          <a:xfrm flipV="1">
            <a:off x="6553200" y="2226677"/>
            <a:ext cx="409575" cy="259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3" idx="3"/>
            <a:endCxn id="30" idx="1"/>
          </p:cNvCxnSpPr>
          <p:nvPr/>
        </p:nvCxnSpPr>
        <p:spPr>
          <a:xfrm>
            <a:off x="6553200" y="2543175"/>
            <a:ext cx="447675" cy="293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924050" y="4476750"/>
            <a:ext cx="857250" cy="914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TextBox 35"/>
          <p:cNvSpPr txBox="1"/>
          <p:nvPr/>
        </p:nvSpPr>
        <p:spPr>
          <a:xfrm>
            <a:off x="2114550" y="46482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H</a:t>
            </a:r>
            <a:r>
              <a:rPr lang="en-CA" i="1" baseline="-25000" dirty="0" smtClean="0"/>
              <a:t>2</a:t>
            </a:r>
            <a:endParaRPr lang="en-CA" i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1257300" y="3905250"/>
            <a:ext cx="2177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/>
              <a:t>Step 3: Modify </a:t>
            </a:r>
            <a:r>
              <a:rPr lang="en-CA" sz="1600" i="1" dirty="0" smtClean="0"/>
              <a:t>H</a:t>
            </a:r>
            <a:r>
              <a:rPr lang="en-CA" sz="1600" i="1" baseline="-25000" dirty="0" smtClean="0"/>
              <a:t>1</a:t>
            </a:r>
            <a:r>
              <a:rPr lang="en-CA" sz="1600" dirty="0" smtClean="0"/>
              <a:t> to </a:t>
            </a:r>
            <a:r>
              <a:rPr lang="en-CA" sz="1600" i="1" dirty="0" smtClean="0"/>
              <a:t>H</a:t>
            </a:r>
            <a:r>
              <a:rPr lang="en-CA" sz="1600" i="1" baseline="-25000" dirty="0" smtClean="0"/>
              <a:t>2</a:t>
            </a:r>
            <a:endParaRPr lang="en-CA" sz="1600" i="1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162050" y="4772025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i="1" dirty="0" smtClean="0"/>
              <a:t>P</a:t>
            </a:r>
            <a:endParaRPr lang="en-CA" sz="16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3190875" y="4448175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Arial" pitchFamily="34" charset="0"/>
                <a:cs typeface="Arial" pitchFamily="34" charset="0"/>
              </a:rPr>
              <a:t>yes</a:t>
            </a:r>
            <a:endParaRPr lang="en-CA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28975" y="5057775"/>
            <a:ext cx="1220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ello, world</a:t>
            </a:r>
            <a:endParaRPr lang="en-CA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Arrow Connector 42"/>
          <p:cNvCxnSpPr>
            <a:stCxn id="39" idx="3"/>
            <a:endCxn id="35" idx="1"/>
          </p:cNvCxnSpPr>
          <p:nvPr/>
        </p:nvCxnSpPr>
        <p:spPr>
          <a:xfrm flipV="1">
            <a:off x="1471750" y="4933950"/>
            <a:ext cx="452300" cy="73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40" idx="1"/>
          </p:cNvCxnSpPr>
          <p:nvPr/>
        </p:nvCxnSpPr>
        <p:spPr>
          <a:xfrm flipV="1">
            <a:off x="2781300" y="4617452"/>
            <a:ext cx="409575" cy="259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5" idx="3"/>
            <a:endCxn id="41" idx="1"/>
          </p:cNvCxnSpPr>
          <p:nvPr/>
        </p:nvCxnSpPr>
        <p:spPr>
          <a:xfrm>
            <a:off x="2781300" y="4933950"/>
            <a:ext cx="447675" cy="293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695950" y="4476750"/>
            <a:ext cx="857250" cy="914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TextBox 47"/>
          <p:cNvSpPr txBox="1"/>
          <p:nvPr/>
        </p:nvSpPr>
        <p:spPr>
          <a:xfrm>
            <a:off x="5886450" y="46482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H</a:t>
            </a:r>
            <a:r>
              <a:rPr lang="en-CA" i="1" baseline="-25000" dirty="0" smtClean="0"/>
              <a:t>2</a:t>
            </a:r>
            <a:endParaRPr lang="en-CA" i="1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5029200" y="3905250"/>
            <a:ext cx="3307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/>
              <a:t>What happens if </a:t>
            </a:r>
            <a:r>
              <a:rPr lang="en-CA" sz="1600" i="1" dirty="0" smtClean="0"/>
              <a:t>H</a:t>
            </a:r>
            <a:r>
              <a:rPr lang="en-CA" sz="1600" i="1" baseline="-25000" dirty="0" smtClean="0"/>
              <a:t>2</a:t>
            </a:r>
            <a:r>
              <a:rPr lang="en-CA" sz="1600" dirty="0" smtClean="0"/>
              <a:t> gets </a:t>
            </a:r>
            <a:r>
              <a:rPr lang="en-CA" sz="1600" i="1" dirty="0" smtClean="0"/>
              <a:t>H</a:t>
            </a:r>
            <a:r>
              <a:rPr lang="en-CA" sz="1600" i="1" baseline="-25000" dirty="0" smtClean="0"/>
              <a:t>2</a:t>
            </a:r>
            <a:r>
              <a:rPr lang="en-CA" sz="1600" dirty="0" smtClean="0"/>
              <a:t> as input?</a:t>
            </a:r>
            <a:endParaRPr lang="en-CA" sz="1600" i="1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4933950" y="4772025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i="1" dirty="0" smtClean="0"/>
              <a:t>H</a:t>
            </a:r>
            <a:r>
              <a:rPr lang="en-CA" sz="1600" i="1" baseline="-25000" dirty="0" smtClean="0"/>
              <a:t>2</a:t>
            </a:r>
            <a:endParaRPr lang="en-CA" sz="1600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6962775" y="4448175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Arial" pitchFamily="34" charset="0"/>
                <a:cs typeface="Arial" pitchFamily="34" charset="0"/>
              </a:rPr>
              <a:t>yes</a:t>
            </a:r>
            <a:endParaRPr lang="en-CA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00875" y="5057775"/>
            <a:ext cx="1220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CA" sz="1600" dirty="0" smtClean="0">
                <a:latin typeface="Arial" pitchFamily="34" charset="0"/>
                <a:cs typeface="Arial" pitchFamily="34" charset="0"/>
              </a:rPr>
              <a:t>ello, world</a:t>
            </a:r>
            <a:endParaRPr lang="en-CA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Arrow Connector 52"/>
          <p:cNvCxnSpPr>
            <a:stCxn id="50" idx="3"/>
            <a:endCxn id="47" idx="1"/>
          </p:cNvCxnSpPr>
          <p:nvPr/>
        </p:nvCxnSpPr>
        <p:spPr>
          <a:xfrm flipV="1">
            <a:off x="5335022" y="4933950"/>
            <a:ext cx="360928" cy="73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51" idx="1"/>
          </p:cNvCxnSpPr>
          <p:nvPr/>
        </p:nvCxnSpPr>
        <p:spPr>
          <a:xfrm flipV="1">
            <a:off x="6553200" y="4617452"/>
            <a:ext cx="409575" cy="259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7" idx="3"/>
            <a:endCxn id="52" idx="1"/>
          </p:cNvCxnSpPr>
          <p:nvPr/>
        </p:nvCxnSpPr>
        <p:spPr>
          <a:xfrm>
            <a:off x="6553200" y="4933950"/>
            <a:ext cx="447675" cy="293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Turing Machine</a:t>
            </a:r>
            <a:endParaRPr lang="en-CA" dirty="0"/>
          </a:p>
        </p:txBody>
      </p:sp>
      <p:pic>
        <p:nvPicPr>
          <p:cNvPr id="4" name="Picture 3" descr="TM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480000">
            <a:off x="1967516" y="1400300"/>
            <a:ext cx="4906740" cy="2136878"/>
          </a:xfrm>
          <a:prstGeom prst="rect">
            <a:avLst/>
          </a:prstGeom>
        </p:spPr>
      </p:pic>
      <p:pic>
        <p:nvPicPr>
          <p:cNvPr id="5" name="Picture 4" descr="TM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24025" y="3756453"/>
            <a:ext cx="5810250" cy="24284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Transition Diagram for TMs</a:t>
            </a:r>
            <a:endParaRPr lang="en-CA" dirty="0"/>
          </a:p>
        </p:txBody>
      </p:sp>
      <p:pic>
        <p:nvPicPr>
          <p:cNvPr id="7" name="Picture 6" descr="TM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540000">
            <a:off x="1085849" y="1742067"/>
            <a:ext cx="7134225" cy="420779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47825"/>
            <a:ext cx="7772400" cy="3419476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The following extensions, restrictions </a:t>
            </a:r>
            <a:r>
              <a:rPr lang="en-CA" dirty="0" smtClean="0"/>
              <a:t>to the basic TM </a:t>
            </a:r>
            <a:r>
              <a:rPr lang="en-CA" dirty="0" smtClean="0"/>
              <a:t>and other computational models are possible. All of them are equivalent to the basic TM:</a:t>
            </a:r>
          </a:p>
          <a:p>
            <a:r>
              <a:rPr lang="en-CA" dirty="0" err="1" smtClean="0"/>
              <a:t>Multitape</a:t>
            </a:r>
            <a:r>
              <a:rPr lang="en-CA" dirty="0" smtClean="0"/>
              <a:t> TMs</a:t>
            </a:r>
          </a:p>
          <a:p>
            <a:r>
              <a:rPr lang="en-CA" dirty="0" smtClean="0"/>
              <a:t>Nondeterministic TMs</a:t>
            </a:r>
          </a:p>
          <a:p>
            <a:r>
              <a:rPr lang="en-CA" dirty="0" smtClean="0"/>
              <a:t>TM with Semi-Infinite Tapes</a:t>
            </a:r>
          </a:p>
          <a:p>
            <a:r>
              <a:rPr lang="en-CA" dirty="0" err="1" smtClean="0"/>
              <a:t>Multistack</a:t>
            </a:r>
            <a:r>
              <a:rPr lang="en-CA" dirty="0" smtClean="0"/>
              <a:t> Machines</a:t>
            </a:r>
          </a:p>
          <a:p>
            <a:r>
              <a:rPr lang="en-CA" dirty="0" smtClean="0"/>
              <a:t>Counter Machines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Alternative Concepts</a:t>
            </a: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A Linear Bounded Automaton (LBA) is a nondeterministic TM that satisfies the following three conditions:</a:t>
            </a:r>
          </a:p>
          <a:p>
            <a:r>
              <a:rPr lang="en-CA" dirty="0" smtClean="0"/>
              <a:t>Its input alphabet includes two special symbols, serving as left and right </a:t>
            </a:r>
            <a:r>
              <a:rPr lang="en-CA" dirty="0" smtClean="0"/>
              <a:t>end markers</a:t>
            </a:r>
            <a:r>
              <a:rPr lang="en-CA" dirty="0" smtClean="0"/>
              <a:t>.</a:t>
            </a:r>
          </a:p>
          <a:p>
            <a:r>
              <a:rPr lang="en-CA" dirty="0" smtClean="0"/>
              <a:t>Its transitions may not print other symbols over the </a:t>
            </a:r>
            <a:r>
              <a:rPr lang="en-CA" dirty="0" smtClean="0"/>
              <a:t>end markers</a:t>
            </a:r>
            <a:r>
              <a:rPr lang="en-CA" dirty="0" smtClean="0"/>
              <a:t>.</a:t>
            </a:r>
          </a:p>
          <a:p>
            <a:r>
              <a:rPr lang="en-CA" dirty="0" smtClean="0"/>
              <a:t>Its transitions may neither move to the left of the left </a:t>
            </a:r>
            <a:r>
              <a:rPr lang="en-CA" dirty="0" smtClean="0"/>
              <a:t>end marker </a:t>
            </a:r>
            <a:r>
              <a:rPr lang="en-CA" dirty="0" smtClean="0"/>
              <a:t>nor to the right of the right </a:t>
            </a:r>
            <a:r>
              <a:rPr lang="en-CA" dirty="0" smtClean="0"/>
              <a:t>end marker</a:t>
            </a:r>
            <a:r>
              <a:rPr lang="en-CA" dirty="0" smtClean="0"/>
              <a:t>.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Not every recursively enumerable language can be accepted by a LBA.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Linear Bounded Automaton</a:t>
            </a: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7225" y="2181225"/>
            <a:ext cx="7848600" cy="2476500"/>
          </a:xfrm>
        </p:spPr>
        <p:txBody>
          <a:bodyPr/>
          <a:lstStyle/>
          <a:p>
            <a:pPr>
              <a:buNone/>
            </a:pPr>
            <a:r>
              <a:rPr lang="en-CA" dirty="0" smtClean="0">
                <a:latin typeface="+mj-lt"/>
              </a:rPr>
              <a:t>Types of grammars </a:t>
            </a:r>
            <a:r>
              <a:rPr lang="en-CA" i="1" dirty="0" smtClean="0">
                <a:latin typeface="+mj-lt"/>
              </a:rPr>
              <a:t>G=(V,T,P,S) </a:t>
            </a:r>
            <a:r>
              <a:rPr lang="en-CA" dirty="0" smtClean="0">
                <a:latin typeface="+mj-lt"/>
              </a:rPr>
              <a:t>based on the form </a:t>
            </a:r>
            <a:r>
              <a:rPr lang="el-GR" dirty="0" smtClean="0">
                <a:latin typeface="+mj-lt"/>
                <a:cs typeface="Arial"/>
                <a:sym typeface="Symbol"/>
              </a:rPr>
              <a:t></a:t>
            </a:r>
            <a:r>
              <a:rPr lang="el-GR" dirty="0" smtClean="0">
                <a:latin typeface="+mj-lt"/>
                <a:cs typeface="Arial"/>
                <a:sym typeface="Symbol"/>
              </a:rPr>
              <a:t></a:t>
            </a:r>
            <a:r>
              <a:rPr lang="en-CA" dirty="0" smtClean="0">
                <a:latin typeface="+mj-lt"/>
                <a:cs typeface="Arial"/>
                <a:sym typeface="Symbol"/>
              </a:rPr>
              <a:t> of the production</a:t>
            </a:r>
          </a:p>
          <a:p>
            <a:pPr>
              <a:buNone/>
            </a:pPr>
            <a:r>
              <a:rPr lang="en-CA" dirty="0" smtClean="0">
                <a:latin typeface="+mj-lt"/>
                <a:cs typeface="Arial"/>
                <a:sym typeface="Symbol"/>
              </a:rPr>
              <a:t>in </a:t>
            </a:r>
            <a:r>
              <a:rPr lang="en-CA" i="1" dirty="0" smtClean="0">
                <a:latin typeface="+mj-lt"/>
                <a:cs typeface="Arial"/>
                <a:sym typeface="Symbol"/>
              </a:rPr>
              <a:t>P</a:t>
            </a:r>
            <a:r>
              <a:rPr lang="en-CA" dirty="0" smtClean="0">
                <a:latin typeface="+mj-lt"/>
                <a:cs typeface="Arial"/>
                <a:sym typeface="Symbol"/>
              </a:rPr>
              <a:t>:</a:t>
            </a:r>
          </a:p>
          <a:p>
            <a:r>
              <a:rPr lang="el-GR" dirty="0" smtClean="0">
                <a:latin typeface="+mj-lt"/>
                <a:cs typeface="Arial"/>
                <a:sym typeface="Symbol"/>
              </a:rPr>
              <a:t></a:t>
            </a:r>
            <a:r>
              <a:rPr lang="en-CA" i="1" dirty="0" smtClean="0">
                <a:latin typeface="+mj-lt"/>
                <a:cs typeface="Arial"/>
              </a:rPr>
              <a:t>V</a:t>
            </a:r>
            <a:r>
              <a:rPr lang="en-CA" i="1" dirty="0" smtClean="0">
                <a:latin typeface="+mj-lt"/>
                <a:cs typeface="Arial"/>
              </a:rPr>
              <a:t>, </a:t>
            </a:r>
            <a:r>
              <a:rPr lang="el-GR" dirty="0" smtClean="0">
                <a:latin typeface="+mj-lt"/>
                <a:cs typeface="Arial"/>
                <a:sym typeface="Symbol"/>
              </a:rPr>
              <a:t></a:t>
            </a:r>
            <a:r>
              <a:rPr lang="en-CA" dirty="0" smtClean="0">
                <a:latin typeface="+mj-lt"/>
                <a:cs typeface="Arial"/>
                <a:sym typeface="Symbol"/>
              </a:rPr>
              <a:t>=</a:t>
            </a:r>
            <a:r>
              <a:rPr lang="en-CA" i="1" dirty="0" smtClean="0">
                <a:latin typeface="+mj-lt"/>
                <a:cs typeface="Arial"/>
                <a:sym typeface="Symbol"/>
              </a:rPr>
              <a:t>w</a:t>
            </a:r>
            <a:r>
              <a:rPr lang="en-CA" dirty="0" smtClean="0">
                <a:latin typeface="+mj-lt"/>
                <a:cs typeface="Arial"/>
                <a:sym typeface="Symbol"/>
              </a:rPr>
              <a:t> or </a:t>
            </a:r>
            <a:r>
              <a:rPr lang="el-GR" dirty="0" smtClean="0">
                <a:cs typeface="Arial"/>
                <a:sym typeface="Symbol"/>
              </a:rPr>
              <a:t></a:t>
            </a:r>
            <a:r>
              <a:rPr lang="en-CA" dirty="0" smtClean="0">
                <a:cs typeface="Arial"/>
                <a:sym typeface="Symbol"/>
              </a:rPr>
              <a:t>=</a:t>
            </a:r>
            <a:r>
              <a:rPr lang="en-CA" i="1" dirty="0" err="1" smtClean="0">
                <a:cs typeface="Arial"/>
                <a:sym typeface="Symbol"/>
              </a:rPr>
              <a:t>wA</a:t>
            </a:r>
            <a:r>
              <a:rPr lang="en-CA" dirty="0" smtClean="0">
                <a:cs typeface="Arial"/>
                <a:sym typeface="Symbol"/>
              </a:rPr>
              <a:t> with </a:t>
            </a:r>
            <a:r>
              <a:rPr lang="en-CA" i="1" dirty="0" smtClean="0">
                <a:cs typeface="Arial"/>
                <a:sym typeface="Symbol"/>
              </a:rPr>
              <a:t>w</a:t>
            </a:r>
            <a:r>
              <a:rPr lang="el-GR" dirty="0" smtClean="0">
                <a:cs typeface="Arial"/>
                <a:sym typeface="Symbol"/>
              </a:rPr>
              <a:t></a:t>
            </a:r>
            <a:r>
              <a:rPr lang="en-CA" i="1" dirty="0" smtClean="0">
                <a:cs typeface="Arial"/>
                <a:sym typeface="Symbol"/>
              </a:rPr>
              <a:t>T* </a:t>
            </a:r>
            <a:r>
              <a:rPr lang="en-CA" dirty="0" smtClean="0">
                <a:cs typeface="Arial"/>
                <a:sym typeface="Symbol"/>
              </a:rPr>
              <a:t>and</a:t>
            </a:r>
            <a:r>
              <a:rPr lang="en-CA" i="1" dirty="0" smtClean="0">
                <a:cs typeface="Arial"/>
                <a:sym typeface="Symbol"/>
              </a:rPr>
              <a:t> A</a:t>
            </a:r>
            <a:r>
              <a:rPr lang="el-GR" dirty="0" smtClean="0">
                <a:cs typeface="Arial"/>
                <a:sym typeface="Symbol"/>
              </a:rPr>
              <a:t></a:t>
            </a:r>
            <a:r>
              <a:rPr lang="en-CA" i="1" dirty="0" smtClean="0">
                <a:cs typeface="Arial"/>
              </a:rPr>
              <a:t>V	</a:t>
            </a:r>
            <a:r>
              <a:rPr lang="en-CA" dirty="0" smtClean="0">
                <a:cs typeface="Arial"/>
              </a:rPr>
              <a:t>regular grammar</a:t>
            </a:r>
            <a:endParaRPr lang="en-CA" i="1" dirty="0" smtClean="0">
              <a:latin typeface="+mj-lt"/>
              <a:cs typeface="Arial"/>
              <a:sym typeface="Symbol"/>
            </a:endParaRPr>
          </a:p>
          <a:p>
            <a:r>
              <a:rPr lang="el-GR" dirty="0" smtClean="0">
                <a:latin typeface="+mj-lt"/>
                <a:cs typeface="Arial"/>
                <a:sym typeface="Symbol"/>
              </a:rPr>
              <a:t></a:t>
            </a:r>
            <a:r>
              <a:rPr lang="el-GR" dirty="0" smtClean="0">
                <a:latin typeface="+mj-lt"/>
                <a:cs typeface="Arial"/>
                <a:sym typeface="Symbol"/>
              </a:rPr>
              <a:t></a:t>
            </a:r>
            <a:r>
              <a:rPr lang="en-CA" i="1" dirty="0" smtClean="0">
                <a:latin typeface="+mj-lt"/>
                <a:cs typeface="Arial"/>
              </a:rPr>
              <a:t>V, </a:t>
            </a:r>
            <a:r>
              <a:rPr lang="el-GR" dirty="0" smtClean="0">
                <a:latin typeface="+mj-lt"/>
                <a:cs typeface="Arial"/>
                <a:sym typeface="Symbol"/>
              </a:rPr>
              <a:t></a:t>
            </a:r>
            <a:r>
              <a:rPr lang="en-CA" dirty="0" smtClean="0">
                <a:latin typeface="+mj-lt"/>
                <a:cs typeface="Arial"/>
              </a:rPr>
              <a:t>(</a:t>
            </a:r>
            <a:r>
              <a:rPr lang="en-CA" i="1" dirty="0" smtClean="0">
                <a:latin typeface="+mj-lt"/>
                <a:cs typeface="Arial"/>
              </a:rPr>
              <a:t>V</a:t>
            </a:r>
            <a:r>
              <a:rPr lang="el-GR" dirty="0" smtClean="0">
                <a:latin typeface="+mj-lt"/>
                <a:cs typeface="Arial"/>
                <a:sym typeface="Symbol"/>
              </a:rPr>
              <a:t></a:t>
            </a:r>
            <a:r>
              <a:rPr lang="en-CA" i="1" dirty="0" smtClean="0">
                <a:latin typeface="+mj-lt"/>
                <a:cs typeface="Arial"/>
                <a:sym typeface="Symbol"/>
              </a:rPr>
              <a:t>T</a:t>
            </a:r>
            <a:r>
              <a:rPr lang="en-CA" dirty="0" smtClean="0">
                <a:latin typeface="+mj-lt"/>
                <a:cs typeface="Arial"/>
                <a:sym typeface="Symbol"/>
              </a:rPr>
              <a:t>)*			CFG </a:t>
            </a:r>
          </a:p>
          <a:p>
            <a:r>
              <a:rPr lang="el-GR" dirty="0" smtClean="0">
                <a:latin typeface="+mj-lt"/>
                <a:cs typeface="Arial"/>
                <a:sym typeface="Symbol"/>
              </a:rPr>
              <a:t></a:t>
            </a:r>
            <a:r>
              <a:rPr lang="en-CA" dirty="0" smtClean="0">
                <a:latin typeface="+mj-lt"/>
                <a:cs typeface="Arial"/>
              </a:rPr>
              <a:t> (</a:t>
            </a:r>
            <a:r>
              <a:rPr lang="en-CA" i="1" dirty="0" smtClean="0">
                <a:latin typeface="+mj-lt"/>
                <a:cs typeface="Arial"/>
              </a:rPr>
              <a:t>V</a:t>
            </a:r>
            <a:r>
              <a:rPr lang="el-GR" dirty="0" smtClean="0">
                <a:latin typeface="+mj-lt"/>
                <a:cs typeface="Arial"/>
                <a:sym typeface="Symbol"/>
              </a:rPr>
              <a:t></a:t>
            </a:r>
            <a:r>
              <a:rPr lang="en-CA" i="1" dirty="0" smtClean="0">
                <a:latin typeface="+mj-lt"/>
                <a:cs typeface="Arial"/>
                <a:sym typeface="Symbol"/>
              </a:rPr>
              <a:t>T</a:t>
            </a:r>
            <a:r>
              <a:rPr lang="en-CA" dirty="0" smtClean="0">
                <a:latin typeface="+mj-lt"/>
                <a:cs typeface="Arial"/>
                <a:sym typeface="Symbol"/>
              </a:rPr>
              <a:t>)*</a:t>
            </a:r>
            <a:r>
              <a:rPr lang="en-CA" i="1" dirty="0" smtClean="0">
                <a:latin typeface="+mj-lt"/>
                <a:cs typeface="Arial"/>
              </a:rPr>
              <a:t>, </a:t>
            </a:r>
            <a:r>
              <a:rPr lang="el-GR" dirty="0" smtClean="0">
                <a:latin typeface="+mj-lt"/>
                <a:cs typeface="Arial"/>
                <a:sym typeface="Symbol"/>
              </a:rPr>
              <a:t></a:t>
            </a:r>
            <a:r>
              <a:rPr lang="en-CA" dirty="0" smtClean="0">
                <a:latin typeface="+mj-lt"/>
                <a:cs typeface="Arial"/>
              </a:rPr>
              <a:t>(</a:t>
            </a:r>
            <a:r>
              <a:rPr lang="en-CA" i="1" dirty="0" smtClean="0">
                <a:latin typeface="+mj-lt"/>
                <a:cs typeface="Arial"/>
              </a:rPr>
              <a:t>V</a:t>
            </a:r>
            <a:r>
              <a:rPr lang="el-GR" dirty="0" smtClean="0">
                <a:latin typeface="+mj-lt"/>
                <a:cs typeface="Arial"/>
                <a:sym typeface="Symbol"/>
              </a:rPr>
              <a:t></a:t>
            </a:r>
            <a:r>
              <a:rPr lang="en-CA" i="1" dirty="0" smtClean="0">
                <a:latin typeface="+mj-lt"/>
                <a:cs typeface="Arial"/>
                <a:sym typeface="Symbol"/>
              </a:rPr>
              <a:t>T</a:t>
            </a:r>
            <a:r>
              <a:rPr lang="en-CA" dirty="0" smtClean="0">
                <a:latin typeface="+mj-lt"/>
                <a:cs typeface="Arial"/>
                <a:sym typeface="Symbol"/>
              </a:rPr>
              <a:t>)* with |</a:t>
            </a:r>
            <a:r>
              <a:rPr lang="el-GR" dirty="0" smtClean="0">
                <a:latin typeface="+mj-lt"/>
                <a:cs typeface="Arial"/>
                <a:sym typeface="Symbol"/>
              </a:rPr>
              <a:t></a:t>
            </a:r>
            <a:r>
              <a:rPr lang="en-CA" dirty="0" smtClean="0">
                <a:latin typeface="+mj-lt"/>
                <a:cs typeface="Arial"/>
                <a:sym typeface="Symbol"/>
              </a:rPr>
              <a:t>|≤|</a:t>
            </a:r>
            <a:r>
              <a:rPr lang="el-GR" dirty="0" smtClean="0">
                <a:latin typeface="+mj-lt"/>
                <a:cs typeface="Arial"/>
                <a:sym typeface="Symbol"/>
              </a:rPr>
              <a:t></a:t>
            </a:r>
            <a:r>
              <a:rPr lang="en-CA" dirty="0" smtClean="0">
                <a:latin typeface="+mj-lt"/>
                <a:cs typeface="Arial"/>
                <a:sym typeface="Symbol"/>
              </a:rPr>
              <a:t>|	context-sensitive grammar</a:t>
            </a:r>
          </a:p>
          <a:p>
            <a:r>
              <a:rPr lang="el-GR" dirty="0" smtClean="0">
                <a:latin typeface="+mj-lt"/>
                <a:cs typeface="Arial"/>
                <a:sym typeface="Symbol"/>
              </a:rPr>
              <a:t></a:t>
            </a:r>
            <a:r>
              <a:rPr lang="en-CA" dirty="0" smtClean="0">
                <a:latin typeface="+mj-lt"/>
                <a:cs typeface="Arial"/>
              </a:rPr>
              <a:t> (</a:t>
            </a:r>
            <a:r>
              <a:rPr lang="en-CA" i="1" dirty="0" smtClean="0">
                <a:latin typeface="+mj-lt"/>
                <a:cs typeface="Arial"/>
              </a:rPr>
              <a:t>V</a:t>
            </a:r>
            <a:r>
              <a:rPr lang="el-GR" dirty="0" smtClean="0">
                <a:latin typeface="+mj-lt"/>
                <a:cs typeface="Arial"/>
                <a:sym typeface="Symbol"/>
              </a:rPr>
              <a:t></a:t>
            </a:r>
            <a:r>
              <a:rPr lang="en-CA" i="1" dirty="0" smtClean="0">
                <a:latin typeface="+mj-lt"/>
                <a:cs typeface="Arial"/>
                <a:sym typeface="Symbol"/>
              </a:rPr>
              <a:t>T</a:t>
            </a:r>
            <a:r>
              <a:rPr lang="en-CA" dirty="0" smtClean="0">
                <a:latin typeface="+mj-lt"/>
                <a:cs typeface="Arial"/>
                <a:sym typeface="Symbol"/>
              </a:rPr>
              <a:t>)*</a:t>
            </a:r>
            <a:r>
              <a:rPr lang="en-CA" i="1" dirty="0" smtClean="0">
                <a:latin typeface="+mj-lt"/>
                <a:cs typeface="Arial"/>
              </a:rPr>
              <a:t>, </a:t>
            </a:r>
            <a:r>
              <a:rPr lang="el-GR" dirty="0" smtClean="0">
                <a:latin typeface="+mj-lt"/>
                <a:cs typeface="Arial"/>
                <a:sym typeface="Symbol"/>
              </a:rPr>
              <a:t></a:t>
            </a:r>
            <a:r>
              <a:rPr lang="en-CA" dirty="0" smtClean="0">
                <a:latin typeface="+mj-lt"/>
                <a:cs typeface="Arial"/>
              </a:rPr>
              <a:t>(</a:t>
            </a:r>
            <a:r>
              <a:rPr lang="en-CA" i="1" dirty="0" smtClean="0">
                <a:latin typeface="+mj-lt"/>
                <a:cs typeface="Arial"/>
              </a:rPr>
              <a:t>V</a:t>
            </a:r>
            <a:r>
              <a:rPr lang="el-GR" dirty="0" smtClean="0">
                <a:latin typeface="+mj-lt"/>
                <a:cs typeface="Arial"/>
                <a:sym typeface="Symbol"/>
              </a:rPr>
              <a:t></a:t>
            </a:r>
            <a:r>
              <a:rPr lang="en-CA" i="1" dirty="0" smtClean="0">
                <a:latin typeface="+mj-lt"/>
                <a:cs typeface="Arial"/>
                <a:sym typeface="Symbol"/>
              </a:rPr>
              <a:t>T</a:t>
            </a:r>
            <a:r>
              <a:rPr lang="en-CA" dirty="0" smtClean="0">
                <a:latin typeface="+mj-lt"/>
                <a:cs typeface="Arial"/>
                <a:sym typeface="Symbol"/>
              </a:rPr>
              <a:t>)*			Semi-</a:t>
            </a:r>
            <a:r>
              <a:rPr lang="en-CA" dirty="0" err="1" smtClean="0">
                <a:latin typeface="+mj-lt"/>
                <a:cs typeface="Arial"/>
                <a:sym typeface="Symbol"/>
              </a:rPr>
              <a:t>Thue</a:t>
            </a:r>
            <a:r>
              <a:rPr lang="en-CA" dirty="0" smtClean="0">
                <a:latin typeface="+mj-lt"/>
                <a:cs typeface="Arial"/>
                <a:sym typeface="Symbol"/>
              </a:rPr>
              <a:t> System</a:t>
            </a:r>
            <a:r>
              <a:rPr lang="en-CA" dirty="0" smtClean="0">
                <a:latin typeface="Arial"/>
                <a:cs typeface="Arial"/>
                <a:sym typeface="Symbol"/>
              </a:rPr>
              <a:t>	</a:t>
            </a:r>
            <a:endParaRPr lang="en-CA" i="1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Grammars</a:t>
            </a: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354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Closure Properties of CFL</vt:lpstr>
      <vt:lpstr>Unsolvable Problems (informal) I</vt:lpstr>
      <vt:lpstr>Unsolvable Problems (informal) II</vt:lpstr>
      <vt:lpstr>Unsolvable Problems (informal) III</vt:lpstr>
      <vt:lpstr>Turing Machine</vt:lpstr>
      <vt:lpstr>Transition Diagram for TMs</vt:lpstr>
      <vt:lpstr>Alternative Concepts</vt:lpstr>
      <vt:lpstr>Linear Bounded Automaton</vt:lpstr>
      <vt:lpstr>Grammars</vt:lpstr>
      <vt:lpstr>Chomsky Hierarchy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Winter</dc:creator>
  <cp:lastModifiedBy>Michael Winter</cp:lastModifiedBy>
  <cp:revision>123</cp:revision>
  <dcterms:created xsi:type="dcterms:W3CDTF">2003-12-11T13:44:46Z</dcterms:created>
  <dcterms:modified xsi:type="dcterms:W3CDTF">2015-10-29T17:10:38Z</dcterms:modified>
</cp:coreProperties>
</file>