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8" r:id="rId2"/>
    <p:sldId id="269" r:id="rId3"/>
    <p:sldId id="270" r:id="rId4"/>
    <p:sldId id="271" r:id="rId5"/>
    <p:sldId id="272" r:id="rId6"/>
  </p:sldIdLst>
  <p:sldSz cx="9144000" cy="6858000" type="screen4x3"/>
  <p:notesSz cx="6934200" cy="9234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3" autoAdjust="0"/>
    <p:restoredTop sz="90929"/>
  </p:normalViewPr>
  <p:slideViewPr>
    <p:cSldViewPr snapToGrid="0">
      <p:cViewPr>
        <p:scale>
          <a:sx n="100" d="100"/>
          <a:sy n="100" d="100"/>
        </p:scale>
        <p:origin x="-1926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72525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91D2A5F5-3DA7-4EEC-8B88-A8B80D16D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2150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86263"/>
            <a:ext cx="50863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72525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352B7510-A8F6-4DB6-A780-C613B1DA0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AutoShape 8"/>
          <p:cNvSpPr>
            <a:spLocks noChangeArrowheads="1"/>
          </p:cNvSpPr>
          <p:nvPr userDrawn="1"/>
        </p:nvSpPr>
        <p:spPr bwMode="auto">
          <a:xfrm>
            <a:off x="228600" y="228600"/>
            <a:ext cx="8686800" cy="6400800"/>
          </a:xfrm>
          <a:prstGeom prst="roundRect">
            <a:avLst>
              <a:gd name="adj" fmla="val 4662"/>
            </a:avLst>
          </a:prstGeom>
          <a:noFill/>
          <a:ln w="127000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 useBgFill="1">
        <p:nvSpPr>
          <p:cNvPr id="1033" name="Rectangle 9"/>
          <p:cNvSpPr>
            <a:spLocks noChangeArrowheads="1"/>
          </p:cNvSpPr>
          <p:nvPr/>
        </p:nvSpPr>
        <p:spPr bwMode="auto">
          <a:xfrm>
            <a:off x="381000" y="6477000"/>
            <a:ext cx="1295400" cy="3048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400" dirty="0">
                <a:latin typeface="Book Antiqua" pitchFamily="18" charset="0"/>
              </a:rPr>
              <a:t>© M. Winter</a:t>
            </a:r>
          </a:p>
        </p:txBody>
      </p:sp>
      <p:sp useBgFill="1">
        <p:nvSpPr>
          <p:cNvPr id="1034" name="Rectangle 10"/>
          <p:cNvSpPr>
            <a:spLocks noChangeArrowheads="1"/>
          </p:cNvSpPr>
          <p:nvPr/>
        </p:nvSpPr>
        <p:spPr bwMode="auto">
          <a:xfrm>
            <a:off x="533400" y="76200"/>
            <a:ext cx="3886200" cy="3048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sz="1400" dirty="0">
                <a:latin typeface="Book Antiqua" pitchFamily="18" charset="0"/>
              </a:rPr>
              <a:t>COSC/MATH 4P61 - Theory of Computation</a:t>
            </a:r>
            <a:endParaRPr lang="en-US" sz="1400" dirty="0">
              <a:latin typeface="Book Antiqua" pitchFamily="18" charset="0"/>
            </a:endParaRPr>
          </a:p>
        </p:txBody>
      </p:sp>
      <p:sp useBgFill="1">
        <p:nvSpPr>
          <p:cNvPr id="1035" name="Rectangle 11"/>
          <p:cNvSpPr>
            <a:spLocks noChangeArrowheads="1"/>
          </p:cNvSpPr>
          <p:nvPr/>
        </p:nvSpPr>
        <p:spPr bwMode="auto">
          <a:xfrm>
            <a:off x="8153400" y="6477000"/>
            <a:ext cx="533400" cy="3048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r>
              <a:rPr lang="en-US" sz="1400" dirty="0" smtClean="0">
                <a:latin typeface="Times New Roman" charset="0"/>
              </a:rPr>
              <a:t>3</a:t>
            </a:r>
            <a:r>
              <a:rPr lang="en-US" sz="1400" dirty="0" smtClean="0">
                <a:latin typeface="Book Antiqua" pitchFamily="18" charset="0"/>
              </a:rPr>
              <a:t>.</a:t>
            </a:r>
            <a:fld id="{0BC4585D-BF39-4187-B6F8-12E7C2222520}" type="slidenum">
              <a:rPr lang="en-US" sz="1400" smtClean="0"/>
              <a:pPr algn="r">
                <a:defRPr/>
              </a:pPr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Pumping Lemma as a game</a:t>
            </a:r>
            <a:endParaRPr lang="en-CA" dirty="0"/>
          </a:p>
        </p:txBody>
      </p:sp>
      <p:sp>
        <p:nvSpPr>
          <p:cNvPr id="19" name="Content Placeholder 1"/>
          <p:cNvSpPr>
            <a:spLocks noGrp="1"/>
          </p:cNvSpPr>
          <p:nvPr>
            <p:ph idx="1"/>
          </p:nvPr>
        </p:nvSpPr>
        <p:spPr>
          <a:xfrm>
            <a:off x="685800" y="2095500"/>
            <a:ext cx="7772400" cy="2428875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CA" dirty="0" smtClean="0"/>
              <a:t>Player 1 picks the language L to be proven </a:t>
            </a:r>
            <a:r>
              <a:rPr lang="en-CA" dirty="0" err="1" smtClean="0"/>
              <a:t>nonregular</a:t>
            </a:r>
            <a:r>
              <a:rPr lang="en-CA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CA" dirty="0" smtClean="0"/>
              <a:t>Player 2 picks n secretly.</a:t>
            </a:r>
          </a:p>
          <a:p>
            <a:pPr>
              <a:buFont typeface="+mj-lt"/>
              <a:buAutoNum type="arabicPeriod"/>
            </a:pPr>
            <a:r>
              <a:rPr lang="en-CA" dirty="0" smtClean="0"/>
              <a:t>Player 1 picks w (may depend on n).</a:t>
            </a:r>
          </a:p>
          <a:p>
            <a:pPr>
              <a:buFont typeface="+mj-lt"/>
              <a:buAutoNum type="arabicPeriod"/>
            </a:pPr>
            <a:r>
              <a:rPr lang="en-CA" dirty="0" smtClean="0"/>
              <a:t>Player 2 divides w into x, y, and z so that y≠</a:t>
            </a:r>
            <a:r>
              <a:rPr lang="el-GR" dirty="0" smtClean="0"/>
              <a:t>ε</a:t>
            </a:r>
            <a:r>
              <a:rPr lang="en-CA" dirty="0" smtClean="0"/>
              <a:t> and |</a:t>
            </a:r>
            <a:r>
              <a:rPr lang="en-CA" dirty="0" err="1" smtClean="0"/>
              <a:t>xy</a:t>
            </a:r>
            <a:r>
              <a:rPr lang="en-CA" dirty="0" smtClean="0"/>
              <a:t>|≤n.</a:t>
            </a:r>
          </a:p>
          <a:p>
            <a:pPr>
              <a:buFont typeface="+mj-lt"/>
              <a:buAutoNum type="arabicPeriod"/>
            </a:pPr>
            <a:r>
              <a:rPr lang="en-CA" dirty="0" smtClean="0"/>
              <a:t>Player 1 wins by picking k (may depend on n, |x|, |y|, and |z|) so that </a:t>
            </a:r>
            <a:r>
              <a:rPr lang="en-CA" dirty="0" err="1" smtClean="0"/>
              <a:t>xy</a:t>
            </a:r>
            <a:r>
              <a:rPr lang="en-CA" baseline="30000" dirty="0" err="1" smtClean="0"/>
              <a:t>k</a:t>
            </a:r>
            <a:r>
              <a:rPr lang="en-CA" dirty="0" err="1" smtClean="0"/>
              <a:t>z</a:t>
            </a:r>
            <a:r>
              <a:rPr lang="en-CA" dirty="0" smtClean="0"/>
              <a:t> is not in L.</a:t>
            </a:r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76425"/>
            <a:ext cx="7772400" cy="33909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CA" dirty="0" smtClean="0"/>
              <a:t>The union of two regular languages is regular.</a:t>
            </a:r>
          </a:p>
          <a:p>
            <a:pPr>
              <a:buFont typeface="+mj-lt"/>
              <a:buAutoNum type="arabicPeriod"/>
            </a:pPr>
            <a:r>
              <a:rPr lang="en-CA" dirty="0" smtClean="0"/>
              <a:t>The </a:t>
            </a:r>
            <a:r>
              <a:rPr lang="en-CA" dirty="0" smtClean="0"/>
              <a:t>intersection </a:t>
            </a:r>
            <a:r>
              <a:rPr lang="en-CA" dirty="0" smtClean="0"/>
              <a:t>of two regular languages is regular</a:t>
            </a:r>
            <a:r>
              <a:rPr lang="en-CA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CA" dirty="0" smtClean="0"/>
              <a:t>The </a:t>
            </a:r>
            <a:r>
              <a:rPr lang="en-CA" dirty="0" smtClean="0"/>
              <a:t>complement </a:t>
            </a:r>
            <a:r>
              <a:rPr lang="en-CA" dirty="0" smtClean="0"/>
              <a:t>of </a:t>
            </a:r>
            <a:r>
              <a:rPr lang="en-CA" dirty="0" smtClean="0"/>
              <a:t>a regular language </a:t>
            </a:r>
            <a:r>
              <a:rPr lang="en-CA" dirty="0" smtClean="0"/>
              <a:t>is regular</a:t>
            </a:r>
            <a:r>
              <a:rPr lang="en-CA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CA" dirty="0" smtClean="0"/>
              <a:t>The </a:t>
            </a:r>
            <a:r>
              <a:rPr lang="en-CA" dirty="0" smtClean="0"/>
              <a:t>difference </a:t>
            </a:r>
            <a:r>
              <a:rPr lang="en-CA" dirty="0" smtClean="0"/>
              <a:t>of two regular languages is regular</a:t>
            </a:r>
            <a:r>
              <a:rPr lang="en-CA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CA" dirty="0" smtClean="0"/>
              <a:t>The </a:t>
            </a:r>
            <a:r>
              <a:rPr lang="en-CA" dirty="0" smtClean="0"/>
              <a:t>reversal </a:t>
            </a:r>
            <a:r>
              <a:rPr lang="en-CA" dirty="0" smtClean="0"/>
              <a:t>of </a:t>
            </a:r>
            <a:r>
              <a:rPr lang="en-CA" dirty="0" smtClean="0"/>
              <a:t>a regular language </a:t>
            </a:r>
            <a:r>
              <a:rPr lang="en-CA" dirty="0" smtClean="0"/>
              <a:t>is regular</a:t>
            </a:r>
            <a:r>
              <a:rPr lang="en-CA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CA" dirty="0" smtClean="0"/>
              <a:t>The </a:t>
            </a:r>
            <a:r>
              <a:rPr lang="en-CA" dirty="0" smtClean="0"/>
              <a:t>closure (by *) </a:t>
            </a:r>
            <a:r>
              <a:rPr lang="en-CA" dirty="0" smtClean="0"/>
              <a:t>of </a:t>
            </a:r>
            <a:r>
              <a:rPr lang="en-CA" dirty="0" smtClean="0"/>
              <a:t>a </a:t>
            </a:r>
            <a:r>
              <a:rPr lang="en-CA" dirty="0" smtClean="0"/>
              <a:t>regular </a:t>
            </a:r>
            <a:r>
              <a:rPr lang="en-CA" dirty="0" smtClean="0"/>
              <a:t>language </a:t>
            </a:r>
            <a:r>
              <a:rPr lang="en-CA" dirty="0" smtClean="0"/>
              <a:t>is regular</a:t>
            </a:r>
            <a:r>
              <a:rPr lang="en-CA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CA" dirty="0" smtClean="0"/>
              <a:t>The </a:t>
            </a:r>
            <a:r>
              <a:rPr lang="en-CA" dirty="0" smtClean="0"/>
              <a:t>concatenation </a:t>
            </a:r>
            <a:r>
              <a:rPr lang="en-CA" dirty="0" smtClean="0"/>
              <a:t>of two regular languages is regular</a:t>
            </a:r>
            <a:r>
              <a:rPr lang="en-CA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CA" dirty="0" smtClean="0"/>
              <a:t>A </a:t>
            </a:r>
            <a:r>
              <a:rPr lang="en-CA" dirty="0" err="1" smtClean="0"/>
              <a:t>homomorphic</a:t>
            </a:r>
            <a:r>
              <a:rPr lang="en-CA" dirty="0" smtClean="0"/>
              <a:t> image of a regular language </a:t>
            </a:r>
            <a:r>
              <a:rPr lang="en-CA" dirty="0" smtClean="0"/>
              <a:t>is regular</a:t>
            </a:r>
            <a:r>
              <a:rPr lang="en-CA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CA" dirty="0" smtClean="0"/>
              <a:t>An inverse </a:t>
            </a:r>
            <a:r>
              <a:rPr lang="en-CA" dirty="0" err="1" smtClean="0"/>
              <a:t>homomorphic</a:t>
            </a:r>
            <a:r>
              <a:rPr lang="en-CA" dirty="0" smtClean="0"/>
              <a:t> image of a regular language is regular.</a:t>
            </a:r>
          </a:p>
          <a:p>
            <a:pPr>
              <a:buNone/>
            </a:pPr>
            <a:endParaRPr lang="en-CA" dirty="0" smtClean="0"/>
          </a:p>
          <a:p>
            <a:pPr>
              <a:buFont typeface="+mj-lt"/>
              <a:buAutoNum type="arabicPeriod"/>
            </a:pPr>
            <a:endParaRPr lang="en-CA" dirty="0" smtClean="0"/>
          </a:p>
          <a:p>
            <a:pPr>
              <a:buFont typeface="+mj-lt"/>
              <a:buAutoNum type="arabicPeriod"/>
            </a:pPr>
            <a:endParaRPr lang="en-CA" dirty="0" smtClean="0"/>
          </a:p>
          <a:p>
            <a:pPr>
              <a:buFont typeface="+mj-lt"/>
              <a:buAutoNum type="arabicPeriod"/>
            </a:pPr>
            <a:endParaRPr lang="en-CA" dirty="0" smtClean="0"/>
          </a:p>
          <a:p>
            <a:pPr>
              <a:buFont typeface="+mj-lt"/>
              <a:buAutoNum type="arabicPeriod"/>
            </a:pPr>
            <a:endParaRPr lang="en-CA" dirty="0" smtClean="0"/>
          </a:p>
          <a:p>
            <a:pPr>
              <a:buFont typeface="+mj-lt"/>
              <a:buAutoNum type="arabicPeriod"/>
            </a:pPr>
            <a:endParaRPr lang="en-CA" dirty="0" smtClean="0"/>
          </a:p>
          <a:p>
            <a:pPr>
              <a:buFont typeface="+mj-lt"/>
              <a:buAutoNum type="arabicPeriod"/>
            </a:pPr>
            <a:endParaRPr lang="en-CA" dirty="0" smtClean="0"/>
          </a:p>
          <a:p>
            <a:pPr>
              <a:buFont typeface="+mj-lt"/>
              <a:buAutoNum type="arabicPeriod"/>
            </a:pP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Closure Properties of Regular Languages</a:t>
            </a:r>
            <a:endParaRPr lang="en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 I</a:t>
            </a:r>
            <a:endParaRPr lang="en-CA" dirty="0"/>
          </a:p>
        </p:txBody>
      </p:sp>
      <p:pic>
        <p:nvPicPr>
          <p:cNvPr id="4" name="Picture 3" descr="Ex4-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367836">
            <a:off x="2547936" y="1262063"/>
            <a:ext cx="4102074" cy="2395538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28974" y="3698874"/>
          <a:ext cx="2943225" cy="2731621"/>
        </p:xfrm>
        <a:graphic>
          <a:graphicData uri="http://schemas.openxmlformats.org/presentationml/2006/ole">
            <p:oleObj spid="_x0000_s17410" name="Equation" r:id="rId4" imgW="1942920" imgH="180324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 II</a:t>
            </a:r>
            <a:endParaRPr lang="en-CA" dirty="0"/>
          </a:p>
        </p:txBody>
      </p:sp>
      <p:pic>
        <p:nvPicPr>
          <p:cNvPr id="4" name="Picture 3" descr="Ex4-10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480000">
            <a:off x="871538" y="1385888"/>
            <a:ext cx="3479222" cy="1481138"/>
          </a:xfrm>
          <a:prstGeom prst="rect">
            <a:avLst/>
          </a:prstGeom>
        </p:spPr>
      </p:pic>
      <p:pic>
        <p:nvPicPr>
          <p:cNvPr id="5" name="Picture 4" descr="Ex4-10-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480000">
            <a:off x="4524375" y="1400175"/>
            <a:ext cx="2373364" cy="2162175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321050" y="3794125"/>
          <a:ext cx="1898650" cy="1816100"/>
        </p:xfrm>
        <a:graphic>
          <a:graphicData uri="http://schemas.openxmlformats.org/presentationml/2006/ole">
            <p:oleObj spid="_x0000_s18434" name="Equation" r:id="rId5" imgW="1168200" imgH="111744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 I (continued)</a:t>
            </a:r>
            <a:endParaRPr lang="en-CA" dirty="0"/>
          </a:p>
        </p:txBody>
      </p:sp>
      <p:pic>
        <p:nvPicPr>
          <p:cNvPr id="4" name="Picture 3" descr="Ex4-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480000">
            <a:off x="2124075" y="1652588"/>
            <a:ext cx="4695825" cy="426265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1668</TotalTime>
  <Words>186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Default Design</vt:lpstr>
      <vt:lpstr>Microsoft Equation 3.0</vt:lpstr>
      <vt:lpstr>Pumping Lemma as a game</vt:lpstr>
      <vt:lpstr>Closure Properties of Regular Languages</vt:lpstr>
      <vt:lpstr>Example I</vt:lpstr>
      <vt:lpstr>Example II</vt:lpstr>
      <vt:lpstr>Example I (continued)</vt:lpstr>
    </vt:vector>
  </TitlesOfParts>
  <Company>Brock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Winter</dc:creator>
  <cp:lastModifiedBy>Michael Winter</cp:lastModifiedBy>
  <cp:revision>103</cp:revision>
  <dcterms:created xsi:type="dcterms:W3CDTF">2003-12-11T13:44:46Z</dcterms:created>
  <dcterms:modified xsi:type="dcterms:W3CDTF">2015-09-02T18:14:33Z</dcterms:modified>
</cp:coreProperties>
</file>