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</p:sldIdLst>
  <p:sldSz cx="9144000" cy="6858000" type="screen4x3"/>
  <p:notesSz cx="6934200" cy="9234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C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3983" autoAdjust="0"/>
    <p:restoredTop sz="90929"/>
  </p:normalViewPr>
  <p:slideViewPr>
    <p:cSldViewPr snapToGrid="0">
      <p:cViewPr>
        <p:scale>
          <a:sx n="100" d="100"/>
          <a:sy n="100" d="100"/>
        </p:scale>
        <p:origin x="-1926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72525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91D2A5F5-3DA7-4EEC-8B88-A8B80D16D4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8875" y="692150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386263"/>
            <a:ext cx="50863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772525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352B7510-A8F6-4DB6-A780-C613B1DA0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AutoShape 8"/>
          <p:cNvSpPr>
            <a:spLocks noChangeArrowheads="1"/>
          </p:cNvSpPr>
          <p:nvPr userDrawn="1"/>
        </p:nvSpPr>
        <p:spPr bwMode="auto">
          <a:xfrm>
            <a:off x="228600" y="228600"/>
            <a:ext cx="8686800" cy="6400800"/>
          </a:xfrm>
          <a:prstGeom prst="roundRect">
            <a:avLst>
              <a:gd name="adj" fmla="val 4662"/>
            </a:avLst>
          </a:prstGeom>
          <a:noFill/>
          <a:ln w="127000">
            <a:solidFill>
              <a:srgbClr val="DDDDD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 useBgFill="1">
        <p:nvSpPr>
          <p:cNvPr id="1033" name="Rectangle 9"/>
          <p:cNvSpPr>
            <a:spLocks noChangeArrowheads="1"/>
          </p:cNvSpPr>
          <p:nvPr/>
        </p:nvSpPr>
        <p:spPr bwMode="auto">
          <a:xfrm>
            <a:off x="381000" y="6477000"/>
            <a:ext cx="1295400" cy="3048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400" dirty="0">
                <a:latin typeface="Book Antiqua" pitchFamily="18" charset="0"/>
              </a:rPr>
              <a:t>© M. Winter</a:t>
            </a:r>
          </a:p>
        </p:txBody>
      </p:sp>
      <p:sp useBgFill="1">
        <p:nvSpPr>
          <p:cNvPr id="1034" name="Rectangle 10"/>
          <p:cNvSpPr>
            <a:spLocks noChangeArrowheads="1"/>
          </p:cNvSpPr>
          <p:nvPr/>
        </p:nvSpPr>
        <p:spPr bwMode="auto">
          <a:xfrm>
            <a:off x="533400" y="76200"/>
            <a:ext cx="3886200" cy="3048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sz="1400" dirty="0">
                <a:latin typeface="Book Antiqua" pitchFamily="18" charset="0"/>
              </a:rPr>
              <a:t>COSC/MATH 4P61 - Theory of Computation</a:t>
            </a:r>
            <a:endParaRPr lang="en-US" sz="1400" dirty="0">
              <a:latin typeface="Book Antiqua" pitchFamily="18" charset="0"/>
            </a:endParaRPr>
          </a:p>
        </p:txBody>
      </p:sp>
      <p:sp useBgFill="1">
        <p:nvSpPr>
          <p:cNvPr id="1035" name="Rectangle 11"/>
          <p:cNvSpPr>
            <a:spLocks noChangeArrowheads="1"/>
          </p:cNvSpPr>
          <p:nvPr/>
        </p:nvSpPr>
        <p:spPr bwMode="auto">
          <a:xfrm>
            <a:off x="8048626" y="6477000"/>
            <a:ext cx="638174" cy="304800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r>
              <a:rPr lang="en-US" sz="1400" dirty="0" smtClean="0">
                <a:latin typeface="Book Antiqua" pitchFamily="18" charset="0"/>
              </a:rPr>
              <a:t>11.</a:t>
            </a:r>
            <a:fld id="{0BC4585D-BF39-4187-B6F8-12E7C2222520}" type="slidenum">
              <a:rPr lang="en-US" sz="1400" smtClean="0"/>
              <a:pPr algn="r">
                <a:defRPr/>
              </a:pPr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accent2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Minimum-weight Spanning Tree</a:t>
            </a:r>
            <a:endParaRPr lang="en-CA" baseline="30000" dirty="0"/>
          </a:p>
        </p:txBody>
      </p:sp>
      <p:grpSp>
        <p:nvGrpSpPr>
          <p:cNvPr id="51" name="Group 50"/>
          <p:cNvGrpSpPr/>
          <p:nvPr/>
        </p:nvGrpSpPr>
        <p:grpSpPr>
          <a:xfrm>
            <a:off x="895350" y="2274888"/>
            <a:ext cx="3038475" cy="2333069"/>
            <a:chOff x="533400" y="1474788"/>
            <a:chExt cx="3038475" cy="2333069"/>
          </a:xfrm>
        </p:grpSpPr>
        <p:grpSp>
          <p:nvGrpSpPr>
            <p:cNvPr id="7" name="Group 6"/>
            <p:cNvGrpSpPr/>
            <p:nvPr/>
          </p:nvGrpSpPr>
          <p:grpSpPr>
            <a:xfrm>
              <a:off x="1440000" y="1944000"/>
              <a:ext cx="333375" cy="369332"/>
              <a:chOff x="895350" y="2247900"/>
              <a:chExt cx="333375" cy="369332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1</a:t>
                </a:r>
                <a:endParaRPr lang="en-CA" sz="18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2952000" y="3240000"/>
              <a:ext cx="333375" cy="369332"/>
              <a:chOff x="895350" y="2247900"/>
              <a:chExt cx="333375" cy="369332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4</a:t>
                </a:r>
                <a:endParaRPr lang="en-CA" sz="1800" dirty="0"/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952750" y="1944000"/>
              <a:ext cx="333375" cy="369332"/>
              <a:chOff x="895350" y="2247900"/>
              <a:chExt cx="333375" cy="36933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2</a:t>
                </a:r>
                <a:endParaRPr lang="en-CA" sz="1800" dirty="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1440000" y="3240000"/>
              <a:ext cx="333375" cy="369332"/>
              <a:chOff x="895350" y="2247900"/>
              <a:chExt cx="333375" cy="369332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3</a:t>
                </a:r>
                <a:endParaRPr lang="en-CA" sz="1800" dirty="0"/>
              </a:p>
            </p:txBody>
          </p:sp>
        </p:grpSp>
        <p:cxnSp>
          <p:nvCxnSpPr>
            <p:cNvPr id="29" name="Elbow Connector 28"/>
            <p:cNvCxnSpPr>
              <a:stCxn id="13" idx="2"/>
              <a:endCxn id="10" idx="0"/>
            </p:cNvCxnSpPr>
            <p:nvPr/>
          </p:nvCxnSpPr>
          <p:spPr>
            <a:xfrm rot="5400000">
              <a:off x="2660491" y="2776291"/>
              <a:ext cx="926668" cy="750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6" idx="3"/>
              <a:endCxn id="13" idx="1"/>
            </p:cNvCxnSpPr>
            <p:nvPr/>
          </p:nvCxnSpPr>
          <p:spPr>
            <a:xfrm>
              <a:off x="1763850" y="2128666"/>
              <a:ext cx="12079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6" idx="2"/>
              <a:endCxn id="16" idx="0"/>
            </p:cNvCxnSpPr>
            <p:nvPr/>
          </p:nvCxnSpPr>
          <p:spPr>
            <a:xfrm>
              <a:off x="1611450" y="2313332"/>
              <a:ext cx="0" cy="9266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16" idx="3"/>
              <a:endCxn id="10" idx="1"/>
            </p:cNvCxnSpPr>
            <p:nvPr/>
          </p:nvCxnSpPr>
          <p:spPr>
            <a:xfrm>
              <a:off x="1763850" y="3424666"/>
              <a:ext cx="120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Freeform 44"/>
            <p:cNvSpPr/>
            <p:nvPr/>
          </p:nvSpPr>
          <p:spPr>
            <a:xfrm>
              <a:off x="682625" y="1474788"/>
              <a:ext cx="2346325" cy="1839912"/>
            </a:xfrm>
            <a:custGeom>
              <a:avLst/>
              <a:gdLst>
                <a:gd name="connsiteX0" fmla="*/ 2346325 w 2346325"/>
                <a:gd name="connsiteY0" fmla="*/ 487362 h 1839912"/>
                <a:gd name="connsiteX1" fmla="*/ 1536700 w 2346325"/>
                <a:gd name="connsiteY1" fmla="*/ 77787 h 1839912"/>
                <a:gd name="connsiteX2" fmla="*/ 469900 w 2346325"/>
                <a:gd name="connsiteY2" fmla="*/ 115887 h 1839912"/>
                <a:gd name="connsiteX3" fmla="*/ 50800 w 2346325"/>
                <a:gd name="connsiteY3" fmla="*/ 773112 h 1839912"/>
                <a:gd name="connsiteX4" fmla="*/ 774700 w 2346325"/>
                <a:gd name="connsiteY4" fmla="*/ 1839912 h 1839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6325" h="1839912">
                  <a:moveTo>
                    <a:pt x="2346325" y="487362"/>
                  </a:moveTo>
                  <a:cubicBezTo>
                    <a:pt x="2097881" y="313530"/>
                    <a:pt x="1849437" y="139699"/>
                    <a:pt x="1536700" y="77787"/>
                  </a:cubicBezTo>
                  <a:cubicBezTo>
                    <a:pt x="1223963" y="15875"/>
                    <a:pt x="717550" y="0"/>
                    <a:pt x="469900" y="115887"/>
                  </a:cubicBezTo>
                  <a:cubicBezTo>
                    <a:pt x="222250" y="231774"/>
                    <a:pt x="0" y="485775"/>
                    <a:pt x="50800" y="773112"/>
                  </a:cubicBezTo>
                  <a:cubicBezTo>
                    <a:pt x="101600" y="1060450"/>
                    <a:pt x="438150" y="1450181"/>
                    <a:pt x="774700" y="1839912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133600" y="21050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15</a:t>
              </a:r>
              <a:endParaRPr lang="en-CA" sz="18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33400" y="151447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12</a:t>
              </a:r>
              <a:endParaRPr lang="en-CA" sz="18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619250" y="25622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10</a:t>
              </a:r>
              <a:endParaRPr lang="en-CA" sz="18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114675" y="260985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20</a:t>
              </a:r>
              <a:endParaRPr lang="en-CA" sz="18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171700" y="34385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18</a:t>
              </a:r>
              <a:endParaRPr lang="en-CA" sz="1800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857750" y="2274888"/>
            <a:ext cx="3038475" cy="2333069"/>
            <a:chOff x="533400" y="1474788"/>
            <a:chExt cx="3038475" cy="2333069"/>
          </a:xfrm>
        </p:grpSpPr>
        <p:grpSp>
          <p:nvGrpSpPr>
            <p:cNvPr id="53" name="Group 6"/>
            <p:cNvGrpSpPr/>
            <p:nvPr/>
          </p:nvGrpSpPr>
          <p:grpSpPr>
            <a:xfrm>
              <a:off x="1440000" y="1944000"/>
              <a:ext cx="333375" cy="369332"/>
              <a:chOff x="895350" y="2247900"/>
              <a:chExt cx="333375" cy="369332"/>
            </a:xfrm>
          </p:grpSpPr>
          <p:sp>
            <p:nvSpPr>
              <p:cNvPr id="73" name="Oval 4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74" name="TextBox 5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1</a:t>
                </a:r>
                <a:endParaRPr lang="en-CA" sz="1800" dirty="0"/>
              </a:p>
            </p:txBody>
          </p:sp>
        </p:grpSp>
        <p:grpSp>
          <p:nvGrpSpPr>
            <p:cNvPr id="54" name="Group 7"/>
            <p:cNvGrpSpPr/>
            <p:nvPr/>
          </p:nvGrpSpPr>
          <p:grpSpPr>
            <a:xfrm>
              <a:off x="2952000" y="3240000"/>
              <a:ext cx="333375" cy="369332"/>
              <a:chOff x="895350" y="2247900"/>
              <a:chExt cx="333375" cy="369332"/>
            </a:xfrm>
          </p:grpSpPr>
          <p:sp>
            <p:nvSpPr>
              <p:cNvPr id="71" name="Oval 70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4</a:t>
                </a:r>
                <a:endParaRPr lang="en-CA" sz="1800" dirty="0"/>
              </a:p>
            </p:txBody>
          </p:sp>
        </p:grpSp>
        <p:grpSp>
          <p:nvGrpSpPr>
            <p:cNvPr id="55" name="Group 10"/>
            <p:cNvGrpSpPr/>
            <p:nvPr/>
          </p:nvGrpSpPr>
          <p:grpSpPr>
            <a:xfrm>
              <a:off x="2952750" y="1944000"/>
              <a:ext cx="333375" cy="369332"/>
              <a:chOff x="895350" y="2247900"/>
              <a:chExt cx="333375" cy="369332"/>
            </a:xfrm>
          </p:grpSpPr>
          <p:sp>
            <p:nvSpPr>
              <p:cNvPr id="69" name="Oval 68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2</a:t>
                </a:r>
                <a:endParaRPr lang="en-CA" sz="1800" dirty="0"/>
              </a:p>
            </p:txBody>
          </p:sp>
        </p:grpSp>
        <p:grpSp>
          <p:nvGrpSpPr>
            <p:cNvPr id="56" name="Group 13"/>
            <p:cNvGrpSpPr/>
            <p:nvPr/>
          </p:nvGrpSpPr>
          <p:grpSpPr>
            <a:xfrm>
              <a:off x="1440000" y="3240000"/>
              <a:ext cx="333375" cy="369332"/>
              <a:chOff x="895350" y="2247900"/>
              <a:chExt cx="333375" cy="369332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3</a:t>
                </a:r>
                <a:endParaRPr lang="en-CA" sz="1800" dirty="0"/>
              </a:p>
            </p:txBody>
          </p:sp>
        </p:grpSp>
        <p:cxnSp>
          <p:nvCxnSpPr>
            <p:cNvPr id="57" name="Elbow Connector 56"/>
            <p:cNvCxnSpPr>
              <a:stCxn id="70" idx="2"/>
              <a:endCxn id="72" idx="0"/>
            </p:cNvCxnSpPr>
            <p:nvPr/>
          </p:nvCxnSpPr>
          <p:spPr>
            <a:xfrm rot="5400000">
              <a:off x="2660491" y="2776291"/>
              <a:ext cx="926668" cy="750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endCxn id="70" idx="1"/>
            </p:cNvCxnSpPr>
            <p:nvPr/>
          </p:nvCxnSpPr>
          <p:spPr>
            <a:xfrm>
              <a:off x="1763850" y="2128666"/>
              <a:ext cx="12079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endCxn id="68" idx="0"/>
            </p:cNvCxnSpPr>
            <p:nvPr/>
          </p:nvCxnSpPr>
          <p:spPr>
            <a:xfrm>
              <a:off x="1611450" y="2313332"/>
              <a:ext cx="0" cy="926668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68" idx="3"/>
              <a:endCxn id="72" idx="1"/>
            </p:cNvCxnSpPr>
            <p:nvPr/>
          </p:nvCxnSpPr>
          <p:spPr>
            <a:xfrm>
              <a:off x="1763850" y="3424666"/>
              <a:ext cx="1207200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Freeform 60"/>
            <p:cNvSpPr/>
            <p:nvPr/>
          </p:nvSpPr>
          <p:spPr>
            <a:xfrm>
              <a:off x="682625" y="1474788"/>
              <a:ext cx="2346325" cy="1839912"/>
            </a:xfrm>
            <a:custGeom>
              <a:avLst/>
              <a:gdLst>
                <a:gd name="connsiteX0" fmla="*/ 2346325 w 2346325"/>
                <a:gd name="connsiteY0" fmla="*/ 487362 h 1839912"/>
                <a:gd name="connsiteX1" fmla="*/ 1536700 w 2346325"/>
                <a:gd name="connsiteY1" fmla="*/ 77787 h 1839912"/>
                <a:gd name="connsiteX2" fmla="*/ 469900 w 2346325"/>
                <a:gd name="connsiteY2" fmla="*/ 115887 h 1839912"/>
                <a:gd name="connsiteX3" fmla="*/ 50800 w 2346325"/>
                <a:gd name="connsiteY3" fmla="*/ 773112 h 1839912"/>
                <a:gd name="connsiteX4" fmla="*/ 774700 w 2346325"/>
                <a:gd name="connsiteY4" fmla="*/ 1839912 h 1839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6325" h="1839912">
                  <a:moveTo>
                    <a:pt x="2346325" y="487362"/>
                  </a:moveTo>
                  <a:cubicBezTo>
                    <a:pt x="2097881" y="313530"/>
                    <a:pt x="1849437" y="139699"/>
                    <a:pt x="1536700" y="77787"/>
                  </a:cubicBezTo>
                  <a:cubicBezTo>
                    <a:pt x="1223963" y="15875"/>
                    <a:pt x="717550" y="0"/>
                    <a:pt x="469900" y="115887"/>
                  </a:cubicBezTo>
                  <a:cubicBezTo>
                    <a:pt x="222250" y="231774"/>
                    <a:pt x="0" y="485775"/>
                    <a:pt x="50800" y="773112"/>
                  </a:cubicBezTo>
                  <a:cubicBezTo>
                    <a:pt x="101600" y="1060450"/>
                    <a:pt x="438150" y="1450181"/>
                    <a:pt x="774700" y="1839912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133600" y="21050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15</a:t>
              </a:r>
              <a:endParaRPr lang="en-CA" sz="18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33400" y="151447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12</a:t>
              </a:r>
              <a:endParaRPr lang="en-CA" sz="18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619250" y="25622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10</a:t>
              </a:r>
              <a:endParaRPr lang="en-CA" sz="18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114675" y="260985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20</a:t>
              </a:r>
              <a:endParaRPr lang="en-CA" sz="18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171700" y="34385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18</a:t>
              </a:r>
              <a:endParaRPr lang="en-CA" sz="1800" dirty="0"/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1543050" y="4733925"/>
            <a:ext cx="2333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Weighted Graph</a:t>
            </a:r>
            <a:endParaRPr lang="en-CA" dirty="0"/>
          </a:p>
        </p:txBody>
      </p:sp>
      <p:sp>
        <p:nvSpPr>
          <p:cNvPr id="76" name="TextBox 75"/>
          <p:cNvSpPr txBox="1"/>
          <p:nvPr/>
        </p:nvSpPr>
        <p:spPr>
          <a:xfrm>
            <a:off x="5305425" y="4714875"/>
            <a:ext cx="30194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Spanning Tree with weight: 10+18+20=48</a:t>
            </a:r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Minimum-weight Spanning Tree</a:t>
            </a:r>
            <a:endParaRPr lang="en-CA" baseline="30000" dirty="0"/>
          </a:p>
        </p:txBody>
      </p:sp>
      <p:grpSp>
        <p:nvGrpSpPr>
          <p:cNvPr id="2" name="Group 50"/>
          <p:cNvGrpSpPr/>
          <p:nvPr/>
        </p:nvGrpSpPr>
        <p:grpSpPr>
          <a:xfrm>
            <a:off x="895350" y="2274888"/>
            <a:ext cx="3038475" cy="2333069"/>
            <a:chOff x="533400" y="1474788"/>
            <a:chExt cx="3038475" cy="2333069"/>
          </a:xfrm>
        </p:grpSpPr>
        <p:grpSp>
          <p:nvGrpSpPr>
            <p:cNvPr id="4" name="Group 6"/>
            <p:cNvGrpSpPr/>
            <p:nvPr/>
          </p:nvGrpSpPr>
          <p:grpSpPr>
            <a:xfrm>
              <a:off x="1440000" y="1944000"/>
              <a:ext cx="333375" cy="369332"/>
              <a:chOff x="895350" y="2247900"/>
              <a:chExt cx="333375" cy="369332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1</a:t>
                </a:r>
                <a:endParaRPr lang="en-CA" sz="1800" dirty="0"/>
              </a:p>
            </p:txBody>
          </p:sp>
        </p:grpSp>
        <p:grpSp>
          <p:nvGrpSpPr>
            <p:cNvPr id="7" name="Group 7"/>
            <p:cNvGrpSpPr/>
            <p:nvPr/>
          </p:nvGrpSpPr>
          <p:grpSpPr>
            <a:xfrm>
              <a:off x="2952000" y="3240000"/>
              <a:ext cx="333375" cy="369332"/>
              <a:chOff x="895350" y="2247900"/>
              <a:chExt cx="333375" cy="369332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4</a:t>
                </a:r>
                <a:endParaRPr lang="en-CA" sz="1800" dirty="0"/>
              </a:p>
            </p:txBody>
          </p:sp>
        </p:grpSp>
        <p:grpSp>
          <p:nvGrpSpPr>
            <p:cNvPr id="8" name="Group 10"/>
            <p:cNvGrpSpPr/>
            <p:nvPr/>
          </p:nvGrpSpPr>
          <p:grpSpPr>
            <a:xfrm>
              <a:off x="2952750" y="1944000"/>
              <a:ext cx="333375" cy="369332"/>
              <a:chOff x="895350" y="2247900"/>
              <a:chExt cx="333375" cy="36933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2</a:t>
                </a:r>
                <a:endParaRPr lang="en-CA" sz="1800" dirty="0"/>
              </a:p>
            </p:txBody>
          </p:sp>
        </p:grpSp>
        <p:grpSp>
          <p:nvGrpSpPr>
            <p:cNvPr id="11" name="Group 13"/>
            <p:cNvGrpSpPr/>
            <p:nvPr/>
          </p:nvGrpSpPr>
          <p:grpSpPr>
            <a:xfrm>
              <a:off x="1440000" y="3240000"/>
              <a:ext cx="333375" cy="369332"/>
              <a:chOff x="895350" y="2247900"/>
              <a:chExt cx="333375" cy="369332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3</a:t>
                </a:r>
                <a:endParaRPr lang="en-CA" sz="1800" dirty="0"/>
              </a:p>
            </p:txBody>
          </p:sp>
        </p:grpSp>
        <p:cxnSp>
          <p:nvCxnSpPr>
            <p:cNvPr id="29" name="Elbow Connector 28"/>
            <p:cNvCxnSpPr>
              <a:stCxn id="13" idx="2"/>
              <a:endCxn id="10" idx="0"/>
            </p:cNvCxnSpPr>
            <p:nvPr/>
          </p:nvCxnSpPr>
          <p:spPr>
            <a:xfrm rot="5400000">
              <a:off x="2660491" y="2776291"/>
              <a:ext cx="926668" cy="750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6" idx="3"/>
              <a:endCxn id="13" idx="1"/>
            </p:cNvCxnSpPr>
            <p:nvPr/>
          </p:nvCxnSpPr>
          <p:spPr>
            <a:xfrm>
              <a:off x="1763850" y="2128666"/>
              <a:ext cx="12079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6" idx="2"/>
              <a:endCxn id="16" idx="0"/>
            </p:cNvCxnSpPr>
            <p:nvPr/>
          </p:nvCxnSpPr>
          <p:spPr>
            <a:xfrm>
              <a:off x="1611450" y="2313332"/>
              <a:ext cx="0" cy="9266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16" idx="3"/>
              <a:endCxn id="10" idx="1"/>
            </p:cNvCxnSpPr>
            <p:nvPr/>
          </p:nvCxnSpPr>
          <p:spPr>
            <a:xfrm>
              <a:off x="1763850" y="3424666"/>
              <a:ext cx="120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Freeform 44"/>
            <p:cNvSpPr/>
            <p:nvPr/>
          </p:nvSpPr>
          <p:spPr>
            <a:xfrm>
              <a:off x="682625" y="1474788"/>
              <a:ext cx="2346325" cy="1839912"/>
            </a:xfrm>
            <a:custGeom>
              <a:avLst/>
              <a:gdLst>
                <a:gd name="connsiteX0" fmla="*/ 2346325 w 2346325"/>
                <a:gd name="connsiteY0" fmla="*/ 487362 h 1839912"/>
                <a:gd name="connsiteX1" fmla="*/ 1536700 w 2346325"/>
                <a:gd name="connsiteY1" fmla="*/ 77787 h 1839912"/>
                <a:gd name="connsiteX2" fmla="*/ 469900 w 2346325"/>
                <a:gd name="connsiteY2" fmla="*/ 115887 h 1839912"/>
                <a:gd name="connsiteX3" fmla="*/ 50800 w 2346325"/>
                <a:gd name="connsiteY3" fmla="*/ 773112 h 1839912"/>
                <a:gd name="connsiteX4" fmla="*/ 774700 w 2346325"/>
                <a:gd name="connsiteY4" fmla="*/ 1839912 h 1839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6325" h="1839912">
                  <a:moveTo>
                    <a:pt x="2346325" y="487362"/>
                  </a:moveTo>
                  <a:cubicBezTo>
                    <a:pt x="2097881" y="313530"/>
                    <a:pt x="1849437" y="139699"/>
                    <a:pt x="1536700" y="77787"/>
                  </a:cubicBezTo>
                  <a:cubicBezTo>
                    <a:pt x="1223963" y="15875"/>
                    <a:pt x="717550" y="0"/>
                    <a:pt x="469900" y="115887"/>
                  </a:cubicBezTo>
                  <a:cubicBezTo>
                    <a:pt x="222250" y="231774"/>
                    <a:pt x="0" y="485775"/>
                    <a:pt x="50800" y="773112"/>
                  </a:cubicBezTo>
                  <a:cubicBezTo>
                    <a:pt x="101600" y="1060450"/>
                    <a:pt x="438150" y="1450181"/>
                    <a:pt x="774700" y="1839912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133600" y="21050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15</a:t>
              </a:r>
              <a:endParaRPr lang="en-CA" sz="18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33400" y="151447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12</a:t>
              </a:r>
              <a:endParaRPr lang="en-CA" sz="18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619250" y="25622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10</a:t>
              </a:r>
              <a:endParaRPr lang="en-CA" sz="18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114675" y="260985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20</a:t>
              </a:r>
              <a:endParaRPr lang="en-CA" sz="18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171700" y="34385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18</a:t>
              </a:r>
              <a:endParaRPr lang="en-CA" sz="1800" dirty="0"/>
            </a:p>
          </p:txBody>
        </p:sp>
      </p:grpSp>
      <p:grpSp>
        <p:nvGrpSpPr>
          <p:cNvPr id="14" name="Group 51"/>
          <p:cNvGrpSpPr/>
          <p:nvPr/>
        </p:nvGrpSpPr>
        <p:grpSpPr>
          <a:xfrm>
            <a:off x="4857750" y="2274888"/>
            <a:ext cx="3038475" cy="2333069"/>
            <a:chOff x="533400" y="1474788"/>
            <a:chExt cx="3038475" cy="2333069"/>
          </a:xfrm>
        </p:grpSpPr>
        <p:grpSp>
          <p:nvGrpSpPr>
            <p:cNvPr id="17" name="Group 6"/>
            <p:cNvGrpSpPr/>
            <p:nvPr/>
          </p:nvGrpSpPr>
          <p:grpSpPr>
            <a:xfrm>
              <a:off x="1440000" y="1944000"/>
              <a:ext cx="333375" cy="369332"/>
              <a:chOff x="895350" y="2247900"/>
              <a:chExt cx="333375" cy="369332"/>
            </a:xfrm>
          </p:grpSpPr>
          <p:sp>
            <p:nvSpPr>
              <p:cNvPr id="73" name="Oval 4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74" name="TextBox 5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1</a:t>
                </a:r>
                <a:endParaRPr lang="en-CA" sz="1800" dirty="0"/>
              </a:p>
            </p:txBody>
          </p:sp>
        </p:grpSp>
        <p:grpSp>
          <p:nvGrpSpPr>
            <p:cNvPr id="18" name="Group 7"/>
            <p:cNvGrpSpPr/>
            <p:nvPr/>
          </p:nvGrpSpPr>
          <p:grpSpPr>
            <a:xfrm>
              <a:off x="2952000" y="3240000"/>
              <a:ext cx="333375" cy="369332"/>
              <a:chOff x="895350" y="2247900"/>
              <a:chExt cx="333375" cy="369332"/>
            </a:xfrm>
          </p:grpSpPr>
          <p:sp>
            <p:nvSpPr>
              <p:cNvPr id="71" name="Oval 70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4</a:t>
                </a:r>
                <a:endParaRPr lang="en-CA" sz="1800" dirty="0"/>
              </a:p>
            </p:txBody>
          </p:sp>
        </p:grpSp>
        <p:grpSp>
          <p:nvGrpSpPr>
            <p:cNvPr id="19" name="Group 10"/>
            <p:cNvGrpSpPr/>
            <p:nvPr/>
          </p:nvGrpSpPr>
          <p:grpSpPr>
            <a:xfrm>
              <a:off x="2952750" y="1944000"/>
              <a:ext cx="333375" cy="369332"/>
              <a:chOff x="895350" y="2247900"/>
              <a:chExt cx="333375" cy="369332"/>
            </a:xfrm>
          </p:grpSpPr>
          <p:sp>
            <p:nvSpPr>
              <p:cNvPr id="69" name="Oval 68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2</a:t>
                </a:r>
                <a:endParaRPr lang="en-CA" sz="1800" dirty="0"/>
              </a:p>
            </p:txBody>
          </p:sp>
        </p:grpSp>
        <p:grpSp>
          <p:nvGrpSpPr>
            <p:cNvPr id="20" name="Group 13"/>
            <p:cNvGrpSpPr/>
            <p:nvPr/>
          </p:nvGrpSpPr>
          <p:grpSpPr>
            <a:xfrm>
              <a:off x="1440000" y="3240000"/>
              <a:ext cx="333375" cy="369332"/>
              <a:chOff x="895350" y="2247900"/>
              <a:chExt cx="333375" cy="369332"/>
            </a:xfrm>
          </p:grpSpPr>
          <p:sp>
            <p:nvSpPr>
              <p:cNvPr id="67" name="Oval 66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3</a:t>
                </a:r>
                <a:endParaRPr lang="en-CA" sz="1800" dirty="0"/>
              </a:p>
            </p:txBody>
          </p:sp>
        </p:grpSp>
        <p:cxnSp>
          <p:nvCxnSpPr>
            <p:cNvPr id="57" name="Elbow Connector 56"/>
            <p:cNvCxnSpPr>
              <a:stCxn id="70" idx="2"/>
              <a:endCxn id="72" idx="0"/>
            </p:cNvCxnSpPr>
            <p:nvPr/>
          </p:nvCxnSpPr>
          <p:spPr>
            <a:xfrm rot="5400000">
              <a:off x="2660491" y="2776291"/>
              <a:ext cx="926668" cy="750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endCxn id="70" idx="1"/>
            </p:cNvCxnSpPr>
            <p:nvPr/>
          </p:nvCxnSpPr>
          <p:spPr>
            <a:xfrm>
              <a:off x="1763850" y="2128666"/>
              <a:ext cx="12079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endCxn id="68" idx="0"/>
            </p:cNvCxnSpPr>
            <p:nvPr/>
          </p:nvCxnSpPr>
          <p:spPr>
            <a:xfrm>
              <a:off x="1611450" y="2313332"/>
              <a:ext cx="0" cy="926668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68" idx="3"/>
              <a:endCxn id="72" idx="1"/>
            </p:cNvCxnSpPr>
            <p:nvPr/>
          </p:nvCxnSpPr>
          <p:spPr>
            <a:xfrm>
              <a:off x="1763850" y="3424666"/>
              <a:ext cx="1207200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Freeform 60"/>
            <p:cNvSpPr/>
            <p:nvPr/>
          </p:nvSpPr>
          <p:spPr>
            <a:xfrm>
              <a:off x="682625" y="1474788"/>
              <a:ext cx="2346325" cy="1839912"/>
            </a:xfrm>
            <a:custGeom>
              <a:avLst/>
              <a:gdLst>
                <a:gd name="connsiteX0" fmla="*/ 2346325 w 2346325"/>
                <a:gd name="connsiteY0" fmla="*/ 487362 h 1839912"/>
                <a:gd name="connsiteX1" fmla="*/ 1536700 w 2346325"/>
                <a:gd name="connsiteY1" fmla="*/ 77787 h 1839912"/>
                <a:gd name="connsiteX2" fmla="*/ 469900 w 2346325"/>
                <a:gd name="connsiteY2" fmla="*/ 115887 h 1839912"/>
                <a:gd name="connsiteX3" fmla="*/ 50800 w 2346325"/>
                <a:gd name="connsiteY3" fmla="*/ 773112 h 1839912"/>
                <a:gd name="connsiteX4" fmla="*/ 774700 w 2346325"/>
                <a:gd name="connsiteY4" fmla="*/ 1839912 h 1839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6325" h="1839912">
                  <a:moveTo>
                    <a:pt x="2346325" y="487362"/>
                  </a:moveTo>
                  <a:cubicBezTo>
                    <a:pt x="2097881" y="313530"/>
                    <a:pt x="1849437" y="139699"/>
                    <a:pt x="1536700" y="77787"/>
                  </a:cubicBezTo>
                  <a:cubicBezTo>
                    <a:pt x="1223963" y="15875"/>
                    <a:pt x="717550" y="0"/>
                    <a:pt x="469900" y="115887"/>
                  </a:cubicBezTo>
                  <a:cubicBezTo>
                    <a:pt x="222250" y="231774"/>
                    <a:pt x="0" y="485775"/>
                    <a:pt x="50800" y="773112"/>
                  </a:cubicBezTo>
                  <a:cubicBezTo>
                    <a:pt x="101600" y="1060450"/>
                    <a:pt x="438150" y="1450181"/>
                    <a:pt x="774700" y="1839912"/>
                  </a:cubicBezTo>
                </a:path>
              </a:pathLst>
            </a:cu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133600" y="21050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15</a:t>
              </a:r>
              <a:endParaRPr lang="en-CA" sz="18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33400" y="151447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12</a:t>
              </a:r>
              <a:endParaRPr lang="en-CA" sz="18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619250" y="25622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10</a:t>
              </a:r>
              <a:endParaRPr lang="en-CA" sz="18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114675" y="260985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20</a:t>
              </a:r>
              <a:endParaRPr lang="en-CA" sz="18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171700" y="34385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18</a:t>
              </a:r>
              <a:endParaRPr lang="en-CA" sz="1800" dirty="0"/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1543050" y="4733925"/>
            <a:ext cx="23336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Weighted Graph</a:t>
            </a:r>
            <a:endParaRPr lang="en-CA" dirty="0"/>
          </a:p>
        </p:txBody>
      </p:sp>
      <p:sp>
        <p:nvSpPr>
          <p:cNvPr id="76" name="TextBox 75"/>
          <p:cNvSpPr txBox="1"/>
          <p:nvPr/>
        </p:nvSpPr>
        <p:spPr>
          <a:xfrm>
            <a:off x="5305425" y="4714875"/>
            <a:ext cx="30194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Spanning Tree with minimum weight: 12+10+18=40</a:t>
            </a:r>
            <a:endParaRPr lang="en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CA" dirty="0" smtClean="0"/>
              <a:t>Maintain for each node the connected component in which the node appears, using the edge selected so far. Initially every node is in a component by itself.</a:t>
            </a:r>
          </a:p>
          <a:p>
            <a:pPr>
              <a:buFont typeface="+mj-lt"/>
              <a:buAutoNum type="arabicPeriod"/>
            </a:pPr>
            <a:r>
              <a:rPr lang="en-CA" dirty="0" smtClean="0"/>
              <a:t>Consider the edge with the lowest weight that has not been considered yet.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CA" dirty="0" smtClean="0"/>
              <a:t>If this edge connects two node from currently different components, then add the edge to the result and merge the two components.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CA" dirty="0" smtClean="0"/>
              <a:t>If this edge connects two node from the same component, then do not add the edge to the result.</a:t>
            </a:r>
          </a:p>
          <a:p>
            <a:pPr marL="400050">
              <a:buFont typeface="+mj-lt"/>
              <a:buAutoNum type="arabicPeriod"/>
            </a:pPr>
            <a:r>
              <a:rPr lang="en-CA" dirty="0" smtClean="0"/>
              <a:t>Continue until all edges have been considered.</a:t>
            </a:r>
          </a:p>
          <a:p>
            <a:pPr marL="400050">
              <a:buFont typeface="+mj-lt"/>
              <a:buAutoNum type="arabicPeriod"/>
            </a:pPr>
            <a:endParaRPr lang="en-CA" dirty="0" smtClean="0"/>
          </a:p>
          <a:p>
            <a:pPr marL="400050">
              <a:buNone/>
            </a:pPr>
            <a:r>
              <a:rPr lang="en-CA" dirty="0" smtClean="0"/>
              <a:t>Complexity: O(e(e + m)) </a:t>
            </a:r>
          </a:p>
          <a:p>
            <a:pPr marL="400050">
              <a:buNone/>
            </a:pPr>
            <a:r>
              <a:rPr lang="en-CA" dirty="0" smtClean="0"/>
              <a:t>where m is the number of nodes and e is the number  of edges.</a:t>
            </a:r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Kruskal’s</a:t>
            </a:r>
            <a:r>
              <a:rPr lang="en-CA" dirty="0" smtClean="0"/>
              <a:t> Algorithm</a:t>
            </a:r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Kruskal’s</a:t>
            </a:r>
            <a:r>
              <a:rPr lang="en-CA" dirty="0" smtClean="0"/>
              <a:t> Algorithm</a:t>
            </a:r>
            <a:endParaRPr lang="en-CA" baseline="30000" dirty="0"/>
          </a:p>
        </p:txBody>
      </p:sp>
      <p:grpSp>
        <p:nvGrpSpPr>
          <p:cNvPr id="2" name="Group 50"/>
          <p:cNvGrpSpPr/>
          <p:nvPr/>
        </p:nvGrpSpPr>
        <p:grpSpPr>
          <a:xfrm>
            <a:off x="190500" y="1722438"/>
            <a:ext cx="3038475" cy="2333069"/>
            <a:chOff x="533400" y="1474788"/>
            <a:chExt cx="3038475" cy="2333069"/>
          </a:xfrm>
        </p:grpSpPr>
        <p:grpSp>
          <p:nvGrpSpPr>
            <p:cNvPr id="4" name="Group 6"/>
            <p:cNvGrpSpPr/>
            <p:nvPr/>
          </p:nvGrpSpPr>
          <p:grpSpPr>
            <a:xfrm>
              <a:off x="1440000" y="1944000"/>
              <a:ext cx="333375" cy="369332"/>
              <a:chOff x="895350" y="2247900"/>
              <a:chExt cx="333375" cy="369332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1</a:t>
                </a:r>
                <a:endParaRPr lang="en-CA" sz="1800" dirty="0"/>
              </a:p>
            </p:txBody>
          </p:sp>
        </p:grpSp>
        <p:grpSp>
          <p:nvGrpSpPr>
            <p:cNvPr id="7" name="Group 7"/>
            <p:cNvGrpSpPr/>
            <p:nvPr/>
          </p:nvGrpSpPr>
          <p:grpSpPr>
            <a:xfrm>
              <a:off x="2952000" y="3240000"/>
              <a:ext cx="333375" cy="369332"/>
              <a:chOff x="895350" y="2247900"/>
              <a:chExt cx="333375" cy="369332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4</a:t>
                </a:r>
                <a:endParaRPr lang="en-CA" sz="1800" dirty="0"/>
              </a:p>
            </p:txBody>
          </p:sp>
        </p:grpSp>
        <p:grpSp>
          <p:nvGrpSpPr>
            <p:cNvPr id="8" name="Group 10"/>
            <p:cNvGrpSpPr/>
            <p:nvPr/>
          </p:nvGrpSpPr>
          <p:grpSpPr>
            <a:xfrm>
              <a:off x="2952750" y="1944000"/>
              <a:ext cx="333375" cy="369332"/>
              <a:chOff x="895350" y="2247900"/>
              <a:chExt cx="333375" cy="36933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2</a:t>
                </a:r>
                <a:endParaRPr lang="en-CA" sz="1800" dirty="0"/>
              </a:p>
            </p:txBody>
          </p:sp>
        </p:grpSp>
        <p:grpSp>
          <p:nvGrpSpPr>
            <p:cNvPr id="11" name="Group 13"/>
            <p:cNvGrpSpPr/>
            <p:nvPr/>
          </p:nvGrpSpPr>
          <p:grpSpPr>
            <a:xfrm>
              <a:off x="1440000" y="3240000"/>
              <a:ext cx="333375" cy="369332"/>
              <a:chOff x="895350" y="2247900"/>
              <a:chExt cx="333375" cy="369332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3</a:t>
                </a:r>
                <a:endParaRPr lang="en-CA" sz="1800" dirty="0"/>
              </a:p>
            </p:txBody>
          </p:sp>
        </p:grpSp>
        <p:cxnSp>
          <p:nvCxnSpPr>
            <p:cNvPr id="29" name="Elbow Connector 28"/>
            <p:cNvCxnSpPr>
              <a:stCxn id="13" idx="2"/>
              <a:endCxn id="10" idx="0"/>
            </p:cNvCxnSpPr>
            <p:nvPr/>
          </p:nvCxnSpPr>
          <p:spPr>
            <a:xfrm rot="5400000">
              <a:off x="2660491" y="2776291"/>
              <a:ext cx="926668" cy="750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6" idx="3"/>
              <a:endCxn id="13" idx="1"/>
            </p:cNvCxnSpPr>
            <p:nvPr/>
          </p:nvCxnSpPr>
          <p:spPr>
            <a:xfrm>
              <a:off x="1763850" y="2128666"/>
              <a:ext cx="12079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6" idx="2"/>
              <a:endCxn id="16" idx="0"/>
            </p:cNvCxnSpPr>
            <p:nvPr/>
          </p:nvCxnSpPr>
          <p:spPr>
            <a:xfrm>
              <a:off x="1611450" y="2313332"/>
              <a:ext cx="0" cy="926668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16" idx="3"/>
              <a:endCxn id="10" idx="1"/>
            </p:cNvCxnSpPr>
            <p:nvPr/>
          </p:nvCxnSpPr>
          <p:spPr>
            <a:xfrm>
              <a:off x="1763850" y="3424666"/>
              <a:ext cx="120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Freeform 44"/>
            <p:cNvSpPr/>
            <p:nvPr/>
          </p:nvSpPr>
          <p:spPr>
            <a:xfrm>
              <a:off x="682625" y="1474788"/>
              <a:ext cx="2346325" cy="1839912"/>
            </a:xfrm>
            <a:custGeom>
              <a:avLst/>
              <a:gdLst>
                <a:gd name="connsiteX0" fmla="*/ 2346325 w 2346325"/>
                <a:gd name="connsiteY0" fmla="*/ 487362 h 1839912"/>
                <a:gd name="connsiteX1" fmla="*/ 1536700 w 2346325"/>
                <a:gd name="connsiteY1" fmla="*/ 77787 h 1839912"/>
                <a:gd name="connsiteX2" fmla="*/ 469900 w 2346325"/>
                <a:gd name="connsiteY2" fmla="*/ 115887 h 1839912"/>
                <a:gd name="connsiteX3" fmla="*/ 50800 w 2346325"/>
                <a:gd name="connsiteY3" fmla="*/ 773112 h 1839912"/>
                <a:gd name="connsiteX4" fmla="*/ 774700 w 2346325"/>
                <a:gd name="connsiteY4" fmla="*/ 1839912 h 1839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6325" h="1839912">
                  <a:moveTo>
                    <a:pt x="2346325" y="487362"/>
                  </a:moveTo>
                  <a:cubicBezTo>
                    <a:pt x="2097881" y="313530"/>
                    <a:pt x="1849437" y="139699"/>
                    <a:pt x="1536700" y="77787"/>
                  </a:cubicBezTo>
                  <a:cubicBezTo>
                    <a:pt x="1223963" y="15875"/>
                    <a:pt x="717550" y="0"/>
                    <a:pt x="469900" y="115887"/>
                  </a:cubicBezTo>
                  <a:cubicBezTo>
                    <a:pt x="222250" y="231774"/>
                    <a:pt x="0" y="485775"/>
                    <a:pt x="50800" y="773112"/>
                  </a:cubicBezTo>
                  <a:cubicBezTo>
                    <a:pt x="101600" y="1060450"/>
                    <a:pt x="438150" y="1450181"/>
                    <a:pt x="774700" y="1839912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133600" y="21050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15</a:t>
              </a:r>
              <a:endParaRPr lang="en-CA" sz="18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33400" y="151447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12</a:t>
              </a:r>
              <a:endParaRPr lang="en-CA" sz="18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619250" y="25622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10</a:t>
              </a:r>
              <a:endParaRPr lang="en-CA" sz="18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114675" y="260985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20</a:t>
              </a:r>
              <a:endParaRPr lang="en-CA" sz="18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171700" y="34385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18</a:t>
              </a:r>
              <a:endParaRPr lang="en-CA" sz="1800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990850" y="1731963"/>
            <a:ext cx="3038475" cy="2333069"/>
            <a:chOff x="533400" y="1474788"/>
            <a:chExt cx="3038475" cy="2333069"/>
          </a:xfrm>
        </p:grpSpPr>
        <p:grpSp>
          <p:nvGrpSpPr>
            <p:cNvPr id="52" name="Group 6"/>
            <p:cNvGrpSpPr/>
            <p:nvPr/>
          </p:nvGrpSpPr>
          <p:grpSpPr>
            <a:xfrm>
              <a:off x="1440000" y="1944000"/>
              <a:ext cx="333375" cy="369332"/>
              <a:chOff x="895350" y="2247900"/>
              <a:chExt cx="333375" cy="369332"/>
            </a:xfrm>
          </p:grpSpPr>
          <p:sp>
            <p:nvSpPr>
              <p:cNvPr id="92" name="Oval 4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93" name="TextBox 5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1</a:t>
                </a:r>
                <a:endParaRPr lang="en-CA" sz="1800" dirty="0"/>
              </a:p>
            </p:txBody>
          </p:sp>
        </p:grpSp>
        <p:grpSp>
          <p:nvGrpSpPr>
            <p:cNvPr id="53" name="Group 7"/>
            <p:cNvGrpSpPr/>
            <p:nvPr/>
          </p:nvGrpSpPr>
          <p:grpSpPr>
            <a:xfrm>
              <a:off x="2952000" y="3240000"/>
              <a:ext cx="333375" cy="369332"/>
              <a:chOff x="895350" y="2247900"/>
              <a:chExt cx="333375" cy="369332"/>
            </a:xfrm>
          </p:grpSpPr>
          <p:sp>
            <p:nvSpPr>
              <p:cNvPr id="90" name="Oval 89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4</a:t>
                </a:r>
                <a:endParaRPr lang="en-CA" sz="1800" dirty="0"/>
              </a:p>
            </p:txBody>
          </p:sp>
        </p:grpSp>
        <p:grpSp>
          <p:nvGrpSpPr>
            <p:cNvPr id="54" name="Group 10"/>
            <p:cNvGrpSpPr/>
            <p:nvPr/>
          </p:nvGrpSpPr>
          <p:grpSpPr>
            <a:xfrm>
              <a:off x="2952750" y="1944000"/>
              <a:ext cx="333375" cy="369332"/>
              <a:chOff x="895350" y="2247900"/>
              <a:chExt cx="333375" cy="369332"/>
            </a:xfrm>
          </p:grpSpPr>
          <p:sp>
            <p:nvSpPr>
              <p:cNvPr id="88" name="Oval 87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2</a:t>
                </a:r>
                <a:endParaRPr lang="en-CA" sz="1800" dirty="0"/>
              </a:p>
            </p:txBody>
          </p:sp>
        </p:grpSp>
        <p:grpSp>
          <p:nvGrpSpPr>
            <p:cNvPr id="55" name="Group 13"/>
            <p:cNvGrpSpPr/>
            <p:nvPr/>
          </p:nvGrpSpPr>
          <p:grpSpPr>
            <a:xfrm>
              <a:off x="1440000" y="3240000"/>
              <a:ext cx="333375" cy="369332"/>
              <a:chOff x="895350" y="2247900"/>
              <a:chExt cx="333375" cy="369332"/>
            </a:xfrm>
          </p:grpSpPr>
          <p:sp>
            <p:nvSpPr>
              <p:cNvPr id="86" name="Oval 85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3</a:t>
                </a:r>
                <a:endParaRPr lang="en-CA" sz="1800" dirty="0"/>
              </a:p>
            </p:txBody>
          </p:sp>
        </p:grpSp>
        <p:cxnSp>
          <p:nvCxnSpPr>
            <p:cNvPr id="56" name="Elbow Connector 55"/>
            <p:cNvCxnSpPr>
              <a:stCxn id="89" idx="2"/>
              <a:endCxn id="91" idx="0"/>
            </p:cNvCxnSpPr>
            <p:nvPr/>
          </p:nvCxnSpPr>
          <p:spPr>
            <a:xfrm rot="5400000">
              <a:off x="2660491" y="2776291"/>
              <a:ext cx="926668" cy="750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>
              <a:endCxn id="89" idx="1"/>
            </p:cNvCxnSpPr>
            <p:nvPr/>
          </p:nvCxnSpPr>
          <p:spPr>
            <a:xfrm>
              <a:off x="1763850" y="2128666"/>
              <a:ext cx="12079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>
              <a:endCxn id="87" idx="0"/>
            </p:cNvCxnSpPr>
            <p:nvPr/>
          </p:nvCxnSpPr>
          <p:spPr>
            <a:xfrm>
              <a:off x="1611450" y="2313332"/>
              <a:ext cx="0" cy="926668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>
              <a:stCxn id="87" idx="3"/>
              <a:endCxn id="91" idx="1"/>
            </p:cNvCxnSpPr>
            <p:nvPr/>
          </p:nvCxnSpPr>
          <p:spPr>
            <a:xfrm>
              <a:off x="1763850" y="3424666"/>
              <a:ext cx="120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Freeform 79"/>
            <p:cNvSpPr/>
            <p:nvPr/>
          </p:nvSpPr>
          <p:spPr>
            <a:xfrm>
              <a:off x="682625" y="1474788"/>
              <a:ext cx="2346325" cy="1839912"/>
            </a:xfrm>
            <a:custGeom>
              <a:avLst/>
              <a:gdLst>
                <a:gd name="connsiteX0" fmla="*/ 2346325 w 2346325"/>
                <a:gd name="connsiteY0" fmla="*/ 487362 h 1839912"/>
                <a:gd name="connsiteX1" fmla="*/ 1536700 w 2346325"/>
                <a:gd name="connsiteY1" fmla="*/ 77787 h 1839912"/>
                <a:gd name="connsiteX2" fmla="*/ 469900 w 2346325"/>
                <a:gd name="connsiteY2" fmla="*/ 115887 h 1839912"/>
                <a:gd name="connsiteX3" fmla="*/ 50800 w 2346325"/>
                <a:gd name="connsiteY3" fmla="*/ 773112 h 1839912"/>
                <a:gd name="connsiteX4" fmla="*/ 774700 w 2346325"/>
                <a:gd name="connsiteY4" fmla="*/ 1839912 h 1839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6325" h="1839912">
                  <a:moveTo>
                    <a:pt x="2346325" y="487362"/>
                  </a:moveTo>
                  <a:cubicBezTo>
                    <a:pt x="2097881" y="313530"/>
                    <a:pt x="1849437" y="139699"/>
                    <a:pt x="1536700" y="77787"/>
                  </a:cubicBezTo>
                  <a:cubicBezTo>
                    <a:pt x="1223963" y="15875"/>
                    <a:pt x="717550" y="0"/>
                    <a:pt x="469900" y="115887"/>
                  </a:cubicBezTo>
                  <a:cubicBezTo>
                    <a:pt x="222250" y="231774"/>
                    <a:pt x="0" y="485775"/>
                    <a:pt x="50800" y="773112"/>
                  </a:cubicBezTo>
                  <a:cubicBezTo>
                    <a:pt x="101600" y="1060450"/>
                    <a:pt x="438150" y="1450181"/>
                    <a:pt x="774700" y="1839912"/>
                  </a:cubicBezTo>
                </a:path>
              </a:pathLst>
            </a:cu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133600" y="21050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15</a:t>
              </a:r>
              <a:endParaRPr lang="en-CA" sz="18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33400" y="151447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12</a:t>
              </a:r>
              <a:endParaRPr lang="en-CA" sz="1800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619250" y="25622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10</a:t>
              </a:r>
              <a:endParaRPr lang="en-CA" sz="18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3114675" y="260985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20</a:t>
              </a:r>
              <a:endParaRPr lang="en-CA" sz="18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171700" y="34385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18</a:t>
              </a:r>
              <a:endParaRPr lang="en-CA" sz="1800" dirty="0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5857875" y="1741488"/>
            <a:ext cx="3038475" cy="2333069"/>
            <a:chOff x="533400" y="1474788"/>
            <a:chExt cx="3038475" cy="2333069"/>
          </a:xfrm>
        </p:grpSpPr>
        <p:grpSp>
          <p:nvGrpSpPr>
            <p:cNvPr id="95" name="Group 6"/>
            <p:cNvGrpSpPr/>
            <p:nvPr/>
          </p:nvGrpSpPr>
          <p:grpSpPr>
            <a:xfrm>
              <a:off x="1440000" y="1944000"/>
              <a:ext cx="333375" cy="369332"/>
              <a:chOff x="895350" y="2247900"/>
              <a:chExt cx="333375" cy="369332"/>
            </a:xfrm>
          </p:grpSpPr>
          <p:sp>
            <p:nvSpPr>
              <p:cNvPr id="115" name="Oval 4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16" name="TextBox 5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1</a:t>
                </a:r>
                <a:endParaRPr lang="en-CA" sz="1800" dirty="0"/>
              </a:p>
            </p:txBody>
          </p:sp>
        </p:grpSp>
        <p:grpSp>
          <p:nvGrpSpPr>
            <p:cNvPr id="96" name="Group 7"/>
            <p:cNvGrpSpPr/>
            <p:nvPr/>
          </p:nvGrpSpPr>
          <p:grpSpPr>
            <a:xfrm>
              <a:off x="2952000" y="3240000"/>
              <a:ext cx="333375" cy="369332"/>
              <a:chOff x="895350" y="2247900"/>
              <a:chExt cx="333375" cy="369332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4</a:t>
                </a:r>
                <a:endParaRPr lang="en-CA" sz="1800" dirty="0"/>
              </a:p>
            </p:txBody>
          </p:sp>
        </p:grpSp>
        <p:grpSp>
          <p:nvGrpSpPr>
            <p:cNvPr id="97" name="Group 10"/>
            <p:cNvGrpSpPr/>
            <p:nvPr/>
          </p:nvGrpSpPr>
          <p:grpSpPr>
            <a:xfrm>
              <a:off x="2952750" y="1944000"/>
              <a:ext cx="333375" cy="369332"/>
              <a:chOff x="895350" y="2247900"/>
              <a:chExt cx="333375" cy="369332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2</a:t>
                </a:r>
                <a:endParaRPr lang="en-CA" sz="1800" dirty="0"/>
              </a:p>
            </p:txBody>
          </p:sp>
        </p:grpSp>
        <p:grpSp>
          <p:nvGrpSpPr>
            <p:cNvPr id="98" name="Group 13"/>
            <p:cNvGrpSpPr/>
            <p:nvPr/>
          </p:nvGrpSpPr>
          <p:grpSpPr>
            <a:xfrm>
              <a:off x="1440000" y="3240000"/>
              <a:ext cx="333375" cy="369332"/>
              <a:chOff x="895350" y="2247900"/>
              <a:chExt cx="333375" cy="369332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3</a:t>
                </a:r>
                <a:endParaRPr lang="en-CA" sz="1800" dirty="0"/>
              </a:p>
            </p:txBody>
          </p:sp>
        </p:grpSp>
        <p:cxnSp>
          <p:nvCxnSpPr>
            <p:cNvPr id="99" name="Elbow Connector 98"/>
            <p:cNvCxnSpPr>
              <a:stCxn id="112" idx="2"/>
              <a:endCxn id="114" idx="0"/>
            </p:cNvCxnSpPr>
            <p:nvPr/>
          </p:nvCxnSpPr>
          <p:spPr>
            <a:xfrm rot="5400000">
              <a:off x="2660491" y="2776291"/>
              <a:ext cx="926668" cy="750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>
              <a:endCxn id="112" idx="1"/>
            </p:cNvCxnSpPr>
            <p:nvPr/>
          </p:nvCxnSpPr>
          <p:spPr>
            <a:xfrm>
              <a:off x="1763850" y="2128666"/>
              <a:ext cx="1207950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endCxn id="110" idx="0"/>
            </p:cNvCxnSpPr>
            <p:nvPr/>
          </p:nvCxnSpPr>
          <p:spPr>
            <a:xfrm>
              <a:off x="1611450" y="2313332"/>
              <a:ext cx="0" cy="926668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110" idx="3"/>
              <a:endCxn id="114" idx="1"/>
            </p:cNvCxnSpPr>
            <p:nvPr/>
          </p:nvCxnSpPr>
          <p:spPr>
            <a:xfrm>
              <a:off x="1763850" y="3424666"/>
              <a:ext cx="12072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Freeform 102"/>
            <p:cNvSpPr/>
            <p:nvPr/>
          </p:nvSpPr>
          <p:spPr>
            <a:xfrm>
              <a:off x="682625" y="1474788"/>
              <a:ext cx="2346325" cy="1839912"/>
            </a:xfrm>
            <a:custGeom>
              <a:avLst/>
              <a:gdLst>
                <a:gd name="connsiteX0" fmla="*/ 2346325 w 2346325"/>
                <a:gd name="connsiteY0" fmla="*/ 487362 h 1839912"/>
                <a:gd name="connsiteX1" fmla="*/ 1536700 w 2346325"/>
                <a:gd name="connsiteY1" fmla="*/ 77787 h 1839912"/>
                <a:gd name="connsiteX2" fmla="*/ 469900 w 2346325"/>
                <a:gd name="connsiteY2" fmla="*/ 115887 h 1839912"/>
                <a:gd name="connsiteX3" fmla="*/ 50800 w 2346325"/>
                <a:gd name="connsiteY3" fmla="*/ 773112 h 1839912"/>
                <a:gd name="connsiteX4" fmla="*/ 774700 w 2346325"/>
                <a:gd name="connsiteY4" fmla="*/ 1839912 h 1839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6325" h="1839912">
                  <a:moveTo>
                    <a:pt x="2346325" y="487362"/>
                  </a:moveTo>
                  <a:cubicBezTo>
                    <a:pt x="2097881" y="313530"/>
                    <a:pt x="1849437" y="139699"/>
                    <a:pt x="1536700" y="77787"/>
                  </a:cubicBezTo>
                  <a:cubicBezTo>
                    <a:pt x="1223963" y="15875"/>
                    <a:pt x="717550" y="0"/>
                    <a:pt x="469900" y="115887"/>
                  </a:cubicBezTo>
                  <a:cubicBezTo>
                    <a:pt x="222250" y="231774"/>
                    <a:pt x="0" y="485775"/>
                    <a:pt x="50800" y="773112"/>
                  </a:cubicBezTo>
                  <a:cubicBezTo>
                    <a:pt x="101600" y="1060450"/>
                    <a:pt x="438150" y="1450181"/>
                    <a:pt x="774700" y="1839912"/>
                  </a:cubicBezTo>
                </a:path>
              </a:pathLst>
            </a:cu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2133600" y="21050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15</a:t>
              </a:r>
              <a:endParaRPr lang="en-CA" sz="1800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33400" y="151447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12</a:t>
              </a:r>
              <a:endParaRPr lang="en-CA" sz="1800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1619250" y="25622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10</a:t>
              </a:r>
              <a:endParaRPr lang="en-CA" sz="18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3114675" y="260985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20</a:t>
              </a:r>
              <a:endParaRPr lang="en-CA" sz="18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171700" y="34385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18</a:t>
              </a:r>
              <a:endParaRPr lang="en-CA" sz="1800" dirty="0"/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1323975" y="4132263"/>
            <a:ext cx="3038475" cy="2333069"/>
            <a:chOff x="533400" y="1474788"/>
            <a:chExt cx="3038475" cy="2333069"/>
          </a:xfrm>
        </p:grpSpPr>
        <p:grpSp>
          <p:nvGrpSpPr>
            <p:cNvPr id="118" name="Group 6"/>
            <p:cNvGrpSpPr/>
            <p:nvPr/>
          </p:nvGrpSpPr>
          <p:grpSpPr>
            <a:xfrm>
              <a:off x="1440000" y="1944000"/>
              <a:ext cx="333375" cy="369332"/>
              <a:chOff x="895350" y="2247900"/>
              <a:chExt cx="333375" cy="369332"/>
            </a:xfrm>
          </p:grpSpPr>
          <p:sp>
            <p:nvSpPr>
              <p:cNvPr id="138" name="Oval 4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9" name="TextBox 5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1</a:t>
                </a:r>
                <a:endParaRPr lang="en-CA" sz="1800" dirty="0"/>
              </a:p>
            </p:txBody>
          </p:sp>
        </p:grpSp>
        <p:grpSp>
          <p:nvGrpSpPr>
            <p:cNvPr id="119" name="Group 7"/>
            <p:cNvGrpSpPr/>
            <p:nvPr/>
          </p:nvGrpSpPr>
          <p:grpSpPr>
            <a:xfrm>
              <a:off x="2952000" y="3240000"/>
              <a:ext cx="333375" cy="369332"/>
              <a:chOff x="895350" y="2247900"/>
              <a:chExt cx="333375" cy="369332"/>
            </a:xfrm>
          </p:grpSpPr>
          <p:sp>
            <p:nvSpPr>
              <p:cNvPr id="136" name="Oval 135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4</a:t>
                </a:r>
                <a:endParaRPr lang="en-CA" sz="1800" dirty="0"/>
              </a:p>
            </p:txBody>
          </p:sp>
        </p:grpSp>
        <p:grpSp>
          <p:nvGrpSpPr>
            <p:cNvPr id="120" name="Group 10"/>
            <p:cNvGrpSpPr/>
            <p:nvPr/>
          </p:nvGrpSpPr>
          <p:grpSpPr>
            <a:xfrm>
              <a:off x="2952750" y="1944000"/>
              <a:ext cx="333375" cy="369332"/>
              <a:chOff x="895350" y="2247900"/>
              <a:chExt cx="333375" cy="369332"/>
            </a:xfrm>
          </p:grpSpPr>
          <p:sp>
            <p:nvSpPr>
              <p:cNvPr id="134" name="Oval 133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2</a:t>
                </a:r>
                <a:endParaRPr lang="en-CA" sz="1800" dirty="0"/>
              </a:p>
            </p:txBody>
          </p:sp>
        </p:grpSp>
        <p:grpSp>
          <p:nvGrpSpPr>
            <p:cNvPr id="121" name="Group 13"/>
            <p:cNvGrpSpPr/>
            <p:nvPr/>
          </p:nvGrpSpPr>
          <p:grpSpPr>
            <a:xfrm>
              <a:off x="1440000" y="3240000"/>
              <a:ext cx="333375" cy="369332"/>
              <a:chOff x="895350" y="2247900"/>
              <a:chExt cx="333375" cy="369332"/>
            </a:xfrm>
          </p:grpSpPr>
          <p:sp>
            <p:nvSpPr>
              <p:cNvPr id="132" name="Oval 131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3</a:t>
                </a:r>
                <a:endParaRPr lang="en-CA" sz="1800" dirty="0"/>
              </a:p>
            </p:txBody>
          </p:sp>
        </p:grpSp>
        <p:cxnSp>
          <p:nvCxnSpPr>
            <p:cNvPr id="122" name="Elbow Connector 121"/>
            <p:cNvCxnSpPr>
              <a:stCxn id="135" idx="2"/>
              <a:endCxn id="137" idx="0"/>
            </p:cNvCxnSpPr>
            <p:nvPr/>
          </p:nvCxnSpPr>
          <p:spPr>
            <a:xfrm rot="5400000">
              <a:off x="2660491" y="2776291"/>
              <a:ext cx="926668" cy="750"/>
            </a:xfrm>
            <a:prstGeom prst="bentConnector3">
              <a:avLst>
                <a:gd name="adj1" fmla="val 50000"/>
              </a:avLst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endCxn id="135" idx="1"/>
            </p:cNvCxnSpPr>
            <p:nvPr/>
          </p:nvCxnSpPr>
          <p:spPr>
            <a:xfrm>
              <a:off x="1763850" y="2128666"/>
              <a:ext cx="1207950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endCxn id="133" idx="0"/>
            </p:cNvCxnSpPr>
            <p:nvPr/>
          </p:nvCxnSpPr>
          <p:spPr>
            <a:xfrm>
              <a:off x="1611450" y="2313332"/>
              <a:ext cx="0" cy="926668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33" idx="3"/>
              <a:endCxn id="137" idx="1"/>
            </p:cNvCxnSpPr>
            <p:nvPr/>
          </p:nvCxnSpPr>
          <p:spPr>
            <a:xfrm>
              <a:off x="1763850" y="3424666"/>
              <a:ext cx="1207200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Freeform 125"/>
            <p:cNvSpPr/>
            <p:nvPr/>
          </p:nvSpPr>
          <p:spPr>
            <a:xfrm>
              <a:off x="682625" y="1474788"/>
              <a:ext cx="2346325" cy="1839912"/>
            </a:xfrm>
            <a:custGeom>
              <a:avLst/>
              <a:gdLst>
                <a:gd name="connsiteX0" fmla="*/ 2346325 w 2346325"/>
                <a:gd name="connsiteY0" fmla="*/ 487362 h 1839912"/>
                <a:gd name="connsiteX1" fmla="*/ 1536700 w 2346325"/>
                <a:gd name="connsiteY1" fmla="*/ 77787 h 1839912"/>
                <a:gd name="connsiteX2" fmla="*/ 469900 w 2346325"/>
                <a:gd name="connsiteY2" fmla="*/ 115887 h 1839912"/>
                <a:gd name="connsiteX3" fmla="*/ 50800 w 2346325"/>
                <a:gd name="connsiteY3" fmla="*/ 773112 h 1839912"/>
                <a:gd name="connsiteX4" fmla="*/ 774700 w 2346325"/>
                <a:gd name="connsiteY4" fmla="*/ 1839912 h 1839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6325" h="1839912">
                  <a:moveTo>
                    <a:pt x="2346325" y="487362"/>
                  </a:moveTo>
                  <a:cubicBezTo>
                    <a:pt x="2097881" y="313530"/>
                    <a:pt x="1849437" y="139699"/>
                    <a:pt x="1536700" y="77787"/>
                  </a:cubicBezTo>
                  <a:cubicBezTo>
                    <a:pt x="1223963" y="15875"/>
                    <a:pt x="717550" y="0"/>
                    <a:pt x="469900" y="115887"/>
                  </a:cubicBezTo>
                  <a:cubicBezTo>
                    <a:pt x="222250" y="231774"/>
                    <a:pt x="0" y="485775"/>
                    <a:pt x="50800" y="773112"/>
                  </a:cubicBezTo>
                  <a:cubicBezTo>
                    <a:pt x="101600" y="1060450"/>
                    <a:pt x="438150" y="1450181"/>
                    <a:pt x="774700" y="1839912"/>
                  </a:cubicBezTo>
                </a:path>
              </a:pathLst>
            </a:cu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2133600" y="21050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15</a:t>
              </a:r>
              <a:endParaRPr lang="en-CA" sz="1800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33400" y="151447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12</a:t>
              </a:r>
              <a:endParaRPr lang="en-CA" sz="1800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19250" y="25622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10</a:t>
              </a:r>
              <a:endParaRPr lang="en-CA" sz="1800" dirty="0"/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3114675" y="260985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20</a:t>
              </a:r>
              <a:endParaRPr lang="en-CA" sz="1800" dirty="0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171700" y="34385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18</a:t>
              </a:r>
              <a:endParaRPr lang="en-CA" sz="1800" dirty="0"/>
            </a:p>
          </p:txBody>
        </p:sp>
      </p:grpSp>
      <p:grpSp>
        <p:nvGrpSpPr>
          <p:cNvPr id="163" name="Group 162"/>
          <p:cNvGrpSpPr/>
          <p:nvPr/>
        </p:nvGrpSpPr>
        <p:grpSpPr>
          <a:xfrm>
            <a:off x="4124325" y="4151313"/>
            <a:ext cx="3038475" cy="2333069"/>
            <a:chOff x="533400" y="1474788"/>
            <a:chExt cx="3038475" cy="2333069"/>
          </a:xfrm>
        </p:grpSpPr>
        <p:grpSp>
          <p:nvGrpSpPr>
            <p:cNvPr id="164" name="Group 6"/>
            <p:cNvGrpSpPr/>
            <p:nvPr/>
          </p:nvGrpSpPr>
          <p:grpSpPr>
            <a:xfrm>
              <a:off x="1440000" y="1944000"/>
              <a:ext cx="333375" cy="369332"/>
              <a:chOff x="895350" y="2247900"/>
              <a:chExt cx="333375" cy="369332"/>
            </a:xfrm>
          </p:grpSpPr>
          <p:sp>
            <p:nvSpPr>
              <p:cNvPr id="184" name="Oval 4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85" name="TextBox 5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1</a:t>
                </a:r>
                <a:endParaRPr lang="en-CA" sz="1800" dirty="0"/>
              </a:p>
            </p:txBody>
          </p:sp>
        </p:grpSp>
        <p:grpSp>
          <p:nvGrpSpPr>
            <p:cNvPr id="165" name="Group 7"/>
            <p:cNvGrpSpPr/>
            <p:nvPr/>
          </p:nvGrpSpPr>
          <p:grpSpPr>
            <a:xfrm>
              <a:off x="2952000" y="3240000"/>
              <a:ext cx="333375" cy="369332"/>
              <a:chOff x="895350" y="2247900"/>
              <a:chExt cx="333375" cy="369332"/>
            </a:xfrm>
          </p:grpSpPr>
          <p:sp>
            <p:nvSpPr>
              <p:cNvPr id="182" name="Oval 181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83" name="TextBox 182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4</a:t>
                </a:r>
                <a:endParaRPr lang="en-CA" sz="1800" dirty="0"/>
              </a:p>
            </p:txBody>
          </p:sp>
        </p:grpSp>
        <p:grpSp>
          <p:nvGrpSpPr>
            <p:cNvPr id="166" name="Group 10"/>
            <p:cNvGrpSpPr/>
            <p:nvPr/>
          </p:nvGrpSpPr>
          <p:grpSpPr>
            <a:xfrm>
              <a:off x="2952750" y="1944000"/>
              <a:ext cx="333375" cy="369332"/>
              <a:chOff x="895350" y="2247900"/>
              <a:chExt cx="333375" cy="369332"/>
            </a:xfrm>
          </p:grpSpPr>
          <p:sp>
            <p:nvSpPr>
              <p:cNvPr id="180" name="Oval 179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81" name="TextBox 180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2</a:t>
                </a:r>
                <a:endParaRPr lang="en-CA" sz="1800" dirty="0"/>
              </a:p>
            </p:txBody>
          </p:sp>
        </p:grpSp>
        <p:grpSp>
          <p:nvGrpSpPr>
            <p:cNvPr id="167" name="Group 13"/>
            <p:cNvGrpSpPr/>
            <p:nvPr/>
          </p:nvGrpSpPr>
          <p:grpSpPr>
            <a:xfrm>
              <a:off x="1440000" y="3240000"/>
              <a:ext cx="333375" cy="369332"/>
              <a:chOff x="895350" y="2247900"/>
              <a:chExt cx="333375" cy="369332"/>
            </a:xfrm>
          </p:grpSpPr>
          <p:sp>
            <p:nvSpPr>
              <p:cNvPr id="178" name="Oval 177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79" name="TextBox 178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3</a:t>
                </a:r>
                <a:endParaRPr lang="en-CA" sz="1800" dirty="0"/>
              </a:p>
            </p:txBody>
          </p:sp>
        </p:grpSp>
        <p:cxnSp>
          <p:nvCxnSpPr>
            <p:cNvPr id="168" name="Elbow Connector 167"/>
            <p:cNvCxnSpPr>
              <a:stCxn id="181" idx="2"/>
              <a:endCxn id="183" idx="0"/>
            </p:cNvCxnSpPr>
            <p:nvPr/>
          </p:nvCxnSpPr>
          <p:spPr>
            <a:xfrm rot="5400000">
              <a:off x="2660491" y="2776291"/>
              <a:ext cx="926668" cy="750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>
              <a:endCxn id="181" idx="1"/>
            </p:cNvCxnSpPr>
            <p:nvPr/>
          </p:nvCxnSpPr>
          <p:spPr>
            <a:xfrm>
              <a:off x="1763850" y="2128666"/>
              <a:ext cx="1207950" cy="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>
              <a:endCxn id="179" idx="0"/>
            </p:cNvCxnSpPr>
            <p:nvPr/>
          </p:nvCxnSpPr>
          <p:spPr>
            <a:xfrm>
              <a:off x="1611450" y="2313332"/>
              <a:ext cx="0" cy="926668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>
              <a:stCxn id="179" idx="3"/>
              <a:endCxn id="183" idx="1"/>
            </p:cNvCxnSpPr>
            <p:nvPr/>
          </p:nvCxnSpPr>
          <p:spPr>
            <a:xfrm>
              <a:off x="1763850" y="3424666"/>
              <a:ext cx="1207200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2" name="Freeform 171"/>
            <p:cNvSpPr/>
            <p:nvPr/>
          </p:nvSpPr>
          <p:spPr>
            <a:xfrm>
              <a:off x="682625" y="1474788"/>
              <a:ext cx="2346325" cy="1839912"/>
            </a:xfrm>
            <a:custGeom>
              <a:avLst/>
              <a:gdLst>
                <a:gd name="connsiteX0" fmla="*/ 2346325 w 2346325"/>
                <a:gd name="connsiteY0" fmla="*/ 487362 h 1839912"/>
                <a:gd name="connsiteX1" fmla="*/ 1536700 w 2346325"/>
                <a:gd name="connsiteY1" fmla="*/ 77787 h 1839912"/>
                <a:gd name="connsiteX2" fmla="*/ 469900 w 2346325"/>
                <a:gd name="connsiteY2" fmla="*/ 115887 h 1839912"/>
                <a:gd name="connsiteX3" fmla="*/ 50800 w 2346325"/>
                <a:gd name="connsiteY3" fmla="*/ 773112 h 1839912"/>
                <a:gd name="connsiteX4" fmla="*/ 774700 w 2346325"/>
                <a:gd name="connsiteY4" fmla="*/ 1839912 h 1839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6325" h="1839912">
                  <a:moveTo>
                    <a:pt x="2346325" y="487362"/>
                  </a:moveTo>
                  <a:cubicBezTo>
                    <a:pt x="2097881" y="313530"/>
                    <a:pt x="1849437" y="139699"/>
                    <a:pt x="1536700" y="77787"/>
                  </a:cubicBezTo>
                  <a:cubicBezTo>
                    <a:pt x="1223963" y="15875"/>
                    <a:pt x="717550" y="0"/>
                    <a:pt x="469900" y="115887"/>
                  </a:cubicBezTo>
                  <a:cubicBezTo>
                    <a:pt x="222250" y="231774"/>
                    <a:pt x="0" y="485775"/>
                    <a:pt x="50800" y="773112"/>
                  </a:cubicBezTo>
                  <a:cubicBezTo>
                    <a:pt x="101600" y="1060450"/>
                    <a:pt x="438150" y="1450181"/>
                    <a:pt x="774700" y="1839912"/>
                  </a:cubicBezTo>
                </a:path>
              </a:pathLst>
            </a:cu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73" name="TextBox 172"/>
            <p:cNvSpPr txBox="1"/>
            <p:nvPr/>
          </p:nvSpPr>
          <p:spPr>
            <a:xfrm>
              <a:off x="2133600" y="21050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15</a:t>
              </a:r>
              <a:endParaRPr lang="en-CA" sz="1800" dirty="0"/>
            </a:p>
          </p:txBody>
        </p:sp>
        <p:sp>
          <p:nvSpPr>
            <p:cNvPr id="174" name="TextBox 173"/>
            <p:cNvSpPr txBox="1"/>
            <p:nvPr/>
          </p:nvSpPr>
          <p:spPr>
            <a:xfrm>
              <a:off x="533400" y="151447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12</a:t>
              </a:r>
              <a:endParaRPr lang="en-CA" sz="1800" dirty="0"/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1619250" y="25622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10</a:t>
              </a:r>
              <a:endParaRPr lang="en-CA" sz="1800" dirty="0"/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3114675" y="260985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20</a:t>
              </a:r>
              <a:endParaRPr lang="en-CA" sz="1800" dirty="0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2171700" y="34385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18</a:t>
              </a:r>
              <a:endParaRPr lang="en-CA" sz="1800"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Travelling Salesman Problem (TSP)</a:t>
            </a:r>
            <a:endParaRPr lang="en-CA" baseline="30000" dirty="0"/>
          </a:p>
        </p:txBody>
      </p:sp>
      <p:grpSp>
        <p:nvGrpSpPr>
          <p:cNvPr id="2" name="Group 50"/>
          <p:cNvGrpSpPr/>
          <p:nvPr/>
        </p:nvGrpSpPr>
        <p:grpSpPr>
          <a:xfrm>
            <a:off x="2800350" y="2103438"/>
            <a:ext cx="3038475" cy="2333069"/>
            <a:chOff x="533400" y="1474788"/>
            <a:chExt cx="3038475" cy="2333069"/>
          </a:xfrm>
        </p:grpSpPr>
        <p:grpSp>
          <p:nvGrpSpPr>
            <p:cNvPr id="4" name="Group 6"/>
            <p:cNvGrpSpPr/>
            <p:nvPr/>
          </p:nvGrpSpPr>
          <p:grpSpPr>
            <a:xfrm>
              <a:off x="1440000" y="1944000"/>
              <a:ext cx="333375" cy="369332"/>
              <a:chOff x="895350" y="2247900"/>
              <a:chExt cx="333375" cy="369332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1</a:t>
                </a:r>
                <a:endParaRPr lang="en-CA" sz="1800" dirty="0"/>
              </a:p>
            </p:txBody>
          </p:sp>
        </p:grpSp>
        <p:grpSp>
          <p:nvGrpSpPr>
            <p:cNvPr id="7" name="Group 7"/>
            <p:cNvGrpSpPr/>
            <p:nvPr/>
          </p:nvGrpSpPr>
          <p:grpSpPr>
            <a:xfrm>
              <a:off x="2952000" y="3240000"/>
              <a:ext cx="333375" cy="369332"/>
              <a:chOff x="895350" y="2247900"/>
              <a:chExt cx="333375" cy="369332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4</a:t>
                </a:r>
                <a:endParaRPr lang="en-CA" sz="1800" dirty="0"/>
              </a:p>
            </p:txBody>
          </p:sp>
        </p:grpSp>
        <p:grpSp>
          <p:nvGrpSpPr>
            <p:cNvPr id="8" name="Group 10"/>
            <p:cNvGrpSpPr/>
            <p:nvPr/>
          </p:nvGrpSpPr>
          <p:grpSpPr>
            <a:xfrm>
              <a:off x="2952750" y="1944000"/>
              <a:ext cx="333375" cy="369332"/>
              <a:chOff x="895350" y="2247900"/>
              <a:chExt cx="333375" cy="369332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2</a:t>
                </a:r>
                <a:endParaRPr lang="en-CA" sz="1800" dirty="0"/>
              </a:p>
            </p:txBody>
          </p:sp>
        </p:grpSp>
        <p:grpSp>
          <p:nvGrpSpPr>
            <p:cNvPr id="11" name="Group 13"/>
            <p:cNvGrpSpPr/>
            <p:nvPr/>
          </p:nvGrpSpPr>
          <p:grpSpPr>
            <a:xfrm>
              <a:off x="1440000" y="3240000"/>
              <a:ext cx="333375" cy="369332"/>
              <a:chOff x="895350" y="2247900"/>
              <a:chExt cx="333375" cy="369332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895350" y="2257425"/>
                <a:ext cx="333375" cy="323850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914400" y="2247900"/>
                <a:ext cx="304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1800" dirty="0" smtClean="0"/>
                  <a:t>3</a:t>
                </a:r>
                <a:endParaRPr lang="en-CA" sz="1800" dirty="0"/>
              </a:p>
            </p:txBody>
          </p:sp>
        </p:grpSp>
        <p:cxnSp>
          <p:nvCxnSpPr>
            <p:cNvPr id="29" name="Elbow Connector 28"/>
            <p:cNvCxnSpPr>
              <a:stCxn id="13" idx="2"/>
              <a:endCxn id="10" idx="0"/>
            </p:cNvCxnSpPr>
            <p:nvPr/>
          </p:nvCxnSpPr>
          <p:spPr>
            <a:xfrm rot="5400000">
              <a:off x="2660491" y="2776291"/>
              <a:ext cx="926668" cy="750"/>
            </a:xfrm>
            <a:prstGeom prst="bentConnector3">
              <a:avLst>
                <a:gd name="adj1" fmla="val 50000"/>
              </a:avLst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6" idx="3"/>
              <a:endCxn id="13" idx="1"/>
            </p:cNvCxnSpPr>
            <p:nvPr/>
          </p:nvCxnSpPr>
          <p:spPr>
            <a:xfrm>
              <a:off x="1763850" y="2128666"/>
              <a:ext cx="1207950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6" idx="2"/>
              <a:endCxn id="16" idx="0"/>
            </p:cNvCxnSpPr>
            <p:nvPr/>
          </p:nvCxnSpPr>
          <p:spPr>
            <a:xfrm>
              <a:off x="1611450" y="2313332"/>
              <a:ext cx="0" cy="926668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16" idx="3"/>
              <a:endCxn id="10" idx="1"/>
            </p:cNvCxnSpPr>
            <p:nvPr/>
          </p:nvCxnSpPr>
          <p:spPr>
            <a:xfrm>
              <a:off x="1763850" y="3424666"/>
              <a:ext cx="1207200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Freeform 44"/>
            <p:cNvSpPr/>
            <p:nvPr/>
          </p:nvSpPr>
          <p:spPr>
            <a:xfrm>
              <a:off x="682625" y="1474788"/>
              <a:ext cx="2346325" cy="1839912"/>
            </a:xfrm>
            <a:custGeom>
              <a:avLst/>
              <a:gdLst>
                <a:gd name="connsiteX0" fmla="*/ 2346325 w 2346325"/>
                <a:gd name="connsiteY0" fmla="*/ 487362 h 1839912"/>
                <a:gd name="connsiteX1" fmla="*/ 1536700 w 2346325"/>
                <a:gd name="connsiteY1" fmla="*/ 77787 h 1839912"/>
                <a:gd name="connsiteX2" fmla="*/ 469900 w 2346325"/>
                <a:gd name="connsiteY2" fmla="*/ 115887 h 1839912"/>
                <a:gd name="connsiteX3" fmla="*/ 50800 w 2346325"/>
                <a:gd name="connsiteY3" fmla="*/ 773112 h 1839912"/>
                <a:gd name="connsiteX4" fmla="*/ 774700 w 2346325"/>
                <a:gd name="connsiteY4" fmla="*/ 1839912 h 1839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46325" h="1839912">
                  <a:moveTo>
                    <a:pt x="2346325" y="487362"/>
                  </a:moveTo>
                  <a:cubicBezTo>
                    <a:pt x="2097881" y="313530"/>
                    <a:pt x="1849437" y="139699"/>
                    <a:pt x="1536700" y="77787"/>
                  </a:cubicBezTo>
                  <a:cubicBezTo>
                    <a:pt x="1223963" y="15875"/>
                    <a:pt x="717550" y="0"/>
                    <a:pt x="469900" y="115887"/>
                  </a:cubicBezTo>
                  <a:cubicBezTo>
                    <a:pt x="222250" y="231774"/>
                    <a:pt x="0" y="485775"/>
                    <a:pt x="50800" y="773112"/>
                  </a:cubicBezTo>
                  <a:cubicBezTo>
                    <a:pt x="101600" y="1060450"/>
                    <a:pt x="438150" y="1450181"/>
                    <a:pt x="774700" y="1839912"/>
                  </a:cubicBezTo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133600" y="21050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15</a:t>
              </a:r>
              <a:endParaRPr lang="en-CA" sz="1800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33400" y="151447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12</a:t>
              </a:r>
              <a:endParaRPr lang="en-CA" sz="18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619250" y="25622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10</a:t>
              </a:r>
              <a:endParaRPr lang="en-CA" sz="18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114675" y="2609850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20</a:t>
              </a:r>
              <a:endParaRPr lang="en-CA" sz="18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171700" y="3438525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800" dirty="0" smtClean="0"/>
                <a:t>18</a:t>
              </a:r>
              <a:endParaRPr lang="en-CA" sz="1800" dirty="0"/>
            </a:p>
          </p:txBody>
        </p:sp>
      </p:grpSp>
      <p:sp>
        <p:nvSpPr>
          <p:cNvPr id="118" name="TextBox 117"/>
          <p:cNvSpPr txBox="1"/>
          <p:nvPr/>
        </p:nvSpPr>
        <p:spPr>
          <a:xfrm>
            <a:off x="2276475" y="4543425"/>
            <a:ext cx="54387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Hamilton (only one): (1,2,4,3,1)</a:t>
            </a:r>
          </a:p>
          <a:p>
            <a:r>
              <a:rPr lang="en-CA" dirty="0" smtClean="0"/>
              <a:t>Find all cycles and choose the one with minimum weight.</a:t>
            </a:r>
          </a:p>
          <a:p>
            <a:r>
              <a:rPr lang="en-CA" dirty="0" smtClean="0"/>
              <a:t>Complexity: O(m!)</a:t>
            </a:r>
            <a:endParaRPr lang="en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SAT</a:t>
            </a:r>
          </a:p>
          <a:p>
            <a:r>
              <a:rPr lang="en-CA" dirty="0" smtClean="0"/>
              <a:t>CSAT</a:t>
            </a:r>
          </a:p>
          <a:p>
            <a:r>
              <a:rPr lang="en-CA" dirty="0" smtClean="0"/>
              <a:t>3SAT</a:t>
            </a:r>
          </a:p>
          <a:p>
            <a:r>
              <a:rPr lang="en-CA" dirty="0" smtClean="0"/>
              <a:t>Independent Set Problem (IS)</a:t>
            </a:r>
          </a:p>
          <a:p>
            <a:r>
              <a:rPr lang="en-CA" dirty="0" smtClean="0"/>
              <a:t>Node-Cover Problem (NC)</a:t>
            </a:r>
          </a:p>
          <a:p>
            <a:r>
              <a:rPr lang="en-CA" dirty="0" smtClean="0"/>
              <a:t>Directed Hamilton-Circuit Problem (DHC)</a:t>
            </a:r>
          </a:p>
          <a:p>
            <a:r>
              <a:rPr lang="en-CA" dirty="0" smtClean="0"/>
              <a:t>Undirected Hamilton-Circuit Problem (HC)</a:t>
            </a:r>
          </a:p>
          <a:p>
            <a:r>
              <a:rPr lang="en-CA" dirty="0" smtClean="0"/>
              <a:t>TSP</a:t>
            </a:r>
          </a:p>
          <a:p>
            <a:endParaRPr lang="en-CA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NP Complete Problems</a:t>
            </a:r>
            <a:endParaRPr lang="en-C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Reductions</a:t>
            </a:r>
            <a:endParaRPr lang="en-CA" dirty="0"/>
          </a:p>
        </p:txBody>
      </p:sp>
      <p:pic>
        <p:nvPicPr>
          <p:cNvPr id="4" name="Picture 3" descr="Reduction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540000">
            <a:off x="1695450" y="1314450"/>
            <a:ext cx="5674465" cy="46863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2422</TotalTime>
  <Words>295</Words>
  <Application>Microsoft Office PowerPoint</Application>
  <PresentationFormat>On-screen Show (4:3)</PresentationFormat>
  <Paragraphs>120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Minimum-weight Spanning Tree</vt:lpstr>
      <vt:lpstr>Minimum-weight Spanning Tree</vt:lpstr>
      <vt:lpstr>Kruskal’s Algorithm</vt:lpstr>
      <vt:lpstr>Kruskal’s Algorithm</vt:lpstr>
      <vt:lpstr>Travelling Salesman Problem (TSP)</vt:lpstr>
      <vt:lpstr>NP Complete Problems</vt:lpstr>
      <vt:lpstr>Reductions</vt:lpstr>
    </vt:vector>
  </TitlesOfParts>
  <Company>Brock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Winter</dc:creator>
  <cp:lastModifiedBy>Michael Winter</cp:lastModifiedBy>
  <cp:revision>161</cp:revision>
  <dcterms:created xsi:type="dcterms:W3CDTF">2003-12-11T13:44:46Z</dcterms:created>
  <dcterms:modified xsi:type="dcterms:W3CDTF">2015-12-03T14:05:05Z</dcterms:modified>
</cp:coreProperties>
</file>