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5" r:id="rId8"/>
    <p:sldId id="263" r:id="rId9"/>
    <p:sldId id="266" r:id="rId10"/>
    <p:sldId id="264" r:id="rId11"/>
    <p:sldId id="272" r:id="rId12"/>
    <p:sldId id="267" r:id="rId13"/>
    <p:sldId id="269" r:id="rId14"/>
    <p:sldId id="268" r:id="rId15"/>
    <p:sldId id="270" r:id="rId16"/>
    <p:sldId id="271" r:id="rId17"/>
    <p:sldId id="273" r:id="rId18"/>
    <p:sldId id="274" r:id="rId19"/>
  </p:sldIdLst>
  <p:sldSz cx="9144000" cy="6858000" type="screen4x3"/>
  <p:notesSz cx="6934200" cy="9234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CC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3" autoAdjust="0"/>
    <p:restoredTop sz="90929"/>
  </p:normalViewPr>
  <p:slideViewPr>
    <p:cSldViewPr snapToGrid="0">
      <p:cViewPr>
        <p:scale>
          <a:sx n="100" d="100"/>
          <a:sy n="100" d="100"/>
        </p:scale>
        <p:origin x="-1926" y="-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72525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fld id="{91D2A5F5-3DA7-4EEC-8B88-A8B80D16D4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92150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386263"/>
            <a:ext cx="508635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72525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fld id="{352B7510-A8F6-4DB6-A780-C613B1DA0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3DCCCC-5BAF-4681-A9E3-A44E83F381A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681038"/>
            <a:ext cx="4651375" cy="348932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397375"/>
            <a:ext cx="5140325" cy="4170363"/>
          </a:xfrm>
          <a:noFill/>
          <a:ln/>
        </p:spPr>
        <p:txBody>
          <a:bodyPr lIns="89900" tIns="44161" rIns="89900" bIns="44161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AutoShape 8"/>
          <p:cNvSpPr>
            <a:spLocks noChangeArrowheads="1"/>
          </p:cNvSpPr>
          <p:nvPr userDrawn="1"/>
        </p:nvSpPr>
        <p:spPr bwMode="auto">
          <a:xfrm>
            <a:off x="228600" y="228600"/>
            <a:ext cx="8686800" cy="6400800"/>
          </a:xfrm>
          <a:prstGeom prst="roundRect">
            <a:avLst>
              <a:gd name="adj" fmla="val 4662"/>
            </a:avLst>
          </a:prstGeom>
          <a:noFill/>
          <a:ln w="127000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 useBgFill="1">
        <p:nvSpPr>
          <p:cNvPr id="1033" name="Rectangle 9"/>
          <p:cNvSpPr>
            <a:spLocks noChangeArrowheads="1"/>
          </p:cNvSpPr>
          <p:nvPr/>
        </p:nvSpPr>
        <p:spPr bwMode="auto">
          <a:xfrm>
            <a:off x="381000" y="6477000"/>
            <a:ext cx="1295400" cy="3048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400" dirty="0">
                <a:latin typeface="Book Antiqua" pitchFamily="18" charset="0"/>
              </a:rPr>
              <a:t>© M. Winter</a:t>
            </a:r>
          </a:p>
        </p:txBody>
      </p:sp>
      <p:sp useBgFill="1">
        <p:nvSpPr>
          <p:cNvPr id="1034" name="Rectangle 10"/>
          <p:cNvSpPr>
            <a:spLocks noChangeArrowheads="1"/>
          </p:cNvSpPr>
          <p:nvPr/>
        </p:nvSpPr>
        <p:spPr bwMode="auto">
          <a:xfrm>
            <a:off x="533400" y="76200"/>
            <a:ext cx="3886200" cy="3048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sz="1400" dirty="0">
                <a:latin typeface="Book Antiqua" pitchFamily="18" charset="0"/>
              </a:rPr>
              <a:t>COSC/MATH 4P61 - Theory of Computation</a:t>
            </a:r>
            <a:endParaRPr lang="en-US" sz="1400" dirty="0">
              <a:latin typeface="Book Antiqua" pitchFamily="18" charset="0"/>
            </a:endParaRPr>
          </a:p>
        </p:txBody>
      </p:sp>
      <p:sp useBgFill="1">
        <p:nvSpPr>
          <p:cNvPr id="1035" name="Rectangle 11"/>
          <p:cNvSpPr>
            <a:spLocks noChangeArrowheads="1"/>
          </p:cNvSpPr>
          <p:nvPr/>
        </p:nvSpPr>
        <p:spPr bwMode="auto">
          <a:xfrm>
            <a:off x="8153400" y="6477000"/>
            <a:ext cx="533400" cy="3048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r>
              <a:rPr lang="en-US" sz="1400"/>
              <a:t>1</a:t>
            </a:r>
            <a:r>
              <a:rPr lang="en-US" sz="1400">
                <a:latin typeface="Book Antiqua" pitchFamily="18" charset="0"/>
              </a:rPr>
              <a:t>.</a:t>
            </a:r>
            <a:fld id="{0BC4585D-BF39-4187-B6F8-12E7C2222520}" type="slidenum">
              <a:rPr lang="en-US" sz="1400"/>
              <a:pPr algn="r">
                <a:defRPr/>
              </a:pPr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11188"/>
            <a:ext cx="8547100" cy="1452562"/>
          </a:xfrm>
        </p:spPr>
        <p:txBody>
          <a:bodyPr/>
          <a:lstStyle/>
          <a:p>
            <a:pPr eaLnBrk="1" hangingPunct="1"/>
            <a:r>
              <a:rPr lang="en-CA" smtClean="0"/>
              <a:t>COSC/MATH 4P61 </a:t>
            </a:r>
            <a:br>
              <a:rPr lang="en-CA" smtClean="0"/>
            </a:br>
            <a:r>
              <a:rPr lang="en-CA" smtClean="0"/>
              <a:t>Theory of Computation</a:t>
            </a:r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5838" y="2290763"/>
            <a:ext cx="7172325" cy="4121150"/>
          </a:xfrm>
        </p:spPr>
        <p:txBody>
          <a:bodyPr/>
          <a:lstStyle/>
          <a:p>
            <a:pPr eaLnBrk="1" hangingPunct="1"/>
            <a:r>
              <a:rPr lang="en-US" dirty="0" smtClean="0"/>
              <a:t>Michael Winter</a:t>
            </a:r>
          </a:p>
          <a:p>
            <a:pPr lvl="1" eaLnBrk="1" hangingPunct="1"/>
            <a:r>
              <a:rPr lang="en-US" dirty="0" smtClean="0"/>
              <a:t>office: J323</a:t>
            </a:r>
          </a:p>
          <a:p>
            <a:pPr lvl="1" eaLnBrk="1" hangingPunct="1"/>
            <a:r>
              <a:rPr lang="en-US" dirty="0" smtClean="0"/>
              <a:t>office hours: Mon &amp; Fri, 10:00am-noon</a:t>
            </a:r>
          </a:p>
          <a:p>
            <a:pPr lvl="1" eaLnBrk="1" hangingPunct="1"/>
            <a:r>
              <a:rPr lang="en-US" dirty="0" smtClean="0"/>
              <a:t>email: mwinter@brocku.ca</a:t>
            </a:r>
          </a:p>
          <a:p>
            <a:pPr eaLnBrk="1" hangingPunct="1"/>
            <a:r>
              <a:rPr lang="en-US" dirty="0" smtClean="0"/>
              <a:t>course web page: </a:t>
            </a:r>
            <a:r>
              <a:rPr lang="en-US" u="sng" dirty="0" smtClean="0">
                <a:latin typeface="Courier New" pitchFamily="49" charset="0"/>
              </a:rPr>
              <a:t>http://www.cosc.brocku.ca/~mwinter/Courses/4P61/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Main Text</a:t>
            </a:r>
          </a:p>
          <a:p>
            <a:pPr lvl="1" eaLnBrk="1" hangingPunct="1">
              <a:lnSpc>
                <a:spcPct val="80000"/>
              </a:lnSpc>
            </a:pPr>
            <a:r>
              <a:rPr lang="en-CA" dirty="0" smtClean="0"/>
              <a:t>John E. </a:t>
            </a:r>
            <a:r>
              <a:rPr lang="en-CA" dirty="0" err="1" smtClean="0"/>
              <a:t>Hopcroft</a:t>
            </a:r>
            <a:r>
              <a:rPr lang="en-CA" dirty="0" smtClean="0"/>
              <a:t>, Rajeev </a:t>
            </a:r>
            <a:r>
              <a:rPr lang="en-CA" dirty="0" err="1" smtClean="0"/>
              <a:t>Motwani</a:t>
            </a:r>
            <a:r>
              <a:rPr lang="en-CA" dirty="0" smtClean="0"/>
              <a:t>, and Jeffrey </a:t>
            </a:r>
            <a:r>
              <a:rPr lang="en-CA" dirty="0" err="1" smtClean="0"/>
              <a:t>Ullman</a:t>
            </a:r>
            <a:r>
              <a:rPr lang="en-CA" dirty="0" smtClean="0"/>
              <a:t>: Introduction to Automata Theory, Languages, and Computation (3rd ed.), Addison-Wesley (2007). 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524000"/>
            <a:ext cx="8001000" cy="4876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CA" dirty="0" smtClean="0"/>
              <a:t>Let us consider functions of the form </a:t>
            </a:r>
            <a:r>
              <a:rPr lang="en-CA" i="1" dirty="0" smtClean="0"/>
              <a:t>f </a:t>
            </a:r>
            <a:r>
              <a:rPr lang="en-CA" dirty="0" smtClean="0"/>
              <a:t>: ℕ </a:t>
            </a:r>
            <a:r>
              <a:rPr lang="en-CA" dirty="0" smtClean="0">
                <a:sym typeface="Symbol"/>
              </a:rPr>
              <a:t>→ ℕ and programs (in any language of your choice) that take a natural number as input and return a natural number.</a:t>
            </a:r>
          </a:p>
          <a:p>
            <a:pPr marL="0" indent="0">
              <a:buFontTx/>
              <a:buNone/>
              <a:defRPr/>
            </a:pPr>
            <a:endParaRPr lang="en-CA" dirty="0" smtClean="0">
              <a:sym typeface="Symbol"/>
            </a:endParaRPr>
          </a:p>
          <a:p>
            <a:pPr marL="0" indent="0">
              <a:buFontTx/>
              <a:buNone/>
              <a:defRPr/>
            </a:pPr>
            <a:r>
              <a:rPr lang="en-CA" dirty="0" smtClean="0">
                <a:sym typeface="Symbol"/>
              </a:rPr>
              <a:t>How many functions/program do we have?</a:t>
            </a:r>
          </a:p>
          <a:p>
            <a:pPr>
              <a:buFontTx/>
              <a:buNone/>
              <a:defRPr/>
            </a:pPr>
            <a:endParaRPr lang="en-CA" dirty="0" smtClean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r>
              <a:rPr lang="en-CA" dirty="0" smtClean="0">
                <a:sym typeface="Symbol"/>
              </a:rPr>
              <a:t>There are uncountable many functions of this form.</a:t>
            </a:r>
          </a:p>
          <a:p>
            <a:pPr>
              <a:buFont typeface="+mj-lt"/>
              <a:buAutoNum type="arabicPeriod"/>
              <a:defRPr/>
            </a:pPr>
            <a:r>
              <a:rPr lang="en-CA" dirty="0" smtClean="0">
                <a:sym typeface="Symbol"/>
              </a:rPr>
              <a:t>There are countable many programs of this kind.</a:t>
            </a:r>
          </a:p>
          <a:p>
            <a:pPr>
              <a:buFont typeface="+mj-lt"/>
              <a:buAutoNum type="arabicPeriod"/>
              <a:defRPr/>
            </a:pPr>
            <a:endParaRPr lang="en-CA" dirty="0" smtClean="0">
              <a:sym typeface="Symbol"/>
            </a:endParaRPr>
          </a:p>
          <a:p>
            <a:pPr>
              <a:buFontTx/>
              <a:buNone/>
              <a:defRPr/>
            </a:pPr>
            <a:r>
              <a:rPr lang="en-CA" b="1" dirty="0" smtClean="0">
                <a:sym typeface="Symbol"/>
              </a:rPr>
              <a:t>There are more non-computable functions than there are computable ones.</a:t>
            </a:r>
          </a:p>
          <a:p>
            <a:pPr>
              <a:buFontTx/>
              <a:buNone/>
              <a:defRPr/>
            </a:pPr>
            <a:endParaRPr lang="en-CA" b="1" dirty="0" smtClean="0">
              <a:sym typeface="Symbol"/>
            </a:endParaRPr>
          </a:p>
          <a:p>
            <a:pPr>
              <a:buFontTx/>
              <a:buNone/>
              <a:defRPr/>
            </a:pPr>
            <a:r>
              <a:rPr lang="en-CA" dirty="0" smtClean="0">
                <a:sym typeface="Symbol"/>
              </a:rPr>
              <a:t>Can we provide reasonable examples for non-computable functions?</a:t>
            </a:r>
            <a:endParaRPr lang="en-CA" dirty="0"/>
          </a:p>
        </p:txBody>
      </p:sp>
      <p:sp>
        <p:nvSpPr>
          <p:cNvPr id="1126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Non-computable Functions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2628900"/>
          </a:xfrm>
        </p:spPr>
        <p:txBody>
          <a:bodyPr/>
          <a:lstStyle/>
          <a:p>
            <a:r>
              <a:rPr lang="en-CA" dirty="0" smtClean="0"/>
              <a:t>What are typical examples of non-computable functions?</a:t>
            </a:r>
          </a:p>
          <a:p>
            <a:r>
              <a:rPr lang="en-CA" dirty="0" smtClean="0"/>
              <a:t>How long does it take to compute a certain result?</a:t>
            </a:r>
          </a:p>
          <a:p>
            <a:r>
              <a:rPr lang="en-CA" dirty="0" smtClean="0"/>
              <a:t>Which of the algorithms at hand is better?</a:t>
            </a:r>
          </a:p>
          <a:p>
            <a:r>
              <a:rPr lang="en-CA" dirty="0" smtClean="0"/>
              <a:t>Can I solve my problem using language xyz?</a:t>
            </a:r>
          </a:p>
          <a:p>
            <a:r>
              <a:rPr lang="en-CA" dirty="0" smtClean="0"/>
              <a:t>Is it possible to make my program faster?</a:t>
            </a:r>
          </a:p>
          <a:p>
            <a:endParaRPr lang="en-CA" dirty="0" smtClean="0"/>
          </a:p>
          <a:p>
            <a:pPr marL="0" indent="0">
              <a:buNone/>
            </a:pPr>
            <a:r>
              <a:rPr lang="en-CA" dirty="0" smtClean="0"/>
              <a:t>In order answer those questions we need mathematical models of computation. During this course we will consider:</a:t>
            </a:r>
          </a:p>
          <a:p>
            <a:pPr marL="0" indent="0"/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Potential Questions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676275" y="4171949"/>
            <a:ext cx="7820025" cy="174307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lvl="0" eaLnBrk="0" hangingPunct="0">
              <a:spcBef>
                <a:spcPct val="20000"/>
              </a:spcBef>
              <a:buFontTx/>
              <a:buChar char="•"/>
            </a:pPr>
            <a:r>
              <a:rPr lang="en-CA" sz="1800" kern="0" dirty="0" smtClean="0">
                <a:solidFill>
                  <a:srgbClr val="000000"/>
                </a:solidFill>
                <a:latin typeface="Book Antiqua"/>
              </a:rPr>
              <a:t> Functions </a:t>
            </a:r>
            <a:r>
              <a:rPr lang="en-CA" sz="1800" kern="0" dirty="0">
                <a:solidFill>
                  <a:srgbClr val="000000"/>
                </a:solidFill>
                <a:latin typeface="Book Antiqua"/>
              </a:rPr>
              <a:t>on natural numbers</a:t>
            </a:r>
          </a:p>
          <a:p>
            <a:pPr lvl="0" eaLnBrk="0" hangingPunct="0">
              <a:spcBef>
                <a:spcPct val="20000"/>
              </a:spcBef>
              <a:buFontTx/>
              <a:buChar char="•"/>
            </a:pPr>
            <a:r>
              <a:rPr lang="en-CA" sz="1800" kern="0" dirty="0">
                <a:solidFill>
                  <a:srgbClr val="000000"/>
                </a:solidFill>
                <a:latin typeface="Book Antiqua"/>
              </a:rPr>
              <a:t> Languages (sets of strings</a:t>
            </a:r>
            <a:r>
              <a:rPr lang="en-CA" sz="1800" kern="0" dirty="0" smtClean="0">
                <a:solidFill>
                  <a:srgbClr val="000000"/>
                </a:solidFill>
                <a:latin typeface="Book Antiqua"/>
              </a:rPr>
              <a:t>)</a:t>
            </a:r>
          </a:p>
          <a:p>
            <a:pPr lvl="0" eaLnBrk="0" hangingPunct="0">
              <a:spcBef>
                <a:spcPct val="20000"/>
              </a:spcBef>
              <a:buFontTx/>
              <a:buChar char="•"/>
            </a:pPr>
            <a:endParaRPr lang="en-CA" sz="1800" kern="0" dirty="0">
              <a:solidFill>
                <a:srgbClr val="000000"/>
              </a:solidFill>
              <a:latin typeface="Book Antiqua"/>
            </a:endParaRPr>
          </a:p>
          <a:p>
            <a:pPr lvl="0" eaLnBrk="0" hangingPunct="0">
              <a:spcBef>
                <a:spcPct val="20000"/>
              </a:spcBef>
              <a:buFontTx/>
              <a:buChar char="•"/>
            </a:pPr>
            <a:endParaRPr lang="en-CA" sz="1800" kern="0" dirty="0" smtClean="0">
              <a:solidFill>
                <a:srgbClr val="000000"/>
              </a:solidFill>
              <a:latin typeface="Book Antiqua"/>
            </a:endParaRPr>
          </a:p>
          <a:p>
            <a:pPr lvl="0" eaLnBrk="0" hangingPunct="0">
              <a:spcBef>
                <a:spcPct val="20000"/>
              </a:spcBef>
              <a:buFontTx/>
              <a:buChar char="•"/>
            </a:pPr>
            <a:endParaRPr lang="en-CA" sz="1800" kern="0" dirty="0">
              <a:solidFill>
                <a:srgbClr val="000000"/>
              </a:solidFill>
              <a:latin typeface="Book Antiqua"/>
            </a:endParaRPr>
          </a:p>
          <a:p>
            <a:pPr lvl="0" eaLnBrk="0" hangingPunct="0">
              <a:spcBef>
                <a:spcPct val="20000"/>
              </a:spcBef>
              <a:buFontTx/>
              <a:buChar char="•"/>
            </a:pPr>
            <a:r>
              <a:rPr lang="en-CA" sz="1800" kern="0" dirty="0">
                <a:solidFill>
                  <a:srgbClr val="000000"/>
                </a:solidFill>
                <a:latin typeface="Book Antiqua"/>
              </a:rPr>
              <a:t> Finite Automatons</a:t>
            </a:r>
          </a:p>
          <a:p>
            <a:pPr lvl="0" eaLnBrk="0" hangingPunct="0">
              <a:spcBef>
                <a:spcPct val="20000"/>
              </a:spcBef>
              <a:buFontTx/>
              <a:buChar char="•"/>
            </a:pPr>
            <a:r>
              <a:rPr lang="en-CA" sz="1800" kern="0" dirty="0">
                <a:solidFill>
                  <a:srgbClr val="000000"/>
                </a:solidFill>
                <a:latin typeface="Book Antiqua"/>
              </a:rPr>
              <a:t> Grammars</a:t>
            </a:r>
          </a:p>
          <a:p>
            <a:pPr lvl="0" eaLnBrk="0" hangingPunct="0">
              <a:spcBef>
                <a:spcPct val="20000"/>
              </a:spcBef>
              <a:buFontTx/>
              <a:buChar char="•"/>
            </a:pPr>
            <a:r>
              <a:rPr lang="en-CA" sz="1800" kern="0" dirty="0">
                <a:solidFill>
                  <a:srgbClr val="000000"/>
                </a:solidFill>
                <a:latin typeface="Book Antiqua"/>
              </a:rPr>
              <a:t> Pushdown Automatons</a:t>
            </a:r>
          </a:p>
          <a:p>
            <a:pPr lvl="0" eaLnBrk="0" hangingPunct="0">
              <a:spcBef>
                <a:spcPct val="20000"/>
              </a:spcBef>
              <a:buFontTx/>
              <a:buChar char="•"/>
            </a:pPr>
            <a:r>
              <a:rPr lang="en-CA" sz="1800" kern="0" dirty="0">
                <a:solidFill>
                  <a:srgbClr val="000000"/>
                </a:solidFill>
                <a:latin typeface="Book Antiqua"/>
              </a:rPr>
              <a:t> Turing </a:t>
            </a:r>
            <a:r>
              <a:rPr lang="en-CA" sz="1800" kern="0" dirty="0" smtClean="0">
                <a:solidFill>
                  <a:srgbClr val="000000"/>
                </a:solidFill>
                <a:latin typeface="Book Antiqua"/>
              </a:rPr>
              <a:t>Machines</a:t>
            </a:r>
          </a:p>
          <a:p>
            <a:pPr lvl="0" eaLnBrk="0" hangingPunct="0">
              <a:spcBef>
                <a:spcPct val="20000"/>
              </a:spcBef>
              <a:buFontTx/>
              <a:buChar char="•"/>
            </a:pPr>
            <a:r>
              <a:rPr lang="en-CA" sz="1800" kern="0" dirty="0">
                <a:solidFill>
                  <a:srgbClr val="000000"/>
                </a:solidFill>
                <a:latin typeface="Book Antiqua"/>
              </a:rPr>
              <a:t> </a:t>
            </a:r>
            <a:r>
              <a:rPr lang="en-CA" sz="1800" kern="0" dirty="0" smtClean="0">
                <a:solidFill>
                  <a:srgbClr val="000000"/>
                </a:solidFill>
                <a:latin typeface="Book Antiqua"/>
              </a:rPr>
              <a:t>Recursive Functions</a:t>
            </a:r>
            <a:endParaRPr lang="en-C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Finite Automaton</a:t>
            </a:r>
            <a:endParaRPr lang="en-CA" dirty="0"/>
          </a:p>
        </p:txBody>
      </p:sp>
      <p:pic>
        <p:nvPicPr>
          <p:cNvPr id="4" name="Picture 3" descr="MWG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1371600"/>
            <a:ext cx="6710363" cy="495571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Finite Automaton</a:t>
            </a:r>
            <a:endParaRPr lang="en-CA" dirty="0"/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>
            <p:ph idx="1"/>
          </p:nvPr>
        </p:nvGraphicFramePr>
        <p:xfrm>
          <a:off x="1162050" y="1647824"/>
          <a:ext cx="1778000" cy="333375"/>
        </p:xfrm>
        <a:graphic>
          <a:graphicData uri="http://schemas.openxmlformats.org/presentationml/2006/ole">
            <p:oleObj spid="_x0000_s27652" name="Equation" r:id="rId3" imgW="1218960" imgH="2286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23950" y="2114550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800" dirty="0" smtClean="0">
                <a:latin typeface="+mn-lt"/>
              </a:rPr>
              <a:t>where</a:t>
            </a:r>
            <a:endParaRPr lang="en-CA" sz="1800" dirty="0">
              <a:latin typeface="+mn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165225" y="2571749"/>
          <a:ext cx="1505656" cy="923925"/>
        </p:xfrm>
        <a:graphic>
          <a:graphicData uri="http://schemas.openxmlformats.org/presentationml/2006/ole">
            <p:oleObj spid="_x0000_s27653" name="Equation" r:id="rId4" imgW="1117440" imgH="6858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816474" y="2524124"/>
          <a:ext cx="1355725" cy="2068055"/>
        </p:xfrm>
        <a:graphic>
          <a:graphicData uri="http://schemas.openxmlformats.org/presentationml/2006/ole">
            <p:oleObj spid="_x0000_s27654" name="Equation" r:id="rId5" imgW="749160" imgH="1143000" progId="Equation.3">
              <p:embed/>
            </p:oleObj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4686300" y="2914650"/>
            <a:ext cx="160972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200650" y="2524125"/>
            <a:ext cx="0" cy="21907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Finite Automaton</a:t>
            </a:r>
            <a:endParaRPr lang="en-CA" dirty="0"/>
          </a:p>
        </p:txBody>
      </p:sp>
      <p:pic>
        <p:nvPicPr>
          <p:cNvPr id="150" name="Picture 149" descr="F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43099" y="1728787"/>
            <a:ext cx="5105401" cy="3935414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Nondeterministic Finite Automaton</a:t>
            </a:r>
            <a:endParaRPr lang="en-CA" dirty="0"/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>
            <p:ph idx="1"/>
          </p:nvPr>
        </p:nvGraphicFramePr>
        <p:xfrm>
          <a:off x="1162050" y="1647824"/>
          <a:ext cx="1778000" cy="333375"/>
        </p:xfrm>
        <a:graphic>
          <a:graphicData uri="http://schemas.openxmlformats.org/presentationml/2006/ole">
            <p:oleObj spid="_x0000_s28674" name="Equation" r:id="rId3" imgW="1218960" imgH="2286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23950" y="2114550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800" dirty="0" smtClean="0">
                <a:latin typeface="+mn-lt"/>
              </a:rPr>
              <a:t>where</a:t>
            </a:r>
            <a:endParaRPr lang="en-CA" sz="1800" dirty="0">
              <a:latin typeface="+mn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036638" y="2579688"/>
          <a:ext cx="1762125" cy="906462"/>
        </p:xfrm>
        <a:graphic>
          <a:graphicData uri="http://schemas.openxmlformats.org/presentationml/2006/ole">
            <p:oleObj spid="_x0000_s28675" name="Equation" r:id="rId4" imgW="1307880" imgH="67284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287838" y="2317750"/>
          <a:ext cx="2413000" cy="2482850"/>
        </p:xfrm>
        <a:graphic>
          <a:graphicData uri="http://schemas.openxmlformats.org/presentationml/2006/ole">
            <p:oleObj spid="_x0000_s28676" name="Equation" r:id="rId5" imgW="1333440" imgH="1371600" progId="Equation.3">
              <p:embed/>
            </p:oleObj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4171950" y="2733675"/>
            <a:ext cx="26574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91075" y="2247900"/>
            <a:ext cx="0" cy="26574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Nondeterministic Finite Automaton</a:t>
            </a:r>
            <a:endParaRPr lang="en-CA" dirty="0"/>
          </a:p>
        </p:txBody>
      </p:sp>
      <p:pic>
        <p:nvPicPr>
          <p:cNvPr id="12" name="Picture 11" descr="NF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60000">
            <a:off x="1924050" y="1576388"/>
            <a:ext cx="5350198" cy="4376738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NFA with </a:t>
            </a:r>
            <a:r>
              <a:rPr lang="el-GR" dirty="0" smtClean="0"/>
              <a:t>ε</a:t>
            </a:r>
            <a:r>
              <a:rPr lang="en-CA" dirty="0" smtClean="0"/>
              <a:t>-Moves</a:t>
            </a:r>
            <a:endParaRPr lang="en-CA" dirty="0"/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>
            <p:ph idx="1"/>
          </p:nvPr>
        </p:nvGraphicFramePr>
        <p:xfrm>
          <a:off x="1162050" y="1647824"/>
          <a:ext cx="1778000" cy="333375"/>
        </p:xfrm>
        <a:graphic>
          <a:graphicData uri="http://schemas.openxmlformats.org/presentationml/2006/ole">
            <p:oleObj spid="_x0000_s33794" name="Equation" r:id="rId3" imgW="1218960" imgH="2286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23950" y="2114550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800" dirty="0" smtClean="0">
                <a:latin typeface="+mn-lt"/>
              </a:rPr>
              <a:t>where</a:t>
            </a:r>
            <a:endParaRPr lang="en-CA" sz="1800" dirty="0">
              <a:latin typeface="+mn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292225" y="2579688"/>
          <a:ext cx="1249363" cy="906462"/>
        </p:xfrm>
        <a:graphic>
          <a:graphicData uri="http://schemas.openxmlformats.org/presentationml/2006/ole">
            <p:oleObj spid="_x0000_s33795" name="Equation" r:id="rId4" imgW="927000" imgH="67284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921125" y="2730500"/>
          <a:ext cx="3148013" cy="1655763"/>
        </p:xfrm>
        <a:graphic>
          <a:graphicData uri="http://schemas.openxmlformats.org/presentationml/2006/ole">
            <p:oleObj spid="_x0000_s33796" name="Equation" r:id="rId5" imgW="1739880" imgH="914400" progId="Equation.3">
              <p:embed/>
            </p:oleObj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3819525" y="3114675"/>
            <a:ext cx="3352800" cy="95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391025" y="2514600"/>
            <a:ext cx="0" cy="19145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NFA with </a:t>
            </a:r>
            <a:r>
              <a:rPr lang="el-GR" dirty="0" smtClean="0"/>
              <a:t>ε</a:t>
            </a:r>
            <a:r>
              <a:rPr lang="en-CA" dirty="0" smtClean="0"/>
              <a:t>-Moves</a:t>
            </a:r>
            <a:endParaRPr lang="en-CA" dirty="0"/>
          </a:p>
        </p:txBody>
      </p:sp>
      <p:pic>
        <p:nvPicPr>
          <p:cNvPr id="4" name="Picture 3" descr="NFAep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71687" y="2509837"/>
            <a:ext cx="5000625" cy="18383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73413" y="611188"/>
            <a:ext cx="2797175" cy="517525"/>
          </a:xfrm>
        </p:spPr>
        <p:txBody>
          <a:bodyPr/>
          <a:lstStyle/>
          <a:p>
            <a:pPr eaLnBrk="1" hangingPunct="1"/>
            <a:r>
              <a:rPr lang="en-US" smtClean="0"/>
              <a:t>Course Work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9788" y="1679575"/>
            <a:ext cx="7705725" cy="4656138"/>
          </a:xfrm>
        </p:spPr>
        <p:txBody>
          <a:bodyPr/>
          <a:lstStyle/>
          <a:p>
            <a:pPr eaLnBrk="1" hangingPunct="1"/>
            <a:r>
              <a:rPr lang="en-US" b="1" dirty="0" smtClean="0"/>
              <a:t>Marking Scheme</a:t>
            </a:r>
          </a:p>
          <a:p>
            <a:pPr lvl="1" eaLnBrk="1" hangingPunct="1"/>
            <a:r>
              <a:rPr lang="en-US" dirty="0" smtClean="0"/>
              <a:t>Term Tests (3x20%)				 	         60%</a:t>
            </a:r>
          </a:p>
          <a:p>
            <a:pPr lvl="1" eaLnBrk="1" hangingPunct="1"/>
            <a:r>
              <a:rPr lang="en-US" dirty="0" smtClean="0"/>
              <a:t>Final Exam					         40%</a:t>
            </a:r>
          </a:p>
          <a:p>
            <a:pPr lvl="1" eaLnBrk="1" hangingPunct="1">
              <a:buFontTx/>
              <a:buNone/>
            </a:pPr>
            <a:endParaRPr lang="en-US" dirty="0" smtClean="0"/>
          </a:p>
          <a:p>
            <a:pPr eaLnBrk="1" hangingPunct="1"/>
            <a:r>
              <a:rPr lang="en-CA" b="1" dirty="0" smtClean="0"/>
              <a:t>Term Test 1 (30 min):</a:t>
            </a:r>
            <a:r>
              <a:rPr lang="en-CA" dirty="0" smtClean="0"/>
              <a:t> October 01, 2015 (in class)</a:t>
            </a:r>
            <a:br>
              <a:rPr lang="en-CA" dirty="0" smtClean="0"/>
            </a:br>
            <a:endParaRPr lang="en-CA" dirty="0" smtClean="0"/>
          </a:p>
          <a:p>
            <a:pPr eaLnBrk="1" hangingPunct="1"/>
            <a:r>
              <a:rPr lang="en-CA" b="1" dirty="0" smtClean="0"/>
              <a:t>Term Test 2 (30 min):</a:t>
            </a:r>
            <a:r>
              <a:rPr lang="en-CA" dirty="0" smtClean="0"/>
              <a:t> November 05, 2015 (in class)</a:t>
            </a:r>
            <a:br>
              <a:rPr lang="en-CA" dirty="0" smtClean="0"/>
            </a:br>
            <a:endParaRPr lang="en-CA" dirty="0" smtClean="0"/>
          </a:p>
          <a:p>
            <a:pPr eaLnBrk="1" hangingPunct="1"/>
            <a:r>
              <a:rPr lang="en-CA" b="1" dirty="0" smtClean="0"/>
              <a:t>Term Test 3 (30 min):</a:t>
            </a:r>
            <a:r>
              <a:rPr lang="en-CA" dirty="0" smtClean="0"/>
              <a:t> November 26, 2015 (in class)</a:t>
            </a:r>
            <a:br>
              <a:rPr lang="en-CA" dirty="0" smtClean="0"/>
            </a:br>
            <a:endParaRPr lang="en-CA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868613" y="549275"/>
            <a:ext cx="3406775" cy="517525"/>
          </a:xfrm>
        </p:spPr>
        <p:txBody>
          <a:bodyPr/>
          <a:lstStyle/>
          <a:p>
            <a:pPr eaLnBrk="1" hangingPunct="1"/>
            <a:r>
              <a:rPr lang="en-US" b="1" smtClean="0"/>
              <a:t>Course Outline</a:t>
            </a:r>
          </a:p>
        </p:txBody>
      </p:sp>
      <p:graphicFrame>
        <p:nvGraphicFramePr>
          <p:cNvPr id="86129" name="Group 113"/>
          <p:cNvGraphicFramePr>
            <a:graphicFrameLocks noGrp="1"/>
          </p:cNvGraphicFramePr>
          <p:nvPr/>
        </p:nvGraphicFramePr>
        <p:xfrm>
          <a:off x="381000" y="1252538"/>
          <a:ext cx="8305800" cy="4615318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6781800"/>
              </a:tblGrid>
              <a:tr h="3318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Week</a:t>
                      </a:r>
                    </a:p>
                  </a:txBody>
                  <a:tcPr marL="90624" marR="90624" marT="44517" marB="445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Date</a:t>
                      </a:r>
                    </a:p>
                  </a:txBody>
                  <a:tcPr marL="90624" marR="90624" marT="44517" marB="445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Topic</a:t>
                      </a:r>
                    </a:p>
                  </a:txBody>
                  <a:tcPr marL="90624" marR="90624" marT="44517" marB="445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876">
                <a:tc>
                  <a:txBody>
                    <a:bodyPr/>
                    <a:lstStyle/>
                    <a:p>
                      <a:pPr algn="ctr"/>
                      <a:r>
                        <a:rPr lang="en-CA" sz="1400" dirty="0"/>
                        <a:t>1</a:t>
                      </a:r>
                    </a:p>
                  </a:txBody>
                  <a:tcPr marL="19050" marR="19050" marT="19050" marB="1905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400"/>
                        <a:t>Sep 10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400" dirty="0"/>
                        <a:t>Introduction, Formal Languages and Computability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876">
                <a:tc>
                  <a:txBody>
                    <a:bodyPr/>
                    <a:lstStyle/>
                    <a:p>
                      <a:pPr algn="ctr"/>
                      <a:r>
                        <a:rPr lang="en-CA" sz="1400" dirty="0"/>
                        <a:t>2</a:t>
                      </a:r>
                    </a:p>
                  </a:txBody>
                  <a:tcPr marL="19050" marR="19050" marT="19050" marB="1905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400" dirty="0"/>
                        <a:t>Sep 17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400"/>
                        <a:t>Finite Automata &amp; Regular Languages: Definition, Kleene's Theorem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876">
                <a:tc>
                  <a:txBody>
                    <a:bodyPr/>
                    <a:lstStyle/>
                    <a:p>
                      <a:pPr algn="ctr"/>
                      <a:r>
                        <a:rPr lang="en-CA" sz="1400"/>
                        <a:t>3</a:t>
                      </a:r>
                    </a:p>
                  </a:txBody>
                  <a:tcPr marL="19050" marR="19050" marT="19050" marB="1905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400" dirty="0"/>
                        <a:t>Sep 24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400" dirty="0"/>
                        <a:t>Finite Automata &amp; Regular Languages: </a:t>
                      </a:r>
                      <a:r>
                        <a:rPr lang="en-CA" sz="1400" dirty="0" err="1"/>
                        <a:t>Minimalization</a:t>
                      </a:r>
                      <a:r>
                        <a:rPr lang="en-CA" sz="1400" dirty="0"/>
                        <a:t>, Closure </a:t>
                      </a:r>
                      <a:r>
                        <a:rPr lang="en-CA" sz="1400" dirty="0" smtClean="0"/>
                        <a:t>Properties</a:t>
                      </a:r>
                      <a:r>
                        <a:rPr lang="en-CA" sz="1400" dirty="0"/>
                        <a:t>, Pumping Lemma for Regular Languages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9444">
                <a:tc>
                  <a:txBody>
                    <a:bodyPr/>
                    <a:lstStyle/>
                    <a:p>
                      <a:pPr algn="ctr"/>
                      <a:r>
                        <a:rPr lang="en-CA" sz="1400" dirty="0"/>
                        <a:t>4</a:t>
                      </a:r>
                    </a:p>
                  </a:txBody>
                  <a:tcPr marL="19050" marR="19050" marT="19050" marB="1905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400" dirty="0"/>
                        <a:t>Oct 01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400" dirty="0"/>
                        <a:t>Context-Free Languages, CFG's, Parse-Trees, Normal Forms of CFG's </a:t>
                      </a:r>
                      <a:r>
                        <a:rPr lang="en-CA" sz="1400" b="1" dirty="0"/>
                        <a:t>(Test 1)</a:t>
                      </a:r>
                      <a:endParaRPr lang="en-CA" sz="1400" dirty="0"/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876">
                <a:tc>
                  <a:txBody>
                    <a:bodyPr/>
                    <a:lstStyle/>
                    <a:p>
                      <a:pPr algn="ctr"/>
                      <a:r>
                        <a:rPr lang="en-CA" sz="1400"/>
                        <a:t>5</a:t>
                      </a:r>
                    </a:p>
                  </a:txBody>
                  <a:tcPr marL="19050" marR="19050" marT="19050" marB="1905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400"/>
                        <a:t>Oct 08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400" dirty="0"/>
                        <a:t>Pushdown Automata, </a:t>
                      </a:r>
                      <a:r>
                        <a:rPr lang="en-CA" sz="1400" dirty="0" smtClean="0"/>
                        <a:t>Equivalence for </a:t>
                      </a:r>
                      <a:r>
                        <a:rPr lang="en-CA" sz="1400" dirty="0"/>
                        <a:t>PDA's and CFG's, Pumping Lemma for Context-Free Languages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876">
                <a:tc>
                  <a:txBody>
                    <a:bodyPr/>
                    <a:lstStyle/>
                    <a:p>
                      <a:pPr algn="ctr"/>
                      <a:r>
                        <a:rPr lang="en-CA" sz="1400"/>
                        <a:t>6</a:t>
                      </a:r>
                      <a:r>
                        <a:rPr lang="en-CA" sz="1400" baseline="30000"/>
                        <a:t>*</a:t>
                      </a:r>
                      <a:endParaRPr lang="en-CA" sz="1400"/>
                    </a:p>
                  </a:txBody>
                  <a:tcPr marL="19050" marR="19050" marT="19050" marB="1905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400"/>
                        <a:t>Oct 22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400" dirty="0"/>
                        <a:t>Turing Machines, Universal Turing Machines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876">
                <a:tc>
                  <a:txBody>
                    <a:bodyPr/>
                    <a:lstStyle/>
                    <a:p>
                      <a:pPr algn="ctr"/>
                      <a:r>
                        <a:rPr lang="en-CA" sz="1400"/>
                        <a:t>7</a:t>
                      </a:r>
                    </a:p>
                  </a:txBody>
                  <a:tcPr marL="19050" marR="19050" marT="19050" marB="1905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400"/>
                        <a:t>Oct 29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400" dirty="0"/>
                        <a:t>Context-Sensitive Languages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876">
                <a:tc>
                  <a:txBody>
                    <a:bodyPr/>
                    <a:lstStyle/>
                    <a:p>
                      <a:pPr algn="ctr"/>
                      <a:r>
                        <a:rPr lang="en-CA" sz="1400"/>
                        <a:t>8</a:t>
                      </a:r>
                    </a:p>
                  </a:txBody>
                  <a:tcPr marL="19050" marR="19050" marT="19050" marB="1905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400"/>
                        <a:t>Nov 05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400" dirty="0"/>
                        <a:t>Recursively Enumerable Languages </a:t>
                      </a:r>
                      <a:r>
                        <a:rPr lang="en-CA" sz="1400" b="1" dirty="0"/>
                        <a:t>(Test 2)</a:t>
                      </a:r>
                      <a:endParaRPr lang="en-CA" sz="1400" dirty="0"/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52">
                <a:tc>
                  <a:txBody>
                    <a:bodyPr/>
                    <a:lstStyle/>
                    <a:p>
                      <a:pPr algn="ctr"/>
                      <a:r>
                        <a:rPr lang="en-CA" sz="1400" dirty="0"/>
                        <a:t>9</a:t>
                      </a:r>
                    </a:p>
                  </a:txBody>
                  <a:tcPr marL="19050" marR="19050" marT="19050" marB="1905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400" dirty="0"/>
                        <a:t>Nov 12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400" dirty="0" err="1"/>
                        <a:t>Undecidable</a:t>
                      </a:r>
                      <a:r>
                        <a:rPr lang="en-CA" sz="1400" dirty="0"/>
                        <a:t> Problems, Halting Problem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876">
                <a:tc>
                  <a:txBody>
                    <a:bodyPr/>
                    <a:lstStyle/>
                    <a:p>
                      <a:pPr algn="ctr"/>
                      <a:r>
                        <a:rPr lang="en-CA" sz="1400"/>
                        <a:t>10</a:t>
                      </a:r>
                    </a:p>
                  </a:txBody>
                  <a:tcPr marL="19050" marR="19050" marT="19050" marB="1905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400"/>
                        <a:t>Nov 19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400" dirty="0"/>
                        <a:t>Partial Recursive Functions, Primitive Recursive Functions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876">
                <a:tc>
                  <a:txBody>
                    <a:bodyPr/>
                    <a:lstStyle/>
                    <a:p>
                      <a:pPr algn="ctr"/>
                      <a:r>
                        <a:rPr lang="en-CA" sz="1400"/>
                        <a:t>11</a:t>
                      </a:r>
                    </a:p>
                  </a:txBody>
                  <a:tcPr marL="19050" marR="19050" marT="19050" marB="1905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400"/>
                        <a:t>Nov 26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400" dirty="0"/>
                        <a:t>Complexity </a:t>
                      </a:r>
                      <a:r>
                        <a:rPr lang="en-CA" sz="1400" b="1" dirty="0"/>
                        <a:t>(Test 3)</a:t>
                      </a:r>
                      <a:endParaRPr lang="en-CA" sz="1400" dirty="0"/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876">
                <a:tc>
                  <a:txBody>
                    <a:bodyPr/>
                    <a:lstStyle/>
                    <a:p>
                      <a:pPr algn="ctr"/>
                      <a:r>
                        <a:rPr lang="en-CA" sz="1400"/>
                        <a:t>12</a:t>
                      </a:r>
                    </a:p>
                  </a:txBody>
                  <a:tcPr marL="19050" marR="19050" marT="19050" marB="1905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400"/>
                        <a:t>Dec 03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400" dirty="0"/>
                        <a:t>Complexity, P vs. NP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05" name="TextBox 74"/>
          <p:cNvSpPr txBox="1">
            <a:spLocks noChangeArrowheads="1"/>
          </p:cNvSpPr>
          <p:nvPr/>
        </p:nvSpPr>
        <p:spPr bwMode="auto">
          <a:xfrm>
            <a:off x="381000" y="6016625"/>
            <a:ext cx="6172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1400" baseline="30000"/>
              <a:t>*</a:t>
            </a:r>
            <a:r>
              <a:rPr lang="en-CA" sz="1400"/>
              <a:t> October 12-16 is Fall Reading Week, no classes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CA" dirty="0" smtClean="0"/>
              <a:t>Imaging the following situation:</a:t>
            </a:r>
          </a:p>
          <a:p>
            <a:pPr>
              <a:buFontTx/>
              <a:buNone/>
              <a:defRPr/>
            </a:pPr>
            <a:endParaRPr lang="en-CA" dirty="0" smtClean="0"/>
          </a:p>
          <a:p>
            <a:pPr marL="0" indent="0">
              <a:buFontTx/>
              <a:buNone/>
              <a:defRPr/>
            </a:pPr>
            <a:r>
              <a:rPr lang="en-CA" dirty="0" smtClean="0"/>
              <a:t>You are working in a software company and your boss has the idea to develop a new antivirus system. This program should analyse </a:t>
            </a:r>
            <a:r>
              <a:rPr lang="en-CA" dirty="0" smtClean="0"/>
              <a:t>automatically any </a:t>
            </a:r>
            <a:r>
              <a:rPr lang="en-CA" dirty="0" smtClean="0"/>
              <a:t>incoming </a:t>
            </a:r>
            <a:r>
              <a:rPr lang="en-CA" dirty="0" smtClean="0"/>
              <a:t>program file </a:t>
            </a:r>
            <a:r>
              <a:rPr lang="en-CA" dirty="0" smtClean="0"/>
              <a:t>and </a:t>
            </a:r>
            <a:r>
              <a:rPr lang="en-CA" dirty="0" smtClean="0"/>
              <a:t>will do the following:</a:t>
            </a:r>
          </a:p>
          <a:p>
            <a:pPr marL="0" indent="0">
              <a:defRPr/>
            </a:pPr>
            <a:r>
              <a:rPr lang="en-CA" dirty="0" smtClean="0"/>
              <a:t> </a:t>
            </a:r>
            <a:r>
              <a:rPr lang="en-CA" dirty="0" smtClean="0"/>
              <a:t>If the program </a:t>
            </a:r>
            <a:r>
              <a:rPr lang="en-CA" dirty="0" smtClean="0"/>
              <a:t>will harm </a:t>
            </a:r>
            <a:r>
              <a:rPr lang="en-CA" dirty="0" smtClean="0"/>
              <a:t>your </a:t>
            </a:r>
            <a:r>
              <a:rPr lang="en-CA" dirty="0" smtClean="0"/>
              <a:t>computer, it will be deleted.</a:t>
            </a:r>
          </a:p>
          <a:p>
            <a:pPr marL="0" indent="0">
              <a:defRPr/>
            </a:pPr>
            <a:r>
              <a:rPr lang="en-CA" dirty="0" smtClean="0"/>
              <a:t> </a:t>
            </a:r>
            <a:r>
              <a:rPr lang="en-CA" dirty="0" smtClean="0"/>
              <a:t>If </a:t>
            </a:r>
            <a:r>
              <a:rPr lang="en-CA" dirty="0" smtClean="0"/>
              <a:t>the program will </a:t>
            </a:r>
            <a:r>
              <a:rPr lang="en-CA" dirty="0" smtClean="0"/>
              <a:t>not harm </a:t>
            </a:r>
            <a:r>
              <a:rPr lang="en-CA" dirty="0" smtClean="0"/>
              <a:t>your computer, it will be </a:t>
            </a:r>
            <a:r>
              <a:rPr lang="en-CA" dirty="0" smtClean="0"/>
              <a:t>started.</a:t>
            </a:r>
            <a:endParaRPr lang="en-CA" dirty="0" smtClean="0"/>
          </a:p>
          <a:p>
            <a:pPr marL="0" indent="0">
              <a:buFontTx/>
              <a:buNone/>
              <a:defRPr/>
            </a:pPr>
            <a:endParaRPr lang="en-CA" dirty="0" smtClean="0"/>
          </a:p>
          <a:p>
            <a:pPr marL="0" indent="0">
              <a:buFontTx/>
              <a:buNone/>
              <a:defRPr/>
            </a:pPr>
            <a:r>
              <a:rPr lang="en-CA" sz="2000" b="1" dirty="0" smtClean="0"/>
              <a:t>Do you want to be the team leader for this project?</a:t>
            </a:r>
            <a:endParaRPr lang="en-CA" sz="2000" b="1" dirty="0" smtClean="0"/>
          </a:p>
        </p:txBody>
      </p:sp>
      <p:sp>
        <p:nvSpPr>
          <p:cNvPr id="717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Computability – What’s the deal?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CA" dirty="0" smtClean="0"/>
              <a:t>Imaging the following situation:</a:t>
            </a:r>
          </a:p>
          <a:p>
            <a:pPr>
              <a:buFontTx/>
              <a:buNone/>
              <a:defRPr/>
            </a:pPr>
            <a:endParaRPr lang="en-CA" dirty="0" smtClean="0"/>
          </a:p>
          <a:p>
            <a:pPr marL="0" indent="0">
              <a:buFontTx/>
              <a:buNone/>
              <a:defRPr/>
            </a:pPr>
            <a:r>
              <a:rPr lang="en-CA" dirty="0" smtClean="0"/>
              <a:t>You are working in a software company and your boss has the idea to develop a new antivirus system. This program should analyse automatically any incoming program file and will do the following:</a:t>
            </a:r>
          </a:p>
          <a:p>
            <a:pPr marL="0" indent="0">
              <a:defRPr/>
            </a:pPr>
            <a:r>
              <a:rPr lang="en-CA" dirty="0" smtClean="0"/>
              <a:t> If the program will harm your computer, it will be deleted.</a:t>
            </a:r>
          </a:p>
          <a:p>
            <a:pPr marL="0" indent="0">
              <a:defRPr/>
            </a:pPr>
            <a:r>
              <a:rPr lang="en-CA" dirty="0" smtClean="0"/>
              <a:t> If the program will not harm your computer, it will be started.</a:t>
            </a:r>
          </a:p>
          <a:p>
            <a:pPr marL="0" indent="0">
              <a:buFontTx/>
              <a:buNone/>
              <a:defRPr/>
            </a:pPr>
            <a:endParaRPr lang="en-CA" dirty="0" smtClean="0"/>
          </a:p>
          <a:p>
            <a:pPr marL="0" indent="0">
              <a:buNone/>
              <a:defRPr/>
            </a:pPr>
            <a:r>
              <a:rPr lang="en-CA" b="1" dirty="0" smtClean="0"/>
              <a:t>Do you want to be the team leader for this project?</a:t>
            </a:r>
          </a:p>
          <a:p>
            <a:pPr marL="0" indent="0">
              <a:buFontTx/>
              <a:buNone/>
              <a:defRPr/>
            </a:pPr>
            <a:endParaRPr lang="en-CA" dirty="0" smtClean="0"/>
          </a:p>
          <a:p>
            <a:pPr marL="0" indent="0">
              <a:buFontTx/>
              <a:buNone/>
              <a:defRPr/>
            </a:pPr>
            <a:r>
              <a:rPr lang="en-CA" dirty="0" smtClean="0"/>
              <a:t>Probably not, because this is a so-called </a:t>
            </a:r>
            <a:r>
              <a:rPr lang="en-CA" dirty="0" err="1" smtClean="0"/>
              <a:t>undecidable</a:t>
            </a:r>
            <a:r>
              <a:rPr lang="en-CA" dirty="0" smtClean="0"/>
              <a:t> problem, i.e., such a program does not exist.</a:t>
            </a:r>
          </a:p>
        </p:txBody>
      </p:sp>
      <p:sp>
        <p:nvSpPr>
          <p:cNvPr id="819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Computability – What’s the deal?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524000"/>
            <a:ext cx="7772400" cy="4876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CA" dirty="0" smtClean="0"/>
              <a:t>Let us consider functions of the form </a:t>
            </a:r>
            <a:r>
              <a:rPr lang="en-CA" i="1" dirty="0" smtClean="0"/>
              <a:t>f </a:t>
            </a:r>
            <a:r>
              <a:rPr lang="en-CA" dirty="0" smtClean="0"/>
              <a:t>: ℕ </a:t>
            </a:r>
            <a:r>
              <a:rPr lang="en-CA" dirty="0" smtClean="0">
                <a:sym typeface="Symbol"/>
              </a:rPr>
              <a:t>→ ℕ and programs (in any language of your choice) that take a natural number as input and return a natural number.</a:t>
            </a:r>
          </a:p>
          <a:p>
            <a:pPr marL="0" indent="0">
              <a:buFontTx/>
              <a:buNone/>
              <a:defRPr/>
            </a:pPr>
            <a:endParaRPr lang="en-CA" dirty="0" smtClean="0">
              <a:sym typeface="Symbol"/>
            </a:endParaRPr>
          </a:p>
          <a:p>
            <a:pPr marL="0" indent="0">
              <a:buFontTx/>
              <a:buNone/>
              <a:defRPr/>
            </a:pPr>
            <a:r>
              <a:rPr lang="en-CA" dirty="0" smtClean="0">
                <a:sym typeface="Symbol"/>
              </a:rPr>
              <a:t>How many functions/program do we have?</a:t>
            </a:r>
          </a:p>
          <a:p>
            <a:pPr>
              <a:buFontTx/>
              <a:buNone/>
              <a:defRPr/>
            </a:pPr>
            <a:endParaRPr lang="en-CA" dirty="0" smtClean="0">
              <a:sym typeface="Symbol"/>
            </a:endParaRPr>
          </a:p>
        </p:txBody>
      </p:sp>
      <p:sp>
        <p:nvSpPr>
          <p:cNvPr id="921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Non-computable Functions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111250" y="1752600"/>
          <a:ext cx="6965950" cy="3810000"/>
        </p:xfrm>
        <a:graphic>
          <a:graphicData uri="http://schemas.openxmlformats.org/presentationml/2006/ole">
            <p:oleObj spid="_x0000_s1026" name="Equation" r:id="rId3" imgW="3606480" imgH="1574640" progId="Equation.3">
              <p:embed/>
            </p:oleObj>
          </a:graphicData>
        </a:graphic>
      </p:graphicFrame>
      <p:sp>
        <p:nvSpPr>
          <p:cNvPr id="102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Diagonalization</a:t>
            </a:r>
          </a:p>
        </p:txBody>
      </p:sp>
      <p:sp>
        <p:nvSpPr>
          <p:cNvPr id="8" name="Rectangle 7"/>
          <p:cNvSpPr/>
          <p:nvPr/>
        </p:nvSpPr>
        <p:spPr>
          <a:xfrm rot="1418179">
            <a:off x="1287463" y="3525838"/>
            <a:ext cx="7470775" cy="681037"/>
          </a:xfrm>
          <a:prstGeom prst="rect">
            <a:avLst/>
          </a:prstGeom>
          <a:solidFill>
            <a:srgbClr val="FF0000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7820025" y="5181600"/>
          <a:ext cx="866775" cy="533400"/>
        </p:xfrm>
        <a:graphic>
          <a:graphicData uri="http://schemas.openxmlformats.org/presentationml/2006/ole">
            <p:oleObj spid="_x0000_s1027" name="Equation" r:id="rId4" imgW="330120" imgH="203040" progId="Equation.3">
              <p:embed/>
            </p:oleObj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1524000" y="1752600"/>
            <a:ext cx="0" cy="396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990600" y="2286000"/>
            <a:ext cx="7391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524000"/>
            <a:ext cx="7772400" cy="4876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CA" dirty="0" smtClean="0"/>
              <a:t>Let us consider functions of the form </a:t>
            </a:r>
            <a:r>
              <a:rPr lang="en-CA" i="1" dirty="0" smtClean="0"/>
              <a:t>f </a:t>
            </a:r>
            <a:r>
              <a:rPr lang="en-CA" dirty="0" smtClean="0"/>
              <a:t>: ℕ </a:t>
            </a:r>
            <a:r>
              <a:rPr lang="en-CA" dirty="0" smtClean="0">
                <a:sym typeface="Symbol"/>
              </a:rPr>
              <a:t>→ ℕ and programs (in any language of your choice) that take a natural number as input and return a natural number.</a:t>
            </a:r>
          </a:p>
          <a:p>
            <a:pPr marL="0" indent="0">
              <a:buFontTx/>
              <a:buNone/>
              <a:defRPr/>
            </a:pPr>
            <a:endParaRPr lang="en-CA" dirty="0" smtClean="0">
              <a:sym typeface="Symbol"/>
            </a:endParaRPr>
          </a:p>
          <a:p>
            <a:pPr marL="0" indent="0">
              <a:buFontTx/>
              <a:buNone/>
              <a:defRPr/>
            </a:pPr>
            <a:r>
              <a:rPr lang="en-CA" dirty="0" smtClean="0">
                <a:sym typeface="Symbol"/>
              </a:rPr>
              <a:t>How many functions/program do we have?</a:t>
            </a:r>
          </a:p>
          <a:p>
            <a:pPr>
              <a:buFontTx/>
              <a:buNone/>
              <a:defRPr/>
            </a:pPr>
            <a:endParaRPr lang="en-CA" dirty="0" smtClean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r>
              <a:rPr lang="en-CA" dirty="0" smtClean="0">
                <a:sym typeface="Symbol"/>
              </a:rPr>
              <a:t>There are uncountable many functions of this form.</a:t>
            </a:r>
          </a:p>
          <a:p>
            <a:pPr>
              <a:buFontTx/>
              <a:buNone/>
              <a:defRPr/>
            </a:pPr>
            <a:r>
              <a:rPr lang="en-CA" dirty="0" smtClean="0">
                <a:sym typeface="Symbol"/>
              </a:rPr>
              <a:t> </a:t>
            </a:r>
            <a:endParaRPr lang="en-CA" dirty="0"/>
          </a:p>
        </p:txBody>
      </p:sp>
      <p:sp>
        <p:nvSpPr>
          <p:cNvPr id="1024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Non-computable Functions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990600" y="3521075"/>
          <a:ext cx="6783388" cy="1660525"/>
        </p:xfrm>
        <a:graphic>
          <a:graphicData uri="http://schemas.openxmlformats.org/presentationml/2006/ole">
            <p:oleObj spid="_x0000_s2050" name="Equation" r:id="rId3" imgW="3632040" imgH="888840" progId="Equation.3">
              <p:embed/>
            </p:oleObj>
          </a:graphicData>
        </a:graphic>
      </p:graphicFrame>
      <p:sp>
        <p:nvSpPr>
          <p:cNvPr id="205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Coding Strings by Numbers</a:t>
            </a:r>
          </a:p>
        </p:txBody>
      </p:sp>
      <p:sp>
        <p:nvSpPr>
          <p:cNvPr id="2054" name="TextBox 5"/>
          <p:cNvSpPr txBox="1">
            <a:spLocks noChangeArrowheads="1"/>
          </p:cNvSpPr>
          <p:nvPr/>
        </p:nvSpPr>
        <p:spPr bwMode="auto">
          <a:xfrm>
            <a:off x="914400" y="1447800"/>
            <a:ext cx="74676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1800" dirty="0">
                <a:latin typeface="+mn-lt"/>
              </a:rPr>
              <a:t>Suppose we have the alphabet                                 .</a:t>
            </a:r>
          </a:p>
          <a:p>
            <a:r>
              <a:rPr lang="en-CA" sz="1800" dirty="0">
                <a:latin typeface="+mn-lt"/>
              </a:rPr>
              <a:t>Then we can code every string over this alphabet as a number natural number to the base        .</a:t>
            </a:r>
          </a:p>
          <a:p>
            <a:endParaRPr lang="en-CA" sz="1800" dirty="0">
              <a:latin typeface="+mn-lt"/>
            </a:endParaRPr>
          </a:p>
          <a:p>
            <a:r>
              <a:rPr lang="en-CA" sz="1800" dirty="0">
                <a:latin typeface="+mn-lt"/>
              </a:rPr>
              <a:t>Example:</a:t>
            </a:r>
          </a:p>
        </p:txBody>
      </p:sp>
      <p:graphicFrame>
        <p:nvGraphicFramePr>
          <p:cNvPr id="2051" name="Object 5"/>
          <p:cNvGraphicFramePr>
            <a:graphicFrameLocks noChangeAspect="1"/>
          </p:cNvGraphicFramePr>
          <p:nvPr/>
        </p:nvGraphicFramePr>
        <p:xfrm>
          <a:off x="4210050" y="1457325"/>
          <a:ext cx="2133600" cy="331433"/>
        </p:xfrm>
        <a:graphic>
          <a:graphicData uri="http://schemas.openxmlformats.org/presentationml/2006/ole">
            <p:oleObj spid="_x0000_s2051" name="Equation" r:id="rId4" imgW="1307880" imgH="203040" progId="Equation.3">
              <p:embed/>
            </p:oleObj>
          </a:graphicData>
        </a:graphic>
      </p:graphicFrame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2914650" y="1962150"/>
          <a:ext cx="457200" cy="434975"/>
        </p:xfrm>
        <a:graphic>
          <a:graphicData uri="http://schemas.openxmlformats.org/presentationml/2006/ole">
            <p:oleObj spid="_x0000_s2052" name="Equation" r:id="rId5" imgW="190440" imgH="25380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1615</TotalTime>
  <Words>741</Words>
  <Application>Microsoft Office PowerPoint</Application>
  <PresentationFormat>On-screen Show (4:3)</PresentationFormat>
  <Paragraphs>132</Paragraphs>
  <Slides>18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Default Design</vt:lpstr>
      <vt:lpstr>Equation</vt:lpstr>
      <vt:lpstr>COSC/MATH 4P61  Theory of Computation</vt:lpstr>
      <vt:lpstr>Course Work</vt:lpstr>
      <vt:lpstr>Course Outline</vt:lpstr>
      <vt:lpstr>Computability – What’s the deal?</vt:lpstr>
      <vt:lpstr>Computability – What’s the deal?</vt:lpstr>
      <vt:lpstr>Non-computable Functions</vt:lpstr>
      <vt:lpstr>Diagonalization</vt:lpstr>
      <vt:lpstr>Non-computable Functions</vt:lpstr>
      <vt:lpstr>Coding Strings by Numbers</vt:lpstr>
      <vt:lpstr>Non-computable Functions</vt:lpstr>
      <vt:lpstr>Potential Questions</vt:lpstr>
      <vt:lpstr>Finite Automaton</vt:lpstr>
      <vt:lpstr>Finite Automaton</vt:lpstr>
      <vt:lpstr>Finite Automaton</vt:lpstr>
      <vt:lpstr>Nondeterministic Finite Automaton</vt:lpstr>
      <vt:lpstr>Nondeterministic Finite Automaton</vt:lpstr>
      <vt:lpstr>NFA with ε-Moves</vt:lpstr>
      <vt:lpstr>NFA with ε-Moves</vt:lpstr>
    </vt:vector>
  </TitlesOfParts>
  <Company>Brock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Winter</dc:creator>
  <cp:lastModifiedBy>Michael Winter</cp:lastModifiedBy>
  <cp:revision>94</cp:revision>
  <dcterms:created xsi:type="dcterms:W3CDTF">2003-12-11T13:44:46Z</dcterms:created>
  <dcterms:modified xsi:type="dcterms:W3CDTF">2015-09-10T22:02:10Z</dcterms:modified>
</cp:coreProperties>
</file>