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72" r:id="rId3"/>
    <p:sldId id="257" r:id="rId4"/>
    <p:sldId id="262" r:id="rId5"/>
    <p:sldId id="275" r:id="rId6"/>
    <p:sldId id="276" r:id="rId7"/>
    <p:sldId id="273" r:id="rId8"/>
    <p:sldId id="263" r:id="rId9"/>
    <p:sldId id="264" r:id="rId10"/>
    <p:sldId id="265" r:id="rId11"/>
    <p:sldId id="266" r:id="rId12"/>
    <p:sldId id="267" r:id="rId13"/>
    <p:sldId id="258" r:id="rId14"/>
    <p:sldId id="277" r:id="rId15"/>
    <p:sldId id="278" r:id="rId16"/>
    <p:sldId id="259" r:id="rId17"/>
    <p:sldId id="295" r:id="rId18"/>
    <p:sldId id="279" r:id="rId19"/>
    <p:sldId id="282" r:id="rId20"/>
    <p:sldId id="283" r:id="rId21"/>
    <p:sldId id="284" r:id="rId22"/>
    <p:sldId id="285" r:id="rId23"/>
    <p:sldId id="289" r:id="rId24"/>
    <p:sldId id="269" r:id="rId25"/>
    <p:sldId id="291" r:id="rId26"/>
    <p:sldId id="292" r:id="rId27"/>
    <p:sldId id="294" r:id="rId28"/>
    <p:sldId id="296" r:id="rId29"/>
    <p:sldId id="270" r:id="rId30"/>
    <p:sldId id="271" r:id="rId31"/>
    <p:sldId id="293" r:id="rId32"/>
    <p:sldId id="297" r:id="rId33"/>
    <p:sldId id="298" r:id="rId34"/>
  </p:sldIdLst>
  <p:sldSz cx="9144000" cy="6858000" type="screen4x3"/>
  <p:notesSz cx="6934200" cy="9220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FF00"/>
    <a:srgbClr val="8CF4EA"/>
    <a:srgbClr val="923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522" y="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596" y="18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4752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2955" y="4377995"/>
            <a:ext cx="5085080" cy="4149090"/>
          </a:xfrm>
          <a:prstGeom prst="rect">
            <a:avLst/>
          </a:prstGeom>
          <a:noFill/>
          <a:ln w="9525">
            <a:noFill/>
            <a:miter lim="800000"/>
            <a:headEnd/>
            <a:tailEnd/>
          </a:ln>
          <a:effectLst/>
        </p:spPr>
        <p:txBody>
          <a:bodyPr vert="horz" wrap="square" lIns="91348" tIns="44872" rIns="91348" bIns="44872"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69988" y="698500"/>
            <a:ext cx="4594225" cy="3444875"/>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290996670"/>
      </p:ext>
    </p:extLst>
  </p:cSld>
  <p:clrMap bg1="lt1" tx1="dk1" bg2="lt2" tx2="dk2" accent1="accent1" accent2="accent2" accent3="accent3" accent4="accent4" accent5="accent5" accent6="accent6" hlink="hlink" folHlink="folHlink"/>
  <p:notesStyle>
    <a:lvl1pPr algn="l" defTabSz="908050"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5613" algn="l" defTabSz="908050"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1225" algn="l" defTabSz="908050"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66838" algn="l" defTabSz="908050"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0863" algn="l" defTabSz="908050"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4099"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1</a:t>
            </a:r>
          </a:p>
        </p:txBody>
      </p:sp>
      <p:sp>
        <p:nvSpPr>
          <p:cNvPr id="4100"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4101"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4102" name="Rectangle 6"/>
          <p:cNvSpPr>
            <a:spLocks noGrp="1" noRot="1" noChangeAspect="1" noChangeArrowheads="1" noTextEdit="1"/>
          </p:cNvSpPr>
          <p:nvPr>
            <p:ph type="sldImg"/>
          </p:nvPr>
        </p:nvSpPr>
        <p:spPr>
          <a:xfrm>
            <a:off x="1169988" y="698500"/>
            <a:ext cx="4594225" cy="3444875"/>
          </a:xfrm>
          <a:ln cap="flat"/>
        </p:spPr>
      </p:sp>
      <p:sp>
        <p:nvSpPr>
          <p:cNvPr id="4103" name="Rectangle 7"/>
          <p:cNvSpPr>
            <a:spLocks noGrp="1" noChangeArrowheads="1"/>
          </p:cNvSpPr>
          <p:nvPr>
            <p:ph type="body" idx="1"/>
          </p:nvPr>
        </p:nvSpPr>
        <p:spPr>
          <a:noFill/>
          <a:ln/>
        </p:spPr>
        <p:txBody>
          <a:bodyPr/>
          <a:lstStyle/>
          <a:p>
            <a:r>
              <a:rPr lang="en-US" dirty="0"/>
              <a:t>The slides for this text are organized into chapters. This lecture covers Chapter 8, which introduces and compares several file and index organizations.</a:t>
            </a:r>
          </a:p>
          <a:p>
            <a:endParaRPr lang="en-US" dirty="0"/>
          </a:p>
          <a:p>
            <a:r>
              <a:rPr lang="en-US" dirty="0"/>
              <a:t>This chapter has been completely rewritten in the 3</a:t>
            </a:r>
            <a:r>
              <a:rPr lang="en-US" baseline="30000" dirty="0"/>
              <a:t>rd</a:t>
            </a:r>
            <a:r>
              <a:rPr lang="en-US" dirty="0"/>
              <a:t> edition of the book., with the goal of being a self-contained discussion of the central concepts of files, B trees, and hash indexes, and how to use them effectively in physical database design.  It provides a quantitative comparison of the file storage and indexing alternatives, and how they support efficient evaluation of queries, including the concept of “index-only” evaluation plans.</a:t>
            </a:r>
          </a:p>
          <a:p>
            <a:endParaRPr lang="en-US" dirty="0"/>
          </a:p>
          <a:p>
            <a:r>
              <a:rPr lang="en-US" dirty="0"/>
              <a:t>This chapter can be followed by a more in-depth discussion of B-trees, query evaluation, etc.  Alternatively, it gives a concise overview of these topics from the perspective of a potential user, and can be used stand-alone in a course that emphasizes building applications over database system architecture. It covers the essential concepts in sufficient detail to support a discussion of physical database design and tuning in Chapter 20.</a:t>
            </a:r>
          </a:p>
          <a:p>
            <a:endParaRPr lang="en-US" dirty="0"/>
          </a:p>
          <a:p>
            <a:endParaRPr lang="en-US" dirty="0"/>
          </a:p>
        </p:txBody>
      </p:sp>
    </p:spTree>
    <p:extLst>
      <p:ext uri="{BB962C8B-B14F-4D97-AF65-F5344CB8AC3E}">
        <p14:creationId xmlns:p14="http://schemas.microsoft.com/office/powerpoint/2010/main" val="439743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2531"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10</a:t>
            </a:r>
          </a:p>
        </p:txBody>
      </p:sp>
      <p:sp>
        <p:nvSpPr>
          <p:cNvPr id="22532"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22533"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2534" name="Rectangle 6"/>
          <p:cNvSpPr>
            <a:spLocks noGrp="1" noRot="1" noChangeAspect="1" noChangeArrowheads="1" noTextEdit="1"/>
          </p:cNvSpPr>
          <p:nvPr>
            <p:ph type="sldImg"/>
          </p:nvPr>
        </p:nvSpPr>
        <p:spPr>
          <a:xfrm>
            <a:off x="1169988" y="698500"/>
            <a:ext cx="4594225" cy="3444875"/>
          </a:xfrm>
          <a:ln cap="flat"/>
        </p:spPr>
      </p:sp>
      <p:sp>
        <p:nvSpPr>
          <p:cNvPr id="2253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871465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4579"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11</a:t>
            </a:r>
          </a:p>
        </p:txBody>
      </p:sp>
      <p:sp>
        <p:nvSpPr>
          <p:cNvPr id="24580"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24581"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4582" name="Rectangle 6"/>
          <p:cNvSpPr>
            <a:spLocks noGrp="1" noRot="1" noChangeAspect="1" noChangeArrowheads="1" noTextEdit="1"/>
          </p:cNvSpPr>
          <p:nvPr>
            <p:ph type="sldImg"/>
          </p:nvPr>
        </p:nvSpPr>
        <p:spPr>
          <a:xfrm>
            <a:off x="1169988" y="698500"/>
            <a:ext cx="4594225" cy="3444875"/>
          </a:xfrm>
          <a:ln cap="flat"/>
        </p:spPr>
      </p:sp>
      <p:sp>
        <p:nvSpPr>
          <p:cNvPr id="2458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786630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6627"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12</a:t>
            </a:r>
          </a:p>
        </p:txBody>
      </p:sp>
      <p:sp>
        <p:nvSpPr>
          <p:cNvPr id="26628"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26629"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6630" name="Rectangle 6"/>
          <p:cNvSpPr>
            <a:spLocks noGrp="1" noRot="1" noChangeAspect="1" noChangeArrowheads="1" noTextEdit="1"/>
          </p:cNvSpPr>
          <p:nvPr>
            <p:ph type="sldImg"/>
          </p:nvPr>
        </p:nvSpPr>
        <p:spPr>
          <a:xfrm>
            <a:off x="1169988" y="698500"/>
            <a:ext cx="4594225" cy="3444875"/>
          </a:xfrm>
          <a:ln cap="flat"/>
        </p:spPr>
      </p:sp>
      <p:sp>
        <p:nvSpPr>
          <p:cNvPr id="2663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590863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8675"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3</a:t>
            </a:r>
          </a:p>
        </p:txBody>
      </p:sp>
      <p:sp>
        <p:nvSpPr>
          <p:cNvPr id="28676"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28677"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8678" name="Rectangle 6"/>
          <p:cNvSpPr>
            <a:spLocks noGrp="1" noRot="1" noChangeAspect="1" noChangeArrowheads="1" noTextEdit="1"/>
          </p:cNvSpPr>
          <p:nvPr>
            <p:ph type="sldImg"/>
          </p:nvPr>
        </p:nvSpPr>
        <p:spPr>
          <a:xfrm>
            <a:off x="1169988" y="698500"/>
            <a:ext cx="4594225" cy="3444875"/>
          </a:xfrm>
          <a:ln cap="flat"/>
        </p:spPr>
      </p:sp>
      <p:sp>
        <p:nvSpPr>
          <p:cNvPr id="2867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834969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69988" y="698500"/>
            <a:ext cx="4594225" cy="3444875"/>
          </a:xfrm>
          <a:ln cap="flat"/>
        </p:spPr>
      </p:sp>
      <p:sp>
        <p:nvSpPr>
          <p:cNvPr id="3072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038103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69988" y="698500"/>
            <a:ext cx="4594225" cy="3444875"/>
          </a:xfrm>
          <a:ln cap="flat"/>
        </p:spPr>
      </p:sp>
      <p:sp>
        <p:nvSpPr>
          <p:cNvPr id="32771"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05448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34819"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4</a:t>
            </a:r>
          </a:p>
        </p:txBody>
      </p:sp>
      <p:sp>
        <p:nvSpPr>
          <p:cNvPr id="34820"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34821"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34822" name="Rectangle 6"/>
          <p:cNvSpPr>
            <a:spLocks noGrp="1" noRot="1" noChangeAspect="1" noChangeArrowheads="1" noTextEdit="1"/>
          </p:cNvSpPr>
          <p:nvPr>
            <p:ph type="sldImg"/>
          </p:nvPr>
        </p:nvSpPr>
        <p:spPr>
          <a:xfrm>
            <a:off x="1169988" y="698500"/>
            <a:ext cx="4594225" cy="3444875"/>
          </a:xfrm>
          <a:ln cap="flat"/>
        </p:spPr>
      </p:sp>
      <p:sp>
        <p:nvSpPr>
          <p:cNvPr id="3482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662452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69988" y="698500"/>
            <a:ext cx="4594225" cy="3444875"/>
          </a:xfrm>
          <a:ln cap="flat"/>
        </p:spPr>
      </p:sp>
      <p:sp>
        <p:nvSpPr>
          <p:cNvPr id="3686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5756532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40963"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5</a:t>
            </a:r>
          </a:p>
        </p:txBody>
      </p:sp>
      <p:sp>
        <p:nvSpPr>
          <p:cNvPr id="40964"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40965"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40966" name="Rectangle 6"/>
          <p:cNvSpPr>
            <a:spLocks noGrp="1" noRot="1" noChangeAspect="1" noChangeArrowheads="1" noTextEdit="1"/>
          </p:cNvSpPr>
          <p:nvPr>
            <p:ph type="sldImg"/>
          </p:nvPr>
        </p:nvSpPr>
        <p:spPr>
          <a:xfrm>
            <a:off x="1169988" y="698500"/>
            <a:ext cx="4594225" cy="3444875"/>
          </a:xfrm>
          <a:ln cap="flat"/>
        </p:spPr>
      </p:sp>
      <p:sp>
        <p:nvSpPr>
          <p:cNvPr id="4096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975689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3011"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11</a:t>
            </a:r>
          </a:p>
        </p:txBody>
      </p:sp>
      <p:sp>
        <p:nvSpPr>
          <p:cNvPr id="43012"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3013"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3014" name="Rectangle 6"/>
          <p:cNvSpPr>
            <a:spLocks noGrp="1" noRot="1" noChangeAspect="1" noChangeArrowheads="1" noTextEdit="1"/>
          </p:cNvSpPr>
          <p:nvPr>
            <p:ph type="sldImg"/>
          </p:nvPr>
        </p:nvSpPr>
        <p:spPr>
          <a:xfrm>
            <a:off x="1169988" y="698500"/>
            <a:ext cx="4594225" cy="3444875"/>
          </a:xfrm>
          <a:ln cap="flat"/>
        </p:spPr>
      </p:sp>
      <p:sp>
        <p:nvSpPr>
          <p:cNvPr id="43015"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4224099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69988" y="698500"/>
            <a:ext cx="4594225" cy="3444875"/>
          </a:xfrm>
          <a:ln cap="flat"/>
        </p:spPr>
      </p:sp>
      <p:sp>
        <p:nvSpPr>
          <p:cNvPr id="614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697147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5059"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12</a:t>
            </a:r>
          </a:p>
        </p:txBody>
      </p:sp>
      <p:sp>
        <p:nvSpPr>
          <p:cNvPr id="45060"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5061"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5062" name="Rectangle 6"/>
          <p:cNvSpPr>
            <a:spLocks noGrp="1" noRot="1" noChangeAspect="1" noChangeArrowheads="1" noTextEdit="1"/>
          </p:cNvSpPr>
          <p:nvPr>
            <p:ph type="sldImg"/>
          </p:nvPr>
        </p:nvSpPr>
        <p:spPr>
          <a:xfrm>
            <a:off x="1169988" y="698500"/>
            <a:ext cx="4594225" cy="3444875"/>
          </a:xfrm>
          <a:ln cap="flat"/>
        </p:spPr>
      </p:sp>
      <p:sp>
        <p:nvSpPr>
          <p:cNvPr id="45063"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13892753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7107"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13</a:t>
            </a:r>
          </a:p>
        </p:txBody>
      </p:sp>
      <p:sp>
        <p:nvSpPr>
          <p:cNvPr id="47108"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7109"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7110" name="Rectangle 6"/>
          <p:cNvSpPr>
            <a:spLocks noGrp="1" noRot="1" noChangeAspect="1" noChangeArrowheads="1" noTextEdit="1"/>
          </p:cNvSpPr>
          <p:nvPr>
            <p:ph type="sldImg"/>
          </p:nvPr>
        </p:nvSpPr>
        <p:spPr>
          <a:xfrm>
            <a:off x="1169988" y="698500"/>
            <a:ext cx="4594225" cy="3444875"/>
          </a:xfrm>
          <a:ln cap="flat"/>
        </p:spPr>
      </p:sp>
      <p:sp>
        <p:nvSpPr>
          <p:cNvPr id="47111"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277025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9155"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14</a:t>
            </a:r>
          </a:p>
        </p:txBody>
      </p:sp>
      <p:sp>
        <p:nvSpPr>
          <p:cNvPr id="49156"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9157"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49158" name="Rectangle 6"/>
          <p:cNvSpPr>
            <a:spLocks noGrp="1" noRot="1" noChangeAspect="1" noChangeArrowheads="1" noTextEdit="1"/>
          </p:cNvSpPr>
          <p:nvPr>
            <p:ph type="sldImg"/>
          </p:nvPr>
        </p:nvSpPr>
        <p:spPr>
          <a:xfrm>
            <a:off x="1169988" y="698500"/>
            <a:ext cx="4594225" cy="3444875"/>
          </a:xfrm>
          <a:ln cap="flat"/>
        </p:spPr>
      </p:sp>
      <p:sp>
        <p:nvSpPr>
          <p:cNvPr id="49159"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17328869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1203"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18</a:t>
            </a:r>
          </a:p>
        </p:txBody>
      </p:sp>
      <p:sp>
        <p:nvSpPr>
          <p:cNvPr id="51204"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1205"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1206" name="Rectangle 6"/>
          <p:cNvSpPr>
            <a:spLocks noGrp="1" noRot="1" noChangeAspect="1" noChangeArrowheads="1" noTextEdit="1"/>
          </p:cNvSpPr>
          <p:nvPr>
            <p:ph type="sldImg"/>
          </p:nvPr>
        </p:nvSpPr>
        <p:spPr>
          <a:xfrm>
            <a:off x="1169988" y="698500"/>
            <a:ext cx="4594225" cy="3444875"/>
          </a:xfrm>
          <a:ln cap="flat"/>
        </p:spPr>
      </p:sp>
      <p:sp>
        <p:nvSpPr>
          <p:cNvPr id="51207"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2833570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53251"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13</a:t>
            </a:r>
          </a:p>
        </p:txBody>
      </p:sp>
      <p:sp>
        <p:nvSpPr>
          <p:cNvPr id="53252"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53253"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53254" name="Rectangle 6"/>
          <p:cNvSpPr>
            <a:spLocks noGrp="1" noRot="1" noChangeAspect="1" noChangeArrowheads="1" noTextEdit="1"/>
          </p:cNvSpPr>
          <p:nvPr>
            <p:ph type="sldImg"/>
          </p:nvPr>
        </p:nvSpPr>
        <p:spPr>
          <a:xfrm>
            <a:off x="1169988" y="698500"/>
            <a:ext cx="4594225" cy="3444875"/>
          </a:xfrm>
          <a:ln cap="flat"/>
        </p:spPr>
      </p:sp>
      <p:sp>
        <p:nvSpPr>
          <p:cNvPr id="5325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0517526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5299"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20</a:t>
            </a:r>
          </a:p>
        </p:txBody>
      </p:sp>
      <p:sp>
        <p:nvSpPr>
          <p:cNvPr id="55300"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5301"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5302" name="Rectangle 6"/>
          <p:cNvSpPr>
            <a:spLocks noGrp="1" noRot="1" noChangeAspect="1" noChangeArrowheads="1" noTextEdit="1"/>
          </p:cNvSpPr>
          <p:nvPr>
            <p:ph type="sldImg"/>
          </p:nvPr>
        </p:nvSpPr>
        <p:spPr>
          <a:xfrm>
            <a:off x="1169988" y="698500"/>
            <a:ext cx="4594225" cy="3444875"/>
          </a:xfrm>
          <a:ln cap="flat"/>
        </p:spPr>
      </p:sp>
      <p:sp>
        <p:nvSpPr>
          <p:cNvPr id="55303"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26248649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7347"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21</a:t>
            </a:r>
          </a:p>
        </p:txBody>
      </p:sp>
      <p:sp>
        <p:nvSpPr>
          <p:cNvPr id="57348"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7349"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57350" name="Rectangle 6"/>
          <p:cNvSpPr>
            <a:spLocks noGrp="1" noRot="1" noChangeAspect="1" noChangeArrowheads="1" noTextEdit="1"/>
          </p:cNvSpPr>
          <p:nvPr>
            <p:ph type="sldImg"/>
          </p:nvPr>
        </p:nvSpPr>
        <p:spPr>
          <a:xfrm>
            <a:off x="1169988" y="698500"/>
            <a:ext cx="4594225" cy="3444875"/>
          </a:xfrm>
          <a:ln cap="flat"/>
        </p:spPr>
      </p:sp>
      <p:sp>
        <p:nvSpPr>
          <p:cNvPr id="57351"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15059240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69988" y="698500"/>
            <a:ext cx="4594225" cy="3444875"/>
          </a:xfrm>
          <a:ln cap="flat"/>
        </p:spPr>
      </p:sp>
      <p:sp>
        <p:nvSpPr>
          <p:cNvPr id="5939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8368522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61443"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21</a:t>
            </a:r>
          </a:p>
        </p:txBody>
      </p:sp>
      <p:sp>
        <p:nvSpPr>
          <p:cNvPr id="61444"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61445"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61446" name="Rectangle 6"/>
          <p:cNvSpPr>
            <a:spLocks noGrp="1" noRot="1" noChangeAspect="1" noChangeArrowheads="1" noTextEdit="1"/>
          </p:cNvSpPr>
          <p:nvPr>
            <p:ph type="sldImg"/>
          </p:nvPr>
        </p:nvSpPr>
        <p:spPr>
          <a:xfrm>
            <a:off x="1169988" y="698500"/>
            <a:ext cx="4594225" cy="3444875"/>
          </a:xfrm>
          <a:ln cap="flat"/>
        </p:spPr>
      </p:sp>
      <p:sp>
        <p:nvSpPr>
          <p:cNvPr id="61447"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50483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63491"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14</a:t>
            </a:r>
          </a:p>
        </p:txBody>
      </p:sp>
      <p:sp>
        <p:nvSpPr>
          <p:cNvPr id="63492"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63493"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63494" name="Rectangle 6"/>
          <p:cNvSpPr>
            <a:spLocks noGrp="1" noChangeArrowheads="1"/>
          </p:cNvSpPr>
          <p:nvPr>
            <p:ph type="body" idx="1"/>
          </p:nvPr>
        </p:nvSpPr>
        <p:spPr>
          <a:ln/>
        </p:spPr>
        <p:txBody>
          <a:bodyPr/>
          <a:lstStyle/>
          <a:p>
            <a:endParaRPr lang="en-CA"/>
          </a:p>
        </p:txBody>
      </p:sp>
      <p:sp>
        <p:nvSpPr>
          <p:cNvPr id="63495" name="Rectangle 7"/>
          <p:cNvSpPr>
            <a:spLocks noGrp="1" noRot="1" noChangeAspect="1" noChangeArrowheads="1" noTextEdit="1"/>
          </p:cNvSpPr>
          <p:nvPr>
            <p:ph type="sldImg"/>
          </p:nvPr>
        </p:nvSpPr>
        <p:spPr>
          <a:xfrm>
            <a:off x="1169988" y="698500"/>
            <a:ext cx="4594225" cy="3444875"/>
          </a:xfrm>
          <a:ln cap="flat"/>
        </p:spPr>
      </p:sp>
    </p:spTree>
    <p:extLst>
      <p:ext uri="{BB962C8B-B14F-4D97-AF65-F5344CB8AC3E}">
        <p14:creationId xmlns:p14="http://schemas.microsoft.com/office/powerpoint/2010/main" val="137156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8195"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2</a:t>
            </a:r>
          </a:p>
        </p:txBody>
      </p:sp>
      <p:sp>
        <p:nvSpPr>
          <p:cNvPr id="8196"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8197"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8198" name="Rectangle 6"/>
          <p:cNvSpPr>
            <a:spLocks noGrp="1" noRot="1" noChangeAspect="1" noChangeArrowheads="1" noTextEdit="1"/>
          </p:cNvSpPr>
          <p:nvPr>
            <p:ph type="sldImg"/>
          </p:nvPr>
        </p:nvSpPr>
        <p:spPr>
          <a:xfrm>
            <a:off x="1169988" y="698500"/>
            <a:ext cx="4594225" cy="3444875"/>
          </a:xfrm>
          <a:ln cap="flat"/>
        </p:spPr>
      </p:sp>
      <p:sp>
        <p:nvSpPr>
          <p:cNvPr id="819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0811943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65539"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15</a:t>
            </a:r>
          </a:p>
        </p:txBody>
      </p:sp>
      <p:sp>
        <p:nvSpPr>
          <p:cNvPr id="65540"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65541"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65542" name="Rectangle 6"/>
          <p:cNvSpPr>
            <a:spLocks noGrp="1" noRot="1" noChangeAspect="1" noChangeArrowheads="1" noTextEdit="1"/>
          </p:cNvSpPr>
          <p:nvPr>
            <p:ph type="sldImg"/>
          </p:nvPr>
        </p:nvSpPr>
        <p:spPr>
          <a:xfrm>
            <a:off x="1169988" y="698500"/>
            <a:ext cx="4594225" cy="3444875"/>
          </a:xfrm>
          <a:ln cap="flat"/>
        </p:spPr>
      </p:sp>
      <p:sp>
        <p:nvSpPr>
          <p:cNvPr id="6554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3159729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69988" y="698500"/>
            <a:ext cx="4594225" cy="3444875"/>
          </a:xfrm>
          <a:ln cap="flat"/>
        </p:spPr>
      </p:sp>
      <p:sp>
        <p:nvSpPr>
          <p:cNvPr id="67587" name="Rectangle 3"/>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350724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10243"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7</a:t>
            </a:r>
          </a:p>
        </p:txBody>
      </p:sp>
      <p:sp>
        <p:nvSpPr>
          <p:cNvPr id="10244"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10245"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10246" name="Rectangle 6"/>
          <p:cNvSpPr>
            <a:spLocks noGrp="1" noRot="1" noChangeAspect="1" noChangeArrowheads="1" noTextEdit="1"/>
          </p:cNvSpPr>
          <p:nvPr>
            <p:ph type="sldImg"/>
          </p:nvPr>
        </p:nvSpPr>
        <p:spPr>
          <a:xfrm>
            <a:off x="1169988" y="698500"/>
            <a:ext cx="4594225" cy="3444875"/>
          </a:xfrm>
          <a:ln cap="flat"/>
        </p:spPr>
      </p:sp>
      <p:sp>
        <p:nvSpPr>
          <p:cNvPr id="1024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41266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12291"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4</a:t>
            </a:r>
          </a:p>
        </p:txBody>
      </p:sp>
      <p:sp>
        <p:nvSpPr>
          <p:cNvPr id="12292"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12293"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12294" name="Rectangle 6"/>
          <p:cNvSpPr>
            <a:spLocks noGrp="1" noRot="1" noChangeAspect="1" noChangeArrowheads="1" noTextEdit="1"/>
          </p:cNvSpPr>
          <p:nvPr>
            <p:ph type="sldImg"/>
          </p:nvPr>
        </p:nvSpPr>
        <p:spPr>
          <a:xfrm>
            <a:off x="1169988" y="698500"/>
            <a:ext cx="4594225" cy="3444875"/>
          </a:xfrm>
          <a:ln cap="flat"/>
        </p:spPr>
      </p:sp>
      <p:sp>
        <p:nvSpPr>
          <p:cNvPr id="12295"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842762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92938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14339" name="Rectangle 3"/>
          <p:cNvSpPr>
            <a:spLocks noChangeArrowheads="1"/>
          </p:cNvSpPr>
          <p:nvPr/>
        </p:nvSpPr>
        <p:spPr bwMode="auto">
          <a:xfrm>
            <a:off x="3929380" y="8759190"/>
            <a:ext cx="3004820" cy="461010"/>
          </a:xfrm>
          <a:prstGeom prst="rect">
            <a:avLst/>
          </a:prstGeom>
          <a:noFill/>
          <a:ln w="9525">
            <a:noFill/>
            <a:miter lim="800000"/>
            <a:headEnd/>
            <a:tailEnd/>
          </a:ln>
          <a:effectLst/>
        </p:spPr>
        <p:txBody>
          <a:bodyPr lIns="19231" tIns="0" rIns="19231" bIns="0" anchor="b"/>
          <a:lstStyle/>
          <a:p>
            <a:pPr algn="r"/>
            <a:r>
              <a:rPr lang="en-US" sz="1000" i="1" dirty="0"/>
              <a:t>15</a:t>
            </a:r>
          </a:p>
        </p:txBody>
      </p:sp>
      <p:sp>
        <p:nvSpPr>
          <p:cNvPr id="14340" name="Rectangle 4"/>
          <p:cNvSpPr>
            <a:spLocks noChangeArrowheads="1"/>
          </p:cNvSpPr>
          <p:nvPr/>
        </p:nvSpPr>
        <p:spPr bwMode="auto">
          <a:xfrm>
            <a:off x="0" y="875919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14341" name="Rectangle 5"/>
          <p:cNvSpPr>
            <a:spLocks noChangeArrowheads="1"/>
          </p:cNvSpPr>
          <p:nvPr/>
        </p:nvSpPr>
        <p:spPr bwMode="auto">
          <a:xfrm>
            <a:off x="0" y="0"/>
            <a:ext cx="3004820" cy="461010"/>
          </a:xfrm>
          <a:prstGeom prst="rect">
            <a:avLst/>
          </a:prstGeom>
          <a:noFill/>
          <a:ln w="9525">
            <a:noFill/>
            <a:miter lim="800000"/>
            <a:headEnd/>
            <a:tailEnd/>
          </a:ln>
          <a:effectLst/>
        </p:spPr>
        <p:txBody>
          <a:bodyPr wrap="none" lIns="92309" tIns="46154" rIns="92309" bIns="46154" anchor="ctr"/>
          <a:lstStyle/>
          <a:p>
            <a:endParaRPr lang="en-US"/>
          </a:p>
        </p:txBody>
      </p:sp>
      <p:sp>
        <p:nvSpPr>
          <p:cNvPr id="14342" name="Rectangle 6"/>
          <p:cNvSpPr>
            <a:spLocks noGrp="1" noRot="1" noChangeAspect="1" noChangeArrowheads="1" noTextEdit="1"/>
          </p:cNvSpPr>
          <p:nvPr>
            <p:ph type="sldImg"/>
          </p:nvPr>
        </p:nvSpPr>
        <p:spPr>
          <a:xfrm>
            <a:off x="1169988" y="698500"/>
            <a:ext cx="4594225" cy="3444875"/>
          </a:xfrm>
          <a:ln cap="flat"/>
        </p:spPr>
      </p:sp>
      <p:sp>
        <p:nvSpPr>
          <p:cNvPr id="14343" name="Rectangle 7"/>
          <p:cNvSpPr>
            <a:spLocks noGrp="1" noChangeArrowheads="1"/>
          </p:cNvSpPr>
          <p:nvPr>
            <p:ph type="body" idx="1"/>
          </p:nvPr>
        </p:nvSpPr>
        <p:spPr>
          <a:xfrm>
            <a:off x="924560" y="4379595"/>
            <a:ext cx="5085080" cy="4149090"/>
          </a:xfrm>
          <a:ln/>
        </p:spPr>
        <p:txBody>
          <a:bodyPr/>
          <a:lstStyle/>
          <a:p>
            <a:pPr defTabSz="923087"/>
            <a:endParaRPr lang="en-CA" dirty="0"/>
          </a:p>
        </p:txBody>
      </p:sp>
    </p:spTree>
    <p:extLst>
      <p:ext uri="{BB962C8B-B14F-4D97-AF65-F5344CB8AC3E}">
        <p14:creationId xmlns:p14="http://schemas.microsoft.com/office/powerpoint/2010/main" val="636624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16387"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2</a:t>
            </a:r>
          </a:p>
        </p:txBody>
      </p:sp>
      <p:sp>
        <p:nvSpPr>
          <p:cNvPr id="16388"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16389"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16390" name="Rectangle 6"/>
          <p:cNvSpPr>
            <a:spLocks noGrp="1" noRot="1" noChangeAspect="1" noChangeArrowheads="1" noTextEdit="1"/>
          </p:cNvSpPr>
          <p:nvPr>
            <p:ph type="sldImg"/>
          </p:nvPr>
        </p:nvSpPr>
        <p:spPr>
          <a:xfrm>
            <a:off x="1169988" y="698500"/>
            <a:ext cx="4594225" cy="3444875"/>
          </a:xfrm>
          <a:ln cap="flat"/>
        </p:spPr>
      </p:sp>
      <p:sp>
        <p:nvSpPr>
          <p:cNvPr id="1639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093853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18435"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8</a:t>
            </a:r>
          </a:p>
        </p:txBody>
      </p:sp>
      <p:sp>
        <p:nvSpPr>
          <p:cNvPr id="18436"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18437"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18438" name="Rectangle 6"/>
          <p:cNvSpPr>
            <a:spLocks noGrp="1" noRot="1" noChangeAspect="1" noChangeArrowheads="1" noTextEdit="1"/>
          </p:cNvSpPr>
          <p:nvPr>
            <p:ph type="sldImg"/>
          </p:nvPr>
        </p:nvSpPr>
        <p:spPr>
          <a:xfrm>
            <a:off x="1169988" y="698500"/>
            <a:ext cx="4594225" cy="3444875"/>
          </a:xfrm>
          <a:ln cap="flat"/>
        </p:spPr>
      </p:sp>
      <p:sp>
        <p:nvSpPr>
          <p:cNvPr id="1843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999815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927776" y="-1601"/>
            <a:ext cx="3006425"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0483" name="Rectangle 3"/>
          <p:cNvSpPr>
            <a:spLocks noChangeArrowheads="1"/>
          </p:cNvSpPr>
          <p:nvPr/>
        </p:nvSpPr>
        <p:spPr bwMode="auto">
          <a:xfrm>
            <a:off x="3927776" y="8757590"/>
            <a:ext cx="3006425" cy="462610"/>
          </a:xfrm>
          <a:prstGeom prst="rect">
            <a:avLst/>
          </a:prstGeom>
          <a:noFill/>
          <a:ln w="9525">
            <a:noFill/>
            <a:miter lim="800000"/>
            <a:headEnd/>
            <a:tailEnd/>
          </a:ln>
          <a:effectLst/>
        </p:spPr>
        <p:txBody>
          <a:bodyPr lIns="19231" tIns="0" rIns="19231" bIns="0" anchor="b"/>
          <a:lstStyle/>
          <a:p>
            <a:pPr algn="r" defTabSz="916676"/>
            <a:r>
              <a:rPr lang="en-US" sz="1000" i="1" dirty="0"/>
              <a:t>9</a:t>
            </a:r>
          </a:p>
        </p:txBody>
      </p:sp>
      <p:sp>
        <p:nvSpPr>
          <p:cNvPr id="20484" name="Rectangle 4"/>
          <p:cNvSpPr>
            <a:spLocks noChangeArrowheads="1"/>
          </p:cNvSpPr>
          <p:nvPr/>
        </p:nvSpPr>
        <p:spPr bwMode="auto">
          <a:xfrm>
            <a:off x="-1605" y="8757590"/>
            <a:ext cx="3004821" cy="462610"/>
          </a:xfrm>
          <a:prstGeom prst="rect">
            <a:avLst/>
          </a:prstGeom>
          <a:noFill/>
          <a:ln w="9525">
            <a:noFill/>
            <a:miter lim="800000"/>
            <a:headEnd/>
            <a:tailEnd/>
          </a:ln>
          <a:effectLst/>
        </p:spPr>
        <p:txBody>
          <a:bodyPr wrap="none" lIns="92309" tIns="46154" rIns="92309" bIns="46154" anchor="ctr"/>
          <a:lstStyle/>
          <a:p>
            <a:endParaRPr lang="en-US"/>
          </a:p>
        </p:txBody>
      </p:sp>
      <p:sp>
        <p:nvSpPr>
          <p:cNvPr id="20485" name="Rectangle 5"/>
          <p:cNvSpPr>
            <a:spLocks noChangeArrowheads="1"/>
          </p:cNvSpPr>
          <p:nvPr/>
        </p:nvSpPr>
        <p:spPr bwMode="auto">
          <a:xfrm>
            <a:off x="-1605" y="-1601"/>
            <a:ext cx="3004821" cy="461011"/>
          </a:xfrm>
          <a:prstGeom prst="rect">
            <a:avLst/>
          </a:prstGeom>
          <a:noFill/>
          <a:ln w="9525">
            <a:noFill/>
            <a:miter lim="800000"/>
            <a:headEnd/>
            <a:tailEnd/>
          </a:ln>
          <a:effectLst/>
        </p:spPr>
        <p:txBody>
          <a:bodyPr wrap="none" lIns="92309" tIns="46154" rIns="92309" bIns="46154" anchor="ctr"/>
          <a:lstStyle/>
          <a:p>
            <a:endParaRPr lang="en-US"/>
          </a:p>
        </p:txBody>
      </p:sp>
      <p:sp>
        <p:nvSpPr>
          <p:cNvPr id="20486" name="Rectangle 6"/>
          <p:cNvSpPr>
            <a:spLocks noGrp="1" noRot="1" noChangeAspect="1" noChangeArrowheads="1" noTextEdit="1"/>
          </p:cNvSpPr>
          <p:nvPr>
            <p:ph type="sldImg"/>
          </p:nvPr>
        </p:nvSpPr>
        <p:spPr>
          <a:xfrm>
            <a:off x="1169988" y="698500"/>
            <a:ext cx="4594225" cy="3444875"/>
          </a:xfrm>
          <a:ln cap="flat"/>
        </p:spPr>
      </p:sp>
      <p:sp>
        <p:nvSpPr>
          <p:cNvPr id="2048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094709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19100"/>
            <a:ext cx="19431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91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able Placeholder 2"/>
          <p:cNvSpPr>
            <a:spLocks noGrp="1"/>
          </p:cNvSpPr>
          <p:nvPr>
            <p:ph type="tbl" idx="1"/>
          </p:nvPr>
        </p:nvSpPr>
        <p:spPr>
          <a:xfrm>
            <a:off x="838200" y="1981200"/>
            <a:ext cx="7772400" cy="40767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419100"/>
            <a:ext cx="7772400" cy="11049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38200" y="1981200"/>
            <a:ext cx="7772400" cy="40767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ChangeArrowheads="1"/>
          </p:cNvSpPr>
          <p:nvPr/>
        </p:nvSpPr>
        <p:spPr bwMode="auto">
          <a:xfrm>
            <a:off x="93663" y="6488113"/>
            <a:ext cx="5559425" cy="301625"/>
          </a:xfrm>
          <a:prstGeom prst="rect">
            <a:avLst/>
          </a:prstGeom>
          <a:noFill/>
          <a:ln w="9525">
            <a:noFill/>
            <a:miter lim="800000"/>
            <a:headEnd/>
            <a:tailEnd/>
          </a:ln>
          <a:effectLst/>
        </p:spPr>
        <p:txBody>
          <a:bodyPr wrap="none" lIns="90488" tIns="44450" rIns="90488" bIns="44450" anchor="ctr">
            <a:spAutoFit/>
          </a:bodyPr>
          <a:lstStyle/>
          <a:p>
            <a:r>
              <a:rPr lang="en-US" sz="1400">
                <a:latin typeface="Book Antiqua" pitchFamily="18" charset="0"/>
              </a:rPr>
              <a:t>Database Management Systems 3ed, R. Ramakrishnan and J. Gehrke</a:t>
            </a:r>
          </a:p>
        </p:txBody>
      </p:sp>
      <p:sp>
        <p:nvSpPr>
          <p:cNvPr id="1029" name="Rectangle 5"/>
          <p:cNvSpPr>
            <a:spLocks noChangeArrowheads="1"/>
          </p:cNvSpPr>
          <p:nvPr/>
        </p:nvSpPr>
        <p:spPr bwMode="auto">
          <a:xfrm>
            <a:off x="8645525" y="6488113"/>
            <a:ext cx="406400" cy="301625"/>
          </a:xfrm>
          <a:prstGeom prst="rect">
            <a:avLst/>
          </a:prstGeom>
          <a:noFill/>
          <a:ln w="9525">
            <a:noFill/>
            <a:miter lim="800000"/>
            <a:headEnd/>
            <a:tailEnd/>
          </a:ln>
          <a:effectLst/>
        </p:spPr>
        <p:txBody>
          <a:bodyPr wrap="none" lIns="90488" tIns="44450" rIns="90488" bIns="44450" anchor="ctr">
            <a:spAutoFit/>
          </a:bodyPr>
          <a:lstStyle/>
          <a:p>
            <a:pPr algn="r"/>
            <a:fld id="{1B780ACF-0B02-4B86-818D-98B8AE2418DF}"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0" fontAlgn="base" hangingPunct="0">
        <a:spcBef>
          <a:spcPct val="0"/>
        </a:spcBef>
        <a:spcAft>
          <a:spcPct val="0"/>
        </a:spcAft>
        <a:defRPr sz="4000" i="1">
          <a:solidFill>
            <a:schemeClr val="tx2"/>
          </a:solidFill>
          <a:latin typeface="+mj-lt"/>
          <a:ea typeface="+mj-ea"/>
          <a:cs typeface="+mj-cs"/>
        </a:defRPr>
      </a:lvl1pPr>
      <a:lvl2pPr algn="l" rtl="0" eaLnBrk="0" fontAlgn="base" hangingPunct="0">
        <a:spcBef>
          <a:spcPct val="0"/>
        </a:spcBef>
        <a:spcAft>
          <a:spcPct val="0"/>
        </a:spcAft>
        <a:defRPr sz="4000" i="1">
          <a:solidFill>
            <a:schemeClr val="tx2"/>
          </a:solidFill>
          <a:latin typeface="Book Antiqua" pitchFamily="18" charset="0"/>
        </a:defRPr>
      </a:lvl2pPr>
      <a:lvl3pPr algn="l" rtl="0" eaLnBrk="0" fontAlgn="base" hangingPunct="0">
        <a:spcBef>
          <a:spcPct val="0"/>
        </a:spcBef>
        <a:spcAft>
          <a:spcPct val="0"/>
        </a:spcAft>
        <a:defRPr sz="4000" i="1">
          <a:solidFill>
            <a:schemeClr val="tx2"/>
          </a:solidFill>
          <a:latin typeface="Book Antiqua" pitchFamily="18" charset="0"/>
        </a:defRPr>
      </a:lvl3pPr>
      <a:lvl4pPr algn="l" rtl="0" eaLnBrk="0" fontAlgn="base" hangingPunct="0">
        <a:spcBef>
          <a:spcPct val="0"/>
        </a:spcBef>
        <a:spcAft>
          <a:spcPct val="0"/>
        </a:spcAft>
        <a:defRPr sz="4000" i="1">
          <a:solidFill>
            <a:schemeClr val="tx2"/>
          </a:solidFill>
          <a:latin typeface="Book Antiqua" pitchFamily="18" charset="0"/>
        </a:defRPr>
      </a:lvl4pPr>
      <a:lvl5pPr algn="l" rtl="0" eaLnBrk="0" fontAlgn="base" hangingPunct="0">
        <a:spcBef>
          <a:spcPct val="0"/>
        </a:spcBef>
        <a:spcAft>
          <a:spcPct val="0"/>
        </a:spcAft>
        <a:defRPr sz="4000" i="1">
          <a:solidFill>
            <a:schemeClr val="tx2"/>
          </a:solidFill>
          <a:latin typeface="Book Antiqua" pitchFamily="18" charset="0"/>
        </a:defRPr>
      </a:lvl5pPr>
      <a:lvl6pPr marL="457200" algn="l" rtl="0" eaLnBrk="0" fontAlgn="base" hangingPunct="0">
        <a:spcBef>
          <a:spcPct val="0"/>
        </a:spcBef>
        <a:spcAft>
          <a:spcPct val="0"/>
        </a:spcAft>
        <a:defRPr sz="4000" i="1">
          <a:solidFill>
            <a:schemeClr val="tx2"/>
          </a:solidFill>
          <a:latin typeface="Book Antiqua" pitchFamily="18" charset="0"/>
        </a:defRPr>
      </a:lvl6pPr>
      <a:lvl7pPr marL="914400" algn="l" rtl="0" eaLnBrk="0" fontAlgn="base" hangingPunct="0">
        <a:spcBef>
          <a:spcPct val="0"/>
        </a:spcBef>
        <a:spcAft>
          <a:spcPct val="0"/>
        </a:spcAft>
        <a:defRPr sz="4000" i="1">
          <a:solidFill>
            <a:schemeClr val="tx2"/>
          </a:solidFill>
          <a:latin typeface="Book Antiqua" pitchFamily="18" charset="0"/>
        </a:defRPr>
      </a:lvl7pPr>
      <a:lvl8pPr marL="1371600" algn="l" rtl="0" eaLnBrk="0" fontAlgn="base" hangingPunct="0">
        <a:spcBef>
          <a:spcPct val="0"/>
        </a:spcBef>
        <a:spcAft>
          <a:spcPct val="0"/>
        </a:spcAft>
        <a:defRPr sz="4000" i="1">
          <a:solidFill>
            <a:schemeClr val="tx2"/>
          </a:solidFill>
          <a:latin typeface="Book Antiqua" pitchFamily="18" charset="0"/>
        </a:defRPr>
      </a:lvl8pPr>
      <a:lvl9pPr marL="1828800" algn="l" rtl="0" eaLnBrk="0" fontAlgn="base" hangingPunct="0">
        <a:spcBef>
          <a:spcPct val="0"/>
        </a:spcBef>
        <a:spcAft>
          <a:spcPct val="0"/>
        </a:spcAft>
        <a:defRPr sz="4000" i="1">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eaLnBrk="0" fontAlgn="base" hangingPunct="0">
        <a:spcBef>
          <a:spcPct val="20000"/>
        </a:spcBef>
        <a:spcAft>
          <a:spcPct val="0"/>
        </a:spcAft>
        <a:buClr>
          <a:schemeClr val="tx1"/>
        </a:buClr>
        <a:buChar char="•"/>
        <a:defRPr>
          <a:solidFill>
            <a:schemeClr val="tx1"/>
          </a:solidFill>
          <a:latin typeface="+mn-lt"/>
        </a:defRPr>
      </a:lvl6pPr>
      <a:lvl7pPr marL="2971800" indent="-228600" algn="l" rtl="0" eaLnBrk="0" fontAlgn="base" hangingPunct="0">
        <a:spcBef>
          <a:spcPct val="20000"/>
        </a:spcBef>
        <a:spcAft>
          <a:spcPct val="0"/>
        </a:spcAft>
        <a:buClr>
          <a:schemeClr val="tx1"/>
        </a:buClr>
        <a:buChar char="•"/>
        <a:defRPr>
          <a:solidFill>
            <a:schemeClr val="tx1"/>
          </a:solidFill>
          <a:latin typeface="+mn-lt"/>
        </a:defRPr>
      </a:lvl7pPr>
      <a:lvl8pPr marL="3429000" indent="-228600" algn="l" rtl="0" eaLnBrk="0" fontAlgn="base" hangingPunct="0">
        <a:spcBef>
          <a:spcPct val="20000"/>
        </a:spcBef>
        <a:spcAft>
          <a:spcPct val="0"/>
        </a:spcAft>
        <a:buClr>
          <a:schemeClr val="tx1"/>
        </a:buClr>
        <a:buChar char="•"/>
        <a:defRPr>
          <a:solidFill>
            <a:schemeClr val="tx1"/>
          </a:solidFill>
          <a:latin typeface="+mn-lt"/>
        </a:defRPr>
      </a:lvl8pPr>
      <a:lvl9pPr marL="3886200" indent="-228600" algn="l" rtl="0" eaLnBrk="0" fontAlgn="base" hangingPunct="0">
        <a:spcBef>
          <a:spcPct val="20000"/>
        </a:spcBef>
        <a:spcAft>
          <a:spcPct val="0"/>
        </a:spcAft>
        <a:buClr>
          <a:schemeClr val="tx1"/>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0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076" name="Rectangle 4"/>
          <p:cNvSpPr>
            <a:spLocks noGrp="1" noChangeArrowheads="1"/>
          </p:cNvSpPr>
          <p:nvPr>
            <p:ph type="ctrTitle"/>
          </p:nvPr>
        </p:nvSpPr>
        <p:spPr>
          <a:xfrm>
            <a:off x="685800" y="2286000"/>
            <a:ext cx="7772400" cy="1143000"/>
          </a:xfrm>
          <a:noFill/>
          <a:ln/>
        </p:spPr>
        <p:txBody>
          <a:bodyPr/>
          <a:lstStyle/>
          <a:p>
            <a:pPr algn="ctr"/>
            <a:r>
              <a:rPr lang="en-US" dirty="0">
                <a:latin typeface="Lucida Sans" panose="020B0602030504020204" pitchFamily="34" charset="0"/>
              </a:rPr>
              <a:t>Overview of Storage and Indexing</a:t>
            </a:r>
          </a:p>
        </p:txBody>
      </p:sp>
      <p:sp>
        <p:nvSpPr>
          <p:cNvPr id="3077" name="Rectangle 5"/>
          <p:cNvSpPr>
            <a:spLocks noGrp="1" noChangeArrowheads="1"/>
          </p:cNvSpPr>
          <p:nvPr>
            <p:ph type="subTitle" idx="1"/>
          </p:nvPr>
        </p:nvSpPr>
        <p:spPr>
          <a:noFill/>
          <a:ln/>
        </p:spPr>
        <p:txBody>
          <a:bodyPr/>
          <a:lstStyle/>
          <a:p>
            <a:pPr marL="342900" indent="-342900"/>
            <a:r>
              <a:rPr lang="en-US" dirty="0"/>
              <a:t>Chapter 8</a:t>
            </a:r>
          </a:p>
        </p:txBody>
      </p:sp>
      <p:sp>
        <p:nvSpPr>
          <p:cNvPr id="3078" name="Rectangle 6"/>
          <p:cNvSpPr>
            <a:spLocks noChangeArrowheads="1"/>
          </p:cNvSpPr>
          <p:nvPr/>
        </p:nvSpPr>
        <p:spPr bwMode="auto">
          <a:xfrm>
            <a:off x="381000" y="4724400"/>
            <a:ext cx="8361363" cy="1184275"/>
          </a:xfrm>
          <a:prstGeom prst="rect">
            <a:avLst/>
          </a:prstGeom>
          <a:noFill/>
          <a:ln w="9525">
            <a:noFill/>
            <a:miter lim="800000"/>
            <a:headEnd/>
            <a:tailEnd/>
          </a:ln>
          <a:effectLst/>
        </p:spPr>
        <p:txBody>
          <a:bodyPr wrap="none" lIns="90488" tIns="44450" rIns="90488" bIns="44450">
            <a:spAutoFit/>
          </a:bodyPr>
          <a:lstStyle/>
          <a:p>
            <a:pPr algn="ctr"/>
            <a:r>
              <a:rPr lang="en-US">
                <a:solidFill>
                  <a:srgbClr val="CF0E30"/>
                </a:solidFill>
                <a:latin typeface="Book Antiqua" pitchFamily="18" charset="0"/>
              </a:rPr>
              <a:t>“If you don’t find it in the index, look very carefully through</a:t>
            </a:r>
          </a:p>
          <a:p>
            <a:pPr algn="ctr"/>
            <a:r>
              <a:rPr lang="en-US">
                <a:solidFill>
                  <a:srgbClr val="CF0E30"/>
                </a:solidFill>
                <a:latin typeface="Book Antiqua" pitchFamily="18" charset="0"/>
              </a:rPr>
              <a:t>the entire catalog”</a:t>
            </a:r>
          </a:p>
          <a:p>
            <a:pPr algn="ctr"/>
            <a:r>
              <a:rPr lang="en-US">
                <a:solidFill>
                  <a:srgbClr val="CF0E30"/>
                </a:solidFill>
                <a:latin typeface="Book Antiqua" pitchFamily="18" charset="0"/>
              </a:rPr>
              <a:t>-- Sears, Roebuck, and Co., Consumers’ Guide, 1897</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1508" name="Rectangle 4"/>
          <p:cNvSpPr>
            <a:spLocks noGrp="1" noChangeArrowheads="1"/>
          </p:cNvSpPr>
          <p:nvPr>
            <p:ph type="title"/>
          </p:nvPr>
        </p:nvSpPr>
        <p:spPr>
          <a:xfrm>
            <a:off x="381000" y="228600"/>
            <a:ext cx="8153400" cy="1104900"/>
          </a:xfrm>
          <a:noFill/>
          <a:ln/>
        </p:spPr>
        <p:txBody>
          <a:bodyPr/>
          <a:lstStyle/>
          <a:p>
            <a:r>
              <a:rPr lang="en-US"/>
              <a:t>Alternatives for Data Entries (Contd.)</a:t>
            </a:r>
          </a:p>
        </p:txBody>
      </p:sp>
      <p:sp>
        <p:nvSpPr>
          <p:cNvPr id="21509" name="Rectangle 5"/>
          <p:cNvSpPr>
            <a:spLocks noGrp="1" noChangeArrowheads="1"/>
          </p:cNvSpPr>
          <p:nvPr>
            <p:ph type="body" idx="1"/>
          </p:nvPr>
        </p:nvSpPr>
        <p:spPr>
          <a:xfrm>
            <a:off x="762000" y="1600200"/>
            <a:ext cx="8001000" cy="4648200"/>
          </a:xfrm>
          <a:noFill/>
          <a:ln/>
        </p:spPr>
        <p:txBody>
          <a:bodyPr/>
          <a:lstStyle/>
          <a:p>
            <a:r>
              <a:rPr lang="en-US" dirty="0">
                <a:solidFill>
                  <a:schemeClr val="accent2"/>
                </a:solidFill>
              </a:rPr>
              <a:t>Alternatives 2 and 3:</a:t>
            </a:r>
          </a:p>
          <a:p>
            <a:pPr lvl="1">
              <a:buSzPct val="75000"/>
            </a:pPr>
            <a:r>
              <a:rPr lang="en-US" dirty="0"/>
              <a:t>Data entries are typically much smaller than data records.  So the portion of index structure used to direct the search, which depends on size of data entries, is much smaller than with Alternative 1.</a:t>
            </a:r>
          </a:p>
          <a:p>
            <a:pPr lvl="1">
              <a:buSzPct val="75000"/>
            </a:pPr>
            <a:r>
              <a:rPr lang="en-US" dirty="0"/>
              <a:t>So this is preferred when there are large data records, especially if search keys are small. </a:t>
            </a:r>
          </a:p>
          <a:p>
            <a:pPr lvl="1">
              <a:buSzPct val="75000"/>
            </a:pPr>
            <a:r>
              <a:rPr lang="en-US" dirty="0"/>
              <a:t>Alternative 3 more compact than Alternative 2, but leads to variable sized data entries even if search keys are of fixed length.</a:t>
            </a: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a:t>Index Classification</a:t>
            </a:r>
          </a:p>
        </p:txBody>
      </p:sp>
      <p:sp>
        <p:nvSpPr>
          <p:cNvPr id="23557" name="Rectangle 5"/>
          <p:cNvSpPr>
            <a:spLocks noGrp="1" noChangeArrowheads="1"/>
          </p:cNvSpPr>
          <p:nvPr>
            <p:ph type="body" idx="1"/>
          </p:nvPr>
        </p:nvSpPr>
        <p:spPr>
          <a:xfrm>
            <a:off x="533400" y="1600200"/>
            <a:ext cx="8153400" cy="4953000"/>
          </a:xfrm>
          <a:noFill/>
          <a:ln/>
        </p:spPr>
        <p:txBody>
          <a:bodyPr/>
          <a:lstStyle/>
          <a:p>
            <a:r>
              <a:rPr lang="en-US" i="1" dirty="0">
                <a:solidFill>
                  <a:schemeClr val="accent2"/>
                </a:solidFill>
              </a:rPr>
              <a:t>Primary</a:t>
            </a:r>
            <a:r>
              <a:rPr lang="en-US" dirty="0">
                <a:solidFill>
                  <a:schemeClr val="accent2"/>
                </a:solidFill>
              </a:rPr>
              <a:t> vs. </a:t>
            </a:r>
            <a:r>
              <a:rPr lang="en-US" i="1" dirty="0">
                <a:solidFill>
                  <a:schemeClr val="accent2"/>
                </a:solidFill>
              </a:rPr>
              <a:t>secondary</a:t>
            </a:r>
            <a:r>
              <a:rPr lang="en-US" dirty="0">
                <a:solidFill>
                  <a:schemeClr val="accent2"/>
                </a:solidFill>
              </a:rPr>
              <a:t>:  </a:t>
            </a:r>
            <a:r>
              <a:rPr lang="en-US" dirty="0"/>
              <a:t>If search key contains primary key, then called primary index.</a:t>
            </a:r>
          </a:p>
          <a:p>
            <a:pPr lvl="1">
              <a:buSzPct val="75000"/>
            </a:pPr>
            <a:r>
              <a:rPr lang="en-US" i="1" dirty="0">
                <a:solidFill>
                  <a:schemeClr val="accent2"/>
                </a:solidFill>
              </a:rPr>
              <a:t>Unique</a:t>
            </a:r>
            <a:r>
              <a:rPr lang="en-US" dirty="0"/>
              <a:t> index:  Search key contains a candidate key.</a:t>
            </a:r>
          </a:p>
          <a:p>
            <a:r>
              <a:rPr lang="en-US" i="1" dirty="0">
                <a:solidFill>
                  <a:schemeClr val="accent2"/>
                </a:solidFill>
              </a:rPr>
              <a:t>Clustered</a:t>
            </a:r>
            <a:r>
              <a:rPr lang="en-US" dirty="0">
                <a:solidFill>
                  <a:schemeClr val="accent2"/>
                </a:solidFill>
              </a:rPr>
              <a:t> vs. </a:t>
            </a:r>
            <a:r>
              <a:rPr lang="en-US" i="1" dirty="0" err="1">
                <a:solidFill>
                  <a:schemeClr val="accent2"/>
                </a:solidFill>
              </a:rPr>
              <a:t>unclustered</a:t>
            </a:r>
            <a:r>
              <a:rPr lang="en-US" dirty="0">
                <a:solidFill>
                  <a:schemeClr val="accent2"/>
                </a:solidFill>
              </a:rPr>
              <a:t>:  </a:t>
            </a:r>
            <a:r>
              <a:rPr lang="en-US" dirty="0"/>
              <a:t>If order of data records is the same as, or `close to’, order of data entries in index, then called clustered index.</a:t>
            </a:r>
          </a:p>
          <a:p>
            <a:pPr lvl="1">
              <a:buSzPct val="75000"/>
            </a:pPr>
            <a:r>
              <a:rPr lang="en-US" dirty="0"/>
              <a:t>Alternative 1 implies clustered; in practice, clustered also implies Alternative 1 (since sorted files are rare).</a:t>
            </a:r>
          </a:p>
          <a:p>
            <a:pPr lvl="1">
              <a:buSzPct val="75000"/>
            </a:pPr>
            <a:r>
              <a:rPr lang="en-US" dirty="0"/>
              <a:t>A file can be clustered on at most one search key.</a:t>
            </a:r>
          </a:p>
          <a:p>
            <a:pPr lvl="1">
              <a:buSzPct val="75000"/>
            </a:pPr>
            <a:r>
              <a:rPr lang="en-US" dirty="0"/>
              <a:t>Cost of retrieving data records through index varies </a:t>
            </a:r>
            <a:r>
              <a:rPr lang="en-US" i="1" dirty="0"/>
              <a:t>greatly </a:t>
            </a:r>
            <a:r>
              <a:rPr lang="en-US" dirty="0"/>
              <a:t>based on whether index is clustered or not!</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36600" y="6148388"/>
            <a:ext cx="1905000" cy="457200"/>
          </a:xfrm>
          <a:prstGeom prst="rect">
            <a:avLst/>
          </a:prstGeom>
          <a:noFill/>
          <a:ln w="9525">
            <a:noFill/>
            <a:miter lim="800000"/>
            <a:headEnd/>
            <a:tailEnd/>
          </a:ln>
          <a:effectLst/>
        </p:spPr>
        <p:txBody>
          <a:bodyPr wrap="none" anchor="ctr"/>
          <a:lstStyle/>
          <a:p>
            <a:endParaRPr lang="en-US"/>
          </a:p>
        </p:txBody>
      </p:sp>
      <p:sp>
        <p:nvSpPr>
          <p:cNvPr id="25603" name="Rectangle 3"/>
          <p:cNvSpPr>
            <a:spLocks noChangeArrowheads="1"/>
          </p:cNvSpPr>
          <p:nvPr/>
        </p:nvSpPr>
        <p:spPr bwMode="auto">
          <a:xfrm>
            <a:off x="3175000" y="6148388"/>
            <a:ext cx="2895600" cy="457200"/>
          </a:xfrm>
          <a:prstGeom prst="rect">
            <a:avLst/>
          </a:prstGeom>
          <a:noFill/>
          <a:ln w="9525">
            <a:noFill/>
            <a:miter lim="800000"/>
            <a:headEnd/>
            <a:tailEnd/>
          </a:ln>
          <a:effectLst/>
        </p:spPr>
        <p:txBody>
          <a:bodyPr wrap="none" anchor="ctr"/>
          <a:lstStyle/>
          <a:p>
            <a:endParaRPr lang="en-US"/>
          </a:p>
        </p:txBody>
      </p:sp>
      <p:sp>
        <p:nvSpPr>
          <p:cNvPr id="25604" name="Rectangle 4"/>
          <p:cNvSpPr>
            <a:spLocks noGrp="1" noChangeArrowheads="1"/>
          </p:cNvSpPr>
          <p:nvPr>
            <p:ph type="title"/>
          </p:nvPr>
        </p:nvSpPr>
        <p:spPr>
          <a:xfrm>
            <a:off x="838200" y="190500"/>
            <a:ext cx="7772400" cy="1104900"/>
          </a:xfrm>
          <a:noFill/>
          <a:ln/>
        </p:spPr>
        <p:txBody>
          <a:bodyPr/>
          <a:lstStyle/>
          <a:p>
            <a:r>
              <a:rPr lang="en-US"/>
              <a:t>Clustered vs. Unclustered Index</a:t>
            </a:r>
          </a:p>
        </p:txBody>
      </p:sp>
      <p:sp>
        <p:nvSpPr>
          <p:cNvPr id="25605" name="Rectangle 5"/>
          <p:cNvSpPr>
            <a:spLocks noGrp="1" noChangeArrowheads="1"/>
          </p:cNvSpPr>
          <p:nvPr>
            <p:ph type="body" idx="1"/>
          </p:nvPr>
        </p:nvSpPr>
        <p:spPr>
          <a:xfrm>
            <a:off x="0" y="990600"/>
            <a:ext cx="8991600" cy="3657600"/>
          </a:xfrm>
          <a:noFill/>
          <a:ln/>
        </p:spPr>
        <p:txBody>
          <a:bodyPr/>
          <a:lstStyle/>
          <a:p>
            <a:r>
              <a:rPr lang="en-US" dirty="0"/>
              <a:t>Suppose that Alternative (2) is used for data entries, and that the data records are stored in a heap file.</a:t>
            </a:r>
          </a:p>
          <a:p>
            <a:pPr lvl="1">
              <a:buSzPct val="75000"/>
            </a:pPr>
            <a:r>
              <a:rPr lang="en-US" dirty="0"/>
              <a:t> To build clustered index, first sort the heap file (with some free space on each page for future inserts).  </a:t>
            </a:r>
          </a:p>
          <a:p>
            <a:pPr lvl="1">
              <a:buSzPct val="75000"/>
            </a:pPr>
            <a:r>
              <a:rPr lang="en-US" dirty="0"/>
              <a:t>Overflow pages may be needed for inserts.  (Thus, order of data </a:t>
            </a:r>
            <a:r>
              <a:rPr lang="en-US" dirty="0" err="1"/>
              <a:t>recs</a:t>
            </a:r>
            <a:r>
              <a:rPr lang="en-US" dirty="0"/>
              <a:t> is `close to’, but not identical to, the sort order.)</a:t>
            </a:r>
          </a:p>
        </p:txBody>
      </p:sp>
      <p:sp>
        <p:nvSpPr>
          <p:cNvPr id="25606" name="Rectangle 6"/>
          <p:cNvSpPr>
            <a:spLocks noChangeArrowheads="1"/>
          </p:cNvSpPr>
          <p:nvPr/>
        </p:nvSpPr>
        <p:spPr bwMode="auto">
          <a:xfrm>
            <a:off x="736600" y="6148388"/>
            <a:ext cx="1905000" cy="457200"/>
          </a:xfrm>
          <a:prstGeom prst="rect">
            <a:avLst/>
          </a:prstGeom>
          <a:noFill/>
          <a:ln w="9525">
            <a:noFill/>
            <a:miter lim="800000"/>
            <a:headEnd/>
            <a:tailEnd/>
          </a:ln>
          <a:effectLst/>
        </p:spPr>
        <p:txBody>
          <a:bodyPr wrap="none" anchor="ctr"/>
          <a:lstStyle/>
          <a:p>
            <a:endParaRPr lang="en-US"/>
          </a:p>
        </p:txBody>
      </p:sp>
      <p:sp>
        <p:nvSpPr>
          <p:cNvPr id="25607" name="Rectangle 7"/>
          <p:cNvSpPr>
            <a:spLocks noChangeArrowheads="1"/>
          </p:cNvSpPr>
          <p:nvPr/>
        </p:nvSpPr>
        <p:spPr bwMode="auto">
          <a:xfrm>
            <a:off x="3175000" y="6148388"/>
            <a:ext cx="2895600" cy="457200"/>
          </a:xfrm>
          <a:prstGeom prst="rect">
            <a:avLst/>
          </a:prstGeom>
          <a:noFill/>
          <a:ln w="9525">
            <a:noFill/>
            <a:miter lim="800000"/>
            <a:headEnd/>
            <a:tailEnd/>
          </a:ln>
          <a:effectLst/>
        </p:spPr>
        <p:txBody>
          <a:bodyPr wrap="none" anchor="ctr"/>
          <a:lstStyle/>
          <a:p>
            <a:endParaRPr lang="en-US"/>
          </a:p>
        </p:txBody>
      </p:sp>
      <p:sp>
        <p:nvSpPr>
          <p:cNvPr id="25608" name="Freeform 8"/>
          <p:cNvSpPr>
            <a:spLocks/>
          </p:cNvSpPr>
          <p:nvPr/>
        </p:nvSpPr>
        <p:spPr bwMode="auto">
          <a:xfrm>
            <a:off x="331788" y="5995988"/>
            <a:ext cx="398462" cy="328612"/>
          </a:xfrm>
          <a:custGeom>
            <a:avLst/>
            <a:gdLst/>
            <a:ahLst/>
            <a:cxnLst>
              <a:cxn ang="0">
                <a:pos x="0" y="206"/>
              </a:cxn>
              <a:cxn ang="0">
                <a:pos x="0" y="0"/>
              </a:cxn>
              <a:cxn ang="0">
                <a:pos x="250" y="0"/>
              </a:cxn>
              <a:cxn ang="0">
                <a:pos x="250" y="206"/>
              </a:cxn>
              <a:cxn ang="0">
                <a:pos x="0" y="206"/>
              </a:cxn>
            </a:cxnLst>
            <a:rect l="0" t="0" r="r" b="b"/>
            <a:pathLst>
              <a:path w="251" h="207">
                <a:moveTo>
                  <a:pt x="0" y="206"/>
                </a:moveTo>
                <a:lnTo>
                  <a:pt x="0" y="0"/>
                </a:lnTo>
                <a:lnTo>
                  <a:pt x="250" y="0"/>
                </a:lnTo>
                <a:lnTo>
                  <a:pt x="250" y="206"/>
                </a:lnTo>
                <a:lnTo>
                  <a:pt x="0" y="20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09" name="Freeform 9"/>
          <p:cNvSpPr>
            <a:spLocks/>
          </p:cNvSpPr>
          <p:nvPr/>
        </p:nvSpPr>
        <p:spPr bwMode="auto">
          <a:xfrm>
            <a:off x="860425" y="5995988"/>
            <a:ext cx="396875" cy="328612"/>
          </a:xfrm>
          <a:custGeom>
            <a:avLst/>
            <a:gdLst/>
            <a:ahLst/>
            <a:cxnLst>
              <a:cxn ang="0">
                <a:pos x="0" y="206"/>
              </a:cxn>
              <a:cxn ang="0">
                <a:pos x="0" y="0"/>
              </a:cxn>
              <a:cxn ang="0">
                <a:pos x="249" y="0"/>
              </a:cxn>
              <a:cxn ang="0">
                <a:pos x="249" y="206"/>
              </a:cxn>
              <a:cxn ang="0">
                <a:pos x="0" y="206"/>
              </a:cxn>
            </a:cxnLst>
            <a:rect l="0" t="0" r="r" b="b"/>
            <a:pathLst>
              <a:path w="250" h="207">
                <a:moveTo>
                  <a:pt x="0" y="206"/>
                </a:moveTo>
                <a:lnTo>
                  <a:pt x="0" y="0"/>
                </a:lnTo>
                <a:lnTo>
                  <a:pt x="249" y="0"/>
                </a:lnTo>
                <a:lnTo>
                  <a:pt x="249" y="206"/>
                </a:lnTo>
                <a:lnTo>
                  <a:pt x="0" y="20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10" name="Freeform 10"/>
          <p:cNvSpPr>
            <a:spLocks/>
          </p:cNvSpPr>
          <p:nvPr/>
        </p:nvSpPr>
        <p:spPr bwMode="auto">
          <a:xfrm>
            <a:off x="1387475" y="5995988"/>
            <a:ext cx="400050" cy="328612"/>
          </a:xfrm>
          <a:custGeom>
            <a:avLst/>
            <a:gdLst/>
            <a:ahLst/>
            <a:cxnLst>
              <a:cxn ang="0">
                <a:pos x="0" y="206"/>
              </a:cxn>
              <a:cxn ang="0">
                <a:pos x="0" y="0"/>
              </a:cxn>
              <a:cxn ang="0">
                <a:pos x="251" y="0"/>
              </a:cxn>
              <a:cxn ang="0">
                <a:pos x="251" y="206"/>
              </a:cxn>
              <a:cxn ang="0">
                <a:pos x="0" y="206"/>
              </a:cxn>
            </a:cxnLst>
            <a:rect l="0" t="0" r="r" b="b"/>
            <a:pathLst>
              <a:path w="252" h="207">
                <a:moveTo>
                  <a:pt x="0" y="206"/>
                </a:moveTo>
                <a:lnTo>
                  <a:pt x="0" y="0"/>
                </a:lnTo>
                <a:lnTo>
                  <a:pt x="251" y="0"/>
                </a:lnTo>
                <a:lnTo>
                  <a:pt x="251" y="206"/>
                </a:lnTo>
                <a:lnTo>
                  <a:pt x="0" y="20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11" name="Freeform 11"/>
          <p:cNvSpPr>
            <a:spLocks/>
          </p:cNvSpPr>
          <p:nvPr/>
        </p:nvSpPr>
        <p:spPr bwMode="auto">
          <a:xfrm>
            <a:off x="1917700" y="5995988"/>
            <a:ext cx="396875" cy="328612"/>
          </a:xfrm>
          <a:custGeom>
            <a:avLst/>
            <a:gdLst/>
            <a:ahLst/>
            <a:cxnLst>
              <a:cxn ang="0">
                <a:pos x="0" y="206"/>
              </a:cxn>
              <a:cxn ang="0">
                <a:pos x="0" y="0"/>
              </a:cxn>
              <a:cxn ang="0">
                <a:pos x="249" y="0"/>
              </a:cxn>
              <a:cxn ang="0">
                <a:pos x="249" y="206"/>
              </a:cxn>
              <a:cxn ang="0">
                <a:pos x="0" y="206"/>
              </a:cxn>
            </a:cxnLst>
            <a:rect l="0" t="0" r="r" b="b"/>
            <a:pathLst>
              <a:path w="250" h="207">
                <a:moveTo>
                  <a:pt x="0" y="206"/>
                </a:moveTo>
                <a:lnTo>
                  <a:pt x="0" y="0"/>
                </a:lnTo>
                <a:lnTo>
                  <a:pt x="249" y="0"/>
                </a:lnTo>
                <a:lnTo>
                  <a:pt x="249" y="206"/>
                </a:lnTo>
                <a:lnTo>
                  <a:pt x="0" y="20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12" name="Freeform 12"/>
          <p:cNvSpPr>
            <a:spLocks/>
          </p:cNvSpPr>
          <p:nvPr/>
        </p:nvSpPr>
        <p:spPr bwMode="auto">
          <a:xfrm>
            <a:off x="2446338" y="5995988"/>
            <a:ext cx="396875" cy="328612"/>
          </a:xfrm>
          <a:custGeom>
            <a:avLst/>
            <a:gdLst/>
            <a:ahLst/>
            <a:cxnLst>
              <a:cxn ang="0">
                <a:pos x="0" y="206"/>
              </a:cxn>
              <a:cxn ang="0">
                <a:pos x="0" y="0"/>
              </a:cxn>
              <a:cxn ang="0">
                <a:pos x="249" y="0"/>
              </a:cxn>
              <a:cxn ang="0">
                <a:pos x="249" y="206"/>
              </a:cxn>
              <a:cxn ang="0">
                <a:pos x="0" y="206"/>
              </a:cxn>
            </a:cxnLst>
            <a:rect l="0" t="0" r="r" b="b"/>
            <a:pathLst>
              <a:path w="250" h="207">
                <a:moveTo>
                  <a:pt x="0" y="206"/>
                </a:moveTo>
                <a:lnTo>
                  <a:pt x="0" y="0"/>
                </a:lnTo>
                <a:lnTo>
                  <a:pt x="249" y="0"/>
                </a:lnTo>
                <a:lnTo>
                  <a:pt x="249" y="206"/>
                </a:lnTo>
                <a:lnTo>
                  <a:pt x="0" y="20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13" name="Freeform 13"/>
          <p:cNvSpPr>
            <a:spLocks/>
          </p:cNvSpPr>
          <p:nvPr/>
        </p:nvSpPr>
        <p:spPr bwMode="auto">
          <a:xfrm>
            <a:off x="2973388" y="5995988"/>
            <a:ext cx="398462" cy="328612"/>
          </a:xfrm>
          <a:custGeom>
            <a:avLst/>
            <a:gdLst/>
            <a:ahLst/>
            <a:cxnLst>
              <a:cxn ang="0">
                <a:pos x="0" y="206"/>
              </a:cxn>
              <a:cxn ang="0">
                <a:pos x="0" y="0"/>
              </a:cxn>
              <a:cxn ang="0">
                <a:pos x="250" y="0"/>
              </a:cxn>
              <a:cxn ang="0">
                <a:pos x="250" y="206"/>
              </a:cxn>
              <a:cxn ang="0">
                <a:pos x="0" y="206"/>
              </a:cxn>
            </a:cxnLst>
            <a:rect l="0" t="0" r="r" b="b"/>
            <a:pathLst>
              <a:path w="251" h="207">
                <a:moveTo>
                  <a:pt x="0" y="206"/>
                </a:moveTo>
                <a:lnTo>
                  <a:pt x="0" y="0"/>
                </a:lnTo>
                <a:lnTo>
                  <a:pt x="250" y="0"/>
                </a:lnTo>
                <a:lnTo>
                  <a:pt x="250" y="206"/>
                </a:lnTo>
                <a:lnTo>
                  <a:pt x="0" y="20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14" name="Freeform 14"/>
          <p:cNvSpPr>
            <a:spLocks/>
          </p:cNvSpPr>
          <p:nvPr/>
        </p:nvSpPr>
        <p:spPr bwMode="auto">
          <a:xfrm>
            <a:off x="3502025" y="5995988"/>
            <a:ext cx="398463" cy="328612"/>
          </a:xfrm>
          <a:custGeom>
            <a:avLst/>
            <a:gdLst/>
            <a:ahLst/>
            <a:cxnLst>
              <a:cxn ang="0">
                <a:pos x="0" y="206"/>
              </a:cxn>
              <a:cxn ang="0">
                <a:pos x="0" y="0"/>
              </a:cxn>
              <a:cxn ang="0">
                <a:pos x="250" y="0"/>
              </a:cxn>
              <a:cxn ang="0">
                <a:pos x="250" y="206"/>
              </a:cxn>
              <a:cxn ang="0">
                <a:pos x="0" y="206"/>
              </a:cxn>
            </a:cxnLst>
            <a:rect l="0" t="0" r="r" b="b"/>
            <a:pathLst>
              <a:path w="251" h="207">
                <a:moveTo>
                  <a:pt x="0" y="206"/>
                </a:moveTo>
                <a:lnTo>
                  <a:pt x="0" y="0"/>
                </a:lnTo>
                <a:lnTo>
                  <a:pt x="250" y="0"/>
                </a:lnTo>
                <a:lnTo>
                  <a:pt x="250" y="206"/>
                </a:lnTo>
                <a:lnTo>
                  <a:pt x="0" y="20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15" name="Freeform 15"/>
          <p:cNvSpPr>
            <a:spLocks/>
          </p:cNvSpPr>
          <p:nvPr/>
        </p:nvSpPr>
        <p:spPr bwMode="auto">
          <a:xfrm>
            <a:off x="1092200" y="4914900"/>
            <a:ext cx="1724025" cy="1588"/>
          </a:xfrm>
          <a:custGeom>
            <a:avLst/>
            <a:gdLst/>
            <a:ahLst/>
            <a:cxnLst>
              <a:cxn ang="0">
                <a:pos x="0" y="0"/>
              </a:cxn>
              <a:cxn ang="0">
                <a:pos x="1085" y="0"/>
              </a:cxn>
              <a:cxn ang="0">
                <a:pos x="0" y="0"/>
              </a:cxn>
            </a:cxnLst>
            <a:rect l="0" t="0" r="r" b="b"/>
            <a:pathLst>
              <a:path w="1086" h="1">
                <a:moveTo>
                  <a:pt x="0" y="0"/>
                </a:moveTo>
                <a:lnTo>
                  <a:pt x="1085" y="0"/>
                </a:lnTo>
                <a:lnTo>
                  <a:pt x="0" y="0"/>
                </a:lnTo>
              </a:path>
            </a:pathLst>
          </a:custGeom>
          <a:noFill/>
          <a:ln w="12700" cap="rnd" cmpd="sng">
            <a:solidFill>
              <a:schemeClr val="tx2"/>
            </a:solidFill>
            <a:prstDash val="solid"/>
            <a:round/>
            <a:headEnd type="none" w="sm" len="sm"/>
            <a:tailEnd type="none" w="sm" len="sm"/>
          </a:ln>
          <a:effectLst/>
        </p:spPr>
        <p:txBody>
          <a:bodyPr/>
          <a:lstStyle/>
          <a:p>
            <a:endParaRPr lang="en-US"/>
          </a:p>
        </p:txBody>
      </p:sp>
      <p:sp>
        <p:nvSpPr>
          <p:cNvPr id="25616" name="Freeform 16"/>
          <p:cNvSpPr>
            <a:spLocks/>
          </p:cNvSpPr>
          <p:nvPr/>
        </p:nvSpPr>
        <p:spPr bwMode="auto">
          <a:xfrm>
            <a:off x="1092200" y="3940175"/>
            <a:ext cx="909638" cy="976313"/>
          </a:xfrm>
          <a:custGeom>
            <a:avLst/>
            <a:gdLst/>
            <a:ahLst/>
            <a:cxnLst>
              <a:cxn ang="0">
                <a:pos x="0" y="614"/>
              </a:cxn>
              <a:cxn ang="0">
                <a:pos x="572" y="0"/>
              </a:cxn>
              <a:cxn ang="0">
                <a:pos x="0" y="614"/>
              </a:cxn>
            </a:cxnLst>
            <a:rect l="0" t="0" r="r" b="b"/>
            <a:pathLst>
              <a:path w="573" h="615">
                <a:moveTo>
                  <a:pt x="0" y="614"/>
                </a:moveTo>
                <a:lnTo>
                  <a:pt x="572" y="0"/>
                </a:lnTo>
                <a:lnTo>
                  <a:pt x="0" y="6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17" name="Freeform 17"/>
          <p:cNvSpPr>
            <a:spLocks/>
          </p:cNvSpPr>
          <p:nvPr/>
        </p:nvSpPr>
        <p:spPr bwMode="auto">
          <a:xfrm>
            <a:off x="2000250" y="3940175"/>
            <a:ext cx="825500" cy="976313"/>
          </a:xfrm>
          <a:custGeom>
            <a:avLst/>
            <a:gdLst/>
            <a:ahLst/>
            <a:cxnLst>
              <a:cxn ang="0">
                <a:pos x="0" y="0"/>
              </a:cxn>
              <a:cxn ang="0">
                <a:pos x="519" y="614"/>
              </a:cxn>
              <a:cxn ang="0">
                <a:pos x="0" y="0"/>
              </a:cxn>
            </a:cxnLst>
            <a:rect l="0" t="0" r="r" b="b"/>
            <a:pathLst>
              <a:path w="520" h="615">
                <a:moveTo>
                  <a:pt x="0" y="0"/>
                </a:moveTo>
                <a:lnTo>
                  <a:pt x="519" y="61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18" name="Freeform 18"/>
          <p:cNvSpPr>
            <a:spLocks/>
          </p:cNvSpPr>
          <p:nvPr/>
        </p:nvSpPr>
        <p:spPr bwMode="auto">
          <a:xfrm>
            <a:off x="1666875" y="3854450"/>
            <a:ext cx="334963" cy="87313"/>
          </a:xfrm>
          <a:custGeom>
            <a:avLst/>
            <a:gdLst/>
            <a:ahLst/>
            <a:cxnLst>
              <a:cxn ang="0">
                <a:pos x="0" y="0"/>
              </a:cxn>
              <a:cxn ang="0">
                <a:pos x="35" y="8"/>
              </a:cxn>
              <a:cxn ang="0">
                <a:pos x="210" y="54"/>
              </a:cxn>
              <a:cxn ang="0">
                <a:pos x="0" y="0"/>
              </a:cxn>
            </a:cxnLst>
            <a:rect l="0" t="0" r="r" b="b"/>
            <a:pathLst>
              <a:path w="211" h="55">
                <a:moveTo>
                  <a:pt x="0" y="0"/>
                </a:moveTo>
                <a:lnTo>
                  <a:pt x="35" y="8"/>
                </a:lnTo>
                <a:lnTo>
                  <a:pt x="210" y="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19" name="Freeform 19"/>
          <p:cNvSpPr>
            <a:spLocks/>
          </p:cNvSpPr>
          <p:nvPr/>
        </p:nvSpPr>
        <p:spPr bwMode="auto">
          <a:xfrm>
            <a:off x="1903413" y="3892550"/>
            <a:ext cx="98425" cy="49213"/>
          </a:xfrm>
          <a:custGeom>
            <a:avLst/>
            <a:gdLst/>
            <a:ahLst/>
            <a:cxnLst>
              <a:cxn ang="0">
                <a:pos x="7" y="0"/>
              </a:cxn>
              <a:cxn ang="0">
                <a:pos x="61" y="30"/>
              </a:cxn>
              <a:cxn ang="0">
                <a:pos x="0" y="29"/>
              </a:cxn>
              <a:cxn ang="0">
                <a:pos x="7" y="0"/>
              </a:cxn>
            </a:cxnLst>
            <a:rect l="0" t="0" r="r" b="b"/>
            <a:pathLst>
              <a:path w="62" h="31">
                <a:moveTo>
                  <a:pt x="7" y="0"/>
                </a:moveTo>
                <a:lnTo>
                  <a:pt x="61" y="30"/>
                </a:lnTo>
                <a:lnTo>
                  <a:pt x="0" y="29"/>
                </a:lnTo>
                <a:lnTo>
                  <a:pt x="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20" name="Freeform 20"/>
          <p:cNvSpPr>
            <a:spLocks/>
          </p:cNvSpPr>
          <p:nvPr/>
        </p:nvSpPr>
        <p:spPr bwMode="auto">
          <a:xfrm>
            <a:off x="674688" y="5173663"/>
            <a:ext cx="468312" cy="323850"/>
          </a:xfrm>
          <a:custGeom>
            <a:avLst/>
            <a:gdLst/>
            <a:ahLst/>
            <a:cxnLst>
              <a:cxn ang="0">
                <a:pos x="0" y="0"/>
              </a:cxn>
              <a:cxn ang="0">
                <a:pos x="294" y="0"/>
              </a:cxn>
              <a:cxn ang="0">
                <a:pos x="294" y="203"/>
              </a:cxn>
              <a:cxn ang="0">
                <a:pos x="0" y="203"/>
              </a:cxn>
              <a:cxn ang="0">
                <a:pos x="0" y="0"/>
              </a:cxn>
            </a:cxnLst>
            <a:rect l="0" t="0" r="r" b="b"/>
            <a:pathLst>
              <a:path w="295" h="204">
                <a:moveTo>
                  <a:pt x="0" y="0"/>
                </a:moveTo>
                <a:lnTo>
                  <a:pt x="294" y="0"/>
                </a:lnTo>
                <a:lnTo>
                  <a:pt x="294" y="203"/>
                </a:lnTo>
                <a:lnTo>
                  <a:pt x="0" y="203"/>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1" name="Freeform 21"/>
          <p:cNvSpPr>
            <a:spLocks/>
          </p:cNvSpPr>
          <p:nvPr/>
        </p:nvSpPr>
        <p:spPr bwMode="auto">
          <a:xfrm>
            <a:off x="1141413" y="5292725"/>
            <a:ext cx="74612" cy="38100"/>
          </a:xfrm>
          <a:custGeom>
            <a:avLst/>
            <a:gdLst/>
            <a:ahLst/>
            <a:cxnLst>
              <a:cxn ang="0">
                <a:pos x="46" y="23"/>
              </a:cxn>
              <a:cxn ang="0">
                <a:pos x="0" y="12"/>
              </a:cxn>
              <a:cxn ang="0">
                <a:pos x="46" y="0"/>
              </a:cxn>
            </a:cxnLst>
            <a:rect l="0" t="0" r="r" b="b"/>
            <a:pathLst>
              <a:path w="47" h="24">
                <a:moveTo>
                  <a:pt x="46" y="23"/>
                </a:moveTo>
                <a:lnTo>
                  <a:pt x="0" y="12"/>
                </a:lnTo>
                <a:lnTo>
                  <a:pt x="46"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2" name="Freeform 22"/>
          <p:cNvSpPr>
            <a:spLocks/>
          </p:cNvSpPr>
          <p:nvPr/>
        </p:nvSpPr>
        <p:spPr bwMode="auto">
          <a:xfrm>
            <a:off x="1141413" y="5311775"/>
            <a:ext cx="280987" cy="1588"/>
          </a:xfrm>
          <a:custGeom>
            <a:avLst/>
            <a:gdLst/>
            <a:ahLst/>
            <a:cxnLst>
              <a:cxn ang="0">
                <a:pos x="0" y="0"/>
              </a:cxn>
              <a:cxn ang="0">
                <a:pos x="176" y="0"/>
              </a:cxn>
              <a:cxn ang="0">
                <a:pos x="0" y="0"/>
              </a:cxn>
            </a:cxnLst>
            <a:rect l="0" t="0" r="r" b="b"/>
            <a:pathLst>
              <a:path w="177" h="1">
                <a:moveTo>
                  <a:pt x="0" y="0"/>
                </a:moveTo>
                <a:lnTo>
                  <a:pt x="176" y="0"/>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3" name="Freeform 23"/>
          <p:cNvSpPr>
            <a:spLocks/>
          </p:cNvSpPr>
          <p:nvPr/>
        </p:nvSpPr>
        <p:spPr bwMode="auto">
          <a:xfrm>
            <a:off x="1346200" y="5292725"/>
            <a:ext cx="76200" cy="38100"/>
          </a:xfrm>
          <a:custGeom>
            <a:avLst/>
            <a:gdLst/>
            <a:ahLst/>
            <a:cxnLst>
              <a:cxn ang="0">
                <a:pos x="0" y="0"/>
              </a:cxn>
              <a:cxn ang="0">
                <a:pos x="47" y="12"/>
              </a:cxn>
              <a:cxn ang="0">
                <a:pos x="0" y="23"/>
              </a:cxn>
            </a:cxnLst>
            <a:rect l="0" t="0" r="r" b="b"/>
            <a:pathLst>
              <a:path w="48" h="24">
                <a:moveTo>
                  <a:pt x="0" y="0"/>
                </a:moveTo>
                <a:lnTo>
                  <a:pt x="47" y="12"/>
                </a:lnTo>
                <a:lnTo>
                  <a:pt x="0" y="23"/>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4" name="Freeform 24"/>
          <p:cNvSpPr>
            <a:spLocks/>
          </p:cNvSpPr>
          <p:nvPr/>
        </p:nvSpPr>
        <p:spPr bwMode="auto">
          <a:xfrm>
            <a:off x="1420813" y="5173663"/>
            <a:ext cx="468312" cy="323850"/>
          </a:xfrm>
          <a:custGeom>
            <a:avLst/>
            <a:gdLst/>
            <a:ahLst/>
            <a:cxnLst>
              <a:cxn ang="0">
                <a:pos x="0" y="0"/>
              </a:cxn>
              <a:cxn ang="0">
                <a:pos x="294" y="0"/>
              </a:cxn>
              <a:cxn ang="0">
                <a:pos x="294" y="203"/>
              </a:cxn>
              <a:cxn ang="0">
                <a:pos x="0" y="203"/>
              </a:cxn>
              <a:cxn ang="0">
                <a:pos x="0" y="0"/>
              </a:cxn>
            </a:cxnLst>
            <a:rect l="0" t="0" r="r" b="b"/>
            <a:pathLst>
              <a:path w="295" h="204">
                <a:moveTo>
                  <a:pt x="0" y="0"/>
                </a:moveTo>
                <a:lnTo>
                  <a:pt x="294" y="0"/>
                </a:lnTo>
                <a:lnTo>
                  <a:pt x="294" y="203"/>
                </a:lnTo>
                <a:lnTo>
                  <a:pt x="0" y="203"/>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5" name="Freeform 25"/>
          <p:cNvSpPr>
            <a:spLocks/>
          </p:cNvSpPr>
          <p:nvPr/>
        </p:nvSpPr>
        <p:spPr bwMode="auto">
          <a:xfrm>
            <a:off x="1887538" y="5292725"/>
            <a:ext cx="76200" cy="38100"/>
          </a:xfrm>
          <a:custGeom>
            <a:avLst/>
            <a:gdLst/>
            <a:ahLst/>
            <a:cxnLst>
              <a:cxn ang="0">
                <a:pos x="47" y="23"/>
              </a:cxn>
              <a:cxn ang="0">
                <a:pos x="0" y="12"/>
              </a:cxn>
              <a:cxn ang="0">
                <a:pos x="47" y="0"/>
              </a:cxn>
            </a:cxnLst>
            <a:rect l="0" t="0" r="r" b="b"/>
            <a:pathLst>
              <a:path w="48" h="24">
                <a:moveTo>
                  <a:pt x="47" y="23"/>
                </a:moveTo>
                <a:lnTo>
                  <a:pt x="0" y="12"/>
                </a:lnTo>
                <a:lnTo>
                  <a:pt x="47"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6" name="Freeform 26"/>
          <p:cNvSpPr>
            <a:spLocks/>
          </p:cNvSpPr>
          <p:nvPr/>
        </p:nvSpPr>
        <p:spPr bwMode="auto">
          <a:xfrm>
            <a:off x="1887538" y="5311775"/>
            <a:ext cx="233362" cy="1588"/>
          </a:xfrm>
          <a:custGeom>
            <a:avLst/>
            <a:gdLst/>
            <a:ahLst/>
            <a:cxnLst>
              <a:cxn ang="0">
                <a:pos x="0" y="0"/>
              </a:cxn>
              <a:cxn ang="0">
                <a:pos x="146" y="0"/>
              </a:cxn>
              <a:cxn ang="0">
                <a:pos x="0" y="0"/>
              </a:cxn>
            </a:cxnLst>
            <a:rect l="0" t="0" r="r" b="b"/>
            <a:pathLst>
              <a:path w="147" h="1">
                <a:moveTo>
                  <a:pt x="0" y="0"/>
                </a:moveTo>
                <a:lnTo>
                  <a:pt x="146" y="0"/>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7" name="Freeform 27"/>
          <p:cNvSpPr>
            <a:spLocks/>
          </p:cNvSpPr>
          <p:nvPr/>
        </p:nvSpPr>
        <p:spPr bwMode="auto">
          <a:xfrm>
            <a:off x="2044700" y="5292725"/>
            <a:ext cx="76200" cy="38100"/>
          </a:xfrm>
          <a:custGeom>
            <a:avLst/>
            <a:gdLst/>
            <a:ahLst/>
            <a:cxnLst>
              <a:cxn ang="0">
                <a:pos x="0" y="0"/>
              </a:cxn>
              <a:cxn ang="0">
                <a:pos x="47" y="12"/>
              </a:cxn>
              <a:cxn ang="0">
                <a:pos x="0" y="23"/>
              </a:cxn>
            </a:cxnLst>
            <a:rect l="0" t="0" r="r" b="b"/>
            <a:pathLst>
              <a:path w="48" h="24">
                <a:moveTo>
                  <a:pt x="0" y="0"/>
                </a:moveTo>
                <a:lnTo>
                  <a:pt x="47" y="12"/>
                </a:lnTo>
                <a:lnTo>
                  <a:pt x="0" y="23"/>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8" name="Freeform 28"/>
          <p:cNvSpPr>
            <a:spLocks/>
          </p:cNvSpPr>
          <p:nvPr/>
        </p:nvSpPr>
        <p:spPr bwMode="auto">
          <a:xfrm>
            <a:off x="1000125" y="4895850"/>
            <a:ext cx="188913" cy="279400"/>
          </a:xfrm>
          <a:custGeom>
            <a:avLst/>
            <a:gdLst/>
            <a:ahLst/>
            <a:cxnLst>
              <a:cxn ang="0">
                <a:pos x="118" y="0"/>
              </a:cxn>
              <a:cxn ang="0">
                <a:pos x="0" y="175"/>
              </a:cxn>
              <a:cxn ang="0">
                <a:pos x="118" y="0"/>
              </a:cxn>
            </a:cxnLst>
            <a:rect l="0" t="0" r="r" b="b"/>
            <a:pathLst>
              <a:path w="119" h="176">
                <a:moveTo>
                  <a:pt x="118" y="0"/>
                </a:moveTo>
                <a:lnTo>
                  <a:pt x="0" y="175"/>
                </a:lnTo>
                <a:lnTo>
                  <a:pt x="118"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29" name="Freeform 29"/>
          <p:cNvSpPr>
            <a:spLocks/>
          </p:cNvSpPr>
          <p:nvPr/>
        </p:nvSpPr>
        <p:spPr bwMode="auto">
          <a:xfrm>
            <a:off x="1000125" y="5100638"/>
            <a:ext cx="60325" cy="74612"/>
          </a:xfrm>
          <a:custGeom>
            <a:avLst/>
            <a:gdLst/>
            <a:ahLst/>
            <a:cxnLst>
              <a:cxn ang="0">
                <a:pos x="37" y="14"/>
              </a:cxn>
              <a:cxn ang="0">
                <a:pos x="0" y="46"/>
              </a:cxn>
              <a:cxn ang="0">
                <a:pos x="16" y="0"/>
              </a:cxn>
            </a:cxnLst>
            <a:rect l="0" t="0" r="r" b="b"/>
            <a:pathLst>
              <a:path w="38" h="47">
                <a:moveTo>
                  <a:pt x="37" y="14"/>
                </a:moveTo>
                <a:lnTo>
                  <a:pt x="0" y="46"/>
                </a:lnTo>
                <a:lnTo>
                  <a:pt x="16"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0" name="Freeform 30"/>
          <p:cNvSpPr>
            <a:spLocks/>
          </p:cNvSpPr>
          <p:nvPr/>
        </p:nvSpPr>
        <p:spPr bwMode="auto">
          <a:xfrm>
            <a:off x="1652588" y="4895850"/>
            <a:ext cx="1587" cy="279400"/>
          </a:xfrm>
          <a:custGeom>
            <a:avLst/>
            <a:gdLst/>
            <a:ahLst/>
            <a:cxnLst>
              <a:cxn ang="0">
                <a:pos x="0" y="0"/>
              </a:cxn>
              <a:cxn ang="0">
                <a:pos x="0" y="175"/>
              </a:cxn>
              <a:cxn ang="0">
                <a:pos x="0" y="0"/>
              </a:cxn>
            </a:cxnLst>
            <a:rect l="0" t="0" r="r" b="b"/>
            <a:pathLst>
              <a:path w="1" h="176">
                <a:moveTo>
                  <a:pt x="0" y="0"/>
                </a:moveTo>
                <a:lnTo>
                  <a:pt x="0" y="175"/>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1" name="Freeform 31"/>
          <p:cNvSpPr>
            <a:spLocks/>
          </p:cNvSpPr>
          <p:nvPr/>
        </p:nvSpPr>
        <p:spPr bwMode="auto">
          <a:xfrm>
            <a:off x="1635125" y="5099050"/>
            <a:ext cx="38100" cy="76200"/>
          </a:xfrm>
          <a:custGeom>
            <a:avLst/>
            <a:gdLst/>
            <a:ahLst/>
            <a:cxnLst>
              <a:cxn ang="0">
                <a:pos x="23" y="0"/>
              </a:cxn>
              <a:cxn ang="0">
                <a:pos x="11" y="47"/>
              </a:cxn>
              <a:cxn ang="0">
                <a:pos x="0" y="0"/>
              </a:cxn>
            </a:cxnLst>
            <a:rect l="0" t="0" r="r" b="b"/>
            <a:pathLst>
              <a:path w="24" h="48">
                <a:moveTo>
                  <a:pt x="23" y="0"/>
                </a:moveTo>
                <a:lnTo>
                  <a:pt x="11" y="47"/>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2" name="Freeform 32"/>
          <p:cNvSpPr>
            <a:spLocks/>
          </p:cNvSpPr>
          <p:nvPr/>
        </p:nvSpPr>
        <p:spPr bwMode="auto">
          <a:xfrm>
            <a:off x="2679700" y="5173663"/>
            <a:ext cx="466725" cy="323850"/>
          </a:xfrm>
          <a:custGeom>
            <a:avLst/>
            <a:gdLst/>
            <a:ahLst/>
            <a:cxnLst>
              <a:cxn ang="0">
                <a:pos x="0" y="0"/>
              </a:cxn>
              <a:cxn ang="0">
                <a:pos x="293" y="0"/>
              </a:cxn>
              <a:cxn ang="0">
                <a:pos x="293" y="203"/>
              </a:cxn>
              <a:cxn ang="0">
                <a:pos x="0" y="203"/>
              </a:cxn>
              <a:cxn ang="0">
                <a:pos x="0" y="0"/>
              </a:cxn>
            </a:cxnLst>
            <a:rect l="0" t="0" r="r" b="b"/>
            <a:pathLst>
              <a:path w="294" h="204">
                <a:moveTo>
                  <a:pt x="0" y="0"/>
                </a:moveTo>
                <a:lnTo>
                  <a:pt x="293" y="0"/>
                </a:lnTo>
                <a:lnTo>
                  <a:pt x="293" y="203"/>
                </a:lnTo>
                <a:lnTo>
                  <a:pt x="0" y="203"/>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3" name="Freeform 33"/>
          <p:cNvSpPr>
            <a:spLocks/>
          </p:cNvSpPr>
          <p:nvPr/>
        </p:nvSpPr>
        <p:spPr bwMode="auto">
          <a:xfrm>
            <a:off x="2447925" y="5292725"/>
            <a:ext cx="74613" cy="38100"/>
          </a:xfrm>
          <a:custGeom>
            <a:avLst/>
            <a:gdLst/>
            <a:ahLst/>
            <a:cxnLst>
              <a:cxn ang="0">
                <a:pos x="46" y="23"/>
              </a:cxn>
              <a:cxn ang="0">
                <a:pos x="0" y="12"/>
              </a:cxn>
              <a:cxn ang="0">
                <a:pos x="46" y="0"/>
              </a:cxn>
            </a:cxnLst>
            <a:rect l="0" t="0" r="r" b="b"/>
            <a:pathLst>
              <a:path w="47" h="24">
                <a:moveTo>
                  <a:pt x="46" y="23"/>
                </a:moveTo>
                <a:lnTo>
                  <a:pt x="0" y="12"/>
                </a:lnTo>
                <a:lnTo>
                  <a:pt x="46"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4" name="Freeform 34"/>
          <p:cNvSpPr>
            <a:spLocks/>
          </p:cNvSpPr>
          <p:nvPr/>
        </p:nvSpPr>
        <p:spPr bwMode="auto">
          <a:xfrm>
            <a:off x="2447925" y="5311775"/>
            <a:ext cx="233363" cy="1588"/>
          </a:xfrm>
          <a:custGeom>
            <a:avLst/>
            <a:gdLst/>
            <a:ahLst/>
            <a:cxnLst>
              <a:cxn ang="0">
                <a:pos x="0" y="0"/>
              </a:cxn>
              <a:cxn ang="0">
                <a:pos x="146" y="0"/>
              </a:cxn>
              <a:cxn ang="0">
                <a:pos x="0" y="0"/>
              </a:cxn>
            </a:cxnLst>
            <a:rect l="0" t="0" r="r" b="b"/>
            <a:pathLst>
              <a:path w="147" h="1">
                <a:moveTo>
                  <a:pt x="0" y="0"/>
                </a:moveTo>
                <a:lnTo>
                  <a:pt x="146" y="0"/>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5" name="Freeform 35"/>
          <p:cNvSpPr>
            <a:spLocks/>
          </p:cNvSpPr>
          <p:nvPr/>
        </p:nvSpPr>
        <p:spPr bwMode="auto">
          <a:xfrm>
            <a:off x="2605088" y="5292725"/>
            <a:ext cx="76200" cy="38100"/>
          </a:xfrm>
          <a:custGeom>
            <a:avLst/>
            <a:gdLst/>
            <a:ahLst/>
            <a:cxnLst>
              <a:cxn ang="0">
                <a:pos x="0" y="0"/>
              </a:cxn>
              <a:cxn ang="0">
                <a:pos x="47" y="12"/>
              </a:cxn>
              <a:cxn ang="0">
                <a:pos x="0" y="23"/>
              </a:cxn>
            </a:cxnLst>
            <a:rect l="0" t="0" r="r" b="b"/>
            <a:pathLst>
              <a:path w="48" h="24">
                <a:moveTo>
                  <a:pt x="0" y="0"/>
                </a:moveTo>
                <a:lnTo>
                  <a:pt x="47" y="12"/>
                </a:lnTo>
                <a:lnTo>
                  <a:pt x="0" y="23"/>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6" name="Freeform 36"/>
          <p:cNvSpPr>
            <a:spLocks/>
          </p:cNvSpPr>
          <p:nvPr/>
        </p:nvSpPr>
        <p:spPr bwMode="auto">
          <a:xfrm>
            <a:off x="2725738" y="4895850"/>
            <a:ext cx="188912" cy="279400"/>
          </a:xfrm>
          <a:custGeom>
            <a:avLst/>
            <a:gdLst/>
            <a:ahLst/>
            <a:cxnLst>
              <a:cxn ang="0">
                <a:pos x="0" y="0"/>
              </a:cxn>
              <a:cxn ang="0">
                <a:pos x="118" y="175"/>
              </a:cxn>
              <a:cxn ang="0">
                <a:pos x="0" y="0"/>
              </a:cxn>
            </a:cxnLst>
            <a:rect l="0" t="0" r="r" b="b"/>
            <a:pathLst>
              <a:path w="119" h="176">
                <a:moveTo>
                  <a:pt x="0" y="0"/>
                </a:moveTo>
                <a:lnTo>
                  <a:pt x="118" y="175"/>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7" name="Freeform 37"/>
          <p:cNvSpPr>
            <a:spLocks/>
          </p:cNvSpPr>
          <p:nvPr/>
        </p:nvSpPr>
        <p:spPr bwMode="auto">
          <a:xfrm>
            <a:off x="2855913" y="5100638"/>
            <a:ext cx="58737" cy="74612"/>
          </a:xfrm>
          <a:custGeom>
            <a:avLst/>
            <a:gdLst/>
            <a:ahLst/>
            <a:cxnLst>
              <a:cxn ang="0">
                <a:pos x="20" y="0"/>
              </a:cxn>
              <a:cxn ang="0">
                <a:pos x="36" y="46"/>
              </a:cxn>
              <a:cxn ang="0">
                <a:pos x="0" y="14"/>
              </a:cxn>
            </a:cxnLst>
            <a:rect l="0" t="0" r="r" b="b"/>
            <a:pathLst>
              <a:path w="37" h="47">
                <a:moveTo>
                  <a:pt x="20" y="0"/>
                </a:moveTo>
                <a:lnTo>
                  <a:pt x="36" y="46"/>
                </a:lnTo>
                <a:lnTo>
                  <a:pt x="0" y="14"/>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38" name="Freeform 38"/>
          <p:cNvSpPr>
            <a:spLocks/>
          </p:cNvSpPr>
          <p:nvPr/>
        </p:nvSpPr>
        <p:spPr bwMode="auto">
          <a:xfrm>
            <a:off x="347663" y="5495925"/>
            <a:ext cx="374650" cy="509588"/>
          </a:xfrm>
          <a:custGeom>
            <a:avLst/>
            <a:gdLst/>
            <a:ahLst/>
            <a:cxnLst>
              <a:cxn ang="0">
                <a:pos x="235" y="0"/>
              </a:cxn>
              <a:cxn ang="0">
                <a:pos x="0" y="320"/>
              </a:cxn>
              <a:cxn ang="0">
                <a:pos x="235" y="0"/>
              </a:cxn>
            </a:cxnLst>
            <a:rect l="0" t="0" r="r" b="b"/>
            <a:pathLst>
              <a:path w="236" h="321">
                <a:moveTo>
                  <a:pt x="235" y="0"/>
                </a:moveTo>
                <a:lnTo>
                  <a:pt x="0" y="320"/>
                </a:lnTo>
                <a:lnTo>
                  <a:pt x="235"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39" name="Freeform 39"/>
          <p:cNvSpPr>
            <a:spLocks/>
          </p:cNvSpPr>
          <p:nvPr/>
        </p:nvSpPr>
        <p:spPr bwMode="auto">
          <a:xfrm>
            <a:off x="347663" y="5934075"/>
            <a:ext cx="60325" cy="71438"/>
          </a:xfrm>
          <a:custGeom>
            <a:avLst/>
            <a:gdLst/>
            <a:ahLst/>
            <a:cxnLst>
              <a:cxn ang="0">
                <a:pos x="37" y="14"/>
              </a:cxn>
              <a:cxn ang="0">
                <a:pos x="0" y="44"/>
              </a:cxn>
              <a:cxn ang="0">
                <a:pos x="18" y="0"/>
              </a:cxn>
            </a:cxnLst>
            <a:rect l="0" t="0" r="r" b="b"/>
            <a:pathLst>
              <a:path w="38" h="45">
                <a:moveTo>
                  <a:pt x="37" y="14"/>
                </a:moveTo>
                <a:lnTo>
                  <a:pt x="0" y="44"/>
                </a:lnTo>
                <a:lnTo>
                  <a:pt x="18"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0" name="Freeform 40"/>
          <p:cNvSpPr>
            <a:spLocks/>
          </p:cNvSpPr>
          <p:nvPr/>
        </p:nvSpPr>
        <p:spPr bwMode="auto">
          <a:xfrm>
            <a:off x="488950" y="5495925"/>
            <a:ext cx="280988" cy="509588"/>
          </a:xfrm>
          <a:custGeom>
            <a:avLst/>
            <a:gdLst/>
            <a:ahLst/>
            <a:cxnLst>
              <a:cxn ang="0">
                <a:pos x="176" y="0"/>
              </a:cxn>
              <a:cxn ang="0">
                <a:pos x="0" y="320"/>
              </a:cxn>
              <a:cxn ang="0">
                <a:pos x="176" y="0"/>
              </a:cxn>
            </a:cxnLst>
            <a:rect l="0" t="0" r="r" b="b"/>
            <a:pathLst>
              <a:path w="177" h="321">
                <a:moveTo>
                  <a:pt x="176" y="0"/>
                </a:moveTo>
                <a:lnTo>
                  <a:pt x="0" y="320"/>
                </a:lnTo>
                <a:lnTo>
                  <a:pt x="176"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1" name="Freeform 41"/>
          <p:cNvSpPr>
            <a:spLocks/>
          </p:cNvSpPr>
          <p:nvPr/>
        </p:nvSpPr>
        <p:spPr bwMode="auto">
          <a:xfrm>
            <a:off x="488950" y="5930900"/>
            <a:ext cx="52388" cy="74613"/>
          </a:xfrm>
          <a:custGeom>
            <a:avLst/>
            <a:gdLst/>
            <a:ahLst/>
            <a:cxnLst>
              <a:cxn ang="0">
                <a:pos x="32" y="10"/>
              </a:cxn>
              <a:cxn ang="0">
                <a:pos x="0" y="46"/>
              </a:cxn>
              <a:cxn ang="0">
                <a:pos x="12" y="0"/>
              </a:cxn>
            </a:cxnLst>
            <a:rect l="0" t="0" r="r" b="b"/>
            <a:pathLst>
              <a:path w="33" h="47">
                <a:moveTo>
                  <a:pt x="32" y="10"/>
                </a:moveTo>
                <a:lnTo>
                  <a:pt x="0" y="46"/>
                </a:lnTo>
                <a:lnTo>
                  <a:pt x="12"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2" name="Freeform 42"/>
          <p:cNvSpPr>
            <a:spLocks/>
          </p:cNvSpPr>
          <p:nvPr/>
        </p:nvSpPr>
        <p:spPr bwMode="auto">
          <a:xfrm>
            <a:off x="627063" y="5495925"/>
            <a:ext cx="188912" cy="509588"/>
          </a:xfrm>
          <a:custGeom>
            <a:avLst/>
            <a:gdLst/>
            <a:ahLst/>
            <a:cxnLst>
              <a:cxn ang="0">
                <a:pos x="118" y="0"/>
              </a:cxn>
              <a:cxn ang="0">
                <a:pos x="0" y="320"/>
              </a:cxn>
              <a:cxn ang="0">
                <a:pos x="118" y="0"/>
              </a:cxn>
            </a:cxnLst>
            <a:rect l="0" t="0" r="r" b="b"/>
            <a:pathLst>
              <a:path w="119" h="321">
                <a:moveTo>
                  <a:pt x="118" y="0"/>
                </a:moveTo>
                <a:lnTo>
                  <a:pt x="0" y="320"/>
                </a:lnTo>
                <a:lnTo>
                  <a:pt x="118"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3" name="Freeform 43"/>
          <p:cNvSpPr>
            <a:spLocks/>
          </p:cNvSpPr>
          <p:nvPr/>
        </p:nvSpPr>
        <p:spPr bwMode="auto">
          <a:xfrm>
            <a:off x="627063" y="5929313"/>
            <a:ext cx="46037" cy="76200"/>
          </a:xfrm>
          <a:custGeom>
            <a:avLst/>
            <a:gdLst/>
            <a:ahLst/>
            <a:cxnLst>
              <a:cxn ang="0">
                <a:pos x="28" y="7"/>
              </a:cxn>
              <a:cxn ang="0">
                <a:pos x="0" y="47"/>
              </a:cxn>
              <a:cxn ang="0">
                <a:pos x="5" y="0"/>
              </a:cxn>
            </a:cxnLst>
            <a:rect l="0" t="0" r="r" b="b"/>
            <a:pathLst>
              <a:path w="29" h="48">
                <a:moveTo>
                  <a:pt x="28" y="7"/>
                </a:moveTo>
                <a:lnTo>
                  <a:pt x="0" y="47"/>
                </a:lnTo>
                <a:lnTo>
                  <a:pt x="5"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4" name="Freeform 44"/>
          <p:cNvSpPr>
            <a:spLocks/>
          </p:cNvSpPr>
          <p:nvPr/>
        </p:nvSpPr>
        <p:spPr bwMode="auto">
          <a:xfrm>
            <a:off x="862013" y="5495925"/>
            <a:ext cx="47625" cy="509588"/>
          </a:xfrm>
          <a:custGeom>
            <a:avLst/>
            <a:gdLst/>
            <a:ahLst/>
            <a:cxnLst>
              <a:cxn ang="0">
                <a:pos x="0" y="0"/>
              </a:cxn>
              <a:cxn ang="0">
                <a:pos x="29" y="320"/>
              </a:cxn>
              <a:cxn ang="0">
                <a:pos x="0" y="0"/>
              </a:cxn>
            </a:cxnLst>
            <a:rect l="0" t="0" r="r" b="b"/>
            <a:pathLst>
              <a:path w="30" h="321">
                <a:moveTo>
                  <a:pt x="0" y="0"/>
                </a:moveTo>
                <a:lnTo>
                  <a:pt x="29"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5" name="Freeform 45"/>
          <p:cNvSpPr>
            <a:spLocks/>
          </p:cNvSpPr>
          <p:nvPr/>
        </p:nvSpPr>
        <p:spPr bwMode="auto">
          <a:xfrm>
            <a:off x="882650" y="5929313"/>
            <a:ext cx="38100" cy="76200"/>
          </a:xfrm>
          <a:custGeom>
            <a:avLst/>
            <a:gdLst/>
            <a:ahLst/>
            <a:cxnLst>
              <a:cxn ang="0">
                <a:pos x="23" y="0"/>
              </a:cxn>
              <a:cxn ang="0">
                <a:pos x="16" y="47"/>
              </a:cxn>
              <a:cxn ang="0">
                <a:pos x="0" y="2"/>
              </a:cxn>
            </a:cxnLst>
            <a:rect l="0" t="0" r="r" b="b"/>
            <a:pathLst>
              <a:path w="24" h="48">
                <a:moveTo>
                  <a:pt x="23" y="0"/>
                </a:moveTo>
                <a:lnTo>
                  <a:pt x="16" y="47"/>
                </a:lnTo>
                <a:lnTo>
                  <a:pt x="0" y="2"/>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6" name="Freeform 46"/>
          <p:cNvSpPr>
            <a:spLocks/>
          </p:cNvSpPr>
          <p:nvPr/>
        </p:nvSpPr>
        <p:spPr bwMode="auto">
          <a:xfrm>
            <a:off x="1468438" y="5495925"/>
            <a:ext cx="1587" cy="509588"/>
          </a:xfrm>
          <a:custGeom>
            <a:avLst/>
            <a:gdLst/>
            <a:ahLst/>
            <a:cxnLst>
              <a:cxn ang="0">
                <a:pos x="0" y="0"/>
              </a:cxn>
              <a:cxn ang="0">
                <a:pos x="0" y="320"/>
              </a:cxn>
              <a:cxn ang="0">
                <a:pos x="0" y="0"/>
              </a:cxn>
            </a:cxnLst>
            <a:rect l="0" t="0" r="r" b="b"/>
            <a:pathLst>
              <a:path w="1" h="321">
                <a:moveTo>
                  <a:pt x="0" y="0"/>
                </a:moveTo>
                <a:lnTo>
                  <a:pt x="0"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7" name="Freeform 47"/>
          <p:cNvSpPr>
            <a:spLocks/>
          </p:cNvSpPr>
          <p:nvPr/>
        </p:nvSpPr>
        <p:spPr bwMode="auto">
          <a:xfrm>
            <a:off x="1449388" y="5930900"/>
            <a:ext cx="38100" cy="74613"/>
          </a:xfrm>
          <a:custGeom>
            <a:avLst/>
            <a:gdLst/>
            <a:ahLst/>
            <a:cxnLst>
              <a:cxn ang="0">
                <a:pos x="23" y="0"/>
              </a:cxn>
              <a:cxn ang="0">
                <a:pos x="12" y="46"/>
              </a:cxn>
              <a:cxn ang="0">
                <a:pos x="0" y="0"/>
              </a:cxn>
            </a:cxnLst>
            <a:rect l="0" t="0" r="r" b="b"/>
            <a:pathLst>
              <a:path w="24" h="47">
                <a:moveTo>
                  <a:pt x="23" y="0"/>
                </a:moveTo>
                <a:lnTo>
                  <a:pt x="12" y="46"/>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8" name="Freeform 48"/>
          <p:cNvSpPr>
            <a:spLocks/>
          </p:cNvSpPr>
          <p:nvPr/>
        </p:nvSpPr>
        <p:spPr bwMode="auto">
          <a:xfrm>
            <a:off x="1512888" y="5495925"/>
            <a:ext cx="49212" cy="509588"/>
          </a:xfrm>
          <a:custGeom>
            <a:avLst/>
            <a:gdLst/>
            <a:ahLst/>
            <a:cxnLst>
              <a:cxn ang="0">
                <a:pos x="0" y="0"/>
              </a:cxn>
              <a:cxn ang="0">
                <a:pos x="30" y="320"/>
              </a:cxn>
              <a:cxn ang="0">
                <a:pos x="0" y="0"/>
              </a:cxn>
            </a:cxnLst>
            <a:rect l="0" t="0" r="r" b="b"/>
            <a:pathLst>
              <a:path w="31" h="321">
                <a:moveTo>
                  <a:pt x="0" y="0"/>
                </a:moveTo>
                <a:lnTo>
                  <a:pt x="30"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49" name="Freeform 49"/>
          <p:cNvSpPr>
            <a:spLocks/>
          </p:cNvSpPr>
          <p:nvPr/>
        </p:nvSpPr>
        <p:spPr bwMode="auto">
          <a:xfrm>
            <a:off x="1535113" y="5929313"/>
            <a:ext cx="39687" cy="76200"/>
          </a:xfrm>
          <a:custGeom>
            <a:avLst/>
            <a:gdLst/>
            <a:ahLst/>
            <a:cxnLst>
              <a:cxn ang="0">
                <a:pos x="24" y="0"/>
              </a:cxn>
              <a:cxn ang="0">
                <a:pos x="16" y="47"/>
              </a:cxn>
              <a:cxn ang="0">
                <a:pos x="0" y="2"/>
              </a:cxn>
            </a:cxnLst>
            <a:rect l="0" t="0" r="r" b="b"/>
            <a:pathLst>
              <a:path w="25" h="48">
                <a:moveTo>
                  <a:pt x="24" y="0"/>
                </a:moveTo>
                <a:lnTo>
                  <a:pt x="16" y="47"/>
                </a:lnTo>
                <a:lnTo>
                  <a:pt x="0" y="2"/>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0" name="Freeform 50"/>
          <p:cNvSpPr>
            <a:spLocks/>
          </p:cNvSpPr>
          <p:nvPr/>
        </p:nvSpPr>
        <p:spPr bwMode="auto">
          <a:xfrm>
            <a:off x="1560513" y="5495925"/>
            <a:ext cx="93662" cy="509588"/>
          </a:xfrm>
          <a:custGeom>
            <a:avLst/>
            <a:gdLst/>
            <a:ahLst/>
            <a:cxnLst>
              <a:cxn ang="0">
                <a:pos x="0" y="0"/>
              </a:cxn>
              <a:cxn ang="0">
                <a:pos x="58" y="320"/>
              </a:cxn>
              <a:cxn ang="0">
                <a:pos x="0" y="0"/>
              </a:cxn>
            </a:cxnLst>
            <a:rect l="0" t="0" r="r" b="b"/>
            <a:pathLst>
              <a:path w="59" h="321">
                <a:moveTo>
                  <a:pt x="0" y="0"/>
                </a:moveTo>
                <a:lnTo>
                  <a:pt x="58"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1" name="Freeform 51"/>
          <p:cNvSpPr>
            <a:spLocks/>
          </p:cNvSpPr>
          <p:nvPr/>
        </p:nvSpPr>
        <p:spPr bwMode="auto">
          <a:xfrm>
            <a:off x="1622425" y="5927725"/>
            <a:ext cx="38100" cy="77788"/>
          </a:xfrm>
          <a:custGeom>
            <a:avLst/>
            <a:gdLst/>
            <a:ahLst/>
            <a:cxnLst>
              <a:cxn ang="0">
                <a:pos x="23" y="0"/>
              </a:cxn>
              <a:cxn ang="0">
                <a:pos x="19" y="48"/>
              </a:cxn>
              <a:cxn ang="0">
                <a:pos x="0" y="5"/>
              </a:cxn>
            </a:cxnLst>
            <a:rect l="0" t="0" r="r" b="b"/>
            <a:pathLst>
              <a:path w="24" h="49">
                <a:moveTo>
                  <a:pt x="23" y="0"/>
                </a:moveTo>
                <a:lnTo>
                  <a:pt x="19" y="48"/>
                </a:lnTo>
                <a:lnTo>
                  <a:pt x="0" y="5"/>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2" name="Freeform 52"/>
          <p:cNvSpPr>
            <a:spLocks/>
          </p:cNvSpPr>
          <p:nvPr/>
        </p:nvSpPr>
        <p:spPr bwMode="auto">
          <a:xfrm>
            <a:off x="1606550" y="5495925"/>
            <a:ext cx="141288" cy="509588"/>
          </a:xfrm>
          <a:custGeom>
            <a:avLst/>
            <a:gdLst/>
            <a:ahLst/>
            <a:cxnLst>
              <a:cxn ang="0">
                <a:pos x="0" y="0"/>
              </a:cxn>
              <a:cxn ang="0">
                <a:pos x="88" y="320"/>
              </a:cxn>
              <a:cxn ang="0">
                <a:pos x="0" y="0"/>
              </a:cxn>
            </a:cxnLst>
            <a:rect l="0" t="0" r="r" b="b"/>
            <a:pathLst>
              <a:path w="89" h="321">
                <a:moveTo>
                  <a:pt x="0" y="0"/>
                </a:moveTo>
                <a:lnTo>
                  <a:pt x="88"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3" name="Freeform 53"/>
          <p:cNvSpPr>
            <a:spLocks/>
          </p:cNvSpPr>
          <p:nvPr/>
        </p:nvSpPr>
        <p:spPr bwMode="auto">
          <a:xfrm>
            <a:off x="1708150" y="5927725"/>
            <a:ext cx="39688" cy="77788"/>
          </a:xfrm>
          <a:custGeom>
            <a:avLst/>
            <a:gdLst/>
            <a:ahLst/>
            <a:cxnLst>
              <a:cxn ang="0">
                <a:pos x="23" y="0"/>
              </a:cxn>
              <a:cxn ang="0">
                <a:pos x="24" y="48"/>
              </a:cxn>
              <a:cxn ang="0">
                <a:pos x="0" y="6"/>
              </a:cxn>
            </a:cxnLst>
            <a:rect l="0" t="0" r="r" b="b"/>
            <a:pathLst>
              <a:path w="25" h="49">
                <a:moveTo>
                  <a:pt x="23" y="0"/>
                </a:moveTo>
                <a:lnTo>
                  <a:pt x="24" y="48"/>
                </a:lnTo>
                <a:lnTo>
                  <a:pt x="0" y="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4" name="Freeform 54"/>
          <p:cNvSpPr>
            <a:spLocks/>
          </p:cNvSpPr>
          <p:nvPr/>
        </p:nvSpPr>
        <p:spPr bwMode="auto">
          <a:xfrm>
            <a:off x="2725738" y="5495925"/>
            <a:ext cx="468312" cy="509588"/>
          </a:xfrm>
          <a:custGeom>
            <a:avLst/>
            <a:gdLst/>
            <a:ahLst/>
            <a:cxnLst>
              <a:cxn ang="0">
                <a:pos x="0" y="0"/>
              </a:cxn>
              <a:cxn ang="0">
                <a:pos x="294" y="320"/>
              </a:cxn>
              <a:cxn ang="0">
                <a:pos x="0" y="0"/>
              </a:cxn>
            </a:cxnLst>
            <a:rect l="0" t="0" r="r" b="b"/>
            <a:pathLst>
              <a:path w="295" h="321">
                <a:moveTo>
                  <a:pt x="0" y="0"/>
                </a:moveTo>
                <a:lnTo>
                  <a:pt x="294"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5" name="Freeform 55"/>
          <p:cNvSpPr>
            <a:spLocks/>
          </p:cNvSpPr>
          <p:nvPr/>
        </p:nvSpPr>
        <p:spPr bwMode="auto">
          <a:xfrm>
            <a:off x="3127375" y="5937250"/>
            <a:ext cx="66675" cy="68263"/>
          </a:xfrm>
          <a:custGeom>
            <a:avLst/>
            <a:gdLst/>
            <a:ahLst/>
            <a:cxnLst>
              <a:cxn ang="0">
                <a:pos x="17" y="0"/>
              </a:cxn>
              <a:cxn ang="0">
                <a:pos x="41" y="42"/>
              </a:cxn>
              <a:cxn ang="0">
                <a:pos x="0" y="16"/>
              </a:cxn>
            </a:cxnLst>
            <a:rect l="0" t="0" r="r" b="b"/>
            <a:pathLst>
              <a:path w="42" h="43">
                <a:moveTo>
                  <a:pt x="17" y="0"/>
                </a:moveTo>
                <a:lnTo>
                  <a:pt x="41" y="42"/>
                </a:lnTo>
                <a:lnTo>
                  <a:pt x="0" y="1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6" name="Freeform 56"/>
          <p:cNvSpPr>
            <a:spLocks/>
          </p:cNvSpPr>
          <p:nvPr/>
        </p:nvSpPr>
        <p:spPr bwMode="auto">
          <a:xfrm>
            <a:off x="2819400" y="5495925"/>
            <a:ext cx="514350" cy="509588"/>
          </a:xfrm>
          <a:custGeom>
            <a:avLst/>
            <a:gdLst/>
            <a:ahLst/>
            <a:cxnLst>
              <a:cxn ang="0">
                <a:pos x="0" y="0"/>
              </a:cxn>
              <a:cxn ang="0">
                <a:pos x="323" y="320"/>
              </a:cxn>
              <a:cxn ang="0">
                <a:pos x="0" y="0"/>
              </a:cxn>
            </a:cxnLst>
            <a:rect l="0" t="0" r="r" b="b"/>
            <a:pathLst>
              <a:path w="324" h="321">
                <a:moveTo>
                  <a:pt x="0" y="0"/>
                </a:moveTo>
                <a:lnTo>
                  <a:pt x="323"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7" name="Freeform 57"/>
          <p:cNvSpPr>
            <a:spLocks/>
          </p:cNvSpPr>
          <p:nvPr/>
        </p:nvSpPr>
        <p:spPr bwMode="auto">
          <a:xfrm>
            <a:off x="3265488" y="5938838"/>
            <a:ext cx="68262" cy="66675"/>
          </a:xfrm>
          <a:custGeom>
            <a:avLst/>
            <a:gdLst/>
            <a:ahLst/>
            <a:cxnLst>
              <a:cxn ang="0">
                <a:pos x="17" y="0"/>
              </a:cxn>
              <a:cxn ang="0">
                <a:pos x="42" y="41"/>
              </a:cxn>
              <a:cxn ang="0">
                <a:pos x="0" y="16"/>
              </a:cxn>
            </a:cxnLst>
            <a:rect l="0" t="0" r="r" b="b"/>
            <a:pathLst>
              <a:path w="43" h="42">
                <a:moveTo>
                  <a:pt x="17" y="0"/>
                </a:moveTo>
                <a:lnTo>
                  <a:pt x="42" y="41"/>
                </a:lnTo>
                <a:lnTo>
                  <a:pt x="0" y="16"/>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8" name="Freeform 58"/>
          <p:cNvSpPr>
            <a:spLocks/>
          </p:cNvSpPr>
          <p:nvPr/>
        </p:nvSpPr>
        <p:spPr bwMode="auto">
          <a:xfrm>
            <a:off x="2960688" y="5495925"/>
            <a:ext cx="558800" cy="509588"/>
          </a:xfrm>
          <a:custGeom>
            <a:avLst/>
            <a:gdLst/>
            <a:ahLst/>
            <a:cxnLst>
              <a:cxn ang="0">
                <a:pos x="0" y="0"/>
              </a:cxn>
              <a:cxn ang="0">
                <a:pos x="351" y="320"/>
              </a:cxn>
              <a:cxn ang="0">
                <a:pos x="0" y="0"/>
              </a:cxn>
            </a:cxnLst>
            <a:rect l="0" t="0" r="r" b="b"/>
            <a:pathLst>
              <a:path w="352" h="321">
                <a:moveTo>
                  <a:pt x="0" y="0"/>
                </a:moveTo>
                <a:lnTo>
                  <a:pt x="351"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59" name="Freeform 59"/>
          <p:cNvSpPr>
            <a:spLocks/>
          </p:cNvSpPr>
          <p:nvPr/>
        </p:nvSpPr>
        <p:spPr bwMode="auto">
          <a:xfrm>
            <a:off x="3451225" y="5940425"/>
            <a:ext cx="68263" cy="65088"/>
          </a:xfrm>
          <a:custGeom>
            <a:avLst/>
            <a:gdLst/>
            <a:ahLst/>
            <a:cxnLst>
              <a:cxn ang="0">
                <a:pos x="16" y="0"/>
              </a:cxn>
              <a:cxn ang="0">
                <a:pos x="42" y="40"/>
              </a:cxn>
              <a:cxn ang="0">
                <a:pos x="0" y="17"/>
              </a:cxn>
            </a:cxnLst>
            <a:rect l="0" t="0" r="r" b="b"/>
            <a:pathLst>
              <a:path w="43" h="41">
                <a:moveTo>
                  <a:pt x="16" y="0"/>
                </a:moveTo>
                <a:lnTo>
                  <a:pt x="42" y="40"/>
                </a:lnTo>
                <a:lnTo>
                  <a:pt x="0" y="17"/>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60" name="Freeform 60"/>
          <p:cNvSpPr>
            <a:spLocks/>
          </p:cNvSpPr>
          <p:nvPr/>
        </p:nvSpPr>
        <p:spPr bwMode="auto">
          <a:xfrm>
            <a:off x="3098800" y="5495925"/>
            <a:ext cx="608013" cy="509588"/>
          </a:xfrm>
          <a:custGeom>
            <a:avLst/>
            <a:gdLst/>
            <a:ahLst/>
            <a:cxnLst>
              <a:cxn ang="0">
                <a:pos x="0" y="0"/>
              </a:cxn>
              <a:cxn ang="0">
                <a:pos x="382" y="320"/>
              </a:cxn>
              <a:cxn ang="0">
                <a:pos x="0" y="0"/>
              </a:cxn>
            </a:cxnLst>
            <a:rect l="0" t="0" r="r" b="b"/>
            <a:pathLst>
              <a:path w="383" h="321">
                <a:moveTo>
                  <a:pt x="0" y="0"/>
                </a:moveTo>
                <a:lnTo>
                  <a:pt x="382" y="32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61" name="Freeform 61"/>
          <p:cNvSpPr>
            <a:spLocks/>
          </p:cNvSpPr>
          <p:nvPr/>
        </p:nvSpPr>
        <p:spPr bwMode="auto">
          <a:xfrm>
            <a:off x="3636963" y="5942013"/>
            <a:ext cx="69850" cy="63500"/>
          </a:xfrm>
          <a:custGeom>
            <a:avLst/>
            <a:gdLst/>
            <a:ahLst/>
            <a:cxnLst>
              <a:cxn ang="0">
                <a:pos x="15" y="0"/>
              </a:cxn>
              <a:cxn ang="0">
                <a:pos x="43" y="39"/>
              </a:cxn>
              <a:cxn ang="0">
                <a:pos x="0" y="18"/>
              </a:cxn>
            </a:cxnLst>
            <a:rect l="0" t="0" r="r" b="b"/>
            <a:pathLst>
              <a:path w="44" h="40">
                <a:moveTo>
                  <a:pt x="15" y="0"/>
                </a:moveTo>
                <a:lnTo>
                  <a:pt x="43" y="39"/>
                </a:lnTo>
                <a:lnTo>
                  <a:pt x="0" y="18"/>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62" name="Rectangle 62"/>
          <p:cNvSpPr>
            <a:spLocks noChangeArrowheads="1"/>
          </p:cNvSpPr>
          <p:nvPr/>
        </p:nvSpPr>
        <p:spPr bwMode="auto">
          <a:xfrm>
            <a:off x="3289300" y="3971925"/>
            <a:ext cx="1120775" cy="271463"/>
          </a:xfrm>
          <a:prstGeom prst="rect">
            <a:avLst/>
          </a:prstGeom>
          <a:noFill/>
          <a:ln w="9525">
            <a:noFill/>
            <a:miter lim="800000"/>
            <a:headEnd/>
            <a:tailEnd/>
          </a:ln>
          <a:effectLst/>
        </p:spPr>
        <p:txBody>
          <a:bodyPr wrap="none" lIns="90488" tIns="44450" rIns="90488" bIns="44450">
            <a:spAutoFit/>
          </a:bodyPr>
          <a:lstStyle/>
          <a:p>
            <a:r>
              <a:rPr lang="en-US" sz="1200" b="1">
                <a:solidFill>
                  <a:srgbClr val="000000"/>
                </a:solidFill>
                <a:latin typeface="Arial" pitchFamily="34" charset="0"/>
              </a:rPr>
              <a:t>Index entries</a:t>
            </a:r>
          </a:p>
        </p:txBody>
      </p:sp>
      <p:sp>
        <p:nvSpPr>
          <p:cNvPr id="25663" name="Rectangle 63"/>
          <p:cNvSpPr>
            <a:spLocks noChangeArrowheads="1"/>
          </p:cNvSpPr>
          <p:nvPr/>
        </p:nvSpPr>
        <p:spPr bwMode="auto">
          <a:xfrm>
            <a:off x="3289300" y="5168900"/>
            <a:ext cx="1050925" cy="271463"/>
          </a:xfrm>
          <a:prstGeom prst="rect">
            <a:avLst/>
          </a:prstGeom>
          <a:noFill/>
          <a:ln w="9525">
            <a:noFill/>
            <a:miter lim="800000"/>
            <a:headEnd/>
            <a:tailEnd/>
          </a:ln>
          <a:effectLst/>
        </p:spPr>
        <p:txBody>
          <a:bodyPr wrap="none" lIns="90488" tIns="44450" rIns="90488" bIns="44450">
            <a:spAutoFit/>
          </a:bodyPr>
          <a:lstStyle/>
          <a:p>
            <a:r>
              <a:rPr lang="en-US" sz="1200" b="1">
                <a:solidFill>
                  <a:schemeClr val="accent2"/>
                </a:solidFill>
                <a:latin typeface="Arial" pitchFamily="34" charset="0"/>
              </a:rPr>
              <a:t>Data entries</a:t>
            </a:r>
          </a:p>
        </p:txBody>
      </p:sp>
      <p:sp>
        <p:nvSpPr>
          <p:cNvPr id="25664" name="Rectangle 64"/>
          <p:cNvSpPr>
            <a:spLocks noChangeArrowheads="1"/>
          </p:cNvSpPr>
          <p:nvPr/>
        </p:nvSpPr>
        <p:spPr bwMode="auto">
          <a:xfrm>
            <a:off x="3289300" y="4124325"/>
            <a:ext cx="1417638" cy="271463"/>
          </a:xfrm>
          <a:prstGeom prst="rect">
            <a:avLst/>
          </a:prstGeom>
          <a:noFill/>
          <a:ln w="9525">
            <a:noFill/>
            <a:miter lim="800000"/>
            <a:headEnd/>
            <a:tailEnd/>
          </a:ln>
          <a:effectLst/>
        </p:spPr>
        <p:txBody>
          <a:bodyPr wrap="none" lIns="90488" tIns="44450" rIns="90488" bIns="44450">
            <a:spAutoFit/>
          </a:bodyPr>
          <a:lstStyle/>
          <a:p>
            <a:r>
              <a:rPr lang="en-US" sz="1200" b="1">
                <a:solidFill>
                  <a:srgbClr val="000000"/>
                </a:solidFill>
                <a:latin typeface="Arial" pitchFamily="34" charset="0"/>
              </a:rPr>
              <a:t>direct search for </a:t>
            </a:r>
          </a:p>
        </p:txBody>
      </p:sp>
      <p:sp>
        <p:nvSpPr>
          <p:cNvPr id="25665" name="Freeform 65"/>
          <p:cNvSpPr>
            <a:spLocks/>
          </p:cNvSpPr>
          <p:nvPr/>
        </p:nvSpPr>
        <p:spPr bwMode="auto">
          <a:xfrm>
            <a:off x="4808538" y="3938588"/>
            <a:ext cx="169862" cy="1481137"/>
          </a:xfrm>
          <a:custGeom>
            <a:avLst/>
            <a:gdLst/>
            <a:ahLst/>
            <a:cxnLst>
              <a:cxn ang="0">
                <a:pos x="0" y="0"/>
              </a:cxn>
              <a:cxn ang="0">
                <a:pos x="106" y="0"/>
              </a:cxn>
              <a:cxn ang="0">
                <a:pos x="106" y="932"/>
              </a:cxn>
              <a:cxn ang="0">
                <a:pos x="0" y="932"/>
              </a:cxn>
              <a:cxn ang="0">
                <a:pos x="0" y="0"/>
              </a:cxn>
            </a:cxnLst>
            <a:rect l="0" t="0" r="r" b="b"/>
            <a:pathLst>
              <a:path w="107" h="933">
                <a:moveTo>
                  <a:pt x="0" y="0"/>
                </a:moveTo>
                <a:lnTo>
                  <a:pt x="106" y="0"/>
                </a:lnTo>
                <a:lnTo>
                  <a:pt x="106" y="932"/>
                </a:lnTo>
                <a:lnTo>
                  <a:pt x="0" y="932"/>
                </a:lnTo>
                <a:lnTo>
                  <a:pt x="0" y="0"/>
                </a:lnTo>
              </a:path>
            </a:pathLst>
          </a:custGeom>
          <a:noFill/>
          <a:ln w="12700" cap="rnd" cmpd="sng">
            <a:solidFill>
              <a:schemeClr val="folHlink"/>
            </a:solidFill>
            <a:prstDash val="solid"/>
            <a:round/>
            <a:headEnd type="none" w="sm" len="sm"/>
            <a:tailEnd type="none" w="sm" len="sm"/>
          </a:ln>
          <a:effectLst/>
        </p:spPr>
        <p:txBody>
          <a:bodyPr/>
          <a:lstStyle/>
          <a:p>
            <a:endParaRPr lang="en-US"/>
          </a:p>
        </p:txBody>
      </p:sp>
      <p:sp>
        <p:nvSpPr>
          <p:cNvPr id="25666" name="Freeform 66"/>
          <p:cNvSpPr>
            <a:spLocks/>
          </p:cNvSpPr>
          <p:nvPr/>
        </p:nvSpPr>
        <p:spPr bwMode="auto">
          <a:xfrm>
            <a:off x="4808538" y="6015038"/>
            <a:ext cx="169862" cy="557212"/>
          </a:xfrm>
          <a:custGeom>
            <a:avLst/>
            <a:gdLst/>
            <a:ahLst/>
            <a:cxnLst>
              <a:cxn ang="0">
                <a:pos x="0" y="0"/>
              </a:cxn>
              <a:cxn ang="0">
                <a:pos x="106" y="0"/>
              </a:cxn>
              <a:cxn ang="0">
                <a:pos x="106" y="350"/>
              </a:cxn>
              <a:cxn ang="0">
                <a:pos x="0" y="350"/>
              </a:cxn>
              <a:cxn ang="0">
                <a:pos x="0" y="0"/>
              </a:cxn>
            </a:cxnLst>
            <a:rect l="0" t="0" r="r" b="b"/>
            <a:pathLst>
              <a:path w="107" h="351">
                <a:moveTo>
                  <a:pt x="0" y="0"/>
                </a:moveTo>
                <a:lnTo>
                  <a:pt x="106" y="0"/>
                </a:lnTo>
                <a:lnTo>
                  <a:pt x="106" y="350"/>
                </a:lnTo>
                <a:lnTo>
                  <a:pt x="0" y="350"/>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67" name="Rectangle 67"/>
          <p:cNvSpPr>
            <a:spLocks noChangeArrowheads="1"/>
          </p:cNvSpPr>
          <p:nvPr/>
        </p:nvSpPr>
        <p:spPr bwMode="auto">
          <a:xfrm>
            <a:off x="4414838" y="5451475"/>
            <a:ext cx="985837" cy="271463"/>
          </a:xfrm>
          <a:prstGeom prst="rect">
            <a:avLst/>
          </a:prstGeom>
          <a:noFill/>
          <a:ln w="9525">
            <a:noFill/>
            <a:miter lim="800000"/>
            <a:headEnd/>
            <a:tailEnd/>
          </a:ln>
          <a:effectLst/>
        </p:spPr>
        <p:txBody>
          <a:bodyPr wrap="none" lIns="90488" tIns="44450" rIns="90488" bIns="44450">
            <a:spAutoFit/>
          </a:bodyPr>
          <a:lstStyle/>
          <a:p>
            <a:r>
              <a:rPr lang="en-US" sz="1200" b="1">
                <a:solidFill>
                  <a:schemeClr val="folHlink"/>
                </a:solidFill>
                <a:latin typeface="Arial" pitchFamily="34" charset="0"/>
              </a:rPr>
              <a:t>(Index File)</a:t>
            </a:r>
          </a:p>
        </p:txBody>
      </p:sp>
      <p:sp>
        <p:nvSpPr>
          <p:cNvPr id="25668" name="Rectangle 68"/>
          <p:cNvSpPr>
            <a:spLocks noChangeArrowheads="1"/>
          </p:cNvSpPr>
          <p:nvPr/>
        </p:nvSpPr>
        <p:spPr bwMode="auto">
          <a:xfrm>
            <a:off x="4491038" y="5694363"/>
            <a:ext cx="874712" cy="271462"/>
          </a:xfrm>
          <a:prstGeom prst="rect">
            <a:avLst/>
          </a:prstGeom>
          <a:noFill/>
          <a:ln w="9525">
            <a:noFill/>
            <a:miter lim="800000"/>
            <a:headEnd/>
            <a:tailEnd/>
          </a:ln>
          <a:effectLst/>
        </p:spPr>
        <p:txBody>
          <a:bodyPr wrap="none" lIns="90488" tIns="44450" rIns="90488" bIns="44450">
            <a:spAutoFit/>
          </a:bodyPr>
          <a:lstStyle/>
          <a:p>
            <a:r>
              <a:rPr lang="en-US" sz="1200" b="1">
                <a:solidFill>
                  <a:schemeClr val="accent1"/>
                </a:solidFill>
                <a:latin typeface="Arial" pitchFamily="34" charset="0"/>
              </a:rPr>
              <a:t>(Data file)</a:t>
            </a:r>
          </a:p>
        </p:txBody>
      </p:sp>
      <p:sp>
        <p:nvSpPr>
          <p:cNvPr id="25669" name="Rectangle 69"/>
          <p:cNvSpPr>
            <a:spLocks noChangeArrowheads="1"/>
          </p:cNvSpPr>
          <p:nvPr/>
        </p:nvSpPr>
        <p:spPr bwMode="auto">
          <a:xfrm>
            <a:off x="2865438" y="6330950"/>
            <a:ext cx="1160462" cy="271463"/>
          </a:xfrm>
          <a:prstGeom prst="rect">
            <a:avLst/>
          </a:prstGeom>
          <a:noFill/>
          <a:ln w="9525">
            <a:noFill/>
            <a:miter lim="800000"/>
            <a:headEnd/>
            <a:tailEnd/>
          </a:ln>
          <a:effectLst/>
        </p:spPr>
        <p:txBody>
          <a:bodyPr wrap="none" lIns="90488" tIns="44450" rIns="90488" bIns="44450">
            <a:spAutoFit/>
          </a:bodyPr>
          <a:lstStyle/>
          <a:p>
            <a:r>
              <a:rPr lang="en-US" sz="1200" b="1">
                <a:solidFill>
                  <a:schemeClr val="accent1"/>
                </a:solidFill>
                <a:latin typeface="Arial" pitchFamily="34" charset="0"/>
              </a:rPr>
              <a:t>Data Records</a:t>
            </a:r>
          </a:p>
        </p:txBody>
      </p:sp>
      <p:sp>
        <p:nvSpPr>
          <p:cNvPr id="25670" name="Rectangle 70"/>
          <p:cNvSpPr>
            <a:spLocks noChangeArrowheads="1"/>
          </p:cNvSpPr>
          <p:nvPr/>
        </p:nvSpPr>
        <p:spPr bwMode="auto">
          <a:xfrm>
            <a:off x="3289300" y="4264025"/>
            <a:ext cx="1036638" cy="271463"/>
          </a:xfrm>
          <a:prstGeom prst="rect">
            <a:avLst/>
          </a:prstGeom>
          <a:noFill/>
          <a:ln w="9525">
            <a:noFill/>
            <a:miter lim="800000"/>
            <a:headEnd/>
            <a:tailEnd/>
          </a:ln>
          <a:effectLst/>
        </p:spPr>
        <p:txBody>
          <a:bodyPr wrap="none" lIns="90488" tIns="44450" rIns="90488" bIns="44450">
            <a:spAutoFit/>
          </a:bodyPr>
          <a:lstStyle/>
          <a:p>
            <a:r>
              <a:rPr lang="en-US" sz="1200" b="1">
                <a:solidFill>
                  <a:schemeClr val="accent2"/>
                </a:solidFill>
                <a:latin typeface="Arial" pitchFamily="34" charset="0"/>
              </a:rPr>
              <a:t>data entries</a:t>
            </a:r>
          </a:p>
        </p:txBody>
      </p:sp>
      <p:sp>
        <p:nvSpPr>
          <p:cNvPr id="25671" name="Freeform 71"/>
          <p:cNvSpPr>
            <a:spLocks/>
          </p:cNvSpPr>
          <p:nvPr/>
        </p:nvSpPr>
        <p:spPr bwMode="auto">
          <a:xfrm>
            <a:off x="5888038" y="6016625"/>
            <a:ext cx="342900" cy="350838"/>
          </a:xfrm>
          <a:custGeom>
            <a:avLst/>
            <a:gdLst/>
            <a:ahLst/>
            <a:cxnLst>
              <a:cxn ang="0">
                <a:pos x="0" y="220"/>
              </a:cxn>
              <a:cxn ang="0">
                <a:pos x="0" y="0"/>
              </a:cxn>
              <a:cxn ang="0">
                <a:pos x="215" y="0"/>
              </a:cxn>
              <a:cxn ang="0">
                <a:pos x="215" y="220"/>
              </a:cxn>
              <a:cxn ang="0">
                <a:pos x="0" y="220"/>
              </a:cxn>
            </a:cxnLst>
            <a:rect l="0" t="0" r="r" b="b"/>
            <a:pathLst>
              <a:path w="216" h="221">
                <a:moveTo>
                  <a:pt x="0" y="220"/>
                </a:moveTo>
                <a:lnTo>
                  <a:pt x="0" y="0"/>
                </a:lnTo>
                <a:lnTo>
                  <a:pt x="215" y="0"/>
                </a:lnTo>
                <a:lnTo>
                  <a:pt x="215" y="220"/>
                </a:lnTo>
                <a:lnTo>
                  <a:pt x="0" y="22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72" name="Freeform 72"/>
          <p:cNvSpPr>
            <a:spLocks/>
          </p:cNvSpPr>
          <p:nvPr/>
        </p:nvSpPr>
        <p:spPr bwMode="auto">
          <a:xfrm>
            <a:off x="6343650" y="6016625"/>
            <a:ext cx="344488" cy="350838"/>
          </a:xfrm>
          <a:custGeom>
            <a:avLst/>
            <a:gdLst/>
            <a:ahLst/>
            <a:cxnLst>
              <a:cxn ang="0">
                <a:pos x="0" y="220"/>
              </a:cxn>
              <a:cxn ang="0">
                <a:pos x="0" y="0"/>
              </a:cxn>
              <a:cxn ang="0">
                <a:pos x="216" y="0"/>
              </a:cxn>
              <a:cxn ang="0">
                <a:pos x="216" y="220"/>
              </a:cxn>
              <a:cxn ang="0">
                <a:pos x="0" y="220"/>
              </a:cxn>
            </a:cxnLst>
            <a:rect l="0" t="0" r="r" b="b"/>
            <a:pathLst>
              <a:path w="217" h="221">
                <a:moveTo>
                  <a:pt x="0" y="220"/>
                </a:moveTo>
                <a:lnTo>
                  <a:pt x="0" y="0"/>
                </a:lnTo>
                <a:lnTo>
                  <a:pt x="216" y="0"/>
                </a:lnTo>
                <a:lnTo>
                  <a:pt x="216" y="220"/>
                </a:lnTo>
                <a:lnTo>
                  <a:pt x="0" y="22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73" name="Freeform 73"/>
          <p:cNvSpPr>
            <a:spLocks/>
          </p:cNvSpPr>
          <p:nvPr/>
        </p:nvSpPr>
        <p:spPr bwMode="auto">
          <a:xfrm>
            <a:off x="6802438" y="6016625"/>
            <a:ext cx="338137" cy="350838"/>
          </a:xfrm>
          <a:custGeom>
            <a:avLst/>
            <a:gdLst/>
            <a:ahLst/>
            <a:cxnLst>
              <a:cxn ang="0">
                <a:pos x="0" y="220"/>
              </a:cxn>
              <a:cxn ang="0">
                <a:pos x="0" y="0"/>
              </a:cxn>
              <a:cxn ang="0">
                <a:pos x="212" y="0"/>
              </a:cxn>
              <a:cxn ang="0">
                <a:pos x="212" y="220"/>
              </a:cxn>
              <a:cxn ang="0">
                <a:pos x="0" y="220"/>
              </a:cxn>
            </a:cxnLst>
            <a:rect l="0" t="0" r="r" b="b"/>
            <a:pathLst>
              <a:path w="213" h="221">
                <a:moveTo>
                  <a:pt x="0" y="220"/>
                </a:moveTo>
                <a:lnTo>
                  <a:pt x="0" y="0"/>
                </a:lnTo>
                <a:lnTo>
                  <a:pt x="212" y="0"/>
                </a:lnTo>
                <a:lnTo>
                  <a:pt x="212" y="220"/>
                </a:lnTo>
                <a:lnTo>
                  <a:pt x="0" y="22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74" name="Freeform 74"/>
          <p:cNvSpPr>
            <a:spLocks/>
          </p:cNvSpPr>
          <p:nvPr/>
        </p:nvSpPr>
        <p:spPr bwMode="auto">
          <a:xfrm>
            <a:off x="7258050" y="6016625"/>
            <a:ext cx="339725" cy="350838"/>
          </a:xfrm>
          <a:custGeom>
            <a:avLst/>
            <a:gdLst/>
            <a:ahLst/>
            <a:cxnLst>
              <a:cxn ang="0">
                <a:pos x="0" y="220"/>
              </a:cxn>
              <a:cxn ang="0">
                <a:pos x="0" y="0"/>
              </a:cxn>
              <a:cxn ang="0">
                <a:pos x="213" y="0"/>
              </a:cxn>
              <a:cxn ang="0">
                <a:pos x="213" y="220"/>
              </a:cxn>
              <a:cxn ang="0">
                <a:pos x="0" y="220"/>
              </a:cxn>
            </a:cxnLst>
            <a:rect l="0" t="0" r="r" b="b"/>
            <a:pathLst>
              <a:path w="214" h="221">
                <a:moveTo>
                  <a:pt x="0" y="220"/>
                </a:moveTo>
                <a:lnTo>
                  <a:pt x="0" y="0"/>
                </a:lnTo>
                <a:lnTo>
                  <a:pt x="213" y="0"/>
                </a:lnTo>
                <a:lnTo>
                  <a:pt x="213" y="220"/>
                </a:lnTo>
                <a:lnTo>
                  <a:pt x="0" y="22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75" name="Freeform 75"/>
          <p:cNvSpPr>
            <a:spLocks/>
          </p:cNvSpPr>
          <p:nvPr/>
        </p:nvSpPr>
        <p:spPr bwMode="auto">
          <a:xfrm>
            <a:off x="7712075" y="6016625"/>
            <a:ext cx="346075" cy="350838"/>
          </a:xfrm>
          <a:custGeom>
            <a:avLst/>
            <a:gdLst/>
            <a:ahLst/>
            <a:cxnLst>
              <a:cxn ang="0">
                <a:pos x="0" y="220"/>
              </a:cxn>
              <a:cxn ang="0">
                <a:pos x="0" y="0"/>
              </a:cxn>
              <a:cxn ang="0">
                <a:pos x="217" y="0"/>
              </a:cxn>
              <a:cxn ang="0">
                <a:pos x="217" y="220"/>
              </a:cxn>
              <a:cxn ang="0">
                <a:pos x="0" y="220"/>
              </a:cxn>
            </a:cxnLst>
            <a:rect l="0" t="0" r="r" b="b"/>
            <a:pathLst>
              <a:path w="218" h="221">
                <a:moveTo>
                  <a:pt x="0" y="220"/>
                </a:moveTo>
                <a:lnTo>
                  <a:pt x="0" y="0"/>
                </a:lnTo>
                <a:lnTo>
                  <a:pt x="217" y="0"/>
                </a:lnTo>
                <a:lnTo>
                  <a:pt x="217" y="220"/>
                </a:lnTo>
                <a:lnTo>
                  <a:pt x="0" y="22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76" name="Freeform 76"/>
          <p:cNvSpPr>
            <a:spLocks/>
          </p:cNvSpPr>
          <p:nvPr/>
        </p:nvSpPr>
        <p:spPr bwMode="auto">
          <a:xfrm>
            <a:off x="8167688" y="6016625"/>
            <a:ext cx="342900" cy="350838"/>
          </a:xfrm>
          <a:custGeom>
            <a:avLst/>
            <a:gdLst/>
            <a:ahLst/>
            <a:cxnLst>
              <a:cxn ang="0">
                <a:pos x="0" y="220"/>
              </a:cxn>
              <a:cxn ang="0">
                <a:pos x="0" y="0"/>
              </a:cxn>
              <a:cxn ang="0">
                <a:pos x="215" y="0"/>
              </a:cxn>
              <a:cxn ang="0">
                <a:pos x="215" y="220"/>
              </a:cxn>
              <a:cxn ang="0">
                <a:pos x="0" y="220"/>
              </a:cxn>
            </a:cxnLst>
            <a:rect l="0" t="0" r="r" b="b"/>
            <a:pathLst>
              <a:path w="216" h="221">
                <a:moveTo>
                  <a:pt x="0" y="220"/>
                </a:moveTo>
                <a:lnTo>
                  <a:pt x="0" y="0"/>
                </a:lnTo>
                <a:lnTo>
                  <a:pt x="215" y="0"/>
                </a:lnTo>
                <a:lnTo>
                  <a:pt x="215" y="220"/>
                </a:lnTo>
                <a:lnTo>
                  <a:pt x="0" y="22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77" name="Freeform 77"/>
          <p:cNvSpPr>
            <a:spLocks/>
          </p:cNvSpPr>
          <p:nvPr/>
        </p:nvSpPr>
        <p:spPr bwMode="auto">
          <a:xfrm>
            <a:off x="8624888" y="6016625"/>
            <a:ext cx="342900" cy="350838"/>
          </a:xfrm>
          <a:custGeom>
            <a:avLst/>
            <a:gdLst/>
            <a:ahLst/>
            <a:cxnLst>
              <a:cxn ang="0">
                <a:pos x="0" y="220"/>
              </a:cxn>
              <a:cxn ang="0">
                <a:pos x="0" y="0"/>
              </a:cxn>
              <a:cxn ang="0">
                <a:pos x="215" y="0"/>
              </a:cxn>
              <a:cxn ang="0">
                <a:pos x="215" y="220"/>
              </a:cxn>
              <a:cxn ang="0">
                <a:pos x="0" y="220"/>
              </a:cxn>
            </a:cxnLst>
            <a:rect l="0" t="0" r="r" b="b"/>
            <a:pathLst>
              <a:path w="216" h="221">
                <a:moveTo>
                  <a:pt x="0" y="220"/>
                </a:moveTo>
                <a:lnTo>
                  <a:pt x="0" y="0"/>
                </a:lnTo>
                <a:lnTo>
                  <a:pt x="215" y="0"/>
                </a:lnTo>
                <a:lnTo>
                  <a:pt x="215" y="220"/>
                </a:lnTo>
                <a:lnTo>
                  <a:pt x="0" y="22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678" name="Freeform 78"/>
          <p:cNvSpPr>
            <a:spLocks/>
          </p:cNvSpPr>
          <p:nvPr/>
        </p:nvSpPr>
        <p:spPr bwMode="auto">
          <a:xfrm>
            <a:off x="6543675" y="4848225"/>
            <a:ext cx="1490663" cy="1588"/>
          </a:xfrm>
          <a:custGeom>
            <a:avLst/>
            <a:gdLst/>
            <a:ahLst/>
            <a:cxnLst>
              <a:cxn ang="0">
                <a:pos x="0" y="0"/>
              </a:cxn>
              <a:cxn ang="0">
                <a:pos x="938" y="0"/>
              </a:cxn>
              <a:cxn ang="0">
                <a:pos x="0" y="0"/>
              </a:cxn>
            </a:cxnLst>
            <a:rect l="0" t="0" r="r" b="b"/>
            <a:pathLst>
              <a:path w="939" h="1">
                <a:moveTo>
                  <a:pt x="0" y="0"/>
                </a:moveTo>
                <a:lnTo>
                  <a:pt x="938" y="0"/>
                </a:lnTo>
                <a:lnTo>
                  <a:pt x="0" y="0"/>
                </a:lnTo>
              </a:path>
            </a:pathLst>
          </a:custGeom>
          <a:noFill/>
          <a:ln w="12700" cap="rnd" cmpd="sng">
            <a:solidFill>
              <a:schemeClr val="tx2"/>
            </a:solidFill>
            <a:prstDash val="solid"/>
            <a:round/>
            <a:headEnd type="none" w="sm" len="sm"/>
            <a:tailEnd type="none" w="sm" len="sm"/>
          </a:ln>
          <a:effectLst/>
        </p:spPr>
        <p:txBody>
          <a:bodyPr/>
          <a:lstStyle/>
          <a:p>
            <a:endParaRPr lang="en-US"/>
          </a:p>
        </p:txBody>
      </p:sp>
      <p:sp>
        <p:nvSpPr>
          <p:cNvPr id="25679" name="Freeform 79"/>
          <p:cNvSpPr>
            <a:spLocks/>
          </p:cNvSpPr>
          <p:nvPr/>
        </p:nvSpPr>
        <p:spPr bwMode="auto">
          <a:xfrm>
            <a:off x="6543675" y="3802063"/>
            <a:ext cx="785813" cy="1047750"/>
          </a:xfrm>
          <a:custGeom>
            <a:avLst/>
            <a:gdLst/>
            <a:ahLst/>
            <a:cxnLst>
              <a:cxn ang="0">
                <a:pos x="0" y="659"/>
              </a:cxn>
              <a:cxn ang="0">
                <a:pos x="494" y="0"/>
              </a:cxn>
              <a:cxn ang="0">
                <a:pos x="0" y="659"/>
              </a:cxn>
            </a:cxnLst>
            <a:rect l="0" t="0" r="r" b="b"/>
            <a:pathLst>
              <a:path w="495" h="660">
                <a:moveTo>
                  <a:pt x="0" y="659"/>
                </a:moveTo>
                <a:lnTo>
                  <a:pt x="494" y="0"/>
                </a:lnTo>
                <a:lnTo>
                  <a:pt x="0" y="65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80" name="Freeform 80"/>
          <p:cNvSpPr>
            <a:spLocks/>
          </p:cNvSpPr>
          <p:nvPr/>
        </p:nvSpPr>
        <p:spPr bwMode="auto">
          <a:xfrm>
            <a:off x="7327900" y="3802063"/>
            <a:ext cx="712788" cy="1047750"/>
          </a:xfrm>
          <a:custGeom>
            <a:avLst/>
            <a:gdLst/>
            <a:ahLst/>
            <a:cxnLst>
              <a:cxn ang="0">
                <a:pos x="0" y="0"/>
              </a:cxn>
              <a:cxn ang="0">
                <a:pos x="448" y="659"/>
              </a:cxn>
              <a:cxn ang="0">
                <a:pos x="0" y="0"/>
              </a:cxn>
            </a:cxnLst>
            <a:rect l="0" t="0" r="r" b="b"/>
            <a:pathLst>
              <a:path w="449" h="660">
                <a:moveTo>
                  <a:pt x="0" y="0"/>
                </a:moveTo>
                <a:lnTo>
                  <a:pt x="448" y="659"/>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81" name="Freeform 81"/>
          <p:cNvSpPr>
            <a:spLocks/>
          </p:cNvSpPr>
          <p:nvPr/>
        </p:nvSpPr>
        <p:spPr bwMode="auto">
          <a:xfrm>
            <a:off x="7037388" y="3709988"/>
            <a:ext cx="292100" cy="93662"/>
          </a:xfrm>
          <a:custGeom>
            <a:avLst/>
            <a:gdLst/>
            <a:ahLst/>
            <a:cxnLst>
              <a:cxn ang="0">
                <a:pos x="0" y="0"/>
              </a:cxn>
              <a:cxn ang="0">
                <a:pos x="30" y="9"/>
              </a:cxn>
              <a:cxn ang="0">
                <a:pos x="183" y="58"/>
              </a:cxn>
              <a:cxn ang="0">
                <a:pos x="0" y="0"/>
              </a:cxn>
            </a:cxnLst>
            <a:rect l="0" t="0" r="r" b="b"/>
            <a:pathLst>
              <a:path w="184" h="59">
                <a:moveTo>
                  <a:pt x="0" y="0"/>
                </a:moveTo>
                <a:lnTo>
                  <a:pt x="30" y="9"/>
                </a:lnTo>
                <a:lnTo>
                  <a:pt x="183" y="58"/>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82" name="Freeform 82"/>
          <p:cNvSpPr>
            <a:spLocks/>
          </p:cNvSpPr>
          <p:nvPr/>
        </p:nvSpPr>
        <p:spPr bwMode="auto">
          <a:xfrm>
            <a:off x="7246938" y="3751263"/>
            <a:ext cx="82550" cy="52387"/>
          </a:xfrm>
          <a:custGeom>
            <a:avLst/>
            <a:gdLst/>
            <a:ahLst/>
            <a:cxnLst>
              <a:cxn ang="0">
                <a:pos x="6" y="0"/>
              </a:cxn>
              <a:cxn ang="0">
                <a:pos x="51" y="32"/>
              </a:cxn>
              <a:cxn ang="0">
                <a:pos x="0" y="32"/>
              </a:cxn>
              <a:cxn ang="0">
                <a:pos x="6" y="0"/>
              </a:cxn>
            </a:cxnLst>
            <a:rect l="0" t="0" r="r" b="b"/>
            <a:pathLst>
              <a:path w="52" h="33">
                <a:moveTo>
                  <a:pt x="6" y="0"/>
                </a:moveTo>
                <a:lnTo>
                  <a:pt x="51" y="32"/>
                </a:lnTo>
                <a:lnTo>
                  <a:pt x="0" y="32"/>
                </a:lnTo>
                <a:lnTo>
                  <a:pt x="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83" name="Freeform 83"/>
          <p:cNvSpPr>
            <a:spLocks/>
          </p:cNvSpPr>
          <p:nvPr/>
        </p:nvSpPr>
        <p:spPr bwMode="auto">
          <a:xfrm>
            <a:off x="6184900" y="5129213"/>
            <a:ext cx="404813" cy="347662"/>
          </a:xfrm>
          <a:custGeom>
            <a:avLst/>
            <a:gdLst/>
            <a:ahLst/>
            <a:cxnLst>
              <a:cxn ang="0">
                <a:pos x="0" y="0"/>
              </a:cxn>
              <a:cxn ang="0">
                <a:pos x="254" y="0"/>
              </a:cxn>
              <a:cxn ang="0">
                <a:pos x="254" y="218"/>
              </a:cxn>
              <a:cxn ang="0">
                <a:pos x="0" y="218"/>
              </a:cxn>
              <a:cxn ang="0">
                <a:pos x="0" y="0"/>
              </a:cxn>
            </a:cxnLst>
            <a:rect l="0" t="0" r="r" b="b"/>
            <a:pathLst>
              <a:path w="255" h="219">
                <a:moveTo>
                  <a:pt x="0" y="0"/>
                </a:moveTo>
                <a:lnTo>
                  <a:pt x="254" y="0"/>
                </a:lnTo>
                <a:lnTo>
                  <a:pt x="254" y="218"/>
                </a:lnTo>
                <a:lnTo>
                  <a:pt x="0" y="218"/>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84" name="Freeform 84"/>
          <p:cNvSpPr>
            <a:spLocks/>
          </p:cNvSpPr>
          <p:nvPr/>
        </p:nvSpPr>
        <p:spPr bwMode="auto">
          <a:xfrm>
            <a:off x="6588125" y="5256213"/>
            <a:ext cx="63500" cy="42862"/>
          </a:xfrm>
          <a:custGeom>
            <a:avLst/>
            <a:gdLst/>
            <a:ahLst/>
            <a:cxnLst>
              <a:cxn ang="0">
                <a:pos x="39" y="26"/>
              </a:cxn>
              <a:cxn ang="0">
                <a:pos x="0" y="13"/>
              </a:cxn>
              <a:cxn ang="0">
                <a:pos x="39" y="0"/>
              </a:cxn>
            </a:cxnLst>
            <a:rect l="0" t="0" r="r" b="b"/>
            <a:pathLst>
              <a:path w="40" h="27">
                <a:moveTo>
                  <a:pt x="39" y="26"/>
                </a:moveTo>
                <a:lnTo>
                  <a:pt x="0" y="13"/>
                </a:lnTo>
                <a:lnTo>
                  <a:pt x="39"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85" name="Freeform 85"/>
          <p:cNvSpPr>
            <a:spLocks/>
          </p:cNvSpPr>
          <p:nvPr/>
        </p:nvSpPr>
        <p:spPr bwMode="auto">
          <a:xfrm>
            <a:off x="6588125" y="5280025"/>
            <a:ext cx="241300" cy="1588"/>
          </a:xfrm>
          <a:custGeom>
            <a:avLst/>
            <a:gdLst/>
            <a:ahLst/>
            <a:cxnLst>
              <a:cxn ang="0">
                <a:pos x="0" y="0"/>
              </a:cxn>
              <a:cxn ang="0">
                <a:pos x="151" y="0"/>
              </a:cxn>
              <a:cxn ang="0">
                <a:pos x="0" y="0"/>
              </a:cxn>
            </a:cxnLst>
            <a:rect l="0" t="0" r="r" b="b"/>
            <a:pathLst>
              <a:path w="152" h="1">
                <a:moveTo>
                  <a:pt x="0" y="0"/>
                </a:moveTo>
                <a:lnTo>
                  <a:pt x="151" y="0"/>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86" name="Freeform 86"/>
          <p:cNvSpPr>
            <a:spLocks/>
          </p:cNvSpPr>
          <p:nvPr/>
        </p:nvSpPr>
        <p:spPr bwMode="auto">
          <a:xfrm>
            <a:off x="6764338" y="5256213"/>
            <a:ext cx="65087" cy="42862"/>
          </a:xfrm>
          <a:custGeom>
            <a:avLst/>
            <a:gdLst/>
            <a:ahLst/>
            <a:cxnLst>
              <a:cxn ang="0">
                <a:pos x="0" y="0"/>
              </a:cxn>
              <a:cxn ang="0">
                <a:pos x="40" y="13"/>
              </a:cxn>
              <a:cxn ang="0">
                <a:pos x="0" y="26"/>
              </a:cxn>
            </a:cxnLst>
            <a:rect l="0" t="0" r="r" b="b"/>
            <a:pathLst>
              <a:path w="41" h="27">
                <a:moveTo>
                  <a:pt x="0" y="0"/>
                </a:moveTo>
                <a:lnTo>
                  <a:pt x="40" y="13"/>
                </a:lnTo>
                <a:lnTo>
                  <a:pt x="0" y="26"/>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87" name="Freeform 87"/>
          <p:cNvSpPr>
            <a:spLocks/>
          </p:cNvSpPr>
          <p:nvPr/>
        </p:nvSpPr>
        <p:spPr bwMode="auto">
          <a:xfrm>
            <a:off x="6827838" y="5129213"/>
            <a:ext cx="403225" cy="347662"/>
          </a:xfrm>
          <a:custGeom>
            <a:avLst/>
            <a:gdLst/>
            <a:ahLst/>
            <a:cxnLst>
              <a:cxn ang="0">
                <a:pos x="0" y="0"/>
              </a:cxn>
              <a:cxn ang="0">
                <a:pos x="253" y="0"/>
              </a:cxn>
              <a:cxn ang="0">
                <a:pos x="253" y="218"/>
              </a:cxn>
              <a:cxn ang="0">
                <a:pos x="0" y="218"/>
              </a:cxn>
              <a:cxn ang="0">
                <a:pos x="0" y="0"/>
              </a:cxn>
            </a:cxnLst>
            <a:rect l="0" t="0" r="r" b="b"/>
            <a:pathLst>
              <a:path w="254" h="219">
                <a:moveTo>
                  <a:pt x="0" y="0"/>
                </a:moveTo>
                <a:lnTo>
                  <a:pt x="253" y="0"/>
                </a:lnTo>
                <a:lnTo>
                  <a:pt x="253" y="218"/>
                </a:lnTo>
                <a:lnTo>
                  <a:pt x="0" y="218"/>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88" name="Freeform 88"/>
          <p:cNvSpPr>
            <a:spLocks/>
          </p:cNvSpPr>
          <p:nvPr/>
        </p:nvSpPr>
        <p:spPr bwMode="auto">
          <a:xfrm>
            <a:off x="7229475" y="5256213"/>
            <a:ext cx="66675" cy="42862"/>
          </a:xfrm>
          <a:custGeom>
            <a:avLst/>
            <a:gdLst/>
            <a:ahLst/>
            <a:cxnLst>
              <a:cxn ang="0">
                <a:pos x="41" y="26"/>
              </a:cxn>
              <a:cxn ang="0">
                <a:pos x="0" y="13"/>
              </a:cxn>
              <a:cxn ang="0">
                <a:pos x="41" y="0"/>
              </a:cxn>
            </a:cxnLst>
            <a:rect l="0" t="0" r="r" b="b"/>
            <a:pathLst>
              <a:path w="42" h="27">
                <a:moveTo>
                  <a:pt x="41" y="26"/>
                </a:moveTo>
                <a:lnTo>
                  <a:pt x="0" y="13"/>
                </a:lnTo>
                <a:lnTo>
                  <a:pt x="41"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89" name="Freeform 89"/>
          <p:cNvSpPr>
            <a:spLocks/>
          </p:cNvSpPr>
          <p:nvPr/>
        </p:nvSpPr>
        <p:spPr bwMode="auto">
          <a:xfrm>
            <a:off x="7229475" y="5280025"/>
            <a:ext cx="201613" cy="1588"/>
          </a:xfrm>
          <a:custGeom>
            <a:avLst/>
            <a:gdLst/>
            <a:ahLst/>
            <a:cxnLst>
              <a:cxn ang="0">
                <a:pos x="0" y="0"/>
              </a:cxn>
              <a:cxn ang="0">
                <a:pos x="126" y="0"/>
              </a:cxn>
              <a:cxn ang="0">
                <a:pos x="0" y="0"/>
              </a:cxn>
            </a:cxnLst>
            <a:rect l="0" t="0" r="r" b="b"/>
            <a:pathLst>
              <a:path w="127" h="1">
                <a:moveTo>
                  <a:pt x="0" y="0"/>
                </a:moveTo>
                <a:lnTo>
                  <a:pt x="126" y="0"/>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0" name="Freeform 90"/>
          <p:cNvSpPr>
            <a:spLocks/>
          </p:cNvSpPr>
          <p:nvPr/>
        </p:nvSpPr>
        <p:spPr bwMode="auto">
          <a:xfrm>
            <a:off x="7369175" y="5256213"/>
            <a:ext cx="61913" cy="42862"/>
          </a:xfrm>
          <a:custGeom>
            <a:avLst/>
            <a:gdLst/>
            <a:ahLst/>
            <a:cxnLst>
              <a:cxn ang="0">
                <a:pos x="0" y="0"/>
              </a:cxn>
              <a:cxn ang="0">
                <a:pos x="38" y="13"/>
              </a:cxn>
              <a:cxn ang="0">
                <a:pos x="0" y="26"/>
              </a:cxn>
            </a:cxnLst>
            <a:rect l="0" t="0" r="r" b="b"/>
            <a:pathLst>
              <a:path w="39" h="27">
                <a:moveTo>
                  <a:pt x="0" y="0"/>
                </a:moveTo>
                <a:lnTo>
                  <a:pt x="38" y="13"/>
                </a:lnTo>
                <a:lnTo>
                  <a:pt x="0" y="26"/>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1" name="Freeform 91"/>
          <p:cNvSpPr>
            <a:spLocks/>
          </p:cNvSpPr>
          <p:nvPr/>
        </p:nvSpPr>
        <p:spPr bwMode="auto">
          <a:xfrm>
            <a:off x="6467475" y="4832350"/>
            <a:ext cx="158750" cy="298450"/>
          </a:xfrm>
          <a:custGeom>
            <a:avLst/>
            <a:gdLst/>
            <a:ahLst/>
            <a:cxnLst>
              <a:cxn ang="0">
                <a:pos x="99" y="0"/>
              </a:cxn>
              <a:cxn ang="0">
                <a:pos x="0" y="187"/>
              </a:cxn>
              <a:cxn ang="0">
                <a:pos x="99" y="0"/>
              </a:cxn>
            </a:cxnLst>
            <a:rect l="0" t="0" r="r" b="b"/>
            <a:pathLst>
              <a:path w="100" h="188">
                <a:moveTo>
                  <a:pt x="99" y="0"/>
                </a:moveTo>
                <a:lnTo>
                  <a:pt x="0" y="187"/>
                </a:lnTo>
                <a:lnTo>
                  <a:pt x="99"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2" name="Freeform 92"/>
          <p:cNvSpPr>
            <a:spLocks/>
          </p:cNvSpPr>
          <p:nvPr/>
        </p:nvSpPr>
        <p:spPr bwMode="auto">
          <a:xfrm>
            <a:off x="6467475" y="5053013"/>
            <a:ext cx="49213" cy="77787"/>
          </a:xfrm>
          <a:custGeom>
            <a:avLst/>
            <a:gdLst/>
            <a:ahLst/>
            <a:cxnLst>
              <a:cxn ang="0">
                <a:pos x="30" y="15"/>
              </a:cxn>
              <a:cxn ang="0">
                <a:pos x="0" y="48"/>
              </a:cxn>
              <a:cxn ang="0">
                <a:pos x="13" y="0"/>
              </a:cxn>
            </a:cxnLst>
            <a:rect l="0" t="0" r="r" b="b"/>
            <a:pathLst>
              <a:path w="31" h="49">
                <a:moveTo>
                  <a:pt x="30" y="15"/>
                </a:moveTo>
                <a:lnTo>
                  <a:pt x="0" y="48"/>
                </a:lnTo>
                <a:lnTo>
                  <a:pt x="13"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3" name="Freeform 93"/>
          <p:cNvSpPr>
            <a:spLocks/>
          </p:cNvSpPr>
          <p:nvPr/>
        </p:nvSpPr>
        <p:spPr bwMode="auto">
          <a:xfrm>
            <a:off x="7027863" y="4832350"/>
            <a:ext cx="1587" cy="298450"/>
          </a:xfrm>
          <a:custGeom>
            <a:avLst/>
            <a:gdLst/>
            <a:ahLst/>
            <a:cxnLst>
              <a:cxn ang="0">
                <a:pos x="0" y="0"/>
              </a:cxn>
              <a:cxn ang="0">
                <a:pos x="0" y="187"/>
              </a:cxn>
              <a:cxn ang="0">
                <a:pos x="0" y="0"/>
              </a:cxn>
            </a:cxnLst>
            <a:rect l="0" t="0" r="r" b="b"/>
            <a:pathLst>
              <a:path w="1" h="188">
                <a:moveTo>
                  <a:pt x="0" y="0"/>
                </a:moveTo>
                <a:lnTo>
                  <a:pt x="0" y="187"/>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4" name="Freeform 94"/>
          <p:cNvSpPr>
            <a:spLocks/>
          </p:cNvSpPr>
          <p:nvPr/>
        </p:nvSpPr>
        <p:spPr bwMode="auto">
          <a:xfrm>
            <a:off x="7013575" y="5051425"/>
            <a:ext cx="30163" cy="79375"/>
          </a:xfrm>
          <a:custGeom>
            <a:avLst/>
            <a:gdLst/>
            <a:ahLst/>
            <a:cxnLst>
              <a:cxn ang="0">
                <a:pos x="18" y="0"/>
              </a:cxn>
              <a:cxn ang="0">
                <a:pos x="8" y="49"/>
              </a:cxn>
              <a:cxn ang="0">
                <a:pos x="0" y="0"/>
              </a:cxn>
            </a:cxnLst>
            <a:rect l="0" t="0" r="r" b="b"/>
            <a:pathLst>
              <a:path w="19" h="50">
                <a:moveTo>
                  <a:pt x="18" y="0"/>
                </a:moveTo>
                <a:lnTo>
                  <a:pt x="8" y="49"/>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5" name="Freeform 95"/>
          <p:cNvSpPr>
            <a:spLocks/>
          </p:cNvSpPr>
          <p:nvPr/>
        </p:nvSpPr>
        <p:spPr bwMode="auto">
          <a:xfrm>
            <a:off x="7913688" y="5129213"/>
            <a:ext cx="403225" cy="347662"/>
          </a:xfrm>
          <a:custGeom>
            <a:avLst/>
            <a:gdLst/>
            <a:ahLst/>
            <a:cxnLst>
              <a:cxn ang="0">
                <a:pos x="0" y="0"/>
              </a:cxn>
              <a:cxn ang="0">
                <a:pos x="253" y="0"/>
              </a:cxn>
              <a:cxn ang="0">
                <a:pos x="253" y="218"/>
              </a:cxn>
              <a:cxn ang="0">
                <a:pos x="0" y="218"/>
              </a:cxn>
              <a:cxn ang="0">
                <a:pos x="0" y="0"/>
              </a:cxn>
            </a:cxnLst>
            <a:rect l="0" t="0" r="r" b="b"/>
            <a:pathLst>
              <a:path w="254" h="219">
                <a:moveTo>
                  <a:pt x="0" y="0"/>
                </a:moveTo>
                <a:lnTo>
                  <a:pt x="253" y="0"/>
                </a:lnTo>
                <a:lnTo>
                  <a:pt x="253" y="218"/>
                </a:lnTo>
                <a:lnTo>
                  <a:pt x="0" y="218"/>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6" name="Freeform 96"/>
          <p:cNvSpPr>
            <a:spLocks/>
          </p:cNvSpPr>
          <p:nvPr/>
        </p:nvSpPr>
        <p:spPr bwMode="auto">
          <a:xfrm>
            <a:off x="7713663" y="5256213"/>
            <a:ext cx="65087" cy="42862"/>
          </a:xfrm>
          <a:custGeom>
            <a:avLst/>
            <a:gdLst/>
            <a:ahLst/>
            <a:cxnLst>
              <a:cxn ang="0">
                <a:pos x="40" y="26"/>
              </a:cxn>
              <a:cxn ang="0">
                <a:pos x="0" y="13"/>
              </a:cxn>
              <a:cxn ang="0">
                <a:pos x="40" y="0"/>
              </a:cxn>
            </a:cxnLst>
            <a:rect l="0" t="0" r="r" b="b"/>
            <a:pathLst>
              <a:path w="41" h="27">
                <a:moveTo>
                  <a:pt x="40" y="26"/>
                </a:moveTo>
                <a:lnTo>
                  <a:pt x="0" y="13"/>
                </a:lnTo>
                <a:lnTo>
                  <a:pt x="4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7" name="Freeform 97"/>
          <p:cNvSpPr>
            <a:spLocks/>
          </p:cNvSpPr>
          <p:nvPr/>
        </p:nvSpPr>
        <p:spPr bwMode="auto">
          <a:xfrm>
            <a:off x="7713663" y="5280025"/>
            <a:ext cx="201612" cy="1588"/>
          </a:xfrm>
          <a:custGeom>
            <a:avLst/>
            <a:gdLst/>
            <a:ahLst/>
            <a:cxnLst>
              <a:cxn ang="0">
                <a:pos x="0" y="0"/>
              </a:cxn>
              <a:cxn ang="0">
                <a:pos x="126" y="0"/>
              </a:cxn>
              <a:cxn ang="0">
                <a:pos x="0" y="0"/>
              </a:cxn>
            </a:cxnLst>
            <a:rect l="0" t="0" r="r" b="b"/>
            <a:pathLst>
              <a:path w="127" h="1">
                <a:moveTo>
                  <a:pt x="0" y="0"/>
                </a:moveTo>
                <a:lnTo>
                  <a:pt x="126" y="0"/>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8" name="Freeform 98"/>
          <p:cNvSpPr>
            <a:spLocks/>
          </p:cNvSpPr>
          <p:nvPr/>
        </p:nvSpPr>
        <p:spPr bwMode="auto">
          <a:xfrm>
            <a:off x="7848600" y="5256213"/>
            <a:ext cx="66675" cy="42862"/>
          </a:xfrm>
          <a:custGeom>
            <a:avLst/>
            <a:gdLst/>
            <a:ahLst/>
            <a:cxnLst>
              <a:cxn ang="0">
                <a:pos x="0" y="0"/>
              </a:cxn>
              <a:cxn ang="0">
                <a:pos x="41" y="13"/>
              </a:cxn>
              <a:cxn ang="0">
                <a:pos x="0" y="26"/>
              </a:cxn>
            </a:cxnLst>
            <a:rect l="0" t="0" r="r" b="b"/>
            <a:pathLst>
              <a:path w="42" h="27">
                <a:moveTo>
                  <a:pt x="0" y="0"/>
                </a:moveTo>
                <a:lnTo>
                  <a:pt x="41" y="13"/>
                </a:lnTo>
                <a:lnTo>
                  <a:pt x="0" y="26"/>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699" name="Freeform 99"/>
          <p:cNvSpPr>
            <a:spLocks/>
          </p:cNvSpPr>
          <p:nvPr/>
        </p:nvSpPr>
        <p:spPr bwMode="auto">
          <a:xfrm>
            <a:off x="7956550" y="4832350"/>
            <a:ext cx="158750" cy="298450"/>
          </a:xfrm>
          <a:custGeom>
            <a:avLst/>
            <a:gdLst/>
            <a:ahLst/>
            <a:cxnLst>
              <a:cxn ang="0">
                <a:pos x="0" y="0"/>
              </a:cxn>
              <a:cxn ang="0">
                <a:pos x="99" y="187"/>
              </a:cxn>
              <a:cxn ang="0">
                <a:pos x="0" y="0"/>
              </a:cxn>
            </a:cxnLst>
            <a:rect l="0" t="0" r="r" b="b"/>
            <a:pathLst>
              <a:path w="100" h="188">
                <a:moveTo>
                  <a:pt x="0" y="0"/>
                </a:moveTo>
                <a:lnTo>
                  <a:pt x="99" y="187"/>
                </a:lnTo>
                <a:lnTo>
                  <a:pt x="0" y="0"/>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700" name="Freeform 100"/>
          <p:cNvSpPr>
            <a:spLocks/>
          </p:cNvSpPr>
          <p:nvPr/>
        </p:nvSpPr>
        <p:spPr bwMode="auto">
          <a:xfrm>
            <a:off x="8066088" y="5053013"/>
            <a:ext cx="49212" cy="77787"/>
          </a:xfrm>
          <a:custGeom>
            <a:avLst/>
            <a:gdLst/>
            <a:ahLst/>
            <a:cxnLst>
              <a:cxn ang="0">
                <a:pos x="17" y="0"/>
              </a:cxn>
              <a:cxn ang="0">
                <a:pos x="30" y="48"/>
              </a:cxn>
              <a:cxn ang="0">
                <a:pos x="0" y="15"/>
              </a:cxn>
            </a:cxnLst>
            <a:rect l="0" t="0" r="r" b="b"/>
            <a:pathLst>
              <a:path w="31" h="49">
                <a:moveTo>
                  <a:pt x="17" y="0"/>
                </a:moveTo>
                <a:lnTo>
                  <a:pt x="30" y="48"/>
                </a:lnTo>
                <a:lnTo>
                  <a:pt x="0" y="15"/>
                </a:lnTo>
              </a:path>
            </a:pathLst>
          </a:custGeom>
          <a:noFill/>
          <a:ln w="12700" cap="rnd" cmpd="sng">
            <a:solidFill>
              <a:schemeClr val="accent2"/>
            </a:solidFill>
            <a:prstDash val="solid"/>
            <a:round/>
            <a:headEnd type="none" w="sm" len="sm"/>
            <a:tailEnd type="none" w="sm" len="sm"/>
          </a:ln>
          <a:effectLst/>
        </p:spPr>
        <p:txBody>
          <a:bodyPr/>
          <a:lstStyle/>
          <a:p>
            <a:endParaRPr lang="en-US"/>
          </a:p>
        </p:txBody>
      </p:sp>
      <p:sp>
        <p:nvSpPr>
          <p:cNvPr id="25701" name="Freeform 101"/>
          <p:cNvSpPr>
            <a:spLocks/>
          </p:cNvSpPr>
          <p:nvPr/>
        </p:nvSpPr>
        <p:spPr bwMode="auto">
          <a:xfrm>
            <a:off x="6224588" y="5475288"/>
            <a:ext cx="201612" cy="498475"/>
          </a:xfrm>
          <a:custGeom>
            <a:avLst/>
            <a:gdLst/>
            <a:ahLst/>
            <a:cxnLst>
              <a:cxn ang="0">
                <a:pos x="0" y="0"/>
              </a:cxn>
              <a:cxn ang="0">
                <a:pos x="126" y="313"/>
              </a:cxn>
              <a:cxn ang="0">
                <a:pos x="0" y="0"/>
              </a:cxn>
            </a:cxnLst>
            <a:rect l="0" t="0" r="r" b="b"/>
            <a:pathLst>
              <a:path w="127" h="314">
                <a:moveTo>
                  <a:pt x="0" y="0"/>
                </a:moveTo>
                <a:lnTo>
                  <a:pt x="126" y="313"/>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2" name="Freeform 102"/>
          <p:cNvSpPr>
            <a:spLocks/>
          </p:cNvSpPr>
          <p:nvPr/>
        </p:nvSpPr>
        <p:spPr bwMode="auto">
          <a:xfrm>
            <a:off x="6381750" y="5894388"/>
            <a:ext cx="44450" cy="79375"/>
          </a:xfrm>
          <a:custGeom>
            <a:avLst/>
            <a:gdLst/>
            <a:ahLst/>
            <a:cxnLst>
              <a:cxn ang="0">
                <a:pos x="18" y="0"/>
              </a:cxn>
              <a:cxn ang="0">
                <a:pos x="27" y="49"/>
              </a:cxn>
              <a:cxn ang="0">
                <a:pos x="0" y="11"/>
              </a:cxn>
            </a:cxnLst>
            <a:rect l="0" t="0" r="r" b="b"/>
            <a:pathLst>
              <a:path w="28" h="50">
                <a:moveTo>
                  <a:pt x="18" y="0"/>
                </a:moveTo>
                <a:lnTo>
                  <a:pt x="27" y="49"/>
                </a:lnTo>
                <a:lnTo>
                  <a:pt x="0" y="11"/>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3" name="Freeform 103"/>
          <p:cNvSpPr>
            <a:spLocks/>
          </p:cNvSpPr>
          <p:nvPr/>
        </p:nvSpPr>
        <p:spPr bwMode="auto">
          <a:xfrm>
            <a:off x="5940425" y="5475288"/>
            <a:ext cx="366713" cy="549275"/>
          </a:xfrm>
          <a:custGeom>
            <a:avLst/>
            <a:gdLst/>
            <a:ahLst/>
            <a:cxnLst>
              <a:cxn ang="0">
                <a:pos x="230" y="0"/>
              </a:cxn>
              <a:cxn ang="0">
                <a:pos x="0" y="345"/>
              </a:cxn>
              <a:cxn ang="0">
                <a:pos x="230" y="0"/>
              </a:cxn>
            </a:cxnLst>
            <a:rect l="0" t="0" r="r" b="b"/>
            <a:pathLst>
              <a:path w="231" h="346">
                <a:moveTo>
                  <a:pt x="230" y="0"/>
                </a:moveTo>
                <a:lnTo>
                  <a:pt x="0" y="345"/>
                </a:lnTo>
                <a:lnTo>
                  <a:pt x="23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4" name="Freeform 104"/>
          <p:cNvSpPr>
            <a:spLocks/>
          </p:cNvSpPr>
          <p:nvPr/>
        </p:nvSpPr>
        <p:spPr bwMode="auto">
          <a:xfrm>
            <a:off x="5940425" y="5949950"/>
            <a:ext cx="57150" cy="74613"/>
          </a:xfrm>
          <a:custGeom>
            <a:avLst/>
            <a:gdLst/>
            <a:ahLst/>
            <a:cxnLst>
              <a:cxn ang="0">
                <a:pos x="35" y="16"/>
              </a:cxn>
              <a:cxn ang="0">
                <a:pos x="0" y="46"/>
              </a:cxn>
              <a:cxn ang="0">
                <a:pos x="19" y="0"/>
              </a:cxn>
            </a:cxnLst>
            <a:rect l="0" t="0" r="r" b="b"/>
            <a:pathLst>
              <a:path w="36" h="47">
                <a:moveTo>
                  <a:pt x="35" y="16"/>
                </a:moveTo>
                <a:lnTo>
                  <a:pt x="0" y="46"/>
                </a:lnTo>
                <a:lnTo>
                  <a:pt x="19"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5" name="Freeform 105"/>
          <p:cNvSpPr>
            <a:spLocks/>
          </p:cNvSpPr>
          <p:nvPr/>
        </p:nvSpPr>
        <p:spPr bwMode="auto">
          <a:xfrm>
            <a:off x="6343650" y="5475288"/>
            <a:ext cx="566738" cy="549275"/>
          </a:xfrm>
          <a:custGeom>
            <a:avLst/>
            <a:gdLst/>
            <a:ahLst/>
            <a:cxnLst>
              <a:cxn ang="0">
                <a:pos x="0" y="0"/>
              </a:cxn>
              <a:cxn ang="0">
                <a:pos x="356" y="345"/>
              </a:cxn>
              <a:cxn ang="0">
                <a:pos x="0" y="0"/>
              </a:cxn>
            </a:cxnLst>
            <a:rect l="0" t="0" r="r" b="b"/>
            <a:pathLst>
              <a:path w="357" h="346">
                <a:moveTo>
                  <a:pt x="0" y="0"/>
                </a:moveTo>
                <a:lnTo>
                  <a:pt x="356" y="345"/>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6" name="Freeform 106"/>
          <p:cNvSpPr>
            <a:spLocks/>
          </p:cNvSpPr>
          <p:nvPr/>
        </p:nvSpPr>
        <p:spPr bwMode="auto">
          <a:xfrm>
            <a:off x="6845300" y="5959475"/>
            <a:ext cx="65088" cy="65088"/>
          </a:xfrm>
          <a:custGeom>
            <a:avLst/>
            <a:gdLst/>
            <a:ahLst/>
            <a:cxnLst>
              <a:cxn ang="0">
                <a:pos x="13" y="0"/>
              </a:cxn>
              <a:cxn ang="0">
                <a:pos x="40" y="40"/>
              </a:cxn>
              <a:cxn ang="0">
                <a:pos x="0" y="19"/>
              </a:cxn>
            </a:cxnLst>
            <a:rect l="0" t="0" r="r" b="b"/>
            <a:pathLst>
              <a:path w="41" h="41">
                <a:moveTo>
                  <a:pt x="13" y="0"/>
                </a:moveTo>
                <a:lnTo>
                  <a:pt x="40" y="40"/>
                </a:lnTo>
                <a:lnTo>
                  <a:pt x="0" y="19"/>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7" name="Freeform 107"/>
          <p:cNvSpPr>
            <a:spLocks/>
          </p:cNvSpPr>
          <p:nvPr/>
        </p:nvSpPr>
        <p:spPr bwMode="auto">
          <a:xfrm>
            <a:off x="6143625" y="5475288"/>
            <a:ext cx="282575" cy="498475"/>
          </a:xfrm>
          <a:custGeom>
            <a:avLst/>
            <a:gdLst/>
            <a:ahLst/>
            <a:cxnLst>
              <a:cxn ang="0">
                <a:pos x="177" y="0"/>
              </a:cxn>
              <a:cxn ang="0">
                <a:pos x="0" y="313"/>
              </a:cxn>
              <a:cxn ang="0">
                <a:pos x="177" y="0"/>
              </a:cxn>
            </a:cxnLst>
            <a:rect l="0" t="0" r="r" b="b"/>
            <a:pathLst>
              <a:path w="178" h="314">
                <a:moveTo>
                  <a:pt x="177" y="0"/>
                </a:moveTo>
                <a:lnTo>
                  <a:pt x="0" y="313"/>
                </a:lnTo>
                <a:lnTo>
                  <a:pt x="177"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8" name="Freeform 108"/>
          <p:cNvSpPr>
            <a:spLocks/>
          </p:cNvSpPr>
          <p:nvPr/>
        </p:nvSpPr>
        <p:spPr bwMode="auto">
          <a:xfrm>
            <a:off x="6143625" y="5899150"/>
            <a:ext cx="52388" cy="74613"/>
          </a:xfrm>
          <a:custGeom>
            <a:avLst/>
            <a:gdLst/>
            <a:ahLst/>
            <a:cxnLst>
              <a:cxn ang="0">
                <a:pos x="32" y="13"/>
              </a:cxn>
              <a:cxn ang="0">
                <a:pos x="0" y="46"/>
              </a:cxn>
              <a:cxn ang="0">
                <a:pos x="14" y="0"/>
              </a:cxn>
            </a:cxnLst>
            <a:rect l="0" t="0" r="r" b="b"/>
            <a:pathLst>
              <a:path w="33" h="47">
                <a:moveTo>
                  <a:pt x="32" y="13"/>
                </a:moveTo>
                <a:lnTo>
                  <a:pt x="0" y="46"/>
                </a:lnTo>
                <a:lnTo>
                  <a:pt x="14"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09" name="Freeform 109"/>
          <p:cNvSpPr>
            <a:spLocks/>
          </p:cNvSpPr>
          <p:nvPr/>
        </p:nvSpPr>
        <p:spPr bwMode="auto">
          <a:xfrm>
            <a:off x="6467475" y="5475288"/>
            <a:ext cx="1408113" cy="498475"/>
          </a:xfrm>
          <a:custGeom>
            <a:avLst/>
            <a:gdLst/>
            <a:ahLst/>
            <a:cxnLst>
              <a:cxn ang="0">
                <a:pos x="0" y="0"/>
              </a:cxn>
              <a:cxn ang="0">
                <a:pos x="886" y="313"/>
              </a:cxn>
              <a:cxn ang="0">
                <a:pos x="0" y="0"/>
              </a:cxn>
            </a:cxnLst>
            <a:rect l="0" t="0" r="r" b="b"/>
            <a:pathLst>
              <a:path w="887" h="314">
                <a:moveTo>
                  <a:pt x="0" y="0"/>
                </a:moveTo>
                <a:lnTo>
                  <a:pt x="886" y="313"/>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0" name="Freeform 110"/>
          <p:cNvSpPr>
            <a:spLocks/>
          </p:cNvSpPr>
          <p:nvPr/>
        </p:nvSpPr>
        <p:spPr bwMode="auto">
          <a:xfrm>
            <a:off x="7807325" y="5930900"/>
            <a:ext cx="68263" cy="42863"/>
          </a:xfrm>
          <a:custGeom>
            <a:avLst/>
            <a:gdLst/>
            <a:ahLst/>
            <a:cxnLst>
              <a:cxn ang="0">
                <a:pos x="6" y="0"/>
              </a:cxn>
              <a:cxn ang="0">
                <a:pos x="42" y="26"/>
              </a:cxn>
              <a:cxn ang="0">
                <a:pos x="0" y="25"/>
              </a:cxn>
            </a:cxnLst>
            <a:rect l="0" t="0" r="r" b="b"/>
            <a:pathLst>
              <a:path w="43" h="27">
                <a:moveTo>
                  <a:pt x="6" y="0"/>
                </a:moveTo>
                <a:lnTo>
                  <a:pt x="42" y="26"/>
                </a:lnTo>
                <a:lnTo>
                  <a:pt x="0" y="25"/>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1" name="Freeform 111"/>
          <p:cNvSpPr>
            <a:spLocks/>
          </p:cNvSpPr>
          <p:nvPr/>
        </p:nvSpPr>
        <p:spPr bwMode="auto">
          <a:xfrm>
            <a:off x="6224588" y="5475288"/>
            <a:ext cx="685800" cy="498475"/>
          </a:xfrm>
          <a:custGeom>
            <a:avLst/>
            <a:gdLst/>
            <a:ahLst/>
            <a:cxnLst>
              <a:cxn ang="0">
                <a:pos x="431" y="0"/>
              </a:cxn>
              <a:cxn ang="0">
                <a:pos x="0" y="313"/>
              </a:cxn>
              <a:cxn ang="0">
                <a:pos x="431" y="0"/>
              </a:cxn>
            </a:cxnLst>
            <a:rect l="0" t="0" r="r" b="b"/>
            <a:pathLst>
              <a:path w="432" h="314">
                <a:moveTo>
                  <a:pt x="431" y="0"/>
                </a:moveTo>
                <a:lnTo>
                  <a:pt x="0" y="313"/>
                </a:lnTo>
                <a:lnTo>
                  <a:pt x="431"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2" name="Freeform 112"/>
          <p:cNvSpPr>
            <a:spLocks/>
          </p:cNvSpPr>
          <p:nvPr/>
        </p:nvSpPr>
        <p:spPr bwMode="auto">
          <a:xfrm>
            <a:off x="6224588" y="5915025"/>
            <a:ext cx="65087" cy="58738"/>
          </a:xfrm>
          <a:custGeom>
            <a:avLst/>
            <a:gdLst/>
            <a:ahLst/>
            <a:cxnLst>
              <a:cxn ang="0">
                <a:pos x="40" y="22"/>
              </a:cxn>
              <a:cxn ang="0">
                <a:pos x="0" y="36"/>
              </a:cxn>
              <a:cxn ang="0">
                <a:pos x="31" y="0"/>
              </a:cxn>
            </a:cxnLst>
            <a:rect l="0" t="0" r="r" b="b"/>
            <a:pathLst>
              <a:path w="41" h="37">
                <a:moveTo>
                  <a:pt x="40" y="22"/>
                </a:moveTo>
                <a:lnTo>
                  <a:pt x="0" y="36"/>
                </a:lnTo>
                <a:lnTo>
                  <a:pt x="31"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3" name="Freeform 113"/>
          <p:cNvSpPr>
            <a:spLocks/>
          </p:cNvSpPr>
          <p:nvPr/>
        </p:nvSpPr>
        <p:spPr bwMode="auto">
          <a:xfrm>
            <a:off x="6945313" y="5475288"/>
            <a:ext cx="1778000" cy="498475"/>
          </a:xfrm>
          <a:custGeom>
            <a:avLst/>
            <a:gdLst/>
            <a:ahLst/>
            <a:cxnLst>
              <a:cxn ang="0">
                <a:pos x="0" y="0"/>
              </a:cxn>
              <a:cxn ang="0">
                <a:pos x="1119" y="313"/>
              </a:cxn>
              <a:cxn ang="0">
                <a:pos x="0" y="0"/>
              </a:cxn>
            </a:cxnLst>
            <a:rect l="0" t="0" r="r" b="b"/>
            <a:pathLst>
              <a:path w="1120" h="314">
                <a:moveTo>
                  <a:pt x="0" y="0"/>
                </a:moveTo>
                <a:lnTo>
                  <a:pt x="1119" y="313"/>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4" name="Freeform 114"/>
          <p:cNvSpPr>
            <a:spLocks/>
          </p:cNvSpPr>
          <p:nvPr/>
        </p:nvSpPr>
        <p:spPr bwMode="auto">
          <a:xfrm>
            <a:off x="8653463" y="5934075"/>
            <a:ext cx="69850" cy="41275"/>
          </a:xfrm>
          <a:custGeom>
            <a:avLst/>
            <a:gdLst/>
            <a:ahLst/>
            <a:cxnLst>
              <a:cxn ang="0">
                <a:pos x="5" y="0"/>
              </a:cxn>
              <a:cxn ang="0">
                <a:pos x="43" y="24"/>
              </a:cxn>
              <a:cxn ang="0">
                <a:pos x="0" y="25"/>
              </a:cxn>
            </a:cxnLst>
            <a:rect l="0" t="0" r="r" b="b"/>
            <a:pathLst>
              <a:path w="44" h="26">
                <a:moveTo>
                  <a:pt x="5" y="0"/>
                </a:moveTo>
                <a:lnTo>
                  <a:pt x="43" y="24"/>
                </a:lnTo>
                <a:lnTo>
                  <a:pt x="0" y="25"/>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5" name="Freeform 115"/>
          <p:cNvSpPr>
            <a:spLocks/>
          </p:cNvSpPr>
          <p:nvPr/>
        </p:nvSpPr>
        <p:spPr bwMode="auto">
          <a:xfrm>
            <a:off x="6945313" y="5475288"/>
            <a:ext cx="165100" cy="549275"/>
          </a:xfrm>
          <a:custGeom>
            <a:avLst/>
            <a:gdLst/>
            <a:ahLst/>
            <a:cxnLst>
              <a:cxn ang="0">
                <a:pos x="103" y="0"/>
              </a:cxn>
              <a:cxn ang="0">
                <a:pos x="0" y="345"/>
              </a:cxn>
              <a:cxn ang="0">
                <a:pos x="103" y="0"/>
              </a:cxn>
            </a:cxnLst>
            <a:rect l="0" t="0" r="r" b="b"/>
            <a:pathLst>
              <a:path w="104" h="346">
                <a:moveTo>
                  <a:pt x="103" y="0"/>
                </a:moveTo>
                <a:lnTo>
                  <a:pt x="0" y="345"/>
                </a:lnTo>
                <a:lnTo>
                  <a:pt x="103"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6" name="Freeform 116"/>
          <p:cNvSpPr>
            <a:spLocks/>
          </p:cNvSpPr>
          <p:nvPr/>
        </p:nvSpPr>
        <p:spPr bwMode="auto">
          <a:xfrm>
            <a:off x="6945313" y="5942013"/>
            <a:ext cx="42862" cy="82550"/>
          </a:xfrm>
          <a:custGeom>
            <a:avLst/>
            <a:gdLst/>
            <a:ahLst/>
            <a:cxnLst>
              <a:cxn ang="0">
                <a:pos x="26" y="8"/>
              </a:cxn>
              <a:cxn ang="0">
                <a:pos x="0" y="51"/>
              </a:cxn>
              <a:cxn ang="0">
                <a:pos x="5" y="0"/>
              </a:cxn>
            </a:cxnLst>
            <a:rect l="0" t="0" r="r" b="b"/>
            <a:pathLst>
              <a:path w="27" h="52">
                <a:moveTo>
                  <a:pt x="26" y="8"/>
                </a:moveTo>
                <a:lnTo>
                  <a:pt x="0" y="51"/>
                </a:lnTo>
                <a:lnTo>
                  <a:pt x="5"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7" name="Freeform 117"/>
          <p:cNvSpPr>
            <a:spLocks/>
          </p:cNvSpPr>
          <p:nvPr/>
        </p:nvSpPr>
        <p:spPr bwMode="auto">
          <a:xfrm>
            <a:off x="7070725" y="5475288"/>
            <a:ext cx="322263" cy="498475"/>
          </a:xfrm>
          <a:custGeom>
            <a:avLst/>
            <a:gdLst/>
            <a:ahLst/>
            <a:cxnLst>
              <a:cxn ang="0">
                <a:pos x="0" y="0"/>
              </a:cxn>
              <a:cxn ang="0">
                <a:pos x="202" y="313"/>
              </a:cxn>
              <a:cxn ang="0">
                <a:pos x="0" y="0"/>
              </a:cxn>
            </a:cxnLst>
            <a:rect l="0" t="0" r="r" b="b"/>
            <a:pathLst>
              <a:path w="203" h="314">
                <a:moveTo>
                  <a:pt x="0" y="0"/>
                </a:moveTo>
                <a:lnTo>
                  <a:pt x="202" y="313"/>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8" name="Freeform 118"/>
          <p:cNvSpPr>
            <a:spLocks/>
          </p:cNvSpPr>
          <p:nvPr/>
        </p:nvSpPr>
        <p:spPr bwMode="auto">
          <a:xfrm>
            <a:off x="7335838" y="5900738"/>
            <a:ext cx="57150" cy="73025"/>
          </a:xfrm>
          <a:custGeom>
            <a:avLst/>
            <a:gdLst/>
            <a:ahLst/>
            <a:cxnLst>
              <a:cxn ang="0">
                <a:pos x="17" y="0"/>
              </a:cxn>
              <a:cxn ang="0">
                <a:pos x="35" y="45"/>
              </a:cxn>
              <a:cxn ang="0">
                <a:pos x="0" y="15"/>
              </a:cxn>
            </a:cxnLst>
            <a:rect l="0" t="0" r="r" b="b"/>
            <a:pathLst>
              <a:path w="36" h="46">
                <a:moveTo>
                  <a:pt x="17" y="0"/>
                </a:moveTo>
                <a:lnTo>
                  <a:pt x="35" y="45"/>
                </a:lnTo>
                <a:lnTo>
                  <a:pt x="0" y="15"/>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19" name="Freeform 119"/>
          <p:cNvSpPr>
            <a:spLocks/>
          </p:cNvSpPr>
          <p:nvPr/>
        </p:nvSpPr>
        <p:spPr bwMode="auto">
          <a:xfrm>
            <a:off x="7472363" y="5475288"/>
            <a:ext cx="565150" cy="549275"/>
          </a:xfrm>
          <a:custGeom>
            <a:avLst/>
            <a:gdLst/>
            <a:ahLst/>
            <a:cxnLst>
              <a:cxn ang="0">
                <a:pos x="355" y="0"/>
              </a:cxn>
              <a:cxn ang="0">
                <a:pos x="0" y="345"/>
              </a:cxn>
              <a:cxn ang="0">
                <a:pos x="355" y="0"/>
              </a:cxn>
            </a:cxnLst>
            <a:rect l="0" t="0" r="r" b="b"/>
            <a:pathLst>
              <a:path w="356" h="346">
                <a:moveTo>
                  <a:pt x="355" y="0"/>
                </a:moveTo>
                <a:lnTo>
                  <a:pt x="0" y="345"/>
                </a:lnTo>
                <a:lnTo>
                  <a:pt x="355"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0" name="Freeform 120"/>
          <p:cNvSpPr>
            <a:spLocks/>
          </p:cNvSpPr>
          <p:nvPr/>
        </p:nvSpPr>
        <p:spPr bwMode="auto">
          <a:xfrm>
            <a:off x="7472363" y="5959475"/>
            <a:ext cx="58737" cy="65088"/>
          </a:xfrm>
          <a:custGeom>
            <a:avLst/>
            <a:gdLst/>
            <a:ahLst/>
            <a:cxnLst>
              <a:cxn ang="0">
                <a:pos x="36" y="19"/>
              </a:cxn>
              <a:cxn ang="0">
                <a:pos x="0" y="40"/>
              </a:cxn>
              <a:cxn ang="0">
                <a:pos x="24" y="0"/>
              </a:cxn>
            </a:cxnLst>
            <a:rect l="0" t="0" r="r" b="b"/>
            <a:pathLst>
              <a:path w="37" h="41">
                <a:moveTo>
                  <a:pt x="36" y="19"/>
                </a:moveTo>
                <a:lnTo>
                  <a:pt x="0" y="40"/>
                </a:lnTo>
                <a:lnTo>
                  <a:pt x="24"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1" name="Freeform 121"/>
          <p:cNvSpPr>
            <a:spLocks/>
          </p:cNvSpPr>
          <p:nvPr/>
        </p:nvSpPr>
        <p:spPr bwMode="auto">
          <a:xfrm>
            <a:off x="8075613" y="5475288"/>
            <a:ext cx="322262" cy="549275"/>
          </a:xfrm>
          <a:custGeom>
            <a:avLst/>
            <a:gdLst/>
            <a:ahLst/>
            <a:cxnLst>
              <a:cxn ang="0">
                <a:pos x="0" y="0"/>
              </a:cxn>
              <a:cxn ang="0">
                <a:pos x="202" y="345"/>
              </a:cxn>
              <a:cxn ang="0">
                <a:pos x="0" y="0"/>
              </a:cxn>
            </a:cxnLst>
            <a:rect l="0" t="0" r="r" b="b"/>
            <a:pathLst>
              <a:path w="203" h="346">
                <a:moveTo>
                  <a:pt x="0" y="0"/>
                </a:moveTo>
                <a:lnTo>
                  <a:pt x="202" y="345"/>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2" name="Freeform 122"/>
          <p:cNvSpPr>
            <a:spLocks/>
          </p:cNvSpPr>
          <p:nvPr/>
        </p:nvSpPr>
        <p:spPr bwMode="auto">
          <a:xfrm>
            <a:off x="8347075" y="5948363"/>
            <a:ext cx="50800" cy="76200"/>
          </a:xfrm>
          <a:custGeom>
            <a:avLst/>
            <a:gdLst/>
            <a:ahLst/>
            <a:cxnLst>
              <a:cxn ang="0">
                <a:pos x="16" y="0"/>
              </a:cxn>
              <a:cxn ang="0">
                <a:pos x="31" y="47"/>
              </a:cxn>
              <a:cxn ang="0">
                <a:pos x="0" y="15"/>
              </a:cxn>
            </a:cxnLst>
            <a:rect l="0" t="0" r="r" b="b"/>
            <a:pathLst>
              <a:path w="32" h="48">
                <a:moveTo>
                  <a:pt x="16" y="0"/>
                </a:moveTo>
                <a:lnTo>
                  <a:pt x="31" y="47"/>
                </a:lnTo>
                <a:lnTo>
                  <a:pt x="0" y="15"/>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3" name="Freeform 123"/>
          <p:cNvSpPr>
            <a:spLocks/>
          </p:cNvSpPr>
          <p:nvPr/>
        </p:nvSpPr>
        <p:spPr bwMode="auto">
          <a:xfrm>
            <a:off x="7956550" y="5475288"/>
            <a:ext cx="241300" cy="498475"/>
          </a:xfrm>
          <a:custGeom>
            <a:avLst/>
            <a:gdLst/>
            <a:ahLst/>
            <a:cxnLst>
              <a:cxn ang="0">
                <a:pos x="151" y="0"/>
              </a:cxn>
              <a:cxn ang="0">
                <a:pos x="0" y="313"/>
              </a:cxn>
              <a:cxn ang="0">
                <a:pos x="151" y="0"/>
              </a:cxn>
            </a:cxnLst>
            <a:rect l="0" t="0" r="r" b="b"/>
            <a:pathLst>
              <a:path w="152" h="314">
                <a:moveTo>
                  <a:pt x="151" y="0"/>
                </a:moveTo>
                <a:lnTo>
                  <a:pt x="0" y="313"/>
                </a:lnTo>
                <a:lnTo>
                  <a:pt x="151"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4" name="Freeform 124"/>
          <p:cNvSpPr>
            <a:spLocks/>
          </p:cNvSpPr>
          <p:nvPr/>
        </p:nvSpPr>
        <p:spPr bwMode="auto">
          <a:xfrm>
            <a:off x="7956550" y="5897563"/>
            <a:ext cx="47625" cy="76200"/>
          </a:xfrm>
          <a:custGeom>
            <a:avLst/>
            <a:gdLst/>
            <a:ahLst/>
            <a:cxnLst>
              <a:cxn ang="0">
                <a:pos x="29" y="12"/>
              </a:cxn>
              <a:cxn ang="0">
                <a:pos x="0" y="47"/>
              </a:cxn>
              <a:cxn ang="0">
                <a:pos x="11" y="0"/>
              </a:cxn>
            </a:cxnLst>
            <a:rect l="0" t="0" r="r" b="b"/>
            <a:pathLst>
              <a:path w="30" h="48">
                <a:moveTo>
                  <a:pt x="29" y="12"/>
                </a:moveTo>
                <a:lnTo>
                  <a:pt x="0" y="47"/>
                </a:lnTo>
                <a:lnTo>
                  <a:pt x="11"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5" name="Freeform 125"/>
          <p:cNvSpPr>
            <a:spLocks/>
          </p:cNvSpPr>
          <p:nvPr/>
        </p:nvSpPr>
        <p:spPr bwMode="auto">
          <a:xfrm>
            <a:off x="8235950" y="5475288"/>
            <a:ext cx="1588" cy="549275"/>
          </a:xfrm>
          <a:custGeom>
            <a:avLst/>
            <a:gdLst/>
            <a:ahLst/>
            <a:cxnLst>
              <a:cxn ang="0">
                <a:pos x="0" y="0"/>
              </a:cxn>
              <a:cxn ang="0">
                <a:pos x="0" y="345"/>
              </a:cxn>
              <a:cxn ang="0">
                <a:pos x="0" y="0"/>
              </a:cxn>
            </a:cxnLst>
            <a:rect l="0" t="0" r="r" b="b"/>
            <a:pathLst>
              <a:path w="1" h="346">
                <a:moveTo>
                  <a:pt x="0" y="0"/>
                </a:moveTo>
                <a:lnTo>
                  <a:pt x="0" y="345"/>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6" name="Freeform 126"/>
          <p:cNvSpPr>
            <a:spLocks/>
          </p:cNvSpPr>
          <p:nvPr/>
        </p:nvSpPr>
        <p:spPr bwMode="auto">
          <a:xfrm>
            <a:off x="8218488" y="5945188"/>
            <a:ext cx="36512" cy="79375"/>
          </a:xfrm>
          <a:custGeom>
            <a:avLst/>
            <a:gdLst/>
            <a:ahLst/>
            <a:cxnLst>
              <a:cxn ang="0">
                <a:pos x="22" y="0"/>
              </a:cxn>
              <a:cxn ang="0">
                <a:pos x="10" y="49"/>
              </a:cxn>
              <a:cxn ang="0">
                <a:pos x="0" y="0"/>
              </a:cxn>
            </a:cxnLst>
            <a:rect l="0" t="0" r="r" b="b"/>
            <a:pathLst>
              <a:path w="23" h="50">
                <a:moveTo>
                  <a:pt x="22" y="0"/>
                </a:moveTo>
                <a:lnTo>
                  <a:pt x="10" y="49"/>
                </a:lnTo>
                <a:lnTo>
                  <a:pt x="0" y="0"/>
                </a:lnTo>
              </a:path>
            </a:pathLst>
          </a:custGeom>
          <a:noFill/>
          <a:ln w="12700" cap="rnd" cmpd="sng">
            <a:solidFill>
              <a:schemeClr val="accent1"/>
            </a:solidFill>
            <a:prstDash val="solid"/>
            <a:round/>
            <a:headEnd type="none" w="sm" len="sm"/>
            <a:tailEnd type="none" w="sm" len="sm"/>
          </a:ln>
          <a:effectLst/>
        </p:spPr>
        <p:txBody>
          <a:bodyPr/>
          <a:lstStyle/>
          <a:p>
            <a:endParaRPr lang="en-US"/>
          </a:p>
        </p:txBody>
      </p:sp>
      <p:sp>
        <p:nvSpPr>
          <p:cNvPr id="25727" name="Line 127"/>
          <p:cNvSpPr>
            <a:spLocks noChangeShapeType="1"/>
          </p:cNvSpPr>
          <p:nvPr/>
        </p:nvSpPr>
        <p:spPr bwMode="auto">
          <a:xfrm>
            <a:off x="203200" y="5691188"/>
            <a:ext cx="8839200" cy="0"/>
          </a:xfrm>
          <a:prstGeom prst="line">
            <a:avLst/>
          </a:prstGeom>
          <a:noFill/>
          <a:ln w="12700">
            <a:solidFill>
              <a:schemeClr val="accent1"/>
            </a:solidFill>
            <a:round/>
            <a:headEnd type="none" w="sm" len="sm"/>
            <a:tailEnd type="none" w="sm" len="sm"/>
          </a:ln>
          <a:effectLst/>
        </p:spPr>
        <p:txBody>
          <a:bodyPr/>
          <a:lstStyle/>
          <a:p>
            <a:endParaRPr lang="en-US"/>
          </a:p>
        </p:txBody>
      </p:sp>
      <p:sp>
        <p:nvSpPr>
          <p:cNvPr id="25728" name="Rectangle 128"/>
          <p:cNvSpPr>
            <a:spLocks noChangeArrowheads="1"/>
          </p:cNvSpPr>
          <p:nvPr/>
        </p:nvSpPr>
        <p:spPr bwMode="auto">
          <a:xfrm>
            <a:off x="5118100" y="5168900"/>
            <a:ext cx="1050925" cy="271463"/>
          </a:xfrm>
          <a:prstGeom prst="rect">
            <a:avLst/>
          </a:prstGeom>
          <a:noFill/>
          <a:ln w="9525">
            <a:noFill/>
            <a:miter lim="800000"/>
            <a:headEnd/>
            <a:tailEnd/>
          </a:ln>
          <a:effectLst/>
        </p:spPr>
        <p:txBody>
          <a:bodyPr wrap="none" lIns="90488" tIns="44450" rIns="90488" bIns="44450">
            <a:spAutoFit/>
          </a:bodyPr>
          <a:lstStyle/>
          <a:p>
            <a:r>
              <a:rPr lang="en-US" sz="1200" b="1">
                <a:solidFill>
                  <a:schemeClr val="accent2"/>
                </a:solidFill>
                <a:latin typeface="Arial" pitchFamily="34" charset="0"/>
              </a:rPr>
              <a:t>Data entries</a:t>
            </a:r>
          </a:p>
        </p:txBody>
      </p:sp>
      <p:sp>
        <p:nvSpPr>
          <p:cNvPr id="25729" name="Rectangle 129"/>
          <p:cNvSpPr>
            <a:spLocks noChangeArrowheads="1"/>
          </p:cNvSpPr>
          <p:nvPr/>
        </p:nvSpPr>
        <p:spPr bwMode="auto">
          <a:xfrm>
            <a:off x="5761038" y="6330950"/>
            <a:ext cx="1160462" cy="271463"/>
          </a:xfrm>
          <a:prstGeom prst="rect">
            <a:avLst/>
          </a:prstGeom>
          <a:noFill/>
          <a:ln w="9525">
            <a:noFill/>
            <a:miter lim="800000"/>
            <a:headEnd/>
            <a:tailEnd/>
          </a:ln>
          <a:effectLst/>
        </p:spPr>
        <p:txBody>
          <a:bodyPr wrap="none" lIns="90488" tIns="44450" rIns="90488" bIns="44450">
            <a:spAutoFit/>
          </a:bodyPr>
          <a:lstStyle/>
          <a:p>
            <a:r>
              <a:rPr lang="en-US" sz="1200" b="1">
                <a:solidFill>
                  <a:schemeClr val="accent1"/>
                </a:solidFill>
                <a:latin typeface="Arial" pitchFamily="34" charset="0"/>
              </a:rPr>
              <a:t>Data Records</a:t>
            </a:r>
          </a:p>
        </p:txBody>
      </p:sp>
      <p:sp>
        <p:nvSpPr>
          <p:cNvPr id="25730" name="Rectangle 130"/>
          <p:cNvSpPr>
            <a:spLocks noChangeArrowheads="1"/>
          </p:cNvSpPr>
          <p:nvPr/>
        </p:nvSpPr>
        <p:spPr bwMode="auto">
          <a:xfrm>
            <a:off x="188913" y="4114800"/>
            <a:ext cx="1274762"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CF0E30"/>
                </a:solidFill>
                <a:latin typeface="Book Antiqua" pitchFamily="18" charset="0"/>
              </a:rPr>
              <a:t>CLUSTERED</a:t>
            </a:r>
          </a:p>
        </p:txBody>
      </p:sp>
      <p:sp>
        <p:nvSpPr>
          <p:cNvPr id="25731" name="Rectangle 131"/>
          <p:cNvSpPr>
            <a:spLocks noChangeArrowheads="1"/>
          </p:cNvSpPr>
          <p:nvPr/>
        </p:nvSpPr>
        <p:spPr bwMode="auto">
          <a:xfrm>
            <a:off x="7580313" y="4038600"/>
            <a:ext cx="1560512"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CF0E30"/>
                </a:solidFill>
                <a:latin typeface="Book Antiqua" pitchFamily="18" charset="0"/>
              </a:rPr>
              <a:t>UNCLUSTERED</a:t>
            </a: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765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7652" name="Rectangle 4"/>
          <p:cNvSpPr>
            <a:spLocks noGrp="1" noChangeArrowheads="1"/>
          </p:cNvSpPr>
          <p:nvPr>
            <p:ph type="title"/>
          </p:nvPr>
        </p:nvSpPr>
        <p:spPr>
          <a:noFill/>
          <a:ln/>
        </p:spPr>
        <p:txBody>
          <a:bodyPr/>
          <a:lstStyle/>
          <a:p>
            <a:r>
              <a:rPr lang="en-US"/>
              <a:t>Cost Model for Our Analysis</a:t>
            </a:r>
          </a:p>
        </p:txBody>
      </p:sp>
      <p:sp>
        <p:nvSpPr>
          <p:cNvPr id="27653" name="Rectangle 5"/>
          <p:cNvSpPr>
            <a:spLocks noGrp="1" noChangeArrowheads="1"/>
          </p:cNvSpPr>
          <p:nvPr>
            <p:ph type="body" idx="1"/>
          </p:nvPr>
        </p:nvSpPr>
        <p:spPr>
          <a:xfrm>
            <a:off x="762000" y="1752600"/>
            <a:ext cx="8001000" cy="4648200"/>
          </a:xfrm>
          <a:noFill/>
          <a:ln/>
        </p:spPr>
        <p:txBody>
          <a:bodyPr/>
          <a:lstStyle/>
          <a:p>
            <a:pPr>
              <a:buFont typeface="Wingdings" pitchFamily="2" charset="2"/>
              <a:buNone/>
            </a:pPr>
            <a:r>
              <a:rPr lang="en-US"/>
              <a:t>We ignore CPU costs, for simplicity:</a:t>
            </a:r>
          </a:p>
          <a:p>
            <a:pPr lvl="1">
              <a:buSzPct val="75000"/>
            </a:pPr>
            <a:r>
              <a:rPr lang="en-US" b="1">
                <a:solidFill>
                  <a:schemeClr val="accent2"/>
                </a:solidFill>
              </a:rPr>
              <a:t>B:  </a:t>
            </a:r>
            <a:r>
              <a:rPr lang="en-US"/>
              <a:t>The number of data pages</a:t>
            </a:r>
          </a:p>
          <a:p>
            <a:pPr lvl="1">
              <a:buSzPct val="75000"/>
            </a:pPr>
            <a:r>
              <a:rPr lang="en-US" b="1">
                <a:solidFill>
                  <a:schemeClr val="accent2"/>
                </a:solidFill>
              </a:rPr>
              <a:t>R:  </a:t>
            </a:r>
            <a:r>
              <a:rPr lang="en-US"/>
              <a:t>Number of records per page</a:t>
            </a:r>
          </a:p>
          <a:p>
            <a:pPr lvl="1">
              <a:buSzPct val="75000"/>
            </a:pPr>
            <a:r>
              <a:rPr lang="en-US" b="1">
                <a:solidFill>
                  <a:schemeClr val="accent2"/>
                </a:solidFill>
              </a:rPr>
              <a:t>D:  </a:t>
            </a:r>
            <a:r>
              <a:rPr lang="en-US"/>
              <a:t>(Average) time to read or write disk page</a:t>
            </a:r>
          </a:p>
          <a:p>
            <a:pPr lvl="1">
              <a:buSzPct val="75000"/>
            </a:pPr>
            <a:r>
              <a:rPr lang="en-US"/>
              <a:t>Measuring number of page I/O’s ignores gains of pre-fetching a sequence of pages; thus, even I/O cost is only approximated.   </a:t>
            </a:r>
            <a:endParaRPr lang="en-US" i="1"/>
          </a:p>
          <a:p>
            <a:pPr lvl="1">
              <a:buSzPct val="75000"/>
            </a:pPr>
            <a:r>
              <a:rPr lang="en-US"/>
              <a:t>Average-case analysis; based on several simplistic assumptions.</a:t>
            </a:r>
          </a:p>
        </p:txBody>
      </p:sp>
      <p:sp>
        <p:nvSpPr>
          <p:cNvPr id="27654" name="Rectangle 6"/>
          <p:cNvSpPr>
            <a:spLocks noChangeArrowheads="1"/>
          </p:cNvSpPr>
          <p:nvPr/>
        </p:nvSpPr>
        <p:spPr bwMode="auto">
          <a:xfrm>
            <a:off x="1358900" y="5776913"/>
            <a:ext cx="5810250" cy="454025"/>
          </a:xfrm>
          <a:prstGeom prst="rect">
            <a:avLst/>
          </a:prstGeom>
          <a:noFill/>
          <a:ln w="9525">
            <a:noFill/>
            <a:miter lim="800000"/>
            <a:headEnd/>
            <a:tailEnd/>
          </a:ln>
          <a:effectLst/>
        </p:spPr>
        <p:txBody>
          <a:bodyPr wrap="none" lIns="90488" tIns="44450" rIns="90488" bIns="44450">
            <a:spAutoFit/>
          </a:bodyPr>
          <a:lstStyle/>
          <a:p>
            <a:pPr lvl="1">
              <a:spcBef>
                <a:spcPct val="20000"/>
              </a:spcBef>
              <a:buClr>
                <a:schemeClr val="tx1"/>
              </a:buClr>
              <a:buFont typeface="Monotype Sorts" charset="2"/>
              <a:buChar char="*"/>
            </a:pPr>
            <a:r>
              <a:rPr lang="en-US" i="1">
                <a:latin typeface="Book Antiqua" pitchFamily="18" charset="0"/>
              </a:rPr>
              <a:t> Good enough to show the overall trends!</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US"/>
              <a:t>Comparing File Organizations</a:t>
            </a:r>
          </a:p>
        </p:txBody>
      </p:sp>
      <p:sp>
        <p:nvSpPr>
          <p:cNvPr id="29699" name="Rectangle 3"/>
          <p:cNvSpPr>
            <a:spLocks noGrp="1" noChangeArrowheads="1"/>
          </p:cNvSpPr>
          <p:nvPr>
            <p:ph type="body" idx="1"/>
          </p:nvPr>
        </p:nvSpPr>
        <p:spPr>
          <a:xfrm>
            <a:off x="838200" y="1295400"/>
            <a:ext cx="7772400" cy="4762500"/>
          </a:xfrm>
          <a:noFill/>
          <a:ln/>
        </p:spPr>
        <p:txBody>
          <a:bodyPr/>
          <a:lstStyle/>
          <a:p>
            <a:pPr marL="533400" indent="-533400"/>
            <a:r>
              <a:rPr lang="en-US" dirty="0"/>
              <a:t>Example: records with search key </a:t>
            </a:r>
            <a:r>
              <a:rPr lang="en-US" i="1" dirty="0"/>
              <a:t>&lt;age, </a:t>
            </a:r>
            <a:r>
              <a:rPr lang="en-US" i="1" dirty="0" err="1"/>
              <a:t>sal</a:t>
            </a:r>
            <a:r>
              <a:rPr lang="en-US" i="1" dirty="0"/>
              <a:t>&gt;</a:t>
            </a:r>
            <a:r>
              <a:rPr lang="en-US" dirty="0"/>
              <a:t> </a:t>
            </a:r>
          </a:p>
          <a:p>
            <a:pPr marL="533400" indent="-533400"/>
            <a:r>
              <a:rPr lang="en-US" dirty="0"/>
              <a:t>5 choices to compare:</a:t>
            </a:r>
          </a:p>
          <a:p>
            <a:pPr marL="933450" lvl="1" indent="-533400"/>
            <a:r>
              <a:rPr lang="en-US" dirty="0"/>
              <a:t>Heap files (random order; insert at </a:t>
            </a:r>
            <a:r>
              <a:rPr lang="en-US" dirty="0" err="1"/>
              <a:t>eof</a:t>
            </a:r>
            <a:r>
              <a:rPr lang="en-US" dirty="0"/>
              <a:t>)</a:t>
            </a:r>
          </a:p>
          <a:p>
            <a:pPr marL="933450" lvl="1" indent="-533400"/>
            <a:r>
              <a:rPr lang="en-US" dirty="0"/>
              <a:t>Sorted files, sorted on </a:t>
            </a:r>
            <a:r>
              <a:rPr lang="en-US" i="1" dirty="0"/>
              <a:t>&lt;age, </a:t>
            </a:r>
            <a:r>
              <a:rPr lang="en-US" i="1" dirty="0" err="1"/>
              <a:t>sal</a:t>
            </a:r>
            <a:r>
              <a:rPr lang="en-US" i="1" dirty="0"/>
              <a:t>&gt;</a:t>
            </a:r>
            <a:r>
              <a:rPr lang="en-US" dirty="0"/>
              <a:t> </a:t>
            </a:r>
          </a:p>
          <a:p>
            <a:pPr marL="933450" lvl="1" indent="-533400"/>
            <a:r>
              <a:rPr lang="en-US" dirty="0"/>
              <a:t>Clustered B+ tree file, Alternative (1), search key </a:t>
            </a:r>
            <a:r>
              <a:rPr lang="en-US" i="1" dirty="0"/>
              <a:t>&lt;age, </a:t>
            </a:r>
            <a:r>
              <a:rPr lang="en-US" i="1" dirty="0" err="1"/>
              <a:t>sal</a:t>
            </a:r>
            <a:r>
              <a:rPr lang="en-US" i="1" dirty="0"/>
              <a:t>&gt;</a:t>
            </a:r>
          </a:p>
          <a:p>
            <a:pPr marL="933450" lvl="1" indent="-533400"/>
            <a:r>
              <a:rPr lang="en-US" dirty="0"/>
              <a:t>Heap file with </a:t>
            </a:r>
            <a:r>
              <a:rPr lang="en-US" dirty="0" err="1"/>
              <a:t>unclustered</a:t>
            </a:r>
            <a:r>
              <a:rPr lang="en-US" dirty="0"/>
              <a:t> B + tree index on search key </a:t>
            </a:r>
            <a:r>
              <a:rPr lang="en-US" i="1" dirty="0"/>
              <a:t>&lt;age, </a:t>
            </a:r>
            <a:r>
              <a:rPr lang="en-US" i="1" dirty="0" err="1"/>
              <a:t>sal</a:t>
            </a:r>
            <a:r>
              <a:rPr lang="en-US" i="1" dirty="0"/>
              <a:t>&gt;</a:t>
            </a:r>
          </a:p>
          <a:p>
            <a:pPr marL="933450" lvl="1" indent="-533400"/>
            <a:r>
              <a:rPr lang="en-US" dirty="0"/>
              <a:t>Heap file with </a:t>
            </a:r>
            <a:r>
              <a:rPr lang="en-US" dirty="0" err="1"/>
              <a:t>unclustered</a:t>
            </a:r>
            <a:r>
              <a:rPr lang="en-US" dirty="0"/>
              <a:t> hash index on search key </a:t>
            </a:r>
            <a:r>
              <a:rPr lang="en-US" i="1" dirty="0"/>
              <a:t>&lt;age, </a:t>
            </a:r>
            <a:r>
              <a:rPr lang="en-US" i="1" dirty="0" err="1"/>
              <a:t>sal</a:t>
            </a:r>
            <a:r>
              <a:rPr lang="en-US" i="1" dirty="0"/>
              <a:t>&gt;</a:t>
            </a:r>
          </a:p>
          <a:p>
            <a:pPr marL="533400" indent="-533400">
              <a:buFont typeface="Wingdings" pitchFamily="2" charset="2"/>
              <a:buNone/>
            </a:pPr>
            <a:endParaRPr lang="en-US" dirty="0"/>
          </a:p>
          <a:p>
            <a:pPr marL="533400" indent="-533400">
              <a:buFont typeface="Wingdings" pitchFamily="2" charset="2"/>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US"/>
              <a:t>Operations to Compare</a:t>
            </a:r>
          </a:p>
        </p:txBody>
      </p:sp>
      <p:sp>
        <p:nvSpPr>
          <p:cNvPr id="31747" name="Rectangle 3"/>
          <p:cNvSpPr>
            <a:spLocks noGrp="1" noChangeArrowheads="1"/>
          </p:cNvSpPr>
          <p:nvPr>
            <p:ph type="body" idx="1"/>
          </p:nvPr>
        </p:nvSpPr>
        <p:spPr>
          <a:noFill/>
          <a:ln/>
        </p:spPr>
        <p:txBody>
          <a:bodyPr/>
          <a:lstStyle/>
          <a:p>
            <a:pPr marL="533400" indent="-533400"/>
            <a:r>
              <a:rPr lang="en-US" dirty="0"/>
              <a:t>Scan: Fetch all records from disk</a:t>
            </a:r>
          </a:p>
          <a:p>
            <a:pPr marL="533400" indent="-533400"/>
            <a:r>
              <a:rPr lang="en-US" dirty="0"/>
              <a:t>Equality </a:t>
            </a:r>
            <a:r>
              <a:rPr lang="en-US" dirty="0" smtClean="0"/>
              <a:t>search: specific age and salary</a:t>
            </a:r>
          </a:p>
          <a:p>
            <a:pPr marL="933450" lvl="1" indent="-533400"/>
            <a:r>
              <a:rPr lang="en-US" dirty="0" smtClean="0"/>
              <a:t>Fetch all pages with </a:t>
            </a:r>
            <a:r>
              <a:rPr lang="en-US" i="1" dirty="0" smtClean="0"/>
              <a:t>qualifying records </a:t>
            </a:r>
            <a:r>
              <a:rPr lang="en-US" dirty="0" smtClean="0"/>
              <a:t>then locate those records on the page</a:t>
            </a:r>
            <a:endParaRPr lang="en-US" dirty="0"/>
          </a:p>
          <a:p>
            <a:pPr marL="533400" indent="-533400"/>
            <a:r>
              <a:rPr lang="en-US" dirty="0"/>
              <a:t>Range </a:t>
            </a:r>
            <a:r>
              <a:rPr lang="en-US" dirty="0" smtClean="0"/>
              <a:t>selection: age and salary within range</a:t>
            </a:r>
            <a:endParaRPr lang="en-US" dirty="0"/>
          </a:p>
          <a:p>
            <a:pPr marL="533400" indent="-533400"/>
            <a:r>
              <a:rPr lang="en-US" dirty="0"/>
              <a:t>Insert a </a:t>
            </a:r>
            <a:r>
              <a:rPr lang="en-US" dirty="0" smtClean="0"/>
              <a:t>record:</a:t>
            </a:r>
          </a:p>
          <a:p>
            <a:pPr marL="933450" lvl="1" indent="-533400"/>
            <a:r>
              <a:rPr lang="en-US" dirty="0" smtClean="0"/>
              <a:t>Fetch, modify and write back</a:t>
            </a:r>
            <a:endParaRPr lang="en-US" dirty="0"/>
          </a:p>
          <a:p>
            <a:pPr marL="533400" indent="-533400"/>
            <a:r>
              <a:rPr lang="en-US" dirty="0"/>
              <a:t>Delete a </a:t>
            </a:r>
            <a:r>
              <a:rPr lang="en-US" dirty="0" smtClean="0"/>
              <a:t>record</a:t>
            </a:r>
          </a:p>
          <a:p>
            <a:pPr marL="933450" lvl="1" indent="-533400"/>
            <a:r>
              <a:rPr lang="en-US" dirty="0" smtClean="0"/>
              <a:t>Fetch, modify and write back</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379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3796" name="Rectangle 4"/>
          <p:cNvSpPr>
            <a:spLocks noGrp="1" noChangeArrowheads="1"/>
          </p:cNvSpPr>
          <p:nvPr>
            <p:ph type="title"/>
          </p:nvPr>
        </p:nvSpPr>
        <p:spPr>
          <a:noFill/>
          <a:ln/>
        </p:spPr>
        <p:txBody>
          <a:bodyPr/>
          <a:lstStyle/>
          <a:p>
            <a:r>
              <a:rPr lang="en-US"/>
              <a:t>Assumptions in Our Analysis</a:t>
            </a:r>
          </a:p>
        </p:txBody>
      </p:sp>
      <p:sp>
        <p:nvSpPr>
          <p:cNvPr id="33797" name="Rectangle 5"/>
          <p:cNvSpPr>
            <a:spLocks noGrp="1" noChangeArrowheads="1"/>
          </p:cNvSpPr>
          <p:nvPr>
            <p:ph type="body" idx="1"/>
          </p:nvPr>
        </p:nvSpPr>
        <p:spPr>
          <a:xfrm>
            <a:off x="762000" y="1371600"/>
            <a:ext cx="7772400" cy="4076700"/>
          </a:xfrm>
          <a:noFill/>
          <a:ln/>
        </p:spPr>
        <p:txBody>
          <a:bodyPr/>
          <a:lstStyle/>
          <a:p>
            <a:r>
              <a:rPr lang="en-US"/>
              <a:t>Heap Files:</a:t>
            </a:r>
          </a:p>
          <a:p>
            <a:pPr lvl="1">
              <a:buSzPct val="75000"/>
            </a:pPr>
            <a:r>
              <a:rPr lang="en-US"/>
              <a:t>Equality selection on key; exactly one match.</a:t>
            </a:r>
          </a:p>
          <a:p>
            <a:r>
              <a:rPr lang="en-US"/>
              <a:t>Sorted Files:</a:t>
            </a:r>
          </a:p>
          <a:p>
            <a:pPr lvl="1">
              <a:buSzPct val="75000"/>
            </a:pPr>
            <a:r>
              <a:rPr lang="en-US"/>
              <a:t>Files compacted after deletions.</a:t>
            </a:r>
          </a:p>
          <a:p>
            <a:r>
              <a:rPr lang="en-US"/>
              <a:t>Indexes: </a:t>
            </a:r>
          </a:p>
          <a:p>
            <a:pPr lvl="1"/>
            <a:r>
              <a:rPr lang="en-US"/>
              <a:t>Alt (2), (3): data entry size = 10% size of record </a:t>
            </a:r>
          </a:p>
          <a:p>
            <a:pPr lvl="1">
              <a:buSzPct val="75000"/>
            </a:pPr>
            <a:r>
              <a:rPr lang="en-US"/>
              <a:t>Hash: No overflow buckets.</a:t>
            </a:r>
          </a:p>
          <a:p>
            <a:pPr lvl="2">
              <a:buSzPct val="75000"/>
            </a:pPr>
            <a:r>
              <a:rPr lang="en-US"/>
              <a:t>80% page occupancy =&gt; File size = 1.25 data size</a:t>
            </a:r>
          </a:p>
          <a:p>
            <a:pPr lvl="1">
              <a:buSzPct val="75000"/>
            </a:pPr>
            <a:r>
              <a:rPr lang="en-US"/>
              <a:t>Tree: 67% occupancy (this is typical).</a:t>
            </a:r>
          </a:p>
          <a:p>
            <a:pPr lvl="2">
              <a:buSzPct val="75000"/>
            </a:pPr>
            <a:r>
              <a:rPr lang="en-US"/>
              <a:t>Implies file size =  1.5 data size</a:t>
            </a:r>
          </a:p>
          <a:p>
            <a:pPr>
              <a:buFontTx/>
              <a:buChar char="•"/>
            </a:pPr>
            <a:endParaRPr lang="en-US" sz="2000"/>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a:lstStyle/>
          <a:p>
            <a:r>
              <a:rPr lang="en-US"/>
              <a:t>Assumptions (contd.)</a:t>
            </a:r>
          </a:p>
        </p:txBody>
      </p:sp>
      <p:sp>
        <p:nvSpPr>
          <p:cNvPr id="35843" name="Rectangle 3"/>
          <p:cNvSpPr>
            <a:spLocks noGrp="1" noChangeArrowheads="1"/>
          </p:cNvSpPr>
          <p:nvPr>
            <p:ph type="body" idx="1"/>
          </p:nvPr>
        </p:nvSpPr>
        <p:spPr>
          <a:noFill/>
          <a:ln/>
        </p:spPr>
        <p:txBody>
          <a:bodyPr/>
          <a:lstStyle/>
          <a:p>
            <a:r>
              <a:rPr lang="en-US"/>
              <a:t>Scans: </a:t>
            </a:r>
          </a:p>
          <a:p>
            <a:pPr lvl="1"/>
            <a:r>
              <a:rPr lang="en-US"/>
              <a:t>Leaf levels of a tree-index are chained.</a:t>
            </a:r>
          </a:p>
          <a:p>
            <a:pPr lvl="1"/>
            <a:r>
              <a:rPr lang="en-US"/>
              <a:t>Index data-entries plus actual file scanned for unclustered indexes.</a:t>
            </a:r>
          </a:p>
          <a:p>
            <a:r>
              <a:rPr lang="en-US"/>
              <a:t>Range searches:</a:t>
            </a:r>
          </a:p>
          <a:p>
            <a:pPr lvl="1"/>
            <a:r>
              <a:rPr lang="en-US"/>
              <a:t>We use tree indexes to restrict the set of data records fetched, but ignore hash indexes.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993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9940" name="Rectangle 4"/>
          <p:cNvSpPr>
            <a:spLocks noGrp="1" noChangeArrowheads="1"/>
          </p:cNvSpPr>
          <p:nvPr>
            <p:ph type="title"/>
          </p:nvPr>
        </p:nvSpPr>
        <p:spPr>
          <a:xfrm>
            <a:off x="533400" y="228600"/>
            <a:ext cx="7772400" cy="1104900"/>
          </a:xfrm>
          <a:noFill/>
          <a:ln/>
        </p:spPr>
        <p:txBody>
          <a:bodyPr/>
          <a:lstStyle/>
          <a:p>
            <a:r>
              <a:rPr lang="en-US" dirty="0"/>
              <a:t>Cost of Operations (I/O only) </a:t>
            </a:r>
          </a:p>
        </p:txBody>
      </p:sp>
      <p:graphicFrame>
        <p:nvGraphicFramePr>
          <p:cNvPr id="39941" name="Object 5">
            <a:hlinkClick r:id="" action="ppaction://ole?verb=0"/>
          </p:cNvPr>
          <p:cNvGraphicFramePr>
            <a:graphicFrameLocks/>
          </p:cNvGraphicFramePr>
          <p:nvPr/>
        </p:nvGraphicFramePr>
        <p:xfrm>
          <a:off x="304800" y="1219200"/>
          <a:ext cx="8623300" cy="5500688"/>
        </p:xfrm>
        <a:graphic>
          <a:graphicData uri="http://schemas.openxmlformats.org/presentationml/2006/ole">
            <mc:AlternateContent xmlns:mc="http://schemas.openxmlformats.org/markup-compatibility/2006">
              <mc:Choice xmlns:v="urn:schemas-microsoft-com:vml" Requires="v">
                <p:oleObj spid="_x0000_s39947" name="Document" r:id="rId4" imgW="8623080" imgH="5500440" progId="Word.Document.8">
                  <p:embed/>
                </p:oleObj>
              </mc:Choice>
              <mc:Fallback>
                <p:oleObj name="Document" r:id="rId4" imgW="8623080" imgH="5500440" progId="Word.Document.8">
                  <p:embed/>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219200"/>
                        <a:ext cx="8623300" cy="550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9942" name="Rectangle 6"/>
          <p:cNvSpPr>
            <a:spLocks noChangeArrowheads="1"/>
          </p:cNvSpPr>
          <p:nvPr/>
        </p:nvSpPr>
        <p:spPr bwMode="auto">
          <a:xfrm>
            <a:off x="1066800" y="6019800"/>
            <a:ext cx="6994525" cy="454025"/>
          </a:xfrm>
          <a:prstGeom prst="rect">
            <a:avLst/>
          </a:prstGeom>
          <a:noFill/>
          <a:ln w="9525">
            <a:noFill/>
            <a:miter lim="800000"/>
            <a:headEnd/>
            <a:tailEnd/>
          </a:ln>
          <a:effectLst/>
        </p:spPr>
        <p:txBody>
          <a:bodyPr wrap="none" lIns="90488" tIns="44450" rIns="90488" bIns="44450">
            <a:spAutoFit/>
          </a:bodyPr>
          <a:lstStyle/>
          <a:p>
            <a:pPr>
              <a:buFont typeface="Monotype Sorts" charset="2"/>
              <a:buChar char="*"/>
            </a:pPr>
            <a:r>
              <a:rPr lang="en-US" i="1">
                <a:latin typeface="Book Antiqua" pitchFamily="18" charset="0"/>
              </a:rPr>
              <a:t> Several assumptions underlie these (rough) estimates!</a:t>
            </a:r>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198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1988" name="Rectangle 4"/>
          <p:cNvSpPr>
            <a:spLocks noGrp="1" noChangeArrowheads="1"/>
          </p:cNvSpPr>
          <p:nvPr>
            <p:ph type="title"/>
          </p:nvPr>
        </p:nvSpPr>
        <p:spPr>
          <a:noFill/>
          <a:ln/>
        </p:spPr>
        <p:txBody>
          <a:bodyPr/>
          <a:lstStyle/>
          <a:p>
            <a:r>
              <a:rPr lang="en-US"/>
              <a:t>Understanding the Workload</a:t>
            </a:r>
          </a:p>
        </p:txBody>
      </p:sp>
      <p:sp>
        <p:nvSpPr>
          <p:cNvPr id="41989" name="Rectangle 5"/>
          <p:cNvSpPr>
            <a:spLocks noGrp="1" noChangeArrowheads="1"/>
          </p:cNvSpPr>
          <p:nvPr>
            <p:ph type="body" idx="1"/>
          </p:nvPr>
        </p:nvSpPr>
        <p:spPr>
          <a:xfrm>
            <a:off x="76200" y="1752600"/>
            <a:ext cx="8991600" cy="4724400"/>
          </a:xfrm>
          <a:noFill/>
          <a:ln/>
        </p:spPr>
        <p:txBody>
          <a:bodyPr/>
          <a:lstStyle/>
          <a:p>
            <a:r>
              <a:rPr lang="en-US"/>
              <a:t>For each query in the workload:</a:t>
            </a:r>
          </a:p>
          <a:p>
            <a:pPr lvl="1">
              <a:buSzPct val="75000"/>
            </a:pPr>
            <a:r>
              <a:rPr lang="en-US"/>
              <a:t>Which relations does it access?</a:t>
            </a:r>
          </a:p>
          <a:p>
            <a:pPr lvl="1">
              <a:buSzPct val="75000"/>
            </a:pPr>
            <a:r>
              <a:rPr lang="en-US"/>
              <a:t>Which attributes are retrieved?</a:t>
            </a:r>
          </a:p>
          <a:p>
            <a:pPr lvl="1">
              <a:buSzPct val="75000"/>
            </a:pPr>
            <a:r>
              <a:rPr lang="en-US"/>
              <a:t>Which attributes are involved in selection/join conditions?  How selective are these conditions likely to be? </a:t>
            </a:r>
          </a:p>
          <a:p>
            <a:r>
              <a:rPr lang="en-US"/>
              <a:t>For each update in the workload:</a:t>
            </a:r>
          </a:p>
          <a:p>
            <a:pPr lvl="1">
              <a:buSzPct val="75000"/>
            </a:pPr>
            <a:r>
              <a:rPr lang="en-US"/>
              <a:t>Which attributes are involved in selection/join conditions?  How selective are these conditions likely to be?</a:t>
            </a:r>
          </a:p>
          <a:p>
            <a:pPr lvl="1">
              <a:buSzPct val="75000"/>
            </a:pPr>
            <a:r>
              <a:rPr lang="en-US"/>
              <a:t>The type of update (</a:t>
            </a:r>
            <a:r>
              <a:rPr lang="en-US" sz="2000"/>
              <a:t>INSERT/DELETE/UPDATE</a:t>
            </a:r>
            <a:r>
              <a:rPr lang="en-US"/>
              <a:t>), and the attributes that are affected.</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US"/>
              <a:t>Data on External Storage</a:t>
            </a:r>
          </a:p>
        </p:txBody>
      </p:sp>
      <p:sp>
        <p:nvSpPr>
          <p:cNvPr id="5123" name="Rectangle 3"/>
          <p:cNvSpPr>
            <a:spLocks noGrp="1" noChangeArrowheads="1"/>
          </p:cNvSpPr>
          <p:nvPr>
            <p:ph type="body" idx="1"/>
          </p:nvPr>
        </p:nvSpPr>
        <p:spPr>
          <a:xfrm>
            <a:off x="609600" y="1524000"/>
            <a:ext cx="8153400" cy="4533900"/>
          </a:xfrm>
          <a:noFill/>
          <a:ln/>
        </p:spPr>
        <p:txBody>
          <a:bodyPr/>
          <a:lstStyle/>
          <a:p>
            <a:pPr>
              <a:lnSpc>
                <a:spcPct val="90000"/>
              </a:lnSpc>
            </a:pPr>
            <a:r>
              <a:rPr lang="en-US" sz="2400" u="sng" dirty="0">
                <a:solidFill>
                  <a:schemeClr val="accent2"/>
                </a:solidFill>
              </a:rPr>
              <a:t>Disks:</a:t>
            </a:r>
            <a:r>
              <a:rPr lang="en-US" sz="2400" dirty="0"/>
              <a:t> Can retrieve random page at fixed cost</a:t>
            </a:r>
          </a:p>
          <a:p>
            <a:pPr lvl="1">
              <a:lnSpc>
                <a:spcPct val="90000"/>
              </a:lnSpc>
            </a:pPr>
            <a:r>
              <a:rPr lang="en-US" sz="2000" dirty="0"/>
              <a:t>But reading several consecutive pages is much cheaper than reading them in random order</a:t>
            </a:r>
          </a:p>
          <a:p>
            <a:pPr>
              <a:lnSpc>
                <a:spcPct val="90000"/>
              </a:lnSpc>
            </a:pPr>
            <a:r>
              <a:rPr lang="en-US" sz="2400" u="sng" dirty="0">
                <a:solidFill>
                  <a:schemeClr val="accent2"/>
                </a:solidFill>
              </a:rPr>
              <a:t>Tapes:</a:t>
            </a:r>
            <a:r>
              <a:rPr lang="en-US" sz="2400" dirty="0"/>
              <a:t> Can only read pages in sequence</a:t>
            </a:r>
          </a:p>
          <a:p>
            <a:pPr lvl="1">
              <a:lnSpc>
                <a:spcPct val="90000"/>
              </a:lnSpc>
            </a:pPr>
            <a:r>
              <a:rPr lang="en-US" sz="2000" dirty="0"/>
              <a:t>Cheaper than disks; used for archival storage</a:t>
            </a:r>
          </a:p>
          <a:p>
            <a:pPr>
              <a:lnSpc>
                <a:spcPct val="90000"/>
              </a:lnSpc>
            </a:pPr>
            <a:r>
              <a:rPr lang="en-US" sz="2400" u="sng" dirty="0">
                <a:solidFill>
                  <a:schemeClr val="accent2"/>
                </a:solidFill>
              </a:rPr>
              <a:t>File organization:</a:t>
            </a:r>
            <a:r>
              <a:rPr lang="en-US" sz="2400" dirty="0"/>
              <a:t> Method of arranging a file of records on external storage.</a:t>
            </a:r>
          </a:p>
          <a:p>
            <a:pPr lvl="1">
              <a:lnSpc>
                <a:spcPct val="90000"/>
              </a:lnSpc>
            </a:pPr>
            <a:r>
              <a:rPr lang="en-US" sz="2000" dirty="0">
                <a:solidFill>
                  <a:schemeClr val="accent2"/>
                </a:solidFill>
              </a:rPr>
              <a:t>Record id (rid)</a:t>
            </a:r>
            <a:r>
              <a:rPr lang="en-US" sz="2000" dirty="0"/>
              <a:t> is sufficient to physically locate record</a:t>
            </a:r>
          </a:p>
          <a:p>
            <a:pPr lvl="1">
              <a:lnSpc>
                <a:spcPct val="90000"/>
              </a:lnSpc>
            </a:pPr>
            <a:r>
              <a:rPr lang="en-US" sz="2000" dirty="0">
                <a:solidFill>
                  <a:schemeClr val="accent2"/>
                </a:solidFill>
              </a:rPr>
              <a:t>Indexes</a:t>
            </a:r>
            <a:r>
              <a:rPr lang="en-US" sz="2000" dirty="0"/>
              <a:t> are data structures that allow us to find the record ids of records with given values in </a:t>
            </a:r>
            <a:r>
              <a:rPr lang="en-US" sz="2000" dirty="0">
                <a:solidFill>
                  <a:schemeClr val="accent2"/>
                </a:solidFill>
              </a:rPr>
              <a:t>index search key</a:t>
            </a:r>
            <a:r>
              <a:rPr lang="en-US" sz="2000" dirty="0"/>
              <a:t> fields</a:t>
            </a:r>
          </a:p>
          <a:p>
            <a:pPr>
              <a:lnSpc>
                <a:spcPct val="90000"/>
              </a:lnSpc>
            </a:pPr>
            <a:r>
              <a:rPr lang="en-US" sz="2400" u="sng" dirty="0">
                <a:solidFill>
                  <a:schemeClr val="accent2"/>
                </a:solidFill>
              </a:rPr>
              <a:t>Architecture:</a:t>
            </a:r>
            <a:r>
              <a:rPr lang="en-US" sz="2400" dirty="0"/>
              <a:t> </a:t>
            </a:r>
            <a:r>
              <a:rPr lang="en-US" sz="2400" dirty="0">
                <a:solidFill>
                  <a:schemeClr val="accent2"/>
                </a:solidFill>
              </a:rPr>
              <a:t>Buffer manager</a:t>
            </a:r>
            <a:r>
              <a:rPr lang="en-US" sz="2400" dirty="0"/>
              <a:t> stages pages from external storage to main memory buffer pool. File and index layers make calls to the buffer manager.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4036" name="Rectangle 4"/>
          <p:cNvSpPr>
            <a:spLocks noGrp="1" noChangeArrowheads="1"/>
          </p:cNvSpPr>
          <p:nvPr>
            <p:ph type="title"/>
          </p:nvPr>
        </p:nvSpPr>
        <p:spPr>
          <a:noFill/>
          <a:ln/>
        </p:spPr>
        <p:txBody>
          <a:bodyPr/>
          <a:lstStyle/>
          <a:p>
            <a:r>
              <a:rPr lang="en-US"/>
              <a:t>Choice of Indexes</a:t>
            </a:r>
          </a:p>
        </p:txBody>
      </p:sp>
      <p:sp>
        <p:nvSpPr>
          <p:cNvPr id="44037" name="Rectangle 5"/>
          <p:cNvSpPr>
            <a:spLocks noGrp="1" noChangeArrowheads="1"/>
          </p:cNvSpPr>
          <p:nvPr>
            <p:ph type="body" idx="1"/>
          </p:nvPr>
        </p:nvSpPr>
        <p:spPr>
          <a:xfrm>
            <a:off x="762000" y="1600200"/>
            <a:ext cx="8001000" cy="4800600"/>
          </a:xfrm>
          <a:noFill/>
          <a:ln/>
        </p:spPr>
        <p:txBody>
          <a:bodyPr/>
          <a:lstStyle/>
          <a:p>
            <a:r>
              <a:rPr lang="en-US"/>
              <a:t>What indexes should we create?</a:t>
            </a:r>
          </a:p>
          <a:p>
            <a:pPr lvl="1">
              <a:buSzPct val="75000"/>
            </a:pPr>
            <a:r>
              <a:rPr lang="en-US"/>
              <a:t>Which relations should have indexes?  What field(s) should be the search key?  Should we build several indexes?</a:t>
            </a:r>
          </a:p>
          <a:p>
            <a:r>
              <a:rPr lang="en-US"/>
              <a:t>For each index, what kind of an index should it be?</a:t>
            </a:r>
          </a:p>
          <a:p>
            <a:pPr lvl="1">
              <a:buSzPct val="75000"/>
            </a:pPr>
            <a:r>
              <a:rPr lang="en-US"/>
              <a:t>Clustered?  Hash/tree?  </a:t>
            </a: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608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6084" name="Rectangle 4"/>
          <p:cNvSpPr>
            <a:spLocks noGrp="1" noChangeArrowheads="1"/>
          </p:cNvSpPr>
          <p:nvPr>
            <p:ph type="title"/>
          </p:nvPr>
        </p:nvSpPr>
        <p:spPr>
          <a:noFill/>
          <a:ln/>
        </p:spPr>
        <p:txBody>
          <a:bodyPr/>
          <a:lstStyle/>
          <a:p>
            <a:r>
              <a:rPr lang="en-US"/>
              <a:t>Choice of Indexes (Contd.)</a:t>
            </a:r>
          </a:p>
        </p:txBody>
      </p:sp>
      <p:sp>
        <p:nvSpPr>
          <p:cNvPr id="46085" name="Rectangle 5"/>
          <p:cNvSpPr>
            <a:spLocks noGrp="1" noChangeArrowheads="1"/>
          </p:cNvSpPr>
          <p:nvPr>
            <p:ph type="body" idx="1"/>
          </p:nvPr>
        </p:nvSpPr>
        <p:spPr>
          <a:xfrm>
            <a:off x="0" y="1676400"/>
            <a:ext cx="9067800" cy="4800600"/>
          </a:xfrm>
          <a:noFill/>
          <a:ln/>
        </p:spPr>
        <p:txBody>
          <a:bodyPr/>
          <a:lstStyle/>
          <a:p>
            <a:r>
              <a:rPr lang="en-US" dirty="0">
                <a:solidFill>
                  <a:schemeClr val="accent2"/>
                </a:solidFill>
              </a:rPr>
              <a:t>One approach:</a:t>
            </a:r>
            <a:r>
              <a:rPr lang="en-US" dirty="0"/>
              <a:t> Consider the </a:t>
            </a:r>
            <a:r>
              <a:rPr lang="en-US" dirty="0">
                <a:solidFill>
                  <a:schemeClr val="accent2"/>
                </a:solidFill>
              </a:rPr>
              <a:t>most important </a:t>
            </a:r>
            <a:r>
              <a:rPr lang="en-US" dirty="0"/>
              <a:t>queries in turn.  Consider the best plan using the current indexes, and see if a better plan is possible with an additional index.  If so, create it.</a:t>
            </a:r>
          </a:p>
          <a:p>
            <a:pPr lvl="1"/>
            <a:r>
              <a:rPr lang="en-US" dirty="0"/>
              <a:t>Obviously, this implies that we must understand how a DBMS evaluates queries and creates </a:t>
            </a:r>
            <a:r>
              <a:rPr lang="en-US" dirty="0">
                <a:solidFill>
                  <a:schemeClr val="accent2"/>
                </a:solidFill>
              </a:rPr>
              <a:t>query evaluation plans!</a:t>
            </a:r>
          </a:p>
          <a:p>
            <a:pPr lvl="1"/>
            <a:r>
              <a:rPr lang="en-US" dirty="0"/>
              <a:t>For now, we discuss simple 1-table queries.</a:t>
            </a:r>
          </a:p>
          <a:p>
            <a:r>
              <a:rPr lang="en-US" dirty="0"/>
              <a:t>Before creating an index, must also consider the impact on updates in the workload!</a:t>
            </a:r>
          </a:p>
          <a:p>
            <a:pPr lvl="1">
              <a:buSzPct val="75000"/>
            </a:pPr>
            <a:r>
              <a:rPr lang="en-US" dirty="0">
                <a:solidFill>
                  <a:schemeClr val="accent2"/>
                </a:solidFill>
              </a:rPr>
              <a:t>Trade-off:</a:t>
            </a:r>
            <a:r>
              <a:rPr lang="en-US" dirty="0"/>
              <a:t> Indexes can make queries go faster, updates slower.  Require disk space, too.</a:t>
            </a: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813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8132" name="Rectangle 4"/>
          <p:cNvSpPr>
            <a:spLocks noGrp="1" noChangeArrowheads="1"/>
          </p:cNvSpPr>
          <p:nvPr>
            <p:ph type="title"/>
          </p:nvPr>
        </p:nvSpPr>
        <p:spPr>
          <a:xfrm>
            <a:off x="457200" y="228600"/>
            <a:ext cx="7772400" cy="1104900"/>
          </a:xfrm>
          <a:noFill/>
          <a:ln/>
        </p:spPr>
        <p:txBody>
          <a:bodyPr/>
          <a:lstStyle/>
          <a:p>
            <a:r>
              <a:rPr lang="en-US"/>
              <a:t>Index Selection Guidelines</a:t>
            </a:r>
          </a:p>
        </p:txBody>
      </p:sp>
      <p:sp>
        <p:nvSpPr>
          <p:cNvPr id="48133" name="Rectangle 5"/>
          <p:cNvSpPr>
            <a:spLocks noGrp="1" noChangeArrowheads="1"/>
          </p:cNvSpPr>
          <p:nvPr>
            <p:ph type="body" idx="1"/>
          </p:nvPr>
        </p:nvSpPr>
        <p:spPr>
          <a:xfrm>
            <a:off x="228600" y="1371600"/>
            <a:ext cx="8839200" cy="5105400"/>
          </a:xfrm>
          <a:noFill/>
          <a:ln/>
        </p:spPr>
        <p:txBody>
          <a:bodyPr/>
          <a:lstStyle/>
          <a:p>
            <a:pPr>
              <a:lnSpc>
                <a:spcPct val="90000"/>
              </a:lnSpc>
            </a:pPr>
            <a:r>
              <a:rPr lang="en-US" sz="2400" dirty="0"/>
              <a:t>Attributes in </a:t>
            </a:r>
            <a:r>
              <a:rPr lang="en-US" sz="2000" dirty="0"/>
              <a:t>WHERE </a:t>
            </a:r>
            <a:r>
              <a:rPr lang="en-US" sz="2400" dirty="0"/>
              <a:t>clause are candidates for index keys.</a:t>
            </a:r>
          </a:p>
          <a:p>
            <a:pPr lvl="1">
              <a:lnSpc>
                <a:spcPct val="90000"/>
              </a:lnSpc>
            </a:pPr>
            <a:r>
              <a:rPr lang="en-US" sz="2000" dirty="0"/>
              <a:t>Exact match condition suggests hash index.</a:t>
            </a:r>
          </a:p>
          <a:p>
            <a:pPr lvl="1">
              <a:lnSpc>
                <a:spcPct val="90000"/>
              </a:lnSpc>
            </a:pPr>
            <a:r>
              <a:rPr lang="en-US" sz="2000" dirty="0"/>
              <a:t>Range query suggests tree index.</a:t>
            </a:r>
          </a:p>
          <a:p>
            <a:pPr lvl="2">
              <a:lnSpc>
                <a:spcPct val="90000"/>
              </a:lnSpc>
            </a:pPr>
            <a:r>
              <a:rPr lang="en-US" sz="1800" dirty="0"/>
              <a:t>Clustering is especially useful for range queries; can also help on equality queries if there are many duplicates.</a:t>
            </a:r>
          </a:p>
          <a:p>
            <a:pPr>
              <a:lnSpc>
                <a:spcPct val="90000"/>
              </a:lnSpc>
            </a:pPr>
            <a:r>
              <a:rPr lang="en-US" sz="2400" dirty="0"/>
              <a:t>Multi-attribute search keys should be considered when a </a:t>
            </a:r>
            <a:r>
              <a:rPr lang="en-US" sz="2000" dirty="0"/>
              <a:t>WHERE </a:t>
            </a:r>
            <a:r>
              <a:rPr lang="en-US" sz="2400" dirty="0"/>
              <a:t>clause contains several </a:t>
            </a:r>
            <a:r>
              <a:rPr lang="en-US" sz="2400" dirty="0" smtClean="0"/>
              <a:t>conditions with those attrib.</a:t>
            </a:r>
            <a:endParaRPr lang="en-US" sz="2400" dirty="0"/>
          </a:p>
          <a:p>
            <a:pPr lvl="1">
              <a:lnSpc>
                <a:spcPct val="90000"/>
              </a:lnSpc>
              <a:buSzPct val="75000"/>
            </a:pPr>
            <a:r>
              <a:rPr lang="en-US" sz="2000" dirty="0"/>
              <a:t>Order of attributes is important for range queries.</a:t>
            </a:r>
          </a:p>
          <a:p>
            <a:pPr lvl="1">
              <a:lnSpc>
                <a:spcPct val="90000"/>
              </a:lnSpc>
              <a:buSzPct val="75000"/>
            </a:pPr>
            <a:r>
              <a:rPr lang="en-US" sz="2000" dirty="0"/>
              <a:t>Such indexes can sometimes enable </a:t>
            </a:r>
            <a:r>
              <a:rPr lang="en-US" sz="2000" dirty="0">
                <a:solidFill>
                  <a:schemeClr val="accent2"/>
                </a:solidFill>
              </a:rPr>
              <a:t>index-only</a:t>
            </a:r>
            <a:r>
              <a:rPr lang="en-US" sz="2000" dirty="0"/>
              <a:t> strategies for important queries.</a:t>
            </a:r>
          </a:p>
          <a:p>
            <a:pPr lvl="2">
              <a:lnSpc>
                <a:spcPct val="90000"/>
              </a:lnSpc>
            </a:pPr>
            <a:r>
              <a:rPr lang="en-US" sz="1800" dirty="0"/>
              <a:t>For index-only strategies, clustering is not important!</a:t>
            </a:r>
          </a:p>
          <a:p>
            <a:pPr>
              <a:lnSpc>
                <a:spcPct val="90000"/>
              </a:lnSpc>
            </a:pPr>
            <a:r>
              <a:rPr lang="en-US" sz="2400" dirty="0"/>
              <a:t>Try to choose indexes that benefit as many queries as possible.  Since only one index can be clustered per relation, choose it based on important queries that would benefit the most from clustering.</a:t>
            </a: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017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0180" name="Rectangle 4"/>
          <p:cNvSpPr>
            <a:spLocks noGrp="1" noChangeArrowheads="1"/>
          </p:cNvSpPr>
          <p:nvPr>
            <p:ph type="title"/>
          </p:nvPr>
        </p:nvSpPr>
        <p:spPr>
          <a:xfrm>
            <a:off x="152400" y="0"/>
            <a:ext cx="7772400" cy="1104900"/>
          </a:xfrm>
          <a:noFill/>
          <a:ln/>
        </p:spPr>
        <p:txBody>
          <a:bodyPr/>
          <a:lstStyle/>
          <a:p>
            <a:r>
              <a:rPr lang="en-US"/>
              <a:t>Examples of Clustered Indexes</a:t>
            </a:r>
          </a:p>
        </p:txBody>
      </p:sp>
      <p:sp>
        <p:nvSpPr>
          <p:cNvPr id="50181" name="Rectangle 5"/>
          <p:cNvSpPr>
            <a:spLocks noGrp="1" noChangeArrowheads="1"/>
          </p:cNvSpPr>
          <p:nvPr>
            <p:ph type="body" idx="1"/>
          </p:nvPr>
        </p:nvSpPr>
        <p:spPr>
          <a:xfrm>
            <a:off x="0" y="1447800"/>
            <a:ext cx="5943600" cy="4876800"/>
          </a:xfrm>
          <a:noFill/>
          <a:ln/>
        </p:spPr>
        <p:txBody>
          <a:bodyPr/>
          <a:lstStyle/>
          <a:p>
            <a:r>
              <a:rPr lang="en-US" dirty="0"/>
              <a:t>B+ tree index on </a:t>
            </a:r>
            <a:r>
              <a:rPr lang="en-US" dirty="0" err="1"/>
              <a:t>E.age</a:t>
            </a:r>
            <a:r>
              <a:rPr lang="en-US" dirty="0"/>
              <a:t> can be used to get qualifying tuples.</a:t>
            </a:r>
          </a:p>
          <a:p>
            <a:pPr lvl="1">
              <a:buSzPct val="75000"/>
            </a:pPr>
            <a:r>
              <a:rPr lang="en-US" dirty="0"/>
              <a:t>How selective is the condition?</a:t>
            </a:r>
          </a:p>
          <a:p>
            <a:pPr lvl="1">
              <a:buSzPct val="75000"/>
            </a:pPr>
            <a:r>
              <a:rPr lang="en-US" dirty="0"/>
              <a:t>Is the index clustered?</a:t>
            </a:r>
          </a:p>
          <a:p>
            <a:r>
              <a:rPr lang="en-US" dirty="0"/>
              <a:t>Consider the </a:t>
            </a:r>
            <a:r>
              <a:rPr lang="en-US" sz="2400" dirty="0"/>
              <a:t>GROUP BY </a:t>
            </a:r>
            <a:r>
              <a:rPr lang="en-US" dirty="0"/>
              <a:t>query.</a:t>
            </a:r>
          </a:p>
          <a:p>
            <a:pPr lvl="1">
              <a:buSzPct val="75000"/>
            </a:pPr>
            <a:r>
              <a:rPr lang="en-US" dirty="0"/>
              <a:t>If many tuples have </a:t>
            </a:r>
            <a:r>
              <a:rPr lang="en-US" i="1" dirty="0" err="1"/>
              <a:t>E.age</a:t>
            </a:r>
            <a:r>
              <a:rPr lang="en-US" dirty="0"/>
              <a:t> &gt; 10, using </a:t>
            </a:r>
            <a:r>
              <a:rPr lang="en-US" i="1" dirty="0" err="1"/>
              <a:t>E.age</a:t>
            </a:r>
            <a:r>
              <a:rPr lang="en-US" dirty="0"/>
              <a:t> index and sorting the retrieved tuples </a:t>
            </a:r>
            <a:r>
              <a:rPr lang="en-US" dirty="0" smtClean="0"/>
              <a:t>on </a:t>
            </a:r>
            <a:r>
              <a:rPr lang="en-US" i="1" dirty="0" err="1" smtClean="0"/>
              <a:t>E.dno</a:t>
            </a:r>
            <a:r>
              <a:rPr lang="en-US" dirty="0" smtClean="0"/>
              <a:t> may </a:t>
            </a:r>
            <a:r>
              <a:rPr lang="en-US" dirty="0"/>
              <a:t>be costly.</a:t>
            </a:r>
          </a:p>
          <a:p>
            <a:pPr lvl="1">
              <a:buSzPct val="75000"/>
            </a:pPr>
            <a:r>
              <a:rPr lang="en-US" dirty="0"/>
              <a:t>Clustered </a:t>
            </a:r>
            <a:r>
              <a:rPr lang="en-US" i="1" dirty="0" err="1"/>
              <a:t>E.dno</a:t>
            </a:r>
            <a:r>
              <a:rPr lang="en-US" dirty="0"/>
              <a:t> index may be better!</a:t>
            </a:r>
          </a:p>
          <a:p>
            <a:r>
              <a:rPr lang="en-US" dirty="0"/>
              <a:t>Equality queries and duplicates:</a:t>
            </a:r>
          </a:p>
          <a:p>
            <a:pPr lvl="1">
              <a:buSzPct val="75000"/>
            </a:pPr>
            <a:r>
              <a:rPr lang="en-US" dirty="0"/>
              <a:t>Clustering on </a:t>
            </a:r>
            <a:r>
              <a:rPr lang="en-US" i="1" dirty="0" err="1"/>
              <a:t>E.hobby</a:t>
            </a:r>
            <a:r>
              <a:rPr lang="en-US" dirty="0"/>
              <a:t> helps!</a:t>
            </a:r>
          </a:p>
        </p:txBody>
      </p:sp>
      <p:sp>
        <p:nvSpPr>
          <p:cNvPr id="50182" name="Rectangle 6"/>
          <p:cNvSpPr>
            <a:spLocks noChangeArrowheads="1"/>
          </p:cNvSpPr>
          <p:nvPr/>
        </p:nvSpPr>
        <p:spPr bwMode="auto">
          <a:xfrm>
            <a:off x="5486400" y="914400"/>
            <a:ext cx="2511425" cy="11969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a:t>
            </a:r>
          </a:p>
          <a:p>
            <a:r>
              <a:rPr lang="en-US" sz="2000">
                <a:latin typeface="Book Antiqua" pitchFamily="18" charset="0"/>
              </a:rPr>
              <a:t>FROM</a:t>
            </a:r>
            <a:r>
              <a:rPr lang="en-US">
                <a:latin typeface="Book Antiqua" pitchFamily="18" charset="0"/>
              </a:rPr>
              <a:t>  Emp E</a:t>
            </a:r>
          </a:p>
          <a:p>
            <a:r>
              <a:rPr lang="en-US" sz="2000">
                <a:latin typeface="Book Antiqua" pitchFamily="18" charset="0"/>
              </a:rPr>
              <a:t>WHERE</a:t>
            </a:r>
            <a:r>
              <a:rPr lang="en-US">
                <a:latin typeface="Book Antiqua" pitchFamily="18" charset="0"/>
              </a:rPr>
              <a:t>  E.age&gt;40</a:t>
            </a:r>
          </a:p>
        </p:txBody>
      </p:sp>
      <p:sp>
        <p:nvSpPr>
          <p:cNvPr id="50183" name="Rectangle 7"/>
          <p:cNvSpPr>
            <a:spLocks noChangeArrowheads="1"/>
          </p:cNvSpPr>
          <p:nvPr/>
        </p:nvSpPr>
        <p:spPr bwMode="auto">
          <a:xfrm>
            <a:off x="5468938" y="2270125"/>
            <a:ext cx="3625850" cy="15557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 </a:t>
            </a:r>
            <a:r>
              <a:rPr lang="en-US" sz="2000">
                <a:latin typeface="Book Antiqua" pitchFamily="18" charset="0"/>
              </a:rPr>
              <a:t> COUNT</a:t>
            </a:r>
            <a:r>
              <a:rPr lang="en-US">
                <a:latin typeface="Book Antiqua" pitchFamily="18" charset="0"/>
              </a:rPr>
              <a:t> (*)</a:t>
            </a:r>
          </a:p>
          <a:p>
            <a:r>
              <a:rPr lang="en-US" sz="2000">
                <a:latin typeface="Book Antiqua" pitchFamily="18" charset="0"/>
              </a:rPr>
              <a:t>FROM</a:t>
            </a:r>
            <a:r>
              <a:rPr lang="en-US">
                <a:latin typeface="Book Antiqua" pitchFamily="18" charset="0"/>
              </a:rPr>
              <a:t>  Emp E</a:t>
            </a:r>
          </a:p>
          <a:p>
            <a:r>
              <a:rPr lang="en-US" sz="2000">
                <a:latin typeface="Book Antiqua" pitchFamily="18" charset="0"/>
              </a:rPr>
              <a:t>WHERE</a:t>
            </a:r>
            <a:r>
              <a:rPr lang="en-US">
                <a:latin typeface="Book Antiqua" pitchFamily="18" charset="0"/>
              </a:rPr>
              <a:t>  E.age&gt;10</a:t>
            </a:r>
          </a:p>
          <a:p>
            <a:r>
              <a:rPr lang="en-US" sz="2000">
                <a:latin typeface="Book Antiqua" pitchFamily="18" charset="0"/>
              </a:rPr>
              <a:t>GROUP BY </a:t>
            </a:r>
            <a:r>
              <a:rPr lang="en-US">
                <a:latin typeface="Book Antiqua" pitchFamily="18" charset="0"/>
              </a:rPr>
              <a:t>E.dno</a:t>
            </a:r>
          </a:p>
        </p:txBody>
      </p:sp>
      <p:sp>
        <p:nvSpPr>
          <p:cNvPr id="50184" name="Rectangle 8"/>
          <p:cNvSpPr>
            <a:spLocks noChangeArrowheads="1"/>
          </p:cNvSpPr>
          <p:nvPr/>
        </p:nvSpPr>
        <p:spPr bwMode="auto">
          <a:xfrm>
            <a:off x="5545138" y="5392738"/>
            <a:ext cx="3575050" cy="119062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a:t>
            </a:r>
          </a:p>
          <a:p>
            <a:r>
              <a:rPr lang="en-US" sz="2000">
                <a:latin typeface="Book Antiqua" pitchFamily="18" charset="0"/>
              </a:rPr>
              <a:t>FROM</a:t>
            </a:r>
            <a:r>
              <a:rPr lang="en-US">
                <a:latin typeface="Book Antiqua" pitchFamily="18" charset="0"/>
              </a:rPr>
              <a:t>  Emp E</a:t>
            </a:r>
          </a:p>
          <a:p>
            <a:r>
              <a:rPr lang="en-US" sz="2000">
                <a:latin typeface="Book Antiqua" pitchFamily="18" charset="0"/>
              </a:rPr>
              <a:t>WHERE</a:t>
            </a:r>
            <a:r>
              <a:rPr lang="en-US">
                <a:latin typeface="Book Antiqua" pitchFamily="18" charset="0"/>
              </a:rPr>
              <a:t>  E.hobby=Stamps</a:t>
            </a:r>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222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2228" name="Rectangle 4"/>
          <p:cNvSpPr>
            <a:spLocks noGrp="1" noChangeArrowheads="1"/>
          </p:cNvSpPr>
          <p:nvPr>
            <p:ph type="title"/>
          </p:nvPr>
        </p:nvSpPr>
        <p:spPr>
          <a:xfrm>
            <a:off x="304800" y="304800"/>
            <a:ext cx="7772400" cy="1104900"/>
          </a:xfrm>
          <a:noFill/>
          <a:ln/>
        </p:spPr>
        <p:txBody>
          <a:bodyPr/>
          <a:lstStyle/>
          <a:p>
            <a:r>
              <a:rPr lang="en-US"/>
              <a:t>Indexes with Composite Search Keys </a:t>
            </a:r>
          </a:p>
        </p:txBody>
      </p:sp>
      <p:sp>
        <p:nvSpPr>
          <p:cNvPr id="52229" name="Rectangle 5"/>
          <p:cNvSpPr>
            <a:spLocks noGrp="1" noChangeArrowheads="1"/>
          </p:cNvSpPr>
          <p:nvPr>
            <p:ph type="body" sz="half" idx="1"/>
          </p:nvPr>
        </p:nvSpPr>
        <p:spPr>
          <a:xfrm>
            <a:off x="0" y="1524000"/>
            <a:ext cx="4495800" cy="4572000"/>
          </a:xfrm>
          <a:noFill/>
          <a:ln/>
        </p:spPr>
        <p:txBody>
          <a:bodyPr/>
          <a:lstStyle/>
          <a:p>
            <a:r>
              <a:rPr lang="en-US" sz="2400" i="1">
                <a:solidFill>
                  <a:schemeClr val="accent2"/>
                </a:solidFill>
              </a:rPr>
              <a:t>Composite Search Keys</a:t>
            </a:r>
            <a:r>
              <a:rPr lang="en-US" sz="2400">
                <a:solidFill>
                  <a:schemeClr val="accent2"/>
                </a:solidFill>
              </a:rPr>
              <a:t>: </a:t>
            </a:r>
            <a:r>
              <a:rPr lang="en-US" sz="2400"/>
              <a:t>Search on a combination of fields.</a:t>
            </a:r>
          </a:p>
          <a:p>
            <a:pPr lvl="1">
              <a:buSzPct val="75000"/>
            </a:pPr>
            <a:r>
              <a:rPr lang="en-US" sz="2000">
                <a:solidFill>
                  <a:schemeClr val="accent2"/>
                </a:solidFill>
              </a:rPr>
              <a:t>Equality query</a:t>
            </a:r>
            <a:r>
              <a:rPr lang="en-US" sz="2000"/>
              <a:t>: Every field value is equal to a constant value. E.g. wrt &lt;sal,age&gt; index:</a:t>
            </a:r>
          </a:p>
          <a:p>
            <a:pPr lvl="2"/>
            <a:r>
              <a:rPr lang="en-US" sz="1800"/>
              <a:t>age=20 and sal =75</a:t>
            </a:r>
          </a:p>
          <a:p>
            <a:pPr lvl="1">
              <a:buSzPct val="75000"/>
            </a:pPr>
            <a:r>
              <a:rPr lang="en-US" sz="2000">
                <a:solidFill>
                  <a:schemeClr val="accent2"/>
                </a:solidFill>
              </a:rPr>
              <a:t>Range query:</a:t>
            </a:r>
            <a:r>
              <a:rPr lang="en-US" sz="2000"/>
              <a:t> Some field value is not a constant. E.g.:</a:t>
            </a:r>
          </a:p>
          <a:p>
            <a:pPr lvl="2"/>
            <a:r>
              <a:rPr lang="en-US" sz="1800"/>
              <a:t>age =20; or age=20 and sal &gt; 10</a:t>
            </a:r>
          </a:p>
          <a:p>
            <a:r>
              <a:rPr lang="en-US" sz="2400"/>
              <a:t>Data entries in index sorted by search key to support range queries.</a:t>
            </a:r>
          </a:p>
          <a:p>
            <a:pPr lvl="1">
              <a:buSzPct val="75000"/>
            </a:pPr>
            <a:r>
              <a:rPr lang="en-US" sz="2000">
                <a:solidFill>
                  <a:schemeClr val="accent2"/>
                </a:solidFill>
              </a:rPr>
              <a:t>Lexicographic order</a:t>
            </a:r>
            <a:r>
              <a:rPr lang="en-US" sz="2000"/>
              <a:t>, or</a:t>
            </a:r>
          </a:p>
          <a:p>
            <a:pPr lvl="1">
              <a:buSzPct val="75000"/>
            </a:pPr>
            <a:r>
              <a:rPr lang="en-US" sz="2000"/>
              <a:t>Spatial order.</a:t>
            </a:r>
          </a:p>
        </p:txBody>
      </p:sp>
      <p:sp>
        <p:nvSpPr>
          <p:cNvPr id="52230" name="Freeform 6"/>
          <p:cNvSpPr>
            <a:spLocks/>
          </p:cNvSpPr>
          <p:nvPr/>
        </p:nvSpPr>
        <p:spPr bwMode="auto">
          <a:xfrm>
            <a:off x="4979988" y="4237038"/>
            <a:ext cx="723900" cy="1201737"/>
          </a:xfrm>
          <a:custGeom>
            <a:avLst/>
            <a:gdLst/>
            <a:ahLst/>
            <a:cxnLst>
              <a:cxn ang="0">
                <a:pos x="0" y="0"/>
              </a:cxn>
              <a:cxn ang="0">
                <a:pos x="455" y="0"/>
              </a:cxn>
              <a:cxn ang="0">
                <a:pos x="455" y="756"/>
              </a:cxn>
              <a:cxn ang="0">
                <a:pos x="0" y="756"/>
              </a:cxn>
              <a:cxn ang="0">
                <a:pos x="0" y="0"/>
              </a:cxn>
            </a:cxnLst>
            <a:rect l="0" t="0" r="r" b="b"/>
            <a:pathLst>
              <a:path w="456" h="757">
                <a:moveTo>
                  <a:pt x="0" y="0"/>
                </a:moveTo>
                <a:lnTo>
                  <a:pt x="455" y="0"/>
                </a:lnTo>
                <a:lnTo>
                  <a:pt x="455" y="756"/>
                </a:lnTo>
                <a:lnTo>
                  <a:pt x="0" y="756"/>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1" name="Freeform 7"/>
          <p:cNvSpPr>
            <a:spLocks/>
          </p:cNvSpPr>
          <p:nvPr/>
        </p:nvSpPr>
        <p:spPr bwMode="auto">
          <a:xfrm>
            <a:off x="4979988" y="4537075"/>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2" name="Freeform 8"/>
          <p:cNvSpPr>
            <a:spLocks/>
          </p:cNvSpPr>
          <p:nvPr/>
        </p:nvSpPr>
        <p:spPr bwMode="auto">
          <a:xfrm>
            <a:off x="4979988" y="4838700"/>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3" name="Freeform 9"/>
          <p:cNvSpPr>
            <a:spLocks/>
          </p:cNvSpPr>
          <p:nvPr/>
        </p:nvSpPr>
        <p:spPr bwMode="auto">
          <a:xfrm>
            <a:off x="4979988" y="5135563"/>
            <a:ext cx="723900" cy="1587"/>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4" name="Freeform 10"/>
          <p:cNvSpPr>
            <a:spLocks/>
          </p:cNvSpPr>
          <p:nvPr/>
        </p:nvSpPr>
        <p:spPr bwMode="auto">
          <a:xfrm>
            <a:off x="4979988" y="2438400"/>
            <a:ext cx="723900" cy="1200150"/>
          </a:xfrm>
          <a:custGeom>
            <a:avLst/>
            <a:gdLst/>
            <a:ahLst/>
            <a:cxnLst>
              <a:cxn ang="0">
                <a:pos x="0" y="0"/>
              </a:cxn>
              <a:cxn ang="0">
                <a:pos x="455" y="0"/>
              </a:cxn>
              <a:cxn ang="0">
                <a:pos x="455" y="755"/>
              </a:cxn>
              <a:cxn ang="0">
                <a:pos x="0" y="755"/>
              </a:cxn>
              <a:cxn ang="0">
                <a:pos x="0" y="0"/>
              </a:cxn>
            </a:cxnLst>
            <a:rect l="0" t="0" r="r" b="b"/>
            <a:pathLst>
              <a:path w="456" h="756">
                <a:moveTo>
                  <a:pt x="0" y="0"/>
                </a:moveTo>
                <a:lnTo>
                  <a:pt x="455" y="0"/>
                </a:lnTo>
                <a:lnTo>
                  <a:pt x="455" y="755"/>
                </a:lnTo>
                <a:lnTo>
                  <a:pt x="0" y="755"/>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5" name="Freeform 11"/>
          <p:cNvSpPr>
            <a:spLocks/>
          </p:cNvSpPr>
          <p:nvPr/>
        </p:nvSpPr>
        <p:spPr bwMode="auto">
          <a:xfrm>
            <a:off x="4979988" y="2740025"/>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6" name="Freeform 12"/>
          <p:cNvSpPr>
            <a:spLocks/>
          </p:cNvSpPr>
          <p:nvPr/>
        </p:nvSpPr>
        <p:spPr bwMode="auto">
          <a:xfrm>
            <a:off x="4979988" y="3038475"/>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7" name="Freeform 13"/>
          <p:cNvSpPr>
            <a:spLocks/>
          </p:cNvSpPr>
          <p:nvPr/>
        </p:nvSpPr>
        <p:spPr bwMode="auto">
          <a:xfrm>
            <a:off x="4979988" y="3338513"/>
            <a:ext cx="723900" cy="1587"/>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8" name="Freeform 14"/>
          <p:cNvSpPr>
            <a:spLocks/>
          </p:cNvSpPr>
          <p:nvPr/>
        </p:nvSpPr>
        <p:spPr bwMode="auto">
          <a:xfrm>
            <a:off x="8335963" y="2438400"/>
            <a:ext cx="723900" cy="1200150"/>
          </a:xfrm>
          <a:custGeom>
            <a:avLst/>
            <a:gdLst/>
            <a:ahLst/>
            <a:cxnLst>
              <a:cxn ang="0">
                <a:pos x="0" y="0"/>
              </a:cxn>
              <a:cxn ang="0">
                <a:pos x="455" y="0"/>
              </a:cxn>
              <a:cxn ang="0">
                <a:pos x="455" y="755"/>
              </a:cxn>
              <a:cxn ang="0">
                <a:pos x="0" y="755"/>
              </a:cxn>
              <a:cxn ang="0">
                <a:pos x="0" y="0"/>
              </a:cxn>
            </a:cxnLst>
            <a:rect l="0" t="0" r="r" b="b"/>
            <a:pathLst>
              <a:path w="456" h="756">
                <a:moveTo>
                  <a:pt x="0" y="0"/>
                </a:moveTo>
                <a:lnTo>
                  <a:pt x="455" y="0"/>
                </a:lnTo>
                <a:lnTo>
                  <a:pt x="455" y="755"/>
                </a:lnTo>
                <a:lnTo>
                  <a:pt x="0" y="755"/>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39" name="Freeform 15"/>
          <p:cNvSpPr>
            <a:spLocks/>
          </p:cNvSpPr>
          <p:nvPr/>
        </p:nvSpPr>
        <p:spPr bwMode="auto">
          <a:xfrm>
            <a:off x="8335963" y="2740025"/>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0" name="Freeform 16"/>
          <p:cNvSpPr>
            <a:spLocks/>
          </p:cNvSpPr>
          <p:nvPr/>
        </p:nvSpPr>
        <p:spPr bwMode="auto">
          <a:xfrm>
            <a:off x="8335963" y="3038475"/>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1" name="Freeform 17"/>
          <p:cNvSpPr>
            <a:spLocks/>
          </p:cNvSpPr>
          <p:nvPr/>
        </p:nvSpPr>
        <p:spPr bwMode="auto">
          <a:xfrm>
            <a:off x="8335963" y="3338513"/>
            <a:ext cx="723900" cy="1587"/>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2" name="Freeform 18"/>
          <p:cNvSpPr>
            <a:spLocks/>
          </p:cNvSpPr>
          <p:nvPr/>
        </p:nvSpPr>
        <p:spPr bwMode="auto">
          <a:xfrm>
            <a:off x="8347075" y="4237038"/>
            <a:ext cx="723900" cy="1201737"/>
          </a:xfrm>
          <a:custGeom>
            <a:avLst/>
            <a:gdLst/>
            <a:ahLst/>
            <a:cxnLst>
              <a:cxn ang="0">
                <a:pos x="0" y="0"/>
              </a:cxn>
              <a:cxn ang="0">
                <a:pos x="455" y="0"/>
              </a:cxn>
              <a:cxn ang="0">
                <a:pos x="455" y="756"/>
              </a:cxn>
              <a:cxn ang="0">
                <a:pos x="0" y="756"/>
              </a:cxn>
              <a:cxn ang="0">
                <a:pos x="0" y="0"/>
              </a:cxn>
            </a:cxnLst>
            <a:rect l="0" t="0" r="r" b="b"/>
            <a:pathLst>
              <a:path w="456" h="757">
                <a:moveTo>
                  <a:pt x="0" y="0"/>
                </a:moveTo>
                <a:lnTo>
                  <a:pt x="455" y="0"/>
                </a:lnTo>
                <a:lnTo>
                  <a:pt x="455" y="756"/>
                </a:lnTo>
                <a:lnTo>
                  <a:pt x="0" y="756"/>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3" name="Freeform 19"/>
          <p:cNvSpPr>
            <a:spLocks/>
          </p:cNvSpPr>
          <p:nvPr/>
        </p:nvSpPr>
        <p:spPr bwMode="auto">
          <a:xfrm>
            <a:off x="8347075" y="4537075"/>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4" name="Freeform 20"/>
          <p:cNvSpPr>
            <a:spLocks/>
          </p:cNvSpPr>
          <p:nvPr/>
        </p:nvSpPr>
        <p:spPr bwMode="auto">
          <a:xfrm>
            <a:off x="8347075" y="4838700"/>
            <a:ext cx="723900" cy="1588"/>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5" name="Freeform 21"/>
          <p:cNvSpPr>
            <a:spLocks/>
          </p:cNvSpPr>
          <p:nvPr/>
        </p:nvSpPr>
        <p:spPr bwMode="auto">
          <a:xfrm>
            <a:off x="8347075" y="5135563"/>
            <a:ext cx="723900" cy="1587"/>
          </a:xfrm>
          <a:custGeom>
            <a:avLst/>
            <a:gdLst/>
            <a:ahLst/>
            <a:cxnLst>
              <a:cxn ang="0">
                <a:pos x="0" y="0"/>
              </a:cxn>
              <a:cxn ang="0">
                <a:pos x="455" y="0"/>
              </a:cxn>
              <a:cxn ang="0">
                <a:pos x="0" y="0"/>
              </a:cxn>
            </a:cxnLst>
            <a:rect l="0" t="0" r="r" b="b"/>
            <a:pathLst>
              <a:path w="456" h="1">
                <a:moveTo>
                  <a:pt x="0" y="0"/>
                </a:moveTo>
                <a:lnTo>
                  <a:pt x="455"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6" name="Freeform 22"/>
          <p:cNvSpPr>
            <a:spLocks/>
          </p:cNvSpPr>
          <p:nvPr/>
        </p:nvSpPr>
        <p:spPr bwMode="auto">
          <a:xfrm>
            <a:off x="5580063" y="2589213"/>
            <a:ext cx="844550" cy="1127125"/>
          </a:xfrm>
          <a:custGeom>
            <a:avLst/>
            <a:gdLst/>
            <a:ahLst/>
            <a:cxnLst>
              <a:cxn ang="0">
                <a:pos x="0" y="0"/>
              </a:cxn>
              <a:cxn ang="0">
                <a:pos x="531" y="709"/>
              </a:cxn>
              <a:cxn ang="0">
                <a:pos x="0" y="0"/>
              </a:cxn>
            </a:cxnLst>
            <a:rect l="0" t="0" r="r" b="b"/>
            <a:pathLst>
              <a:path w="532" h="710">
                <a:moveTo>
                  <a:pt x="0" y="0"/>
                </a:moveTo>
                <a:lnTo>
                  <a:pt x="531" y="709"/>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7" name="Freeform 23"/>
          <p:cNvSpPr>
            <a:spLocks/>
          </p:cNvSpPr>
          <p:nvPr/>
        </p:nvSpPr>
        <p:spPr bwMode="auto">
          <a:xfrm>
            <a:off x="6340475" y="3605213"/>
            <a:ext cx="84138" cy="111125"/>
          </a:xfrm>
          <a:custGeom>
            <a:avLst/>
            <a:gdLst/>
            <a:ahLst/>
            <a:cxnLst>
              <a:cxn ang="0">
                <a:pos x="22" y="0"/>
              </a:cxn>
              <a:cxn ang="0">
                <a:pos x="52" y="69"/>
              </a:cxn>
              <a:cxn ang="0">
                <a:pos x="0" y="26"/>
              </a:cxn>
            </a:cxnLst>
            <a:rect l="0" t="0" r="r" b="b"/>
            <a:pathLst>
              <a:path w="53" h="70">
                <a:moveTo>
                  <a:pt x="22" y="0"/>
                </a:moveTo>
                <a:lnTo>
                  <a:pt x="52" y="69"/>
                </a:lnTo>
                <a:lnTo>
                  <a:pt x="0" y="2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8" name="Freeform 24"/>
          <p:cNvSpPr>
            <a:spLocks/>
          </p:cNvSpPr>
          <p:nvPr/>
        </p:nvSpPr>
        <p:spPr bwMode="auto">
          <a:xfrm>
            <a:off x="5580063" y="2887663"/>
            <a:ext cx="844550" cy="528637"/>
          </a:xfrm>
          <a:custGeom>
            <a:avLst/>
            <a:gdLst/>
            <a:ahLst/>
            <a:cxnLst>
              <a:cxn ang="0">
                <a:pos x="0" y="0"/>
              </a:cxn>
              <a:cxn ang="0">
                <a:pos x="531" y="332"/>
              </a:cxn>
              <a:cxn ang="0">
                <a:pos x="0" y="0"/>
              </a:cxn>
            </a:cxnLst>
            <a:rect l="0" t="0" r="r" b="b"/>
            <a:pathLst>
              <a:path w="532" h="333">
                <a:moveTo>
                  <a:pt x="0" y="0"/>
                </a:moveTo>
                <a:lnTo>
                  <a:pt x="531" y="332"/>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49" name="Freeform 25"/>
          <p:cNvSpPr>
            <a:spLocks/>
          </p:cNvSpPr>
          <p:nvPr/>
        </p:nvSpPr>
        <p:spPr bwMode="auto">
          <a:xfrm>
            <a:off x="6326188" y="3332163"/>
            <a:ext cx="98425" cy="84137"/>
          </a:xfrm>
          <a:custGeom>
            <a:avLst/>
            <a:gdLst/>
            <a:ahLst/>
            <a:cxnLst>
              <a:cxn ang="0">
                <a:pos x="14" y="0"/>
              </a:cxn>
              <a:cxn ang="0">
                <a:pos x="61" y="52"/>
              </a:cxn>
              <a:cxn ang="0">
                <a:pos x="0" y="35"/>
              </a:cxn>
            </a:cxnLst>
            <a:rect l="0" t="0" r="r" b="b"/>
            <a:pathLst>
              <a:path w="62" h="53">
                <a:moveTo>
                  <a:pt x="14" y="0"/>
                </a:moveTo>
                <a:lnTo>
                  <a:pt x="61" y="52"/>
                </a:lnTo>
                <a:lnTo>
                  <a:pt x="0" y="35"/>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0" name="Freeform 26"/>
          <p:cNvSpPr>
            <a:spLocks/>
          </p:cNvSpPr>
          <p:nvPr/>
        </p:nvSpPr>
        <p:spPr bwMode="auto">
          <a:xfrm>
            <a:off x="5580063" y="3190875"/>
            <a:ext cx="844550" cy="822325"/>
          </a:xfrm>
          <a:custGeom>
            <a:avLst/>
            <a:gdLst/>
            <a:ahLst/>
            <a:cxnLst>
              <a:cxn ang="0">
                <a:pos x="0" y="0"/>
              </a:cxn>
              <a:cxn ang="0">
                <a:pos x="531" y="517"/>
              </a:cxn>
              <a:cxn ang="0">
                <a:pos x="0" y="0"/>
              </a:cxn>
            </a:cxnLst>
            <a:rect l="0" t="0" r="r" b="b"/>
            <a:pathLst>
              <a:path w="532" h="518">
                <a:moveTo>
                  <a:pt x="0" y="0"/>
                </a:moveTo>
                <a:lnTo>
                  <a:pt x="531" y="51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1" name="Freeform 27"/>
          <p:cNvSpPr>
            <a:spLocks/>
          </p:cNvSpPr>
          <p:nvPr/>
        </p:nvSpPr>
        <p:spPr bwMode="auto">
          <a:xfrm>
            <a:off x="6332538" y="3914775"/>
            <a:ext cx="92075" cy="98425"/>
          </a:xfrm>
          <a:custGeom>
            <a:avLst/>
            <a:gdLst/>
            <a:ahLst/>
            <a:cxnLst>
              <a:cxn ang="0">
                <a:pos x="18" y="0"/>
              </a:cxn>
              <a:cxn ang="0">
                <a:pos x="57" y="61"/>
              </a:cxn>
              <a:cxn ang="0">
                <a:pos x="0" y="29"/>
              </a:cxn>
            </a:cxnLst>
            <a:rect l="0" t="0" r="r" b="b"/>
            <a:pathLst>
              <a:path w="58" h="62">
                <a:moveTo>
                  <a:pt x="18" y="0"/>
                </a:moveTo>
                <a:lnTo>
                  <a:pt x="57" y="61"/>
                </a:lnTo>
                <a:lnTo>
                  <a:pt x="0" y="2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2" name="Freeform 28"/>
          <p:cNvSpPr>
            <a:spLocks/>
          </p:cNvSpPr>
          <p:nvPr/>
        </p:nvSpPr>
        <p:spPr bwMode="auto">
          <a:xfrm>
            <a:off x="5580063" y="3490913"/>
            <a:ext cx="844550" cy="822325"/>
          </a:xfrm>
          <a:custGeom>
            <a:avLst/>
            <a:gdLst/>
            <a:ahLst/>
            <a:cxnLst>
              <a:cxn ang="0">
                <a:pos x="0" y="0"/>
              </a:cxn>
              <a:cxn ang="0">
                <a:pos x="531" y="517"/>
              </a:cxn>
              <a:cxn ang="0">
                <a:pos x="0" y="0"/>
              </a:cxn>
            </a:cxnLst>
            <a:rect l="0" t="0" r="r" b="b"/>
            <a:pathLst>
              <a:path w="532" h="518">
                <a:moveTo>
                  <a:pt x="0" y="0"/>
                </a:moveTo>
                <a:lnTo>
                  <a:pt x="531" y="51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3" name="Freeform 29"/>
          <p:cNvSpPr>
            <a:spLocks/>
          </p:cNvSpPr>
          <p:nvPr/>
        </p:nvSpPr>
        <p:spPr bwMode="auto">
          <a:xfrm>
            <a:off x="6332538" y="4217988"/>
            <a:ext cx="92075" cy="95250"/>
          </a:xfrm>
          <a:custGeom>
            <a:avLst/>
            <a:gdLst/>
            <a:ahLst/>
            <a:cxnLst>
              <a:cxn ang="0">
                <a:pos x="18" y="0"/>
              </a:cxn>
              <a:cxn ang="0">
                <a:pos x="57" y="59"/>
              </a:cxn>
              <a:cxn ang="0">
                <a:pos x="0" y="29"/>
              </a:cxn>
            </a:cxnLst>
            <a:rect l="0" t="0" r="r" b="b"/>
            <a:pathLst>
              <a:path w="58" h="60">
                <a:moveTo>
                  <a:pt x="18" y="0"/>
                </a:moveTo>
                <a:lnTo>
                  <a:pt x="57" y="59"/>
                </a:lnTo>
                <a:lnTo>
                  <a:pt x="0" y="2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4" name="Freeform 30"/>
          <p:cNvSpPr>
            <a:spLocks/>
          </p:cNvSpPr>
          <p:nvPr/>
        </p:nvSpPr>
        <p:spPr bwMode="auto">
          <a:xfrm>
            <a:off x="5580063" y="4089400"/>
            <a:ext cx="844550" cy="601663"/>
          </a:xfrm>
          <a:custGeom>
            <a:avLst/>
            <a:gdLst/>
            <a:ahLst/>
            <a:cxnLst>
              <a:cxn ang="0">
                <a:pos x="0" y="378"/>
              </a:cxn>
              <a:cxn ang="0">
                <a:pos x="531" y="0"/>
              </a:cxn>
              <a:cxn ang="0">
                <a:pos x="0" y="378"/>
              </a:cxn>
            </a:cxnLst>
            <a:rect l="0" t="0" r="r" b="b"/>
            <a:pathLst>
              <a:path w="532" h="379">
                <a:moveTo>
                  <a:pt x="0" y="378"/>
                </a:moveTo>
                <a:lnTo>
                  <a:pt x="531" y="0"/>
                </a:lnTo>
                <a:lnTo>
                  <a:pt x="0" y="37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5" name="Freeform 31"/>
          <p:cNvSpPr>
            <a:spLocks/>
          </p:cNvSpPr>
          <p:nvPr/>
        </p:nvSpPr>
        <p:spPr bwMode="auto">
          <a:xfrm>
            <a:off x="6327775" y="4089400"/>
            <a:ext cx="96838" cy="88900"/>
          </a:xfrm>
          <a:custGeom>
            <a:avLst/>
            <a:gdLst/>
            <a:ahLst/>
            <a:cxnLst>
              <a:cxn ang="0">
                <a:pos x="0" y="22"/>
              </a:cxn>
              <a:cxn ang="0">
                <a:pos x="60" y="0"/>
              </a:cxn>
              <a:cxn ang="0">
                <a:pos x="15" y="55"/>
              </a:cxn>
            </a:cxnLst>
            <a:rect l="0" t="0" r="r" b="b"/>
            <a:pathLst>
              <a:path w="61" h="56">
                <a:moveTo>
                  <a:pt x="0" y="22"/>
                </a:moveTo>
                <a:lnTo>
                  <a:pt x="60" y="0"/>
                </a:lnTo>
                <a:lnTo>
                  <a:pt x="15" y="55"/>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6" name="Freeform 32"/>
          <p:cNvSpPr>
            <a:spLocks/>
          </p:cNvSpPr>
          <p:nvPr/>
        </p:nvSpPr>
        <p:spPr bwMode="auto">
          <a:xfrm>
            <a:off x="5580063" y="4464050"/>
            <a:ext cx="844550" cy="523875"/>
          </a:xfrm>
          <a:custGeom>
            <a:avLst/>
            <a:gdLst/>
            <a:ahLst/>
            <a:cxnLst>
              <a:cxn ang="0">
                <a:pos x="0" y="329"/>
              </a:cxn>
              <a:cxn ang="0">
                <a:pos x="531" y="0"/>
              </a:cxn>
              <a:cxn ang="0">
                <a:pos x="0" y="329"/>
              </a:cxn>
            </a:cxnLst>
            <a:rect l="0" t="0" r="r" b="b"/>
            <a:pathLst>
              <a:path w="532" h="330">
                <a:moveTo>
                  <a:pt x="0" y="329"/>
                </a:moveTo>
                <a:lnTo>
                  <a:pt x="531" y="0"/>
                </a:lnTo>
                <a:lnTo>
                  <a:pt x="0" y="32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7" name="Freeform 33"/>
          <p:cNvSpPr>
            <a:spLocks/>
          </p:cNvSpPr>
          <p:nvPr/>
        </p:nvSpPr>
        <p:spPr bwMode="auto">
          <a:xfrm>
            <a:off x="6326188" y="4464050"/>
            <a:ext cx="98425" cy="80963"/>
          </a:xfrm>
          <a:custGeom>
            <a:avLst/>
            <a:gdLst/>
            <a:ahLst/>
            <a:cxnLst>
              <a:cxn ang="0">
                <a:pos x="0" y="17"/>
              </a:cxn>
              <a:cxn ang="0">
                <a:pos x="61" y="0"/>
              </a:cxn>
              <a:cxn ang="0">
                <a:pos x="14" y="50"/>
              </a:cxn>
            </a:cxnLst>
            <a:rect l="0" t="0" r="r" b="b"/>
            <a:pathLst>
              <a:path w="62" h="51">
                <a:moveTo>
                  <a:pt x="0" y="17"/>
                </a:moveTo>
                <a:lnTo>
                  <a:pt x="61" y="0"/>
                </a:lnTo>
                <a:lnTo>
                  <a:pt x="14" y="5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8" name="Freeform 34"/>
          <p:cNvSpPr>
            <a:spLocks/>
          </p:cNvSpPr>
          <p:nvPr/>
        </p:nvSpPr>
        <p:spPr bwMode="auto">
          <a:xfrm>
            <a:off x="5580063" y="3714750"/>
            <a:ext cx="844550" cy="1573213"/>
          </a:xfrm>
          <a:custGeom>
            <a:avLst/>
            <a:gdLst/>
            <a:ahLst/>
            <a:cxnLst>
              <a:cxn ang="0">
                <a:pos x="0" y="990"/>
              </a:cxn>
              <a:cxn ang="0">
                <a:pos x="531" y="0"/>
              </a:cxn>
              <a:cxn ang="0">
                <a:pos x="0" y="990"/>
              </a:cxn>
            </a:cxnLst>
            <a:rect l="0" t="0" r="r" b="b"/>
            <a:pathLst>
              <a:path w="532" h="991">
                <a:moveTo>
                  <a:pt x="0" y="990"/>
                </a:moveTo>
                <a:lnTo>
                  <a:pt x="531" y="0"/>
                </a:lnTo>
                <a:lnTo>
                  <a:pt x="0" y="99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59" name="Freeform 35"/>
          <p:cNvSpPr>
            <a:spLocks/>
          </p:cNvSpPr>
          <p:nvPr/>
        </p:nvSpPr>
        <p:spPr bwMode="auto">
          <a:xfrm>
            <a:off x="6350000" y="3714750"/>
            <a:ext cx="74613" cy="119063"/>
          </a:xfrm>
          <a:custGeom>
            <a:avLst/>
            <a:gdLst/>
            <a:ahLst/>
            <a:cxnLst>
              <a:cxn ang="0">
                <a:pos x="0" y="52"/>
              </a:cxn>
              <a:cxn ang="0">
                <a:pos x="46" y="0"/>
              </a:cxn>
              <a:cxn ang="0">
                <a:pos x="25" y="74"/>
              </a:cxn>
            </a:cxnLst>
            <a:rect l="0" t="0" r="r" b="b"/>
            <a:pathLst>
              <a:path w="47" h="75">
                <a:moveTo>
                  <a:pt x="0" y="52"/>
                </a:moveTo>
                <a:lnTo>
                  <a:pt x="46" y="0"/>
                </a:lnTo>
                <a:lnTo>
                  <a:pt x="25" y="7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0" name="Freeform 36"/>
          <p:cNvSpPr>
            <a:spLocks/>
          </p:cNvSpPr>
          <p:nvPr/>
        </p:nvSpPr>
        <p:spPr bwMode="auto">
          <a:xfrm>
            <a:off x="5580063" y="3414713"/>
            <a:ext cx="844550" cy="973137"/>
          </a:xfrm>
          <a:custGeom>
            <a:avLst/>
            <a:gdLst/>
            <a:ahLst/>
            <a:cxnLst>
              <a:cxn ang="0">
                <a:pos x="0" y="612"/>
              </a:cxn>
              <a:cxn ang="0">
                <a:pos x="531" y="0"/>
              </a:cxn>
              <a:cxn ang="0">
                <a:pos x="0" y="612"/>
              </a:cxn>
            </a:cxnLst>
            <a:rect l="0" t="0" r="r" b="b"/>
            <a:pathLst>
              <a:path w="532" h="613">
                <a:moveTo>
                  <a:pt x="0" y="612"/>
                </a:moveTo>
                <a:lnTo>
                  <a:pt x="531" y="0"/>
                </a:lnTo>
                <a:lnTo>
                  <a:pt x="0" y="61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1" name="Freeform 37"/>
          <p:cNvSpPr>
            <a:spLocks/>
          </p:cNvSpPr>
          <p:nvPr/>
        </p:nvSpPr>
        <p:spPr bwMode="auto">
          <a:xfrm>
            <a:off x="6337300" y="3414713"/>
            <a:ext cx="87313" cy="103187"/>
          </a:xfrm>
          <a:custGeom>
            <a:avLst/>
            <a:gdLst/>
            <a:ahLst/>
            <a:cxnLst>
              <a:cxn ang="0">
                <a:pos x="0" y="36"/>
              </a:cxn>
              <a:cxn ang="0">
                <a:pos x="54" y="0"/>
              </a:cxn>
              <a:cxn ang="0">
                <a:pos x="20" y="64"/>
              </a:cxn>
            </a:cxnLst>
            <a:rect l="0" t="0" r="r" b="b"/>
            <a:pathLst>
              <a:path w="55" h="65">
                <a:moveTo>
                  <a:pt x="0" y="36"/>
                </a:moveTo>
                <a:lnTo>
                  <a:pt x="54" y="0"/>
                </a:lnTo>
                <a:lnTo>
                  <a:pt x="20" y="6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2" name="Freeform 38"/>
          <p:cNvSpPr>
            <a:spLocks/>
          </p:cNvSpPr>
          <p:nvPr/>
        </p:nvSpPr>
        <p:spPr bwMode="auto">
          <a:xfrm>
            <a:off x="7627938" y="2589213"/>
            <a:ext cx="841375" cy="1127125"/>
          </a:xfrm>
          <a:custGeom>
            <a:avLst/>
            <a:gdLst/>
            <a:ahLst/>
            <a:cxnLst>
              <a:cxn ang="0">
                <a:pos x="529" y="0"/>
              </a:cxn>
              <a:cxn ang="0">
                <a:pos x="0" y="709"/>
              </a:cxn>
              <a:cxn ang="0">
                <a:pos x="529" y="0"/>
              </a:cxn>
            </a:cxnLst>
            <a:rect l="0" t="0" r="r" b="b"/>
            <a:pathLst>
              <a:path w="530" h="710">
                <a:moveTo>
                  <a:pt x="529" y="0"/>
                </a:moveTo>
                <a:lnTo>
                  <a:pt x="0" y="709"/>
                </a:lnTo>
                <a:lnTo>
                  <a:pt x="529"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3" name="Freeform 39"/>
          <p:cNvSpPr>
            <a:spLocks/>
          </p:cNvSpPr>
          <p:nvPr/>
        </p:nvSpPr>
        <p:spPr bwMode="auto">
          <a:xfrm>
            <a:off x="7627938" y="3605213"/>
            <a:ext cx="82550" cy="111125"/>
          </a:xfrm>
          <a:custGeom>
            <a:avLst/>
            <a:gdLst/>
            <a:ahLst/>
            <a:cxnLst>
              <a:cxn ang="0">
                <a:pos x="51" y="26"/>
              </a:cxn>
              <a:cxn ang="0">
                <a:pos x="0" y="69"/>
              </a:cxn>
              <a:cxn ang="0">
                <a:pos x="29" y="0"/>
              </a:cxn>
            </a:cxnLst>
            <a:rect l="0" t="0" r="r" b="b"/>
            <a:pathLst>
              <a:path w="52" h="70">
                <a:moveTo>
                  <a:pt x="51" y="26"/>
                </a:moveTo>
                <a:lnTo>
                  <a:pt x="0" y="69"/>
                </a:lnTo>
                <a:lnTo>
                  <a:pt x="29"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4" name="Freeform 40"/>
          <p:cNvSpPr>
            <a:spLocks/>
          </p:cNvSpPr>
          <p:nvPr/>
        </p:nvSpPr>
        <p:spPr bwMode="auto">
          <a:xfrm>
            <a:off x="7627938" y="2887663"/>
            <a:ext cx="841375" cy="528637"/>
          </a:xfrm>
          <a:custGeom>
            <a:avLst/>
            <a:gdLst/>
            <a:ahLst/>
            <a:cxnLst>
              <a:cxn ang="0">
                <a:pos x="529" y="0"/>
              </a:cxn>
              <a:cxn ang="0">
                <a:pos x="0" y="332"/>
              </a:cxn>
              <a:cxn ang="0">
                <a:pos x="529" y="0"/>
              </a:cxn>
            </a:cxnLst>
            <a:rect l="0" t="0" r="r" b="b"/>
            <a:pathLst>
              <a:path w="530" h="333">
                <a:moveTo>
                  <a:pt x="529" y="0"/>
                </a:moveTo>
                <a:lnTo>
                  <a:pt x="0" y="332"/>
                </a:lnTo>
                <a:lnTo>
                  <a:pt x="529"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5" name="Freeform 41"/>
          <p:cNvSpPr>
            <a:spLocks/>
          </p:cNvSpPr>
          <p:nvPr/>
        </p:nvSpPr>
        <p:spPr bwMode="auto">
          <a:xfrm>
            <a:off x="7627938" y="3332163"/>
            <a:ext cx="96837" cy="84137"/>
          </a:xfrm>
          <a:custGeom>
            <a:avLst/>
            <a:gdLst/>
            <a:ahLst/>
            <a:cxnLst>
              <a:cxn ang="0">
                <a:pos x="60" y="35"/>
              </a:cxn>
              <a:cxn ang="0">
                <a:pos x="0" y="52"/>
              </a:cxn>
              <a:cxn ang="0">
                <a:pos x="46" y="0"/>
              </a:cxn>
            </a:cxnLst>
            <a:rect l="0" t="0" r="r" b="b"/>
            <a:pathLst>
              <a:path w="61" h="53">
                <a:moveTo>
                  <a:pt x="60" y="35"/>
                </a:moveTo>
                <a:lnTo>
                  <a:pt x="0" y="52"/>
                </a:lnTo>
                <a:lnTo>
                  <a:pt x="4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6" name="Freeform 42"/>
          <p:cNvSpPr>
            <a:spLocks/>
          </p:cNvSpPr>
          <p:nvPr/>
        </p:nvSpPr>
        <p:spPr bwMode="auto">
          <a:xfrm>
            <a:off x="7627938" y="3190875"/>
            <a:ext cx="841375" cy="822325"/>
          </a:xfrm>
          <a:custGeom>
            <a:avLst/>
            <a:gdLst/>
            <a:ahLst/>
            <a:cxnLst>
              <a:cxn ang="0">
                <a:pos x="529" y="0"/>
              </a:cxn>
              <a:cxn ang="0">
                <a:pos x="0" y="517"/>
              </a:cxn>
              <a:cxn ang="0">
                <a:pos x="529" y="0"/>
              </a:cxn>
            </a:cxnLst>
            <a:rect l="0" t="0" r="r" b="b"/>
            <a:pathLst>
              <a:path w="530" h="518">
                <a:moveTo>
                  <a:pt x="529" y="0"/>
                </a:moveTo>
                <a:lnTo>
                  <a:pt x="0" y="517"/>
                </a:lnTo>
                <a:lnTo>
                  <a:pt x="529"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7" name="Freeform 43"/>
          <p:cNvSpPr>
            <a:spLocks/>
          </p:cNvSpPr>
          <p:nvPr/>
        </p:nvSpPr>
        <p:spPr bwMode="auto">
          <a:xfrm>
            <a:off x="7627938" y="3914775"/>
            <a:ext cx="88900" cy="98425"/>
          </a:xfrm>
          <a:custGeom>
            <a:avLst/>
            <a:gdLst/>
            <a:ahLst/>
            <a:cxnLst>
              <a:cxn ang="0">
                <a:pos x="55" y="29"/>
              </a:cxn>
              <a:cxn ang="0">
                <a:pos x="0" y="61"/>
              </a:cxn>
              <a:cxn ang="0">
                <a:pos x="37" y="0"/>
              </a:cxn>
            </a:cxnLst>
            <a:rect l="0" t="0" r="r" b="b"/>
            <a:pathLst>
              <a:path w="56" h="62">
                <a:moveTo>
                  <a:pt x="55" y="29"/>
                </a:moveTo>
                <a:lnTo>
                  <a:pt x="0" y="61"/>
                </a:lnTo>
                <a:lnTo>
                  <a:pt x="3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8" name="Freeform 44"/>
          <p:cNvSpPr>
            <a:spLocks/>
          </p:cNvSpPr>
          <p:nvPr/>
        </p:nvSpPr>
        <p:spPr bwMode="auto">
          <a:xfrm>
            <a:off x="7627938" y="3490913"/>
            <a:ext cx="841375" cy="822325"/>
          </a:xfrm>
          <a:custGeom>
            <a:avLst/>
            <a:gdLst/>
            <a:ahLst/>
            <a:cxnLst>
              <a:cxn ang="0">
                <a:pos x="529" y="0"/>
              </a:cxn>
              <a:cxn ang="0">
                <a:pos x="0" y="517"/>
              </a:cxn>
              <a:cxn ang="0">
                <a:pos x="529" y="0"/>
              </a:cxn>
            </a:cxnLst>
            <a:rect l="0" t="0" r="r" b="b"/>
            <a:pathLst>
              <a:path w="530" h="518">
                <a:moveTo>
                  <a:pt x="529" y="0"/>
                </a:moveTo>
                <a:lnTo>
                  <a:pt x="0" y="517"/>
                </a:lnTo>
                <a:lnTo>
                  <a:pt x="529"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69" name="Freeform 45"/>
          <p:cNvSpPr>
            <a:spLocks/>
          </p:cNvSpPr>
          <p:nvPr/>
        </p:nvSpPr>
        <p:spPr bwMode="auto">
          <a:xfrm>
            <a:off x="7627938" y="4217988"/>
            <a:ext cx="88900" cy="95250"/>
          </a:xfrm>
          <a:custGeom>
            <a:avLst/>
            <a:gdLst/>
            <a:ahLst/>
            <a:cxnLst>
              <a:cxn ang="0">
                <a:pos x="55" y="29"/>
              </a:cxn>
              <a:cxn ang="0">
                <a:pos x="0" y="59"/>
              </a:cxn>
              <a:cxn ang="0">
                <a:pos x="37" y="0"/>
              </a:cxn>
            </a:cxnLst>
            <a:rect l="0" t="0" r="r" b="b"/>
            <a:pathLst>
              <a:path w="56" h="60">
                <a:moveTo>
                  <a:pt x="55" y="29"/>
                </a:moveTo>
                <a:lnTo>
                  <a:pt x="0" y="59"/>
                </a:lnTo>
                <a:lnTo>
                  <a:pt x="3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0" name="Freeform 46"/>
          <p:cNvSpPr>
            <a:spLocks/>
          </p:cNvSpPr>
          <p:nvPr/>
        </p:nvSpPr>
        <p:spPr bwMode="auto">
          <a:xfrm>
            <a:off x="7627938" y="3414713"/>
            <a:ext cx="841375" cy="973137"/>
          </a:xfrm>
          <a:custGeom>
            <a:avLst/>
            <a:gdLst/>
            <a:ahLst/>
            <a:cxnLst>
              <a:cxn ang="0">
                <a:pos x="529" y="612"/>
              </a:cxn>
              <a:cxn ang="0">
                <a:pos x="0" y="0"/>
              </a:cxn>
              <a:cxn ang="0">
                <a:pos x="529" y="612"/>
              </a:cxn>
            </a:cxnLst>
            <a:rect l="0" t="0" r="r" b="b"/>
            <a:pathLst>
              <a:path w="530" h="613">
                <a:moveTo>
                  <a:pt x="529" y="612"/>
                </a:moveTo>
                <a:lnTo>
                  <a:pt x="0" y="0"/>
                </a:lnTo>
                <a:lnTo>
                  <a:pt x="529" y="61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1" name="Freeform 47"/>
          <p:cNvSpPr>
            <a:spLocks/>
          </p:cNvSpPr>
          <p:nvPr/>
        </p:nvSpPr>
        <p:spPr bwMode="auto">
          <a:xfrm>
            <a:off x="7627938" y="3414713"/>
            <a:ext cx="87312" cy="103187"/>
          </a:xfrm>
          <a:custGeom>
            <a:avLst/>
            <a:gdLst/>
            <a:ahLst/>
            <a:cxnLst>
              <a:cxn ang="0">
                <a:pos x="34" y="64"/>
              </a:cxn>
              <a:cxn ang="0">
                <a:pos x="0" y="0"/>
              </a:cxn>
              <a:cxn ang="0">
                <a:pos x="54" y="36"/>
              </a:cxn>
            </a:cxnLst>
            <a:rect l="0" t="0" r="r" b="b"/>
            <a:pathLst>
              <a:path w="55" h="65">
                <a:moveTo>
                  <a:pt x="34" y="64"/>
                </a:moveTo>
                <a:lnTo>
                  <a:pt x="0" y="0"/>
                </a:lnTo>
                <a:lnTo>
                  <a:pt x="54" y="3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2" name="Freeform 48"/>
          <p:cNvSpPr>
            <a:spLocks/>
          </p:cNvSpPr>
          <p:nvPr/>
        </p:nvSpPr>
        <p:spPr bwMode="auto">
          <a:xfrm>
            <a:off x="7627938" y="4089400"/>
            <a:ext cx="841375" cy="601663"/>
          </a:xfrm>
          <a:custGeom>
            <a:avLst/>
            <a:gdLst/>
            <a:ahLst/>
            <a:cxnLst>
              <a:cxn ang="0">
                <a:pos x="529" y="378"/>
              </a:cxn>
              <a:cxn ang="0">
                <a:pos x="0" y="0"/>
              </a:cxn>
              <a:cxn ang="0">
                <a:pos x="529" y="378"/>
              </a:cxn>
            </a:cxnLst>
            <a:rect l="0" t="0" r="r" b="b"/>
            <a:pathLst>
              <a:path w="530" h="379">
                <a:moveTo>
                  <a:pt x="529" y="378"/>
                </a:moveTo>
                <a:lnTo>
                  <a:pt x="0" y="0"/>
                </a:lnTo>
                <a:lnTo>
                  <a:pt x="529" y="37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3" name="Freeform 49"/>
          <p:cNvSpPr>
            <a:spLocks/>
          </p:cNvSpPr>
          <p:nvPr/>
        </p:nvSpPr>
        <p:spPr bwMode="auto">
          <a:xfrm>
            <a:off x="7627938" y="4089400"/>
            <a:ext cx="95250" cy="88900"/>
          </a:xfrm>
          <a:custGeom>
            <a:avLst/>
            <a:gdLst/>
            <a:ahLst/>
            <a:cxnLst>
              <a:cxn ang="0">
                <a:pos x="44" y="55"/>
              </a:cxn>
              <a:cxn ang="0">
                <a:pos x="0" y="0"/>
              </a:cxn>
              <a:cxn ang="0">
                <a:pos x="59" y="22"/>
              </a:cxn>
            </a:cxnLst>
            <a:rect l="0" t="0" r="r" b="b"/>
            <a:pathLst>
              <a:path w="60" h="56">
                <a:moveTo>
                  <a:pt x="44" y="55"/>
                </a:moveTo>
                <a:lnTo>
                  <a:pt x="0" y="0"/>
                </a:lnTo>
                <a:lnTo>
                  <a:pt x="59" y="2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4" name="Freeform 50"/>
          <p:cNvSpPr>
            <a:spLocks/>
          </p:cNvSpPr>
          <p:nvPr/>
        </p:nvSpPr>
        <p:spPr bwMode="auto">
          <a:xfrm>
            <a:off x="7627938" y="4386263"/>
            <a:ext cx="841375" cy="601662"/>
          </a:xfrm>
          <a:custGeom>
            <a:avLst/>
            <a:gdLst/>
            <a:ahLst/>
            <a:cxnLst>
              <a:cxn ang="0">
                <a:pos x="529" y="378"/>
              </a:cxn>
              <a:cxn ang="0">
                <a:pos x="0" y="0"/>
              </a:cxn>
              <a:cxn ang="0">
                <a:pos x="529" y="378"/>
              </a:cxn>
            </a:cxnLst>
            <a:rect l="0" t="0" r="r" b="b"/>
            <a:pathLst>
              <a:path w="530" h="379">
                <a:moveTo>
                  <a:pt x="529" y="378"/>
                </a:moveTo>
                <a:lnTo>
                  <a:pt x="0" y="0"/>
                </a:lnTo>
                <a:lnTo>
                  <a:pt x="529" y="37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5" name="Freeform 51"/>
          <p:cNvSpPr>
            <a:spLocks/>
          </p:cNvSpPr>
          <p:nvPr/>
        </p:nvSpPr>
        <p:spPr bwMode="auto">
          <a:xfrm>
            <a:off x="7627938" y="4386263"/>
            <a:ext cx="95250" cy="87312"/>
          </a:xfrm>
          <a:custGeom>
            <a:avLst/>
            <a:gdLst/>
            <a:ahLst/>
            <a:cxnLst>
              <a:cxn ang="0">
                <a:pos x="44" y="54"/>
              </a:cxn>
              <a:cxn ang="0">
                <a:pos x="0" y="0"/>
              </a:cxn>
              <a:cxn ang="0">
                <a:pos x="59" y="22"/>
              </a:cxn>
            </a:cxnLst>
            <a:rect l="0" t="0" r="r" b="b"/>
            <a:pathLst>
              <a:path w="60" h="55">
                <a:moveTo>
                  <a:pt x="44" y="54"/>
                </a:moveTo>
                <a:lnTo>
                  <a:pt x="0" y="0"/>
                </a:lnTo>
                <a:lnTo>
                  <a:pt x="59" y="2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6" name="Freeform 52"/>
          <p:cNvSpPr>
            <a:spLocks/>
          </p:cNvSpPr>
          <p:nvPr/>
        </p:nvSpPr>
        <p:spPr bwMode="auto">
          <a:xfrm>
            <a:off x="7627938" y="3714750"/>
            <a:ext cx="841375" cy="1573213"/>
          </a:xfrm>
          <a:custGeom>
            <a:avLst/>
            <a:gdLst/>
            <a:ahLst/>
            <a:cxnLst>
              <a:cxn ang="0">
                <a:pos x="529" y="990"/>
              </a:cxn>
              <a:cxn ang="0">
                <a:pos x="0" y="0"/>
              </a:cxn>
              <a:cxn ang="0">
                <a:pos x="529" y="990"/>
              </a:cxn>
            </a:cxnLst>
            <a:rect l="0" t="0" r="r" b="b"/>
            <a:pathLst>
              <a:path w="530" h="991">
                <a:moveTo>
                  <a:pt x="529" y="990"/>
                </a:moveTo>
                <a:lnTo>
                  <a:pt x="0" y="0"/>
                </a:lnTo>
                <a:lnTo>
                  <a:pt x="529" y="99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7" name="Freeform 53"/>
          <p:cNvSpPr>
            <a:spLocks/>
          </p:cNvSpPr>
          <p:nvPr/>
        </p:nvSpPr>
        <p:spPr bwMode="auto">
          <a:xfrm>
            <a:off x="7627938" y="3714750"/>
            <a:ext cx="73025" cy="119063"/>
          </a:xfrm>
          <a:custGeom>
            <a:avLst/>
            <a:gdLst/>
            <a:ahLst/>
            <a:cxnLst>
              <a:cxn ang="0">
                <a:pos x="21" y="74"/>
              </a:cxn>
              <a:cxn ang="0">
                <a:pos x="0" y="0"/>
              </a:cxn>
              <a:cxn ang="0">
                <a:pos x="45" y="52"/>
              </a:cxn>
            </a:cxnLst>
            <a:rect l="0" t="0" r="r" b="b"/>
            <a:pathLst>
              <a:path w="46" h="75">
                <a:moveTo>
                  <a:pt x="21" y="74"/>
                </a:moveTo>
                <a:lnTo>
                  <a:pt x="0" y="0"/>
                </a:lnTo>
                <a:lnTo>
                  <a:pt x="45" y="5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78" name="Rectangle 54"/>
          <p:cNvSpPr>
            <a:spLocks noChangeArrowheads="1"/>
          </p:cNvSpPr>
          <p:nvPr/>
        </p:nvSpPr>
        <p:spPr bwMode="auto">
          <a:xfrm>
            <a:off x="6391275" y="4310063"/>
            <a:ext cx="487363"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sue</a:t>
            </a:r>
          </a:p>
        </p:txBody>
      </p:sp>
      <p:sp>
        <p:nvSpPr>
          <p:cNvPr id="52279" name="Rectangle 55"/>
          <p:cNvSpPr>
            <a:spLocks noChangeArrowheads="1"/>
          </p:cNvSpPr>
          <p:nvPr/>
        </p:nvSpPr>
        <p:spPr bwMode="auto">
          <a:xfrm>
            <a:off x="6815138" y="4310063"/>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13</a:t>
            </a:r>
          </a:p>
        </p:txBody>
      </p:sp>
      <p:sp>
        <p:nvSpPr>
          <p:cNvPr id="52280" name="Rectangle 56"/>
          <p:cNvSpPr>
            <a:spLocks noChangeArrowheads="1"/>
          </p:cNvSpPr>
          <p:nvPr/>
        </p:nvSpPr>
        <p:spPr bwMode="auto">
          <a:xfrm>
            <a:off x="7234238" y="4310063"/>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75</a:t>
            </a:r>
          </a:p>
        </p:txBody>
      </p:sp>
      <p:sp>
        <p:nvSpPr>
          <p:cNvPr id="52281" name="Freeform 57"/>
          <p:cNvSpPr>
            <a:spLocks/>
          </p:cNvSpPr>
          <p:nvPr/>
        </p:nvSpPr>
        <p:spPr bwMode="auto">
          <a:xfrm>
            <a:off x="6423025" y="3338513"/>
            <a:ext cx="1206500" cy="1200150"/>
          </a:xfrm>
          <a:custGeom>
            <a:avLst/>
            <a:gdLst/>
            <a:ahLst/>
            <a:cxnLst>
              <a:cxn ang="0">
                <a:pos x="0" y="0"/>
              </a:cxn>
              <a:cxn ang="0">
                <a:pos x="759" y="0"/>
              </a:cxn>
              <a:cxn ang="0">
                <a:pos x="759" y="755"/>
              </a:cxn>
              <a:cxn ang="0">
                <a:pos x="0" y="755"/>
              </a:cxn>
              <a:cxn ang="0">
                <a:pos x="0" y="0"/>
              </a:cxn>
            </a:cxnLst>
            <a:rect l="0" t="0" r="r" b="b"/>
            <a:pathLst>
              <a:path w="760" h="756">
                <a:moveTo>
                  <a:pt x="0" y="0"/>
                </a:moveTo>
                <a:lnTo>
                  <a:pt x="759" y="0"/>
                </a:lnTo>
                <a:lnTo>
                  <a:pt x="759" y="755"/>
                </a:lnTo>
                <a:lnTo>
                  <a:pt x="0" y="755"/>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82" name="Freeform 58"/>
          <p:cNvSpPr>
            <a:spLocks/>
          </p:cNvSpPr>
          <p:nvPr/>
        </p:nvSpPr>
        <p:spPr bwMode="auto">
          <a:xfrm>
            <a:off x="6423025" y="3636963"/>
            <a:ext cx="1206500" cy="1587"/>
          </a:xfrm>
          <a:custGeom>
            <a:avLst/>
            <a:gdLst/>
            <a:ahLst/>
            <a:cxnLst>
              <a:cxn ang="0">
                <a:pos x="0" y="0"/>
              </a:cxn>
              <a:cxn ang="0">
                <a:pos x="759" y="0"/>
              </a:cxn>
              <a:cxn ang="0">
                <a:pos x="0" y="0"/>
              </a:cxn>
            </a:cxnLst>
            <a:rect l="0" t="0" r="r" b="b"/>
            <a:pathLst>
              <a:path w="760" h="1">
                <a:moveTo>
                  <a:pt x="0" y="0"/>
                </a:moveTo>
                <a:lnTo>
                  <a:pt x="759"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83" name="Freeform 59"/>
          <p:cNvSpPr>
            <a:spLocks/>
          </p:cNvSpPr>
          <p:nvPr/>
        </p:nvSpPr>
        <p:spPr bwMode="auto">
          <a:xfrm>
            <a:off x="6423025" y="3937000"/>
            <a:ext cx="1206500" cy="1588"/>
          </a:xfrm>
          <a:custGeom>
            <a:avLst/>
            <a:gdLst/>
            <a:ahLst/>
            <a:cxnLst>
              <a:cxn ang="0">
                <a:pos x="0" y="0"/>
              </a:cxn>
              <a:cxn ang="0">
                <a:pos x="759" y="0"/>
              </a:cxn>
              <a:cxn ang="0">
                <a:pos x="0" y="0"/>
              </a:cxn>
            </a:cxnLst>
            <a:rect l="0" t="0" r="r" b="b"/>
            <a:pathLst>
              <a:path w="760" h="1">
                <a:moveTo>
                  <a:pt x="0" y="0"/>
                </a:moveTo>
                <a:lnTo>
                  <a:pt x="759"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84" name="Freeform 60"/>
          <p:cNvSpPr>
            <a:spLocks/>
          </p:cNvSpPr>
          <p:nvPr/>
        </p:nvSpPr>
        <p:spPr bwMode="auto">
          <a:xfrm>
            <a:off x="6423025" y="4237038"/>
            <a:ext cx="1206500" cy="1587"/>
          </a:xfrm>
          <a:custGeom>
            <a:avLst/>
            <a:gdLst/>
            <a:ahLst/>
            <a:cxnLst>
              <a:cxn ang="0">
                <a:pos x="0" y="0"/>
              </a:cxn>
              <a:cxn ang="0">
                <a:pos x="759" y="0"/>
              </a:cxn>
              <a:cxn ang="0">
                <a:pos x="0" y="0"/>
              </a:cxn>
            </a:cxnLst>
            <a:rect l="0" t="0" r="r" b="b"/>
            <a:pathLst>
              <a:path w="760" h="1">
                <a:moveTo>
                  <a:pt x="0" y="0"/>
                </a:moveTo>
                <a:lnTo>
                  <a:pt x="759"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2285" name="Rectangle 61"/>
          <p:cNvSpPr>
            <a:spLocks noChangeArrowheads="1"/>
          </p:cNvSpPr>
          <p:nvPr/>
        </p:nvSpPr>
        <p:spPr bwMode="auto">
          <a:xfrm>
            <a:off x="6391275" y="3409950"/>
            <a:ext cx="506413"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bob</a:t>
            </a:r>
          </a:p>
        </p:txBody>
      </p:sp>
      <p:sp>
        <p:nvSpPr>
          <p:cNvPr id="52286" name="Rectangle 62"/>
          <p:cNvSpPr>
            <a:spLocks noChangeArrowheads="1"/>
          </p:cNvSpPr>
          <p:nvPr/>
        </p:nvSpPr>
        <p:spPr bwMode="auto">
          <a:xfrm>
            <a:off x="6391275" y="3706813"/>
            <a:ext cx="42862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cal</a:t>
            </a:r>
          </a:p>
        </p:txBody>
      </p:sp>
      <p:sp>
        <p:nvSpPr>
          <p:cNvPr id="52287" name="Rectangle 63"/>
          <p:cNvSpPr>
            <a:spLocks noChangeArrowheads="1"/>
          </p:cNvSpPr>
          <p:nvPr/>
        </p:nvSpPr>
        <p:spPr bwMode="auto">
          <a:xfrm>
            <a:off x="6391275" y="4011613"/>
            <a:ext cx="438150"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joe</a:t>
            </a:r>
          </a:p>
        </p:txBody>
      </p:sp>
      <p:sp>
        <p:nvSpPr>
          <p:cNvPr id="52288" name="Rectangle 64"/>
          <p:cNvSpPr>
            <a:spLocks noChangeArrowheads="1"/>
          </p:cNvSpPr>
          <p:nvPr/>
        </p:nvSpPr>
        <p:spPr bwMode="auto">
          <a:xfrm>
            <a:off x="6815138" y="4011613"/>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12</a:t>
            </a:r>
          </a:p>
        </p:txBody>
      </p:sp>
      <p:sp>
        <p:nvSpPr>
          <p:cNvPr id="52289" name="Rectangle 65"/>
          <p:cNvSpPr>
            <a:spLocks noChangeArrowheads="1"/>
          </p:cNvSpPr>
          <p:nvPr/>
        </p:nvSpPr>
        <p:spPr bwMode="auto">
          <a:xfrm>
            <a:off x="7234238" y="3409950"/>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10</a:t>
            </a:r>
          </a:p>
        </p:txBody>
      </p:sp>
      <p:sp>
        <p:nvSpPr>
          <p:cNvPr id="52290" name="Rectangle 66"/>
          <p:cNvSpPr>
            <a:spLocks noChangeArrowheads="1"/>
          </p:cNvSpPr>
          <p:nvPr/>
        </p:nvSpPr>
        <p:spPr bwMode="auto">
          <a:xfrm>
            <a:off x="7234238" y="4011613"/>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20</a:t>
            </a:r>
          </a:p>
        </p:txBody>
      </p:sp>
      <p:sp>
        <p:nvSpPr>
          <p:cNvPr id="52291" name="Rectangle 67"/>
          <p:cNvSpPr>
            <a:spLocks noChangeArrowheads="1"/>
          </p:cNvSpPr>
          <p:nvPr/>
        </p:nvSpPr>
        <p:spPr bwMode="auto">
          <a:xfrm>
            <a:off x="7234238" y="3706813"/>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80</a:t>
            </a:r>
          </a:p>
        </p:txBody>
      </p:sp>
      <p:sp>
        <p:nvSpPr>
          <p:cNvPr id="52292" name="Rectangle 68"/>
          <p:cNvSpPr>
            <a:spLocks noChangeArrowheads="1"/>
          </p:cNvSpPr>
          <p:nvPr/>
        </p:nvSpPr>
        <p:spPr bwMode="auto">
          <a:xfrm>
            <a:off x="6815138" y="3706813"/>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11</a:t>
            </a:r>
          </a:p>
        </p:txBody>
      </p:sp>
      <p:sp>
        <p:nvSpPr>
          <p:cNvPr id="52293" name="Rectangle 69"/>
          <p:cNvSpPr>
            <a:spLocks noChangeArrowheads="1"/>
          </p:cNvSpPr>
          <p:nvPr/>
        </p:nvSpPr>
        <p:spPr bwMode="auto">
          <a:xfrm>
            <a:off x="6815138" y="3409950"/>
            <a:ext cx="37941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12</a:t>
            </a:r>
          </a:p>
        </p:txBody>
      </p:sp>
      <p:sp>
        <p:nvSpPr>
          <p:cNvPr id="52294" name="Rectangle 70"/>
          <p:cNvSpPr>
            <a:spLocks noChangeArrowheads="1"/>
          </p:cNvSpPr>
          <p:nvPr/>
        </p:nvSpPr>
        <p:spPr bwMode="auto">
          <a:xfrm>
            <a:off x="6315075" y="3033713"/>
            <a:ext cx="646113"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name</a:t>
            </a:r>
          </a:p>
        </p:txBody>
      </p:sp>
      <p:sp>
        <p:nvSpPr>
          <p:cNvPr id="52295" name="Rectangle 71"/>
          <p:cNvSpPr>
            <a:spLocks noChangeArrowheads="1"/>
          </p:cNvSpPr>
          <p:nvPr/>
        </p:nvSpPr>
        <p:spPr bwMode="auto">
          <a:xfrm>
            <a:off x="6815138" y="3033713"/>
            <a:ext cx="487362"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age</a:t>
            </a:r>
          </a:p>
        </p:txBody>
      </p:sp>
      <p:sp>
        <p:nvSpPr>
          <p:cNvPr id="52296" name="Rectangle 72"/>
          <p:cNvSpPr>
            <a:spLocks noChangeArrowheads="1"/>
          </p:cNvSpPr>
          <p:nvPr/>
        </p:nvSpPr>
        <p:spPr bwMode="auto">
          <a:xfrm>
            <a:off x="7234238" y="3033713"/>
            <a:ext cx="42862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folHlink"/>
                </a:solidFill>
                <a:latin typeface="Arial" pitchFamily="34" charset="0"/>
              </a:rPr>
              <a:t>sal</a:t>
            </a:r>
          </a:p>
        </p:txBody>
      </p:sp>
      <p:sp>
        <p:nvSpPr>
          <p:cNvPr id="52297" name="Rectangle 73"/>
          <p:cNvSpPr>
            <a:spLocks noChangeArrowheads="1"/>
          </p:cNvSpPr>
          <p:nvPr/>
        </p:nvSpPr>
        <p:spPr bwMode="auto">
          <a:xfrm>
            <a:off x="4873625" y="5508625"/>
            <a:ext cx="1041400"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1"/>
                </a:solidFill>
                <a:latin typeface="Arial" pitchFamily="34" charset="0"/>
              </a:rPr>
              <a:t>&lt;sal, age&gt;</a:t>
            </a:r>
          </a:p>
        </p:txBody>
      </p:sp>
      <p:sp>
        <p:nvSpPr>
          <p:cNvPr id="52298" name="Rectangle 74"/>
          <p:cNvSpPr>
            <a:spLocks noChangeArrowheads="1"/>
          </p:cNvSpPr>
          <p:nvPr/>
        </p:nvSpPr>
        <p:spPr bwMode="auto">
          <a:xfrm>
            <a:off x="4873625" y="3706813"/>
            <a:ext cx="1041400"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&lt;age, sal&gt;</a:t>
            </a:r>
          </a:p>
        </p:txBody>
      </p:sp>
      <p:sp>
        <p:nvSpPr>
          <p:cNvPr id="52299" name="Rectangle 75"/>
          <p:cNvSpPr>
            <a:spLocks noChangeArrowheads="1"/>
          </p:cNvSpPr>
          <p:nvPr/>
        </p:nvSpPr>
        <p:spPr bwMode="auto">
          <a:xfrm>
            <a:off x="8361363" y="3706813"/>
            <a:ext cx="69532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bg2"/>
                </a:solidFill>
                <a:latin typeface="Arial" pitchFamily="34" charset="0"/>
              </a:rPr>
              <a:t>&lt;age&gt;</a:t>
            </a:r>
          </a:p>
        </p:txBody>
      </p:sp>
      <p:sp>
        <p:nvSpPr>
          <p:cNvPr id="52300" name="Rectangle 76"/>
          <p:cNvSpPr>
            <a:spLocks noChangeArrowheads="1"/>
          </p:cNvSpPr>
          <p:nvPr/>
        </p:nvSpPr>
        <p:spPr bwMode="auto">
          <a:xfrm>
            <a:off x="8361363" y="5508625"/>
            <a:ext cx="636587"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9234DB"/>
                </a:solidFill>
                <a:latin typeface="Arial" pitchFamily="34" charset="0"/>
              </a:rPr>
              <a:t>&lt;sal&gt;</a:t>
            </a:r>
          </a:p>
        </p:txBody>
      </p:sp>
      <p:sp>
        <p:nvSpPr>
          <p:cNvPr id="52301" name="Rectangle 77"/>
          <p:cNvSpPr>
            <a:spLocks noChangeArrowheads="1"/>
          </p:cNvSpPr>
          <p:nvPr/>
        </p:nvSpPr>
        <p:spPr bwMode="auto">
          <a:xfrm>
            <a:off x="4984750" y="3109913"/>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12,20</a:t>
            </a:r>
          </a:p>
        </p:txBody>
      </p:sp>
      <p:sp>
        <p:nvSpPr>
          <p:cNvPr id="52302" name="Rectangle 78"/>
          <p:cNvSpPr>
            <a:spLocks noChangeArrowheads="1"/>
          </p:cNvSpPr>
          <p:nvPr/>
        </p:nvSpPr>
        <p:spPr bwMode="auto">
          <a:xfrm>
            <a:off x="4997450" y="2827338"/>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12,10</a:t>
            </a:r>
          </a:p>
        </p:txBody>
      </p:sp>
      <p:sp>
        <p:nvSpPr>
          <p:cNvPr id="52303" name="Rectangle 79"/>
          <p:cNvSpPr>
            <a:spLocks noChangeArrowheads="1"/>
          </p:cNvSpPr>
          <p:nvPr/>
        </p:nvSpPr>
        <p:spPr bwMode="auto">
          <a:xfrm>
            <a:off x="4997450" y="2511425"/>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11,80</a:t>
            </a:r>
          </a:p>
        </p:txBody>
      </p:sp>
      <p:sp>
        <p:nvSpPr>
          <p:cNvPr id="52304" name="Rectangle 80"/>
          <p:cNvSpPr>
            <a:spLocks noChangeArrowheads="1"/>
          </p:cNvSpPr>
          <p:nvPr/>
        </p:nvSpPr>
        <p:spPr bwMode="auto">
          <a:xfrm>
            <a:off x="4984750" y="3409950"/>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13,75</a:t>
            </a:r>
          </a:p>
        </p:txBody>
      </p:sp>
      <p:sp>
        <p:nvSpPr>
          <p:cNvPr id="52305" name="Rectangle 81"/>
          <p:cNvSpPr>
            <a:spLocks noChangeArrowheads="1"/>
          </p:cNvSpPr>
          <p:nvPr/>
        </p:nvSpPr>
        <p:spPr bwMode="auto">
          <a:xfrm>
            <a:off x="4997450" y="4625975"/>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1"/>
                </a:solidFill>
                <a:latin typeface="Arial" pitchFamily="34" charset="0"/>
              </a:rPr>
              <a:t>20,12</a:t>
            </a:r>
          </a:p>
        </p:txBody>
      </p:sp>
      <p:sp>
        <p:nvSpPr>
          <p:cNvPr id="52306" name="Rectangle 82"/>
          <p:cNvSpPr>
            <a:spLocks noChangeArrowheads="1"/>
          </p:cNvSpPr>
          <p:nvPr/>
        </p:nvSpPr>
        <p:spPr bwMode="auto">
          <a:xfrm>
            <a:off x="4997450" y="4310063"/>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1"/>
                </a:solidFill>
                <a:latin typeface="Arial" pitchFamily="34" charset="0"/>
              </a:rPr>
              <a:t>10,12</a:t>
            </a:r>
          </a:p>
        </p:txBody>
      </p:sp>
      <p:sp>
        <p:nvSpPr>
          <p:cNvPr id="52307" name="Rectangle 83"/>
          <p:cNvSpPr>
            <a:spLocks noChangeArrowheads="1"/>
          </p:cNvSpPr>
          <p:nvPr/>
        </p:nvSpPr>
        <p:spPr bwMode="auto">
          <a:xfrm>
            <a:off x="4984750" y="4908550"/>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1"/>
                </a:solidFill>
                <a:latin typeface="Arial" pitchFamily="34" charset="0"/>
              </a:rPr>
              <a:t>75,13</a:t>
            </a:r>
          </a:p>
        </p:txBody>
      </p:sp>
      <p:sp>
        <p:nvSpPr>
          <p:cNvPr id="52308" name="Rectangle 84"/>
          <p:cNvSpPr>
            <a:spLocks noChangeArrowheads="1"/>
          </p:cNvSpPr>
          <p:nvPr/>
        </p:nvSpPr>
        <p:spPr bwMode="auto">
          <a:xfrm>
            <a:off x="4984750" y="5208588"/>
            <a:ext cx="625475"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1"/>
                </a:solidFill>
                <a:latin typeface="Arial" pitchFamily="34" charset="0"/>
              </a:rPr>
              <a:t>80,11</a:t>
            </a:r>
          </a:p>
        </p:txBody>
      </p:sp>
      <p:sp>
        <p:nvSpPr>
          <p:cNvPr id="52309" name="Rectangle 85"/>
          <p:cNvSpPr>
            <a:spLocks noChangeArrowheads="1"/>
          </p:cNvSpPr>
          <p:nvPr/>
        </p:nvSpPr>
        <p:spPr bwMode="auto">
          <a:xfrm>
            <a:off x="8616950" y="2511425"/>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bg2"/>
                </a:solidFill>
                <a:latin typeface="Arial" pitchFamily="34" charset="0"/>
              </a:rPr>
              <a:t>11</a:t>
            </a:r>
          </a:p>
        </p:txBody>
      </p:sp>
      <p:sp>
        <p:nvSpPr>
          <p:cNvPr id="52310" name="Rectangle 86"/>
          <p:cNvSpPr>
            <a:spLocks noChangeArrowheads="1"/>
          </p:cNvSpPr>
          <p:nvPr/>
        </p:nvSpPr>
        <p:spPr bwMode="auto">
          <a:xfrm>
            <a:off x="8616950" y="2808288"/>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bg2"/>
                </a:solidFill>
                <a:latin typeface="Arial" pitchFamily="34" charset="0"/>
              </a:rPr>
              <a:t>12</a:t>
            </a:r>
          </a:p>
        </p:txBody>
      </p:sp>
      <p:sp>
        <p:nvSpPr>
          <p:cNvPr id="52311" name="Rectangle 87"/>
          <p:cNvSpPr>
            <a:spLocks noChangeArrowheads="1"/>
          </p:cNvSpPr>
          <p:nvPr/>
        </p:nvSpPr>
        <p:spPr bwMode="auto">
          <a:xfrm>
            <a:off x="8616950" y="3109913"/>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bg2"/>
                </a:solidFill>
                <a:latin typeface="Arial" pitchFamily="34" charset="0"/>
              </a:rPr>
              <a:t>12</a:t>
            </a:r>
          </a:p>
        </p:txBody>
      </p:sp>
      <p:sp>
        <p:nvSpPr>
          <p:cNvPr id="52312" name="Rectangle 88"/>
          <p:cNvSpPr>
            <a:spLocks noChangeArrowheads="1"/>
          </p:cNvSpPr>
          <p:nvPr/>
        </p:nvSpPr>
        <p:spPr bwMode="auto">
          <a:xfrm>
            <a:off x="8616950" y="3409950"/>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bg2"/>
                </a:solidFill>
                <a:latin typeface="Arial" pitchFamily="34" charset="0"/>
              </a:rPr>
              <a:t>13</a:t>
            </a:r>
          </a:p>
        </p:txBody>
      </p:sp>
      <p:sp>
        <p:nvSpPr>
          <p:cNvPr id="52313" name="Rectangle 89"/>
          <p:cNvSpPr>
            <a:spLocks noChangeArrowheads="1"/>
          </p:cNvSpPr>
          <p:nvPr/>
        </p:nvSpPr>
        <p:spPr bwMode="auto">
          <a:xfrm>
            <a:off x="8616950" y="4310063"/>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9234DB"/>
                </a:solidFill>
                <a:latin typeface="Arial" pitchFamily="34" charset="0"/>
              </a:rPr>
              <a:t>10</a:t>
            </a:r>
          </a:p>
        </p:txBody>
      </p:sp>
      <p:sp>
        <p:nvSpPr>
          <p:cNvPr id="52314" name="Rectangle 90"/>
          <p:cNvSpPr>
            <a:spLocks noChangeArrowheads="1"/>
          </p:cNvSpPr>
          <p:nvPr/>
        </p:nvSpPr>
        <p:spPr bwMode="auto">
          <a:xfrm>
            <a:off x="8616950" y="4610100"/>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9234DB"/>
                </a:solidFill>
                <a:latin typeface="Arial" pitchFamily="34" charset="0"/>
              </a:rPr>
              <a:t>20</a:t>
            </a:r>
          </a:p>
        </p:txBody>
      </p:sp>
      <p:sp>
        <p:nvSpPr>
          <p:cNvPr id="52315" name="Rectangle 91"/>
          <p:cNvSpPr>
            <a:spLocks noChangeArrowheads="1"/>
          </p:cNvSpPr>
          <p:nvPr/>
        </p:nvSpPr>
        <p:spPr bwMode="auto">
          <a:xfrm>
            <a:off x="8616950" y="4908550"/>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9234DB"/>
                </a:solidFill>
                <a:latin typeface="Arial" pitchFamily="34" charset="0"/>
              </a:rPr>
              <a:t>75</a:t>
            </a:r>
          </a:p>
        </p:txBody>
      </p:sp>
      <p:sp>
        <p:nvSpPr>
          <p:cNvPr id="52316" name="Rectangle 92"/>
          <p:cNvSpPr>
            <a:spLocks noChangeArrowheads="1"/>
          </p:cNvSpPr>
          <p:nvPr/>
        </p:nvSpPr>
        <p:spPr bwMode="auto">
          <a:xfrm>
            <a:off x="8616950" y="5208588"/>
            <a:ext cx="37941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9234DB"/>
                </a:solidFill>
                <a:latin typeface="Arial" pitchFamily="34" charset="0"/>
              </a:rPr>
              <a:t>80</a:t>
            </a:r>
          </a:p>
        </p:txBody>
      </p:sp>
      <p:sp>
        <p:nvSpPr>
          <p:cNvPr id="52317" name="Rectangle 93"/>
          <p:cNvSpPr>
            <a:spLocks noChangeArrowheads="1"/>
          </p:cNvSpPr>
          <p:nvPr/>
        </p:nvSpPr>
        <p:spPr bwMode="auto">
          <a:xfrm>
            <a:off x="6310313" y="4648200"/>
            <a:ext cx="1512887" cy="577850"/>
          </a:xfrm>
          <a:prstGeom prst="rect">
            <a:avLst/>
          </a:prstGeom>
          <a:noFill/>
          <a:ln w="9525">
            <a:noFill/>
            <a:miter lim="800000"/>
            <a:headEnd/>
            <a:tailEnd/>
          </a:ln>
          <a:effectLst/>
        </p:spPr>
        <p:txBody>
          <a:bodyPr wrap="none" lIns="90488" tIns="44450" rIns="90488" bIns="44450">
            <a:spAutoFit/>
          </a:bodyPr>
          <a:lstStyle/>
          <a:p>
            <a:r>
              <a:rPr lang="en-US" sz="1600">
                <a:solidFill>
                  <a:schemeClr val="folHlink"/>
                </a:solidFill>
                <a:latin typeface="Book Antiqua" pitchFamily="18" charset="0"/>
              </a:rPr>
              <a:t>Data records</a:t>
            </a:r>
          </a:p>
          <a:p>
            <a:r>
              <a:rPr lang="en-US" sz="1600">
                <a:solidFill>
                  <a:schemeClr val="folHlink"/>
                </a:solidFill>
                <a:latin typeface="Book Antiqua" pitchFamily="18" charset="0"/>
              </a:rPr>
              <a:t>sorted by </a:t>
            </a:r>
            <a:r>
              <a:rPr lang="en-US" sz="1600" i="1">
                <a:solidFill>
                  <a:schemeClr val="folHlink"/>
                </a:solidFill>
                <a:latin typeface="Book Antiqua" pitchFamily="18" charset="0"/>
              </a:rPr>
              <a:t>name</a:t>
            </a:r>
          </a:p>
        </p:txBody>
      </p:sp>
      <p:sp>
        <p:nvSpPr>
          <p:cNvPr id="52318" name="Rectangle 94"/>
          <p:cNvSpPr>
            <a:spLocks noChangeArrowheads="1"/>
          </p:cNvSpPr>
          <p:nvPr/>
        </p:nvSpPr>
        <p:spPr bwMode="auto">
          <a:xfrm>
            <a:off x="4786313" y="5791200"/>
            <a:ext cx="2046287" cy="577850"/>
          </a:xfrm>
          <a:prstGeom prst="rect">
            <a:avLst/>
          </a:prstGeom>
          <a:noFill/>
          <a:ln w="9525">
            <a:noFill/>
            <a:miter lim="800000"/>
            <a:headEnd/>
            <a:tailEnd/>
          </a:ln>
          <a:effectLst/>
        </p:spPr>
        <p:txBody>
          <a:bodyPr wrap="none" lIns="90488" tIns="44450" rIns="90488" bIns="44450">
            <a:spAutoFit/>
          </a:bodyPr>
          <a:lstStyle/>
          <a:p>
            <a:r>
              <a:rPr lang="en-US" sz="1600">
                <a:latin typeface="Book Antiqua" pitchFamily="18" charset="0"/>
              </a:rPr>
              <a:t>Data entries in index</a:t>
            </a:r>
          </a:p>
          <a:p>
            <a:r>
              <a:rPr lang="en-US" sz="1600">
                <a:latin typeface="Book Antiqua" pitchFamily="18" charset="0"/>
              </a:rPr>
              <a:t>sorted by </a:t>
            </a:r>
            <a:r>
              <a:rPr lang="en-US" sz="1600" i="1">
                <a:latin typeface="Book Antiqua" pitchFamily="18" charset="0"/>
              </a:rPr>
              <a:t>&lt;sal,age&gt;</a:t>
            </a:r>
          </a:p>
        </p:txBody>
      </p:sp>
      <p:sp>
        <p:nvSpPr>
          <p:cNvPr id="52319" name="Rectangle 95"/>
          <p:cNvSpPr>
            <a:spLocks noChangeArrowheads="1"/>
          </p:cNvSpPr>
          <p:nvPr/>
        </p:nvSpPr>
        <p:spPr bwMode="auto">
          <a:xfrm>
            <a:off x="7529513" y="5791200"/>
            <a:ext cx="1544637" cy="577850"/>
          </a:xfrm>
          <a:prstGeom prst="rect">
            <a:avLst/>
          </a:prstGeom>
          <a:noFill/>
          <a:ln w="9525">
            <a:noFill/>
            <a:miter lim="800000"/>
            <a:headEnd/>
            <a:tailEnd/>
          </a:ln>
          <a:effectLst/>
        </p:spPr>
        <p:txBody>
          <a:bodyPr wrap="none" lIns="90488" tIns="44450" rIns="90488" bIns="44450">
            <a:spAutoFit/>
          </a:bodyPr>
          <a:lstStyle/>
          <a:p>
            <a:r>
              <a:rPr lang="en-US" sz="1600">
                <a:solidFill>
                  <a:srgbClr val="9234DB"/>
                </a:solidFill>
                <a:latin typeface="Book Antiqua" pitchFamily="18" charset="0"/>
              </a:rPr>
              <a:t>Data entries</a:t>
            </a:r>
          </a:p>
          <a:p>
            <a:r>
              <a:rPr lang="en-US" sz="1600">
                <a:solidFill>
                  <a:srgbClr val="9234DB"/>
                </a:solidFill>
                <a:latin typeface="Book Antiqua" pitchFamily="18" charset="0"/>
              </a:rPr>
              <a:t>sorted by </a:t>
            </a:r>
            <a:r>
              <a:rPr lang="en-US" sz="1600" i="1">
                <a:solidFill>
                  <a:srgbClr val="9234DB"/>
                </a:solidFill>
                <a:latin typeface="Book Antiqua" pitchFamily="18" charset="0"/>
              </a:rPr>
              <a:t>&lt;sal&gt;</a:t>
            </a:r>
          </a:p>
        </p:txBody>
      </p:sp>
      <p:sp>
        <p:nvSpPr>
          <p:cNvPr id="52320" name="Rectangle 96"/>
          <p:cNvSpPr>
            <a:spLocks noChangeArrowheads="1"/>
          </p:cNvSpPr>
          <p:nvPr/>
        </p:nvSpPr>
        <p:spPr bwMode="auto">
          <a:xfrm>
            <a:off x="5167313" y="1577975"/>
            <a:ext cx="3656012" cy="638175"/>
          </a:xfrm>
          <a:prstGeom prst="rect">
            <a:avLst/>
          </a:prstGeom>
          <a:noFill/>
          <a:ln w="9525">
            <a:noFill/>
            <a:miter lim="800000"/>
            <a:headEnd/>
            <a:tailEnd/>
          </a:ln>
          <a:effectLst/>
        </p:spPr>
        <p:txBody>
          <a:bodyPr wrap="none" lIns="90488" tIns="44450" rIns="90488" bIns="44450">
            <a:spAutoFit/>
          </a:bodyPr>
          <a:lstStyle/>
          <a:p>
            <a:r>
              <a:rPr lang="en-US" sz="1800">
                <a:solidFill>
                  <a:srgbClr val="CF0E30"/>
                </a:solidFill>
                <a:latin typeface="Book Antiqua" pitchFamily="18" charset="0"/>
              </a:rPr>
              <a:t>Examples of composite key</a:t>
            </a:r>
          </a:p>
          <a:p>
            <a:r>
              <a:rPr lang="en-US" sz="1800">
                <a:solidFill>
                  <a:srgbClr val="CF0E30"/>
                </a:solidFill>
                <a:latin typeface="Book Antiqua" pitchFamily="18" charset="0"/>
              </a:rPr>
              <a:t>indexes using lexicographic order.</a:t>
            </a:r>
          </a:p>
        </p:txBody>
      </p:sp>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42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4276" name="Rectangle 4"/>
          <p:cNvSpPr>
            <a:spLocks noGrp="1" noChangeArrowheads="1"/>
          </p:cNvSpPr>
          <p:nvPr>
            <p:ph type="title"/>
          </p:nvPr>
        </p:nvSpPr>
        <p:spPr>
          <a:xfrm>
            <a:off x="381000" y="228600"/>
            <a:ext cx="7772400" cy="1104900"/>
          </a:xfrm>
          <a:noFill/>
          <a:ln/>
        </p:spPr>
        <p:txBody>
          <a:bodyPr/>
          <a:lstStyle/>
          <a:p>
            <a:r>
              <a:rPr lang="en-US"/>
              <a:t>Composite Search Keys</a:t>
            </a:r>
          </a:p>
        </p:txBody>
      </p:sp>
      <p:sp>
        <p:nvSpPr>
          <p:cNvPr id="54277" name="Rectangle 5"/>
          <p:cNvSpPr>
            <a:spLocks noGrp="1" noChangeArrowheads="1"/>
          </p:cNvSpPr>
          <p:nvPr>
            <p:ph type="body" idx="1"/>
          </p:nvPr>
        </p:nvSpPr>
        <p:spPr>
          <a:xfrm>
            <a:off x="228600" y="1447800"/>
            <a:ext cx="8839200" cy="5029200"/>
          </a:xfrm>
          <a:noFill/>
          <a:ln/>
        </p:spPr>
        <p:txBody>
          <a:bodyPr/>
          <a:lstStyle/>
          <a:p>
            <a:r>
              <a:rPr lang="en-US" dirty="0"/>
              <a:t>To retrieve </a:t>
            </a:r>
            <a:r>
              <a:rPr lang="en-US" dirty="0" err="1"/>
              <a:t>Emp</a:t>
            </a:r>
            <a:r>
              <a:rPr lang="en-US" dirty="0"/>
              <a:t> records with </a:t>
            </a:r>
            <a:r>
              <a:rPr lang="en-US" i="1" dirty="0"/>
              <a:t>age</a:t>
            </a:r>
            <a:r>
              <a:rPr lang="en-US" dirty="0"/>
              <a:t>=30 </a:t>
            </a:r>
            <a:r>
              <a:rPr lang="en-US" sz="2400" dirty="0"/>
              <a:t>AND</a:t>
            </a:r>
            <a:r>
              <a:rPr lang="en-US" dirty="0"/>
              <a:t> </a:t>
            </a:r>
            <a:r>
              <a:rPr lang="en-US" i="1" dirty="0" err="1"/>
              <a:t>sal</a:t>
            </a:r>
            <a:r>
              <a:rPr lang="en-US" dirty="0"/>
              <a:t>=4000, an index on &lt;</a:t>
            </a:r>
            <a:r>
              <a:rPr lang="en-US" i="1" dirty="0" err="1"/>
              <a:t>age,sal</a:t>
            </a:r>
            <a:r>
              <a:rPr lang="en-US" dirty="0"/>
              <a:t>&gt; would be better than an index on </a:t>
            </a:r>
            <a:r>
              <a:rPr lang="en-US" i="1" dirty="0"/>
              <a:t>age</a:t>
            </a:r>
            <a:r>
              <a:rPr lang="en-US" dirty="0"/>
              <a:t> or an index on </a:t>
            </a:r>
            <a:r>
              <a:rPr lang="en-US" i="1" dirty="0" err="1"/>
              <a:t>sal</a:t>
            </a:r>
            <a:r>
              <a:rPr lang="en-US" dirty="0"/>
              <a:t>.</a:t>
            </a:r>
          </a:p>
          <a:p>
            <a:pPr lvl="1">
              <a:buSzPct val="75000"/>
            </a:pPr>
            <a:r>
              <a:rPr lang="en-US" dirty="0"/>
              <a:t>Choice of index key independent of clustering etc.</a:t>
            </a:r>
          </a:p>
          <a:p>
            <a:r>
              <a:rPr lang="en-US" dirty="0"/>
              <a:t>If condition is:  20&lt;</a:t>
            </a:r>
            <a:r>
              <a:rPr lang="en-US" i="1" dirty="0"/>
              <a:t>age</a:t>
            </a:r>
            <a:r>
              <a:rPr lang="en-US" dirty="0"/>
              <a:t>&lt;30  </a:t>
            </a:r>
            <a:r>
              <a:rPr lang="en-US" sz="2400" dirty="0"/>
              <a:t>AND</a:t>
            </a:r>
            <a:r>
              <a:rPr lang="en-US" dirty="0"/>
              <a:t>  3000&lt;</a:t>
            </a:r>
            <a:r>
              <a:rPr lang="en-US" i="1" dirty="0" err="1"/>
              <a:t>sal</a:t>
            </a:r>
            <a:r>
              <a:rPr lang="en-US" dirty="0"/>
              <a:t>&lt;5000: </a:t>
            </a:r>
          </a:p>
          <a:p>
            <a:pPr lvl="1">
              <a:buSzPct val="75000"/>
            </a:pPr>
            <a:r>
              <a:rPr lang="en-US" dirty="0"/>
              <a:t>Clustered tree index on &lt;</a:t>
            </a:r>
            <a:r>
              <a:rPr lang="en-US" i="1" dirty="0" err="1"/>
              <a:t>age,sal</a:t>
            </a:r>
            <a:r>
              <a:rPr lang="en-US" dirty="0"/>
              <a:t>&gt; or &lt;</a:t>
            </a:r>
            <a:r>
              <a:rPr lang="en-US" i="1" dirty="0" err="1"/>
              <a:t>sal,age</a:t>
            </a:r>
            <a:r>
              <a:rPr lang="en-US" dirty="0"/>
              <a:t>&gt; is best.</a:t>
            </a:r>
          </a:p>
          <a:p>
            <a:r>
              <a:rPr lang="en-US" dirty="0"/>
              <a:t>If condition is:  </a:t>
            </a:r>
            <a:r>
              <a:rPr lang="en-US" i="1" dirty="0"/>
              <a:t>age</a:t>
            </a:r>
            <a:r>
              <a:rPr lang="en-US" dirty="0"/>
              <a:t>=30  </a:t>
            </a:r>
            <a:r>
              <a:rPr lang="en-US" sz="2400" dirty="0"/>
              <a:t>AND</a:t>
            </a:r>
            <a:r>
              <a:rPr lang="en-US" dirty="0"/>
              <a:t>  3000&lt;</a:t>
            </a:r>
            <a:r>
              <a:rPr lang="en-US" i="1" dirty="0" err="1"/>
              <a:t>sal</a:t>
            </a:r>
            <a:r>
              <a:rPr lang="en-US" dirty="0"/>
              <a:t>&lt;5000: </a:t>
            </a:r>
          </a:p>
          <a:p>
            <a:pPr lvl="1">
              <a:buSzPct val="75000"/>
            </a:pPr>
            <a:r>
              <a:rPr lang="en-US" dirty="0"/>
              <a:t>Clustered &lt;</a:t>
            </a:r>
            <a:r>
              <a:rPr lang="en-US" i="1" dirty="0" err="1"/>
              <a:t>age,sal</a:t>
            </a:r>
            <a:r>
              <a:rPr lang="en-US" dirty="0"/>
              <a:t>&gt; index much better than &lt;</a:t>
            </a:r>
            <a:r>
              <a:rPr lang="en-US" i="1" dirty="0" err="1"/>
              <a:t>sal,age</a:t>
            </a:r>
            <a:r>
              <a:rPr lang="en-US" dirty="0"/>
              <a:t>&gt; index!</a:t>
            </a:r>
          </a:p>
          <a:p>
            <a:r>
              <a:rPr lang="en-US" dirty="0"/>
              <a:t>Composite indexes are larger, updated more often.</a:t>
            </a:r>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632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6324" name="Rectangle 4"/>
          <p:cNvSpPr>
            <a:spLocks noGrp="1" noChangeArrowheads="1"/>
          </p:cNvSpPr>
          <p:nvPr>
            <p:ph type="title"/>
          </p:nvPr>
        </p:nvSpPr>
        <p:spPr>
          <a:xfrm>
            <a:off x="685800" y="266700"/>
            <a:ext cx="7772400" cy="1104900"/>
          </a:xfrm>
          <a:noFill/>
          <a:ln/>
        </p:spPr>
        <p:txBody>
          <a:bodyPr/>
          <a:lstStyle/>
          <a:p>
            <a:r>
              <a:rPr lang="en-US"/>
              <a:t>Index-Only Plans</a:t>
            </a:r>
          </a:p>
        </p:txBody>
      </p:sp>
      <p:sp>
        <p:nvSpPr>
          <p:cNvPr id="56325" name="Rectangle 5"/>
          <p:cNvSpPr>
            <a:spLocks noGrp="1" noChangeArrowheads="1"/>
          </p:cNvSpPr>
          <p:nvPr>
            <p:ph type="body" idx="1"/>
          </p:nvPr>
        </p:nvSpPr>
        <p:spPr>
          <a:xfrm>
            <a:off x="0" y="1600200"/>
            <a:ext cx="3048000" cy="4800600"/>
          </a:xfrm>
          <a:noFill/>
          <a:ln/>
        </p:spPr>
        <p:txBody>
          <a:bodyPr/>
          <a:lstStyle/>
          <a:p>
            <a:r>
              <a:rPr lang="en-US"/>
              <a:t>A number of queries can be answered without retrieving any tuples from one or more of the relations involved if a suitable index is available.</a:t>
            </a:r>
          </a:p>
        </p:txBody>
      </p:sp>
      <p:sp>
        <p:nvSpPr>
          <p:cNvPr id="56326" name="Rectangle 6"/>
          <p:cNvSpPr>
            <a:spLocks noChangeArrowheads="1"/>
          </p:cNvSpPr>
          <p:nvPr/>
        </p:nvSpPr>
        <p:spPr bwMode="auto">
          <a:xfrm>
            <a:off x="4953000" y="1524000"/>
            <a:ext cx="3490913" cy="11969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 </a:t>
            </a:r>
            <a:r>
              <a:rPr lang="en-US" sz="2000">
                <a:latin typeface="Book Antiqua" pitchFamily="18" charset="0"/>
              </a:rPr>
              <a:t>COUNT</a:t>
            </a:r>
            <a:r>
              <a:rPr lang="en-US">
                <a:latin typeface="Book Antiqua" pitchFamily="18" charset="0"/>
              </a:rPr>
              <a:t>(*)</a:t>
            </a:r>
          </a:p>
          <a:p>
            <a:r>
              <a:rPr lang="en-US" sz="2000">
                <a:latin typeface="Book Antiqua" pitchFamily="18" charset="0"/>
              </a:rPr>
              <a:t>FROM</a:t>
            </a:r>
            <a:r>
              <a:rPr lang="en-US">
                <a:latin typeface="Book Antiqua" pitchFamily="18" charset="0"/>
              </a:rPr>
              <a:t>  Emp E</a:t>
            </a:r>
          </a:p>
          <a:p>
            <a:r>
              <a:rPr lang="en-US" sz="2000">
                <a:latin typeface="Book Antiqua" pitchFamily="18" charset="0"/>
              </a:rPr>
              <a:t>GROUP BY  </a:t>
            </a:r>
            <a:r>
              <a:rPr lang="en-US">
                <a:latin typeface="Book Antiqua" pitchFamily="18" charset="0"/>
              </a:rPr>
              <a:t>E.dno</a:t>
            </a:r>
          </a:p>
        </p:txBody>
      </p:sp>
      <p:sp>
        <p:nvSpPr>
          <p:cNvPr id="56327" name="Rectangle 7"/>
          <p:cNvSpPr>
            <a:spLocks noChangeArrowheads="1"/>
          </p:cNvSpPr>
          <p:nvPr/>
        </p:nvSpPr>
        <p:spPr bwMode="auto">
          <a:xfrm>
            <a:off x="5105400" y="3276600"/>
            <a:ext cx="3597275" cy="11969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 </a:t>
            </a:r>
            <a:r>
              <a:rPr lang="en-US" sz="2000">
                <a:latin typeface="Book Antiqua" pitchFamily="18" charset="0"/>
              </a:rPr>
              <a:t>MIN</a:t>
            </a:r>
            <a:r>
              <a:rPr lang="en-US">
                <a:latin typeface="Book Antiqua" pitchFamily="18" charset="0"/>
              </a:rPr>
              <a:t>(E.sal)</a:t>
            </a:r>
          </a:p>
          <a:p>
            <a:r>
              <a:rPr lang="en-US" sz="2000">
                <a:latin typeface="Book Antiqua" pitchFamily="18" charset="0"/>
              </a:rPr>
              <a:t>FROM</a:t>
            </a:r>
            <a:r>
              <a:rPr lang="en-US">
                <a:latin typeface="Book Antiqua" pitchFamily="18" charset="0"/>
              </a:rPr>
              <a:t>  Emp E</a:t>
            </a:r>
          </a:p>
          <a:p>
            <a:r>
              <a:rPr lang="en-US" sz="2000">
                <a:latin typeface="Book Antiqua" pitchFamily="18" charset="0"/>
              </a:rPr>
              <a:t>GROUP BY  </a:t>
            </a:r>
            <a:r>
              <a:rPr lang="en-US">
                <a:latin typeface="Book Antiqua" pitchFamily="18" charset="0"/>
              </a:rPr>
              <a:t>E.dno</a:t>
            </a:r>
          </a:p>
        </p:txBody>
      </p:sp>
      <p:sp>
        <p:nvSpPr>
          <p:cNvPr id="56328" name="Rectangle 8"/>
          <p:cNvSpPr>
            <a:spLocks noChangeArrowheads="1"/>
          </p:cNvSpPr>
          <p:nvPr/>
        </p:nvSpPr>
        <p:spPr bwMode="auto">
          <a:xfrm>
            <a:off x="4648200" y="4724400"/>
            <a:ext cx="4298950" cy="156210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a:t>
            </a:r>
            <a:r>
              <a:rPr lang="en-US" sz="2000">
                <a:latin typeface="Book Antiqua" pitchFamily="18" charset="0"/>
              </a:rPr>
              <a:t>AVG</a:t>
            </a:r>
            <a:r>
              <a:rPr lang="en-US">
                <a:latin typeface="Book Antiqua" pitchFamily="18" charset="0"/>
              </a:rPr>
              <a:t>(E.sal)</a:t>
            </a:r>
          </a:p>
          <a:p>
            <a:r>
              <a:rPr lang="en-US" sz="2000">
                <a:latin typeface="Book Antiqua" pitchFamily="18" charset="0"/>
              </a:rPr>
              <a:t>FROM</a:t>
            </a:r>
            <a:r>
              <a:rPr lang="en-US">
                <a:latin typeface="Book Antiqua" pitchFamily="18" charset="0"/>
              </a:rPr>
              <a:t>  Emp E</a:t>
            </a:r>
          </a:p>
          <a:p>
            <a:r>
              <a:rPr lang="en-US" sz="2000">
                <a:latin typeface="Book Antiqua" pitchFamily="18" charset="0"/>
              </a:rPr>
              <a:t>WHERE  </a:t>
            </a:r>
            <a:r>
              <a:rPr lang="en-US">
                <a:latin typeface="Book Antiqua" pitchFamily="18" charset="0"/>
              </a:rPr>
              <a:t>E.age=25 </a:t>
            </a:r>
            <a:r>
              <a:rPr lang="en-US" sz="2000">
                <a:latin typeface="Book Antiqua" pitchFamily="18" charset="0"/>
              </a:rPr>
              <a:t>AND</a:t>
            </a:r>
          </a:p>
          <a:p>
            <a:r>
              <a:rPr lang="en-US" sz="2000">
                <a:latin typeface="Book Antiqua" pitchFamily="18" charset="0"/>
              </a:rPr>
              <a:t>  </a:t>
            </a:r>
            <a:r>
              <a:rPr lang="en-US">
                <a:latin typeface="Book Antiqua" pitchFamily="18" charset="0"/>
              </a:rPr>
              <a:t>E.sal</a:t>
            </a:r>
            <a:r>
              <a:rPr lang="en-US" sz="2000">
                <a:latin typeface="Book Antiqua" pitchFamily="18" charset="0"/>
              </a:rPr>
              <a:t> BETWEEN</a:t>
            </a:r>
            <a:r>
              <a:rPr lang="en-US">
                <a:latin typeface="Book Antiqua" pitchFamily="18" charset="0"/>
              </a:rPr>
              <a:t> 3000 </a:t>
            </a:r>
            <a:r>
              <a:rPr lang="en-US" sz="2000">
                <a:latin typeface="Book Antiqua" pitchFamily="18" charset="0"/>
              </a:rPr>
              <a:t>AND </a:t>
            </a:r>
            <a:r>
              <a:rPr lang="en-US">
                <a:latin typeface="Book Antiqua" pitchFamily="18" charset="0"/>
              </a:rPr>
              <a:t>5000</a:t>
            </a:r>
          </a:p>
        </p:txBody>
      </p:sp>
      <p:sp>
        <p:nvSpPr>
          <p:cNvPr id="56329" name="Rectangle 9"/>
          <p:cNvSpPr>
            <a:spLocks noChangeArrowheads="1"/>
          </p:cNvSpPr>
          <p:nvPr/>
        </p:nvSpPr>
        <p:spPr bwMode="auto">
          <a:xfrm>
            <a:off x="3581400" y="1981200"/>
            <a:ext cx="1268413"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&lt;</a:t>
            </a:r>
            <a:r>
              <a:rPr lang="en-US" i="1">
                <a:latin typeface="Book Antiqua" pitchFamily="18" charset="0"/>
              </a:rPr>
              <a:t>E.dno</a:t>
            </a:r>
            <a:r>
              <a:rPr lang="en-US">
                <a:latin typeface="Book Antiqua" pitchFamily="18" charset="0"/>
              </a:rPr>
              <a:t>&gt;</a:t>
            </a:r>
          </a:p>
        </p:txBody>
      </p:sp>
      <p:sp>
        <p:nvSpPr>
          <p:cNvPr id="56330" name="Rectangle 10"/>
          <p:cNvSpPr>
            <a:spLocks noChangeArrowheads="1"/>
          </p:cNvSpPr>
          <p:nvPr/>
        </p:nvSpPr>
        <p:spPr bwMode="auto">
          <a:xfrm>
            <a:off x="3048000" y="3352800"/>
            <a:ext cx="1946275"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&lt;</a:t>
            </a:r>
            <a:r>
              <a:rPr lang="en-US" i="1">
                <a:latin typeface="Book Antiqua" pitchFamily="18" charset="0"/>
              </a:rPr>
              <a:t>E.dno,E.sal</a:t>
            </a:r>
            <a:r>
              <a:rPr lang="en-US">
                <a:latin typeface="Book Antiqua" pitchFamily="18" charset="0"/>
              </a:rPr>
              <a:t>&gt;</a:t>
            </a:r>
          </a:p>
        </p:txBody>
      </p:sp>
      <p:sp>
        <p:nvSpPr>
          <p:cNvPr id="56331" name="Rectangle 11"/>
          <p:cNvSpPr>
            <a:spLocks noChangeArrowheads="1"/>
          </p:cNvSpPr>
          <p:nvPr/>
        </p:nvSpPr>
        <p:spPr bwMode="auto">
          <a:xfrm>
            <a:off x="3276600" y="3810000"/>
            <a:ext cx="1577975"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Tree index!</a:t>
            </a:r>
          </a:p>
        </p:txBody>
      </p:sp>
      <p:sp>
        <p:nvSpPr>
          <p:cNvPr id="56332" name="Rectangle 12"/>
          <p:cNvSpPr>
            <a:spLocks noChangeArrowheads="1"/>
          </p:cNvSpPr>
          <p:nvPr/>
        </p:nvSpPr>
        <p:spPr bwMode="auto">
          <a:xfrm>
            <a:off x="2667000" y="4724400"/>
            <a:ext cx="1971675" cy="118427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&lt;</a:t>
            </a:r>
            <a:r>
              <a:rPr lang="en-US" i="1">
                <a:latin typeface="Book Antiqua" pitchFamily="18" charset="0"/>
              </a:rPr>
              <a:t>E. age,E.sal</a:t>
            </a:r>
            <a:r>
              <a:rPr lang="en-US">
                <a:latin typeface="Book Antiqua" pitchFamily="18" charset="0"/>
              </a:rPr>
              <a:t>&gt;</a:t>
            </a:r>
          </a:p>
          <a:p>
            <a:r>
              <a:rPr lang="en-US">
                <a:latin typeface="Book Antiqua" pitchFamily="18" charset="0"/>
              </a:rPr>
              <a:t>          or</a:t>
            </a:r>
          </a:p>
          <a:p>
            <a:r>
              <a:rPr lang="en-US">
                <a:latin typeface="Book Antiqua" pitchFamily="18" charset="0"/>
              </a:rPr>
              <a:t>&lt;</a:t>
            </a:r>
            <a:r>
              <a:rPr lang="en-US" i="1">
                <a:latin typeface="Book Antiqua" pitchFamily="18" charset="0"/>
              </a:rPr>
              <a:t>E.sal, E.age</a:t>
            </a:r>
            <a:r>
              <a:rPr lang="en-US">
                <a:latin typeface="Book Antiqua" pitchFamily="18" charset="0"/>
              </a:rPr>
              <a:t>&gt;</a:t>
            </a:r>
          </a:p>
        </p:txBody>
      </p:sp>
      <p:sp>
        <p:nvSpPr>
          <p:cNvPr id="56333" name="Rectangle 13"/>
          <p:cNvSpPr>
            <a:spLocks noChangeArrowheads="1"/>
          </p:cNvSpPr>
          <p:nvPr/>
        </p:nvSpPr>
        <p:spPr bwMode="auto">
          <a:xfrm>
            <a:off x="2895600" y="5867400"/>
            <a:ext cx="1579563"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Tree index!</a:t>
            </a:r>
          </a:p>
        </p:txBody>
      </p:sp>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838200" y="381000"/>
            <a:ext cx="7772400" cy="1104900"/>
          </a:xfrm>
          <a:noFill/>
          <a:ln/>
        </p:spPr>
        <p:txBody>
          <a:bodyPr/>
          <a:lstStyle/>
          <a:p>
            <a:r>
              <a:rPr lang="en-US"/>
              <a:t>Index-Only Plans (Contd.)</a:t>
            </a:r>
          </a:p>
        </p:txBody>
      </p:sp>
      <p:sp>
        <p:nvSpPr>
          <p:cNvPr id="58371" name="Rectangle 3"/>
          <p:cNvSpPr>
            <a:spLocks noGrp="1" noChangeArrowheads="1"/>
          </p:cNvSpPr>
          <p:nvPr>
            <p:ph type="body" idx="1"/>
          </p:nvPr>
        </p:nvSpPr>
        <p:spPr>
          <a:xfrm>
            <a:off x="838200" y="1676400"/>
            <a:ext cx="3276600" cy="4076700"/>
          </a:xfrm>
          <a:noFill/>
          <a:ln/>
        </p:spPr>
        <p:txBody>
          <a:bodyPr/>
          <a:lstStyle/>
          <a:p>
            <a:pPr>
              <a:lnSpc>
                <a:spcPct val="90000"/>
              </a:lnSpc>
            </a:pPr>
            <a:r>
              <a:rPr lang="en-US"/>
              <a:t>Index-only plans are possible if the key is &lt;dno,age&gt; or we have a tree index with key &lt;age,dno&gt;</a:t>
            </a:r>
          </a:p>
          <a:p>
            <a:pPr lvl="1">
              <a:lnSpc>
                <a:spcPct val="90000"/>
              </a:lnSpc>
            </a:pPr>
            <a:r>
              <a:rPr lang="en-US"/>
              <a:t>Which is better?</a:t>
            </a:r>
          </a:p>
          <a:p>
            <a:pPr lvl="1">
              <a:lnSpc>
                <a:spcPct val="90000"/>
              </a:lnSpc>
            </a:pPr>
            <a:r>
              <a:rPr lang="en-US"/>
              <a:t>What if we consider the second query?</a:t>
            </a:r>
          </a:p>
        </p:txBody>
      </p:sp>
      <p:sp>
        <p:nvSpPr>
          <p:cNvPr id="58372" name="Rectangle 4"/>
          <p:cNvSpPr>
            <a:spLocks noChangeArrowheads="1"/>
          </p:cNvSpPr>
          <p:nvPr/>
        </p:nvSpPr>
        <p:spPr bwMode="auto">
          <a:xfrm>
            <a:off x="5105400" y="1676400"/>
            <a:ext cx="3630613" cy="156210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 </a:t>
            </a:r>
            <a:r>
              <a:rPr lang="en-US" sz="2000">
                <a:latin typeface="Book Antiqua" pitchFamily="18" charset="0"/>
              </a:rPr>
              <a:t> COUNT</a:t>
            </a:r>
            <a:r>
              <a:rPr lang="en-US">
                <a:latin typeface="Book Antiqua" pitchFamily="18" charset="0"/>
              </a:rPr>
              <a:t> (*)</a:t>
            </a:r>
          </a:p>
          <a:p>
            <a:r>
              <a:rPr lang="en-US" sz="2000">
                <a:latin typeface="Book Antiqua" pitchFamily="18" charset="0"/>
              </a:rPr>
              <a:t>FROM</a:t>
            </a:r>
            <a:r>
              <a:rPr lang="en-US">
                <a:latin typeface="Book Antiqua" pitchFamily="18" charset="0"/>
              </a:rPr>
              <a:t>  Emp E</a:t>
            </a:r>
          </a:p>
          <a:p>
            <a:r>
              <a:rPr lang="en-US" sz="2000">
                <a:latin typeface="Book Antiqua" pitchFamily="18" charset="0"/>
              </a:rPr>
              <a:t>WHERE</a:t>
            </a:r>
            <a:r>
              <a:rPr lang="en-US">
                <a:latin typeface="Book Antiqua" pitchFamily="18" charset="0"/>
              </a:rPr>
              <a:t>  E.age=30</a:t>
            </a:r>
          </a:p>
          <a:p>
            <a:r>
              <a:rPr lang="en-US" sz="2000">
                <a:latin typeface="Book Antiqua" pitchFamily="18" charset="0"/>
              </a:rPr>
              <a:t>GROUP BY </a:t>
            </a:r>
            <a:r>
              <a:rPr lang="en-US">
                <a:latin typeface="Book Antiqua" pitchFamily="18" charset="0"/>
              </a:rPr>
              <a:t>E.dno</a:t>
            </a:r>
          </a:p>
        </p:txBody>
      </p:sp>
      <p:sp>
        <p:nvSpPr>
          <p:cNvPr id="58373" name="Rectangle 5"/>
          <p:cNvSpPr>
            <a:spLocks noChangeArrowheads="1"/>
          </p:cNvSpPr>
          <p:nvPr/>
        </p:nvSpPr>
        <p:spPr bwMode="auto">
          <a:xfrm>
            <a:off x="5105400" y="3962400"/>
            <a:ext cx="3630613" cy="156210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E.dno, </a:t>
            </a:r>
            <a:r>
              <a:rPr lang="en-US" sz="2000">
                <a:latin typeface="Book Antiqua" pitchFamily="18" charset="0"/>
              </a:rPr>
              <a:t> COUNT</a:t>
            </a:r>
            <a:r>
              <a:rPr lang="en-US">
                <a:latin typeface="Book Antiqua" pitchFamily="18" charset="0"/>
              </a:rPr>
              <a:t> (*)</a:t>
            </a:r>
          </a:p>
          <a:p>
            <a:r>
              <a:rPr lang="en-US" sz="2000">
                <a:latin typeface="Book Antiqua" pitchFamily="18" charset="0"/>
              </a:rPr>
              <a:t>FROM</a:t>
            </a:r>
            <a:r>
              <a:rPr lang="en-US">
                <a:latin typeface="Book Antiqua" pitchFamily="18" charset="0"/>
              </a:rPr>
              <a:t>  Emp E</a:t>
            </a:r>
          </a:p>
          <a:p>
            <a:r>
              <a:rPr lang="en-US" sz="2000">
                <a:latin typeface="Book Antiqua" pitchFamily="18" charset="0"/>
              </a:rPr>
              <a:t>WHERE</a:t>
            </a:r>
            <a:r>
              <a:rPr lang="en-US">
                <a:latin typeface="Book Antiqua" pitchFamily="18" charset="0"/>
              </a:rPr>
              <a:t>  E.age&gt;30</a:t>
            </a:r>
          </a:p>
          <a:p>
            <a:r>
              <a:rPr lang="en-US" sz="2000">
                <a:latin typeface="Book Antiqua" pitchFamily="18" charset="0"/>
              </a:rPr>
              <a:t>GROUP BY </a:t>
            </a:r>
            <a:r>
              <a:rPr lang="en-US">
                <a:latin typeface="Book Antiqua" pitchFamily="18" charset="0"/>
              </a:rPr>
              <a:t>E.dno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04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0420" name="Rectangle 4"/>
          <p:cNvSpPr>
            <a:spLocks noGrp="1" noChangeArrowheads="1"/>
          </p:cNvSpPr>
          <p:nvPr>
            <p:ph type="title"/>
          </p:nvPr>
        </p:nvSpPr>
        <p:spPr>
          <a:xfrm>
            <a:off x="685800" y="266700"/>
            <a:ext cx="7772400" cy="1104900"/>
          </a:xfrm>
          <a:noFill/>
          <a:ln/>
        </p:spPr>
        <p:txBody>
          <a:bodyPr/>
          <a:lstStyle/>
          <a:p>
            <a:r>
              <a:rPr lang="en-US"/>
              <a:t>Index-Only Plans (Contd.)</a:t>
            </a:r>
          </a:p>
        </p:txBody>
      </p:sp>
      <p:sp>
        <p:nvSpPr>
          <p:cNvPr id="60421" name="Rectangle 5"/>
          <p:cNvSpPr>
            <a:spLocks noGrp="1" noChangeArrowheads="1"/>
          </p:cNvSpPr>
          <p:nvPr>
            <p:ph type="body" idx="1"/>
          </p:nvPr>
        </p:nvSpPr>
        <p:spPr>
          <a:xfrm>
            <a:off x="762000" y="1600200"/>
            <a:ext cx="3048000" cy="4800600"/>
          </a:xfrm>
          <a:noFill/>
          <a:ln/>
        </p:spPr>
        <p:txBody>
          <a:bodyPr/>
          <a:lstStyle/>
          <a:p>
            <a:r>
              <a:rPr lang="en-US" dirty="0"/>
              <a:t>Index-only plans can also be found for queries involving more than one table; more on this later (</a:t>
            </a:r>
            <a:r>
              <a:rPr lang="en-US" dirty="0" err="1"/>
              <a:t>ch</a:t>
            </a:r>
            <a:r>
              <a:rPr lang="en-US" dirty="0"/>
              <a:t>. </a:t>
            </a:r>
            <a:r>
              <a:rPr lang="en-US"/>
              <a:t>20).</a:t>
            </a:r>
          </a:p>
        </p:txBody>
      </p:sp>
      <p:sp>
        <p:nvSpPr>
          <p:cNvPr id="60422" name="Rectangle 6"/>
          <p:cNvSpPr>
            <a:spLocks noChangeArrowheads="1"/>
          </p:cNvSpPr>
          <p:nvPr/>
        </p:nvSpPr>
        <p:spPr bwMode="auto">
          <a:xfrm>
            <a:off x="5026025" y="1828800"/>
            <a:ext cx="3127375" cy="11969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D.mgr</a:t>
            </a:r>
          </a:p>
          <a:p>
            <a:r>
              <a:rPr lang="en-US" sz="2000">
                <a:latin typeface="Book Antiqua" pitchFamily="18" charset="0"/>
              </a:rPr>
              <a:t>FROM</a:t>
            </a:r>
            <a:r>
              <a:rPr lang="en-US">
                <a:latin typeface="Book Antiqua" pitchFamily="18" charset="0"/>
              </a:rPr>
              <a:t>  Dept D, Emp E</a:t>
            </a:r>
          </a:p>
          <a:p>
            <a:r>
              <a:rPr lang="en-US" sz="2000">
                <a:latin typeface="Book Antiqua" pitchFamily="18" charset="0"/>
              </a:rPr>
              <a:t>WHERE</a:t>
            </a:r>
            <a:r>
              <a:rPr lang="en-US">
                <a:latin typeface="Book Antiqua" pitchFamily="18" charset="0"/>
              </a:rPr>
              <a:t>  D.dno=E.dno</a:t>
            </a:r>
          </a:p>
        </p:txBody>
      </p:sp>
      <p:sp>
        <p:nvSpPr>
          <p:cNvPr id="60423" name="Rectangle 7"/>
          <p:cNvSpPr>
            <a:spLocks noChangeArrowheads="1"/>
          </p:cNvSpPr>
          <p:nvPr/>
        </p:nvSpPr>
        <p:spPr bwMode="auto">
          <a:xfrm>
            <a:off x="5029200" y="4495800"/>
            <a:ext cx="3127375" cy="11969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D.mgr, E.eid</a:t>
            </a:r>
          </a:p>
          <a:p>
            <a:r>
              <a:rPr lang="en-US" sz="2000">
                <a:latin typeface="Book Antiqua" pitchFamily="18" charset="0"/>
              </a:rPr>
              <a:t>FROM</a:t>
            </a:r>
            <a:r>
              <a:rPr lang="en-US">
                <a:latin typeface="Book Antiqua" pitchFamily="18" charset="0"/>
              </a:rPr>
              <a:t>  Dept D, Emp E</a:t>
            </a:r>
          </a:p>
          <a:p>
            <a:r>
              <a:rPr lang="en-US" sz="2000">
                <a:latin typeface="Book Antiqua" pitchFamily="18" charset="0"/>
              </a:rPr>
              <a:t>WHERE</a:t>
            </a:r>
            <a:r>
              <a:rPr lang="en-US">
                <a:latin typeface="Book Antiqua" pitchFamily="18" charset="0"/>
              </a:rPr>
              <a:t>  D.dno=E.dno</a:t>
            </a:r>
          </a:p>
        </p:txBody>
      </p:sp>
      <p:sp>
        <p:nvSpPr>
          <p:cNvPr id="60424" name="Rectangle 8"/>
          <p:cNvSpPr>
            <a:spLocks noChangeArrowheads="1"/>
          </p:cNvSpPr>
          <p:nvPr/>
        </p:nvSpPr>
        <p:spPr bwMode="auto">
          <a:xfrm>
            <a:off x="4949825" y="1219200"/>
            <a:ext cx="1268413"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&lt;</a:t>
            </a:r>
            <a:r>
              <a:rPr lang="en-US" i="1">
                <a:latin typeface="Book Antiqua" pitchFamily="18" charset="0"/>
              </a:rPr>
              <a:t>E.dno</a:t>
            </a:r>
            <a:r>
              <a:rPr lang="en-US">
                <a:latin typeface="Book Antiqua" pitchFamily="18" charset="0"/>
              </a:rPr>
              <a:t>&gt;</a:t>
            </a:r>
          </a:p>
        </p:txBody>
      </p:sp>
      <p:sp>
        <p:nvSpPr>
          <p:cNvPr id="60425" name="Rectangle 9"/>
          <p:cNvSpPr>
            <a:spLocks noChangeArrowheads="1"/>
          </p:cNvSpPr>
          <p:nvPr/>
        </p:nvSpPr>
        <p:spPr bwMode="auto">
          <a:xfrm>
            <a:off x="5026025" y="3810000"/>
            <a:ext cx="1963738"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&lt;</a:t>
            </a:r>
            <a:r>
              <a:rPr lang="en-US" i="1">
                <a:latin typeface="Book Antiqua" pitchFamily="18" charset="0"/>
              </a:rPr>
              <a:t>E.dno,E.eid</a:t>
            </a:r>
            <a:r>
              <a:rPr lang="en-US">
                <a:latin typeface="Book Antiqua" pitchFamily="18" charset="0"/>
              </a:rPr>
              <a:t>&gt;</a:t>
            </a:r>
          </a:p>
        </p:txBody>
      </p:sp>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24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2468" name="Rectangle 4"/>
          <p:cNvSpPr>
            <a:spLocks noGrp="1" noChangeArrowheads="1"/>
          </p:cNvSpPr>
          <p:nvPr>
            <p:ph type="title"/>
          </p:nvPr>
        </p:nvSpPr>
        <p:spPr>
          <a:noFill/>
          <a:ln/>
        </p:spPr>
        <p:txBody>
          <a:bodyPr/>
          <a:lstStyle/>
          <a:p>
            <a:r>
              <a:rPr lang="en-US"/>
              <a:t>Summary</a:t>
            </a:r>
          </a:p>
        </p:txBody>
      </p:sp>
      <p:sp>
        <p:nvSpPr>
          <p:cNvPr id="62469" name="Rectangle 5"/>
          <p:cNvSpPr>
            <a:spLocks noGrp="1" noChangeArrowheads="1"/>
          </p:cNvSpPr>
          <p:nvPr>
            <p:ph type="body" idx="1"/>
          </p:nvPr>
        </p:nvSpPr>
        <p:spPr>
          <a:noFill/>
          <a:ln/>
        </p:spPr>
        <p:txBody>
          <a:bodyPr/>
          <a:lstStyle/>
          <a:p>
            <a:r>
              <a:rPr lang="en-US"/>
              <a:t>Many alternative file organizations exist, each appropriate in some situation.</a:t>
            </a:r>
          </a:p>
          <a:p>
            <a:r>
              <a:rPr lang="en-US"/>
              <a:t>If selection queries are frequent, sorting the file or building an </a:t>
            </a:r>
            <a:r>
              <a:rPr lang="en-US" i="1"/>
              <a:t>index</a:t>
            </a:r>
            <a:r>
              <a:rPr lang="en-US"/>
              <a:t> is important.</a:t>
            </a:r>
          </a:p>
          <a:p>
            <a:pPr lvl="1">
              <a:buSzPct val="75000"/>
            </a:pPr>
            <a:r>
              <a:rPr lang="en-US"/>
              <a:t>Hash-based indexes only good for equality search.</a:t>
            </a:r>
          </a:p>
          <a:p>
            <a:pPr lvl="1">
              <a:buSzPct val="75000"/>
            </a:pPr>
            <a:r>
              <a:rPr lang="en-US"/>
              <a:t>Sorted files and tree-based indexes best for range search; also good for equality search.  (Files rarely kept sorted in practice; B+ tree index is better.)</a:t>
            </a:r>
          </a:p>
          <a:p>
            <a:r>
              <a:rPr lang="en-US"/>
              <a:t>Index is a collection of data entries plus a way to quickly find entries with given key values.</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717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7172" name="Rectangle 4"/>
          <p:cNvSpPr>
            <a:spLocks noGrp="1" noChangeArrowheads="1"/>
          </p:cNvSpPr>
          <p:nvPr>
            <p:ph type="title"/>
          </p:nvPr>
        </p:nvSpPr>
        <p:spPr>
          <a:xfrm>
            <a:off x="762000" y="381000"/>
            <a:ext cx="7772400" cy="1104900"/>
          </a:xfrm>
          <a:noFill/>
          <a:ln/>
        </p:spPr>
        <p:txBody>
          <a:bodyPr/>
          <a:lstStyle/>
          <a:p>
            <a:r>
              <a:rPr lang="en-US"/>
              <a:t>File Organizations</a:t>
            </a:r>
          </a:p>
        </p:txBody>
      </p:sp>
      <p:sp>
        <p:nvSpPr>
          <p:cNvPr id="7173" name="Rectangle 5"/>
          <p:cNvSpPr>
            <a:spLocks noGrp="1" noChangeArrowheads="1"/>
          </p:cNvSpPr>
          <p:nvPr>
            <p:ph type="body" idx="1"/>
          </p:nvPr>
        </p:nvSpPr>
        <p:spPr>
          <a:xfrm>
            <a:off x="685800" y="1600200"/>
            <a:ext cx="7924800" cy="5105400"/>
          </a:xfrm>
          <a:noFill/>
          <a:ln/>
        </p:spPr>
        <p:txBody>
          <a:bodyPr/>
          <a:lstStyle/>
          <a:p>
            <a:pPr>
              <a:buFont typeface="Wingdings" pitchFamily="2" charset="2"/>
              <a:buNone/>
            </a:pPr>
            <a:r>
              <a:rPr lang="en-US" dirty="0"/>
              <a:t>Many alternatives exist, </a:t>
            </a:r>
            <a:r>
              <a:rPr lang="en-US" i="1" dirty="0"/>
              <a:t>each ideal for some situations, and not so good in others:</a:t>
            </a:r>
          </a:p>
          <a:p>
            <a:pPr lvl="1">
              <a:buSzPct val="75000"/>
            </a:pPr>
            <a:r>
              <a:rPr lang="en-US" u="sng" dirty="0">
                <a:solidFill>
                  <a:schemeClr val="accent2"/>
                </a:solidFill>
              </a:rPr>
              <a:t>Heap (unordered) files:</a:t>
            </a:r>
            <a:r>
              <a:rPr lang="en-US" dirty="0">
                <a:solidFill>
                  <a:schemeClr val="accent2"/>
                </a:solidFill>
              </a:rPr>
              <a:t> </a:t>
            </a:r>
            <a:r>
              <a:rPr lang="en-US" i="1" dirty="0">
                <a:solidFill>
                  <a:schemeClr val="accent2"/>
                </a:solidFill>
              </a:rPr>
              <a:t> </a:t>
            </a:r>
            <a:r>
              <a:rPr lang="en-US" dirty="0"/>
              <a:t>Suitable when typical access is a file scan retrieving all records.</a:t>
            </a:r>
          </a:p>
          <a:p>
            <a:pPr lvl="1">
              <a:buSzPct val="75000"/>
            </a:pPr>
            <a:r>
              <a:rPr lang="en-US" u="sng" dirty="0">
                <a:solidFill>
                  <a:schemeClr val="accent2"/>
                </a:solidFill>
              </a:rPr>
              <a:t>Sorted Files:</a:t>
            </a:r>
            <a:r>
              <a:rPr lang="en-US" dirty="0">
                <a:solidFill>
                  <a:schemeClr val="accent2"/>
                </a:solidFill>
              </a:rPr>
              <a:t>  </a:t>
            </a:r>
            <a:r>
              <a:rPr lang="en-US" dirty="0"/>
              <a:t>Best if records must be retrieved in some order, or only a `range’ of records is needed.</a:t>
            </a:r>
          </a:p>
          <a:p>
            <a:pPr lvl="1">
              <a:buSzPct val="75000"/>
            </a:pPr>
            <a:r>
              <a:rPr lang="en-US" u="sng" dirty="0">
                <a:solidFill>
                  <a:schemeClr val="accent2"/>
                </a:solidFill>
              </a:rPr>
              <a:t>Indexes:</a:t>
            </a:r>
            <a:r>
              <a:rPr lang="en-US" dirty="0"/>
              <a:t> Data structures to organize records via trees or hashing.  </a:t>
            </a:r>
          </a:p>
          <a:p>
            <a:pPr lvl="2">
              <a:buSzPct val="75000"/>
            </a:pPr>
            <a:r>
              <a:rPr lang="en-US" dirty="0"/>
              <a:t>Like sorted files, they speed up searches for a subset of records, based on values in certain (“search key”) fields</a:t>
            </a:r>
          </a:p>
          <a:p>
            <a:pPr lvl="2">
              <a:buSzPct val="75000"/>
            </a:pPr>
            <a:r>
              <a:rPr lang="en-US" dirty="0"/>
              <a:t>Updates are much faster than in sorted files.</a:t>
            </a:r>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451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4516" name="Rectangle 4"/>
          <p:cNvSpPr>
            <a:spLocks noGrp="1" noChangeArrowheads="1"/>
          </p:cNvSpPr>
          <p:nvPr>
            <p:ph type="title"/>
          </p:nvPr>
        </p:nvSpPr>
        <p:spPr>
          <a:noFill/>
          <a:ln/>
        </p:spPr>
        <p:txBody>
          <a:bodyPr/>
          <a:lstStyle/>
          <a:p>
            <a:r>
              <a:rPr lang="en-US"/>
              <a:t>Summary (Contd.)</a:t>
            </a:r>
          </a:p>
        </p:txBody>
      </p:sp>
      <p:sp>
        <p:nvSpPr>
          <p:cNvPr id="64517" name="Rectangle 5"/>
          <p:cNvSpPr>
            <a:spLocks noGrp="1" noChangeArrowheads="1"/>
          </p:cNvSpPr>
          <p:nvPr>
            <p:ph type="body" idx="1"/>
          </p:nvPr>
        </p:nvSpPr>
        <p:spPr>
          <a:xfrm>
            <a:off x="762000" y="1752600"/>
            <a:ext cx="7772400" cy="4076700"/>
          </a:xfrm>
          <a:noFill/>
          <a:ln/>
        </p:spPr>
        <p:txBody>
          <a:bodyPr/>
          <a:lstStyle/>
          <a:p>
            <a:r>
              <a:rPr lang="en-US" dirty="0"/>
              <a:t>Data entries can be actual data records, &lt;key, rid&gt; pairs, or &lt;key, rid-list&gt; pairs.</a:t>
            </a:r>
          </a:p>
          <a:p>
            <a:pPr lvl="1">
              <a:buSzPct val="75000"/>
            </a:pPr>
            <a:r>
              <a:rPr lang="en-US" dirty="0"/>
              <a:t>Choice </a:t>
            </a:r>
            <a:r>
              <a:rPr lang="en-US"/>
              <a:t>independent of </a:t>
            </a:r>
            <a:r>
              <a:rPr lang="en-US" i="1"/>
              <a:t>indexing </a:t>
            </a:r>
            <a:r>
              <a:rPr lang="en-US" i="1" dirty="0"/>
              <a:t>technique </a:t>
            </a:r>
            <a:r>
              <a:rPr lang="en-US" dirty="0"/>
              <a:t>used to locate data entries with a given key value.</a:t>
            </a:r>
          </a:p>
          <a:p>
            <a:r>
              <a:rPr lang="en-US" dirty="0"/>
              <a:t>Can have several indexes on a given file of data records, each with a different search key.</a:t>
            </a:r>
          </a:p>
          <a:p>
            <a:r>
              <a:rPr lang="en-US" dirty="0"/>
              <a:t>Indexes can be classified as clustered vs. </a:t>
            </a:r>
            <a:r>
              <a:rPr lang="en-US" dirty="0" err="1"/>
              <a:t>unclustered</a:t>
            </a:r>
            <a:r>
              <a:rPr lang="en-US" dirty="0"/>
              <a:t>, primary vs. secondary, and dense vs. sparse.  Differences have important consequences for utility/performance.</a:t>
            </a:r>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0"/>
            <a:ext cx="7772400" cy="1104900"/>
          </a:xfrm>
          <a:noFill/>
          <a:ln/>
        </p:spPr>
        <p:txBody>
          <a:bodyPr/>
          <a:lstStyle/>
          <a:p>
            <a:r>
              <a:rPr lang="en-US"/>
              <a:t>Summary (Contd.)</a:t>
            </a:r>
          </a:p>
        </p:txBody>
      </p:sp>
      <p:sp>
        <p:nvSpPr>
          <p:cNvPr id="66563" name="Rectangle 3"/>
          <p:cNvSpPr>
            <a:spLocks noGrp="1" noChangeArrowheads="1"/>
          </p:cNvSpPr>
          <p:nvPr>
            <p:ph type="body" idx="1"/>
          </p:nvPr>
        </p:nvSpPr>
        <p:spPr>
          <a:xfrm>
            <a:off x="304800" y="1143000"/>
            <a:ext cx="8763000" cy="5334000"/>
          </a:xfrm>
          <a:noFill/>
          <a:ln/>
        </p:spPr>
        <p:txBody>
          <a:bodyPr/>
          <a:lstStyle/>
          <a:p>
            <a:pPr>
              <a:lnSpc>
                <a:spcPct val="90000"/>
              </a:lnSpc>
            </a:pPr>
            <a:r>
              <a:rPr lang="en-US" dirty="0"/>
              <a:t>Understanding the nature of the </a:t>
            </a:r>
            <a:r>
              <a:rPr lang="en-US" i="1" dirty="0"/>
              <a:t>workload</a:t>
            </a:r>
            <a:r>
              <a:rPr lang="en-US" dirty="0"/>
              <a:t> for the application, and the performance goals, is essential to developing a good design.</a:t>
            </a:r>
          </a:p>
          <a:p>
            <a:pPr lvl="1">
              <a:lnSpc>
                <a:spcPct val="90000"/>
              </a:lnSpc>
              <a:buSzPct val="75000"/>
            </a:pPr>
            <a:r>
              <a:rPr lang="en-US" dirty="0"/>
              <a:t>What are the important queries and updates?  What attributes/relations are involved? </a:t>
            </a:r>
          </a:p>
          <a:p>
            <a:pPr>
              <a:lnSpc>
                <a:spcPct val="90000"/>
              </a:lnSpc>
            </a:pPr>
            <a:r>
              <a:rPr lang="en-US" dirty="0"/>
              <a:t>Indexes must be chosen to speed up important queries (and perhaps some updates!).</a:t>
            </a:r>
          </a:p>
          <a:p>
            <a:pPr lvl="1">
              <a:lnSpc>
                <a:spcPct val="90000"/>
              </a:lnSpc>
              <a:buSzPct val="75000"/>
            </a:pPr>
            <a:r>
              <a:rPr lang="en-US" dirty="0"/>
              <a:t>Index maintenance overhead on updates to key fields.</a:t>
            </a:r>
          </a:p>
          <a:p>
            <a:pPr lvl="1">
              <a:lnSpc>
                <a:spcPct val="90000"/>
              </a:lnSpc>
              <a:buSzPct val="75000"/>
            </a:pPr>
            <a:r>
              <a:rPr lang="en-US" dirty="0"/>
              <a:t>Choose indexes that can help many queries, if possible.</a:t>
            </a:r>
          </a:p>
          <a:p>
            <a:pPr lvl="1">
              <a:lnSpc>
                <a:spcPct val="90000"/>
              </a:lnSpc>
              <a:buSzPct val="75000"/>
            </a:pPr>
            <a:r>
              <a:rPr lang="en-US" dirty="0"/>
              <a:t>Build indexes to support index-only strategies.</a:t>
            </a:r>
          </a:p>
          <a:p>
            <a:pPr lvl="1">
              <a:lnSpc>
                <a:spcPct val="90000"/>
              </a:lnSpc>
              <a:buSzPct val="75000"/>
            </a:pPr>
            <a:r>
              <a:rPr lang="en-US" dirty="0"/>
              <a:t>Clustering is an important decision; only one index on a given relation can be clustered!</a:t>
            </a:r>
          </a:p>
          <a:p>
            <a:pPr lvl="1">
              <a:lnSpc>
                <a:spcPct val="90000"/>
              </a:lnSpc>
              <a:buSzPct val="75000"/>
            </a:pPr>
            <a:r>
              <a:rPr lang="en-US" dirty="0"/>
              <a:t>Order of fields in composite index key can be important.</a:t>
            </a:r>
          </a:p>
        </p:txBody>
      </p:sp>
    </p:spTree>
  </p:cSld>
  <p:clrMapOvr>
    <a:masterClrMapping/>
  </p:clrMapOvr>
  <p:transition>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800100"/>
          </a:xfrm>
        </p:spPr>
        <p:txBody>
          <a:bodyPr/>
          <a:lstStyle/>
          <a:p>
            <a:r>
              <a:rPr lang="en-US" dirty="0"/>
              <a:t>Example 8.11</a:t>
            </a:r>
          </a:p>
        </p:txBody>
      </p:sp>
      <p:sp>
        <p:nvSpPr>
          <p:cNvPr id="3" name="Content Placeholder 2"/>
          <p:cNvSpPr>
            <a:spLocks noGrp="1"/>
          </p:cNvSpPr>
          <p:nvPr>
            <p:ph idx="1"/>
          </p:nvPr>
        </p:nvSpPr>
        <p:spPr>
          <a:xfrm>
            <a:off x="304800" y="1219200"/>
            <a:ext cx="8610600" cy="5257800"/>
          </a:xfrm>
        </p:spPr>
        <p:txBody>
          <a:bodyPr/>
          <a:lstStyle/>
          <a:p>
            <a:pPr>
              <a:buNone/>
            </a:pPr>
            <a:r>
              <a:rPr lang="en-CA" sz="1800" b="1" dirty="0"/>
              <a:t>Consider the following relations:</a:t>
            </a:r>
          </a:p>
          <a:p>
            <a:pPr>
              <a:buNone/>
            </a:pPr>
            <a:r>
              <a:rPr lang="en-US" sz="1800" dirty="0" err="1"/>
              <a:t>Emp</a:t>
            </a:r>
            <a:r>
              <a:rPr lang="en-US" sz="1800" dirty="0"/>
              <a:t>(</a:t>
            </a:r>
            <a:r>
              <a:rPr lang="en-US" sz="1800" i="1" u="sng" dirty="0" err="1"/>
              <a:t>eid</a:t>
            </a:r>
            <a:r>
              <a:rPr lang="en-US" sz="1800" i="1" u="sng" dirty="0"/>
              <a:t>: integer</a:t>
            </a:r>
            <a:r>
              <a:rPr lang="en-US" sz="1800" i="1" dirty="0"/>
              <a:t>, </a:t>
            </a:r>
            <a:r>
              <a:rPr lang="en-US" sz="1800" i="1" dirty="0" err="1"/>
              <a:t>ename</a:t>
            </a:r>
            <a:r>
              <a:rPr lang="en-US" sz="1800" i="1" dirty="0"/>
              <a:t>: </a:t>
            </a:r>
            <a:r>
              <a:rPr lang="en-US" sz="1800" i="1" dirty="0" err="1"/>
              <a:t>varchar</a:t>
            </a:r>
            <a:r>
              <a:rPr lang="en-US" sz="1800" i="1" dirty="0"/>
              <a:t>, </a:t>
            </a:r>
            <a:r>
              <a:rPr lang="en-US" sz="1800" i="1" dirty="0" err="1"/>
              <a:t>sal</a:t>
            </a:r>
            <a:r>
              <a:rPr lang="en-US" sz="1800" i="1" dirty="0"/>
              <a:t>: integer, age: integer, did: integer)</a:t>
            </a:r>
          </a:p>
          <a:p>
            <a:pPr>
              <a:buNone/>
            </a:pPr>
            <a:r>
              <a:rPr lang="sv-SE" sz="1800" dirty="0"/>
              <a:t>Dept(</a:t>
            </a:r>
            <a:r>
              <a:rPr lang="sv-SE" sz="1800" i="1" u="sng" dirty="0"/>
              <a:t>did: integer</a:t>
            </a:r>
            <a:r>
              <a:rPr lang="sv-SE" sz="1800" i="1" dirty="0"/>
              <a:t>, budget: integer, floor: integer, mgr eid: integer)</a:t>
            </a:r>
          </a:p>
          <a:p>
            <a:pPr marL="0" indent="0" algn="just">
              <a:buNone/>
            </a:pPr>
            <a:r>
              <a:rPr lang="en-CA" sz="1800" dirty="0"/>
              <a:t>Salaries range from $10,000 to $100,000, ages vary from 20 to 80, each department has about five employees on average, there are 10 floors, and budgets vary from $10,000 to $1 million. You can assume uniform distributions of values.</a:t>
            </a:r>
          </a:p>
          <a:p>
            <a:pPr marL="0" indent="0" algn="just">
              <a:buNone/>
            </a:pPr>
            <a:endParaRPr lang="en-CA" sz="1800" dirty="0"/>
          </a:p>
          <a:p>
            <a:pPr marL="0" indent="0" algn="just">
              <a:buNone/>
            </a:pPr>
            <a:r>
              <a:rPr lang="en-CA" sz="1800" dirty="0"/>
              <a:t>Which of the listed index choices would you choose to speed up the query? If your database system does not consider index-only plans (i.e., data records are always retrieved even if enough information is available in the index entry), how would your answer change? Explain briefly.</a:t>
            </a:r>
          </a:p>
          <a:p>
            <a:pPr marL="0" indent="0" algn="just">
              <a:buNone/>
            </a:pPr>
            <a:r>
              <a:rPr lang="en-CA" sz="1800" dirty="0"/>
              <a:t>1. Query: </a:t>
            </a:r>
            <a:r>
              <a:rPr lang="en-CA" sz="1800" i="1" dirty="0"/>
              <a:t>Print </a:t>
            </a:r>
            <a:r>
              <a:rPr lang="en-CA" sz="1800" i="1" dirty="0" err="1"/>
              <a:t>ename</a:t>
            </a:r>
            <a:r>
              <a:rPr lang="en-CA" sz="1800" i="1" dirty="0"/>
              <a:t>, age, and </a:t>
            </a:r>
            <a:r>
              <a:rPr lang="en-CA" sz="1800" i="1" dirty="0" err="1"/>
              <a:t>sal</a:t>
            </a:r>
            <a:r>
              <a:rPr lang="en-CA" sz="1800" i="1" dirty="0"/>
              <a:t> for all employees.</a:t>
            </a:r>
          </a:p>
          <a:p>
            <a:pPr marL="0" indent="0" algn="just">
              <a:buNone/>
            </a:pPr>
            <a:r>
              <a:rPr lang="en-CA" sz="1800" dirty="0"/>
              <a:t>(a) Clustered hash index on </a:t>
            </a:r>
            <a:r>
              <a:rPr lang="en-CA" sz="1800" i="1" dirty="0" err="1"/>
              <a:t>ename</a:t>
            </a:r>
            <a:r>
              <a:rPr lang="en-CA" sz="1800" i="1" dirty="0"/>
              <a:t>, age, </a:t>
            </a:r>
            <a:r>
              <a:rPr lang="en-CA" sz="1800" i="1" dirty="0" err="1"/>
              <a:t>sal</a:t>
            </a:r>
            <a:r>
              <a:rPr lang="en-CA" sz="1800" i="1" dirty="0"/>
              <a:t> fields of Emp.</a:t>
            </a:r>
          </a:p>
          <a:p>
            <a:pPr marL="0" indent="0" algn="just">
              <a:buNone/>
            </a:pPr>
            <a:r>
              <a:rPr lang="en-CA" sz="1800" dirty="0"/>
              <a:t>(b) </a:t>
            </a:r>
            <a:r>
              <a:rPr lang="en-CA" sz="1800" dirty="0" err="1"/>
              <a:t>Unclustered</a:t>
            </a:r>
            <a:r>
              <a:rPr lang="en-CA" sz="1800" dirty="0"/>
              <a:t> hash index on </a:t>
            </a:r>
            <a:r>
              <a:rPr lang="en-CA" sz="1800" i="1" dirty="0" err="1"/>
              <a:t>ename</a:t>
            </a:r>
            <a:r>
              <a:rPr lang="en-CA" sz="1800" i="1" dirty="0"/>
              <a:t>, age, </a:t>
            </a:r>
            <a:r>
              <a:rPr lang="en-CA" sz="1800" i="1" dirty="0" err="1"/>
              <a:t>sal</a:t>
            </a:r>
            <a:r>
              <a:rPr lang="en-CA" sz="1800" i="1" dirty="0"/>
              <a:t> fields of Emp.</a:t>
            </a:r>
          </a:p>
          <a:p>
            <a:pPr marL="0" indent="0" algn="just">
              <a:buNone/>
            </a:pPr>
            <a:r>
              <a:rPr lang="en-CA" sz="1800" dirty="0"/>
              <a:t>(c) Clustered B+ tree index on </a:t>
            </a:r>
            <a:r>
              <a:rPr lang="en-CA" sz="1800" i="1" dirty="0" err="1"/>
              <a:t>ename</a:t>
            </a:r>
            <a:r>
              <a:rPr lang="en-CA" sz="1800" i="1" dirty="0"/>
              <a:t>, age, </a:t>
            </a:r>
            <a:r>
              <a:rPr lang="en-CA" sz="1800" i="1" dirty="0" err="1"/>
              <a:t>sal</a:t>
            </a:r>
            <a:r>
              <a:rPr lang="en-CA" sz="1800" i="1" dirty="0"/>
              <a:t> fields of Emp.</a:t>
            </a:r>
          </a:p>
          <a:p>
            <a:pPr marL="0" indent="0" algn="just">
              <a:buNone/>
            </a:pPr>
            <a:r>
              <a:rPr lang="en-CA" sz="1800" dirty="0"/>
              <a:t>(d) </a:t>
            </a:r>
            <a:r>
              <a:rPr lang="en-CA" sz="1800" dirty="0" err="1"/>
              <a:t>Unclustered</a:t>
            </a:r>
            <a:r>
              <a:rPr lang="en-CA" sz="1800" dirty="0"/>
              <a:t> hash index on </a:t>
            </a:r>
            <a:r>
              <a:rPr lang="en-CA" sz="1800" i="1" dirty="0" err="1"/>
              <a:t>eid</a:t>
            </a:r>
            <a:r>
              <a:rPr lang="en-CA" sz="1800" i="1" dirty="0"/>
              <a:t>, did fields of Emp.</a:t>
            </a:r>
          </a:p>
          <a:p>
            <a:pPr marL="0" indent="0" algn="just">
              <a:buNone/>
            </a:pPr>
            <a:r>
              <a:rPr lang="en-US" sz="1800" dirty="0"/>
              <a:t>(e) No index.</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458200" cy="5295900"/>
          </a:xfrm>
        </p:spPr>
        <p:txBody>
          <a:bodyPr/>
          <a:lstStyle/>
          <a:p>
            <a:pPr>
              <a:buNone/>
            </a:pPr>
            <a:r>
              <a:rPr lang="en-US" sz="2000" dirty="0" err="1"/>
              <a:t>Emp</a:t>
            </a:r>
            <a:r>
              <a:rPr lang="en-US" sz="2000" dirty="0"/>
              <a:t>(</a:t>
            </a:r>
            <a:r>
              <a:rPr lang="en-US" sz="2000" i="1" u="sng" dirty="0" err="1"/>
              <a:t>eid</a:t>
            </a:r>
            <a:r>
              <a:rPr lang="en-US" sz="2000" i="1" u="sng" dirty="0"/>
              <a:t>: integer</a:t>
            </a:r>
            <a:r>
              <a:rPr lang="en-US" sz="2000" i="1" dirty="0"/>
              <a:t>, </a:t>
            </a:r>
            <a:r>
              <a:rPr lang="en-US" sz="2000" i="1" dirty="0" err="1"/>
              <a:t>ename</a:t>
            </a:r>
            <a:r>
              <a:rPr lang="en-US" sz="2000" i="1" dirty="0"/>
              <a:t>: </a:t>
            </a:r>
            <a:r>
              <a:rPr lang="en-US" sz="2000" i="1" dirty="0" err="1"/>
              <a:t>varchar</a:t>
            </a:r>
            <a:r>
              <a:rPr lang="en-US" sz="2000" i="1" dirty="0"/>
              <a:t>, </a:t>
            </a:r>
            <a:r>
              <a:rPr lang="en-US" sz="2000" i="1" dirty="0" err="1"/>
              <a:t>sal</a:t>
            </a:r>
            <a:r>
              <a:rPr lang="en-US" sz="2000" i="1" dirty="0"/>
              <a:t>: integer, age: integer, did: integer)</a:t>
            </a:r>
          </a:p>
          <a:p>
            <a:pPr>
              <a:buNone/>
            </a:pPr>
            <a:r>
              <a:rPr lang="sv-SE" sz="2000" dirty="0"/>
              <a:t>Dept(</a:t>
            </a:r>
            <a:r>
              <a:rPr lang="sv-SE" sz="2000" i="1" u="sng" dirty="0"/>
              <a:t>did: integer</a:t>
            </a:r>
            <a:r>
              <a:rPr lang="sv-SE" sz="2000" i="1" dirty="0"/>
              <a:t>, budget: integer, floor: integer, mgr eid: integer)</a:t>
            </a:r>
          </a:p>
          <a:p>
            <a:pPr marL="0" indent="0" algn="just">
              <a:buNone/>
            </a:pPr>
            <a:r>
              <a:rPr lang="en-CA" sz="2000" dirty="0"/>
              <a:t>Salaries range from $10,000 to $100,000, ages vary from 20 to 80, each department has about five employees on average, there are 10 floors, and budgets vary from $10,000 to $1 million. You can assume uniform distributions of values.</a:t>
            </a:r>
          </a:p>
          <a:p>
            <a:pPr marL="0" indent="0" algn="just">
              <a:buNone/>
            </a:pPr>
            <a:endParaRPr lang="en-CA" sz="2000" dirty="0"/>
          </a:p>
          <a:p>
            <a:pPr marL="0" indent="0" algn="just">
              <a:buNone/>
            </a:pPr>
            <a:r>
              <a:rPr lang="en-CA" sz="2000" dirty="0"/>
              <a:t>Query: </a:t>
            </a:r>
            <a:r>
              <a:rPr lang="en-CA" sz="2000" i="1" dirty="0"/>
              <a:t>Find the </a:t>
            </a:r>
            <a:r>
              <a:rPr lang="en-CA" sz="2000" i="1" dirty="0" err="1"/>
              <a:t>dids</a:t>
            </a:r>
            <a:r>
              <a:rPr lang="en-CA" sz="2000" i="1" dirty="0"/>
              <a:t> of departments that are on the 10th floor and have a budget </a:t>
            </a:r>
            <a:r>
              <a:rPr lang="en-US" sz="2000" i="1" dirty="0"/>
              <a:t>of less than $15,000.</a:t>
            </a:r>
          </a:p>
          <a:p>
            <a:pPr marL="0" indent="0" algn="just">
              <a:buNone/>
            </a:pPr>
            <a:endParaRPr lang="en-US" sz="2000" i="1" dirty="0"/>
          </a:p>
          <a:p>
            <a:pPr marL="0" indent="0" algn="just">
              <a:buNone/>
            </a:pPr>
            <a:r>
              <a:rPr lang="en-CA" sz="2000" dirty="0"/>
              <a:t>(a) Clustered hash index on the </a:t>
            </a:r>
            <a:r>
              <a:rPr lang="en-CA" sz="2000" i="1" dirty="0"/>
              <a:t>floor field of Dept.</a:t>
            </a:r>
          </a:p>
          <a:p>
            <a:pPr marL="0" indent="0" algn="just">
              <a:buNone/>
            </a:pPr>
            <a:r>
              <a:rPr lang="en-CA" sz="2000" dirty="0"/>
              <a:t>(b) </a:t>
            </a:r>
            <a:r>
              <a:rPr lang="en-CA" sz="2000" dirty="0" err="1"/>
              <a:t>Unclustered</a:t>
            </a:r>
            <a:r>
              <a:rPr lang="en-CA" sz="2000" dirty="0"/>
              <a:t> hash index on the </a:t>
            </a:r>
            <a:r>
              <a:rPr lang="en-CA" sz="2000" i="1" dirty="0"/>
              <a:t>floor field of Dept.</a:t>
            </a:r>
          </a:p>
          <a:p>
            <a:pPr marL="0" indent="0" algn="just">
              <a:buNone/>
            </a:pPr>
            <a:r>
              <a:rPr lang="en-CA" sz="2000" dirty="0"/>
              <a:t>(c) Clustered B+ tree index on </a:t>
            </a:r>
            <a:r>
              <a:rPr lang="en-CA" sz="2000" i="1" dirty="0"/>
              <a:t>floor, budget fields of Dept.</a:t>
            </a:r>
          </a:p>
          <a:p>
            <a:pPr marL="0" indent="0" algn="just">
              <a:buNone/>
            </a:pPr>
            <a:r>
              <a:rPr lang="en-CA" sz="2000" dirty="0"/>
              <a:t>(d) Clustered B+ tree index on the </a:t>
            </a:r>
            <a:r>
              <a:rPr lang="en-CA" sz="2000" i="1" dirty="0"/>
              <a:t>budget field of Dept.</a:t>
            </a:r>
          </a:p>
          <a:p>
            <a:pPr marL="0" indent="0" algn="just">
              <a:buNone/>
            </a:pPr>
            <a:r>
              <a:rPr lang="en-US" sz="2000" dirty="0"/>
              <a:t>(e) No index.</a:t>
            </a:r>
            <a:endParaRPr lang="en-US" sz="2400"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92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9220" name="Rectangle 4"/>
          <p:cNvSpPr>
            <a:spLocks noGrp="1" noChangeArrowheads="1"/>
          </p:cNvSpPr>
          <p:nvPr>
            <p:ph type="title"/>
          </p:nvPr>
        </p:nvSpPr>
        <p:spPr>
          <a:noFill/>
          <a:ln/>
        </p:spPr>
        <p:txBody>
          <a:bodyPr/>
          <a:lstStyle/>
          <a:p>
            <a:r>
              <a:rPr lang="en-US"/>
              <a:t>Indexes</a:t>
            </a:r>
          </a:p>
        </p:txBody>
      </p:sp>
      <p:sp>
        <p:nvSpPr>
          <p:cNvPr id="9221" name="Rectangle 5"/>
          <p:cNvSpPr>
            <a:spLocks noGrp="1" noChangeArrowheads="1"/>
          </p:cNvSpPr>
          <p:nvPr>
            <p:ph type="body" idx="1"/>
          </p:nvPr>
        </p:nvSpPr>
        <p:spPr>
          <a:xfrm>
            <a:off x="457200" y="1524000"/>
            <a:ext cx="8153400" cy="4953000"/>
          </a:xfrm>
          <a:noFill/>
          <a:ln/>
        </p:spPr>
        <p:txBody>
          <a:bodyPr/>
          <a:lstStyle/>
          <a:p>
            <a:pPr>
              <a:lnSpc>
                <a:spcPct val="90000"/>
              </a:lnSpc>
            </a:pPr>
            <a:r>
              <a:rPr lang="en-US" dirty="0"/>
              <a:t>An </a:t>
            </a:r>
            <a:r>
              <a:rPr lang="en-US" i="1" u="sng" dirty="0">
                <a:solidFill>
                  <a:schemeClr val="accent2"/>
                </a:solidFill>
              </a:rPr>
              <a:t>index </a:t>
            </a:r>
            <a:r>
              <a:rPr lang="en-US" dirty="0"/>
              <a:t>on a file speeds up selections on the </a:t>
            </a:r>
            <a:r>
              <a:rPr lang="en-US" i="1" dirty="0">
                <a:solidFill>
                  <a:schemeClr val="accent2"/>
                </a:solidFill>
              </a:rPr>
              <a:t>search key fields </a:t>
            </a:r>
            <a:r>
              <a:rPr lang="en-US" dirty="0"/>
              <a:t>for the index.</a:t>
            </a:r>
          </a:p>
          <a:p>
            <a:pPr lvl="1">
              <a:lnSpc>
                <a:spcPct val="90000"/>
              </a:lnSpc>
              <a:buSzPct val="75000"/>
            </a:pPr>
            <a:r>
              <a:rPr lang="en-US" dirty="0"/>
              <a:t>Any subset of the fields of a relation can be the search key for an index on the relation.</a:t>
            </a:r>
          </a:p>
          <a:p>
            <a:pPr lvl="1">
              <a:lnSpc>
                <a:spcPct val="90000"/>
              </a:lnSpc>
              <a:buSzPct val="75000"/>
            </a:pPr>
            <a:r>
              <a:rPr lang="en-US" i="1" dirty="0">
                <a:solidFill>
                  <a:schemeClr val="accent2"/>
                </a:solidFill>
              </a:rPr>
              <a:t>Search key </a:t>
            </a:r>
            <a:r>
              <a:rPr lang="en-US" dirty="0"/>
              <a:t>is </a:t>
            </a:r>
            <a:r>
              <a:rPr lang="en-US" dirty="0">
                <a:solidFill>
                  <a:schemeClr val="accent2"/>
                </a:solidFill>
              </a:rPr>
              <a:t>not necessarily</a:t>
            </a:r>
            <a:r>
              <a:rPr lang="en-US" dirty="0"/>
              <a:t> the same as </a:t>
            </a:r>
            <a:r>
              <a:rPr lang="en-US" i="1" dirty="0">
                <a:solidFill>
                  <a:schemeClr val="accent2"/>
                </a:solidFill>
              </a:rPr>
              <a:t>key</a:t>
            </a:r>
            <a:r>
              <a:rPr lang="en-US" dirty="0">
                <a:solidFill>
                  <a:schemeClr val="accent2"/>
                </a:solidFill>
              </a:rPr>
              <a:t> </a:t>
            </a:r>
            <a:r>
              <a:rPr lang="en-US" dirty="0"/>
              <a:t>(minimal set of fields that uniquely identify a record in a relation).</a:t>
            </a:r>
          </a:p>
          <a:p>
            <a:pPr>
              <a:lnSpc>
                <a:spcPct val="90000"/>
              </a:lnSpc>
            </a:pPr>
            <a:r>
              <a:rPr lang="en-US" dirty="0"/>
              <a:t>An index contains a collection of </a:t>
            </a:r>
            <a:r>
              <a:rPr lang="en-US" i="1" dirty="0">
                <a:solidFill>
                  <a:schemeClr val="accent2"/>
                </a:solidFill>
              </a:rPr>
              <a:t>data entries</a:t>
            </a:r>
            <a:r>
              <a:rPr lang="en-US" dirty="0"/>
              <a:t>, and supports efficient retrieval of all data entries </a:t>
            </a:r>
            <a:r>
              <a:rPr lang="en-US" b="1" dirty="0">
                <a:solidFill>
                  <a:schemeClr val="accent2"/>
                </a:solidFill>
              </a:rPr>
              <a:t>k*</a:t>
            </a:r>
            <a:r>
              <a:rPr lang="en-US" b="1" dirty="0"/>
              <a:t> </a:t>
            </a:r>
            <a:r>
              <a:rPr lang="en-US" dirty="0"/>
              <a:t>with a given key value </a:t>
            </a:r>
            <a:r>
              <a:rPr lang="en-US" b="1" dirty="0">
                <a:solidFill>
                  <a:schemeClr val="accent2"/>
                </a:solidFill>
              </a:rPr>
              <a:t>k</a:t>
            </a:r>
            <a:r>
              <a:rPr lang="en-US" dirty="0">
                <a:solidFill>
                  <a:schemeClr val="accent2"/>
                </a:solidFill>
              </a:rPr>
              <a:t>.</a:t>
            </a:r>
          </a:p>
          <a:p>
            <a:pPr lvl="1">
              <a:lnSpc>
                <a:spcPct val="90000"/>
              </a:lnSpc>
            </a:pPr>
            <a:r>
              <a:rPr lang="en-US" dirty="0">
                <a:solidFill>
                  <a:schemeClr val="accent2"/>
                </a:solidFill>
              </a:rPr>
              <a:t>A data entry may or may not be an actual data record</a:t>
            </a:r>
          </a:p>
          <a:p>
            <a:pPr lvl="1">
              <a:lnSpc>
                <a:spcPct val="90000"/>
              </a:lnSpc>
            </a:pPr>
            <a:r>
              <a:rPr lang="en-US" dirty="0">
                <a:solidFill>
                  <a:schemeClr val="accent2"/>
                </a:solidFill>
              </a:rPr>
              <a:t>Given data entry k*, we can find record with key k in at most one disk I/O.  (Details soon …)</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1268" name="Rectangle 4"/>
          <p:cNvSpPr>
            <a:spLocks noGrp="1" noChangeArrowheads="1"/>
          </p:cNvSpPr>
          <p:nvPr>
            <p:ph type="title"/>
          </p:nvPr>
        </p:nvSpPr>
        <p:spPr>
          <a:xfrm>
            <a:off x="990600" y="0"/>
            <a:ext cx="7162800" cy="1143000"/>
          </a:xfrm>
          <a:noFill/>
          <a:ln/>
        </p:spPr>
        <p:txBody>
          <a:bodyPr/>
          <a:lstStyle/>
          <a:p>
            <a:r>
              <a:rPr lang="en-US"/>
              <a:t>B+ Tree Indexes</a:t>
            </a:r>
          </a:p>
        </p:txBody>
      </p:sp>
      <p:sp>
        <p:nvSpPr>
          <p:cNvPr id="11269" name="Rectangle 5"/>
          <p:cNvSpPr>
            <a:spLocks noChangeArrowheads="1"/>
          </p:cNvSpPr>
          <p:nvPr/>
        </p:nvSpPr>
        <p:spPr bwMode="auto">
          <a:xfrm>
            <a:off x="207257" y="3886200"/>
            <a:ext cx="8936743" cy="1197764"/>
          </a:xfrm>
          <a:prstGeom prst="rect">
            <a:avLst/>
          </a:prstGeom>
          <a:noFill/>
          <a:ln w="9525">
            <a:noFill/>
            <a:miter lim="800000"/>
            <a:headEnd/>
            <a:tailEnd/>
          </a:ln>
          <a:effectLst/>
        </p:spPr>
        <p:txBody>
          <a:bodyPr wrap="square" lIns="90488" tIns="44450" rIns="90488" bIns="44450">
            <a:spAutoFit/>
          </a:bodyPr>
          <a:lstStyle/>
          <a:p>
            <a:pPr>
              <a:buSzPct val="75000"/>
              <a:buFont typeface="Wingdings" pitchFamily="2" charset="2"/>
              <a:buChar char="v"/>
            </a:pPr>
            <a:r>
              <a:rPr lang="en-US" dirty="0">
                <a:latin typeface="Book Antiqua" pitchFamily="18" charset="0"/>
              </a:rPr>
              <a:t> Leaf pages contain</a:t>
            </a:r>
            <a:r>
              <a:rPr lang="en-US" i="1" dirty="0">
                <a:latin typeface="Book Antiqua" pitchFamily="18" charset="0"/>
              </a:rPr>
              <a:t> </a:t>
            </a:r>
            <a:r>
              <a:rPr lang="en-US" i="1" dirty="0">
                <a:solidFill>
                  <a:schemeClr val="accent2"/>
                </a:solidFill>
                <a:latin typeface="Book Antiqua" pitchFamily="18" charset="0"/>
              </a:rPr>
              <a:t>data entries</a:t>
            </a:r>
            <a:r>
              <a:rPr lang="en-US" dirty="0">
                <a:latin typeface="Book Antiqua" pitchFamily="18" charset="0"/>
              </a:rPr>
              <a:t>, and are chained (</a:t>
            </a:r>
            <a:r>
              <a:rPr lang="en-US" dirty="0" err="1">
                <a:latin typeface="Book Antiqua" pitchFamily="18" charset="0"/>
              </a:rPr>
              <a:t>prev</a:t>
            </a:r>
            <a:r>
              <a:rPr lang="en-US" dirty="0">
                <a:latin typeface="Book Antiqua" pitchFamily="18" charset="0"/>
              </a:rPr>
              <a:t> &amp; next)</a:t>
            </a:r>
          </a:p>
          <a:p>
            <a:pPr lvl="1">
              <a:buSzPct val="75000"/>
              <a:buFont typeface="Wingdings" pitchFamily="2" charset="2"/>
              <a:buChar char="v"/>
            </a:pPr>
            <a:r>
              <a:rPr lang="en-US" dirty="0">
                <a:latin typeface="Book Antiqua" pitchFamily="18" charset="0"/>
              </a:rPr>
              <a:t>Data entries may be records or record ids</a:t>
            </a:r>
          </a:p>
          <a:p>
            <a:pPr>
              <a:buSzPct val="75000"/>
              <a:buFont typeface="Wingdings" pitchFamily="2" charset="2"/>
              <a:buChar char="v"/>
            </a:pPr>
            <a:r>
              <a:rPr lang="en-US" dirty="0">
                <a:latin typeface="Book Antiqua" pitchFamily="18" charset="0"/>
              </a:rPr>
              <a:t> Non-leaf pages have </a:t>
            </a:r>
            <a:r>
              <a:rPr lang="en-US" i="1" dirty="0">
                <a:solidFill>
                  <a:schemeClr val="accent2"/>
                </a:solidFill>
                <a:latin typeface="Book Antiqua" pitchFamily="18" charset="0"/>
              </a:rPr>
              <a:t>index entries;</a:t>
            </a:r>
            <a:r>
              <a:rPr lang="en-US" dirty="0">
                <a:latin typeface="Book Antiqua" pitchFamily="18" charset="0"/>
              </a:rPr>
              <a:t> only used to direct searches:</a:t>
            </a:r>
          </a:p>
        </p:txBody>
      </p:sp>
      <p:sp>
        <p:nvSpPr>
          <p:cNvPr id="11270" name="Freeform 6"/>
          <p:cNvSpPr>
            <a:spLocks/>
          </p:cNvSpPr>
          <p:nvPr/>
        </p:nvSpPr>
        <p:spPr bwMode="auto">
          <a:xfrm>
            <a:off x="1828800" y="5553075"/>
            <a:ext cx="6308725" cy="665163"/>
          </a:xfrm>
          <a:custGeom>
            <a:avLst/>
            <a:gdLst/>
            <a:ahLst/>
            <a:cxnLst>
              <a:cxn ang="0">
                <a:pos x="0" y="418"/>
              </a:cxn>
              <a:cxn ang="0">
                <a:pos x="0" y="0"/>
              </a:cxn>
              <a:cxn ang="0">
                <a:pos x="3973" y="0"/>
              </a:cxn>
              <a:cxn ang="0">
                <a:pos x="3973" y="418"/>
              </a:cxn>
              <a:cxn ang="0">
                <a:pos x="0" y="418"/>
              </a:cxn>
            </a:cxnLst>
            <a:rect l="0" t="0" r="r" b="b"/>
            <a:pathLst>
              <a:path w="3974" h="419">
                <a:moveTo>
                  <a:pt x="0" y="418"/>
                </a:moveTo>
                <a:lnTo>
                  <a:pt x="0" y="0"/>
                </a:lnTo>
                <a:lnTo>
                  <a:pt x="3973" y="0"/>
                </a:lnTo>
                <a:lnTo>
                  <a:pt x="3973" y="418"/>
                </a:lnTo>
                <a:lnTo>
                  <a:pt x="0" y="41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1" name="Freeform 7"/>
          <p:cNvSpPr>
            <a:spLocks/>
          </p:cNvSpPr>
          <p:nvPr/>
        </p:nvSpPr>
        <p:spPr bwMode="auto">
          <a:xfrm>
            <a:off x="2332038" y="5553075"/>
            <a:ext cx="638175" cy="665163"/>
          </a:xfrm>
          <a:custGeom>
            <a:avLst/>
            <a:gdLst/>
            <a:ahLst/>
            <a:cxnLst>
              <a:cxn ang="0">
                <a:pos x="0" y="418"/>
              </a:cxn>
              <a:cxn ang="0">
                <a:pos x="0" y="0"/>
              </a:cxn>
              <a:cxn ang="0">
                <a:pos x="401" y="0"/>
              </a:cxn>
              <a:cxn ang="0">
                <a:pos x="401" y="418"/>
              </a:cxn>
              <a:cxn ang="0">
                <a:pos x="0" y="418"/>
              </a:cxn>
            </a:cxnLst>
            <a:rect l="0" t="0" r="r" b="b"/>
            <a:pathLst>
              <a:path w="402" h="419">
                <a:moveTo>
                  <a:pt x="0" y="418"/>
                </a:moveTo>
                <a:lnTo>
                  <a:pt x="0" y="0"/>
                </a:lnTo>
                <a:lnTo>
                  <a:pt x="401" y="0"/>
                </a:lnTo>
                <a:lnTo>
                  <a:pt x="401" y="418"/>
                </a:lnTo>
                <a:lnTo>
                  <a:pt x="0" y="41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2" name="Freeform 8"/>
          <p:cNvSpPr>
            <a:spLocks/>
          </p:cNvSpPr>
          <p:nvPr/>
        </p:nvSpPr>
        <p:spPr bwMode="auto">
          <a:xfrm>
            <a:off x="3452813" y="5553075"/>
            <a:ext cx="652462" cy="665163"/>
          </a:xfrm>
          <a:custGeom>
            <a:avLst/>
            <a:gdLst/>
            <a:ahLst/>
            <a:cxnLst>
              <a:cxn ang="0">
                <a:pos x="0" y="418"/>
              </a:cxn>
              <a:cxn ang="0">
                <a:pos x="0" y="0"/>
              </a:cxn>
              <a:cxn ang="0">
                <a:pos x="410" y="0"/>
              </a:cxn>
              <a:cxn ang="0">
                <a:pos x="410" y="418"/>
              </a:cxn>
              <a:cxn ang="0">
                <a:pos x="0" y="418"/>
              </a:cxn>
            </a:cxnLst>
            <a:rect l="0" t="0" r="r" b="b"/>
            <a:pathLst>
              <a:path w="411" h="419">
                <a:moveTo>
                  <a:pt x="0" y="418"/>
                </a:moveTo>
                <a:lnTo>
                  <a:pt x="0" y="0"/>
                </a:lnTo>
                <a:lnTo>
                  <a:pt x="410" y="0"/>
                </a:lnTo>
                <a:lnTo>
                  <a:pt x="410" y="418"/>
                </a:lnTo>
                <a:lnTo>
                  <a:pt x="0" y="41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3" name="Freeform 9"/>
          <p:cNvSpPr>
            <a:spLocks/>
          </p:cNvSpPr>
          <p:nvPr/>
        </p:nvSpPr>
        <p:spPr bwMode="auto">
          <a:xfrm>
            <a:off x="5391150" y="5846763"/>
            <a:ext cx="77788" cy="52387"/>
          </a:xfrm>
          <a:custGeom>
            <a:avLst/>
            <a:gdLst/>
            <a:ahLst/>
            <a:cxnLst>
              <a:cxn ang="0">
                <a:pos x="48" y="16"/>
              </a:cxn>
              <a:cxn ang="0">
                <a:pos x="25" y="0"/>
              </a:cxn>
              <a:cxn ang="0">
                <a:pos x="0" y="16"/>
              </a:cxn>
              <a:cxn ang="0">
                <a:pos x="25" y="32"/>
              </a:cxn>
              <a:cxn ang="0">
                <a:pos x="48" y="16"/>
              </a:cxn>
            </a:cxnLst>
            <a:rect l="0" t="0" r="r" b="b"/>
            <a:pathLst>
              <a:path w="49" h="33">
                <a:moveTo>
                  <a:pt x="48" y="16"/>
                </a:moveTo>
                <a:lnTo>
                  <a:pt x="25" y="0"/>
                </a:lnTo>
                <a:lnTo>
                  <a:pt x="0" y="16"/>
                </a:lnTo>
                <a:lnTo>
                  <a:pt x="25" y="32"/>
                </a:lnTo>
                <a:lnTo>
                  <a:pt x="48" y="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4" name="Freeform 10"/>
          <p:cNvSpPr>
            <a:spLocks/>
          </p:cNvSpPr>
          <p:nvPr/>
        </p:nvSpPr>
        <p:spPr bwMode="auto">
          <a:xfrm>
            <a:off x="5730875" y="5846763"/>
            <a:ext cx="73025" cy="52387"/>
          </a:xfrm>
          <a:custGeom>
            <a:avLst/>
            <a:gdLst/>
            <a:ahLst/>
            <a:cxnLst>
              <a:cxn ang="0">
                <a:pos x="45" y="16"/>
              </a:cxn>
              <a:cxn ang="0">
                <a:pos x="22" y="0"/>
              </a:cxn>
              <a:cxn ang="0">
                <a:pos x="0" y="16"/>
              </a:cxn>
              <a:cxn ang="0">
                <a:pos x="22" y="32"/>
              </a:cxn>
              <a:cxn ang="0">
                <a:pos x="45" y="16"/>
              </a:cxn>
            </a:cxnLst>
            <a:rect l="0" t="0" r="r" b="b"/>
            <a:pathLst>
              <a:path w="46" h="33">
                <a:moveTo>
                  <a:pt x="45" y="16"/>
                </a:moveTo>
                <a:lnTo>
                  <a:pt x="22" y="0"/>
                </a:lnTo>
                <a:lnTo>
                  <a:pt x="0" y="16"/>
                </a:lnTo>
                <a:lnTo>
                  <a:pt x="22" y="32"/>
                </a:lnTo>
                <a:lnTo>
                  <a:pt x="45" y="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5" name="Freeform 11"/>
          <p:cNvSpPr>
            <a:spLocks/>
          </p:cNvSpPr>
          <p:nvPr/>
        </p:nvSpPr>
        <p:spPr bwMode="auto">
          <a:xfrm>
            <a:off x="6061075" y="5846763"/>
            <a:ext cx="76200" cy="52387"/>
          </a:xfrm>
          <a:custGeom>
            <a:avLst/>
            <a:gdLst/>
            <a:ahLst/>
            <a:cxnLst>
              <a:cxn ang="0">
                <a:pos x="47" y="16"/>
              </a:cxn>
              <a:cxn ang="0">
                <a:pos x="24" y="0"/>
              </a:cxn>
              <a:cxn ang="0">
                <a:pos x="0" y="16"/>
              </a:cxn>
              <a:cxn ang="0">
                <a:pos x="24" y="32"/>
              </a:cxn>
              <a:cxn ang="0">
                <a:pos x="47" y="16"/>
              </a:cxn>
            </a:cxnLst>
            <a:rect l="0" t="0" r="r" b="b"/>
            <a:pathLst>
              <a:path w="48" h="33">
                <a:moveTo>
                  <a:pt x="47" y="16"/>
                </a:moveTo>
                <a:lnTo>
                  <a:pt x="24" y="0"/>
                </a:lnTo>
                <a:lnTo>
                  <a:pt x="0" y="16"/>
                </a:lnTo>
                <a:lnTo>
                  <a:pt x="24" y="32"/>
                </a:lnTo>
                <a:lnTo>
                  <a:pt x="47" y="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6" name="Freeform 12"/>
          <p:cNvSpPr>
            <a:spLocks/>
          </p:cNvSpPr>
          <p:nvPr/>
        </p:nvSpPr>
        <p:spPr bwMode="auto">
          <a:xfrm>
            <a:off x="6994525" y="5553075"/>
            <a:ext cx="655638" cy="665163"/>
          </a:xfrm>
          <a:custGeom>
            <a:avLst/>
            <a:gdLst/>
            <a:ahLst/>
            <a:cxnLst>
              <a:cxn ang="0">
                <a:pos x="0" y="418"/>
              </a:cxn>
              <a:cxn ang="0">
                <a:pos x="0" y="0"/>
              </a:cxn>
              <a:cxn ang="0">
                <a:pos x="412" y="0"/>
              </a:cxn>
              <a:cxn ang="0">
                <a:pos x="412" y="418"/>
              </a:cxn>
              <a:cxn ang="0">
                <a:pos x="0" y="418"/>
              </a:cxn>
            </a:cxnLst>
            <a:rect l="0" t="0" r="r" b="b"/>
            <a:pathLst>
              <a:path w="413" h="419">
                <a:moveTo>
                  <a:pt x="0" y="418"/>
                </a:moveTo>
                <a:lnTo>
                  <a:pt x="0" y="0"/>
                </a:lnTo>
                <a:lnTo>
                  <a:pt x="412" y="0"/>
                </a:lnTo>
                <a:lnTo>
                  <a:pt x="412" y="418"/>
                </a:lnTo>
                <a:lnTo>
                  <a:pt x="0" y="41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7" name="Freeform 13"/>
          <p:cNvSpPr>
            <a:spLocks/>
          </p:cNvSpPr>
          <p:nvPr/>
        </p:nvSpPr>
        <p:spPr bwMode="auto">
          <a:xfrm>
            <a:off x="4103688" y="5553075"/>
            <a:ext cx="487362" cy="665163"/>
          </a:xfrm>
          <a:custGeom>
            <a:avLst/>
            <a:gdLst/>
            <a:ahLst/>
            <a:cxnLst>
              <a:cxn ang="0">
                <a:pos x="0" y="418"/>
              </a:cxn>
              <a:cxn ang="0">
                <a:pos x="0" y="0"/>
              </a:cxn>
              <a:cxn ang="0">
                <a:pos x="306" y="0"/>
              </a:cxn>
              <a:cxn ang="0">
                <a:pos x="306" y="418"/>
              </a:cxn>
              <a:cxn ang="0">
                <a:pos x="0" y="418"/>
              </a:cxn>
            </a:cxnLst>
            <a:rect l="0" t="0" r="r" b="b"/>
            <a:pathLst>
              <a:path w="307" h="419">
                <a:moveTo>
                  <a:pt x="0" y="418"/>
                </a:moveTo>
                <a:lnTo>
                  <a:pt x="0" y="0"/>
                </a:lnTo>
                <a:lnTo>
                  <a:pt x="306" y="0"/>
                </a:lnTo>
                <a:lnTo>
                  <a:pt x="306" y="418"/>
                </a:lnTo>
                <a:lnTo>
                  <a:pt x="0" y="41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8" name="Freeform 14"/>
          <p:cNvSpPr>
            <a:spLocks/>
          </p:cNvSpPr>
          <p:nvPr/>
        </p:nvSpPr>
        <p:spPr bwMode="auto">
          <a:xfrm>
            <a:off x="1995488" y="6000750"/>
            <a:ext cx="1587" cy="552450"/>
          </a:xfrm>
          <a:custGeom>
            <a:avLst/>
            <a:gdLst/>
            <a:ahLst/>
            <a:cxnLst>
              <a:cxn ang="0">
                <a:pos x="0" y="0"/>
              </a:cxn>
              <a:cxn ang="0">
                <a:pos x="0" y="347"/>
              </a:cxn>
              <a:cxn ang="0">
                <a:pos x="0" y="0"/>
              </a:cxn>
            </a:cxnLst>
            <a:rect l="0" t="0" r="r" b="b"/>
            <a:pathLst>
              <a:path w="1" h="348">
                <a:moveTo>
                  <a:pt x="0" y="0"/>
                </a:moveTo>
                <a:lnTo>
                  <a:pt x="0" y="34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9" name="Freeform 15"/>
          <p:cNvSpPr>
            <a:spLocks/>
          </p:cNvSpPr>
          <p:nvPr/>
        </p:nvSpPr>
        <p:spPr bwMode="auto">
          <a:xfrm>
            <a:off x="1958975" y="6450013"/>
            <a:ext cx="76200" cy="103187"/>
          </a:xfrm>
          <a:custGeom>
            <a:avLst/>
            <a:gdLst/>
            <a:ahLst/>
            <a:cxnLst>
              <a:cxn ang="0">
                <a:pos x="47" y="0"/>
              </a:cxn>
              <a:cxn ang="0">
                <a:pos x="24" y="64"/>
              </a:cxn>
              <a:cxn ang="0">
                <a:pos x="0" y="0"/>
              </a:cxn>
              <a:cxn ang="0">
                <a:pos x="47" y="0"/>
              </a:cxn>
            </a:cxnLst>
            <a:rect l="0" t="0" r="r" b="b"/>
            <a:pathLst>
              <a:path w="48" h="65">
                <a:moveTo>
                  <a:pt x="47" y="0"/>
                </a:moveTo>
                <a:lnTo>
                  <a:pt x="24" y="64"/>
                </a:lnTo>
                <a:lnTo>
                  <a:pt x="0" y="0"/>
                </a:lnTo>
                <a:lnTo>
                  <a:pt x="4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0" name="Freeform 16"/>
          <p:cNvSpPr>
            <a:spLocks/>
          </p:cNvSpPr>
          <p:nvPr/>
        </p:nvSpPr>
        <p:spPr bwMode="auto">
          <a:xfrm>
            <a:off x="3116263" y="6000750"/>
            <a:ext cx="1587" cy="552450"/>
          </a:xfrm>
          <a:custGeom>
            <a:avLst/>
            <a:gdLst/>
            <a:ahLst/>
            <a:cxnLst>
              <a:cxn ang="0">
                <a:pos x="0" y="0"/>
              </a:cxn>
              <a:cxn ang="0">
                <a:pos x="0" y="347"/>
              </a:cxn>
              <a:cxn ang="0">
                <a:pos x="0" y="0"/>
              </a:cxn>
            </a:cxnLst>
            <a:rect l="0" t="0" r="r" b="b"/>
            <a:pathLst>
              <a:path w="1" h="348">
                <a:moveTo>
                  <a:pt x="0" y="0"/>
                </a:moveTo>
                <a:lnTo>
                  <a:pt x="0" y="34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1" name="Freeform 17"/>
          <p:cNvSpPr>
            <a:spLocks/>
          </p:cNvSpPr>
          <p:nvPr/>
        </p:nvSpPr>
        <p:spPr bwMode="auto">
          <a:xfrm>
            <a:off x="3079750" y="6450013"/>
            <a:ext cx="77788" cy="103187"/>
          </a:xfrm>
          <a:custGeom>
            <a:avLst/>
            <a:gdLst/>
            <a:ahLst/>
            <a:cxnLst>
              <a:cxn ang="0">
                <a:pos x="48" y="0"/>
              </a:cxn>
              <a:cxn ang="0">
                <a:pos x="24" y="64"/>
              </a:cxn>
              <a:cxn ang="0">
                <a:pos x="0" y="0"/>
              </a:cxn>
              <a:cxn ang="0">
                <a:pos x="48" y="0"/>
              </a:cxn>
            </a:cxnLst>
            <a:rect l="0" t="0" r="r" b="b"/>
            <a:pathLst>
              <a:path w="49" h="65">
                <a:moveTo>
                  <a:pt x="48" y="0"/>
                </a:moveTo>
                <a:lnTo>
                  <a:pt x="24" y="64"/>
                </a:lnTo>
                <a:lnTo>
                  <a:pt x="0" y="0"/>
                </a:lnTo>
                <a:lnTo>
                  <a:pt x="48"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2" name="Freeform 18"/>
          <p:cNvSpPr>
            <a:spLocks/>
          </p:cNvSpPr>
          <p:nvPr/>
        </p:nvSpPr>
        <p:spPr bwMode="auto">
          <a:xfrm>
            <a:off x="4251325" y="6000750"/>
            <a:ext cx="1588" cy="552450"/>
          </a:xfrm>
          <a:custGeom>
            <a:avLst/>
            <a:gdLst/>
            <a:ahLst/>
            <a:cxnLst>
              <a:cxn ang="0">
                <a:pos x="0" y="0"/>
              </a:cxn>
              <a:cxn ang="0">
                <a:pos x="0" y="347"/>
              </a:cxn>
              <a:cxn ang="0">
                <a:pos x="0" y="0"/>
              </a:cxn>
            </a:cxnLst>
            <a:rect l="0" t="0" r="r" b="b"/>
            <a:pathLst>
              <a:path w="1" h="348">
                <a:moveTo>
                  <a:pt x="0" y="0"/>
                </a:moveTo>
                <a:lnTo>
                  <a:pt x="0" y="34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3" name="Freeform 19"/>
          <p:cNvSpPr>
            <a:spLocks/>
          </p:cNvSpPr>
          <p:nvPr/>
        </p:nvSpPr>
        <p:spPr bwMode="auto">
          <a:xfrm>
            <a:off x="4214813" y="6450013"/>
            <a:ext cx="77787" cy="103187"/>
          </a:xfrm>
          <a:custGeom>
            <a:avLst/>
            <a:gdLst/>
            <a:ahLst/>
            <a:cxnLst>
              <a:cxn ang="0">
                <a:pos x="48" y="0"/>
              </a:cxn>
              <a:cxn ang="0">
                <a:pos x="25" y="64"/>
              </a:cxn>
              <a:cxn ang="0">
                <a:pos x="0" y="0"/>
              </a:cxn>
              <a:cxn ang="0">
                <a:pos x="48" y="0"/>
              </a:cxn>
            </a:cxnLst>
            <a:rect l="0" t="0" r="r" b="b"/>
            <a:pathLst>
              <a:path w="49" h="65">
                <a:moveTo>
                  <a:pt x="48" y="0"/>
                </a:moveTo>
                <a:lnTo>
                  <a:pt x="25" y="64"/>
                </a:lnTo>
                <a:lnTo>
                  <a:pt x="0" y="0"/>
                </a:lnTo>
                <a:lnTo>
                  <a:pt x="48"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4" name="Freeform 20"/>
          <p:cNvSpPr>
            <a:spLocks/>
          </p:cNvSpPr>
          <p:nvPr/>
        </p:nvSpPr>
        <p:spPr bwMode="auto">
          <a:xfrm>
            <a:off x="7797800" y="6000750"/>
            <a:ext cx="1588" cy="552450"/>
          </a:xfrm>
          <a:custGeom>
            <a:avLst/>
            <a:gdLst/>
            <a:ahLst/>
            <a:cxnLst>
              <a:cxn ang="0">
                <a:pos x="0" y="0"/>
              </a:cxn>
              <a:cxn ang="0">
                <a:pos x="0" y="347"/>
              </a:cxn>
              <a:cxn ang="0">
                <a:pos x="0" y="0"/>
              </a:cxn>
            </a:cxnLst>
            <a:rect l="0" t="0" r="r" b="b"/>
            <a:pathLst>
              <a:path w="1" h="348">
                <a:moveTo>
                  <a:pt x="0" y="0"/>
                </a:moveTo>
                <a:lnTo>
                  <a:pt x="0" y="34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5" name="Freeform 21"/>
          <p:cNvSpPr>
            <a:spLocks/>
          </p:cNvSpPr>
          <p:nvPr/>
        </p:nvSpPr>
        <p:spPr bwMode="auto">
          <a:xfrm>
            <a:off x="7759700" y="6450013"/>
            <a:ext cx="74613" cy="103187"/>
          </a:xfrm>
          <a:custGeom>
            <a:avLst/>
            <a:gdLst/>
            <a:ahLst/>
            <a:cxnLst>
              <a:cxn ang="0">
                <a:pos x="46" y="0"/>
              </a:cxn>
              <a:cxn ang="0">
                <a:pos x="23" y="64"/>
              </a:cxn>
              <a:cxn ang="0">
                <a:pos x="0" y="0"/>
              </a:cxn>
              <a:cxn ang="0">
                <a:pos x="46" y="0"/>
              </a:cxn>
            </a:cxnLst>
            <a:rect l="0" t="0" r="r" b="b"/>
            <a:pathLst>
              <a:path w="47" h="65">
                <a:moveTo>
                  <a:pt x="46" y="0"/>
                </a:moveTo>
                <a:lnTo>
                  <a:pt x="23" y="64"/>
                </a:lnTo>
                <a:lnTo>
                  <a:pt x="0" y="0"/>
                </a:lnTo>
                <a:lnTo>
                  <a:pt x="4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6" name="Freeform 22"/>
          <p:cNvSpPr>
            <a:spLocks/>
          </p:cNvSpPr>
          <p:nvPr/>
        </p:nvSpPr>
        <p:spPr bwMode="auto">
          <a:xfrm>
            <a:off x="2332038" y="5334000"/>
            <a:ext cx="1122362" cy="1588"/>
          </a:xfrm>
          <a:custGeom>
            <a:avLst/>
            <a:gdLst/>
            <a:ahLst/>
            <a:cxnLst>
              <a:cxn ang="0">
                <a:pos x="0" y="0"/>
              </a:cxn>
              <a:cxn ang="0">
                <a:pos x="706" y="0"/>
              </a:cxn>
              <a:cxn ang="0">
                <a:pos x="0" y="0"/>
              </a:cxn>
            </a:cxnLst>
            <a:rect l="0" t="0" r="r" b="b"/>
            <a:pathLst>
              <a:path w="707" h="1">
                <a:moveTo>
                  <a:pt x="0" y="0"/>
                </a:moveTo>
                <a:lnTo>
                  <a:pt x="706"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7" name="Freeform 23"/>
          <p:cNvSpPr>
            <a:spLocks/>
          </p:cNvSpPr>
          <p:nvPr/>
        </p:nvSpPr>
        <p:spPr bwMode="auto">
          <a:xfrm>
            <a:off x="3468688" y="5334000"/>
            <a:ext cx="1587" cy="79375"/>
          </a:xfrm>
          <a:custGeom>
            <a:avLst/>
            <a:gdLst/>
            <a:ahLst/>
            <a:cxnLst>
              <a:cxn ang="0">
                <a:pos x="0" y="0"/>
              </a:cxn>
              <a:cxn ang="0">
                <a:pos x="0" y="49"/>
              </a:cxn>
              <a:cxn ang="0">
                <a:pos x="0" y="0"/>
              </a:cxn>
            </a:cxnLst>
            <a:rect l="0" t="0" r="r" b="b"/>
            <a:pathLst>
              <a:path w="1" h="50">
                <a:moveTo>
                  <a:pt x="0" y="0"/>
                </a:moveTo>
                <a:lnTo>
                  <a:pt x="0" y="49"/>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8" name="Freeform 24"/>
          <p:cNvSpPr>
            <a:spLocks/>
          </p:cNvSpPr>
          <p:nvPr/>
        </p:nvSpPr>
        <p:spPr bwMode="auto">
          <a:xfrm>
            <a:off x="2332038" y="5334000"/>
            <a:ext cx="1587" cy="106363"/>
          </a:xfrm>
          <a:custGeom>
            <a:avLst/>
            <a:gdLst/>
            <a:ahLst/>
            <a:cxnLst>
              <a:cxn ang="0">
                <a:pos x="0" y="66"/>
              </a:cxn>
              <a:cxn ang="0">
                <a:pos x="0" y="0"/>
              </a:cxn>
              <a:cxn ang="0">
                <a:pos x="0" y="66"/>
              </a:cxn>
            </a:cxnLst>
            <a:rect l="0" t="0" r="r" b="b"/>
            <a:pathLst>
              <a:path w="1" h="67">
                <a:moveTo>
                  <a:pt x="0" y="66"/>
                </a:moveTo>
                <a:lnTo>
                  <a:pt x="0" y="0"/>
                </a:lnTo>
                <a:lnTo>
                  <a:pt x="0" y="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89" name="Rectangle 25"/>
          <p:cNvSpPr>
            <a:spLocks noChangeArrowheads="1"/>
          </p:cNvSpPr>
          <p:nvPr/>
        </p:nvSpPr>
        <p:spPr bwMode="auto">
          <a:xfrm>
            <a:off x="1870075" y="5648325"/>
            <a:ext cx="300038"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P</a:t>
            </a:r>
          </a:p>
        </p:txBody>
      </p:sp>
      <p:sp>
        <p:nvSpPr>
          <p:cNvPr id="11290" name="Rectangle 26"/>
          <p:cNvSpPr>
            <a:spLocks noChangeArrowheads="1"/>
          </p:cNvSpPr>
          <p:nvPr/>
        </p:nvSpPr>
        <p:spPr bwMode="auto">
          <a:xfrm>
            <a:off x="1979613" y="5724525"/>
            <a:ext cx="27940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0</a:t>
            </a:r>
          </a:p>
        </p:txBody>
      </p:sp>
      <p:sp>
        <p:nvSpPr>
          <p:cNvPr id="11291" name="Rectangle 27"/>
          <p:cNvSpPr>
            <a:spLocks noChangeArrowheads="1"/>
          </p:cNvSpPr>
          <p:nvPr/>
        </p:nvSpPr>
        <p:spPr bwMode="auto">
          <a:xfrm>
            <a:off x="2428875" y="5648325"/>
            <a:ext cx="30956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K</a:t>
            </a:r>
          </a:p>
        </p:txBody>
      </p:sp>
      <p:sp>
        <p:nvSpPr>
          <p:cNvPr id="11292" name="Rectangle 28"/>
          <p:cNvSpPr>
            <a:spLocks noChangeArrowheads="1"/>
          </p:cNvSpPr>
          <p:nvPr/>
        </p:nvSpPr>
        <p:spPr bwMode="auto">
          <a:xfrm>
            <a:off x="2654300" y="5724525"/>
            <a:ext cx="27940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1</a:t>
            </a:r>
          </a:p>
        </p:txBody>
      </p:sp>
      <p:sp>
        <p:nvSpPr>
          <p:cNvPr id="11293" name="Rectangle 29"/>
          <p:cNvSpPr>
            <a:spLocks noChangeArrowheads="1"/>
          </p:cNvSpPr>
          <p:nvPr/>
        </p:nvSpPr>
        <p:spPr bwMode="auto">
          <a:xfrm>
            <a:off x="3006725" y="5661025"/>
            <a:ext cx="300038"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P</a:t>
            </a:r>
          </a:p>
        </p:txBody>
      </p:sp>
      <p:sp>
        <p:nvSpPr>
          <p:cNvPr id="11294" name="Rectangle 30"/>
          <p:cNvSpPr>
            <a:spLocks noChangeArrowheads="1"/>
          </p:cNvSpPr>
          <p:nvPr/>
        </p:nvSpPr>
        <p:spPr bwMode="auto">
          <a:xfrm>
            <a:off x="3194050" y="5738813"/>
            <a:ext cx="27940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1</a:t>
            </a:r>
          </a:p>
        </p:txBody>
      </p:sp>
      <p:sp>
        <p:nvSpPr>
          <p:cNvPr id="11295" name="Rectangle 31"/>
          <p:cNvSpPr>
            <a:spLocks noChangeArrowheads="1"/>
          </p:cNvSpPr>
          <p:nvPr/>
        </p:nvSpPr>
        <p:spPr bwMode="auto">
          <a:xfrm>
            <a:off x="3586163" y="5661025"/>
            <a:ext cx="309562"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K</a:t>
            </a:r>
          </a:p>
        </p:txBody>
      </p:sp>
      <p:sp>
        <p:nvSpPr>
          <p:cNvPr id="11296" name="Rectangle 32"/>
          <p:cNvSpPr>
            <a:spLocks noChangeArrowheads="1"/>
          </p:cNvSpPr>
          <p:nvPr/>
        </p:nvSpPr>
        <p:spPr bwMode="auto">
          <a:xfrm>
            <a:off x="3827463" y="5724525"/>
            <a:ext cx="27940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2</a:t>
            </a:r>
          </a:p>
        </p:txBody>
      </p:sp>
      <p:sp>
        <p:nvSpPr>
          <p:cNvPr id="11297" name="Rectangle 33"/>
          <p:cNvSpPr>
            <a:spLocks noChangeArrowheads="1"/>
          </p:cNvSpPr>
          <p:nvPr/>
        </p:nvSpPr>
        <p:spPr bwMode="auto">
          <a:xfrm>
            <a:off x="4146550" y="5672138"/>
            <a:ext cx="300038"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P</a:t>
            </a:r>
          </a:p>
        </p:txBody>
      </p:sp>
      <p:sp>
        <p:nvSpPr>
          <p:cNvPr id="11298" name="Rectangle 34"/>
          <p:cNvSpPr>
            <a:spLocks noChangeArrowheads="1"/>
          </p:cNvSpPr>
          <p:nvPr/>
        </p:nvSpPr>
        <p:spPr bwMode="auto">
          <a:xfrm>
            <a:off x="4351338" y="5751513"/>
            <a:ext cx="27940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2</a:t>
            </a:r>
          </a:p>
        </p:txBody>
      </p:sp>
      <p:sp>
        <p:nvSpPr>
          <p:cNvPr id="11299" name="Rectangle 35"/>
          <p:cNvSpPr>
            <a:spLocks noChangeArrowheads="1"/>
          </p:cNvSpPr>
          <p:nvPr/>
        </p:nvSpPr>
        <p:spPr bwMode="auto">
          <a:xfrm>
            <a:off x="7073900" y="5672138"/>
            <a:ext cx="30956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K</a:t>
            </a:r>
          </a:p>
        </p:txBody>
      </p:sp>
      <p:sp>
        <p:nvSpPr>
          <p:cNvPr id="11300" name="Rectangle 36"/>
          <p:cNvSpPr>
            <a:spLocks noChangeArrowheads="1"/>
          </p:cNvSpPr>
          <p:nvPr/>
        </p:nvSpPr>
        <p:spPr bwMode="auto">
          <a:xfrm>
            <a:off x="7299325" y="5738813"/>
            <a:ext cx="339725"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m</a:t>
            </a:r>
          </a:p>
        </p:txBody>
      </p:sp>
      <p:sp>
        <p:nvSpPr>
          <p:cNvPr id="11301" name="Rectangle 37"/>
          <p:cNvSpPr>
            <a:spLocks noChangeArrowheads="1"/>
          </p:cNvSpPr>
          <p:nvPr/>
        </p:nvSpPr>
        <p:spPr bwMode="auto">
          <a:xfrm>
            <a:off x="7632700" y="5661025"/>
            <a:ext cx="300038"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P</a:t>
            </a:r>
          </a:p>
        </p:txBody>
      </p:sp>
      <p:sp>
        <p:nvSpPr>
          <p:cNvPr id="11302" name="Rectangle 38"/>
          <p:cNvSpPr>
            <a:spLocks noChangeArrowheads="1"/>
          </p:cNvSpPr>
          <p:nvPr/>
        </p:nvSpPr>
        <p:spPr bwMode="auto">
          <a:xfrm>
            <a:off x="7818438" y="5700713"/>
            <a:ext cx="339725"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m</a:t>
            </a:r>
          </a:p>
        </p:txBody>
      </p:sp>
      <p:sp>
        <p:nvSpPr>
          <p:cNvPr id="11303" name="Rectangle 39"/>
          <p:cNvSpPr>
            <a:spLocks noChangeArrowheads="1"/>
          </p:cNvSpPr>
          <p:nvPr/>
        </p:nvSpPr>
        <p:spPr bwMode="auto">
          <a:xfrm>
            <a:off x="2286000" y="4953000"/>
            <a:ext cx="1335088" cy="347663"/>
          </a:xfrm>
          <a:prstGeom prst="rect">
            <a:avLst/>
          </a:prstGeom>
          <a:noFill/>
          <a:ln w="9525">
            <a:noFill/>
            <a:miter lim="800000"/>
            <a:headEnd/>
            <a:tailEnd/>
          </a:ln>
          <a:effectLst/>
        </p:spPr>
        <p:txBody>
          <a:bodyPr wrap="none" lIns="90488" tIns="44450" rIns="90488" bIns="44450">
            <a:spAutoFit/>
          </a:bodyPr>
          <a:lstStyle/>
          <a:p>
            <a:r>
              <a:rPr lang="en-US" sz="1700" b="1">
                <a:solidFill>
                  <a:srgbClr val="000000"/>
                </a:solidFill>
                <a:latin typeface="Arial" pitchFamily="34" charset="0"/>
              </a:rPr>
              <a:t>index entry</a:t>
            </a:r>
          </a:p>
        </p:txBody>
      </p:sp>
      <p:sp>
        <p:nvSpPr>
          <p:cNvPr id="11304" name="Freeform 40"/>
          <p:cNvSpPr>
            <a:spLocks/>
          </p:cNvSpPr>
          <p:nvPr/>
        </p:nvSpPr>
        <p:spPr bwMode="auto">
          <a:xfrm>
            <a:off x="1466850" y="3135313"/>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5" name="Freeform 41"/>
          <p:cNvSpPr>
            <a:spLocks/>
          </p:cNvSpPr>
          <p:nvPr/>
        </p:nvSpPr>
        <p:spPr bwMode="auto">
          <a:xfrm>
            <a:off x="2368550" y="3135313"/>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6" name="Freeform 42"/>
          <p:cNvSpPr>
            <a:spLocks/>
          </p:cNvSpPr>
          <p:nvPr/>
        </p:nvSpPr>
        <p:spPr bwMode="auto">
          <a:xfrm>
            <a:off x="3381375" y="3135313"/>
            <a:ext cx="452438" cy="225425"/>
          </a:xfrm>
          <a:custGeom>
            <a:avLst/>
            <a:gdLst/>
            <a:ahLst/>
            <a:cxnLst>
              <a:cxn ang="0">
                <a:pos x="0" y="141"/>
              </a:cxn>
              <a:cxn ang="0">
                <a:pos x="0" y="0"/>
              </a:cxn>
              <a:cxn ang="0">
                <a:pos x="284" y="0"/>
              </a:cxn>
              <a:cxn ang="0">
                <a:pos x="284" y="141"/>
              </a:cxn>
              <a:cxn ang="0">
                <a:pos x="0" y="141"/>
              </a:cxn>
            </a:cxnLst>
            <a:rect l="0" t="0" r="r" b="b"/>
            <a:pathLst>
              <a:path w="285" h="142">
                <a:moveTo>
                  <a:pt x="0" y="141"/>
                </a:moveTo>
                <a:lnTo>
                  <a:pt x="0" y="0"/>
                </a:lnTo>
                <a:lnTo>
                  <a:pt x="284" y="0"/>
                </a:lnTo>
                <a:lnTo>
                  <a:pt x="284"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7" name="Freeform 43"/>
          <p:cNvSpPr>
            <a:spLocks/>
          </p:cNvSpPr>
          <p:nvPr/>
        </p:nvSpPr>
        <p:spPr bwMode="auto">
          <a:xfrm>
            <a:off x="4281488" y="3135313"/>
            <a:ext cx="452437" cy="225425"/>
          </a:xfrm>
          <a:custGeom>
            <a:avLst/>
            <a:gdLst/>
            <a:ahLst/>
            <a:cxnLst>
              <a:cxn ang="0">
                <a:pos x="0" y="141"/>
              </a:cxn>
              <a:cxn ang="0">
                <a:pos x="0" y="0"/>
              </a:cxn>
              <a:cxn ang="0">
                <a:pos x="284" y="0"/>
              </a:cxn>
              <a:cxn ang="0">
                <a:pos x="284" y="141"/>
              </a:cxn>
              <a:cxn ang="0">
                <a:pos x="0" y="141"/>
              </a:cxn>
            </a:cxnLst>
            <a:rect l="0" t="0" r="r" b="b"/>
            <a:pathLst>
              <a:path w="285" h="142">
                <a:moveTo>
                  <a:pt x="0" y="141"/>
                </a:moveTo>
                <a:lnTo>
                  <a:pt x="0" y="0"/>
                </a:lnTo>
                <a:lnTo>
                  <a:pt x="284" y="0"/>
                </a:lnTo>
                <a:lnTo>
                  <a:pt x="284"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8" name="Freeform 44"/>
          <p:cNvSpPr>
            <a:spLocks/>
          </p:cNvSpPr>
          <p:nvPr/>
        </p:nvSpPr>
        <p:spPr bwMode="auto">
          <a:xfrm>
            <a:off x="5295900" y="3135313"/>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9" name="Freeform 45"/>
          <p:cNvSpPr>
            <a:spLocks/>
          </p:cNvSpPr>
          <p:nvPr/>
        </p:nvSpPr>
        <p:spPr bwMode="auto">
          <a:xfrm>
            <a:off x="6196013" y="3135313"/>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0" name="Freeform 46"/>
          <p:cNvSpPr>
            <a:spLocks/>
          </p:cNvSpPr>
          <p:nvPr/>
        </p:nvSpPr>
        <p:spPr bwMode="auto">
          <a:xfrm>
            <a:off x="7210425" y="3135313"/>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1" name="Freeform 47"/>
          <p:cNvSpPr>
            <a:spLocks/>
          </p:cNvSpPr>
          <p:nvPr/>
        </p:nvSpPr>
        <p:spPr bwMode="auto">
          <a:xfrm>
            <a:off x="8108950" y="3135313"/>
            <a:ext cx="454025" cy="225425"/>
          </a:xfrm>
          <a:custGeom>
            <a:avLst/>
            <a:gdLst/>
            <a:ahLst/>
            <a:cxnLst>
              <a:cxn ang="0">
                <a:pos x="0" y="141"/>
              </a:cxn>
              <a:cxn ang="0">
                <a:pos x="0" y="0"/>
              </a:cxn>
              <a:cxn ang="0">
                <a:pos x="285" y="0"/>
              </a:cxn>
              <a:cxn ang="0">
                <a:pos x="285" y="141"/>
              </a:cxn>
              <a:cxn ang="0">
                <a:pos x="0" y="141"/>
              </a:cxn>
            </a:cxnLst>
            <a:rect l="0" t="0" r="r" b="b"/>
            <a:pathLst>
              <a:path w="286" h="142">
                <a:moveTo>
                  <a:pt x="0" y="141"/>
                </a:moveTo>
                <a:lnTo>
                  <a:pt x="0" y="0"/>
                </a:lnTo>
                <a:lnTo>
                  <a:pt x="285" y="0"/>
                </a:lnTo>
                <a:lnTo>
                  <a:pt x="285"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2" name="Freeform 48"/>
          <p:cNvSpPr>
            <a:spLocks/>
          </p:cNvSpPr>
          <p:nvPr/>
        </p:nvSpPr>
        <p:spPr bwMode="auto">
          <a:xfrm>
            <a:off x="1916113" y="2573338"/>
            <a:ext cx="454025" cy="225425"/>
          </a:xfrm>
          <a:custGeom>
            <a:avLst/>
            <a:gdLst/>
            <a:ahLst/>
            <a:cxnLst>
              <a:cxn ang="0">
                <a:pos x="0" y="141"/>
              </a:cxn>
              <a:cxn ang="0">
                <a:pos x="0" y="0"/>
              </a:cxn>
              <a:cxn ang="0">
                <a:pos x="285" y="0"/>
              </a:cxn>
              <a:cxn ang="0">
                <a:pos x="285" y="141"/>
              </a:cxn>
              <a:cxn ang="0">
                <a:pos x="0" y="141"/>
              </a:cxn>
            </a:cxnLst>
            <a:rect l="0" t="0" r="r" b="b"/>
            <a:pathLst>
              <a:path w="286" h="142">
                <a:moveTo>
                  <a:pt x="0" y="141"/>
                </a:moveTo>
                <a:lnTo>
                  <a:pt x="0" y="0"/>
                </a:lnTo>
                <a:lnTo>
                  <a:pt x="285" y="0"/>
                </a:lnTo>
                <a:lnTo>
                  <a:pt x="285"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3" name="Freeform 49"/>
          <p:cNvSpPr>
            <a:spLocks/>
          </p:cNvSpPr>
          <p:nvPr/>
        </p:nvSpPr>
        <p:spPr bwMode="auto">
          <a:xfrm>
            <a:off x="3832225" y="2573338"/>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4" name="Freeform 50"/>
          <p:cNvSpPr>
            <a:spLocks/>
          </p:cNvSpPr>
          <p:nvPr/>
        </p:nvSpPr>
        <p:spPr bwMode="auto">
          <a:xfrm>
            <a:off x="5745163" y="2573338"/>
            <a:ext cx="452437" cy="225425"/>
          </a:xfrm>
          <a:custGeom>
            <a:avLst/>
            <a:gdLst/>
            <a:ahLst/>
            <a:cxnLst>
              <a:cxn ang="0">
                <a:pos x="0" y="141"/>
              </a:cxn>
              <a:cxn ang="0">
                <a:pos x="0" y="0"/>
              </a:cxn>
              <a:cxn ang="0">
                <a:pos x="284" y="0"/>
              </a:cxn>
              <a:cxn ang="0">
                <a:pos x="284" y="141"/>
              </a:cxn>
              <a:cxn ang="0">
                <a:pos x="0" y="141"/>
              </a:cxn>
            </a:cxnLst>
            <a:rect l="0" t="0" r="r" b="b"/>
            <a:pathLst>
              <a:path w="285" h="142">
                <a:moveTo>
                  <a:pt x="0" y="141"/>
                </a:moveTo>
                <a:lnTo>
                  <a:pt x="0" y="0"/>
                </a:lnTo>
                <a:lnTo>
                  <a:pt x="284" y="0"/>
                </a:lnTo>
                <a:lnTo>
                  <a:pt x="284"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5" name="Freeform 51"/>
          <p:cNvSpPr>
            <a:spLocks/>
          </p:cNvSpPr>
          <p:nvPr/>
        </p:nvSpPr>
        <p:spPr bwMode="auto">
          <a:xfrm>
            <a:off x="7659688" y="2573338"/>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6" name="Freeform 52"/>
          <p:cNvSpPr>
            <a:spLocks/>
          </p:cNvSpPr>
          <p:nvPr/>
        </p:nvSpPr>
        <p:spPr bwMode="auto">
          <a:xfrm>
            <a:off x="6761163" y="1898650"/>
            <a:ext cx="450850" cy="225425"/>
          </a:xfrm>
          <a:custGeom>
            <a:avLst/>
            <a:gdLst/>
            <a:ahLst/>
            <a:cxnLst>
              <a:cxn ang="0">
                <a:pos x="0" y="141"/>
              </a:cxn>
              <a:cxn ang="0">
                <a:pos x="0" y="0"/>
              </a:cxn>
              <a:cxn ang="0">
                <a:pos x="283" y="0"/>
              </a:cxn>
              <a:cxn ang="0">
                <a:pos x="283" y="141"/>
              </a:cxn>
              <a:cxn ang="0">
                <a:pos x="0" y="141"/>
              </a:cxn>
            </a:cxnLst>
            <a:rect l="0" t="0" r="r" b="b"/>
            <a:pathLst>
              <a:path w="284" h="142">
                <a:moveTo>
                  <a:pt x="0" y="141"/>
                </a:moveTo>
                <a:lnTo>
                  <a:pt x="0" y="0"/>
                </a:lnTo>
                <a:lnTo>
                  <a:pt x="283" y="0"/>
                </a:lnTo>
                <a:lnTo>
                  <a:pt x="283"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7" name="Freeform 53"/>
          <p:cNvSpPr>
            <a:spLocks/>
          </p:cNvSpPr>
          <p:nvPr/>
        </p:nvSpPr>
        <p:spPr bwMode="auto">
          <a:xfrm>
            <a:off x="2928938" y="1898650"/>
            <a:ext cx="454025" cy="225425"/>
          </a:xfrm>
          <a:custGeom>
            <a:avLst/>
            <a:gdLst/>
            <a:ahLst/>
            <a:cxnLst>
              <a:cxn ang="0">
                <a:pos x="0" y="141"/>
              </a:cxn>
              <a:cxn ang="0">
                <a:pos x="0" y="0"/>
              </a:cxn>
              <a:cxn ang="0">
                <a:pos x="285" y="0"/>
              </a:cxn>
              <a:cxn ang="0">
                <a:pos x="285" y="141"/>
              </a:cxn>
              <a:cxn ang="0">
                <a:pos x="0" y="141"/>
              </a:cxn>
            </a:cxnLst>
            <a:rect l="0" t="0" r="r" b="b"/>
            <a:pathLst>
              <a:path w="286" h="142">
                <a:moveTo>
                  <a:pt x="0" y="141"/>
                </a:moveTo>
                <a:lnTo>
                  <a:pt x="0" y="0"/>
                </a:lnTo>
                <a:lnTo>
                  <a:pt x="285" y="0"/>
                </a:lnTo>
                <a:lnTo>
                  <a:pt x="285" y="141"/>
                </a:lnTo>
                <a:lnTo>
                  <a:pt x="0" y="14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8" name="Freeform 54"/>
          <p:cNvSpPr>
            <a:spLocks/>
          </p:cNvSpPr>
          <p:nvPr/>
        </p:nvSpPr>
        <p:spPr bwMode="auto">
          <a:xfrm>
            <a:off x="4732338" y="1111250"/>
            <a:ext cx="450850" cy="227013"/>
          </a:xfrm>
          <a:custGeom>
            <a:avLst/>
            <a:gdLst/>
            <a:ahLst/>
            <a:cxnLst>
              <a:cxn ang="0">
                <a:pos x="0" y="142"/>
              </a:cxn>
              <a:cxn ang="0">
                <a:pos x="0" y="0"/>
              </a:cxn>
              <a:cxn ang="0">
                <a:pos x="283" y="0"/>
              </a:cxn>
              <a:cxn ang="0">
                <a:pos x="283" y="142"/>
              </a:cxn>
              <a:cxn ang="0">
                <a:pos x="0" y="142"/>
              </a:cxn>
            </a:cxnLst>
            <a:rect l="0" t="0" r="r" b="b"/>
            <a:pathLst>
              <a:path w="284" h="143">
                <a:moveTo>
                  <a:pt x="0" y="142"/>
                </a:moveTo>
                <a:lnTo>
                  <a:pt x="0" y="0"/>
                </a:lnTo>
                <a:lnTo>
                  <a:pt x="283" y="0"/>
                </a:lnTo>
                <a:lnTo>
                  <a:pt x="283" y="142"/>
                </a:lnTo>
                <a:lnTo>
                  <a:pt x="0" y="14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9" name="Freeform 55"/>
          <p:cNvSpPr>
            <a:spLocks/>
          </p:cNvSpPr>
          <p:nvPr/>
        </p:nvSpPr>
        <p:spPr bwMode="auto">
          <a:xfrm>
            <a:off x="3381375" y="1336675"/>
            <a:ext cx="1465263" cy="563563"/>
          </a:xfrm>
          <a:custGeom>
            <a:avLst/>
            <a:gdLst/>
            <a:ahLst/>
            <a:cxnLst>
              <a:cxn ang="0">
                <a:pos x="922" y="0"/>
              </a:cxn>
              <a:cxn ang="0">
                <a:pos x="0" y="354"/>
              </a:cxn>
              <a:cxn ang="0">
                <a:pos x="922" y="0"/>
              </a:cxn>
            </a:cxnLst>
            <a:rect l="0" t="0" r="r" b="b"/>
            <a:pathLst>
              <a:path w="923" h="355">
                <a:moveTo>
                  <a:pt x="922" y="0"/>
                </a:moveTo>
                <a:lnTo>
                  <a:pt x="0" y="354"/>
                </a:lnTo>
                <a:lnTo>
                  <a:pt x="922"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0" name="Freeform 56"/>
          <p:cNvSpPr>
            <a:spLocks/>
          </p:cNvSpPr>
          <p:nvPr/>
        </p:nvSpPr>
        <p:spPr bwMode="auto">
          <a:xfrm>
            <a:off x="3381375" y="1830388"/>
            <a:ext cx="115888" cy="69850"/>
          </a:xfrm>
          <a:custGeom>
            <a:avLst/>
            <a:gdLst/>
            <a:ahLst/>
            <a:cxnLst>
              <a:cxn ang="0">
                <a:pos x="72" y="34"/>
              </a:cxn>
              <a:cxn ang="0">
                <a:pos x="0" y="43"/>
              </a:cxn>
              <a:cxn ang="0">
                <a:pos x="59" y="0"/>
              </a:cxn>
              <a:cxn ang="0">
                <a:pos x="72" y="34"/>
              </a:cxn>
            </a:cxnLst>
            <a:rect l="0" t="0" r="r" b="b"/>
            <a:pathLst>
              <a:path w="73" h="44">
                <a:moveTo>
                  <a:pt x="72" y="34"/>
                </a:moveTo>
                <a:lnTo>
                  <a:pt x="0" y="43"/>
                </a:lnTo>
                <a:lnTo>
                  <a:pt x="59" y="0"/>
                </a:lnTo>
                <a:lnTo>
                  <a:pt x="72" y="3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1" name="Freeform 57"/>
          <p:cNvSpPr>
            <a:spLocks/>
          </p:cNvSpPr>
          <p:nvPr/>
        </p:nvSpPr>
        <p:spPr bwMode="auto">
          <a:xfrm>
            <a:off x="4957763" y="1336675"/>
            <a:ext cx="1587" cy="449263"/>
          </a:xfrm>
          <a:custGeom>
            <a:avLst/>
            <a:gdLst/>
            <a:ahLst/>
            <a:cxnLst>
              <a:cxn ang="0">
                <a:pos x="0" y="0"/>
              </a:cxn>
              <a:cxn ang="0">
                <a:pos x="0" y="282"/>
              </a:cxn>
              <a:cxn ang="0">
                <a:pos x="0" y="0"/>
              </a:cxn>
            </a:cxnLst>
            <a:rect l="0" t="0" r="r" b="b"/>
            <a:pathLst>
              <a:path w="1" h="283">
                <a:moveTo>
                  <a:pt x="0" y="0"/>
                </a:moveTo>
                <a:lnTo>
                  <a:pt x="0" y="282"/>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2" name="Freeform 58"/>
          <p:cNvSpPr>
            <a:spLocks/>
          </p:cNvSpPr>
          <p:nvPr/>
        </p:nvSpPr>
        <p:spPr bwMode="auto">
          <a:xfrm>
            <a:off x="4927600" y="1673225"/>
            <a:ext cx="60325" cy="112713"/>
          </a:xfrm>
          <a:custGeom>
            <a:avLst/>
            <a:gdLst/>
            <a:ahLst/>
            <a:cxnLst>
              <a:cxn ang="0">
                <a:pos x="37" y="0"/>
              </a:cxn>
              <a:cxn ang="0">
                <a:pos x="19" y="70"/>
              </a:cxn>
              <a:cxn ang="0">
                <a:pos x="0" y="0"/>
              </a:cxn>
              <a:cxn ang="0">
                <a:pos x="37" y="0"/>
              </a:cxn>
            </a:cxnLst>
            <a:rect l="0" t="0" r="r" b="b"/>
            <a:pathLst>
              <a:path w="38" h="71">
                <a:moveTo>
                  <a:pt x="37" y="0"/>
                </a:moveTo>
                <a:lnTo>
                  <a:pt x="19" y="70"/>
                </a:lnTo>
                <a:lnTo>
                  <a:pt x="0" y="0"/>
                </a:lnTo>
                <a:lnTo>
                  <a:pt x="3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3" name="Freeform 59"/>
          <p:cNvSpPr>
            <a:spLocks/>
          </p:cNvSpPr>
          <p:nvPr/>
        </p:nvSpPr>
        <p:spPr bwMode="auto">
          <a:xfrm>
            <a:off x="5068888" y="1336675"/>
            <a:ext cx="1693862" cy="563563"/>
          </a:xfrm>
          <a:custGeom>
            <a:avLst/>
            <a:gdLst/>
            <a:ahLst/>
            <a:cxnLst>
              <a:cxn ang="0">
                <a:pos x="0" y="0"/>
              </a:cxn>
              <a:cxn ang="0">
                <a:pos x="1066" y="354"/>
              </a:cxn>
              <a:cxn ang="0">
                <a:pos x="0" y="0"/>
              </a:cxn>
            </a:cxnLst>
            <a:rect l="0" t="0" r="r" b="b"/>
            <a:pathLst>
              <a:path w="1067" h="355">
                <a:moveTo>
                  <a:pt x="0" y="0"/>
                </a:moveTo>
                <a:lnTo>
                  <a:pt x="1066" y="3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4" name="Freeform 60"/>
          <p:cNvSpPr>
            <a:spLocks/>
          </p:cNvSpPr>
          <p:nvPr/>
        </p:nvSpPr>
        <p:spPr bwMode="auto">
          <a:xfrm>
            <a:off x="6642100" y="1833563"/>
            <a:ext cx="120650" cy="66675"/>
          </a:xfrm>
          <a:custGeom>
            <a:avLst/>
            <a:gdLst/>
            <a:ahLst/>
            <a:cxnLst>
              <a:cxn ang="0">
                <a:pos x="12" y="0"/>
              </a:cxn>
              <a:cxn ang="0">
                <a:pos x="75" y="41"/>
              </a:cxn>
              <a:cxn ang="0">
                <a:pos x="0" y="35"/>
              </a:cxn>
              <a:cxn ang="0">
                <a:pos x="12" y="0"/>
              </a:cxn>
            </a:cxnLst>
            <a:rect l="0" t="0" r="r" b="b"/>
            <a:pathLst>
              <a:path w="76" h="42">
                <a:moveTo>
                  <a:pt x="12" y="0"/>
                </a:moveTo>
                <a:lnTo>
                  <a:pt x="75" y="41"/>
                </a:lnTo>
                <a:lnTo>
                  <a:pt x="0" y="35"/>
                </a:lnTo>
                <a:lnTo>
                  <a:pt x="12"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5" name="Freeform 61"/>
          <p:cNvSpPr>
            <a:spLocks/>
          </p:cNvSpPr>
          <p:nvPr/>
        </p:nvSpPr>
        <p:spPr bwMode="auto">
          <a:xfrm>
            <a:off x="2368550" y="2122488"/>
            <a:ext cx="676275" cy="452437"/>
          </a:xfrm>
          <a:custGeom>
            <a:avLst/>
            <a:gdLst/>
            <a:ahLst/>
            <a:cxnLst>
              <a:cxn ang="0">
                <a:pos x="425" y="0"/>
              </a:cxn>
              <a:cxn ang="0">
                <a:pos x="0" y="284"/>
              </a:cxn>
              <a:cxn ang="0">
                <a:pos x="425" y="0"/>
              </a:cxn>
            </a:cxnLst>
            <a:rect l="0" t="0" r="r" b="b"/>
            <a:pathLst>
              <a:path w="426" h="285">
                <a:moveTo>
                  <a:pt x="425" y="0"/>
                </a:moveTo>
                <a:lnTo>
                  <a:pt x="0" y="284"/>
                </a:lnTo>
                <a:lnTo>
                  <a:pt x="425"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6" name="Freeform 62"/>
          <p:cNvSpPr>
            <a:spLocks/>
          </p:cNvSpPr>
          <p:nvPr/>
        </p:nvSpPr>
        <p:spPr bwMode="auto">
          <a:xfrm>
            <a:off x="2368550" y="2487613"/>
            <a:ext cx="109538" cy="87312"/>
          </a:xfrm>
          <a:custGeom>
            <a:avLst/>
            <a:gdLst/>
            <a:ahLst/>
            <a:cxnLst>
              <a:cxn ang="0">
                <a:pos x="68" y="29"/>
              </a:cxn>
              <a:cxn ang="0">
                <a:pos x="0" y="54"/>
              </a:cxn>
              <a:cxn ang="0">
                <a:pos x="49" y="0"/>
              </a:cxn>
              <a:cxn ang="0">
                <a:pos x="68" y="29"/>
              </a:cxn>
            </a:cxnLst>
            <a:rect l="0" t="0" r="r" b="b"/>
            <a:pathLst>
              <a:path w="69" h="55">
                <a:moveTo>
                  <a:pt x="68" y="29"/>
                </a:moveTo>
                <a:lnTo>
                  <a:pt x="0" y="54"/>
                </a:lnTo>
                <a:lnTo>
                  <a:pt x="49" y="0"/>
                </a:lnTo>
                <a:lnTo>
                  <a:pt x="68" y="2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7" name="Freeform 63"/>
          <p:cNvSpPr>
            <a:spLocks/>
          </p:cNvSpPr>
          <p:nvPr/>
        </p:nvSpPr>
        <p:spPr bwMode="auto">
          <a:xfrm>
            <a:off x="3268663" y="2122488"/>
            <a:ext cx="565150" cy="452437"/>
          </a:xfrm>
          <a:custGeom>
            <a:avLst/>
            <a:gdLst/>
            <a:ahLst/>
            <a:cxnLst>
              <a:cxn ang="0">
                <a:pos x="0" y="0"/>
              </a:cxn>
              <a:cxn ang="0">
                <a:pos x="355" y="284"/>
              </a:cxn>
              <a:cxn ang="0">
                <a:pos x="0" y="0"/>
              </a:cxn>
            </a:cxnLst>
            <a:rect l="0" t="0" r="r" b="b"/>
            <a:pathLst>
              <a:path w="356" h="285">
                <a:moveTo>
                  <a:pt x="0" y="0"/>
                </a:moveTo>
                <a:lnTo>
                  <a:pt x="355" y="28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8" name="Freeform 64"/>
          <p:cNvSpPr>
            <a:spLocks/>
          </p:cNvSpPr>
          <p:nvPr/>
        </p:nvSpPr>
        <p:spPr bwMode="auto">
          <a:xfrm>
            <a:off x="3725863" y="2481263"/>
            <a:ext cx="107950" cy="93662"/>
          </a:xfrm>
          <a:custGeom>
            <a:avLst/>
            <a:gdLst/>
            <a:ahLst/>
            <a:cxnLst>
              <a:cxn ang="0">
                <a:pos x="22" y="0"/>
              </a:cxn>
              <a:cxn ang="0">
                <a:pos x="67" y="58"/>
              </a:cxn>
              <a:cxn ang="0">
                <a:pos x="0" y="27"/>
              </a:cxn>
              <a:cxn ang="0">
                <a:pos x="22" y="0"/>
              </a:cxn>
            </a:cxnLst>
            <a:rect l="0" t="0" r="r" b="b"/>
            <a:pathLst>
              <a:path w="68" h="59">
                <a:moveTo>
                  <a:pt x="22" y="0"/>
                </a:moveTo>
                <a:lnTo>
                  <a:pt x="67" y="58"/>
                </a:lnTo>
                <a:lnTo>
                  <a:pt x="0" y="27"/>
                </a:lnTo>
                <a:lnTo>
                  <a:pt x="22"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29" name="Freeform 65"/>
          <p:cNvSpPr>
            <a:spLocks/>
          </p:cNvSpPr>
          <p:nvPr/>
        </p:nvSpPr>
        <p:spPr bwMode="auto">
          <a:xfrm>
            <a:off x="3155950" y="2122488"/>
            <a:ext cx="1588" cy="338137"/>
          </a:xfrm>
          <a:custGeom>
            <a:avLst/>
            <a:gdLst/>
            <a:ahLst/>
            <a:cxnLst>
              <a:cxn ang="0">
                <a:pos x="0" y="0"/>
              </a:cxn>
              <a:cxn ang="0">
                <a:pos x="0" y="212"/>
              </a:cxn>
              <a:cxn ang="0">
                <a:pos x="0" y="0"/>
              </a:cxn>
            </a:cxnLst>
            <a:rect l="0" t="0" r="r" b="b"/>
            <a:pathLst>
              <a:path w="1" h="213">
                <a:moveTo>
                  <a:pt x="0" y="0"/>
                </a:moveTo>
                <a:lnTo>
                  <a:pt x="0" y="212"/>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0" name="Freeform 66"/>
          <p:cNvSpPr>
            <a:spLocks/>
          </p:cNvSpPr>
          <p:nvPr/>
        </p:nvSpPr>
        <p:spPr bwMode="auto">
          <a:xfrm>
            <a:off x="3127375" y="2346325"/>
            <a:ext cx="58738" cy="114300"/>
          </a:xfrm>
          <a:custGeom>
            <a:avLst/>
            <a:gdLst/>
            <a:ahLst/>
            <a:cxnLst>
              <a:cxn ang="0">
                <a:pos x="36" y="0"/>
              </a:cxn>
              <a:cxn ang="0">
                <a:pos x="18" y="71"/>
              </a:cxn>
              <a:cxn ang="0">
                <a:pos x="0" y="0"/>
              </a:cxn>
              <a:cxn ang="0">
                <a:pos x="36" y="0"/>
              </a:cxn>
            </a:cxnLst>
            <a:rect l="0" t="0" r="r" b="b"/>
            <a:pathLst>
              <a:path w="37" h="72">
                <a:moveTo>
                  <a:pt x="36" y="0"/>
                </a:moveTo>
                <a:lnTo>
                  <a:pt x="18" y="71"/>
                </a:lnTo>
                <a:lnTo>
                  <a:pt x="0" y="0"/>
                </a:lnTo>
                <a:lnTo>
                  <a:pt x="3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1" name="Freeform 67"/>
          <p:cNvSpPr>
            <a:spLocks/>
          </p:cNvSpPr>
          <p:nvPr/>
        </p:nvSpPr>
        <p:spPr bwMode="auto">
          <a:xfrm>
            <a:off x="6196013" y="2122488"/>
            <a:ext cx="677862" cy="452437"/>
          </a:xfrm>
          <a:custGeom>
            <a:avLst/>
            <a:gdLst/>
            <a:ahLst/>
            <a:cxnLst>
              <a:cxn ang="0">
                <a:pos x="426" y="0"/>
              </a:cxn>
              <a:cxn ang="0">
                <a:pos x="0" y="284"/>
              </a:cxn>
              <a:cxn ang="0">
                <a:pos x="426" y="0"/>
              </a:cxn>
            </a:cxnLst>
            <a:rect l="0" t="0" r="r" b="b"/>
            <a:pathLst>
              <a:path w="427" h="285">
                <a:moveTo>
                  <a:pt x="426" y="0"/>
                </a:moveTo>
                <a:lnTo>
                  <a:pt x="0" y="284"/>
                </a:lnTo>
                <a:lnTo>
                  <a:pt x="42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2" name="Freeform 68"/>
          <p:cNvSpPr>
            <a:spLocks/>
          </p:cNvSpPr>
          <p:nvPr/>
        </p:nvSpPr>
        <p:spPr bwMode="auto">
          <a:xfrm>
            <a:off x="6196013" y="2487613"/>
            <a:ext cx="111125" cy="87312"/>
          </a:xfrm>
          <a:custGeom>
            <a:avLst/>
            <a:gdLst/>
            <a:ahLst/>
            <a:cxnLst>
              <a:cxn ang="0">
                <a:pos x="69" y="29"/>
              </a:cxn>
              <a:cxn ang="0">
                <a:pos x="0" y="54"/>
              </a:cxn>
              <a:cxn ang="0">
                <a:pos x="49" y="0"/>
              </a:cxn>
              <a:cxn ang="0">
                <a:pos x="69" y="29"/>
              </a:cxn>
            </a:cxnLst>
            <a:rect l="0" t="0" r="r" b="b"/>
            <a:pathLst>
              <a:path w="70" h="55">
                <a:moveTo>
                  <a:pt x="69" y="29"/>
                </a:moveTo>
                <a:lnTo>
                  <a:pt x="0" y="54"/>
                </a:lnTo>
                <a:lnTo>
                  <a:pt x="49" y="0"/>
                </a:lnTo>
                <a:lnTo>
                  <a:pt x="69" y="2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3" name="Freeform 69"/>
          <p:cNvSpPr>
            <a:spLocks/>
          </p:cNvSpPr>
          <p:nvPr/>
        </p:nvSpPr>
        <p:spPr bwMode="auto">
          <a:xfrm>
            <a:off x="7097713" y="2122488"/>
            <a:ext cx="563562" cy="452437"/>
          </a:xfrm>
          <a:custGeom>
            <a:avLst/>
            <a:gdLst/>
            <a:ahLst/>
            <a:cxnLst>
              <a:cxn ang="0">
                <a:pos x="0" y="0"/>
              </a:cxn>
              <a:cxn ang="0">
                <a:pos x="354" y="284"/>
              </a:cxn>
              <a:cxn ang="0">
                <a:pos x="0" y="0"/>
              </a:cxn>
            </a:cxnLst>
            <a:rect l="0" t="0" r="r" b="b"/>
            <a:pathLst>
              <a:path w="355" h="285">
                <a:moveTo>
                  <a:pt x="0" y="0"/>
                </a:moveTo>
                <a:lnTo>
                  <a:pt x="354" y="28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4" name="Freeform 70"/>
          <p:cNvSpPr>
            <a:spLocks/>
          </p:cNvSpPr>
          <p:nvPr/>
        </p:nvSpPr>
        <p:spPr bwMode="auto">
          <a:xfrm>
            <a:off x="7556500" y="2481263"/>
            <a:ext cx="104775" cy="93662"/>
          </a:xfrm>
          <a:custGeom>
            <a:avLst/>
            <a:gdLst/>
            <a:ahLst/>
            <a:cxnLst>
              <a:cxn ang="0">
                <a:pos x="21" y="0"/>
              </a:cxn>
              <a:cxn ang="0">
                <a:pos x="65" y="58"/>
              </a:cxn>
              <a:cxn ang="0">
                <a:pos x="0" y="27"/>
              </a:cxn>
              <a:cxn ang="0">
                <a:pos x="21" y="0"/>
              </a:cxn>
            </a:cxnLst>
            <a:rect l="0" t="0" r="r" b="b"/>
            <a:pathLst>
              <a:path w="66" h="59">
                <a:moveTo>
                  <a:pt x="21" y="0"/>
                </a:moveTo>
                <a:lnTo>
                  <a:pt x="65" y="58"/>
                </a:lnTo>
                <a:lnTo>
                  <a:pt x="0" y="27"/>
                </a:lnTo>
                <a:lnTo>
                  <a:pt x="21"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5" name="Freeform 71"/>
          <p:cNvSpPr>
            <a:spLocks/>
          </p:cNvSpPr>
          <p:nvPr/>
        </p:nvSpPr>
        <p:spPr bwMode="auto">
          <a:xfrm>
            <a:off x="6985000" y="2122488"/>
            <a:ext cx="1588" cy="338137"/>
          </a:xfrm>
          <a:custGeom>
            <a:avLst/>
            <a:gdLst/>
            <a:ahLst/>
            <a:cxnLst>
              <a:cxn ang="0">
                <a:pos x="0" y="0"/>
              </a:cxn>
              <a:cxn ang="0">
                <a:pos x="0" y="212"/>
              </a:cxn>
              <a:cxn ang="0">
                <a:pos x="0" y="0"/>
              </a:cxn>
            </a:cxnLst>
            <a:rect l="0" t="0" r="r" b="b"/>
            <a:pathLst>
              <a:path w="1" h="213">
                <a:moveTo>
                  <a:pt x="0" y="0"/>
                </a:moveTo>
                <a:lnTo>
                  <a:pt x="0" y="212"/>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6" name="Freeform 72"/>
          <p:cNvSpPr>
            <a:spLocks/>
          </p:cNvSpPr>
          <p:nvPr/>
        </p:nvSpPr>
        <p:spPr bwMode="auto">
          <a:xfrm>
            <a:off x="6956425" y="2346325"/>
            <a:ext cx="58738" cy="114300"/>
          </a:xfrm>
          <a:custGeom>
            <a:avLst/>
            <a:gdLst/>
            <a:ahLst/>
            <a:cxnLst>
              <a:cxn ang="0">
                <a:pos x="36" y="0"/>
              </a:cxn>
              <a:cxn ang="0">
                <a:pos x="18" y="71"/>
              </a:cxn>
              <a:cxn ang="0">
                <a:pos x="0" y="0"/>
              </a:cxn>
              <a:cxn ang="0">
                <a:pos x="36" y="0"/>
              </a:cxn>
            </a:cxnLst>
            <a:rect l="0" t="0" r="r" b="b"/>
            <a:pathLst>
              <a:path w="37" h="72">
                <a:moveTo>
                  <a:pt x="36" y="0"/>
                </a:moveTo>
                <a:lnTo>
                  <a:pt x="18" y="71"/>
                </a:lnTo>
                <a:lnTo>
                  <a:pt x="0" y="0"/>
                </a:lnTo>
                <a:lnTo>
                  <a:pt x="3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7" name="Freeform 73"/>
          <p:cNvSpPr>
            <a:spLocks/>
          </p:cNvSpPr>
          <p:nvPr/>
        </p:nvSpPr>
        <p:spPr bwMode="auto">
          <a:xfrm>
            <a:off x="1916113" y="2797175"/>
            <a:ext cx="114300" cy="339725"/>
          </a:xfrm>
          <a:custGeom>
            <a:avLst/>
            <a:gdLst/>
            <a:ahLst/>
            <a:cxnLst>
              <a:cxn ang="0">
                <a:pos x="71" y="0"/>
              </a:cxn>
              <a:cxn ang="0">
                <a:pos x="0" y="213"/>
              </a:cxn>
              <a:cxn ang="0">
                <a:pos x="71" y="0"/>
              </a:cxn>
            </a:cxnLst>
            <a:rect l="0" t="0" r="r" b="b"/>
            <a:pathLst>
              <a:path w="72" h="214">
                <a:moveTo>
                  <a:pt x="71" y="0"/>
                </a:moveTo>
                <a:lnTo>
                  <a:pt x="0" y="213"/>
                </a:lnTo>
                <a:lnTo>
                  <a:pt x="71"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8" name="Freeform 74"/>
          <p:cNvSpPr>
            <a:spLocks/>
          </p:cNvSpPr>
          <p:nvPr/>
        </p:nvSpPr>
        <p:spPr bwMode="auto">
          <a:xfrm>
            <a:off x="1916113" y="3019425"/>
            <a:ext cx="65087" cy="117475"/>
          </a:xfrm>
          <a:custGeom>
            <a:avLst/>
            <a:gdLst/>
            <a:ahLst/>
            <a:cxnLst>
              <a:cxn ang="0">
                <a:pos x="40" y="10"/>
              </a:cxn>
              <a:cxn ang="0">
                <a:pos x="0" y="73"/>
              </a:cxn>
              <a:cxn ang="0">
                <a:pos x="6" y="0"/>
              </a:cxn>
              <a:cxn ang="0">
                <a:pos x="40" y="10"/>
              </a:cxn>
            </a:cxnLst>
            <a:rect l="0" t="0" r="r" b="b"/>
            <a:pathLst>
              <a:path w="41" h="74">
                <a:moveTo>
                  <a:pt x="40" y="10"/>
                </a:moveTo>
                <a:lnTo>
                  <a:pt x="0" y="73"/>
                </a:lnTo>
                <a:lnTo>
                  <a:pt x="6" y="0"/>
                </a:lnTo>
                <a:lnTo>
                  <a:pt x="40" y="1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39" name="Freeform 75"/>
          <p:cNvSpPr>
            <a:spLocks/>
          </p:cNvSpPr>
          <p:nvPr/>
        </p:nvSpPr>
        <p:spPr bwMode="auto">
          <a:xfrm>
            <a:off x="2254250" y="2797175"/>
            <a:ext cx="115888" cy="339725"/>
          </a:xfrm>
          <a:custGeom>
            <a:avLst/>
            <a:gdLst/>
            <a:ahLst/>
            <a:cxnLst>
              <a:cxn ang="0">
                <a:pos x="0" y="0"/>
              </a:cxn>
              <a:cxn ang="0">
                <a:pos x="72" y="213"/>
              </a:cxn>
              <a:cxn ang="0">
                <a:pos x="0" y="0"/>
              </a:cxn>
            </a:cxnLst>
            <a:rect l="0" t="0" r="r" b="b"/>
            <a:pathLst>
              <a:path w="73" h="214">
                <a:moveTo>
                  <a:pt x="0" y="0"/>
                </a:moveTo>
                <a:lnTo>
                  <a:pt x="72" y="21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0" name="Freeform 76"/>
          <p:cNvSpPr>
            <a:spLocks/>
          </p:cNvSpPr>
          <p:nvPr/>
        </p:nvSpPr>
        <p:spPr bwMode="auto">
          <a:xfrm>
            <a:off x="2305050" y="3019425"/>
            <a:ext cx="65088" cy="117475"/>
          </a:xfrm>
          <a:custGeom>
            <a:avLst/>
            <a:gdLst/>
            <a:ahLst/>
            <a:cxnLst>
              <a:cxn ang="0">
                <a:pos x="33" y="0"/>
              </a:cxn>
              <a:cxn ang="0">
                <a:pos x="40" y="73"/>
              </a:cxn>
              <a:cxn ang="0">
                <a:pos x="0" y="10"/>
              </a:cxn>
              <a:cxn ang="0">
                <a:pos x="33" y="0"/>
              </a:cxn>
            </a:cxnLst>
            <a:rect l="0" t="0" r="r" b="b"/>
            <a:pathLst>
              <a:path w="41" h="74">
                <a:moveTo>
                  <a:pt x="33" y="0"/>
                </a:moveTo>
                <a:lnTo>
                  <a:pt x="40" y="73"/>
                </a:lnTo>
                <a:lnTo>
                  <a:pt x="0" y="10"/>
                </a:lnTo>
                <a:lnTo>
                  <a:pt x="33"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1" name="Freeform 77"/>
          <p:cNvSpPr>
            <a:spLocks/>
          </p:cNvSpPr>
          <p:nvPr/>
        </p:nvSpPr>
        <p:spPr bwMode="auto">
          <a:xfrm>
            <a:off x="2139950" y="2797175"/>
            <a:ext cx="1588" cy="225425"/>
          </a:xfrm>
          <a:custGeom>
            <a:avLst/>
            <a:gdLst/>
            <a:ahLst/>
            <a:cxnLst>
              <a:cxn ang="0">
                <a:pos x="0" y="0"/>
              </a:cxn>
              <a:cxn ang="0">
                <a:pos x="0" y="141"/>
              </a:cxn>
              <a:cxn ang="0">
                <a:pos x="0" y="0"/>
              </a:cxn>
            </a:cxnLst>
            <a:rect l="0" t="0" r="r" b="b"/>
            <a:pathLst>
              <a:path w="1" h="142">
                <a:moveTo>
                  <a:pt x="0" y="0"/>
                </a:moveTo>
                <a:lnTo>
                  <a:pt x="0" y="141"/>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2" name="Freeform 78"/>
          <p:cNvSpPr>
            <a:spLocks/>
          </p:cNvSpPr>
          <p:nvPr/>
        </p:nvSpPr>
        <p:spPr bwMode="auto">
          <a:xfrm>
            <a:off x="2112963" y="2908300"/>
            <a:ext cx="58737" cy="114300"/>
          </a:xfrm>
          <a:custGeom>
            <a:avLst/>
            <a:gdLst/>
            <a:ahLst/>
            <a:cxnLst>
              <a:cxn ang="0">
                <a:pos x="36" y="0"/>
              </a:cxn>
              <a:cxn ang="0">
                <a:pos x="17" y="71"/>
              </a:cxn>
              <a:cxn ang="0">
                <a:pos x="0" y="0"/>
              </a:cxn>
              <a:cxn ang="0">
                <a:pos x="36" y="0"/>
              </a:cxn>
            </a:cxnLst>
            <a:rect l="0" t="0" r="r" b="b"/>
            <a:pathLst>
              <a:path w="37" h="72">
                <a:moveTo>
                  <a:pt x="36" y="0"/>
                </a:moveTo>
                <a:lnTo>
                  <a:pt x="17" y="71"/>
                </a:lnTo>
                <a:lnTo>
                  <a:pt x="0" y="0"/>
                </a:lnTo>
                <a:lnTo>
                  <a:pt x="3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3" name="Freeform 79"/>
          <p:cNvSpPr>
            <a:spLocks/>
          </p:cNvSpPr>
          <p:nvPr/>
        </p:nvSpPr>
        <p:spPr bwMode="auto">
          <a:xfrm>
            <a:off x="3832225" y="2797175"/>
            <a:ext cx="114300" cy="339725"/>
          </a:xfrm>
          <a:custGeom>
            <a:avLst/>
            <a:gdLst/>
            <a:ahLst/>
            <a:cxnLst>
              <a:cxn ang="0">
                <a:pos x="71" y="0"/>
              </a:cxn>
              <a:cxn ang="0">
                <a:pos x="0" y="213"/>
              </a:cxn>
              <a:cxn ang="0">
                <a:pos x="71" y="0"/>
              </a:cxn>
            </a:cxnLst>
            <a:rect l="0" t="0" r="r" b="b"/>
            <a:pathLst>
              <a:path w="72" h="214">
                <a:moveTo>
                  <a:pt x="71" y="0"/>
                </a:moveTo>
                <a:lnTo>
                  <a:pt x="0" y="213"/>
                </a:lnTo>
                <a:lnTo>
                  <a:pt x="71"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4" name="Freeform 80"/>
          <p:cNvSpPr>
            <a:spLocks/>
          </p:cNvSpPr>
          <p:nvPr/>
        </p:nvSpPr>
        <p:spPr bwMode="auto">
          <a:xfrm>
            <a:off x="3832225" y="3019425"/>
            <a:ext cx="61913" cy="117475"/>
          </a:xfrm>
          <a:custGeom>
            <a:avLst/>
            <a:gdLst/>
            <a:ahLst/>
            <a:cxnLst>
              <a:cxn ang="0">
                <a:pos x="38" y="10"/>
              </a:cxn>
              <a:cxn ang="0">
                <a:pos x="0" y="73"/>
              </a:cxn>
              <a:cxn ang="0">
                <a:pos x="5" y="0"/>
              </a:cxn>
              <a:cxn ang="0">
                <a:pos x="38" y="10"/>
              </a:cxn>
            </a:cxnLst>
            <a:rect l="0" t="0" r="r" b="b"/>
            <a:pathLst>
              <a:path w="39" h="74">
                <a:moveTo>
                  <a:pt x="38" y="10"/>
                </a:moveTo>
                <a:lnTo>
                  <a:pt x="0" y="73"/>
                </a:lnTo>
                <a:lnTo>
                  <a:pt x="5" y="0"/>
                </a:lnTo>
                <a:lnTo>
                  <a:pt x="38" y="1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5" name="Freeform 81"/>
          <p:cNvSpPr>
            <a:spLocks/>
          </p:cNvSpPr>
          <p:nvPr/>
        </p:nvSpPr>
        <p:spPr bwMode="auto">
          <a:xfrm>
            <a:off x="4168775" y="2797175"/>
            <a:ext cx="114300" cy="339725"/>
          </a:xfrm>
          <a:custGeom>
            <a:avLst/>
            <a:gdLst/>
            <a:ahLst/>
            <a:cxnLst>
              <a:cxn ang="0">
                <a:pos x="0" y="0"/>
              </a:cxn>
              <a:cxn ang="0">
                <a:pos x="71" y="213"/>
              </a:cxn>
              <a:cxn ang="0">
                <a:pos x="0" y="0"/>
              </a:cxn>
            </a:cxnLst>
            <a:rect l="0" t="0" r="r" b="b"/>
            <a:pathLst>
              <a:path w="72" h="214">
                <a:moveTo>
                  <a:pt x="0" y="0"/>
                </a:moveTo>
                <a:lnTo>
                  <a:pt x="71" y="21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6" name="Freeform 82"/>
          <p:cNvSpPr>
            <a:spLocks/>
          </p:cNvSpPr>
          <p:nvPr/>
        </p:nvSpPr>
        <p:spPr bwMode="auto">
          <a:xfrm>
            <a:off x="4219575" y="3019425"/>
            <a:ext cx="63500" cy="117475"/>
          </a:xfrm>
          <a:custGeom>
            <a:avLst/>
            <a:gdLst/>
            <a:ahLst/>
            <a:cxnLst>
              <a:cxn ang="0">
                <a:pos x="33" y="0"/>
              </a:cxn>
              <a:cxn ang="0">
                <a:pos x="39" y="73"/>
              </a:cxn>
              <a:cxn ang="0">
                <a:pos x="0" y="10"/>
              </a:cxn>
              <a:cxn ang="0">
                <a:pos x="33" y="0"/>
              </a:cxn>
            </a:cxnLst>
            <a:rect l="0" t="0" r="r" b="b"/>
            <a:pathLst>
              <a:path w="40" h="74">
                <a:moveTo>
                  <a:pt x="33" y="0"/>
                </a:moveTo>
                <a:lnTo>
                  <a:pt x="39" y="73"/>
                </a:lnTo>
                <a:lnTo>
                  <a:pt x="0" y="10"/>
                </a:lnTo>
                <a:lnTo>
                  <a:pt x="33"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7" name="Freeform 83"/>
          <p:cNvSpPr>
            <a:spLocks/>
          </p:cNvSpPr>
          <p:nvPr/>
        </p:nvSpPr>
        <p:spPr bwMode="auto">
          <a:xfrm>
            <a:off x="4056063" y="2797175"/>
            <a:ext cx="1587" cy="225425"/>
          </a:xfrm>
          <a:custGeom>
            <a:avLst/>
            <a:gdLst/>
            <a:ahLst/>
            <a:cxnLst>
              <a:cxn ang="0">
                <a:pos x="0" y="0"/>
              </a:cxn>
              <a:cxn ang="0">
                <a:pos x="0" y="141"/>
              </a:cxn>
              <a:cxn ang="0">
                <a:pos x="0" y="0"/>
              </a:cxn>
            </a:cxnLst>
            <a:rect l="0" t="0" r="r" b="b"/>
            <a:pathLst>
              <a:path w="1" h="142">
                <a:moveTo>
                  <a:pt x="0" y="0"/>
                </a:moveTo>
                <a:lnTo>
                  <a:pt x="0" y="141"/>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8" name="Freeform 84"/>
          <p:cNvSpPr>
            <a:spLocks/>
          </p:cNvSpPr>
          <p:nvPr/>
        </p:nvSpPr>
        <p:spPr bwMode="auto">
          <a:xfrm>
            <a:off x="4027488" y="2908300"/>
            <a:ext cx="58737" cy="114300"/>
          </a:xfrm>
          <a:custGeom>
            <a:avLst/>
            <a:gdLst/>
            <a:ahLst/>
            <a:cxnLst>
              <a:cxn ang="0">
                <a:pos x="36" y="0"/>
              </a:cxn>
              <a:cxn ang="0">
                <a:pos x="18" y="71"/>
              </a:cxn>
              <a:cxn ang="0">
                <a:pos x="0" y="0"/>
              </a:cxn>
              <a:cxn ang="0">
                <a:pos x="36" y="0"/>
              </a:cxn>
            </a:cxnLst>
            <a:rect l="0" t="0" r="r" b="b"/>
            <a:pathLst>
              <a:path w="37" h="72">
                <a:moveTo>
                  <a:pt x="36" y="0"/>
                </a:moveTo>
                <a:lnTo>
                  <a:pt x="18" y="71"/>
                </a:lnTo>
                <a:lnTo>
                  <a:pt x="0" y="0"/>
                </a:lnTo>
                <a:lnTo>
                  <a:pt x="3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49" name="Freeform 85"/>
          <p:cNvSpPr>
            <a:spLocks/>
          </p:cNvSpPr>
          <p:nvPr/>
        </p:nvSpPr>
        <p:spPr bwMode="auto">
          <a:xfrm>
            <a:off x="5745163" y="2797175"/>
            <a:ext cx="114300" cy="339725"/>
          </a:xfrm>
          <a:custGeom>
            <a:avLst/>
            <a:gdLst/>
            <a:ahLst/>
            <a:cxnLst>
              <a:cxn ang="0">
                <a:pos x="71" y="0"/>
              </a:cxn>
              <a:cxn ang="0">
                <a:pos x="0" y="213"/>
              </a:cxn>
              <a:cxn ang="0">
                <a:pos x="71" y="0"/>
              </a:cxn>
            </a:cxnLst>
            <a:rect l="0" t="0" r="r" b="b"/>
            <a:pathLst>
              <a:path w="72" h="214">
                <a:moveTo>
                  <a:pt x="71" y="0"/>
                </a:moveTo>
                <a:lnTo>
                  <a:pt x="0" y="213"/>
                </a:lnTo>
                <a:lnTo>
                  <a:pt x="71"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0" name="Freeform 86"/>
          <p:cNvSpPr>
            <a:spLocks/>
          </p:cNvSpPr>
          <p:nvPr/>
        </p:nvSpPr>
        <p:spPr bwMode="auto">
          <a:xfrm>
            <a:off x="5745163" y="3019425"/>
            <a:ext cx="63500" cy="117475"/>
          </a:xfrm>
          <a:custGeom>
            <a:avLst/>
            <a:gdLst/>
            <a:ahLst/>
            <a:cxnLst>
              <a:cxn ang="0">
                <a:pos x="39" y="10"/>
              </a:cxn>
              <a:cxn ang="0">
                <a:pos x="0" y="73"/>
              </a:cxn>
              <a:cxn ang="0">
                <a:pos x="6" y="0"/>
              </a:cxn>
              <a:cxn ang="0">
                <a:pos x="39" y="10"/>
              </a:cxn>
            </a:cxnLst>
            <a:rect l="0" t="0" r="r" b="b"/>
            <a:pathLst>
              <a:path w="40" h="74">
                <a:moveTo>
                  <a:pt x="39" y="10"/>
                </a:moveTo>
                <a:lnTo>
                  <a:pt x="0" y="73"/>
                </a:lnTo>
                <a:lnTo>
                  <a:pt x="6" y="0"/>
                </a:lnTo>
                <a:lnTo>
                  <a:pt x="39" y="1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1" name="Freeform 87"/>
          <p:cNvSpPr>
            <a:spLocks/>
          </p:cNvSpPr>
          <p:nvPr/>
        </p:nvSpPr>
        <p:spPr bwMode="auto">
          <a:xfrm>
            <a:off x="6083300" y="2797175"/>
            <a:ext cx="114300" cy="339725"/>
          </a:xfrm>
          <a:custGeom>
            <a:avLst/>
            <a:gdLst/>
            <a:ahLst/>
            <a:cxnLst>
              <a:cxn ang="0">
                <a:pos x="0" y="0"/>
              </a:cxn>
              <a:cxn ang="0">
                <a:pos x="71" y="213"/>
              </a:cxn>
              <a:cxn ang="0">
                <a:pos x="0" y="0"/>
              </a:cxn>
            </a:cxnLst>
            <a:rect l="0" t="0" r="r" b="b"/>
            <a:pathLst>
              <a:path w="72" h="214">
                <a:moveTo>
                  <a:pt x="0" y="0"/>
                </a:moveTo>
                <a:lnTo>
                  <a:pt x="71" y="21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2" name="Freeform 88"/>
          <p:cNvSpPr>
            <a:spLocks/>
          </p:cNvSpPr>
          <p:nvPr/>
        </p:nvSpPr>
        <p:spPr bwMode="auto">
          <a:xfrm>
            <a:off x="6134100" y="3019425"/>
            <a:ext cx="63500" cy="117475"/>
          </a:xfrm>
          <a:custGeom>
            <a:avLst/>
            <a:gdLst/>
            <a:ahLst/>
            <a:cxnLst>
              <a:cxn ang="0">
                <a:pos x="33" y="0"/>
              </a:cxn>
              <a:cxn ang="0">
                <a:pos x="39" y="73"/>
              </a:cxn>
              <a:cxn ang="0">
                <a:pos x="0" y="10"/>
              </a:cxn>
              <a:cxn ang="0">
                <a:pos x="33" y="0"/>
              </a:cxn>
            </a:cxnLst>
            <a:rect l="0" t="0" r="r" b="b"/>
            <a:pathLst>
              <a:path w="40" h="74">
                <a:moveTo>
                  <a:pt x="33" y="0"/>
                </a:moveTo>
                <a:lnTo>
                  <a:pt x="39" y="73"/>
                </a:lnTo>
                <a:lnTo>
                  <a:pt x="0" y="10"/>
                </a:lnTo>
                <a:lnTo>
                  <a:pt x="33"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3" name="Freeform 89"/>
          <p:cNvSpPr>
            <a:spLocks/>
          </p:cNvSpPr>
          <p:nvPr/>
        </p:nvSpPr>
        <p:spPr bwMode="auto">
          <a:xfrm>
            <a:off x="5972175" y="2797175"/>
            <a:ext cx="1588" cy="225425"/>
          </a:xfrm>
          <a:custGeom>
            <a:avLst/>
            <a:gdLst/>
            <a:ahLst/>
            <a:cxnLst>
              <a:cxn ang="0">
                <a:pos x="0" y="0"/>
              </a:cxn>
              <a:cxn ang="0">
                <a:pos x="0" y="141"/>
              </a:cxn>
              <a:cxn ang="0">
                <a:pos x="0" y="0"/>
              </a:cxn>
            </a:cxnLst>
            <a:rect l="0" t="0" r="r" b="b"/>
            <a:pathLst>
              <a:path w="1" h="142">
                <a:moveTo>
                  <a:pt x="0" y="0"/>
                </a:moveTo>
                <a:lnTo>
                  <a:pt x="0" y="141"/>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4" name="Freeform 90"/>
          <p:cNvSpPr>
            <a:spLocks/>
          </p:cNvSpPr>
          <p:nvPr/>
        </p:nvSpPr>
        <p:spPr bwMode="auto">
          <a:xfrm>
            <a:off x="5942013" y="2908300"/>
            <a:ext cx="58737" cy="114300"/>
          </a:xfrm>
          <a:custGeom>
            <a:avLst/>
            <a:gdLst/>
            <a:ahLst/>
            <a:cxnLst>
              <a:cxn ang="0">
                <a:pos x="36" y="0"/>
              </a:cxn>
              <a:cxn ang="0">
                <a:pos x="19" y="71"/>
              </a:cxn>
              <a:cxn ang="0">
                <a:pos x="0" y="0"/>
              </a:cxn>
              <a:cxn ang="0">
                <a:pos x="36" y="0"/>
              </a:cxn>
            </a:cxnLst>
            <a:rect l="0" t="0" r="r" b="b"/>
            <a:pathLst>
              <a:path w="37" h="72">
                <a:moveTo>
                  <a:pt x="36" y="0"/>
                </a:moveTo>
                <a:lnTo>
                  <a:pt x="19" y="71"/>
                </a:lnTo>
                <a:lnTo>
                  <a:pt x="0" y="0"/>
                </a:lnTo>
                <a:lnTo>
                  <a:pt x="3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5" name="Freeform 91"/>
          <p:cNvSpPr>
            <a:spLocks/>
          </p:cNvSpPr>
          <p:nvPr/>
        </p:nvSpPr>
        <p:spPr bwMode="auto">
          <a:xfrm>
            <a:off x="7659688" y="2797175"/>
            <a:ext cx="115887" cy="339725"/>
          </a:xfrm>
          <a:custGeom>
            <a:avLst/>
            <a:gdLst/>
            <a:ahLst/>
            <a:cxnLst>
              <a:cxn ang="0">
                <a:pos x="72" y="0"/>
              </a:cxn>
              <a:cxn ang="0">
                <a:pos x="0" y="213"/>
              </a:cxn>
              <a:cxn ang="0">
                <a:pos x="72" y="0"/>
              </a:cxn>
            </a:cxnLst>
            <a:rect l="0" t="0" r="r" b="b"/>
            <a:pathLst>
              <a:path w="73" h="214">
                <a:moveTo>
                  <a:pt x="72" y="0"/>
                </a:moveTo>
                <a:lnTo>
                  <a:pt x="0" y="213"/>
                </a:lnTo>
                <a:lnTo>
                  <a:pt x="72"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6" name="Freeform 92"/>
          <p:cNvSpPr>
            <a:spLocks/>
          </p:cNvSpPr>
          <p:nvPr/>
        </p:nvSpPr>
        <p:spPr bwMode="auto">
          <a:xfrm>
            <a:off x="7659688" y="3019425"/>
            <a:ext cx="63500" cy="117475"/>
          </a:xfrm>
          <a:custGeom>
            <a:avLst/>
            <a:gdLst/>
            <a:ahLst/>
            <a:cxnLst>
              <a:cxn ang="0">
                <a:pos x="39" y="10"/>
              </a:cxn>
              <a:cxn ang="0">
                <a:pos x="0" y="73"/>
              </a:cxn>
              <a:cxn ang="0">
                <a:pos x="6" y="0"/>
              </a:cxn>
              <a:cxn ang="0">
                <a:pos x="39" y="10"/>
              </a:cxn>
            </a:cxnLst>
            <a:rect l="0" t="0" r="r" b="b"/>
            <a:pathLst>
              <a:path w="40" h="74">
                <a:moveTo>
                  <a:pt x="39" y="10"/>
                </a:moveTo>
                <a:lnTo>
                  <a:pt x="0" y="73"/>
                </a:lnTo>
                <a:lnTo>
                  <a:pt x="6" y="0"/>
                </a:lnTo>
                <a:lnTo>
                  <a:pt x="39" y="1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7" name="Freeform 93"/>
          <p:cNvSpPr>
            <a:spLocks/>
          </p:cNvSpPr>
          <p:nvPr/>
        </p:nvSpPr>
        <p:spPr bwMode="auto">
          <a:xfrm>
            <a:off x="7997825" y="2797175"/>
            <a:ext cx="112713" cy="339725"/>
          </a:xfrm>
          <a:custGeom>
            <a:avLst/>
            <a:gdLst/>
            <a:ahLst/>
            <a:cxnLst>
              <a:cxn ang="0">
                <a:pos x="0" y="0"/>
              </a:cxn>
              <a:cxn ang="0">
                <a:pos x="70" y="213"/>
              </a:cxn>
              <a:cxn ang="0">
                <a:pos x="0" y="0"/>
              </a:cxn>
            </a:cxnLst>
            <a:rect l="0" t="0" r="r" b="b"/>
            <a:pathLst>
              <a:path w="71" h="214">
                <a:moveTo>
                  <a:pt x="0" y="0"/>
                </a:moveTo>
                <a:lnTo>
                  <a:pt x="70" y="21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8" name="Freeform 94"/>
          <p:cNvSpPr>
            <a:spLocks/>
          </p:cNvSpPr>
          <p:nvPr/>
        </p:nvSpPr>
        <p:spPr bwMode="auto">
          <a:xfrm>
            <a:off x="8048625" y="3019425"/>
            <a:ext cx="61913" cy="117475"/>
          </a:xfrm>
          <a:custGeom>
            <a:avLst/>
            <a:gdLst/>
            <a:ahLst/>
            <a:cxnLst>
              <a:cxn ang="0">
                <a:pos x="33" y="0"/>
              </a:cxn>
              <a:cxn ang="0">
                <a:pos x="38" y="73"/>
              </a:cxn>
              <a:cxn ang="0">
                <a:pos x="0" y="10"/>
              </a:cxn>
              <a:cxn ang="0">
                <a:pos x="33" y="0"/>
              </a:cxn>
            </a:cxnLst>
            <a:rect l="0" t="0" r="r" b="b"/>
            <a:pathLst>
              <a:path w="39" h="74">
                <a:moveTo>
                  <a:pt x="33" y="0"/>
                </a:moveTo>
                <a:lnTo>
                  <a:pt x="38" y="73"/>
                </a:lnTo>
                <a:lnTo>
                  <a:pt x="0" y="10"/>
                </a:lnTo>
                <a:lnTo>
                  <a:pt x="33"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59" name="Freeform 95"/>
          <p:cNvSpPr>
            <a:spLocks/>
          </p:cNvSpPr>
          <p:nvPr/>
        </p:nvSpPr>
        <p:spPr bwMode="auto">
          <a:xfrm>
            <a:off x="7886700" y="2797175"/>
            <a:ext cx="1588" cy="225425"/>
          </a:xfrm>
          <a:custGeom>
            <a:avLst/>
            <a:gdLst/>
            <a:ahLst/>
            <a:cxnLst>
              <a:cxn ang="0">
                <a:pos x="0" y="0"/>
              </a:cxn>
              <a:cxn ang="0">
                <a:pos x="0" y="141"/>
              </a:cxn>
              <a:cxn ang="0">
                <a:pos x="0" y="0"/>
              </a:cxn>
            </a:cxnLst>
            <a:rect l="0" t="0" r="r" b="b"/>
            <a:pathLst>
              <a:path w="1" h="142">
                <a:moveTo>
                  <a:pt x="0" y="0"/>
                </a:moveTo>
                <a:lnTo>
                  <a:pt x="0" y="141"/>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0" name="Freeform 96"/>
          <p:cNvSpPr>
            <a:spLocks/>
          </p:cNvSpPr>
          <p:nvPr/>
        </p:nvSpPr>
        <p:spPr bwMode="auto">
          <a:xfrm>
            <a:off x="7856538" y="2908300"/>
            <a:ext cx="58737" cy="114300"/>
          </a:xfrm>
          <a:custGeom>
            <a:avLst/>
            <a:gdLst/>
            <a:ahLst/>
            <a:cxnLst>
              <a:cxn ang="0">
                <a:pos x="36" y="0"/>
              </a:cxn>
              <a:cxn ang="0">
                <a:pos x="19" y="71"/>
              </a:cxn>
              <a:cxn ang="0">
                <a:pos x="0" y="0"/>
              </a:cxn>
              <a:cxn ang="0">
                <a:pos x="36" y="0"/>
              </a:cxn>
            </a:cxnLst>
            <a:rect l="0" t="0" r="r" b="b"/>
            <a:pathLst>
              <a:path w="37" h="72">
                <a:moveTo>
                  <a:pt x="36" y="0"/>
                </a:moveTo>
                <a:lnTo>
                  <a:pt x="19" y="71"/>
                </a:lnTo>
                <a:lnTo>
                  <a:pt x="0" y="0"/>
                </a:lnTo>
                <a:lnTo>
                  <a:pt x="3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1" name="Freeform 97"/>
          <p:cNvSpPr>
            <a:spLocks/>
          </p:cNvSpPr>
          <p:nvPr/>
        </p:nvSpPr>
        <p:spPr bwMode="auto">
          <a:xfrm>
            <a:off x="1987550" y="3233738"/>
            <a:ext cx="57150" cy="28575"/>
          </a:xfrm>
          <a:custGeom>
            <a:avLst/>
            <a:gdLst/>
            <a:ahLst/>
            <a:cxnLst>
              <a:cxn ang="0">
                <a:pos x="35" y="9"/>
              </a:cxn>
              <a:cxn ang="0">
                <a:pos x="18" y="0"/>
              </a:cxn>
              <a:cxn ang="0">
                <a:pos x="0" y="9"/>
              </a:cxn>
              <a:cxn ang="0">
                <a:pos x="18" y="17"/>
              </a:cxn>
              <a:cxn ang="0">
                <a:pos x="35" y="9"/>
              </a:cxn>
            </a:cxnLst>
            <a:rect l="0" t="0" r="r" b="b"/>
            <a:pathLst>
              <a:path w="36" h="18">
                <a:moveTo>
                  <a:pt x="35" y="9"/>
                </a:moveTo>
                <a:lnTo>
                  <a:pt x="18" y="0"/>
                </a:lnTo>
                <a:lnTo>
                  <a:pt x="0" y="9"/>
                </a:lnTo>
                <a:lnTo>
                  <a:pt x="18" y="17"/>
                </a:lnTo>
                <a:lnTo>
                  <a:pt x="35"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2" name="Freeform 98"/>
          <p:cNvSpPr>
            <a:spLocks/>
          </p:cNvSpPr>
          <p:nvPr/>
        </p:nvSpPr>
        <p:spPr bwMode="auto">
          <a:xfrm>
            <a:off x="2112963" y="3233738"/>
            <a:ext cx="58737" cy="28575"/>
          </a:xfrm>
          <a:custGeom>
            <a:avLst/>
            <a:gdLst/>
            <a:ahLst/>
            <a:cxnLst>
              <a:cxn ang="0">
                <a:pos x="36" y="9"/>
              </a:cxn>
              <a:cxn ang="0">
                <a:pos x="17" y="0"/>
              </a:cxn>
              <a:cxn ang="0">
                <a:pos x="0" y="9"/>
              </a:cxn>
              <a:cxn ang="0">
                <a:pos x="17" y="17"/>
              </a:cxn>
              <a:cxn ang="0">
                <a:pos x="36" y="9"/>
              </a:cxn>
            </a:cxnLst>
            <a:rect l="0" t="0" r="r" b="b"/>
            <a:pathLst>
              <a:path w="37" h="18">
                <a:moveTo>
                  <a:pt x="36" y="9"/>
                </a:moveTo>
                <a:lnTo>
                  <a:pt x="17" y="0"/>
                </a:lnTo>
                <a:lnTo>
                  <a:pt x="0" y="9"/>
                </a:lnTo>
                <a:lnTo>
                  <a:pt x="17" y="17"/>
                </a:lnTo>
                <a:lnTo>
                  <a:pt x="36"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3" name="Freeform 99"/>
          <p:cNvSpPr>
            <a:spLocks/>
          </p:cNvSpPr>
          <p:nvPr/>
        </p:nvSpPr>
        <p:spPr bwMode="auto">
          <a:xfrm>
            <a:off x="2239963" y="3233738"/>
            <a:ext cx="58737" cy="28575"/>
          </a:xfrm>
          <a:custGeom>
            <a:avLst/>
            <a:gdLst/>
            <a:ahLst/>
            <a:cxnLst>
              <a:cxn ang="0">
                <a:pos x="36" y="9"/>
              </a:cxn>
              <a:cxn ang="0">
                <a:pos x="18" y="0"/>
              </a:cxn>
              <a:cxn ang="0">
                <a:pos x="0" y="9"/>
              </a:cxn>
              <a:cxn ang="0">
                <a:pos x="18" y="17"/>
              </a:cxn>
              <a:cxn ang="0">
                <a:pos x="36" y="9"/>
              </a:cxn>
            </a:cxnLst>
            <a:rect l="0" t="0" r="r" b="b"/>
            <a:pathLst>
              <a:path w="37" h="18">
                <a:moveTo>
                  <a:pt x="36" y="9"/>
                </a:moveTo>
                <a:lnTo>
                  <a:pt x="18" y="0"/>
                </a:lnTo>
                <a:lnTo>
                  <a:pt x="0" y="9"/>
                </a:lnTo>
                <a:lnTo>
                  <a:pt x="18" y="17"/>
                </a:lnTo>
                <a:lnTo>
                  <a:pt x="36"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4" name="Freeform 100"/>
          <p:cNvSpPr>
            <a:spLocks/>
          </p:cNvSpPr>
          <p:nvPr/>
        </p:nvSpPr>
        <p:spPr bwMode="auto">
          <a:xfrm>
            <a:off x="3887788" y="3233738"/>
            <a:ext cx="58737" cy="28575"/>
          </a:xfrm>
          <a:custGeom>
            <a:avLst/>
            <a:gdLst/>
            <a:ahLst/>
            <a:cxnLst>
              <a:cxn ang="0">
                <a:pos x="36" y="9"/>
              </a:cxn>
              <a:cxn ang="0">
                <a:pos x="18" y="0"/>
              </a:cxn>
              <a:cxn ang="0">
                <a:pos x="0" y="9"/>
              </a:cxn>
              <a:cxn ang="0">
                <a:pos x="18" y="17"/>
              </a:cxn>
              <a:cxn ang="0">
                <a:pos x="36" y="9"/>
              </a:cxn>
            </a:cxnLst>
            <a:rect l="0" t="0" r="r" b="b"/>
            <a:pathLst>
              <a:path w="37" h="18">
                <a:moveTo>
                  <a:pt x="36" y="9"/>
                </a:moveTo>
                <a:lnTo>
                  <a:pt x="18" y="0"/>
                </a:lnTo>
                <a:lnTo>
                  <a:pt x="0" y="9"/>
                </a:lnTo>
                <a:lnTo>
                  <a:pt x="18" y="17"/>
                </a:lnTo>
                <a:lnTo>
                  <a:pt x="36"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5" name="Freeform 101"/>
          <p:cNvSpPr>
            <a:spLocks/>
          </p:cNvSpPr>
          <p:nvPr/>
        </p:nvSpPr>
        <p:spPr bwMode="auto">
          <a:xfrm>
            <a:off x="4014788" y="3233738"/>
            <a:ext cx="55562" cy="28575"/>
          </a:xfrm>
          <a:custGeom>
            <a:avLst/>
            <a:gdLst/>
            <a:ahLst/>
            <a:cxnLst>
              <a:cxn ang="0">
                <a:pos x="34" y="9"/>
              </a:cxn>
              <a:cxn ang="0">
                <a:pos x="18" y="0"/>
              </a:cxn>
              <a:cxn ang="0">
                <a:pos x="0" y="9"/>
              </a:cxn>
              <a:cxn ang="0">
                <a:pos x="18" y="17"/>
              </a:cxn>
              <a:cxn ang="0">
                <a:pos x="34" y="9"/>
              </a:cxn>
            </a:cxnLst>
            <a:rect l="0" t="0" r="r" b="b"/>
            <a:pathLst>
              <a:path w="35" h="18">
                <a:moveTo>
                  <a:pt x="34" y="9"/>
                </a:moveTo>
                <a:lnTo>
                  <a:pt x="18" y="0"/>
                </a:lnTo>
                <a:lnTo>
                  <a:pt x="0" y="9"/>
                </a:lnTo>
                <a:lnTo>
                  <a:pt x="18" y="17"/>
                </a:lnTo>
                <a:lnTo>
                  <a:pt x="34"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6" name="Freeform 102"/>
          <p:cNvSpPr>
            <a:spLocks/>
          </p:cNvSpPr>
          <p:nvPr/>
        </p:nvSpPr>
        <p:spPr bwMode="auto">
          <a:xfrm>
            <a:off x="4140200" y="3233738"/>
            <a:ext cx="58738" cy="28575"/>
          </a:xfrm>
          <a:custGeom>
            <a:avLst/>
            <a:gdLst/>
            <a:ahLst/>
            <a:cxnLst>
              <a:cxn ang="0">
                <a:pos x="36" y="9"/>
              </a:cxn>
              <a:cxn ang="0">
                <a:pos x="18" y="0"/>
              </a:cxn>
              <a:cxn ang="0">
                <a:pos x="0" y="9"/>
              </a:cxn>
              <a:cxn ang="0">
                <a:pos x="18" y="17"/>
              </a:cxn>
              <a:cxn ang="0">
                <a:pos x="36" y="9"/>
              </a:cxn>
            </a:cxnLst>
            <a:rect l="0" t="0" r="r" b="b"/>
            <a:pathLst>
              <a:path w="37" h="18">
                <a:moveTo>
                  <a:pt x="36" y="9"/>
                </a:moveTo>
                <a:lnTo>
                  <a:pt x="18" y="0"/>
                </a:lnTo>
                <a:lnTo>
                  <a:pt x="0" y="9"/>
                </a:lnTo>
                <a:lnTo>
                  <a:pt x="18" y="17"/>
                </a:lnTo>
                <a:lnTo>
                  <a:pt x="36"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7" name="Freeform 103"/>
          <p:cNvSpPr>
            <a:spLocks/>
          </p:cNvSpPr>
          <p:nvPr/>
        </p:nvSpPr>
        <p:spPr bwMode="auto">
          <a:xfrm>
            <a:off x="5802313" y="3233738"/>
            <a:ext cx="57150" cy="28575"/>
          </a:xfrm>
          <a:custGeom>
            <a:avLst/>
            <a:gdLst/>
            <a:ahLst/>
            <a:cxnLst>
              <a:cxn ang="0">
                <a:pos x="35" y="9"/>
              </a:cxn>
              <a:cxn ang="0">
                <a:pos x="17" y="0"/>
              </a:cxn>
              <a:cxn ang="0">
                <a:pos x="0" y="9"/>
              </a:cxn>
              <a:cxn ang="0">
                <a:pos x="17" y="17"/>
              </a:cxn>
              <a:cxn ang="0">
                <a:pos x="35" y="9"/>
              </a:cxn>
            </a:cxnLst>
            <a:rect l="0" t="0" r="r" b="b"/>
            <a:pathLst>
              <a:path w="36" h="18">
                <a:moveTo>
                  <a:pt x="35" y="9"/>
                </a:moveTo>
                <a:lnTo>
                  <a:pt x="17" y="0"/>
                </a:lnTo>
                <a:lnTo>
                  <a:pt x="0" y="9"/>
                </a:lnTo>
                <a:lnTo>
                  <a:pt x="17" y="17"/>
                </a:lnTo>
                <a:lnTo>
                  <a:pt x="35"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8" name="Freeform 104"/>
          <p:cNvSpPr>
            <a:spLocks/>
          </p:cNvSpPr>
          <p:nvPr/>
        </p:nvSpPr>
        <p:spPr bwMode="auto">
          <a:xfrm>
            <a:off x="5927725" y="3233738"/>
            <a:ext cx="60325" cy="28575"/>
          </a:xfrm>
          <a:custGeom>
            <a:avLst/>
            <a:gdLst/>
            <a:ahLst/>
            <a:cxnLst>
              <a:cxn ang="0">
                <a:pos x="37" y="9"/>
              </a:cxn>
              <a:cxn ang="0">
                <a:pos x="18" y="0"/>
              </a:cxn>
              <a:cxn ang="0">
                <a:pos x="0" y="9"/>
              </a:cxn>
              <a:cxn ang="0">
                <a:pos x="18" y="17"/>
              </a:cxn>
              <a:cxn ang="0">
                <a:pos x="37" y="9"/>
              </a:cxn>
            </a:cxnLst>
            <a:rect l="0" t="0" r="r" b="b"/>
            <a:pathLst>
              <a:path w="38" h="18">
                <a:moveTo>
                  <a:pt x="37" y="9"/>
                </a:moveTo>
                <a:lnTo>
                  <a:pt x="18" y="0"/>
                </a:lnTo>
                <a:lnTo>
                  <a:pt x="0" y="9"/>
                </a:lnTo>
                <a:lnTo>
                  <a:pt x="18" y="17"/>
                </a:lnTo>
                <a:lnTo>
                  <a:pt x="37"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69" name="Freeform 105"/>
          <p:cNvSpPr>
            <a:spLocks/>
          </p:cNvSpPr>
          <p:nvPr/>
        </p:nvSpPr>
        <p:spPr bwMode="auto">
          <a:xfrm>
            <a:off x="6056313" y="3233738"/>
            <a:ext cx="57150" cy="28575"/>
          </a:xfrm>
          <a:custGeom>
            <a:avLst/>
            <a:gdLst/>
            <a:ahLst/>
            <a:cxnLst>
              <a:cxn ang="0">
                <a:pos x="35" y="9"/>
              </a:cxn>
              <a:cxn ang="0">
                <a:pos x="17" y="0"/>
              </a:cxn>
              <a:cxn ang="0">
                <a:pos x="0" y="9"/>
              </a:cxn>
              <a:cxn ang="0">
                <a:pos x="17" y="17"/>
              </a:cxn>
              <a:cxn ang="0">
                <a:pos x="35" y="9"/>
              </a:cxn>
            </a:cxnLst>
            <a:rect l="0" t="0" r="r" b="b"/>
            <a:pathLst>
              <a:path w="36" h="18">
                <a:moveTo>
                  <a:pt x="35" y="9"/>
                </a:moveTo>
                <a:lnTo>
                  <a:pt x="17" y="0"/>
                </a:lnTo>
                <a:lnTo>
                  <a:pt x="0" y="9"/>
                </a:lnTo>
                <a:lnTo>
                  <a:pt x="17" y="17"/>
                </a:lnTo>
                <a:lnTo>
                  <a:pt x="35"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0" name="Freeform 106"/>
          <p:cNvSpPr>
            <a:spLocks/>
          </p:cNvSpPr>
          <p:nvPr/>
        </p:nvSpPr>
        <p:spPr bwMode="auto">
          <a:xfrm>
            <a:off x="7731125" y="3233738"/>
            <a:ext cx="57150" cy="28575"/>
          </a:xfrm>
          <a:custGeom>
            <a:avLst/>
            <a:gdLst/>
            <a:ahLst/>
            <a:cxnLst>
              <a:cxn ang="0">
                <a:pos x="35" y="9"/>
              </a:cxn>
              <a:cxn ang="0">
                <a:pos x="17" y="0"/>
              </a:cxn>
              <a:cxn ang="0">
                <a:pos x="0" y="9"/>
              </a:cxn>
              <a:cxn ang="0">
                <a:pos x="17" y="17"/>
              </a:cxn>
              <a:cxn ang="0">
                <a:pos x="35" y="9"/>
              </a:cxn>
            </a:cxnLst>
            <a:rect l="0" t="0" r="r" b="b"/>
            <a:pathLst>
              <a:path w="36" h="18">
                <a:moveTo>
                  <a:pt x="35" y="9"/>
                </a:moveTo>
                <a:lnTo>
                  <a:pt x="17" y="0"/>
                </a:lnTo>
                <a:lnTo>
                  <a:pt x="0" y="9"/>
                </a:lnTo>
                <a:lnTo>
                  <a:pt x="17" y="17"/>
                </a:lnTo>
                <a:lnTo>
                  <a:pt x="35"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1" name="Freeform 107"/>
          <p:cNvSpPr>
            <a:spLocks/>
          </p:cNvSpPr>
          <p:nvPr/>
        </p:nvSpPr>
        <p:spPr bwMode="auto">
          <a:xfrm>
            <a:off x="7856538" y="3233738"/>
            <a:ext cx="58737" cy="28575"/>
          </a:xfrm>
          <a:custGeom>
            <a:avLst/>
            <a:gdLst/>
            <a:ahLst/>
            <a:cxnLst>
              <a:cxn ang="0">
                <a:pos x="36" y="9"/>
              </a:cxn>
              <a:cxn ang="0">
                <a:pos x="19" y="0"/>
              </a:cxn>
              <a:cxn ang="0">
                <a:pos x="0" y="9"/>
              </a:cxn>
              <a:cxn ang="0">
                <a:pos x="19" y="17"/>
              </a:cxn>
              <a:cxn ang="0">
                <a:pos x="36" y="9"/>
              </a:cxn>
            </a:cxnLst>
            <a:rect l="0" t="0" r="r" b="b"/>
            <a:pathLst>
              <a:path w="37" h="18">
                <a:moveTo>
                  <a:pt x="36" y="9"/>
                </a:moveTo>
                <a:lnTo>
                  <a:pt x="19" y="0"/>
                </a:lnTo>
                <a:lnTo>
                  <a:pt x="0" y="9"/>
                </a:lnTo>
                <a:lnTo>
                  <a:pt x="19" y="17"/>
                </a:lnTo>
                <a:lnTo>
                  <a:pt x="36"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2" name="Freeform 108"/>
          <p:cNvSpPr>
            <a:spLocks/>
          </p:cNvSpPr>
          <p:nvPr/>
        </p:nvSpPr>
        <p:spPr bwMode="auto">
          <a:xfrm>
            <a:off x="7983538" y="3233738"/>
            <a:ext cx="57150" cy="28575"/>
          </a:xfrm>
          <a:custGeom>
            <a:avLst/>
            <a:gdLst/>
            <a:ahLst/>
            <a:cxnLst>
              <a:cxn ang="0">
                <a:pos x="35" y="9"/>
              </a:cxn>
              <a:cxn ang="0">
                <a:pos x="17" y="0"/>
              </a:cxn>
              <a:cxn ang="0">
                <a:pos x="0" y="9"/>
              </a:cxn>
              <a:cxn ang="0">
                <a:pos x="17" y="17"/>
              </a:cxn>
              <a:cxn ang="0">
                <a:pos x="35" y="9"/>
              </a:cxn>
            </a:cxnLst>
            <a:rect l="0" t="0" r="r" b="b"/>
            <a:pathLst>
              <a:path w="36" h="18">
                <a:moveTo>
                  <a:pt x="35" y="9"/>
                </a:moveTo>
                <a:lnTo>
                  <a:pt x="17" y="0"/>
                </a:lnTo>
                <a:lnTo>
                  <a:pt x="0" y="9"/>
                </a:lnTo>
                <a:lnTo>
                  <a:pt x="17" y="17"/>
                </a:lnTo>
                <a:lnTo>
                  <a:pt x="35"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3" name="Freeform 109"/>
          <p:cNvSpPr>
            <a:spLocks/>
          </p:cNvSpPr>
          <p:nvPr/>
        </p:nvSpPr>
        <p:spPr bwMode="auto">
          <a:xfrm>
            <a:off x="6815138" y="2684463"/>
            <a:ext cx="58737" cy="30162"/>
          </a:xfrm>
          <a:custGeom>
            <a:avLst/>
            <a:gdLst/>
            <a:ahLst/>
            <a:cxnLst>
              <a:cxn ang="0">
                <a:pos x="36" y="9"/>
              </a:cxn>
              <a:cxn ang="0">
                <a:pos x="18" y="0"/>
              </a:cxn>
              <a:cxn ang="0">
                <a:pos x="0" y="9"/>
              </a:cxn>
              <a:cxn ang="0">
                <a:pos x="18" y="18"/>
              </a:cxn>
              <a:cxn ang="0">
                <a:pos x="36" y="9"/>
              </a:cxn>
            </a:cxnLst>
            <a:rect l="0" t="0" r="r" b="b"/>
            <a:pathLst>
              <a:path w="37" h="19">
                <a:moveTo>
                  <a:pt x="36" y="9"/>
                </a:moveTo>
                <a:lnTo>
                  <a:pt x="18" y="0"/>
                </a:lnTo>
                <a:lnTo>
                  <a:pt x="0" y="9"/>
                </a:lnTo>
                <a:lnTo>
                  <a:pt x="18" y="18"/>
                </a:lnTo>
                <a:lnTo>
                  <a:pt x="36"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4" name="Freeform 110"/>
          <p:cNvSpPr>
            <a:spLocks/>
          </p:cNvSpPr>
          <p:nvPr/>
        </p:nvSpPr>
        <p:spPr bwMode="auto">
          <a:xfrm>
            <a:off x="6942138" y="2684463"/>
            <a:ext cx="57150" cy="30162"/>
          </a:xfrm>
          <a:custGeom>
            <a:avLst/>
            <a:gdLst/>
            <a:ahLst/>
            <a:cxnLst>
              <a:cxn ang="0">
                <a:pos x="35" y="9"/>
              </a:cxn>
              <a:cxn ang="0">
                <a:pos x="18" y="0"/>
              </a:cxn>
              <a:cxn ang="0">
                <a:pos x="0" y="9"/>
              </a:cxn>
              <a:cxn ang="0">
                <a:pos x="18" y="18"/>
              </a:cxn>
              <a:cxn ang="0">
                <a:pos x="35" y="9"/>
              </a:cxn>
            </a:cxnLst>
            <a:rect l="0" t="0" r="r" b="b"/>
            <a:pathLst>
              <a:path w="36" h="19">
                <a:moveTo>
                  <a:pt x="35" y="9"/>
                </a:moveTo>
                <a:lnTo>
                  <a:pt x="18" y="0"/>
                </a:lnTo>
                <a:lnTo>
                  <a:pt x="0" y="9"/>
                </a:lnTo>
                <a:lnTo>
                  <a:pt x="18" y="18"/>
                </a:lnTo>
                <a:lnTo>
                  <a:pt x="35"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5" name="Freeform 111"/>
          <p:cNvSpPr>
            <a:spLocks/>
          </p:cNvSpPr>
          <p:nvPr/>
        </p:nvSpPr>
        <p:spPr bwMode="auto">
          <a:xfrm>
            <a:off x="7069138" y="2684463"/>
            <a:ext cx="58737" cy="30162"/>
          </a:xfrm>
          <a:custGeom>
            <a:avLst/>
            <a:gdLst/>
            <a:ahLst/>
            <a:cxnLst>
              <a:cxn ang="0">
                <a:pos x="36" y="9"/>
              </a:cxn>
              <a:cxn ang="0">
                <a:pos x="18" y="0"/>
              </a:cxn>
              <a:cxn ang="0">
                <a:pos x="0" y="9"/>
              </a:cxn>
              <a:cxn ang="0">
                <a:pos x="18" y="18"/>
              </a:cxn>
              <a:cxn ang="0">
                <a:pos x="36" y="9"/>
              </a:cxn>
            </a:cxnLst>
            <a:rect l="0" t="0" r="r" b="b"/>
            <a:pathLst>
              <a:path w="37" h="19">
                <a:moveTo>
                  <a:pt x="36" y="9"/>
                </a:moveTo>
                <a:lnTo>
                  <a:pt x="18" y="0"/>
                </a:lnTo>
                <a:lnTo>
                  <a:pt x="0" y="9"/>
                </a:lnTo>
                <a:lnTo>
                  <a:pt x="18" y="18"/>
                </a:lnTo>
                <a:lnTo>
                  <a:pt x="36" y="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6" name="Freeform 112"/>
          <p:cNvSpPr>
            <a:spLocks/>
          </p:cNvSpPr>
          <p:nvPr/>
        </p:nvSpPr>
        <p:spPr bwMode="auto">
          <a:xfrm>
            <a:off x="4803775" y="2025650"/>
            <a:ext cx="55563" cy="28575"/>
          </a:xfrm>
          <a:custGeom>
            <a:avLst/>
            <a:gdLst/>
            <a:ahLst/>
            <a:cxnLst>
              <a:cxn ang="0">
                <a:pos x="34" y="8"/>
              </a:cxn>
              <a:cxn ang="0">
                <a:pos x="17" y="0"/>
              </a:cxn>
              <a:cxn ang="0">
                <a:pos x="0" y="8"/>
              </a:cxn>
              <a:cxn ang="0">
                <a:pos x="17" y="17"/>
              </a:cxn>
              <a:cxn ang="0">
                <a:pos x="34" y="8"/>
              </a:cxn>
            </a:cxnLst>
            <a:rect l="0" t="0" r="r" b="b"/>
            <a:pathLst>
              <a:path w="35" h="18">
                <a:moveTo>
                  <a:pt x="34" y="8"/>
                </a:moveTo>
                <a:lnTo>
                  <a:pt x="17" y="0"/>
                </a:lnTo>
                <a:lnTo>
                  <a:pt x="0" y="8"/>
                </a:lnTo>
                <a:lnTo>
                  <a:pt x="17" y="17"/>
                </a:lnTo>
                <a:lnTo>
                  <a:pt x="34" y="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7" name="Freeform 113"/>
          <p:cNvSpPr>
            <a:spLocks/>
          </p:cNvSpPr>
          <p:nvPr/>
        </p:nvSpPr>
        <p:spPr bwMode="auto">
          <a:xfrm>
            <a:off x="4927600" y="2025650"/>
            <a:ext cx="60325" cy="28575"/>
          </a:xfrm>
          <a:custGeom>
            <a:avLst/>
            <a:gdLst/>
            <a:ahLst/>
            <a:cxnLst>
              <a:cxn ang="0">
                <a:pos x="37" y="8"/>
              </a:cxn>
              <a:cxn ang="0">
                <a:pos x="19" y="0"/>
              </a:cxn>
              <a:cxn ang="0">
                <a:pos x="0" y="8"/>
              </a:cxn>
              <a:cxn ang="0">
                <a:pos x="19" y="17"/>
              </a:cxn>
              <a:cxn ang="0">
                <a:pos x="37" y="8"/>
              </a:cxn>
            </a:cxnLst>
            <a:rect l="0" t="0" r="r" b="b"/>
            <a:pathLst>
              <a:path w="38" h="18">
                <a:moveTo>
                  <a:pt x="37" y="8"/>
                </a:moveTo>
                <a:lnTo>
                  <a:pt x="19" y="0"/>
                </a:lnTo>
                <a:lnTo>
                  <a:pt x="0" y="8"/>
                </a:lnTo>
                <a:lnTo>
                  <a:pt x="19" y="17"/>
                </a:lnTo>
                <a:lnTo>
                  <a:pt x="37" y="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8" name="Freeform 114"/>
          <p:cNvSpPr>
            <a:spLocks/>
          </p:cNvSpPr>
          <p:nvPr/>
        </p:nvSpPr>
        <p:spPr bwMode="auto">
          <a:xfrm>
            <a:off x="5056188" y="2025650"/>
            <a:ext cx="57150" cy="28575"/>
          </a:xfrm>
          <a:custGeom>
            <a:avLst/>
            <a:gdLst/>
            <a:ahLst/>
            <a:cxnLst>
              <a:cxn ang="0">
                <a:pos x="35" y="8"/>
              </a:cxn>
              <a:cxn ang="0">
                <a:pos x="17" y="0"/>
              </a:cxn>
              <a:cxn ang="0">
                <a:pos x="0" y="8"/>
              </a:cxn>
              <a:cxn ang="0">
                <a:pos x="17" y="17"/>
              </a:cxn>
              <a:cxn ang="0">
                <a:pos x="35" y="8"/>
              </a:cxn>
            </a:cxnLst>
            <a:rect l="0" t="0" r="r" b="b"/>
            <a:pathLst>
              <a:path w="36" h="18">
                <a:moveTo>
                  <a:pt x="35" y="8"/>
                </a:moveTo>
                <a:lnTo>
                  <a:pt x="17" y="0"/>
                </a:lnTo>
                <a:lnTo>
                  <a:pt x="0" y="8"/>
                </a:lnTo>
                <a:lnTo>
                  <a:pt x="17" y="17"/>
                </a:lnTo>
                <a:lnTo>
                  <a:pt x="35" y="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79" name="Freeform 115"/>
          <p:cNvSpPr>
            <a:spLocks/>
          </p:cNvSpPr>
          <p:nvPr/>
        </p:nvSpPr>
        <p:spPr bwMode="auto">
          <a:xfrm>
            <a:off x="2957513" y="2671763"/>
            <a:ext cx="58737" cy="28575"/>
          </a:xfrm>
          <a:custGeom>
            <a:avLst/>
            <a:gdLst/>
            <a:ahLst/>
            <a:cxnLst>
              <a:cxn ang="0">
                <a:pos x="36" y="8"/>
              </a:cxn>
              <a:cxn ang="0">
                <a:pos x="18" y="0"/>
              </a:cxn>
              <a:cxn ang="0">
                <a:pos x="0" y="8"/>
              </a:cxn>
              <a:cxn ang="0">
                <a:pos x="18" y="17"/>
              </a:cxn>
              <a:cxn ang="0">
                <a:pos x="36" y="8"/>
              </a:cxn>
            </a:cxnLst>
            <a:rect l="0" t="0" r="r" b="b"/>
            <a:pathLst>
              <a:path w="37" h="18">
                <a:moveTo>
                  <a:pt x="36" y="8"/>
                </a:moveTo>
                <a:lnTo>
                  <a:pt x="18" y="0"/>
                </a:lnTo>
                <a:lnTo>
                  <a:pt x="0" y="8"/>
                </a:lnTo>
                <a:lnTo>
                  <a:pt x="18" y="17"/>
                </a:lnTo>
                <a:lnTo>
                  <a:pt x="36" y="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80" name="Freeform 116"/>
          <p:cNvSpPr>
            <a:spLocks/>
          </p:cNvSpPr>
          <p:nvPr/>
        </p:nvSpPr>
        <p:spPr bwMode="auto">
          <a:xfrm>
            <a:off x="3086100" y="2671763"/>
            <a:ext cx="57150" cy="28575"/>
          </a:xfrm>
          <a:custGeom>
            <a:avLst/>
            <a:gdLst/>
            <a:ahLst/>
            <a:cxnLst>
              <a:cxn ang="0">
                <a:pos x="35" y="8"/>
              </a:cxn>
              <a:cxn ang="0">
                <a:pos x="17" y="0"/>
              </a:cxn>
              <a:cxn ang="0">
                <a:pos x="0" y="8"/>
              </a:cxn>
              <a:cxn ang="0">
                <a:pos x="17" y="17"/>
              </a:cxn>
              <a:cxn ang="0">
                <a:pos x="35" y="8"/>
              </a:cxn>
            </a:cxnLst>
            <a:rect l="0" t="0" r="r" b="b"/>
            <a:pathLst>
              <a:path w="36" h="18">
                <a:moveTo>
                  <a:pt x="35" y="8"/>
                </a:moveTo>
                <a:lnTo>
                  <a:pt x="17" y="0"/>
                </a:lnTo>
                <a:lnTo>
                  <a:pt x="0" y="8"/>
                </a:lnTo>
                <a:lnTo>
                  <a:pt x="17" y="17"/>
                </a:lnTo>
                <a:lnTo>
                  <a:pt x="35" y="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81" name="Freeform 117"/>
          <p:cNvSpPr>
            <a:spLocks/>
          </p:cNvSpPr>
          <p:nvPr/>
        </p:nvSpPr>
        <p:spPr bwMode="auto">
          <a:xfrm>
            <a:off x="3211513" y="2671763"/>
            <a:ext cx="58737" cy="28575"/>
          </a:xfrm>
          <a:custGeom>
            <a:avLst/>
            <a:gdLst/>
            <a:ahLst/>
            <a:cxnLst>
              <a:cxn ang="0">
                <a:pos x="36" y="8"/>
              </a:cxn>
              <a:cxn ang="0">
                <a:pos x="18" y="0"/>
              </a:cxn>
              <a:cxn ang="0">
                <a:pos x="0" y="8"/>
              </a:cxn>
              <a:cxn ang="0">
                <a:pos x="18" y="17"/>
              </a:cxn>
              <a:cxn ang="0">
                <a:pos x="36" y="8"/>
              </a:cxn>
            </a:cxnLst>
            <a:rect l="0" t="0" r="r" b="b"/>
            <a:pathLst>
              <a:path w="37" h="18">
                <a:moveTo>
                  <a:pt x="36" y="8"/>
                </a:moveTo>
                <a:lnTo>
                  <a:pt x="18" y="0"/>
                </a:lnTo>
                <a:lnTo>
                  <a:pt x="0" y="8"/>
                </a:lnTo>
                <a:lnTo>
                  <a:pt x="18" y="17"/>
                </a:lnTo>
                <a:lnTo>
                  <a:pt x="36" y="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82" name="Freeform 118"/>
          <p:cNvSpPr>
            <a:spLocks/>
          </p:cNvSpPr>
          <p:nvPr/>
        </p:nvSpPr>
        <p:spPr bwMode="auto">
          <a:xfrm>
            <a:off x="1704975" y="996950"/>
            <a:ext cx="1588" cy="1912938"/>
          </a:xfrm>
          <a:custGeom>
            <a:avLst/>
            <a:gdLst/>
            <a:ahLst/>
            <a:cxnLst>
              <a:cxn ang="0">
                <a:pos x="0" y="0"/>
              </a:cxn>
              <a:cxn ang="0">
                <a:pos x="0" y="1204"/>
              </a:cxn>
              <a:cxn ang="0">
                <a:pos x="0" y="0"/>
              </a:cxn>
            </a:cxnLst>
            <a:rect l="0" t="0" r="r" b="b"/>
            <a:pathLst>
              <a:path w="1" h="1205">
                <a:moveTo>
                  <a:pt x="0" y="0"/>
                </a:moveTo>
                <a:lnTo>
                  <a:pt x="0" y="120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83" name="Freeform 119"/>
          <p:cNvSpPr>
            <a:spLocks/>
          </p:cNvSpPr>
          <p:nvPr/>
        </p:nvSpPr>
        <p:spPr bwMode="auto">
          <a:xfrm>
            <a:off x="1719263" y="2881313"/>
            <a:ext cx="114300" cy="1587"/>
          </a:xfrm>
          <a:custGeom>
            <a:avLst/>
            <a:gdLst/>
            <a:ahLst/>
            <a:cxnLst>
              <a:cxn ang="0">
                <a:pos x="0" y="0"/>
              </a:cxn>
              <a:cxn ang="0">
                <a:pos x="71" y="0"/>
              </a:cxn>
              <a:cxn ang="0">
                <a:pos x="0" y="0"/>
              </a:cxn>
            </a:cxnLst>
            <a:rect l="0" t="0" r="r" b="b"/>
            <a:pathLst>
              <a:path w="72" h="1">
                <a:moveTo>
                  <a:pt x="0" y="0"/>
                </a:moveTo>
                <a:lnTo>
                  <a:pt x="71"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84" name="Freeform 120"/>
          <p:cNvSpPr>
            <a:spLocks/>
          </p:cNvSpPr>
          <p:nvPr/>
        </p:nvSpPr>
        <p:spPr bwMode="auto">
          <a:xfrm>
            <a:off x="1704975" y="1025525"/>
            <a:ext cx="142875" cy="1588"/>
          </a:xfrm>
          <a:custGeom>
            <a:avLst/>
            <a:gdLst/>
            <a:ahLst/>
            <a:cxnLst>
              <a:cxn ang="0">
                <a:pos x="0" y="0"/>
              </a:cxn>
              <a:cxn ang="0">
                <a:pos x="89" y="0"/>
              </a:cxn>
              <a:cxn ang="0">
                <a:pos x="0" y="0"/>
              </a:cxn>
            </a:cxnLst>
            <a:rect l="0" t="0" r="r" b="b"/>
            <a:pathLst>
              <a:path w="90" h="1">
                <a:moveTo>
                  <a:pt x="0" y="0"/>
                </a:moveTo>
                <a:lnTo>
                  <a:pt x="89"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85" name="Freeform 121"/>
          <p:cNvSpPr>
            <a:spLocks/>
          </p:cNvSpPr>
          <p:nvPr/>
        </p:nvSpPr>
        <p:spPr bwMode="auto">
          <a:xfrm>
            <a:off x="790575" y="2963863"/>
            <a:ext cx="7800975" cy="1587"/>
          </a:xfrm>
          <a:custGeom>
            <a:avLst/>
            <a:gdLst/>
            <a:ahLst/>
            <a:cxnLst>
              <a:cxn ang="0">
                <a:pos x="0" y="0"/>
              </a:cxn>
              <a:cxn ang="0">
                <a:pos x="4913" y="0"/>
              </a:cxn>
              <a:cxn ang="0">
                <a:pos x="0" y="0"/>
              </a:cxn>
            </a:cxnLst>
            <a:rect l="0" t="0" r="r" b="b"/>
            <a:pathLst>
              <a:path w="4914" h="1">
                <a:moveTo>
                  <a:pt x="0" y="0"/>
                </a:moveTo>
                <a:lnTo>
                  <a:pt x="4913" y="0"/>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86" name="Freeform 122"/>
          <p:cNvSpPr>
            <a:spLocks/>
          </p:cNvSpPr>
          <p:nvPr/>
        </p:nvSpPr>
        <p:spPr bwMode="auto">
          <a:xfrm>
            <a:off x="1927225" y="3341688"/>
            <a:ext cx="69850" cy="187325"/>
          </a:xfrm>
          <a:custGeom>
            <a:avLst/>
            <a:gdLst/>
            <a:ahLst/>
            <a:cxnLst>
              <a:cxn ang="0">
                <a:pos x="9" y="0"/>
              </a:cxn>
              <a:cxn ang="0">
                <a:pos x="19" y="11"/>
              </a:cxn>
              <a:cxn ang="0">
                <a:pos x="43" y="62"/>
              </a:cxn>
              <a:cxn ang="0">
                <a:pos x="9" y="108"/>
              </a:cxn>
              <a:cxn ang="0">
                <a:pos x="0" y="117"/>
              </a:cxn>
              <a:cxn ang="0">
                <a:pos x="9" y="0"/>
              </a:cxn>
            </a:cxnLst>
            <a:rect l="0" t="0" r="r" b="b"/>
            <a:pathLst>
              <a:path w="44" h="118">
                <a:moveTo>
                  <a:pt x="9" y="0"/>
                </a:moveTo>
                <a:lnTo>
                  <a:pt x="19" y="11"/>
                </a:lnTo>
                <a:lnTo>
                  <a:pt x="43" y="62"/>
                </a:lnTo>
                <a:lnTo>
                  <a:pt x="9" y="108"/>
                </a:lnTo>
                <a:lnTo>
                  <a:pt x="0" y="117"/>
                </a:lnTo>
                <a:lnTo>
                  <a:pt x="9" y="0"/>
                </a:lnTo>
              </a:path>
            </a:pathLst>
          </a:custGeom>
          <a:noFill/>
          <a:ln w="9525" cap="rnd">
            <a:noFill/>
            <a:round/>
            <a:headEnd type="none" w="sm" len="sm"/>
            <a:tailEnd type="none" w="sm" len="sm"/>
          </a:ln>
          <a:effectLst/>
        </p:spPr>
        <p:txBody>
          <a:bodyPr/>
          <a:lstStyle/>
          <a:p>
            <a:endParaRPr lang="en-US"/>
          </a:p>
        </p:txBody>
      </p:sp>
      <p:sp>
        <p:nvSpPr>
          <p:cNvPr id="11387" name="Freeform 123"/>
          <p:cNvSpPr>
            <a:spLocks/>
          </p:cNvSpPr>
          <p:nvPr/>
        </p:nvSpPr>
        <p:spPr bwMode="auto">
          <a:xfrm>
            <a:off x="1927225" y="3433763"/>
            <a:ext cx="104775" cy="95250"/>
          </a:xfrm>
          <a:custGeom>
            <a:avLst/>
            <a:gdLst/>
            <a:ahLst/>
            <a:cxnLst>
              <a:cxn ang="0">
                <a:pos x="65" y="26"/>
              </a:cxn>
              <a:cxn ang="0">
                <a:pos x="0" y="59"/>
              </a:cxn>
              <a:cxn ang="0">
                <a:pos x="42" y="0"/>
              </a:cxn>
              <a:cxn ang="0">
                <a:pos x="65" y="26"/>
              </a:cxn>
            </a:cxnLst>
            <a:rect l="0" t="0" r="r" b="b"/>
            <a:pathLst>
              <a:path w="66" h="60">
                <a:moveTo>
                  <a:pt x="65" y="26"/>
                </a:moveTo>
                <a:lnTo>
                  <a:pt x="0" y="59"/>
                </a:lnTo>
                <a:lnTo>
                  <a:pt x="42" y="0"/>
                </a:lnTo>
                <a:lnTo>
                  <a:pt x="65" y="26"/>
                </a:lnTo>
              </a:path>
            </a:pathLst>
          </a:custGeom>
          <a:noFill/>
          <a:ln w="9525" cap="rnd">
            <a:noFill/>
            <a:round/>
            <a:headEnd type="none" w="sm" len="sm"/>
            <a:tailEnd type="none" w="sm" len="sm"/>
          </a:ln>
          <a:effectLst/>
        </p:spPr>
        <p:txBody>
          <a:bodyPr/>
          <a:lstStyle/>
          <a:p>
            <a:endParaRPr lang="en-US"/>
          </a:p>
        </p:txBody>
      </p:sp>
      <p:sp>
        <p:nvSpPr>
          <p:cNvPr id="11388" name="Rectangle 124"/>
          <p:cNvSpPr>
            <a:spLocks noChangeArrowheads="1"/>
          </p:cNvSpPr>
          <p:nvPr/>
        </p:nvSpPr>
        <p:spPr bwMode="auto">
          <a:xfrm>
            <a:off x="681038" y="1633538"/>
            <a:ext cx="889000"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Non-leaf</a:t>
            </a:r>
          </a:p>
        </p:txBody>
      </p:sp>
      <p:sp>
        <p:nvSpPr>
          <p:cNvPr id="11389" name="Rectangle 125"/>
          <p:cNvSpPr>
            <a:spLocks noChangeArrowheads="1"/>
          </p:cNvSpPr>
          <p:nvPr/>
        </p:nvSpPr>
        <p:spPr bwMode="auto">
          <a:xfrm>
            <a:off x="714375" y="1887538"/>
            <a:ext cx="704850"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Pages</a:t>
            </a:r>
          </a:p>
        </p:txBody>
      </p:sp>
      <p:sp>
        <p:nvSpPr>
          <p:cNvPr id="11390" name="Rectangle 126"/>
          <p:cNvSpPr>
            <a:spLocks noChangeArrowheads="1"/>
          </p:cNvSpPr>
          <p:nvPr/>
        </p:nvSpPr>
        <p:spPr bwMode="auto">
          <a:xfrm>
            <a:off x="685800" y="3276600"/>
            <a:ext cx="2081213" cy="514350"/>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Pages </a:t>
            </a:r>
          </a:p>
          <a:p>
            <a:r>
              <a:rPr lang="en-US" sz="1400" b="1">
                <a:solidFill>
                  <a:schemeClr val="accent2"/>
                </a:solidFill>
                <a:latin typeface="Arial" pitchFamily="34" charset="0"/>
              </a:rPr>
              <a:t>(Sorted by search key)</a:t>
            </a:r>
          </a:p>
        </p:txBody>
      </p:sp>
      <p:sp>
        <p:nvSpPr>
          <p:cNvPr id="11391" name="Rectangle 127"/>
          <p:cNvSpPr>
            <a:spLocks noChangeArrowheads="1"/>
          </p:cNvSpPr>
          <p:nvPr/>
        </p:nvSpPr>
        <p:spPr bwMode="auto">
          <a:xfrm>
            <a:off x="714375" y="3011488"/>
            <a:ext cx="546100"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Leaf</a:t>
            </a:r>
          </a:p>
        </p:txBody>
      </p:sp>
      <p:sp>
        <p:nvSpPr>
          <p:cNvPr id="11392" name="Line 128"/>
          <p:cNvSpPr>
            <a:spLocks noChangeShapeType="1"/>
          </p:cNvSpPr>
          <p:nvPr/>
        </p:nvSpPr>
        <p:spPr bwMode="auto">
          <a:xfrm>
            <a:off x="2857500" y="3246438"/>
            <a:ext cx="457200" cy="0"/>
          </a:xfrm>
          <a:prstGeom prst="line">
            <a:avLst/>
          </a:prstGeom>
          <a:noFill/>
          <a:ln w="12700">
            <a:solidFill>
              <a:schemeClr val="tx1"/>
            </a:solidFill>
            <a:round/>
            <a:headEnd type="stealth" w="med" len="med"/>
            <a:tailEnd type="stealth" w="med" len="med"/>
          </a:ln>
          <a:effectLst/>
        </p:spPr>
        <p:txBody>
          <a:bodyPr/>
          <a:lstStyle/>
          <a:p>
            <a:endParaRPr lang="en-US"/>
          </a:p>
        </p:txBody>
      </p:sp>
      <p:sp>
        <p:nvSpPr>
          <p:cNvPr id="11393" name="Line 129"/>
          <p:cNvSpPr>
            <a:spLocks noChangeShapeType="1"/>
          </p:cNvSpPr>
          <p:nvPr/>
        </p:nvSpPr>
        <p:spPr bwMode="auto">
          <a:xfrm>
            <a:off x="4762500" y="3246438"/>
            <a:ext cx="457200" cy="0"/>
          </a:xfrm>
          <a:prstGeom prst="line">
            <a:avLst/>
          </a:prstGeom>
          <a:noFill/>
          <a:ln w="12700">
            <a:solidFill>
              <a:schemeClr val="tx1"/>
            </a:solidFill>
            <a:round/>
            <a:headEnd type="stealth" w="med" len="med"/>
            <a:tailEnd type="stealth" w="med" len="med"/>
          </a:ln>
          <a:effectLst/>
        </p:spPr>
        <p:txBody>
          <a:bodyPr/>
          <a:lstStyle/>
          <a:p>
            <a:endParaRPr lang="en-US"/>
          </a:p>
        </p:txBody>
      </p:sp>
      <p:sp>
        <p:nvSpPr>
          <p:cNvPr id="11394" name="Line 130"/>
          <p:cNvSpPr>
            <a:spLocks noChangeShapeType="1"/>
          </p:cNvSpPr>
          <p:nvPr/>
        </p:nvSpPr>
        <p:spPr bwMode="auto">
          <a:xfrm>
            <a:off x="6667500" y="3246438"/>
            <a:ext cx="457200" cy="0"/>
          </a:xfrm>
          <a:prstGeom prst="line">
            <a:avLst/>
          </a:prstGeom>
          <a:noFill/>
          <a:ln w="12700">
            <a:solidFill>
              <a:schemeClr val="tx1"/>
            </a:solidFill>
            <a:round/>
            <a:headEnd type="stealth" w="med" len="med"/>
            <a:tailEnd type="stealth" w="med" len="med"/>
          </a:ln>
          <a:effectLst/>
        </p:spPr>
        <p:txBody>
          <a:bodyPr/>
          <a:lstStyle/>
          <a:p>
            <a:endParaRPr lang="en-US"/>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val 2"/>
          <p:cNvSpPr>
            <a:spLocks noChangeArrowheads="1"/>
          </p:cNvSpPr>
          <p:nvPr/>
        </p:nvSpPr>
        <p:spPr bwMode="auto">
          <a:xfrm>
            <a:off x="6553200" y="2286000"/>
            <a:ext cx="457200" cy="457200"/>
          </a:xfrm>
          <a:prstGeom prst="ellipse">
            <a:avLst/>
          </a:prstGeom>
          <a:solidFill>
            <a:schemeClr val="bg1"/>
          </a:solidFill>
          <a:ln w="12700">
            <a:solidFill>
              <a:schemeClr val="accent2"/>
            </a:solidFill>
            <a:round/>
            <a:headEnd/>
            <a:tailEnd/>
          </a:ln>
          <a:effectLst/>
        </p:spPr>
        <p:txBody>
          <a:bodyPr wrap="none" anchor="ctr"/>
          <a:lstStyle/>
          <a:p>
            <a:endParaRPr lang="en-US"/>
          </a:p>
        </p:txBody>
      </p:sp>
      <p:sp>
        <p:nvSpPr>
          <p:cNvPr id="13315" name="Oval 3"/>
          <p:cNvSpPr>
            <a:spLocks noChangeArrowheads="1"/>
          </p:cNvSpPr>
          <p:nvPr/>
        </p:nvSpPr>
        <p:spPr bwMode="auto">
          <a:xfrm>
            <a:off x="3505200" y="1676400"/>
            <a:ext cx="457200" cy="457200"/>
          </a:xfrm>
          <a:prstGeom prst="ellipse">
            <a:avLst/>
          </a:prstGeom>
          <a:solidFill>
            <a:schemeClr val="bg1"/>
          </a:solidFill>
          <a:ln w="12700">
            <a:solidFill>
              <a:schemeClr val="accent2"/>
            </a:solidFill>
            <a:round/>
            <a:headEnd/>
            <a:tailEnd/>
          </a:ln>
          <a:effectLst/>
        </p:spPr>
        <p:txBody>
          <a:bodyPr wrap="none" anchor="ctr"/>
          <a:lstStyle/>
          <a:p>
            <a:endParaRPr lang="en-US"/>
          </a:p>
        </p:txBody>
      </p:sp>
      <p:sp>
        <p:nvSpPr>
          <p:cNvPr id="13316" name="Oval 4"/>
          <p:cNvSpPr>
            <a:spLocks noChangeArrowheads="1"/>
          </p:cNvSpPr>
          <p:nvPr/>
        </p:nvSpPr>
        <p:spPr bwMode="auto">
          <a:xfrm>
            <a:off x="2362200" y="2286000"/>
            <a:ext cx="457200" cy="457200"/>
          </a:xfrm>
          <a:prstGeom prst="ellipse">
            <a:avLst/>
          </a:prstGeom>
          <a:solidFill>
            <a:schemeClr val="bg1"/>
          </a:solidFill>
          <a:ln w="12700">
            <a:solidFill>
              <a:schemeClr val="accent2"/>
            </a:solidFill>
            <a:round/>
            <a:headEnd/>
            <a:tailEnd/>
          </a:ln>
          <a:effectLst/>
        </p:spPr>
        <p:txBody>
          <a:bodyPr wrap="none" anchor="ctr"/>
          <a:lstStyle/>
          <a:p>
            <a:endParaRPr lang="en-US"/>
          </a:p>
        </p:txBody>
      </p:sp>
      <p:sp>
        <p:nvSpPr>
          <p:cNvPr id="13317" name="Rectangle 5"/>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3318" name="Rectangle 6"/>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3319" name="Rectangle 7"/>
          <p:cNvSpPr>
            <a:spLocks noGrp="1" noChangeArrowheads="1"/>
          </p:cNvSpPr>
          <p:nvPr>
            <p:ph type="title"/>
          </p:nvPr>
        </p:nvSpPr>
        <p:spPr>
          <a:noFill/>
          <a:ln/>
        </p:spPr>
        <p:txBody>
          <a:bodyPr/>
          <a:lstStyle/>
          <a:p>
            <a:r>
              <a:rPr lang="en-US"/>
              <a:t>Example B+ Tree</a:t>
            </a:r>
          </a:p>
        </p:txBody>
      </p:sp>
      <p:sp>
        <p:nvSpPr>
          <p:cNvPr id="13320" name="Rectangle 8"/>
          <p:cNvSpPr>
            <a:spLocks noGrp="1" noChangeArrowheads="1"/>
          </p:cNvSpPr>
          <p:nvPr>
            <p:ph type="body" idx="1"/>
          </p:nvPr>
        </p:nvSpPr>
        <p:spPr>
          <a:xfrm>
            <a:off x="762000" y="4572000"/>
            <a:ext cx="7924800" cy="1828800"/>
          </a:xfrm>
          <a:noFill/>
          <a:ln/>
        </p:spPr>
        <p:txBody>
          <a:bodyPr/>
          <a:lstStyle/>
          <a:p>
            <a:pPr>
              <a:lnSpc>
                <a:spcPct val="90000"/>
              </a:lnSpc>
            </a:pPr>
            <a:r>
              <a:rPr lang="en-US" dirty="0"/>
              <a:t>Find 28*? 29*? All &gt; 15* and &lt; 30*</a:t>
            </a:r>
          </a:p>
          <a:p>
            <a:pPr>
              <a:lnSpc>
                <a:spcPct val="90000"/>
              </a:lnSpc>
            </a:pPr>
            <a:r>
              <a:rPr lang="en-US" dirty="0"/>
              <a:t>Insert/delete:  Find data entry in leaf, then change it. Need to adjust parent sometimes.</a:t>
            </a:r>
          </a:p>
          <a:p>
            <a:pPr lvl="1">
              <a:lnSpc>
                <a:spcPct val="90000"/>
              </a:lnSpc>
            </a:pPr>
            <a:r>
              <a:rPr lang="en-US" dirty="0"/>
              <a:t>And change </a:t>
            </a:r>
            <a:r>
              <a:rPr lang="en-US" i="1" dirty="0"/>
              <a:t>sometimes</a:t>
            </a:r>
            <a:r>
              <a:rPr lang="en-US" dirty="0"/>
              <a:t> bubbles up the tree</a:t>
            </a:r>
          </a:p>
        </p:txBody>
      </p:sp>
      <p:sp>
        <p:nvSpPr>
          <p:cNvPr id="13321" name="Freeform 9"/>
          <p:cNvSpPr>
            <a:spLocks/>
          </p:cNvSpPr>
          <p:nvPr/>
        </p:nvSpPr>
        <p:spPr bwMode="auto">
          <a:xfrm>
            <a:off x="293688" y="4016375"/>
            <a:ext cx="327025" cy="325438"/>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2" name="Freeform 10"/>
          <p:cNvSpPr>
            <a:spLocks/>
          </p:cNvSpPr>
          <p:nvPr/>
        </p:nvSpPr>
        <p:spPr bwMode="auto">
          <a:xfrm>
            <a:off x="619125" y="4016375"/>
            <a:ext cx="325438" cy="325438"/>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3" name="Freeform 11"/>
          <p:cNvSpPr>
            <a:spLocks/>
          </p:cNvSpPr>
          <p:nvPr/>
        </p:nvSpPr>
        <p:spPr bwMode="auto">
          <a:xfrm>
            <a:off x="942975" y="4016375"/>
            <a:ext cx="327025" cy="325438"/>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4" name="Freeform 12"/>
          <p:cNvSpPr>
            <a:spLocks/>
          </p:cNvSpPr>
          <p:nvPr/>
        </p:nvSpPr>
        <p:spPr bwMode="auto">
          <a:xfrm>
            <a:off x="1268413" y="4016375"/>
            <a:ext cx="325437" cy="325438"/>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5" name="Rectangle 13"/>
          <p:cNvSpPr>
            <a:spLocks noChangeArrowheads="1"/>
          </p:cNvSpPr>
          <p:nvPr/>
        </p:nvSpPr>
        <p:spPr bwMode="auto">
          <a:xfrm>
            <a:off x="304800" y="3995738"/>
            <a:ext cx="336550"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2*</a:t>
            </a:r>
          </a:p>
        </p:txBody>
      </p:sp>
      <p:sp>
        <p:nvSpPr>
          <p:cNvPr id="13326" name="Rectangle 14"/>
          <p:cNvSpPr>
            <a:spLocks noChangeArrowheads="1"/>
          </p:cNvSpPr>
          <p:nvPr/>
        </p:nvSpPr>
        <p:spPr bwMode="auto">
          <a:xfrm>
            <a:off x="630238" y="3995738"/>
            <a:ext cx="336550"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3*</a:t>
            </a:r>
          </a:p>
        </p:txBody>
      </p:sp>
      <p:sp>
        <p:nvSpPr>
          <p:cNvPr id="13327" name="Freeform 15"/>
          <p:cNvSpPr>
            <a:spLocks/>
          </p:cNvSpPr>
          <p:nvPr/>
        </p:nvSpPr>
        <p:spPr bwMode="auto">
          <a:xfrm>
            <a:off x="3449638" y="1724025"/>
            <a:ext cx="487362" cy="404813"/>
          </a:xfrm>
          <a:custGeom>
            <a:avLst/>
            <a:gdLst/>
            <a:ahLst/>
            <a:cxnLst>
              <a:cxn ang="0">
                <a:pos x="0" y="254"/>
              </a:cxn>
              <a:cxn ang="0">
                <a:pos x="0" y="0"/>
              </a:cxn>
              <a:cxn ang="0">
                <a:pos x="306" y="0"/>
              </a:cxn>
              <a:cxn ang="0">
                <a:pos x="306" y="254"/>
              </a:cxn>
              <a:cxn ang="0">
                <a:pos x="0" y="254"/>
              </a:cxn>
            </a:cxnLst>
            <a:rect l="0" t="0" r="r" b="b"/>
            <a:pathLst>
              <a:path w="307" h="255">
                <a:moveTo>
                  <a:pt x="0" y="254"/>
                </a:moveTo>
                <a:lnTo>
                  <a:pt x="0" y="0"/>
                </a:lnTo>
                <a:lnTo>
                  <a:pt x="306" y="0"/>
                </a:lnTo>
                <a:lnTo>
                  <a:pt x="306"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8" name="Freeform 16"/>
          <p:cNvSpPr>
            <a:spLocks/>
          </p:cNvSpPr>
          <p:nvPr/>
        </p:nvSpPr>
        <p:spPr bwMode="auto">
          <a:xfrm>
            <a:off x="3529013" y="1724025"/>
            <a:ext cx="1587" cy="404813"/>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9" name="Freeform 17"/>
          <p:cNvSpPr>
            <a:spLocks/>
          </p:cNvSpPr>
          <p:nvPr/>
        </p:nvSpPr>
        <p:spPr bwMode="auto">
          <a:xfrm>
            <a:off x="3935413" y="1724025"/>
            <a:ext cx="488950" cy="404813"/>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0" name="Freeform 18"/>
          <p:cNvSpPr>
            <a:spLocks/>
          </p:cNvSpPr>
          <p:nvPr/>
        </p:nvSpPr>
        <p:spPr bwMode="auto">
          <a:xfrm>
            <a:off x="4016375" y="1724025"/>
            <a:ext cx="1588" cy="404813"/>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1" name="Freeform 19"/>
          <p:cNvSpPr>
            <a:spLocks/>
          </p:cNvSpPr>
          <p:nvPr/>
        </p:nvSpPr>
        <p:spPr bwMode="auto">
          <a:xfrm>
            <a:off x="4422775" y="1724025"/>
            <a:ext cx="488950" cy="404813"/>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2" name="Freeform 20"/>
          <p:cNvSpPr>
            <a:spLocks/>
          </p:cNvSpPr>
          <p:nvPr/>
        </p:nvSpPr>
        <p:spPr bwMode="auto">
          <a:xfrm>
            <a:off x="4503738" y="1724025"/>
            <a:ext cx="1587" cy="404813"/>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3" name="Freeform 21"/>
          <p:cNvSpPr>
            <a:spLocks/>
          </p:cNvSpPr>
          <p:nvPr/>
        </p:nvSpPr>
        <p:spPr bwMode="auto">
          <a:xfrm>
            <a:off x="4910138" y="1724025"/>
            <a:ext cx="488950" cy="404813"/>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4" name="Freeform 22"/>
          <p:cNvSpPr>
            <a:spLocks/>
          </p:cNvSpPr>
          <p:nvPr/>
        </p:nvSpPr>
        <p:spPr bwMode="auto">
          <a:xfrm>
            <a:off x="4991100" y="1724025"/>
            <a:ext cx="1588" cy="404813"/>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5" name="Freeform 23"/>
          <p:cNvSpPr>
            <a:spLocks/>
          </p:cNvSpPr>
          <p:nvPr/>
        </p:nvSpPr>
        <p:spPr bwMode="auto">
          <a:xfrm>
            <a:off x="5397500" y="1724025"/>
            <a:ext cx="82550" cy="404813"/>
          </a:xfrm>
          <a:custGeom>
            <a:avLst/>
            <a:gdLst/>
            <a:ahLst/>
            <a:cxnLst>
              <a:cxn ang="0">
                <a:pos x="0" y="254"/>
              </a:cxn>
              <a:cxn ang="0">
                <a:pos x="0" y="0"/>
              </a:cxn>
              <a:cxn ang="0">
                <a:pos x="51" y="0"/>
              </a:cxn>
              <a:cxn ang="0">
                <a:pos x="51" y="254"/>
              </a:cxn>
              <a:cxn ang="0">
                <a:pos x="0" y="254"/>
              </a:cxn>
            </a:cxnLst>
            <a:rect l="0" t="0" r="r" b="b"/>
            <a:pathLst>
              <a:path w="52" h="255">
                <a:moveTo>
                  <a:pt x="0" y="254"/>
                </a:moveTo>
                <a:lnTo>
                  <a:pt x="0" y="0"/>
                </a:lnTo>
                <a:lnTo>
                  <a:pt x="51" y="0"/>
                </a:lnTo>
                <a:lnTo>
                  <a:pt x="51"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6" name="Freeform 24"/>
          <p:cNvSpPr>
            <a:spLocks/>
          </p:cNvSpPr>
          <p:nvPr/>
        </p:nvSpPr>
        <p:spPr bwMode="auto">
          <a:xfrm>
            <a:off x="3074988"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7" name="Freeform 25"/>
          <p:cNvSpPr>
            <a:spLocks/>
          </p:cNvSpPr>
          <p:nvPr/>
        </p:nvSpPr>
        <p:spPr bwMode="auto">
          <a:xfrm>
            <a:off x="3400425"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8" name="Freeform 26"/>
          <p:cNvSpPr>
            <a:spLocks/>
          </p:cNvSpPr>
          <p:nvPr/>
        </p:nvSpPr>
        <p:spPr bwMode="auto">
          <a:xfrm>
            <a:off x="3725863" y="4024313"/>
            <a:ext cx="325437"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9" name="Freeform 27"/>
          <p:cNvSpPr>
            <a:spLocks/>
          </p:cNvSpPr>
          <p:nvPr/>
        </p:nvSpPr>
        <p:spPr bwMode="auto">
          <a:xfrm>
            <a:off x="4049713"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0" name="Freeform 28"/>
          <p:cNvSpPr>
            <a:spLocks/>
          </p:cNvSpPr>
          <p:nvPr/>
        </p:nvSpPr>
        <p:spPr bwMode="auto">
          <a:xfrm>
            <a:off x="4486275"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1" name="Freeform 29"/>
          <p:cNvSpPr>
            <a:spLocks/>
          </p:cNvSpPr>
          <p:nvPr/>
        </p:nvSpPr>
        <p:spPr bwMode="auto">
          <a:xfrm>
            <a:off x="4811713"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2" name="Freeform 30"/>
          <p:cNvSpPr>
            <a:spLocks/>
          </p:cNvSpPr>
          <p:nvPr/>
        </p:nvSpPr>
        <p:spPr bwMode="auto">
          <a:xfrm>
            <a:off x="5137150" y="4024313"/>
            <a:ext cx="323850" cy="325437"/>
          </a:xfrm>
          <a:custGeom>
            <a:avLst/>
            <a:gdLst/>
            <a:ahLst/>
            <a:cxnLst>
              <a:cxn ang="0">
                <a:pos x="0" y="204"/>
              </a:cxn>
              <a:cxn ang="0">
                <a:pos x="0" y="0"/>
              </a:cxn>
              <a:cxn ang="0">
                <a:pos x="203" y="0"/>
              </a:cxn>
              <a:cxn ang="0">
                <a:pos x="203" y="204"/>
              </a:cxn>
              <a:cxn ang="0">
                <a:pos x="0" y="204"/>
              </a:cxn>
            </a:cxnLst>
            <a:rect l="0" t="0" r="r" b="b"/>
            <a:pathLst>
              <a:path w="204" h="205">
                <a:moveTo>
                  <a:pt x="0" y="204"/>
                </a:moveTo>
                <a:lnTo>
                  <a:pt x="0" y="0"/>
                </a:lnTo>
                <a:lnTo>
                  <a:pt x="203" y="0"/>
                </a:lnTo>
                <a:lnTo>
                  <a:pt x="203"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3" name="Freeform 31"/>
          <p:cNvSpPr>
            <a:spLocks/>
          </p:cNvSpPr>
          <p:nvPr/>
        </p:nvSpPr>
        <p:spPr bwMode="auto">
          <a:xfrm>
            <a:off x="5459413"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4" name="Freeform 32"/>
          <p:cNvSpPr>
            <a:spLocks/>
          </p:cNvSpPr>
          <p:nvPr/>
        </p:nvSpPr>
        <p:spPr bwMode="auto">
          <a:xfrm>
            <a:off x="5897563"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5" name="Freeform 33"/>
          <p:cNvSpPr>
            <a:spLocks/>
          </p:cNvSpPr>
          <p:nvPr/>
        </p:nvSpPr>
        <p:spPr bwMode="auto">
          <a:xfrm>
            <a:off x="6223000" y="4024313"/>
            <a:ext cx="325438"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6" name="Freeform 34"/>
          <p:cNvSpPr>
            <a:spLocks/>
          </p:cNvSpPr>
          <p:nvPr/>
        </p:nvSpPr>
        <p:spPr bwMode="auto">
          <a:xfrm>
            <a:off x="6546850" y="4024313"/>
            <a:ext cx="325438"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7" name="Freeform 35"/>
          <p:cNvSpPr>
            <a:spLocks/>
          </p:cNvSpPr>
          <p:nvPr/>
        </p:nvSpPr>
        <p:spPr bwMode="auto">
          <a:xfrm>
            <a:off x="6870700"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8" name="Freeform 36"/>
          <p:cNvSpPr>
            <a:spLocks/>
          </p:cNvSpPr>
          <p:nvPr/>
        </p:nvSpPr>
        <p:spPr bwMode="auto">
          <a:xfrm>
            <a:off x="7297738"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49" name="Freeform 37"/>
          <p:cNvSpPr>
            <a:spLocks/>
          </p:cNvSpPr>
          <p:nvPr/>
        </p:nvSpPr>
        <p:spPr bwMode="auto">
          <a:xfrm>
            <a:off x="7623175" y="4024313"/>
            <a:ext cx="325438"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0" name="Freeform 38"/>
          <p:cNvSpPr>
            <a:spLocks/>
          </p:cNvSpPr>
          <p:nvPr/>
        </p:nvSpPr>
        <p:spPr bwMode="auto">
          <a:xfrm>
            <a:off x="7947025" y="4024313"/>
            <a:ext cx="325438"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1" name="Freeform 39"/>
          <p:cNvSpPr>
            <a:spLocks/>
          </p:cNvSpPr>
          <p:nvPr/>
        </p:nvSpPr>
        <p:spPr bwMode="auto">
          <a:xfrm>
            <a:off x="8270875"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2" name="Freeform 40"/>
          <p:cNvSpPr>
            <a:spLocks/>
          </p:cNvSpPr>
          <p:nvPr/>
        </p:nvSpPr>
        <p:spPr bwMode="auto">
          <a:xfrm>
            <a:off x="1341438" y="3167063"/>
            <a:ext cx="487362" cy="404812"/>
          </a:xfrm>
          <a:custGeom>
            <a:avLst/>
            <a:gdLst/>
            <a:ahLst/>
            <a:cxnLst>
              <a:cxn ang="0">
                <a:pos x="0" y="254"/>
              </a:cxn>
              <a:cxn ang="0">
                <a:pos x="0" y="0"/>
              </a:cxn>
              <a:cxn ang="0">
                <a:pos x="306" y="0"/>
              </a:cxn>
              <a:cxn ang="0">
                <a:pos x="306" y="254"/>
              </a:cxn>
              <a:cxn ang="0">
                <a:pos x="0" y="254"/>
              </a:cxn>
            </a:cxnLst>
            <a:rect l="0" t="0" r="r" b="b"/>
            <a:pathLst>
              <a:path w="307" h="255">
                <a:moveTo>
                  <a:pt x="0" y="254"/>
                </a:moveTo>
                <a:lnTo>
                  <a:pt x="0" y="0"/>
                </a:lnTo>
                <a:lnTo>
                  <a:pt x="306" y="0"/>
                </a:lnTo>
                <a:lnTo>
                  <a:pt x="306"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3" name="Freeform 41"/>
          <p:cNvSpPr>
            <a:spLocks/>
          </p:cNvSpPr>
          <p:nvPr/>
        </p:nvSpPr>
        <p:spPr bwMode="auto">
          <a:xfrm>
            <a:off x="1422400" y="3167063"/>
            <a:ext cx="1588"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4" name="Freeform 42"/>
          <p:cNvSpPr>
            <a:spLocks/>
          </p:cNvSpPr>
          <p:nvPr/>
        </p:nvSpPr>
        <p:spPr bwMode="auto">
          <a:xfrm>
            <a:off x="1827213" y="3167063"/>
            <a:ext cx="488950" cy="404812"/>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5" name="Freeform 43"/>
          <p:cNvSpPr>
            <a:spLocks/>
          </p:cNvSpPr>
          <p:nvPr/>
        </p:nvSpPr>
        <p:spPr bwMode="auto">
          <a:xfrm>
            <a:off x="1908175" y="3167063"/>
            <a:ext cx="1588"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6" name="Freeform 44"/>
          <p:cNvSpPr>
            <a:spLocks/>
          </p:cNvSpPr>
          <p:nvPr/>
        </p:nvSpPr>
        <p:spPr bwMode="auto">
          <a:xfrm>
            <a:off x="2314575" y="3167063"/>
            <a:ext cx="488950" cy="404812"/>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7" name="Freeform 45"/>
          <p:cNvSpPr>
            <a:spLocks/>
          </p:cNvSpPr>
          <p:nvPr/>
        </p:nvSpPr>
        <p:spPr bwMode="auto">
          <a:xfrm>
            <a:off x="2395538" y="3167063"/>
            <a:ext cx="1587"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8" name="Freeform 46"/>
          <p:cNvSpPr>
            <a:spLocks/>
          </p:cNvSpPr>
          <p:nvPr/>
        </p:nvSpPr>
        <p:spPr bwMode="auto">
          <a:xfrm>
            <a:off x="2801938" y="3167063"/>
            <a:ext cx="488950" cy="404812"/>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59" name="Freeform 47"/>
          <p:cNvSpPr>
            <a:spLocks/>
          </p:cNvSpPr>
          <p:nvPr/>
        </p:nvSpPr>
        <p:spPr bwMode="auto">
          <a:xfrm>
            <a:off x="2882900" y="3167063"/>
            <a:ext cx="1588"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0" name="Freeform 48"/>
          <p:cNvSpPr>
            <a:spLocks/>
          </p:cNvSpPr>
          <p:nvPr/>
        </p:nvSpPr>
        <p:spPr bwMode="auto">
          <a:xfrm>
            <a:off x="3289300" y="3167063"/>
            <a:ext cx="82550" cy="404812"/>
          </a:xfrm>
          <a:custGeom>
            <a:avLst/>
            <a:gdLst/>
            <a:ahLst/>
            <a:cxnLst>
              <a:cxn ang="0">
                <a:pos x="0" y="254"/>
              </a:cxn>
              <a:cxn ang="0">
                <a:pos x="0" y="0"/>
              </a:cxn>
              <a:cxn ang="0">
                <a:pos x="51" y="0"/>
              </a:cxn>
              <a:cxn ang="0">
                <a:pos x="51" y="254"/>
              </a:cxn>
              <a:cxn ang="0">
                <a:pos x="0" y="254"/>
              </a:cxn>
            </a:cxnLst>
            <a:rect l="0" t="0" r="r" b="b"/>
            <a:pathLst>
              <a:path w="52" h="255">
                <a:moveTo>
                  <a:pt x="0" y="254"/>
                </a:moveTo>
                <a:lnTo>
                  <a:pt x="0" y="0"/>
                </a:lnTo>
                <a:lnTo>
                  <a:pt x="51" y="0"/>
                </a:lnTo>
                <a:lnTo>
                  <a:pt x="51"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1" name="Freeform 49"/>
          <p:cNvSpPr>
            <a:spLocks/>
          </p:cNvSpPr>
          <p:nvPr/>
        </p:nvSpPr>
        <p:spPr bwMode="auto">
          <a:xfrm>
            <a:off x="5551488" y="3167063"/>
            <a:ext cx="488950" cy="404812"/>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2" name="Freeform 50"/>
          <p:cNvSpPr>
            <a:spLocks/>
          </p:cNvSpPr>
          <p:nvPr/>
        </p:nvSpPr>
        <p:spPr bwMode="auto">
          <a:xfrm>
            <a:off x="5632450" y="3167063"/>
            <a:ext cx="1588"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3" name="Freeform 51"/>
          <p:cNvSpPr>
            <a:spLocks/>
          </p:cNvSpPr>
          <p:nvPr/>
        </p:nvSpPr>
        <p:spPr bwMode="auto">
          <a:xfrm>
            <a:off x="6038850" y="3167063"/>
            <a:ext cx="488950" cy="404812"/>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4" name="Freeform 52"/>
          <p:cNvSpPr>
            <a:spLocks/>
          </p:cNvSpPr>
          <p:nvPr/>
        </p:nvSpPr>
        <p:spPr bwMode="auto">
          <a:xfrm>
            <a:off x="6119813" y="3167063"/>
            <a:ext cx="1587"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5" name="Freeform 53"/>
          <p:cNvSpPr>
            <a:spLocks/>
          </p:cNvSpPr>
          <p:nvPr/>
        </p:nvSpPr>
        <p:spPr bwMode="auto">
          <a:xfrm>
            <a:off x="6526213" y="3167063"/>
            <a:ext cx="487362" cy="404812"/>
          </a:xfrm>
          <a:custGeom>
            <a:avLst/>
            <a:gdLst/>
            <a:ahLst/>
            <a:cxnLst>
              <a:cxn ang="0">
                <a:pos x="0" y="254"/>
              </a:cxn>
              <a:cxn ang="0">
                <a:pos x="0" y="0"/>
              </a:cxn>
              <a:cxn ang="0">
                <a:pos x="306" y="0"/>
              </a:cxn>
              <a:cxn ang="0">
                <a:pos x="306" y="254"/>
              </a:cxn>
              <a:cxn ang="0">
                <a:pos x="0" y="254"/>
              </a:cxn>
            </a:cxnLst>
            <a:rect l="0" t="0" r="r" b="b"/>
            <a:pathLst>
              <a:path w="307" h="255">
                <a:moveTo>
                  <a:pt x="0" y="254"/>
                </a:moveTo>
                <a:lnTo>
                  <a:pt x="0" y="0"/>
                </a:lnTo>
                <a:lnTo>
                  <a:pt x="306" y="0"/>
                </a:lnTo>
                <a:lnTo>
                  <a:pt x="306"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6" name="Freeform 54"/>
          <p:cNvSpPr>
            <a:spLocks/>
          </p:cNvSpPr>
          <p:nvPr/>
        </p:nvSpPr>
        <p:spPr bwMode="auto">
          <a:xfrm>
            <a:off x="6607175" y="3167063"/>
            <a:ext cx="1588"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7" name="Freeform 55"/>
          <p:cNvSpPr>
            <a:spLocks/>
          </p:cNvSpPr>
          <p:nvPr/>
        </p:nvSpPr>
        <p:spPr bwMode="auto">
          <a:xfrm>
            <a:off x="7011988" y="3167063"/>
            <a:ext cx="488950" cy="404812"/>
          </a:xfrm>
          <a:custGeom>
            <a:avLst/>
            <a:gdLst/>
            <a:ahLst/>
            <a:cxnLst>
              <a:cxn ang="0">
                <a:pos x="0" y="254"/>
              </a:cxn>
              <a:cxn ang="0">
                <a:pos x="0" y="0"/>
              </a:cxn>
              <a:cxn ang="0">
                <a:pos x="307" y="0"/>
              </a:cxn>
              <a:cxn ang="0">
                <a:pos x="307" y="254"/>
              </a:cxn>
              <a:cxn ang="0">
                <a:pos x="0" y="254"/>
              </a:cxn>
            </a:cxnLst>
            <a:rect l="0" t="0" r="r" b="b"/>
            <a:pathLst>
              <a:path w="308" h="255">
                <a:moveTo>
                  <a:pt x="0" y="254"/>
                </a:moveTo>
                <a:lnTo>
                  <a:pt x="0" y="0"/>
                </a:lnTo>
                <a:lnTo>
                  <a:pt x="307" y="0"/>
                </a:lnTo>
                <a:lnTo>
                  <a:pt x="307"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8" name="Freeform 56"/>
          <p:cNvSpPr>
            <a:spLocks/>
          </p:cNvSpPr>
          <p:nvPr/>
        </p:nvSpPr>
        <p:spPr bwMode="auto">
          <a:xfrm>
            <a:off x="7096125" y="3167063"/>
            <a:ext cx="1588" cy="404812"/>
          </a:xfrm>
          <a:custGeom>
            <a:avLst/>
            <a:gdLst/>
            <a:ahLst/>
            <a:cxnLst>
              <a:cxn ang="0">
                <a:pos x="0" y="0"/>
              </a:cxn>
              <a:cxn ang="0">
                <a:pos x="0" y="254"/>
              </a:cxn>
              <a:cxn ang="0">
                <a:pos x="0" y="0"/>
              </a:cxn>
            </a:cxnLst>
            <a:rect l="0" t="0" r="r" b="b"/>
            <a:pathLst>
              <a:path w="1" h="255">
                <a:moveTo>
                  <a:pt x="0" y="0"/>
                </a:moveTo>
                <a:lnTo>
                  <a:pt x="0" y="254"/>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69" name="Freeform 57"/>
          <p:cNvSpPr>
            <a:spLocks/>
          </p:cNvSpPr>
          <p:nvPr/>
        </p:nvSpPr>
        <p:spPr bwMode="auto">
          <a:xfrm>
            <a:off x="7499350" y="3167063"/>
            <a:ext cx="84138" cy="404812"/>
          </a:xfrm>
          <a:custGeom>
            <a:avLst/>
            <a:gdLst/>
            <a:ahLst/>
            <a:cxnLst>
              <a:cxn ang="0">
                <a:pos x="0" y="254"/>
              </a:cxn>
              <a:cxn ang="0">
                <a:pos x="0" y="0"/>
              </a:cxn>
              <a:cxn ang="0">
                <a:pos x="52" y="0"/>
              </a:cxn>
              <a:cxn ang="0">
                <a:pos x="52" y="254"/>
              </a:cxn>
              <a:cxn ang="0">
                <a:pos x="0" y="254"/>
              </a:cxn>
            </a:cxnLst>
            <a:rect l="0" t="0" r="r" b="b"/>
            <a:pathLst>
              <a:path w="53" h="255">
                <a:moveTo>
                  <a:pt x="0" y="254"/>
                </a:moveTo>
                <a:lnTo>
                  <a:pt x="0" y="0"/>
                </a:lnTo>
                <a:lnTo>
                  <a:pt x="52" y="0"/>
                </a:lnTo>
                <a:lnTo>
                  <a:pt x="52" y="254"/>
                </a:lnTo>
                <a:lnTo>
                  <a:pt x="0" y="25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0" name="Freeform 58"/>
          <p:cNvSpPr>
            <a:spLocks/>
          </p:cNvSpPr>
          <p:nvPr/>
        </p:nvSpPr>
        <p:spPr bwMode="auto">
          <a:xfrm>
            <a:off x="925513" y="3489325"/>
            <a:ext cx="446087" cy="496888"/>
          </a:xfrm>
          <a:custGeom>
            <a:avLst/>
            <a:gdLst/>
            <a:ahLst/>
            <a:cxnLst>
              <a:cxn ang="0">
                <a:pos x="280" y="0"/>
              </a:cxn>
              <a:cxn ang="0">
                <a:pos x="0" y="312"/>
              </a:cxn>
              <a:cxn ang="0">
                <a:pos x="280" y="0"/>
              </a:cxn>
            </a:cxnLst>
            <a:rect l="0" t="0" r="r" b="b"/>
            <a:pathLst>
              <a:path w="281" h="313">
                <a:moveTo>
                  <a:pt x="280" y="0"/>
                </a:moveTo>
                <a:lnTo>
                  <a:pt x="0" y="312"/>
                </a:lnTo>
                <a:lnTo>
                  <a:pt x="28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1" name="Freeform 59"/>
          <p:cNvSpPr>
            <a:spLocks/>
          </p:cNvSpPr>
          <p:nvPr/>
        </p:nvSpPr>
        <p:spPr bwMode="auto">
          <a:xfrm>
            <a:off x="925513" y="3892550"/>
            <a:ext cx="87312" cy="93663"/>
          </a:xfrm>
          <a:custGeom>
            <a:avLst/>
            <a:gdLst/>
            <a:ahLst/>
            <a:cxnLst>
              <a:cxn ang="0">
                <a:pos x="54" y="21"/>
              </a:cxn>
              <a:cxn ang="0">
                <a:pos x="0" y="58"/>
              </a:cxn>
              <a:cxn ang="0">
                <a:pos x="30" y="0"/>
              </a:cxn>
              <a:cxn ang="0">
                <a:pos x="54" y="21"/>
              </a:cxn>
            </a:cxnLst>
            <a:rect l="0" t="0" r="r" b="b"/>
            <a:pathLst>
              <a:path w="55" h="59">
                <a:moveTo>
                  <a:pt x="54" y="21"/>
                </a:moveTo>
                <a:lnTo>
                  <a:pt x="0" y="58"/>
                </a:lnTo>
                <a:lnTo>
                  <a:pt x="30" y="0"/>
                </a:lnTo>
                <a:lnTo>
                  <a:pt x="54" y="2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2" name="Freeform 60"/>
          <p:cNvSpPr>
            <a:spLocks/>
          </p:cNvSpPr>
          <p:nvPr/>
        </p:nvSpPr>
        <p:spPr bwMode="auto">
          <a:xfrm>
            <a:off x="1857375" y="3489325"/>
            <a:ext cx="449263" cy="506413"/>
          </a:xfrm>
          <a:custGeom>
            <a:avLst/>
            <a:gdLst/>
            <a:ahLst/>
            <a:cxnLst>
              <a:cxn ang="0">
                <a:pos x="0" y="0"/>
              </a:cxn>
              <a:cxn ang="0">
                <a:pos x="282" y="318"/>
              </a:cxn>
              <a:cxn ang="0">
                <a:pos x="0" y="0"/>
              </a:cxn>
            </a:cxnLst>
            <a:rect l="0" t="0" r="r" b="b"/>
            <a:pathLst>
              <a:path w="283" h="319">
                <a:moveTo>
                  <a:pt x="0" y="0"/>
                </a:moveTo>
                <a:lnTo>
                  <a:pt x="282" y="318"/>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3" name="Freeform 61"/>
          <p:cNvSpPr>
            <a:spLocks/>
          </p:cNvSpPr>
          <p:nvPr/>
        </p:nvSpPr>
        <p:spPr bwMode="auto">
          <a:xfrm>
            <a:off x="2217738" y="3903663"/>
            <a:ext cx="88900" cy="92075"/>
          </a:xfrm>
          <a:custGeom>
            <a:avLst/>
            <a:gdLst/>
            <a:ahLst/>
            <a:cxnLst>
              <a:cxn ang="0">
                <a:pos x="24" y="0"/>
              </a:cxn>
              <a:cxn ang="0">
                <a:pos x="55" y="57"/>
              </a:cxn>
              <a:cxn ang="0">
                <a:pos x="0" y="21"/>
              </a:cxn>
              <a:cxn ang="0">
                <a:pos x="24" y="0"/>
              </a:cxn>
            </a:cxnLst>
            <a:rect l="0" t="0" r="r" b="b"/>
            <a:pathLst>
              <a:path w="56" h="58">
                <a:moveTo>
                  <a:pt x="24" y="0"/>
                </a:moveTo>
                <a:lnTo>
                  <a:pt x="55" y="57"/>
                </a:lnTo>
                <a:lnTo>
                  <a:pt x="0" y="21"/>
                </a:lnTo>
                <a:lnTo>
                  <a:pt x="24"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4" name="Freeform 62"/>
          <p:cNvSpPr>
            <a:spLocks/>
          </p:cNvSpPr>
          <p:nvPr/>
        </p:nvSpPr>
        <p:spPr bwMode="auto">
          <a:xfrm>
            <a:off x="2355850" y="3489325"/>
            <a:ext cx="1330325" cy="517525"/>
          </a:xfrm>
          <a:custGeom>
            <a:avLst/>
            <a:gdLst/>
            <a:ahLst/>
            <a:cxnLst>
              <a:cxn ang="0">
                <a:pos x="0" y="0"/>
              </a:cxn>
              <a:cxn ang="0">
                <a:pos x="837" y="325"/>
              </a:cxn>
              <a:cxn ang="0">
                <a:pos x="0" y="0"/>
              </a:cxn>
            </a:cxnLst>
            <a:rect l="0" t="0" r="r" b="b"/>
            <a:pathLst>
              <a:path w="838" h="326">
                <a:moveTo>
                  <a:pt x="0" y="0"/>
                </a:moveTo>
                <a:lnTo>
                  <a:pt x="837" y="325"/>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5" name="Freeform 63"/>
          <p:cNvSpPr>
            <a:spLocks/>
          </p:cNvSpPr>
          <p:nvPr/>
        </p:nvSpPr>
        <p:spPr bwMode="auto">
          <a:xfrm>
            <a:off x="3581400" y="3944938"/>
            <a:ext cx="104775" cy="61912"/>
          </a:xfrm>
          <a:custGeom>
            <a:avLst/>
            <a:gdLst/>
            <a:ahLst/>
            <a:cxnLst>
              <a:cxn ang="0">
                <a:pos x="11" y="0"/>
              </a:cxn>
              <a:cxn ang="0">
                <a:pos x="65" y="38"/>
              </a:cxn>
              <a:cxn ang="0">
                <a:pos x="0" y="30"/>
              </a:cxn>
              <a:cxn ang="0">
                <a:pos x="11" y="0"/>
              </a:cxn>
            </a:cxnLst>
            <a:rect l="0" t="0" r="r" b="b"/>
            <a:pathLst>
              <a:path w="66" h="39">
                <a:moveTo>
                  <a:pt x="11" y="0"/>
                </a:moveTo>
                <a:lnTo>
                  <a:pt x="65" y="38"/>
                </a:lnTo>
                <a:lnTo>
                  <a:pt x="0" y="30"/>
                </a:lnTo>
                <a:lnTo>
                  <a:pt x="11"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6" name="Freeform 64"/>
          <p:cNvSpPr>
            <a:spLocks/>
          </p:cNvSpPr>
          <p:nvPr/>
        </p:nvSpPr>
        <p:spPr bwMode="auto">
          <a:xfrm>
            <a:off x="5137150" y="3509963"/>
            <a:ext cx="446088" cy="496887"/>
          </a:xfrm>
          <a:custGeom>
            <a:avLst/>
            <a:gdLst/>
            <a:ahLst/>
            <a:cxnLst>
              <a:cxn ang="0">
                <a:pos x="280" y="0"/>
              </a:cxn>
              <a:cxn ang="0">
                <a:pos x="0" y="312"/>
              </a:cxn>
              <a:cxn ang="0">
                <a:pos x="280" y="0"/>
              </a:cxn>
            </a:cxnLst>
            <a:rect l="0" t="0" r="r" b="b"/>
            <a:pathLst>
              <a:path w="281" h="313">
                <a:moveTo>
                  <a:pt x="280" y="0"/>
                </a:moveTo>
                <a:lnTo>
                  <a:pt x="0" y="312"/>
                </a:lnTo>
                <a:lnTo>
                  <a:pt x="28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7" name="Freeform 65"/>
          <p:cNvSpPr>
            <a:spLocks/>
          </p:cNvSpPr>
          <p:nvPr/>
        </p:nvSpPr>
        <p:spPr bwMode="auto">
          <a:xfrm>
            <a:off x="5137150" y="3913188"/>
            <a:ext cx="87313" cy="93662"/>
          </a:xfrm>
          <a:custGeom>
            <a:avLst/>
            <a:gdLst/>
            <a:ahLst/>
            <a:cxnLst>
              <a:cxn ang="0">
                <a:pos x="54" y="21"/>
              </a:cxn>
              <a:cxn ang="0">
                <a:pos x="0" y="58"/>
              </a:cxn>
              <a:cxn ang="0">
                <a:pos x="30" y="0"/>
              </a:cxn>
              <a:cxn ang="0">
                <a:pos x="54" y="21"/>
              </a:cxn>
            </a:cxnLst>
            <a:rect l="0" t="0" r="r" b="b"/>
            <a:pathLst>
              <a:path w="55" h="59">
                <a:moveTo>
                  <a:pt x="54" y="21"/>
                </a:moveTo>
                <a:lnTo>
                  <a:pt x="0" y="58"/>
                </a:lnTo>
                <a:lnTo>
                  <a:pt x="30" y="0"/>
                </a:lnTo>
                <a:lnTo>
                  <a:pt x="54" y="2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8" name="Freeform 66"/>
          <p:cNvSpPr>
            <a:spLocks/>
          </p:cNvSpPr>
          <p:nvPr/>
        </p:nvSpPr>
        <p:spPr bwMode="auto">
          <a:xfrm>
            <a:off x="6069013" y="3509963"/>
            <a:ext cx="458787" cy="476250"/>
          </a:xfrm>
          <a:custGeom>
            <a:avLst/>
            <a:gdLst/>
            <a:ahLst/>
            <a:cxnLst>
              <a:cxn ang="0">
                <a:pos x="0" y="0"/>
              </a:cxn>
              <a:cxn ang="0">
                <a:pos x="288" y="299"/>
              </a:cxn>
              <a:cxn ang="0">
                <a:pos x="0" y="0"/>
              </a:cxn>
            </a:cxnLst>
            <a:rect l="0" t="0" r="r" b="b"/>
            <a:pathLst>
              <a:path w="289" h="300">
                <a:moveTo>
                  <a:pt x="0" y="0"/>
                </a:moveTo>
                <a:lnTo>
                  <a:pt x="288" y="299"/>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79" name="Freeform 67"/>
          <p:cNvSpPr>
            <a:spLocks/>
          </p:cNvSpPr>
          <p:nvPr/>
        </p:nvSpPr>
        <p:spPr bwMode="auto">
          <a:xfrm>
            <a:off x="6437313" y="3894138"/>
            <a:ext cx="90487" cy="92075"/>
          </a:xfrm>
          <a:custGeom>
            <a:avLst/>
            <a:gdLst/>
            <a:ahLst/>
            <a:cxnLst>
              <a:cxn ang="0">
                <a:pos x="23" y="0"/>
              </a:cxn>
              <a:cxn ang="0">
                <a:pos x="56" y="57"/>
              </a:cxn>
              <a:cxn ang="0">
                <a:pos x="0" y="22"/>
              </a:cxn>
              <a:cxn ang="0">
                <a:pos x="23" y="0"/>
              </a:cxn>
            </a:cxnLst>
            <a:rect l="0" t="0" r="r" b="b"/>
            <a:pathLst>
              <a:path w="57" h="58">
                <a:moveTo>
                  <a:pt x="23" y="0"/>
                </a:moveTo>
                <a:lnTo>
                  <a:pt x="56" y="57"/>
                </a:lnTo>
                <a:lnTo>
                  <a:pt x="0" y="22"/>
                </a:lnTo>
                <a:lnTo>
                  <a:pt x="23"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0" name="Freeform 68"/>
          <p:cNvSpPr>
            <a:spLocks/>
          </p:cNvSpPr>
          <p:nvPr/>
        </p:nvSpPr>
        <p:spPr bwMode="auto">
          <a:xfrm>
            <a:off x="6556375" y="3519488"/>
            <a:ext cx="1362075" cy="476250"/>
          </a:xfrm>
          <a:custGeom>
            <a:avLst/>
            <a:gdLst/>
            <a:ahLst/>
            <a:cxnLst>
              <a:cxn ang="0">
                <a:pos x="0" y="0"/>
              </a:cxn>
              <a:cxn ang="0">
                <a:pos x="857" y="299"/>
              </a:cxn>
              <a:cxn ang="0">
                <a:pos x="0" y="0"/>
              </a:cxn>
            </a:cxnLst>
            <a:rect l="0" t="0" r="r" b="b"/>
            <a:pathLst>
              <a:path w="858" h="300">
                <a:moveTo>
                  <a:pt x="0" y="0"/>
                </a:moveTo>
                <a:lnTo>
                  <a:pt x="857" y="299"/>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1" name="Freeform 69"/>
          <p:cNvSpPr>
            <a:spLocks/>
          </p:cNvSpPr>
          <p:nvPr/>
        </p:nvSpPr>
        <p:spPr bwMode="auto">
          <a:xfrm>
            <a:off x="7812088" y="3937000"/>
            <a:ext cx="106362" cy="58738"/>
          </a:xfrm>
          <a:custGeom>
            <a:avLst/>
            <a:gdLst/>
            <a:ahLst/>
            <a:cxnLst>
              <a:cxn ang="0">
                <a:pos x="11" y="0"/>
              </a:cxn>
              <a:cxn ang="0">
                <a:pos x="66" y="36"/>
              </a:cxn>
              <a:cxn ang="0">
                <a:pos x="0" y="31"/>
              </a:cxn>
              <a:cxn ang="0">
                <a:pos x="11" y="0"/>
              </a:cxn>
            </a:cxnLst>
            <a:rect l="0" t="0" r="r" b="b"/>
            <a:pathLst>
              <a:path w="67" h="37">
                <a:moveTo>
                  <a:pt x="11" y="0"/>
                </a:moveTo>
                <a:lnTo>
                  <a:pt x="66" y="36"/>
                </a:lnTo>
                <a:lnTo>
                  <a:pt x="0" y="31"/>
                </a:lnTo>
                <a:lnTo>
                  <a:pt x="11"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2" name="Freeform 70"/>
          <p:cNvSpPr>
            <a:spLocks/>
          </p:cNvSpPr>
          <p:nvPr/>
        </p:nvSpPr>
        <p:spPr bwMode="auto">
          <a:xfrm>
            <a:off x="2314575" y="1981200"/>
            <a:ext cx="1190625" cy="1163638"/>
          </a:xfrm>
          <a:custGeom>
            <a:avLst/>
            <a:gdLst/>
            <a:ahLst/>
            <a:cxnLst>
              <a:cxn ang="0">
                <a:pos x="749" y="0"/>
              </a:cxn>
              <a:cxn ang="0">
                <a:pos x="0" y="732"/>
              </a:cxn>
              <a:cxn ang="0">
                <a:pos x="749" y="0"/>
              </a:cxn>
            </a:cxnLst>
            <a:rect l="0" t="0" r="r" b="b"/>
            <a:pathLst>
              <a:path w="750" h="733">
                <a:moveTo>
                  <a:pt x="749" y="0"/>
                </a:moveTo>
                <a:lnTo>
                  <a:pt x="0" y="732"/>
                </a:lnTo>
                <a:lnTo>
                  <a:pt x="749"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3" name="Freeform 71"/>
          <p:cNvSpPr>
            <a:spLocks/>
          </p:cNvSpPr>
          <p:nvPr/>
        </p:nvSpPr>
        <p:spPr bwMode="auto">
          <a:xfrm>
            <a:off x="2209800" y="3124200"/>
            <a:ext cx="106363" cy="58738"/>
          </a:xfrm>
          <a:custGeom>
            <a:avLst/>
            <a:gdLst/>
            <a:ahLst/>
            <a:cxnLst>
              <a:cxn ang="0">
                <a:pos x="66" y="31"/>
              </a:cxn>
              <a:cxn ang="0">
                <a:pos x="0" y="36"/>
              </a:cxn>
              <a:cxn ang="0">
                <a:pos x="56" y="0"/>
              </a:cxn>
              <a:cxn ang="0">
                <a:pos x="66" y="31"/>
              </a:cxn>
            </a:cxnLst>
            <a:rect l="0" t="0" r="r" b="b"/>
            <a:pathLst>
              <a:path w="67" h="37">
                <a:moveTo>
                  <a:pt x="66" y="31"/>
                </a:moveTo>
                <a:lnTo>
                  <a:pt x="0" y="36"/>
                </a:lnTo>
                <a:lnTo>
                  <a:pt x="56" y="0"/>
                </a:lnTo>
                <a:lnTo>
                  <a:pt x="66" y="3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4" name="Freeform 72"/>
          <p:cNvSpPr>
            <a:spLocks/>
          </p:cNvSpPr>
          <p:nvPr/>
        </p:nvSpPr>
        <p:spPr bwMode="auto">
          <a:xfrm>
            <a:off x="3962400" y="1981200"/>
            <a:ext cx="1905000" cy="1139825"/>
          </a:xfrm>
          <a:custGeom>
            <a:avLst/>
            <a:gdLst/>
            <a:ahLst/>
            <a:cxnLst>
              <a:cxn ang="0">
                <a:pos x="0" y="0"/>
              </a:cxn>
              <a:cxn ang="0">
                <a:pos x="1199" y="717"/>
              </a:cxn>
              <a:cxn ang="0">
                <a:pos x="0" y="0"/>
              </a:cxn>
            </a:cxnLst>
            <a:rect l="0" t="0" r="r" b="b"/>
            <a:pathLst>
              <a:path w="1200" h="718">
                <a:moveTo>
                  <a:pt x="0" y="0"/>
                </a:moveTo>
                <a:lnTo>
                  <a:pt x="1199" y="71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5" name="Freeform 73"/>
          <p:cNvSpPr>
            <a:spLocks/>
          </p:cNvSpPr>
          <p:nvPr/>
        </p:nvSpPr>
        <p:spPr bwMode="auto">
          <a:xfrm>
            <a:off x="5864225" y="3101975"/>
            <a:ext cx="106363" cy="50800"/>
          </a:xfrm>
          <a:custGeom>
            <a:avLst/>
            <a:gdLst/>
            <a:ahLst/>
            <a:cxnLst>
              <a:cxn ang="0">
                <a:pos x="6" y="0"/>
              </a:cxn>
              <a:cxn ang="0">
                <a:pos x="66" y="28"/>
              </a:cxn>
              <a:cxn ang="0">
                <a:pos x="0" y="31"/>
              </a:cxn>
              <a:cxn ang="0">
                <a:pos x="6" y="0"/>
              </a:cxn>
            </a:cxnLst>
            <a:rect l="0" t="0" r="r" b="b"/>
            <a:pathLst>
              <a:path w="67" h="32">
                <a:moveTo>
                  <a:pt x="6" y="0"/>
                </a:moveTo>
                <a:lnTo>
                  <a:pt x="66" y="28"/>
                </a:lnTo>
                <a:lnTo>
                  <a:pt x="0" y="31"/>
                </a:lnTo>
                <a:lnTo>
                  <a:pt x="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6" name="Freeform 74"/>
          <p:cNvSpPr>
            <a:spLocks/>
          </p:cNvSpPr>
          <p:nvPr/>
        </p:nvSpPr>
        <p:spPr bwMode="auto">
          <a:xfrm>
            <a:off x="1676400" y="4024313"/>
            <a:ext cx="325438"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7" name="Freeform 75"/>
          <p:cNvSpPr>
            <a:spLocks/>
          </p:cNvSpPr>
          <p:nvPr/>
        </p:nvSpPr>
        <p:spPr bwMode="auto">
          <a:xfrm>
            <a:off x="2000250" y="4024313"/>
            <a:ext cx="327025" cy="325437"/>
          </a:xfrm>
          <a:custGeom>
            <a:avLst/>
            <a:gdLst/>
            <a:ahLst/>
            <a:cxnLst>
              <a:cxn ang="0">
                <a:pos x="0" y="204"/>
              </a:cxn>
              <a:cxn ang="0">
                <a:pos x="0" y="0"/>
              </a:cxn>
              <a:cxn ang="0">
                <a:pos x="205" y="0"/>
              </a:cxn>
              <a:cxn ang="0">
                <a:pos x="205" y="204"/>
              </a:cxn>
              <a:cxn ang="0">
                <a:pos x="0" y="204"/>
              </a:cxn>
            </a:cxnLst>
            <a:rect l="0" t="0" r="r" b="b"/>
            <a:pathLst>
              <a:path w="206" h="205">
                <a:moveTo>
                  <a:pt x="0" y="204"/>
                </a:moveTo>
                <a:lnTo>
                  <a:pt x="0" y="0"/>
                </a:lnTo>
                <a:lnTo>
                  <a:pt x="205" y="0"/>
                </a:lnTo>
                <a:lnTo>
                  <a:pt x="205"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8" name="Freeform 76"/>
          <p:cNvSpPr>
            <a:spLocks/>
          </p:cNvSpPr>
          <p:nvPr/>
        </p:nvSpPr>
        <p:spPr bwMode="auto">
          <a:xfrm>
            <a:off x="2325688" y="4024313"/>
            <a:ext cx="325437"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89" name="Freeform 77"/>
          <p:cNvSpPr>
            <a:spLocks/>
          </p:cNvSpPr>
          <p:nvPr/>
        </p:nvSpPr>
        <p:spPr bwMode="auto">
          <a:xfrm>
            <a:off x="2649538" y="4024313"/>
            <a:ext cx="325437" cy="325437"/>
          </a:xfrm>
          <a:custGeom>
            <a:avLst/>
            <a:gdLst/>
            <a:ahLst/>
            <a:cxnLst>
              <a:cxn ang="0">
                <a:pos x="0" y="204"/>
              </a:cxn>
              <a:cxn ang="0">
                <a:pos x="0" y="0"/>
              </a:cxn>
              <a:cxn ang="0">
                <a:pos x="204" y="0"/>
              </a:cxn>
              <a:cxn ang="0">
                <a:pos x="204" y="204"/>
              </a:cxn>
              <a:cxn ang="0">
                <a:pos x="0" y="204"/>
              </a:cxn>
            </a:cxnLst>
            <a:rect l="0" t="0" r="r" b="b"/>
            <a:pathLst>
              <a:path w="205" h="205">
                <a:moveTo>
                  <a:pt x="0" y="204"/>
                </a:moveTo>
                <a:lnTo>
                  <a:pt x="0" y="0"/>
                </a:lnTo>
                <a:lnTo>
                  <a:pt x="204" y="0"/>
                </a:lnTo>
                <a:lnTo>
                  <a:pt x="204" y="204"/>
                </a:lnTo>
                <a:lnTo>
                  <a:pt x="0" y="2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90" name="Rectangle 78"/>
          <p:cNvSpPr>
            <a:spLocks noChangeArrowheads="1"/>
          </p:cNvSpPr>
          <p:nvPr/>
        </p:nvSpPr>
        <p:spPr bwMode="auto">
          <a:xfrm>
            <a:off x="2855913" y="1354138"/>
            <a:ext cx="585787"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Root</a:t>
            </a:r>
          </a:p>
        </p:txBody>
      </p:sp>
      <p:sp>
        <p:nvSpPr>
          <p:cNvPr id="13391" name="Rectangle 79"/>
          <p:cNvSpPr>
            <a:spLocks noChangeArrowheads="1"/>
          </p:cNvSpPr>
          <p:nvPr/>
        </p:nvSpPr>
        <p:spPr bwMode="auto">
          <a:xfrm>
            <a:off x="3505200" y="1752600"/>
            <a:ext cx="422275" cy="347663"/>
          </a:xfrm>
          <a:prstGeom prst="rect">
            <a:avLst/>
          </a:prstGeom>
          <a:noFill/>
          <a:ln w="9525">
            <a:noFill/>
            <a:miter lim="800000"/>
            <a:headEnd/>
            <a:tailEnd/>
          </a:ln>
          <a:effectLst/>
        </p:spPr>
        <p:txBody>
          <a:bodyPr wrap="none" lIns="90488" tIns="44450" rIns="90488" bIns="44450">
            <a:spAutoFit/>
          </a:bodyPr>
          <a:lstStyle/>
          <a:p>
            <a:r>
              <a:rPr lang="en-US" sz="1700" b="1">
                <a:solidFill>
                  <a:schemeClr val="accent2"/>
                </a:solidFill>
                <a:latin typeface="Arial" pitchFamily="34" charset="0"/>
              </a:rPr>
              <a:t>17</a:t>
            </a:r>
          </a:p>
        </p:txBody>
      </p:sp>
      <p:sp>
        <p:nvSpPr>
          <p:cNvPr id="13392" name="Rectangle 80"/>
          <p:cNvSpPr>
            <a:spLocks noChangeArrowheads="1"/>
          </p:cNvSpPr>
          <p:nvPr/>
        </p:nvSpPr>
        <p:spPr bwMode="auto">
          <a:xfrm>
            <a:off x="6161088" y="3195638"/>
            <a:ext cx="3651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30</a:t>
            </a:r>
          </a:p>
        </p:txBody>
      </p:sp>
      <p:sp>
        <p:nvSpPr>
          <p:cNvPr id="13393" name="Rectangle 81"/>
          <p:cNvSpPr>
            <a:spLocks noChangeArrowheads="1"/>
          </p:cNvSpPr>
          <p:nvPr/>
        </p:nvSpPr>
        <p:spPr bwMode="auto">
          <a:xfrm>
            <a:off x="3036888" y="4022725"/>
            <a:ext cx="428625" cy="287338"/>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14*</a:t>
            </a:r>
          </a:p>
        </p:txBody>
      </p:sp>
      <p:sp>
        <p:nvSpPr>
          <p:cNvPr id="13394" name="Rectangle 82"/>
          <p:cNvSpPr>
            <a:spLocks noChangeArrowheads="1"/>
          </p:cNvSpPr>
          <p:nvPr/>
        </p:nvSpPr>
        <p:spPr bwMode="auto">
          <a:xfrm>
            <a:off x="3360738" y="4022725"/>
            <a:ext cx="428625" cy="287338"/>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16*</a:t>
            </a:r>
          </a:p>
        </p:txBody>
      </p:sp>
      <p:sp>
        <p:nvSpPr>
          <p:cNvPr id="13395" name="Rectangle 83"/>
          <p:cNvSpPr>
            <a:spLocks noChangeArrowheads="1"/>
          </p:cNvSpPr>
          <p:nvPr/>
        </p:nvSpPr>
        <p:spPr bwMode="auto">
          <a:xfrm>
            <a:off x="7267575" y="4013200"/>
            <a:ext cx="428625" cy="287338"/>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33*</a:t>
            </a:r>
          </a:p>
        </p:txBody>
      </p:sp>
      <p:sp>
        <p:nvSpPr>
          <p:cNvPr id="13396" name="Rectangle 84"/>
          <p:cNvSpPr>
            <a:spLocks noChangeArrowheads="1"/>
          </p:cNvSpPr>
          <p:nvPr/>
        </p:nvSpPr>
        <p:spPr bwMode="auto">
          <a:xfrm>
            <a:off x="7593013" y="4013200"/>
            <a:ext cx="428625" cy="287338"/>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34*</a:t>
            </a:r>
          </a:p>
        </p:txBody>
      </p:sp>
      <p:sp>
        <p:nvSpPr>
          <p:cNvPr id="13397" name="Rectangle 85"/>
          <p:cNvSpPr>
            <a:spLocks noChangeArrowheads="1"/>
          </p:cNvSpPr>
          <p:nvPr/>
        </p:nvSpPr>
        <p:spPr bwMode="auto">
          <a:xfrm>
            <a:off x="7907338" y="4002088"/>
            <a:ext cx="4286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38*</a:t>
            </a:r>
          </a:p>
        </p:txBody>
      </p:sp>
      <p:sp>
        <p:nvSpPr>
          <p:cNvPr id="13398" name="Rectangle 86"/>
          <p:cNvSpPr>
            <a:spLocks noChangeArrowheads="1"/>
          </p:cNvSpPr>
          <p:nvPr/>
        </p:nvSpPr>
        <p:spPr bwMode="auto">
          <a:xfrm>
            <a:off x="8231188" y="3992563"/>
            <a:ext cx="4286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39*</a:t>
            </a:r>
          </a:p>
        </p:txBody>
      </p:sp>
      <p:sp>
        <p:nvSpPr>
          <p:cNvPr id="13399" name="Rectangle 87"/>
          <p:cNvSpPr>
            <a:spLocks noChangeArrowheads="1"/>
          </p:cNvSpPr>
          <p:nvPr/>
        </p:nvSpPr>
        <p:spPr bwMode="auto">
          <a:xfrm>
            <a:off x="1939925" y="3195638"/>
            <a:ext cx="3651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13</a:t>
            </a:r>
          </a:p>
        </p:txBody>
      </p:sp>
      <p:sp>
        <p:nvSpPr>
          <p:cNvPr id="13400" name="Rectangle 88"/>
          <p:cNvSpPr>
            <a:spLocks noChangeArrowheads="1"/>
          </p:cNvSpPr>
          <p:nvPr/>
        </p:nvSpPr>
        <p:spPr bwMode="auto">
          <a:xfrm>
            <a:off x="1473200" y="3195638"/>
            <a:ext cx="273050"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5</a:t>
            </a:r>
          </a:p>
        </p:txBody>
      </p:sp>
      <p:sp>
        <p:nvSpPr>
          <p:cNvPr id="13401" name="Rectangle 89"/>
          <p:cNvSpPr>
            <a:spLocks noChangeArrowheads="1"/>
          </p:cNvSpPr>
          <p:nvPr/>
        </p:nvSpPr>
        <p:spPr bwMode="auto">
          <a:xfrm>
            <a:off x="2009775" y="4002088"/>
            <a:ext cx="336550"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7*</a:t>
            </a:r>
          </a:p>
        </p:txBody>
      </p:sp>
      <p:sp>
        <p:nvSpPr>
          <p:cNvPr id="13402" name="Rectangle 90"/>
          <p:cNvSpPr>
            <a:spLocks noChangeArrowheads="1"/>
          </p:cNvSpPr>
          <p:nvPr/>
        </p:nvSpPr>
        <p:spPr bwMode="auto">
          <a:xfrm>
            <a:off x="1687513" y="4002088"/>
            <a:ext cx="336550"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5*</a:t>
            </a:r>
          </a:p>
        </p:txBody>
      </p:sp>
      <p:sp>
        <p:nvSpPr>
          <p:cNvPr id="13403" name="Rectangle 91"/>
          <p:cNvSpPr>
            <a:spLocks noChangeArrowheads="1"/>
          </p:cNvSpPr>
          <p:nvPr/>
        </p:nvSpPr>
        <p:spPr bwMode="auto">
          <a:xfrm>
            <a:off x="2325688" y="4002088"/>
            <a:ext cx="336550"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8*</a:t>
            </a:r>
          </a:p>
        </p:txBody>
      </p:sp>
      <p:sp>
        <p:nvSpPr>
          <p:cNvPr id="13404" name="Rectangle 92"/>
          <p:cNvSpPr>
            <a:spLocks noChangeArrowheads="1"/>
          </p:cNvSpPr>
          <p:nvPr/>
        </p:nvSpPr>
        <p:spPr bwMode="auto">
          <a:xfrm>
            <a:off x="4486275" y="4002088"/>
            <a:ext cx="4286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22*</a:t>
            </a:r>
          </a:p>
        </p:txBody>
      </p:sp>
      <p:sp>
        <p:nvSpPr>
          <p:cNvPr id="13405" name="Rectangle 93"/>
          <p:cNvSpPr>
            <a:spLocks noChangeArrowheads="1"/>
          </p:cNvSpPr>
          <p:nvPr/>
        </p:nvSpPr>
        <p:spPr bwMode="auto">
          <a:xfrm>
            <a:off x="4792663" y="4002088"/>
            <a:ext cx="4286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24*</a:t>
            </a:r>
          </a:p>
        </p:txBody>
      </p:sp>
      <p:sp>
        <p:nvSpPr>
          <p:cNvPr id="13406" name="Rectangle 94"/>
          <p:cNvSpPr>
            <a:spLocks noChangeArrowheads="1"/>
          </p:cNvSpPr>
          <p:nvPr/>
        </p:nvSpPr>
        <p:spPr bwMode="auto">
          <a:xfrm>
            <a:off x="5664200" y="3184525"/>
            <a:ext cx="365125" cy="287338"/>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27</a:t>
            </a:r>
          </a:p>
        </p:txBody>
      </p:sp>
      <p:sp>
        <p:nvSpPr>
          <p:cNvPr id="13407" name="Rectangle 95"/>
          <p:cNvSpPr>
            <a:spLocks noChangeArrowheads="1"/>
          </p:cNvSpPr>
          <p:nvPr/>
        </p:nvSpPr>
        <p:spPr bwMode="auto">
          <a:xfrm>
            <a:off x="5857875" y="4002088"/>
            <a:ext cx="4286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27*</a:t>
            </a:r>
          </a:p>
        </p:txBody>
      </p:sp>
      <p:sp>
        <p:nvSpPr>
          <p:cNvPr id="13408" name="Rectangle 96"/>
          <p:cNvSpPr>
            <a:spLocks noChangeArrowheads="1"/>
          </p:cNvSpPr>
          <p:nvPr/>
        </p:nvSpPr>
        <p:spPr bwMode="auto">
          <a:xfrm>
            <a:off x="6192838" y="4002088"/>
            <a:ext cx="428625" cy="287337"/>
          </a:xfrm>
          <a:prstGeom prst="rect">
            <a:avLst/>
          </a:prstGeom>
          <a:noFill/>
          <a:ln w="9525">
            <a:noFill/>
            <a:miter lim="800000"/>
            <a:headEnd/>
            <a:tailEnd/>
          </a:ln>
          <a:effectLst/>
        </p:spPr>
        <p:txBody>
          <a:bodyPr wrap="none" lIns="90488" tIns="44450" rIns="90488" bIns="44450">
            <a:spAutoFit/>
          </a:bodyPr>
          <a:lstStyle/>
          <a:p>
            <a:r>
              <a:rPr lang="en-US" sz="1300" b="1">
                <a:solidFill>
                  <a:srgbClr val="000000"/>
                </a:solidFill>
                <a:latin typeface="Arial" pitchFamily="34" charset="0"/>
              </a:rPr>
              <a:t>29*</a:t>
            </a:r>
          </a:p>
        </p:txBody>
      </p:sp>
      <p:sp>
        <p:nvSpPr>
          <p:cNvPr id="13409" name="Line 97"/>
          <p:cNvSpPr>
            <a:spLocks noChangeShapeType="1"/>
          </p:cNvSpPr>
          <p:nvPr/>
        </p:nvSpPr>
        <p:spPr bwMode="auto">
          <a:xfrm>
            <a:off x="3263900" y="1306513"/>
            <a:ext cx="609600" cy="381000"/>
          </a:xfrm>
          <a:prstGeom prst="line">
            <a:avLst/>
          </a:prstGeom>
          <a:noFill/>
          <a:ln w="12700">
            <a:solidFill>
              <a:schemeClr val="tx1"/>
            </a:solidFill>
            <a:round/>
            <a:headEnd type="none" w="sm" len="sm"/>
            <a:tailEnd type="stealth" w="med" len="med"/>
          </a:ln>
          <a:effectLst/>
        </p:spPr>
        <p:txBody>
          <a:bodyPr/>
          <a:lstStyle/>
          <a:p>
            <a:endParaRPr lang="en-US"/>
          </a:p>
        </p:txBody>
      </p:sp>
      <p:sp>
        <p:nvSpPr>
          <p:cNvPr id="13410" name="Arc 98"/>
          <p:cNvSpPr>
            <a:spLocks/>
          </p:cNvSpPr>
          <p:nvPr/>
        </p:nvSpPr>
        <p:spPr bwMode="auto">
          <a:xfrm rot="18420000">
            <a:off x="1447800" y="3825875"/>
            <a:ext cx="304800" cy="381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stealth" w="med" len="med"/>
            <a:tailEnd type="stealth" w="med" len="med"/>
          </a:ln>
          <a:effectLst/>
        </p:spPr>
        <p:txBody>
          <a:bodyPr/>
          <a:lstStyle/>
          <a:p>
            <a:endParaRPr lang="en-US"/>
          </a:p>
        </p:txBody>
      </p:sp>
      <p:sp>
        <p:nvSpPr>
          <p:cNvPr id="13411" name="Arc 99"/>
          <p:cNvSpPr>
            <a:spLocks/>
          </p:cNvSpPr>
          <p:nvPr/>
        </p:nvSpPr>
        <p:spPr bwMode="auto">
          <a:xfrm rot="18420000">
            <a:off x="2895600" y="3825875"/>
            <a:ext cx="304800" cy="381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stealth" w="med" len="med"/>
            <a:tailEnd type="stealth" w="med" len="med"/>
          </a:ln>
          <a:effectLst/>
        </p:spPr>
        <p:txBody>
          <a:bodyPr/>
          <a:lstStyle/>
          <a:p>
            <a:endParaRPr lang="en-US"/>
          </a:p>
        </p:txBody>
      </p:sp>
      <p:sp>
        <p:nvSpPr>
          <p:cNvPr id="13412" name="Arc 100"/>
          <p:cNvSpPr>
            <a:spLocks/>
          </p:cNvSpPr>
          <p:nvPr/>
        </p:nvSpPr>
        <p:spPr bwMode="auto">
          <a:xfrm rot="18420000">
            <a:off x="4267200" y="3825875"/>
            <a:ext cx="304800" cy="381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stealth" w="med" len="med"/>
            <a:tailEnd type="stealth" w="med" len="med"/>
          </a:ln>
          <a:effectLst/>
        </p:spPr>
        <p:txBody>
          <a:bodyPr/>
          <a:lstStyle/>
          <a:p>
            <a:endParaRPr lang="en-US"/>
          </a:p>
        </p:txBody>
      </p:sp>
      <p:sp>
        <p:nvSpPr>
          <p:cNvPr id="13413" name="Arc 101"/>
          <p:cNvSpPr>
            <a:spLocks/>
          </p:cNvSpPr>
          <p:nvPr/>
        </p:nvSpPr>
        <p:spPr bwMode="auto">
          <a:xfrm rot="18420000">
            <a:off x="5715000" y="3825875"/>
            <a:ext cx="304800" cy="381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stealth" w="med" len="med"/>
            <a:tailEnd type="stealth" w="med" len="med"/>
          </a:ln>
          <a:effectLst/>
        </p:spPr>
        <p:txBody>
          <a:bodyPr/>
          <a:lstStyle/>
          <a:p>
            <a:endParaRPr lang="en-US"/>
          </a:p>
        </p:txBody>
      </p:sp>
      <p:sp>
        <p:nvSpPr>
          <p:cNvPr id="13414" name="Arc 102"/>
          <p:cNvSpPr>
            <a:spLocks/>
          </p:cNvSpPr>
          <p:nvPr/>
        </p:nvSpPr>
        <p:spPr bwMode="auto">
          <a:xfrm rot="18420000">
            <a:off x="7162800" y="3825875"/>
            <a:ext cx="304800" cy="381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stealth" w="med" len="med"/>
            <a:tailEnd type="stealth" w="med" len="med"/>
          </a:ln>
          <a:effectLst/>
        </p:spPr>
        <p:txBody>
          <a:bodyPr/>
          <a:lstStyle/>
          <a:p>
            <a:endParaRPr lang="en-US"/>
          </a:p>
        </p:txBody>
      </p:sp>
      <p:sp>
        <p:nvSpPr>
          <p:cNvPr id="13415" name="Rectangle 103"/>
          <p:cNvSpPr>
            <a:spLocks noChangeArrowheads="1"/>
          </p:cNvSpPr>
          <p:nvPr/>
        </p:nvSpPr>
        <p:spPr bwMode="auto">
          <a:xfrm>
            <a:off x="914400" y="2286000"/>
            <a:ext cx="1922463" cy="457200"/>
          </a:xfrm>
          <a:prstGeom prst="rect">
            <a:avLst/>
          </a:prstGeom>
          <a:noFill/>
          <a:ln w="9525">
            <a:noFill/>
            <a:miter lim="800000"/>
            <a:headEnd/>
            <a:tailEnd/>
          </a:ln>
          <a:effectLst/>
        </p:spPr>
        <p:txBody>
          <a:bodyPr wrap="none" lIns="92075" tIns="46038" rIns="92075" bIns="46038">
            <a:spAutoFit/>
          </a:bodyPr>
          <a:lstStyle/>
          <a:p>
            <a:r>
              <a:rPr lang="en-US">
                <a:solidFill>
                  <a:schemeClr val="accent2"/>
                </a:solidFill>
              </a:rPr>
              <a:t>Entries &lt;=  17</a:t>
            </a:r>
          </a:p>
        </p:txBody>
      </p:sp>
      <p:sp>
        <p:nvSpPr>
          <p:cNvPr id="13416" name="Rectangle 104"/>
          <p:cNvSpPr>
            <a:spLocks noChangeArrowheads="1"/>
          </p:cNvSpPr>
          <p:nvPr/>
        </p:nvSpPr>
        <p:spPr bwMode="auto">
          <a:xfrm>
            <a:off x="5257800" y="2286000"/>
            <a:ext cx="1751013" cy="457200"/>
          </a:xfrm>
          <a:prstGeom prst="rect">
            <a:avLst/>
          </a:prstGeom>
          <a:noFill/>
          <a:ln w="9525">
            <a:noFill/>
            <a:miter lim="800000"/>
            <a:headEnd/>
            <a:tailEnd/>
          </a:ln>
          <a:effectLst/>
        </p:spPr>
        <p:txBody>
          <a:bodyPr wrap="none" lIns="92075" tIns="46038" rIns="92075" bIns="46038">
            <a:spAutoFit/>
          </a:bodyPr>
          <a:lstStyle/>
          <a:p>
            <a:r>
              <a:rPr lang="en-US">
                <a:solidFill>
                  <a:schemeClr val="accent2"/>
                </a:solidFill>
              </a:rPr>
              <a:t>Entries &gt;  17</a:t>
            </a:r>
          </a:p>
        </p:txBody>
      </p:sp>
      <p:sp>
        <p:nvSpPr>
          <p:cNvPr id="13417" name="Rectangle 105"/>
          <p:cNvSpPr>
            <a:spLocks noChangeArrowheads="1"/>
          </p:cNvSpPr>
          <p:nvPr/>
        </p:nvSpPr>
        <p:spPr bwMode="auto">
          <a:xfrm>
            <a:off x="5943600" y="1219200"/>
            <a:ext cx="2900363" cy="835025"/>
          </a:xfrm>
          <a:prstGeom prst="rect">
            <a:avLst/>
          </a:prstGeom>
          <a:noFill/>
          <a:ln w="12700">
            <a:solidFill>
              <a:schemeClr val="tx1"/>
            </a:solidFill>
            <a:miter lim="800000"/>
            <a:headEnd/>
            <a:tailEnd/>
          </a:ln>
          <a:effectLst/>
        </p:spPr>
        <p:txBody>
          <a:bodyPr wrap="none" lIns="92075" tIns="46038" rIns="92075" bIns="46038">
            <a:spAutoFit/>
          </a:bodyPr>
          <a:lstStyle/>
          <a:p>
            <a:r>
              <a:rPr lang="en-US">
                <a:solidFill>
                  <a:schemeClr val="accent2"/>
                </a:solidFill>
              </a:rPr>
              <a:t>Note how data entries</a:t>
            </a:r>
          </a:p>
          <a:p>
            <a:r>
              <a:rPr lang="en-US">
                <a:solidFill>
                  <a:schemeClr val="accent2"/>
                </a:solidFill>
              </a:rPr>
              <a:t>in leaf level are sorted</a:t>
            </a: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5364" name="Rectangle 4"/>
          <p:cNvSpPr>
            <a:spLocks noGrp="1" noChangeArrowheads="1"/>
          </p:cNvSpPr>
          <p:nvPr>
            <p:ph type="title"/>
          </p:nvPr>
        </p:nvSpPr>
        <p:spPr>
          <a:noFill/>
          <a:ln/>
        </p:spPr>
        <p:txBody>
          <a:bodyPr/>
          <a:lstStyle/>
          <a:p>
            <a:r>
              <a:rPr lang="en-US"/>
              <a:t>Hash-Based Indexes</a:t>
            </a:r>
          </a:p>
        </p:txBody>
      </p:sp>
      <p:sp>
        <p:nvSpPr>
          <p:cNvPr id="15365" name="Rectangle 5"/>
          <p:cNvSpPr>
            <a:spLocks noGrp="1" noChangeArrowheads="1"/>
          </p:cNvSpPr>
          <p:nvPr>
            <p:ph type="body" idx="1"/>
          </p:nvPr>
        </p:nvSpPr>
        <p:spPr>
          <a:xfrm>
            <a:off x="685800" y="1295400"/>
            <a:ext cx="7924800" cy="5105400"/>
          </a:xfrm>
          <a:noFill/>
          <a:ln/>
        </p:spPr>
        <p:txBody>
          <a:bodyPr/>
          <a:lstStyle/>
          <a:p>
            <a:pPr lvl="1">
              <a:buFont typeface="Wingdings" pitchFamily="2" charset="2"/>
              <a:buNone/>
            </a:pPr>
            <a:endParaRPr lang="en-US">
              <a:solidFill>
                <a:schemeClr val="accent2"/>
              </a:solidFill>
            </a:endParaRPr>
          </a:p>
          <a:p>
            <a:r>
              <a:rPr lang="en-US"/>
              <a:t>Good for equality selections. </a:t>
            </a:r>
          </a:p>
          <a:p>
            <a:r>
              <a:rPr lang="en-US"/>
              <a:t>Index is a collection of </a:t>
            </a:r>
            <a:r>
              <a:rPr lang="en-US" i="1" u="sng">
                <a:solidFill>
                  <a:schemeClr val="accent2"/>
                </a:solidFill>
              </a:rPr>
              <a:t>buckets</a:t>
            </a:r>
            <a:r>
              <a:rPr lang="en-US" i="1">
                <a:solidFill>
                  <a:schemeClr val="accent2"/>
                </a:solidFill>
              </a:rPr>
              <a:t>. </a:t>
            </a:r>
          </a:p>
          <a:p>
            <a:pPr lvl="1"/>
            <a:r>
              <a:rPr lang="en-US"/>
              <a:t>Bucket = </a:t>
            </a:r>
            <a:r>
              <a:rPr lang="en-US" i="1">
                <a:solidFill>
                  <a:schemeClr val="accent2"/>
                </a:solidFill>
              </a:rPr>
              <a:t>primary</a:t>
            </a:r>
            <a:r>
              <a:rPr lang="en-US">
                <a:solidFill>
                  <a:schemeClr val="accent2"/>
                </a:solidFill>
              </a:rPr>
              <a:t> page</a:t>
            </a:r>
            <a:r>
              <a:rPr lang="en-US"/>
              <a:t> plus zero or more</a:t>
            </a:r>
            <a:r>
              <a:rPr lang="en-US">
                <a:solidFill>
                  <a:schemeClr val="accent2"/>
                </a:solidFill>
              </a:rPr>
              <a:t> </a:t>
            </a:r>
            <a:r>
              <a:rPr lang="en-US" i="1">
                <a:solidFill>
                  <a:schemeClr val="accent2"/>
                </a:solidFill>
              </a:rPr>
              <a:t>overflow</a:t>
            </a:r>
            <a:r>
              <a:rPr lang="en-US">
                <a:solidFill>
                  <a:schemeClr val="accent2"/>
                </a:solidFill>
              </a:rPr>
              <a:t> pages</a:t>
            </a:r>
            <a:r>
              <a:rPr lang="en-US"/>
              <a:t>. </a:t>
            </a:r>
          </a:p>
          <a:p>
            <a:pPr lvl="1"/>
            <a:r>
              <a:rPr lang="en-US"/>
              <a:t>Buckets contain data entries.</a:t>
            </a:r>
            <a:r>
              <a:rPr lang="en-US" sz="2800"/>
              <a:t> </a:t>
            </a:r>
            <a:endParaRPr lang="en-US"/>
          </a:p>
          <a:p>
            <a:r>
              <a:rPr lang="en-US" i="1">
                <a:solidFill>
                  <a:schemeClr val="accent2"/>
                </a:solidFill>
              </a:rPr>
              <a:t>Hashing function</a:t>
            </a:r>
            <a:r>
              <a:rPr lang="en-US" b="1" i="1">
                <a:solidFill>
                  <a:schemeClr val="accent2"/>
                </a:solidFill>
              </a:rPr>
              <a:t> </a:t>
            </a:r>
            <a:r>
              <a:rPr lang="en-US" b="1">
                <a:solidFill>
                  <a:schemeClr val="accent2"/>
                </a:solidFill>
              </a:rPr>
              <a:t>h</a:t>
            </a:r>
            <a:r>
              <a:rPr lang="en-US">
                <a:solidFill>
                  <a:schemeClr val="accent2"/>
                </a:solidFill>
              </a:rPr>
              <a:t>:  </a:t>
            </a:r>
            <a:r>
              <a:rPr lang="en-US" b="1"/>
              <a:t>h</a:t>
            </a:r>
            <a:r>
              <a:rPr lang="en-US"/>
              <a:t>(</a:t>
            </a:r>
            <a:r>
              <a:rPr lang="en-US" i="1"/>
              <a:t>r</a:t>
            </a:r>
            <a:r>
              <a:rPr lang="en-US"/>
              <a:t>) = bucket in which (data entry for) record </a:t>
            </a:r>
            <a:r>
              <a:rPr lang="en-US" i="1"/>
              <a:t>r</a:t>
            </a:r>
            <a:r>
              <a:rPr lang="en-US"/>
              <a:t> belongs. </a:t>
            </a:r>
            <a:r>
              <a:rPr lang="en-US" b="1"/>
              <a:t>h</a:t>
            </a:r>
            <a:r>
              <a:rPr lang="en-US"/>
              <a:t> looks at the </a:t>
            </a:r>
            <a:r>
              <a:rPr lang="en-US" i="1">
                <a:solidFill>
                  <a:schemeClr val="accent2"/>
                </a:solidFill>
              </a:rPr>
              <a:t>search key</a:t>
            </a:r>
            <a:r>
              <a:rPr lang="en-US"/>
              <a:t> fields of </a:t>
            </a:r>
            <a:r>
              <a:rPr lang="en-US" i="1"/>
              <a:t>r.</a:t>
            </a:r>
          </a:p>
          <a:p>
            <a:pPr lvl="1"/>
            <a:r>
              <a:rPr lang="en-US" i="1"/>
              <a:t>No need for “index entries” in this scheme.</a:t>
            </a:r>
          </a:p>
          <a:p>
            <a:pPr>
              <a:buFont typeface="Wingdings" pitchFamily="2" charset="2"/>
              <a:buChar char="§"/>
            </a:pPr>
            <a:endParaRPr lang="en-US" sz="2400" i="1"/>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741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7412" name="Rectangle 4"/>
          <p:cNvSpPr>
            <a:spLocks noGrp="1" noChangeArrowheads="1"/>
          </p:cNvSpPr>
          <p:nvPr>
            <p:ph type="title"/>
          </p:nvPr>
        </p:nvSpPr>
        <p:spPr>
          <a:xfrm>
            <a:off x="457200" y="533400"/>
            <a:ext cx="7772400" cy="1104900"/>
          </a:xfrm>
          <a:noFill/>
          <a:ln/>
        </p:spPr>
        <p:txBody>
          <a:bodyPr/>
          <a:lstStyle/>
          <a:p>
            <a:r>
              <a:rPr lang="en-US" sz="3600"/>
              <a:t>Alternatives for Data Entry </a:t>
            </a:r>
            <a:r>
              <a:rPr lang="en-US" sz="3600" b="1">
                <a:solidFill>
                  <a:schemeClr val="accent2"/>
                </a:solidFill>
              </a:rPr>
              <a:t>k*</a:t>
            </a:r>
            <a:r>
              <a:rPr lang="en-US" sz="3600" b="1"/>
              <a:t> </a:t>
            </a:r>
            <a:r>
              <a:rPr lang="en-US" sz="3600"/>
              <a:t>in Index</a:t>
            </a:r>
          </a:p>
        </p:txBody>
      </p:sp>
      <p:sp>
        <p:nvSpPr>
          <p:cNvPr id="17413" name="Rectangle 5"/>
          <p:cNvSpPr>
            <a:spLocks noGrp="1" noChangeArrowheads="1"/>
          </p:cNvSpPr>
          <p:nvPr>
            <p:ph type="body" idx="1"/>
          </p:nvPr>
        </p:nvSpPr>
        <p:spPr>
          <a:xfrm>
            <a:off x="685800" y="1600200"/>
            <a:ext cx="8001000" cy="4876800"/>
          </a:xfrm>
          <a:noFill/>
          <a:ln/>
        </p:spPr>
        <p:txBody>
          <a:bodyPr/>
          <a:lstStyle/>
          <a:p>
            <a:r>
              <a:rPr lang="en-US"/>
              <a:t>In a data entry </a:t>
            </a:r>
            <a:r>
              <a:rPr lang="en-US">
                <a:solidFill>
                  <a:schemeClr val="accent2"/>
                </a:solidFill>
              </a:rPr>
              <a:t>k*</a:t>
            </a:r>
            <a:r>
              <a:rPr lang="en-US"/>
              <a:t> we can store:</a:t>
            </a:r>
          </a:p>
          <a:p>
            <a:pPr lvl="1"/>
            <a:r>
              <a:rPr lang="en-US">
                <a:solidFill>
                  <a:schemeClr val="accent2"/>
                </a:solidFill>
              </a:rPr>
              <a:t> Data record with key value</a:t>
            </a:r>
            <a:r>
              <a:rPr lang="en-US" b="1">
                <a:solidFill>
                  <a:schemeClr val="accent2"/>
                </a:solidFill>
              </a:rPr>
              <a:t> k, </a:t>
            </a:r>
            <a:r>
              <a:rPr lang="en-US">
                <a:solidFill>
                  <a:schemeClr val="accent2"/>
                </a:solidFill>
              </a:rPr>
              <a:t>or</a:t>
            </a:r>
          </a:p>
          <a:p>
            <a:pPr lvl="1"/>
            <a:r>
              <a:rPr lang="en-US">
                <a:solidFill>
                  <a:schemeClr val="accent2"/>
                </a:solidFill>
              </a:rPr>
              <a:t> &lt;</a:t>
            </a:r>
            <a:r>
              <a:rPr lang="en-US" b="1">
                <a:solidFill>
                  <a:schemeClr val="accent2"/>
                </a:solidFill>
              </a:rPr>
              <a:t>k</a:t>
            </a:r>
            <a:r>
              <a:rPr lang="en-US">
                <a:solidFill>
                  <a:schemeClr val="accent2"/>
                </a:solidFill>
              </a:rPr>
              <a:t>, rid of data record with search key value</a:t>
            </a:r>
            <a:r>
              <a:rPr lang="en-US" b="1">
                <a:solidFill>
                  <a:schemeClr val="accent2"/>
                </a:solidFill>
              </a:rPr>
              <a:t> k</a:t>
            </a:r>
            <a:r>
              <a:rPr lang="en-US">
                <a:solidFill>
                  <a:schemeClr val="accent2"/>
                </a:solidFill>
              </a:rPr>
              <a:t>&gt;, or</a:t>
            </a:r>
          </a:p>
          <a:p>
            <a:pPr lvl="1"/>
            <a:r>
              <a:rPr lang="en-US">
                <a:solidFill>
                  <a:schemeClr val="accent2"/>
                </a:solidFill>
              </a:rPr>
              <a:t> &lt;</a:t>
            </a:r>
            <a:r>
              <a:rPr lang="en-US" b="1">
                <a:solidFill>
                  <a:schemeClr val="accent2"/>
                </a:solidFill>
              </a:rPr>
              <a:t>k</a:t>
            </a:r>
            <a:r>
              <a:rPr lang="en-US">
                <a:solidFill>
                  <a:schemeClr val="accent2"/>
                </a:solidFill>
              </a:rPr>
              <a:t>, list of rids of data records with search key </a:t>
            </a:r>
            <a:r>
              <a:rPr lang="en-US" b="1">
                <a:solidFill>
                  <a:schemeClr val="accent2"/>
                </a:solidFill>
              </a:rPr>
              <a:t>k</a:t>
            </a:r>
            <a:r>
              <a:rPr lang="en-US">
                <a:solidFill>
                  <a:schemeClr val="accent2"/>
                </a:solidFill>
              </a:rPr>
              <a:t>&gt;</a:t>
            </a:r>
          </a:p>
          <a:p>
            <a:r>
              <a:rPr lang="en-US"/>
              <a:t>Choice of alternative for data entries is independent of the indexing technique used to locate data entries with a given key value </a:t>
            </a:r>
            <a:r>
              <a:rPr lang="en-US" b="1"/>
              <a:t>k</a:t>
            </a:r>
            <a:r>
              <a:rPr lang="en-US"/>
              <a:t>.</a:t>
            </a:r>
          </a:p>
          <a:p>
            <a:pPr lvl="1"/>
            <a:r>
              <a:rPr lang="en-US"/>
              <a:t>Examples of indexing techniques: B+ trees, hash-based structures</a:t>
            </a:r>
          </a:p>
          <a:p>
            <a:pPr lvl="1"/>
            <a:r>
              <a:rPr lang="en-US"/>
              <a:t>Typically, index contains auxiliary information that directs searches to the desired data entries</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945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9460" name="Rectangle 4"/>
          <p:cNvSpPr>
            <a:spLocks noGrp="1" noChangeArrowheads="1"/>
          </p:cNvSpPr>
          <p:nvPr>
            <p:ph type="title"/>
          </p:nvPr>
        </p:nvSpPr>
        <p:spPr>
          <a:xfrm>
            <a:off x="304800" y="228600"/>
            <a:ext cx="8153400" cy="1104900"/>
          </a:xfrm>
          <a:noFill/>
          <a:ln/>
        </p:spPr>
        <p:txBody>
          <a:bodyPr/>
          <a:lstStyle/>
          <a:p>
            <a:r>
              <a:rPr lang="en-US"/>
              <a:t>Alternatives for Data Entries (Contd.)</a:t>
            </a:r>
          </a:p>
        </p:txBody>
      </p:sp>
      <p:sp>
        <p:nvSpPr>
          <p:cNvPr id="19461" name="Rectangle 5"/>
          <p:cNvSpPr>
            <a:spLocks noGrp="1" noChangeArrowheads="1"/>
          </p:cNvSpPr>
          <p:nvPr>
            <p:ph type="body" idx="1"/>
          </p:nvPr>
        </p:nvSpPr>
        <p:spPr>
          <a:xfrm>
            <a:off x="685800" y="1600200"/>
            <a:ext cx="7924800" cy="4457700"/>
          </a:xfrm>
          <a:noFill/>
          <a:ln/>
        </p:spPr>
        <p:txBody>
          <a:bodyPr/>
          <a:lstStyle/>
          <a:p>
            <a:pPr>
              <a:lnSpc>
                <a:spcPct val="90000"/>
              </a:lnSpc>
            </a:pPr>
            <a:r>
              <a:rPr lang="en-US" dirty="0">
                <a:solidFill>
                  <a:schemeClr val="accent2"/>
                </a:solidFill>
              </a:rPr>
              <a:t>Alternative 1:</a:t>
            </a:r>
          </a:p>
          <a:p>
            <a:pPr lvl="1">
              <a:lnSpc>
                <a:spcPct val="90000"/>
              </a:lnSpc>
              <a:buSzPct val="75000"/>
            </a:pPr>
            <a:r>
              <a:rPr lang="en-US" dirty="0"/>
              <a:t>If this is used, index structure is a file organization for data records (instead of an unordered file or sorted file).</a:t>
            </a:r>
          </a:p>
          <a:p>
            <a:pPr lvl="1">
              <a:lnSpc>
                <a:spcPct val="90000"/>
              </a:lnSpc>
              <a:buSzPct val="75000"/>
            </a:pPr>
            <a:r>
              <a:rPr lang="en-US" dirty="0"/>
              <a:t>At most one index on a given collection of data records can use Alternative 1.  (Otherwise, data records are duplicated, leading to redundant storage and potential inconsistency.)</a:t>
            </a:r>
          </a:p>
          <a:p>
            <a:pPr lvl="1">
              <a:lnSpc>
                <a:spcPct val="90000"/>
              </a:lnSpc>
              <a:buSzPct val="75000"/>
            </a:pPr>
            <a:r>
              <a:rPr lang="en-US" dirty="0"/>
              <a:t>If data records are very large,  # of pages containing data entries is high.  Implies size of auxiliary information in the index is also large, typically. </a:t>
            </a:r>
          </a:p>
        </p:txBody>
      </p:sp>
    </p:spTree>
  </p:cSld>
  <p:clrMapOvr>
    <a:masterClrMapping/>
  </p:clrMapOvr>
  <p:transition>
    <p:cut/>
  </p:transition>
</p:sld>
</file>

<file path=ppt/theme/theme1.xml><?xml version="1.0" encoding="utf-8"?>
<a:theme xmlns:a="http://schemas.openxmlformats.org/drawingml/2006/main" name="l1">
  <a:themeElements>
    <a:clrScheme name="Custom 1">
      <a:dk1>
        <a:srgbClr val="000000"/>
      </a:dk1>
      <a:lt1>
        <a:srgbClr val="FFFFFF"/>
      </a:lt1>
      <a:dk2>
        <a:srgbClr val="000000"/>
      </a:dk2>
      <a:lt2>
        <a:srgbClr val="C8FEC8"/>
      </a:lt2>
      <a:accent1>
        <a:srgbClr val="438E00"/>
      </a:accent1>
      <a:accent2>
        <a:srgbClr val="FC0128"/>
      </a:accent2>
      <a:accent3>
        <a:srgbClr val="FFFAF2"/>
      </a:accent3>
      <a:accent4>
        <a:srgbClr val="004600"/>
      </a:accent4>
      <a:accent5>
        <a:srgbClr val="B0C6AA"/>
      </a:accent5>
      <a:accent6>
        <a:srgbClr val="E40123"/>
      </a:accent6>
      <a:hlink>
        <a:srgbClr val="4C2E00"/>
      </a:hlink>
      <a:folHlink>
        <a:srgbClr val="BC3700"/>
      </a:folHlink>
    </a:clrScheme>
    <a:fontScheme name="l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c:\msoffice\powerpnt\raghu\l1.ppt</Template>
  <TotalTime>806</TotalTime>
  <Pages>16</Pages>
  <Words>3301</Words>
  <Application>Microsoft Office PowerPoint</Application>
  <PresentationFormat>On-screen Show (4:3)</PresentationFormat>
  <Paragraphs>396</Paragraphs>
  <Slides>33</Slides>
  <Notes>31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1" baseType="lpstr">
      <vt:lpstr>Arial</vt:lpstr>
      <vt:lpstr>Book Antiqua</vt:lpstr>
      <vt:lpstr>Lucida Sans</vt:lpstr>
      <vt:lpstr>Monotype Sorts</vt:lpstr>
      <vt:lpstr>Times New Roman</vt:lpstr>
      <vt:lpstr>Wingdings</vt:lpstr>
      <vt:lpstr>l1</vt:lpstr>
      <vt:lpstr>Document</vt:lpstr>
      <vt:lpstr>Overview of Storage and Indexing</vt:lpstr>
      <vt:lpstr>Data on External Storage</vt:lpstr>
      <vt:lpstr>File Organizations</vt:lpstr>
      <vt:lpstr>Indexes</vt:lpstr>
      <vt:lpstr>B+ Tree Indexes</vt:lpstr>
      <vt:lpstr>Example B+ Tree</vt:lpstr>
      <vt:lpstr>Hash-Based Indexes</vt:lpstr>
      <vt:lpstr>Alternatives for Data Entry k* in Index</vt:lpstr>
      <vt:lpstr>Alternatives for Data Entries (Contd.)</vt:lpstr>
      <vt:lpstr>Alternatives for Data Entries (Contd.)</vt:lpstr>
      <vt:lpstr>Index Classification</vt:lpstr>
      <vt:lpstr>Clustered vs. Unclustered Index</vt:lpstr>
      <vt:lpstr>Cost Model for Our Analysis</vt:lpstr>
      <vt:lpstr>Comparing File Organizations</vt:lpstr>
      <vt:lpstr>Operations to Compare</vt:lpstr>
      <vt:lpstr>Assumptions in Our Analysis</vt:lpstr>
      <vt:lpstr>Assumptions (contd.)</vt:lpstr>
      <vt:lpstr>Cost of Operations (I/O only) </vt:lpstr>
      <vt:lpstr>Understanding the Workload</vt:lpstr>
      <vt:lpstr>Choice of Indexes</vt:lpstr>
      <vt:lpstr>Choice of Indexes (Contd.)</vt:lpstr>
      <vt:lpstr>Index Selection Guidelines</vt:lpstr>
      <vt:lpstr>Examples of Clustered Indexes</vt:lpstr>
      <vt:lpstr>Indexes with Composite Search Keys </vt:lpstr>
      <vt:lpstr>Composite Search Keys</vt:lpstr>
      <vt:lpstr>Index-Only Plans</vt:lpstr>
      <vt:lpstr>Index-Only Plans (Contd.)</vt:lpstr>
      <vt:lpstr>Index-Only Plans (Contd.)</vt:lpstr>
      <vt:lpstr>Summary</vt:lpstr>
      <vt:lpstr>Summary (Contd.)</vt:lpstr>
      <vt:lpstr>Summary (Contd.)</vt:lpstr>
      <vt:lpstr>Example 8.11</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Storage and Indexing</dc:title>
  <dc:subject>Database Management Systems</dc:subject>
  <dc:creator>Raghu Ramakrishnan and Johannes Gehrke</dc:creator>
  <cp:keywords>Chapter 8</cp:keywords>
  <cp:lastModifiedBy>Sheridan</cp:lastModifiedBy>
  <cp:revision>38</cp:revision>
  <cp:lastPrinted>1996-09-03T06:28:48Z</cp:lastPrinted>
  <dcterms:created xsi:type="dcterms:W3CDTF">1997-01-11T21:43:56Z</dcterms:created>
  <dcterms:modified xsi:type="dcterms:W3CDTF">2020-03-22T16:49:57Z</dcterms:modified>
</cp:coreProperties>
</file>