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56" r:id="rId2"/>
    <p:sldId id="257" r:id="rId3"/>
    <p:sldId id="272"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Lst>
  <p:sldSz cx="9144000" cy="6858000" type="screen4x3"/>
  <p:notesSz cx="6934200" cy="92202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280049"/>
    <a:srgbClr val="FC01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66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747406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23925" y="4379477"/>
            <a:ext cx="5086350" cy="4149645"/>
          </a:xfrm>
          <a:prstGeom prst="rect">
            <a:avLst/>
          </a:prstGeom>
          <a:noFill/>
          <a:ln w="9525">
            <a:noFill/>
            <a:miter lim="800000"/>
            <a:headEnd/>
            <a:tailEnd/>
          </a:ln>
          <a:effectLst/>
        </p:spPr>
        <p:txBody>
          <a:bodyPr vert="horz" wrap="square" lIns="91429" tIns="44912" rIns="91429" bIns="44912" numCol="1" anchor="t" anchorCtr="0" compatLnSpc="1">
            <a:prstTxWarp prst="textNoShape">
              <a:avLst/>
            </a:prstTxWarp>
          </a:bodyPr>
          <a:lstStyle/>
          <a:p>
            <a:pPr lvl="0"/>
            <a:r>
              <a:rPr lang="en-US"/>
              <a:t>Click to edit Master notes styles</a:t>
            </a:r>
          </a:p>
          <a:p>
            <a:pPr lvl="1"/>
            <a:r>
              <a:rPr lang="en-US"/>
              <a:t>Second Level</a:t>
            </a:r>
          </a:p>
          <a:p>
            <a:pPr lvl="2"/>
            <a:r>
              <a:rPr lang="en-US"/>
              <a:t>Third Level</a:t>
            </a:r>
          </a:p>
          <a:p>
            <a:pPr lvl="3"/>
            <a:r>
              <a:rPr lang="en-US"/>
              <a:t>Fourth Level</a:t>
            </a:r>
          </a:p>
          <a:p>
            <a:pPr lvl="4"/>
            <a:r>
              <a:rPr lang="en-US"/>
              <a:t>Fifth Level</a:t>
            </a:r>
          </a:p>
        </p:txBody>
      </p:sp>
      <p:sp>
        <p:nvSpPr>
          <p:cNvPr id="2051" name="Rectangle 3"/>
          <p:cNvSpPr>
            <a:spLocks noGrp="1" noRot="1" noChangeAspect="1" noChangeArrowheads="1" noTextEdit="1"/>
          </p:cNvSpPr>
          <p:nvPr>
            <p:ph type="sldImg" idx="2"/>
          </p:nvPr>
        </p:nvSpPr>
        <p:spPr bwMode="auto">
          <a:xfrm>
            <a:off x="1169988" y="696913"/>
            <a:ext cx="4594225" cy="3446462"/>
          </a:xfrm>
          <a:prstGeom prst="rect">
            <a:avLst/>
          </a:prstGeom>
          <a:noFill/>
          <a:ln w="12700">
            <a:solidFill>
              <a:schemeClr val="tx1"/>
            </a:solidFill>
            <a:miter lim="800000"/>
            <a:headEnd/>
            <a:tailEnd/>
          </a:ln>
          <a:effectLst/>
        </p:spPr>
      </p:sp>
    </p:spTree>
    <p:extLst>
      <p:ext uri="{BB962C8B-B14F-4D97-AF65-F5344CB8AC3E}">
        <p14:creationId xmlns:p14="http://schemas.microsoft.com/office/powerpoint/2010/main" val="7242123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Book Antiqua"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Book Antiqua"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Book Antiqua"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Book Antiqua"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Book Antiqua"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body" idx="1"/>
          </p:nvPr>
        </p:nvSpPr>
        <p:spPr>
          <a:xfrm>
            <a:off x="923925" y="4379477"/>
            <a:ext cx="5932488" cy="4149645"/>
          </a:xfrm>
          <a:noFill/>
          <a:ln/>
        </p:spPr>
        <p:txBody>
          <a:bodyPr/>
          <a:lstStyle/>
          <a:p>
            <a:r>
              <a:rPr lang="en-US" dirty="0"/>
              <a:t>The slides for this text are organized into chapters. This lecture covers Chapter 1, and is an overview of database systems.  The material is standard, with one exception: The discussion of transactions, concurrency control, and recovery is perhaps more in-depth than usual in a first lecture, and this deserves some explanation.</a:t>
            </a:r>
          </a:p>
          <a:p>
            <a:r>
              <a:rPr lang="en-US" dirty="0"/>
              <a:t>Students will (in typical course sequences) not be exposed to this material until much later in the course, and I find it useful for them to have a little background knowledge.  This helps, for instance, when explaining why a buffer manager needs to support selective forcing of pages (because write-ahead logging requires it).  It is also an important and engaging topic that draws students into the subject immediately.  Sometimes, the interactions go so far that I move up the overview material on CC and recovery from Chapter 16, and cover it as Lecture 2! (Note that this can be readily done since Chapter 16 does not rely on any intervening chapters.)</a:t>
            </a:r>
          </a:p>
        </p:txBody>
      </p:sp>
      <p:sp>
        <p:nvSpPr>
          <p:cNvPr id="4099" name="Rectangle 3"/>
          <p:cNvSpPr>
            <a:spLocks noGrp="1" noRot="1" noChangeAspect="1" noChangeArrowheads="1" noTextEdit="1"/>
          </p:cNvSpPr>
          <p:nvPr>
            <p:ph type="sldImg"/>
          </p:nvPr>
        </p:nvSpPr>
        <p:spPr>
          <a:xfrm>
            <a:off x="1169988" y="696913"/>
            <a:ext cx="4595812" cy="3446462"/>
          </a:xfrm>
          <a:ln cap="flat"/>
        </p:spPr>
      </p:sp>
    </p:spTree>
    <p:extLst>
      <p:ext uri="{BB962C8B-B14F-4D97-AF65-F5344CB8AC3E}">
        <p14:creationId xmlns:p14="http://schemas.microsoft.com/office/powerpoint/2010/main" val="22572338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Rot="1" noChangeAspect="1" noChangeArrowheads="1" noTextEdit="1"/>
          </p:cNvSpPr>
          <p:nvPr>
            <p:ph type="sldImg"/>
          </p:nvPr>
        </p:nvSpPr>
        <p:spPr>
          <a:xfrm>
            <a:off x="1169988" y="696913"/>
            <a:ext cx="4595812" cy="3446462"/>
          </a:xfrm>
          <a:ln cap="flat"/>
        </p:spPr>
      </p:sp>
      <p:sp>
        <p:nvSpPr>
          <p:cNvPr id="22531" name="Rectangle 3"/>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23638930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ChangeArrowheads="1" noTextEdit="1"/>
          </p:cNvSpPr>
          <p:nvPr>
            <p:ph type="sldImg"/>
          </p:nvPr>
        </p:nvSpPr>
        <p:spPr>
          <a:xfrm>
            <a:off x="1169988" y="696913"/>
            <a:ext cx="4595812" cy="3446462"/>
          </a:xfrm>
          <a:ln cap="flat"/>
        </p:spPr>
      </p:sp>
      <p:sp>
        <p:nvSpPr>
          <p:cNvPr id="24579" name="Rectangle 3"/>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652473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spect="1" noChangeArrowheads="1" noTextEdit="1"/>
          </p:cNvSpPr>
          <p:nvPr>
            <p:ph type="sldImg"/>
          </p:nvPr>
        </p:nvSpPr>
        <p:spPr>
          <a:xfrm>
            <a:off x="1169988" y="696913"/>
            <a:ext cx="4595812" cy="3446462"/>
          </a:xfrm>
          <a:ln cap="flat"/>
        </p:spPr>
      </p:sp>
      <p:sp>
        <p:nvSpPr>
          <p:cNvPr id="26627" name="Rectangle 3"/>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3711368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spect="1" noChangeArrowheads="1" noTextEdit="1"/>
          </p:cNvSpPr>
          <p:nvPr>
            <p:ph type="sldImg"/>
          </p:nvPr>
        </p:nvSpPr>
        <p:spPr>
          <a:xfrm>
            <a:off x="1169988" y="696913"/>
            <a:ext cx="4595812" cy="3446462"/>
          </a:xfrm>
          <a:ln cap="flat"/>
        </p:spPr>
      </p:sp>
      <p:sp>
        <p:nvSpPr>
          <p:cNvPr id="28675" name="Rectangle 3"/>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12322188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3929064" y="1"/>
            <a:ext cx="3005137" cy="461248"/>
          </a:xfrm>
          <a:prstGeom prst="rect">
            <a:avLst/>
          </a:prstGeom>
          <a:noFill/>
          <a:ln w="9525">
            <a:noFill/>
            <a:miter lim="800000"/>
            <a:headEnd/>
            <a:tailEnd/>
          </a:ln>
          <a:effectLst/>
        </p:spPr>
        <p:txBody>
          <a:bodyPr wrap="none" anchor="ctr"/>
          <a:lstStyle/>
          <a:p>
            <a:endParaRPr lang="en-US"/>
          </a:p>
        </p:txBody>
      </p:sp>
      <p:sp>
        <p:nvSpPr>
          <p:cNvPr id="30723" name="Rectangle 3"/>
          <p:cNvSpPr>
            <a:spLocks noChangeArrowheads="1"/>
          </p:cNvSpPr>
          <p:nvPr/>
        </p:nvSpPr>
        <p:spPr bwMode="auto">
          <a:xfrm>
            <a:off x="3929064" y="8758952"/>
            <a:ext cx="3005137" cy="461248"/>
          </a:xfrm>
          <a:prstGeom prst="rect">
            <a:avLst/>
          </a:prstGeom>
          <a:noFill/>
          <a:ln w="9525">
            <a:noFill/>
            <a:miter lim="800000"/>
            <a:headEnd/>
            <a:tailEnd/>
          </a:ln>
          <a:effectLst/>
        </p:spPr>
        <p:txBody>
          <a:bodyPr lIns="19248" tIns="0" rIns="19248" bIns="0" anchor="b"/>
          <a:lstStyle/>
          <a:p>
            <a:pPr algn="r" defTabSz="923925"/>
            <a:r>
              <a:rPr lang="en-US" sz="1000" i="1"/>
              <a:t>20</a:t>
            </a:r>
          </a:p>
        </p:txBody>
      </p:sp>
      <p:sp>
        <p:nvSpPr>
          <p:cNvPr id="30724"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30725" name="Rectangle 5"/>
          <p:cNvSpPr>
            <a:spLocks noChangeArrowheads="1"/>
          </p:cNvSpPr>
          <p:nvPr/>
        </p:nvSpPr>
        <p:spPr bwMode="auto">
          <a:xfrm>
            <a:off x="0" y="1"/>
            <a:ext cx="3005138" cy="461248"/>
          </a:xfrm>
          <a:prstGeom prst="rect">
            <a:avLst/>
          </a:prstGeom>
          <a:noFill/>
          <a:ln w="9525">
            <a:noFill/>
            <a:miter lim="800000"/>
            <a:headEnd/>
            <a:tailEnd/>
          </a:ln>
          <a:effectLst/>
        </p:spPr>
        <p:txBody>
          <a:bodyPr wrap="none" anchor="ctr"/>
          <a:lstStyle/>
          <a:p>
            <a:endParaRPr lang="en-US"/>
          </a:p>
        </p:txBody>
      </p:sp>
      <p:sp>
        <p:nvSpPr>
          <p:cNvPr id="30726" name="Rectangle 6"/>
          <p:cNvSpPr>
            <a:spLocks noGrp="1" noRot="1" noChangeAspect="1" noChangeArrowheads="1" noTextEdit="1"/>
          </p:cNvSpPr>
          <p:nvPr>
            <p:ph type="sldImg"/>
          </p:nvPr>
        </p:nvSpPr>
        <p:spPr>
          <a:xfrm>
            <a:off x="1169988" y="696913"/>
            <a:ext cx="4595812" cy="3446462"/>
          </a:xfrm>
          <a:ln cap="flat"/>
        </p:spPr>
      </p:sp>
      <p:sp>
        <p:nvSpPr>
          <p:cNvPr id="30727"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39679351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3929064" y="1"/>
            <a:ext cx="3005137" cy="461248"/>
          </a:xfrm>
          <a:prstGeom prst="rect">
            <a:avLst/>
          </a:prstGeom>
          <a:noFill/>
          <a:ln w="9525">
            <a:noFill/>
            <a:miter lim="800000"/>
            <a:headEnd/>
            <a:tailEnd/>
          </a:ln>
          <a:effectLst/>
        </p:spPr>
        <p:txBody>
          <a:bodyPr wrap="none" anchor="ctr"/>
          <a:lstStyle/>
          <a:p>
            <a:endParaRPr lang="en-US"/>
          </a:p>
        </p:txBody>
      </p:sp>
      <p:sp>
        <p:nvSpPr>
          <p:cNvPr id="32771" name="Rectangle 3"/>
          <p:cNvSpPr>
            <a:spLocks noChangeArrowheads="1"/>
          </p:cNvSpPr>
          <p:nvPr/>
        </p:nvSpPr>
        <p:spPr bwMode="auto">
          <a:xfrm>
            <a:off x="3929064" y="8758952"/>
            <a:ext cx="3005137" cy="461248"/>
          </a:xfrm>
          <a:prstGeom prst="rect">
            <a:avLst/>
          </a:prstGeom>
          <a:noFill/>
          <a:ln w="9525">
            <a:noFill/>
            <a:miter lim="800000"/>
            <a:headEnd/>
            <a:tailEnd/>
          </a:ln>
          <a:effectLst/>
        </p:spPr>
        <p:txBody>
          <a:bodyPr lIns="19248" tIns="0" rIns="19248" bIns="0" anchor="b"/>
          <a:lstStyle/>
          <a:p>
            <a:pPr algn="r" defTabSz="923925"/>
            <a:r>
              <a:rPr lang="en-US" sz="1000" i="1"/>
              <a:t>21</a:t>
            </a:r>
          </a:p>
        </p:txBody>
      </p:sp>
      <p:sp>
        <p:nvSpPr>
          <p:cNvPr id="32772"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32773" name="Rectangle 5"/>
          <p:cNvSpPr>
            <a:spLocks noChangeArrowheads="1"/>
          </p:cNvSpPr>
          <p:nvPr/>
        </p:nvSpPr>
        <p:spPr bwMode="auto">
          <a:xfrm>
            <a:off x="0" y="1"/>
            <a:ext cx="3005138" cy="461248"/>
          </a:xfrm>
          <a:prstGeom prst="rect">
            <a:avLst/>
          </a:prstGeom>
          <a:noFill/>
          <a:ln w="9525">
            <a:noFill/>
            <a:miter lim="800000"/>
            <a:headEnd/>
            <a:tailEnd/>
          </a:ln>
          <a:effectLst/>
        </p:spPr>
        <p:txBody>
          <a:bodyPr wrap="none" anchor="ctr"/>
          <a:lstStyle/>
          <a:p>
            <a:endParaRPr lang="en-US"/>
          </a:p>
        </p:txBody>
      </p:sp>
      <p:sp>
        <p:nvSpPr>
          <p:cNvPr id="32774" name="Rectangle 6"/>
          <p:cNvSpPr>
            <a:spLocks noGrp="1" noRot="1" noChangeAspect="1" noChangeArrowheads="1" noTextEdit="1"/>
          </p:cNvSpPr>
          <p:nvPr>
            <p:ph type="sldImg"/>
          </p:nvPr>
        </p:nvSpPr>
        <p:spPr>
          <a:xfrm>
            <a:off x="1169988" y="696913"/>
            <a:ext cx="4595812" cy="3446462"/>
          </a:xfrm>
          <a:ln cap="flat"/>
        </p:spPr>
      </p:sp>
      <p:sp>
        <p:nvSpPr>
          <p:cNvPr id="32775"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11610413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ChangeArrowheads="1"/>
          </p:cNvSpPr>
          <p:nvPr/>
        </p:nvSpPr>
        <p:spPr bwMode="auto">
          <a:xfrm>
            <a:off x="3929064" y="1"/>
            <a:ext cx="3005137" cy="461248"/>
          </a:xfrm>
          <a:prstGeom prst="rect">
            <a:avLst/>
          </a:prstGeom>
          <a:noFill/>
          <a:ln w="9525">
            <a:noFill/>
            <a:miter lim="800000"/>
            <a:headEnd/>
            <a:tailEnd/>
          </a:ln>
          <a:effectLst/>
        </p:spPr>
        <p:txBody>
          <a:bodyPr wrap="none" anchor="ctr"/>
          <a:lstStyle/>
          <a:p>
            <a:endParaRPr lang="en-US"/>
          </a:p>
        </p:txBody>
      </p:sp>
      <p:sp>
        <p:nvSpPr>
          <p:cNvPr id="34819" name="Rectangle 3"/>
          <p:cNvSpPr>
            <a:spLocks noChangeArrowheads="1"/>
          </p:cNvSpPr>
          <p:nvPr/>
        </p:nvSpPr>
        <p:spPr bwMode="auto">
          <a:xfrm>
            <a:off x="3929064" y="8758952"/>
            <a:ext cx="3005137" cy="461248"/>
          </a:xfrm>
          <a:prstGeom prst="rect">
            <a:avLst/>
          </a:prstGeom>
          <a:noFill/>
          <a:ln w="9525">
            <a:noFill/>
            <a:miter lim="800000"/>
            <a:headEnd/>
            <a:tailEnd/>
          </a:ln>
          <a:effectLst/>
        </p:spPr>
        <p:txBody>
          <a:bodyPr lIns="19248" tIns="0" rIns="19248" bIns="0" anchor="b"/>
          <a:lstStyle/>
          <a:p>
            <a:pPr algn="r" defTabSz="923925"/>
            <a:r>
              <a:rPr lang="en-US" sz="1000" i="1"/>
              <a:t>22</a:t>
            </a:r>
          </a:p>
        </p:txBody>
      </p:sp>
      <p:sp>
        <p:nvSpPr>
          <p:cNvPr id="34820"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34821" name="Rectangle 5"/>
          <p:cNvSpPr>
            <a:spLocks noChangeArrowheads="1"/>
          </p:cNvSpPr>
          <p:nvPr/>
        </p:nvSpPr>
        <p:spPr bwMode="auto">
          <a:xfrm>
            <a:off x="0" y="1"/>
            <a:ext cx="3005138" cy="461248"/>
          </a:xfrm>
          <a:prstGeom prst="rect">
            <a:avLst/>
          </a:prstGeom>
          <a:noFill/>
          <a:ln w="9525">
            <a:noFill/>
            <a:miter lim="800000"/>
            <a:headEnd/>
            <a:tailEnd/>
          </a:ln>
          <a:effectLst/>
        </p:spPr>
        <p:txBody>
          <a:bodyPr wrap="none" anchor="ctr"/>
          <a:lstStyle/>
          <a:p>
            <a:endParaRPr lang="en-US"/>
          </a:p>
        </p:txBody>
      </p:sp>
      <p:sp>
        <p:nvSpPr>
          <p:cNvPr id="34822" name="Rectangle 6"/>
          <p:cNvSpPr>
            <a:spLocks noGrp="1" noRot="1" noChangeAspect="1" noChangeArrowheads="1" noTextEdit="1"/>
          </p:cNvSpPr>
          <p:nvPr>
            <p:ph type="sldImg"/>
          </p:nvPr>
        </p:nvSpPr>
        <p:spPr>
          <a:xfrm>
            <a:off x="1169988" y="696913"/>
            <a:ext cx="4595812" cy="3446462"/>
          </a:xfrm>
          <a:ln cap="flat"/>
        </p:spPr>
      </p:sp>
      <p:sp>
        <p:nvSpPr>
          <p:cNvPr id="34823"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41373390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xfrm>
            <a:off x="1169988" y="696913"/>
            <a:ext cx="4595812" cy="3446462"/>
          </a:xfrm>
          <a:ln cap="flat"/>
        </p:spPr>
      </p:sp>
      <p:sp>
        <p:nvSpPr>
          <p:cNvPr id="36867" name="Rectangle 3"/>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15843501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spect="1" noChangeArrowheads="1" noTextEdit="1"/>
          </p:cNvSpPr>
          <p:nvPr>
            <p:ph type="sldImg"/>
          </p:nvPr>
        </p:nvSpPr>
        <p:spPr>
          <a:xfrm>
            <a:off x="1169988" y="696913"/>
            <a:ext cx="4595812" cy="3446462"/>
          </a:xfrm>
          <a:ln cap="flat"/>
        </p:spPr>
      </p:sp>
      <p:sp>
        <p:nvSpPr>
          <p:cNvPr id="6147" name="Rectangle 3"/>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42485507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1169988" y="696913"/>
            <a:ext cx="4595812" cy="3446462"/>
          </a:xfrm>
          <a:ln cap="flat"/>
        </p:spPr>
      </p:sp>
      <p:sp>
        <p:nvSpPr>
          <p:cNvPr id="8195" name="Rectangle 3"/>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33433886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3929064" y="1"/>
            <a:ext cx="3005137" cy="461248"/>
          </a:xfrm>
          <a:prstGeom prst="rect">
            <a:avLst/>
          </a:prstGeom>
          <a:noFill/>
          <a:ln w="9525">
            <a:noFill/>
            <a:miter lim="800000"/>
            <a:headEnd/>
            <a:tailEnd/>
          </a:ln>
          <a:effectLst/>
        </p:spPr>
        <p:txBody>
          <a:bodyPr wrap="none" anchor="ctr"/>
          <a:lstStyle/>
          <a:p>
            <a:endParaRPr lang="en-US"/>
          </a:p>
        </p:txBody>
      </p:sp>
      <p:sp>
        <p:nvSpPr>
          <p:cNvPr id="10243" name="Rectangle 3"/>
          <p:cNvSpPr>
            <a:spLocks noChangeArrowheads="1"/>
          </p:cNvSpPr>
          <p:nvPr/>
        </p:nvSpPr>
        <p:spPr bwMode="auto">
          <a:xfrm>
            <a:off x="3929064" y="8758952"/>
            <a:ext cx="3005137" cy="461248"/>
          </a:xfrm>
          <a:prstGeom prst="rect">
            <a:avLst/>
          </a:prstGeom>
          <a:noFill/>
          <a:ln w="9525">
            <a:noFill/>
            <a:miter lim="800000"/>
            <a:headEnd/>
            <a:tailEnd/>
          </a:ln>
          <a:effectLst/>
        </p:spPr>
        <p:txBody>
          <a:bodyPr lIns="19248" tIns="0" rIns="19248" bIns="0" anchor="b"/>
          <a:lstStyle/>
          <a:p>
            <a:pPr algn="r" defTabSz="923925"/>
            <a:r>
              <a:rPr lang="en-US" sz="1000" i="1"/>
              <a:t>3</a:t>
            </a:r>
          </a:p>
        </p:txBody>
      </p:sp>
      <p:sp>
        <p:nvSpPr>
          <p:cNvPr id="10244"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10245" name="Rectangle 5"/>
          <p:cNvSpPr>
            <a:spLocks noChangeArrowheads="1"/>
          </p:cNvSpPr>
          <p:nvPr/>
        </p:nvSpPr>
        <p:spPr bwMode="auto">
          <a:xfrm>
            <a:off x="0" y="1"/>
            <a:ext cx="3005138" cy="461248"/>
          </a:xfrm>
          <a:prstGeom prst="rect">
            <a:avLst/>
          </a:prstGeom>
          <a:noFill/>
          <a:ln w="9525">
            <a:noFill/>
            <a:miter lim="800000"/>
            <a:headEnd/>
            <a:tailEnd/>
          </a:ln>
          <a:effectLst/>
        </p:spPr>
        <p:txBody>
          <a:bodyPr wrap="none" anchor="ctr"/>
          <a:lstStyle/>
          <a:p>
            <a:endParaRPr lang="en-US"/>
          </a:p>
        </p:txBody>
      </p:sp>
      <p:sp>
        <p:nvSpPr>
          <p:cNvPr id="10246" name="Rectangle 6"/>
          <p:cNvSpPr>
            <a:spLocks noGrp="1" noRot="1" noChangeAspect="1" noChangeArrowheads="1" noTextEdit="1"/>
          </p:cNvSpPr>
          <p:nvPr>
            <p:ph type="sldImg"/>
          </p:nvPr>
        </p:nvSpPr>
        <p:spPr>
          <a:xfrm>
            <a:off x="1169988" y="696913"/>
            <a:ext cx="4595812" cy="3446462"/>
          </a:xfrm>
          <a:ln cap="flat"/>
        </p:spPr>
      </p:sp>
      <p:sp>
        <p:nvSpPr>
          <p:cNvPr id="10247"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220179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body" idx="1"/>
          </p:nvPr>
        </p:nvSpPr>
        <p:spPr>
          <a:ln/>
        </p:spPr>
        <p:txBody>
          <a:bodyPr/>
          <a:lstStyle/>
          <a:p>
            <a:endParaRPr lang="en-CA"/>
          </a:p>
        </p:txBody>
      </p:sp>
      <p:sp>
        <p:nvSpPr>
          <p:cNvPr id="12291" name="Rectangle 3"/>
          <p:cNvSpPr>
            <a:spLocks noGrp="1" noRot="1" noChangeAspect="1" noChangeArrowheads="1" noTextEdit="1"/>
          </p:cNvSpPr>
          <p:nvPr>
            <p:ph type="sldImg"/>
          </p:nvPr>
        </p:nvSpPr>
        <p:spPr>
          <a:xfrm>
            <a:off x="1169988" y="696913"/>
            <a:ext cx="4595812" cy="3446462"/>
          </a:xfrm>
          <a:ln cap="flat"/>
        </p:spPr>
      </p:sp>
    </p:spTree>
    <p:extLst>
      <p:ext uri="{BB962C8B-B14F-4D97-AF65-F5344CB8AC3E}">
        <p14:creationId xmlns:p14="http://schemas.microsoft.com/office/powerpoint/2010/main" val="9135187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3929064" y="1"/>
            <a:ext cx="3005137" cy="461248"/>
          </a:xfrm>
          <a:prstGeom prst="rect">
            <a:avLst/>
          </a:prstGeom>
          <a:noFill/>
          <a:ln w="9525">
            <a:noFill/>
            <a:miter lim="800000"/>
            <a:headEnd/>
            <a:tailEnd/>
          </a:ln>
          <a:effectLst/>
        </p:spPr>
        <p:txBody>
          <a:bodyPr wrap="none" anchor="ctr"/>
          <a:lstStyle/>
          <a:p>
            <a:endParaRPr lang="en-US"/>
          </a:p>
        </p:txBody>
      </p:sp>
      <p:sp>
        <p:nvSpPr>
          <p:cNvPr id="14339" name="Rectangle 3"/>
          <p:cNvSpPr>
            <a:spLocks noChangeArrowheads="1"/>
          </p:cNvSpPr>
          <p:nvPr/>
        </p:nvSpPr>
        <p:spPr bwMode="auto">
          <a:xfrm>
            <a:off x="3929064" y="8758952"/>
            <a:ext cx="3005137" cy="461248"/>
          </a:xfrm>
          <a:prstGeom prst="rect">
            <a:avLst/>
          </a:prstGeom>
          <a:noFill/>
          <a:ln w="9525">
            <a:noFill/>
            <a:miter lim="800000"/>
            <a:headEnd/>
            <a:tailEnd/>
          </a:ln>
          <a:effectLst/>
        </p:spPr>
        <p:txBody>
          <a:bodyPr lIns="19248" tIns="0" rIns="19248" bIns="0" anchor="b"/>
          <a:lstStyle/>
          <a:p>
            <a:pPr algn="r" defTabSz="923925"/>
            <a:r>
              <a:rPr lang="en-US" sz="1000" i="1"/>
              <a:t>5</a:t>
            </a:r>
          </a:p>
        </p:txBody>
      </p:sp>
      <p:sp>
        <p:nvSpPr>
          <p:cNvPr id="14340"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14341" name="Rectangle 5"/>
          <p:cNvSpPr>
            <a:spLocks noChangeArrowheads="1"/>
          </p:cNvSpPr>
          <p:nvPr/>
        </p:nvSpPr>
        <p:spPr bwMode="auto">
          <a:xfrm>
            <a:off x="0" y="1"/>
            <a:ext cx="3005138" cy="461248"/>
          </a:xfrm>
          <a:prstGeom prst="rect">
            <a:avLst/>
          </a:prstGeom>
          <a:noFill/>
          <a:ln w="9525">
            <a:noFill/>
            <a:miter lim="800000"/>
            <a:headEnd/>
            <a:tailEnd/>
          </a:ln>
          <a:effectLst/>
        </p:spPr>
        <p:txBody>
          <a:bodyPr wrap="none" anchor="ctr"/>
          <a:lstStyle/>
          <a:p>
            <a:endParaRPr lang="en-US"/>
          </a:p>
        </p:txBody>
      </p:sp>
      <p:sp>
        <p:nvSpPr>
          <p:cNvPr id="14342" name="Rectangle 6"/>
          <p:cNvSpPr>
            <a:spLocks noGrp="1" noRot="1" noChangeAspect="1" noChangeArrowheads="1" noTextEdit="1"/>
          </p:cNvSpPr>
          <p:nvPr>
            <p:ph type="sldImg"/>
          </p:nvPr>
        </p:nvSpPr>
        <p:spPr>
          <a:xfrm>
            <a:off x="1169988" y="696913"/>
            <a:ext cx="4595812" cy="3446462"/>
          </a:xfrm>
          <a:ln cap="flat"/>
        </p:spPr>
      </p:sp>
      <p:sp>
        <p:nvSpPr>
          <p:cNvPr id="14343"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30091989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3929064" y="1"/>
            <a:ext cx="3005137" cy="461248"/>
          </a:xfrm>
          <a:prstGeom prst="rect">
            <a:avLst/>
          </a:prstGeom>
          <a:noFill/>
          <a:ln w="9525">
            <a:noFill/>
            <a:miter lim="800000"/>
            <a:headEnd/>
            <a:tailEnd/>
          </a:ln>
          <a:effectLst/>
        </p:spPr>
        <p:txBody>
          <a:bodyPr wrap="none" anchor="ctr"/>
          <a:lstStyle/>
          <a:p>
            <a:endParaRPr lang="en-US"/>
          </a:p>
        </p:txBody>
      </p:sp>
      <p:sp>
        <p:nvSpPr>
          <p:cNvPr id="16387" name="Rectangle 3"/>
          <p:cNvSpPr>
            <a:spLocks noChangeArrowheads="1"/>
          </p:cNvSpPr>
          <p:nvPr/>
        </p:nvSpPr>
        <p:spPr bwMode="auto">
          <a:xfrm>
            <a:off x="3929064" y="8758952"/>
            <a:ext cx="3005137" cy="461248"/>
          </a:xfrm>
          <a:prstGeom prst="rect">
            <a:avLst/>
          </a:prstGeom>
          <a:noFill/>
          <a:ln w="9525">
            <a:noFill/>
            <a:miter lim="800000"/>
            <a:headEnd/>
            <a:tailEnd/>
          </a:ln>
          <a:effectLst/>
        </p:spPr>
        <p:txBody>
          <a:bodyPr lIns="19248" tIns="0" rIns="19248" bIns="0" anchor="b"/>
          <a:lstStyle/>
          <a:p>
            <a:pPr algn="r" defTabSz="923925"/>
            <a:r>
              <a:rPr lang="en-US" sz="1000" i="1"/>
              <a:t>6</a:t>
            </a:r>
          </a:p>
        </p:txBody>
      </p:sp>
      <p:sp>
        <p:nvSpPr>
          <p:cNvPr id="16388"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16389" name="Rectangle 5"/>
          <p:cNvSpPr>
            <a:spLocks noChangeArrowheads="1"/>
          </p:cNvSpPr>
          <p:nvPr/>
        </p:nvSpPr>
        <p:spPr bwMode="auto">
          <a:xfrm>
            <a:off x="0" y="1"/>
            <a:ext cx="3005138" cy="461248"/>
          </a:xfrm>
          <a:prstGeom prst="rect">
            <a:avLst/>
          </a:prstGeom>
          <a:noFill/>
          <a:ln w="9525">
            <a:noFill/>
            <a:miter lim="800000"/>
            <a:headEnd/>
            <a:tailEnd/>
          </a:ln>
          <a:effectLst/>
        </p:spPr>
        <p:txBody>
          <a:bodyPr wrap="none" anchor="ctr"/>
          <a:lstStyle/>
          <a:p>
            <a:endParaRPr lang="en-US"/>
          </a:p>
        </p:txBody>
      </p:sp>
      <p:sp>
        <p:nvSpPr>
          <p:cNvPr id="16390" name="Rectangle 6"/>
          <p:cNvSpPr>
            <a:spLocks noGrp="1" noRot="1" noChangeAspect="1" noChangeArrowheads="1" noTextEdit="1"/>
          </p:cNvSpPr>
          <p:nvPr>
            <p:ph type="sldImg"/>
          </p:nvPr>
        </p:nvSpPr>
        <p:spPr>
          <a:xfrm>
            <a:off x="1169988" y="696913"/>
            <a:ext cx="4595812" cy="3446462"/>
          </a:xfrm>
          <a:ln cap="flat"/>
        </p:spPr>
      </p:sp>
      <p:sp>
        <p:nvSpPr>
          <p:cNvPr id="16391"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22221842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ChangeArrowheads="1"/>
          </p:cNvSpPr>
          <p:nvPr/>
        </p:nvSpPr>
        <p:spPr bwMode="auto">
          <a:xfrm>
            <a:off x="3929064" y="1"/>
            <a:ext cx="3005137" cy="461248"/>
          </a:xfrm>
          <a:prstGeom prst="rect">
            <a:avLst/>
          </a:prstGeom>
          <a:noFill/>
          <a:ln w="9525">
            <a:noFill/>
            <a:miter lim="800000"/>
            <a:headEnd/>
            <a:tailEnd/>
          </a:ln>
          <a:effectLst/>
        </p:spPr>
        <p:txBody>
          <a:bodyPr wrap="none" anchor="ctr"/>
          <a:lstStyle/>
          <a:p>
            <a:endParaRPr lang="en-US"/>
          </a:p>
        </p:txBody>
      </p:sp>
      <p:sp>
        <p:nvSpPr>
          <p:cNvPr id="18435" name="Rectangle 3"/>
          <p:cNvSpPr>
            <a:spLocks noChangeArrowheads="1"/>
          </p:cNvSpPr>
          <p:nvPr/>
        </p:nvSpPr>
        <p:spPr bwMode="auto">
          <a:xfrm>
            <a:off x="3929064" y="8758952"/>
            <a:ext cx="3005137" cy="461248"/>
          </a:xfrm>
          <a:prstGeom prst="rect">
            <a:avLst/>
          </a:prstGeom>
          <a:noFill/>
          <a:ln w="9525">
            <a:noFill/>
            <a:miter lim="800000"/>
            <a:headEnd/>
            <a:tailEnd/>
          </a:ln>
          <a:effectLst/>
        </p:spPr>
        <p:txBody>
          <a:bodyPr lIns="19248" tIns="0" rIns="19248" bIns="0" anchor="b"/>
          <a:lstStyle/>
          <a:p>
            <a:pPr algn="r" defTabSz="923925"/>
            <a:r>
              <a:rPr lang="en-US" sz="1000" i="1"/>
              <a:t>7</a:t>
            </a:r>
          </a:p>
        </p:txBody>
      </p:sp>
      <p:sp>
        <p:nvSpPr>
          <p:cNvPr id="18436" name="Rectangle 4"/>
          <p:cNvSpPr>
            <a:spLocks noChangeArrowheads="1"/>
          </p:cNvSpPr>
          <p:nvPr/>
        </p:nvSpPr>
        <p:spPr bwMode="auto">
          <a:xfrm>
            <a:off x="0" y="8758952"/>
            <a:ext cx="3005138" cy="461248"/>
          </a:xfrm>
          <a:prstGeom prst="rect">
            <a:avLst/>
          </a:prstGeom>
          <a:noFill/>
          <a:ln w="9525">
            <a:noFill/>
            <a:miter lim="800000"/>
            <a:headEnd/>
            <a:tailEnd/>
          </a:ln>
          <a:effectLst/>
        </p:spPr>
        <p:txBody>
          <a:bodyPr wrap="none" anchor="ctr"/>
          <a:lstStyle/>
          <a:p>
            <a:endParaRPr lang="en-US"/>
          </a:p>
        </p:txBody>
      </p:sp>
      <p:sp>
        <p:nvSpPr>
          <p:cNvPr id="18437" name="Rectangle 5"/>
          <p:cNvSpPr>
            <a:spLocks noChangeArrowheads="1"/>
          </p:cNvSpPr>
          <p:nvPr/>
        </p:nvSpPr>
        <p:spPr bwMode="auto">
          <a:xfrm>
            <a:off x="0" y="1"/>
            <a:ext cx="3005138" cy="461248"/>
          </a:xfrm>
          <a:prstGeom prst="rect">
            <a:avLst/>
          </a:prstGeom>
          <a:noFill/>
          <a:ln w="9525">
            <a:noFill/>
            <a:miter lim="800000"/>
            <a:headEnd/>
            <a:tailEnd/>
          </a:ln>
          <a:effectLst/>
        </p:spPr>
        <p:txBody>
          <a:bodyPr wrap="none" anchor="ctr"/>
          <a:lstStyle/>
          <a:p>
            <a:endParaRPr lang="en-US"/>
          </a:p>
        </p:txBody>
      </p:sp>
      <p:sp>
        <p:nvSpPr>
          <p:cNvPr id="18438" name="Rectangle 6"/>
          <p:cNvSpPr>
            <a:spLocks noGrp="1" noRot="1" noChangeAspect="1" noChangeArrowheads="1" noTextEdit="1"/>
          </p:cNvSpPr>
          <p:nvPr>
            <p:ph type="sldImg"/>
          </p:nvPr>
        </p:nvSpPr>
        <p:spPr>
          <a:xfrm>
            <a:off x="1169988" y="696913"/>
            <a:ext cx="4595812" cy="3446462"/>
          </a:xfrm>
          <a:ln cap="flat"/>
        </p:spPr>
      </p:sp>
      <p:sp>
        <p:nvSpPr>
          <p:cNvPr id="18439" name="Rectangle 7"/>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2924976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ChangeArrowheads="1" noTextEdit="1"/>
          </p:cNvSpPr>
          <p:nvPr>
            <p:ph type="sldImg"/>
          </p:nvPr>
        </p:nvSpPr>
        <p:spPr>
          <a:xfrm>
            <a:off x="1169988" y="696913"/>
            <a:ext cx="4595812" cy="3446462"/>
          </a:xfrm>
          <a:ln cap="flat"/>
        </p:spPr>
      </p:sp>
      <p:sp>
        <p:nvSpPr>
          <p:cNvPr id="20483" name="Rectangle 3"/>
          <p:cNvSpPr>
            <a:spLocks noGrp="1" noChangeArrowheads="1"/>
          </p:cNvSpPr>
          <p:nvPr>
            <p:ph type="body" idx="1"/>
          </p:nvPr>
        </p:nvSpPr>
        <p:spPr>
          <a:ln/>
        </p:spPr>
        <p:txBody>
          <a:bodyPr/>
          <a:lstStyle/>
          <a:p>
            <a:endParaRPr lang="en-CA"/>
          </a:p>
        </p:txBody>
      </p:sp>
    </p:spTree>
    <p:extLst>
      <p:ext uri="{BB962C8B-B14F-4D97-AF65-F5344CB8AC3E}">
        <p14:creationId xmlns:p14="http://schemas.microsoft.com/office/powerpoint/2010/main" val="17099469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419100"/>
            <a:ext cx="1943100" cy="56388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419100"/>
            <a:ext cx="56769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419100"/>
            <a:ext cx="7772400" cy="1104900"/>
          </a:xfrm>
        </p:spPr>
        <p:txBody>
          <a:bodyPr/>
          <a:lstStyle>
            <a:lvl1pPr>
              <a:defRPr i="0"/>
            </a:lvl1pPr>
          </a:lstStyle>
          <a:p>
            <a:r>
              <a:rPr lang="en-US" dirty="0"/>
              <a:t>Click to edit Master title style</a:t>
            </a:r>
          </a:p>
        </p:txBody>
      </p:sp>
      <p:sp>
        <p:nvSpPr>
          <p:cNvPr id="3" name="Text Placeholder 2"/>
          <p:cNvSpPr>
            <a:spLocks noGrp="1"/>
          </p:cNvSpPr>
          <p:nvPr>
            <p:ph type="body" sz="half" idx="1"/>
          </p:nvPr>
        </p:nvSpPr>
        <p:spPr>
          <a:xfrm>
            <a:off x="838200" y="1981200"/>
            <a:ext cx="3810000" cy="40767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lipArt Placeholder 3"/>
          <p:cNvSpPr>
            <a:spLocks noGrp="1"/>
          </p:cNvSpPr>
          <p:nvPr>
            <p:ph type="clipArt" sz="half" idx="2"/>
          </p:nvPr>
        </p:nvSpPr>
        <p:spPr>
          <a:xfrm>
            <a:off x="4800600" y="1981200"/>
            <a:ext cx="3810000" cy="407670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981200"/>
            <a:ext cx="3810000" cy="4076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00600" y="1981200"/>
            <a:ext cx="3810000" cy="4076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838200" y="419100"/>
            <a:ext cx="7772400" cy="1104900"/>
          </a:xfrm>
          <a:prstGeom prst="rect">
            <a:avLst/>
          </a:prstGeom>
          <a:noFill/>
          <a:ln w="9525">
            <a:noFill/>
            <a:miter lim="800000"/>
            <a:headEnd/>
            <a:tailEnd/>
          </a:ln>
          <a:effectLst/>
        </p:spPr>
        <p:txBody>
          <a:bodyPr vert="horz" wrap="square" lIns="90488" tIns="44450" rIns="90488" bIns="4445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838200" y="1981200"/>
            <a:ext cx="7772400" cy="4076700"/>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ChangeArrowheads="1"/>
          </p:cNvSpPr>
          <p:nvPr/>
        </p:nvSpPr>
        <p:spPr bwMode="auto">
          <a:xfrm>
            <a:off x="93663" y="6488113"/>
            <a:ext cx="5603875" cy="301625"/>
          </a:xfrm>
          <a:prstGeom prst="rect">
            <a:avLst/>
          </a:prstGeom>
          <a:noFill/>
          <a:ln w="9525">
            <a:noFill/>
            <a:miter lim="800000"/>
            <a:headEnd/>
            <a:tailEnd/>
          </a:ln>
          <a:effectLst/>
        </p:spPr>
        <p:txBody>
          <a:bodyPr wrap="none" lIns="90488" tIns="44450" rIns="90488" bIns="44450" anchor="ctr">
            <a:spAutoFit/>
          </a:bodyPr>
          <a:lstStyle/>
          <a:p>
            <a:r>
              <a:rPr lang="en-US" sz="1400">
                <a:latin typeface="Book Antiqua" pitchFamily="18" charset="0"/>
              </a:rPr>
              <a:t>Database Management Systems 3ed,  R. Ramakrishnan and J. Gehrke</a:t>
            </a:r>
          </a:p>
        </p:txBody>
      </p:sp>
      <p:sp>
        <p:nvSpPr>
          <p:cNvPr id="1029" name="Rectangle 5"/>
          <p:cNvSpPr>
            <a:spLocks noChangeArrowheads="1"/>
          </p:cNvSpPr>
          <p:nvPr/>
        </p:nvSpPr>
        <p:spPr bwMode="auto">
          <a:xfrm>
            <a:off x="8645525" y="6488113"/>
            <a:ext cx="406400" cy="301625"/>
          </a:xfrm>
          <a:prstGeom prst="rect">
            <a:avLst/>
          </a:prstGeom>
          <a:noFill/>
          <a:ln w="9525">
            <a:noFill/>
            <a:miter lim="800000"/>
            <a:headEnd/>
            <a:tailEnd/>
          </a:ln>
          <a:effectLst/>
        </p:spPr>
        <p:txBody>
          <a:bodyPr wrap="none" lIns="90488" tIns="44450" rIns="90488" bIns="44450" anchor="ctr">
            <a:spAutoFit/>
          </a:bodyPr>
          <a:lstStyle/>
          <a:p>
            <a:pPr algn="r"/>
            <a:fld id="{8B23572F-9EBB-479A-87CA-74C3274D58BF}" type="slidenum">
              <a:rPr lang="en-US" sz="1400">
                <a:latin typeface="Book Antiqua" pitchFamily="18" charset="0"/>
              </a:rPr>
              <a:pPr algn="r"/>
              <a:t>‹#›</a:t>
            </a:fld>
            <a:endParaRPr lang="en-US" sz="1400">
              <a:latin typeface="Book Antiqua" pitchFamily="18"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rtl="0" eaLnBrk="0" fontAlgn="base" hangingPunct="0">
        <a:spcBef>
          <a:spcPct val="0"/>
        </a:spcBef>
        <a:spcAft>
          <a:spcPct val="0"/>
        </a:spcAft>
        <a:defRPr sz="4000" i="1">
          <a:solidFill>
            <a:schemeClr val="tx2"/>
          </a:solidFill>
          <a:latin typeface="+mj-lt"/>
          <a:ea typeface="+mj-ea"/>
          <a:cs typeface="+mj-cs"/>
        </a:defRPr>
      </a:lvl1pPr>
      <a:lvl2pPr algn="l" rtl="0" eaLnBrk="0" fontAlgn="base" hangingPunct="0">
        <a:spcBef>
          <a:spcPct val="0"/>
        </a:spcBef>
        <a:spcAft>
          <a:spcPct val="0"/>
        </a:spcAft>
        <a:defRPr sz="4000" i="1">
          <a:solidFill>
            <a:schemeClr val="tx2"/>
          </a:solidFill>
          <a:latin typeface="Book Antiqua" pitchFamily="18" charset="0"/>
        </a:defRPr>
      </a:lvl2pPr>
      <a:lvl3pPr algn="l" rtl="0" eaLnBrk="0" fontAlgn="base" hangingPunct="0">
        <a:spcBef>
          <a:spcPct val="0"/>
        </a:spcBef>
        <a:spcAft>
          <a:spcPct val="0"/>
        </a:spcAft>
        <a:defRPr sz="4000" i="1">
          <a:solidFill>
            <a:schemeClr val="tx2"/>
          </a:solidFill>
          <a:latin typeface="Book Antiqua" pitchFamily="18" charset="0"/>
        </a:defRPr>
      </a:lvl3pPr>
      <a:lvl4pPr algn="l" rtl="0" eaLnBrk="0" fontAlgn="base" hangingPunct="0">
        <a:spcBef>
          <a:spcPct val="0"/>
        </a:spcBef>
        <a:spcAft>
          <a:spcPct val="0"/>
        </a:spcAft>
        <a:defRPr sz="4000" i="1">
          <a:solidFill>
            <a:schemeClr val="tx2"/>
          </a:solidFill>
          <a:latin typeface="Book Antiqua" pitchFamily="18" charset="0"/>
        </a:defRPr>
      </a:lvl4pPr>
      <a:lvl5pPr algn="l" rtl="0" eaLnBrk="0" fontAlgn="base" hangingPunct="0">
        <a:spcBef>
          <a:spcPct val="0"/>
        </a:spcBef>
        <a:spcAft>
          <a:spcPct val="0"/>
        </a:spcAft>
        <a:defRPr sz="4000" i="1">
          <a:solidFill>
            <a:schemeClr val="tx2"/>
          </a:solidFill>
          <a:latin typeface="Book Antiqua" pitchFamily="18" charset="0"/>
        </a:defRPr>
      </a:lvl5pPr>
      <a:lvl6pPr marL="457200" algn="l" rtl="0" eaLnBrk="0" fontAlgn="base" hangingPunct="0">
        <a:spcBef>
          <a:spcPct val="0"/>
        </a:spcBef>
        <a:spcAft>
          <a:spcPct val="0"/>
        </a:spcAft>
        <a:defRPr sz="4000" i="1">
          <a:solidFill>
            <a:schemeClr val="tx2"/>
          </a:solidFill>
          <a:latin typeface="Book Antiqua" pitchFamily="18" charset="0"/>
        </a:defRPr>
      </a:lvl6pPr>
      <a:lvl7pPr marL="914400" algn="l" rtl="0" eaLnBrk="0" fontAlgn="base" hangingPunct="0">
        <a:spcBef>
          <a:spcPct val="0"/>
        </a:spcBef>
        <a:spcAft>
          <a:spcPct val="0"/>
        </a:spcAft>
        <a:defRPr sz="4000" i="1">
          <a:solidFill>
            <a:schemeClr val="tx2"/>
          </a:solidFill>
          <a:latin typeface="Book Antiqua" pitchFamily="18" charset="0"/>
        </a:defRPr>
      </a:lvl7pPr>
      <a:lvl8pPr marL="1371600" algn="l" rtl="0" eaLnBrk="0" fontAlgn="base" hangingPunct="0">
        <a:spcBef>
          <a:spcPct val="0"/>
        </a:spcBef>
        <a:spcAft>
          <a:spcPct val="0"/>
        </a:spcAft>
        <a:defRPr sz="4000" i="1">
          <a:solidFill>
            <a:schemeClr val="tx2"/>
          </a:solidFill>
          <a:latin typeface="Book Antiqua" pitchFamily="18" charset="0"/>
        </a:defRPr>
      </a:lvl8pPr>
      <a:lvl9pPr marL="1828800" algn="l" rtl="0" eaLnBrk="0" fontAlgn="base" hangingPunct="0">
        <a:spcBef>
          <a:spcPct val="0"/>
        </a:spcBef>
        <a:spcAft>
          <a:spcPct val="0"/>
        </a:spcAft>
        <a:defRPr sz="4000" i="1">
          <a:solidFill>
            <a:schemeClr val="tx2"/>
          </a:solidFill>
          <a:latin typeface="Book Antiqua" pitchFamily="18"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v"/>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Font typeface="Wingdings" pitchFamily="2" charset="2"/>
        <a:buChar char="§"/>
        <a:defRPr sz="2400">
          <a:solidFill>
            <a:schemeClr val="tx1"/>
          </a:solidFill>
          <a:latin typeface="+mn-lt"/>
        </a:defRPr>
      </a:lvl2pPr>
      <a:lvl3pPr marL="1143000" indent="-228600" algn="l" rtl="0" eaLnBrk="0" fontAlgn="base" hangingPunct="0">
        <a:spcBef>
          <a:spcPct val="20000"/>
        </a:spcBef>
        <a:spcAft>
          <a:spcPct val="0"/>
        </a:spcAft>
        <a:buClr>
          <a:schemeClr val="tx1"/>
        </a:buClr>
        <a:buChar char="•"/>
        <a:defRPr sz="2000">
          <a:solidFill>
            <a:schemeClr val="tx1"/>
          </a:solidFill>
          <a:latin typeface="+mn-lt"/>
        </a:defRPr>
      </a:lvl3pPr>
      <a:lvl4pPr marL="1600200" indent="-228600" algn="l" rtl="0" eaLnBrk="0" fontAlgn="base" hangingPunct="0">
        <a:spcBef>
          <a:spcPct val="20000"/>
        </a:spcBef>
        <a:spcAft>
          <a:spcPct val="0"/>
        </a:spcAft>
        <a:buClr>
          <a:schemeClr val="tx1"/>
        </a:buClr>
        <a:buChar char="•"/>
        <a:defRPr>
          <a:solidFill>
            <a:schemeClr val="tx1"/>
          </a:solidFill>
          <a:latin typeface="+mn-lt"/>
        </a:defRPr>
      </a:lvl4pPr>
      <a:lvl5pPr marL="2057400" indent="-228600" algn="l" rtl="0" eaLnBrk="0" fontAlgn="base" hangingPunct="0">
        <a:spcBef>
          <a:spcPct val="20000"/>
        </a:spcBef>
        <a:spcAft>
          <a:spcPct val="0"/>
        </a:spcAft>
        <a:buClr>
          <a:schemeClr val="tx1"/>
        </a:buClr>
        <a:buChar char="•"/>
        <a:defRPr>
          <a:solidFill>
            <a:schemeClr val="tx1"/>
          </a:solidFill>
          <a:latin typeface="+mn-lt"/>
        </a:defRPr>
      </a:lvl5pPr>
      <a:lvl6pPr marL="2514600" indent="-228600" algn="l" rtl="0" eaLnBrk="0" fontAlgn="base" hangingPunct="0">
        <a:spcBef>
          <a:spcPct val="20000"/>
        </a:spcBef>
        <a:spcAft>
          <a:spcPct val="0"/>
        </a:spcAft>
        <a:buClr>
          <a:schemeClr val="tx1"/>
        </a:buClr>
        <a:buChar char="•"/>
        <a:defRPr>
          <a:solidFill>
            <a:schemeClr val="tx1"/>
          </a:solidFill>
          <a:latin typeface="+mn-lt"/>
        </a:defRPr>
      </a:lvl6pPr>
      <a:lvl7pPr marL="2971800" indent="-228600" algn="l" rtl="0" eaLnBrk="0" fontAlgn="base" hangingPunct="0">
        <a:spcBef>
          <a:spcPct val="20000"/>
        </a:spcBef>
        <a:spcAft>
          <a:spcPct val="0"/>
        </a:spcAft>
        <a:buClr>
          <a:schemeClr val="tx1"/>
        </a:buClr>
        <a:buChar char="•"/>
        <a:defRPr>
          <a:solidFill>
            <a:schemeClr val="tx1"/>
          </a:solidFill>
          <a:latin typeface="+mn-lt"/>
        </a:defRPr>
      </a:lvl7pPr>
      <a:lvl8pPr marL="3429000" indent="-228600" algn="l" rtl="0" eaLnBrk="0" fontAlgn="base" hangingPunct="0">
        <a:spcBef>
          <a:spcPct val="20000"/>
        </a:spcBef>
        <a:spcAft>
          <a:spcPct val="0"/>
        </a:spcAft>
        <a:buClr>
          <a:schemeClr val="tx1"/>
        </a:buClr>
        <a:buChar char="•"/>
        <a:defRPr>
          <a:solidFill>
            <a:schemeClr val="tx1"/>
          </a:solidFill>
          <a:latin typeface="+mn-lt"/>
        </a:defRPr>
      </a:lvl8pPr>
      <a:lvl9pPr marL="3886200" indent="-228600" algn="l" rtl="0" eaLnBrk="0" fontAlgn="base" hangingPunct="0">
        <a:spcBef>
          <a:spcPct val="20000"/>
        </a:spcBef>
        <a:spcAft>
          <a:spcPct val="0"/>
        </a:spcAft>
        <a:buClr>
          <a:schemeClr val="tx1"/>
        </a:buClr>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osc.brocku.ca/~houghten/cosc3p32"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2.bin"/></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812800" y="1719263"/>
            <a:ext cx="7721600" cy="1905000"/>
          </a:xfrm>
          <a:noFill/>
          <a:ln/>
        </p:spPr>
        <p:txBody>
          <a:bodyPr/>
          <a:lstStyle/>
          <a:p>
            <a:pPr algn="ctr"/>
            <a:r>
              <a:rPr lang="en-US" dirty="0">
                <a:solidFill>
                  <a:schemeClr val="tx1"/>
                </a:solidFill>
              </a:rPr>
              <a:t>Database Management Systems</a:t>
            </a:r>
            <a:br>
              <a:rPr lang="en-US" dirty="0">
                <a:solidFill>
                  <a:schemeClr val="tx1"/>
                </a:solidFill>
              </a:rPr>
            </a:br>
            <a:br>
              <a:rPr lang="en-US" dirty="0">
                <a:solidFill>
                  <a:schemeClr val="tx1"/>
                </a:solidFill>
              </a:rPr>
            </a:br>
            <a:endParaRPr lang="en-US" dirty="0">
              <a:solidFill>
                <a:schemeClr val="tx1"/>
              </a:solidFill>
            </a:endParaRPr>
          </a:p>
        </p:txBody>
      </p:sp>
      <p:sp>
        <p:nvSpPr>
          <p:cNvPr id="3075" name="Rectangle 3"/>
          <p:cNvSpPr>
            <a:spLocks noGrp="1" noChangeArrowheads="1"/>
          </p:cNvSpPr>
          <p:nvPr>
            <p:ph type="subTitle" idx="1"/>
          </p:nvPr>
        </p:nvSpPr>
        <p:spPr>
          <a:xfrm>
            <a:off x="812800" y="4248150"/>
            <a:ext cx="7416800" cy="1771650"/>
          </a:xfrm>
          <a:noFill/>
          <a:ln/>
        </p:spPr>
        <p:txBody>
          <a:bodyPr/>
          <a:lstStyle/>
          <a:p>
            <a:pPr marL="342900" indent="-342900"/>
            <a:r>
              <a:rPr lang="en-US" dirty="0"/>
              <a:t>Instructor: Sheridan Houghten J313</a:t>
            </a:r>
            <a:br>
              <a:rPr lang="en-US" dirty="0"/>
            </a:br>
            <a:r>
              <a:rPr lang="en-US" i="1" dirty="0">
                <a:solidFill>
                  <a:schemeClr val="bg1">
                    <a:lumMod val="50000"/>
                  </a:schemeClr>
                </a:solidFill>
              </a:rPr>
              <a:t>shoughten@brocku.ca</a:t>
            </a:r>
          </a:p>
          <a:p>
            <a:pPr marL="342900" indent="-342900"/>
            <a:r>
              <a:rPr lang="en-US" dirty="0">
                <a:hlinkClick r:id="rId3"/>
              </a:rPr>
              <a:t>www.cosc.brocku.ca/~houghten/cosc3p32</a:t>
            </a:r>
            <a:endParaRPr lang="en-US" dirty="0"/>
          </a:p>
        </p:txBody>
      </p:sp>
      <p:sp>
        <p:nvSpPr>
          <p:cNvPr id="4" name="Rectangle 5">
            <a:extLst>
              <a:ext uri="{FF2B5EF4-FFF2-40B4-BE49-F238E27FC236}">
                <a16:creationId xmlns:a16="http://schemas.microsoft.com/office/drawing/2014/main" id="{E16EAEB2-6F70-43C5-BFCF-6671480A033D}"/>
              </a:ext>
            </a:extLst>
          </p:cNvPr>
          <p:cNvSpPr txBox="1">
            <a:spLocks noChangeArrowheads="1"/>
          </p:cNvSpPr>
          <p:nvPr/>
        </p:nvSpPr>
        <p:spPr bwMode="auto">
          <a:xfrm>
            <a:off x="1473200" y="3000375"/>
            <a:ext cx="6400800" cy="1752600"/>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bodyPr>
          <a:lstStyle>
            <a:lvl1pPr marL="0" indent="0" algn="ctr" rtl="0" eaLnBrk="0" fontAlgn="base" hangingPunct="0">
              <a:spcBef>
                <a:spcPct val="20000"/>
              </a:spcBef>
              <a:spcAft>
                <a:spcPct val="0"/>
              </a:spcAft>
              <a:buClr>
                <a:schemeClr val="tx1"/>
              </a:buClr>
              <a:buSzPct val="75000"/>
              <a:buFont typeface="Wingdings" pitchFamily="2" charset="2"/>
              <a:buNone/>
              <a:defRPr sz="2800">
                <a:solidFill>
                  <a:schemeClr val="tx1"/>
                </a:solidFill>
                <a:latin typeface="+mn-lt"/>
                <a:ea typeface="+mn-ea"/>
                <a:cs typeface="+mn-cs"/>
              </a:defRPr>
            </a:lvl1pPr>
            <a:lvl2pPr marL="457200" indent="0" algn="ctr" rtl="0" eaLnBrk="0" fontAlgn="base" hangingPunct="0">
              <a:spcBef>
                <a:spcPct val="20000"/>
              </a:spcBef>
              <a:spcAft>
                <a:spcPct val="0"/>
              </a:spcAft>
              <a:buClr>
                <a:schemeClr val="tx1"/>
              </a:buClr>
              <a:buFont typeface="Wingdings" pitchFamily="2" charset="2"/>
              <a:buNone/>
              <a:defRPr sz="2400">
                <a:solidFill>
                  <a:schemeClr val="tx1"/>
                </a:solidFill>
                <a:latin typeface="+mn-lt"/>
              </a:defRPr>
            </a:lvl2pPr>
            <a:lvl3pPr marL="914400" indent="0" algn="ctr" rtl="0" eaLnBrk="0" fontAlgn="base" hangingPunct="0">
              <a:spcBef>
                <a:spcPct val="20000"/>
              </a:spcBef>
              <a:spcAft>
                <a:spcPct val="0"/>
              </a:spcAft>
              <a:buClr>
                <a:schemeClr val="tx1"/>
              </a:buClr>
              <a:buNone/>
              <a:defRPr sz="2000">
                <a:solidFill>
                  <a:schemeClr val="tx1"/>
                </a:solidFill>
                <a:latin typeface="+mn-lt"/>
              </a:defRPr>
            </a:lvl3pPr>
            <a:lvl4pPr marL="1371600" indent="0" algn="ctr" rtl="0" eaLnBrk="0" fontAlgn="base" hangingPunct="0">
              <a:spcBef>
                <a:spcPct val="20000"/>
              </a:spcBef>
              <a:spcAft>
                <a:spcPct val="0"/>
              </a:spcAft>
              <a:buClr>
                <a:schemeClr val="tx1"/>
              </a:buClr>
              <a:buNone/>
              <a:defRPr>
                <a:solidFill>
                  <a:schemeClr val="tx1"/>
                </a:solidFill>
                <a:latin typeface="+mn-lt"/>
              </a:defRPr>
            </a:lvl4pPr>
            <a:lvl5pPr marL="1828800" indent="0" algn="ctr" rtl="0" eaLnBrk="0" fontAlgn="base" hangingPunct="0">
              <a:spcBef>
                <a:spcPct val="20000"/>
              </a:spcBef>
              <a:spcAft>
                <a:spcPct val="0"/>
              </a:spcAft>
              <a:buClr>
                <a:schemeClr val="tx1"/>
              </a:buClr>
              <a:buNone/>
              <a:defRPr>
                <a:solidFill>
                  <a:schemeClr val="tx1"/>
                </a:solidFill>
                <a:latin typeface="+mn-lt"/>
              </a:defRPr>
            </a:lvl5pPr>
            <a:lvl6pPr marL="2286000" indent="0" algn="ctr" rtl="0" eaLnBrk="0" fontAlgn="base" hangingPunct="0">
              <a:spcBef>
                <a:spcPct val="20000"/>
              </a:spcBef>
              <a:spcAft>
                <a:spcPct val="0"/>
              </a:spcAft>
              <a:buClr>
                <a:schemeClr val="tx1"/>
              </a:buClr>
              <a:buNone/>
              <a:defRPr>
                <a:solidFill>
                  <a:schemeClr val="tx1"/>
                </a:solidFill>
                <a:latin typeface="+mn-lt"/>
              </a:defRPr>
            </a:lvl6pPr>
            <a:lvl7pPr marL="2743200" indent="0" algn="ctr" rtl="0" eaLnBrk="0" fontAlgn="base" hangingPunct="0">
              <a:spcBef>
                <a:spcPct val="20000"/>
              </a:spcBef>
              <a:spcAft>
                <a:spcPct val="0"/>
              </a:spcAft>
              <a:buClr>
                <a:schemeClr val="tx1"/>
              </a:buClr>
              <a:buNone/>
              <a:defRPr>
                <a:solidFill>
                  <a:schemeClr val="tx1"/>
                </a:solidFill>
                <a:latin typeface="+mn-lt"/>
              </a:defRPr>
            </a:lvl7pPr>
            <a:lvl8pPr marL="3200400" indent="0" algn="ctr" rtl="0" eaLnBrk="0" fontAlgn="base" hangingPunct="0">
              <a:spcBef>
                <a:spcPct val="20000"/>
              </a:spcBef>
              <a:spcAft>
                <a:spcPct val="0"/>
              </a:spcAft>
              <a:buClr>
                <a:schemeClr val="tx1"/>
              </a:buClr>
              <a:buNone/>
              <a:defRPr>
                <a:solidFill>
                  <a:schemeClr val="tx1"/>
                </a:solidFill>
                <a:latin typeface="+mn-lt"/>
              </a:defRPr>
            </a:lvl8pPr>
            <a:lvl9pPr marL="3657600" indent="0" algn="ctr" rtl="0" eaLnBrk="0" fontAlgn="base" hangingPunct="0">
              <a:spcBef>
                <a:spcPct val="20000"/>
              </a:spcBef>
              <a:spcAft>
                <a:spcPct val="0"/>
              </a:spcAft>
              <a:buClr>
                <a:schemeClr val="tx1"/>
              </a:buClr>
              <a:buNone/>
              <a:defRPr>
                <a:solidFill>
                  <a:schemeClr val="tx1"/>
                </a:solidFill>
                <a:latin typeface="+mn-lt"/>
              </a:defRPr>
            </a:lvl9pPr>
          </a:lstStyle>
          <a:p>
            <a:pPr marL="342900" indent="-342900"/>
            <a:r>
              <a:rPr lang="en-US" sz="3200" kern="0" dirty="0">
                <a:solidFill>
                  <a:schemeClr val="tx1">
                    <a:lumMod val="65000"/>
                    <a:lumOff val="35000"/>
                  </a:schemeClr>
                </a:solidFill>
              </a:rPr>
              <a:t>Chapter 1</a:t>
            </a:r>
          </a:p>
        </p:txBody>
      </p:sp>
    </p:spTree>
  </p:cSld>
  <p:clrMapOvr>
    <a:masterClrMapping/>
  </p:clrMapOvr>
  <p:transition>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990600" y="419100"/>
            <a:ext cx="8077200" cy="1104900"/>
          </a:xfrm>
          <a:noFill/>
          <a:ln/>
        </p:spPr>
        <p:txBody>
          <a:bodyPr/>
          <a:lstStyle/>
          <a:p>
            <a:r>
              <a:rPr lang="en-US"/>
              <a:t>Concurrency Control</a:t>
            </a:r>
          </a:p>
        </p:txBody>
      </p:sp>
      <p:sp>
        <p:nvSpPr>
          <p:cNvPr id="21507" name="Rectangle 3"/>
          <p:cNvSpPr>
            <a:spLocks noGrp="1" noChangeArrowheads="1"/>
          </p:cNvSpPr>
          <p:nvPr>
            <p:ph type="body" idx="1"/>
          </p:nvPr>
        </p:nvSpPr>
        <p:spPr>
          <a:xfrm>
            <a:off x="609600" y="1676400"/>
            <a:ext cx="8077200" cy="4076700"/>
          </a:xfrm>
          <a:noFill/>
          <a:ln/>
        </p:spPr>
        <p:txBody>
          <a:bodyPr/>
          <a:lstStyle/>
          <a:p>
            <a:r>
              <a:rPr lang="en-US" sz="2400"/>
              <a:t>Concurrent execution of user programs is essential for good DBMS performance.</a:t>
            </a:r>
          </a:p>
          <a:p>
            <a:pPr lvl="1">
              <a:buSzPct val="75000"/>
            </a:pPr>
            <a:r>
              <a:rPr lang="en-US" sz="2000"/>
              <a:t>Disk accesses are frequent and relatively slow</a:t>
            </a:r>
          </a:p>
          <a:p>
            <a:pPr lvl="1">
              <a:buSzPct val="75000"/>
            </a:pPr>
            <a:r>
              <a:rPr lang="en-US" sz="2000"/>
              <a:t>It is important to keep the CPU busy by working on several user programs concurrently.</a:t>
            </a:r>
          </a:p>
          <a:p>
            <a:r>
              <a:rPr lang="en-US" sz="2400"/>
              <a:t>Interleaving actions of different user programs can lead to inconsistency</a:t>
            </a:r>
          </a:p>
          <a:p>
            <a:pPr lvl="1"/>
            <a:r>
              <a:rPr lang="en-US" sz="2000"/>
              <a:t>e.g., check is cleared while account balance is being computed.</a:t>
            </a:r>
          </a:p>
          <a:p>
            <a:r>
              <a:rPr lang="en-US" sz="2400"/>
              <a:t>DBMS must ensure such problems don’t arise:  users can pretend they are using a single-user system.</a:t>
            </a:r>
          </a:p>
        </p:txBody>
      </p:sp>
    </p:spTree>
  </p:cSld>
  <p:clrMapOvr>
    <a:masterClrMapping/>
  </p:clrMapOvr>
  <p:transition>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533400" y="419100"/>
            <a:ext cx="8534400" cy="1104900"/>
          </a:xfrm>
          <a:noFill/>
          <a:ln/>
        </p:spPr>
        <p:txBody>
          <a:bodyPr/>
          <a:lstStyle/>
          <a:p>
            <a:r>
              <a:rPr lang="en-US" sz="3600"/>
              <a:t>Transaction: An Execution of a DB Program</a:t>
            </a:r>
          </a:p>
        </p:txBody>
      </p:sp>
      <p:sp>
        <p:nvSpPr>
          <p:cNvPr id="23555" name="Rectangle 3"/>
          <p:cNvSpPr>
            <a:spLocks noGrp="1" noChangeArrowheads="1"/>
          </p:cNvSpPr>
          <p:nvPr>
            <p:ph type="body" idx="1"/>
          </p:nvPr>
        </p:nvSpPr>
        <p:spPr>
          <a:xfrm>
            <a:off x="533400" y="1371600"/>
            <a:ext cx="8305800" cy="4876800"/>
          </a:xfrm>
          <a:noFill/>
          <a:ln/>
        </p:spPr>
        <p:txBody>
          <a:bodyPr/>
          <a:lstStyle/>
          <a:p>
            <a:pPr>
              <a:lnSpc>
                <a:spcPct val="90000"/>
              </a:lnSpc>
            </a:pPr>
            <a:r>
              <a:rPr lang="en-US" dirty="0"/>
              <a:t>Key concept is </a:t>
            </a:r>
            <a:r>
              <a:rPr lang="en-US" i="1" u="sng" dirty="0">
                <a:solidFill>
                  <a:schemeClr val="accent2"/>
                </a:solidFill>
              </a:rPr>
              <a:t>transaction:</a:t>
            </a:r>
            <a:r>
              <a:rPr lang="en-US" dirty="0"/>
              <a:t> an </a:t>
            </a:r>
            <a:r>
              <a:rPr lang="en-US" i="1" dirty="0">
                <a:solidFill>
                  <a:srgbClr val="FF0000"/>
                </a:solidFill>
              </a:rPr>
              <a:t>atomic</a:t>
            </a:r>
            <a:r>
              <a:rPr lang="en-US" dirty="0">
                <a:solidFill>
                  <a:schemeClr val="folHlink"/>
                </a:solidFill>
              </a:rPr>
              <a:t> </a:t>
            </a:r>
            <a:r>
              <a:rPr lang="en-US" dirty="0"/>
              <a:t>sequence of database actions (reads/writes).</a:t>
            </a:r>
          </a:p>
          <a:p>
            <a:pPr>
              <a:lnSpc>
                <a:spcPct val="90000"/>
              </a:lnSpc>
            </a:pPr>
            <a:r>
              <a:rPr lang="en-US" dirty="0"/>
              <a:t>Each transaction, executed completely, must leave the DB in a </a:t>
            </a:r>
            <a:r>
              <a:rPr lang="en-US" i="1" u="sng" dirty="0">
                <a:solidFill>
                  <a:srgbClr val="FC0128"/>
                </a:solidFill>
              </a:rPr>
              <a:t>consistent state</a:t>
            </a:r>
            <a:r>
              <a:rPr lang="en-US" i="1" dirty="0">
                <a:solidFill>
                  <a:srgbClr val="FC0128"/>
                </a:solidFill>
              </a:rPr>
              <a:t> </a:t>
            </a:r>
            <a:r>
              <a:rPr lang="en-US" dirty="0"/>
              <a:t>if DB is consistent when the transaction begins.</a:t>
            </a:r>
          </a:p>
          <a:p>
            <a:pPr lvl="1">
              <a:lnSpc>
                <a:spcPct val="90000"/>
              </a:lnSpc>
              <a:buSzPct val="75000"/>
            </a:pPr>
            <a:r>
              <a:rPr lang="en-US" dirty="0"/>
              <a:t>Users can specify some simple </a:t>
            </a:r>
            <a:r>
              <a:rPr lang="en-US" i="1" u="sng" dirty="0">
                <a:solidFill>
                  <a:srgbClr val="FC0128"/>
                </a:solidFill>
              </a:rPr>
              <a:t>integrity constraints</a:t>
            </a:r>
            <a:r>
              <a:rPr lang="en-US" i="1" dirty="0">
                <a:solidFill>
                  <a:srgbClr val="FC0128"/>
                </a:solidFill>
              </a:rPr>
              <a:t> </a:t>
            </a:r>
            <a:r>
              <a:rPr lang="en-US" dirty="0"/>
              <a:t>on the data, and the DBMS will enforce these constraints.</a:t>
            </a:r>
          </a:p>
          <a:p>
            <a:pPr lvl="1">
              <a:lnSpc>
                <a:spcPct val="90000"/>
              </a:lnSpc>
              <a:buSzPct val="75000"/>
            </a:pPr>
            <a:r>
              <a:rPr lang="en-US" dirty="0"/>
              <a:t>Beyond this, the DBMS does not really understand the semantics of the data.  (e.g., it does not understand how the interest on a bank account is computed).</a:t>
            </a:r>
          </a:p>
          <a:p>
            <a:pPr lvl="1">
              <a:lnSpc>
                <a:spcPct val="90000"/>
              </a:lnSpc>
              <a:buSzPct val="75000"/>
            </a:pPr>
            <a:r>
              <a:rPr lang="en-US" dirty="0"/>
              <a:t>Thus, ensuring that a transaction (run alone) preserves consistency is ultimately the </a:t>
            </a:r>
            <a:r>
              <a:rPr lang="en-US" dirty="0">
                <a:solidFill>
                  <a:srgbClr val="FF0000"/>
                </a:solidFill>
              </a:rPr>
              <a:t>user’s</a:t>
            </a:r>
            <a:r>
              <a:rPr lang="en-US" dirty="0"/>
              <a:t> responsibility!</a:t>
            </a:r>
          </a:p>
        </p:txBody>
      </p:sp>
    </p:spTree>
  </p:cSld>
  <p:clrMapOvr>
    <a:masterClrMapping/>
  </p:clrMapOvr>
  <p:transition>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a:ln/>
        </p:spPr>
        <p:txBody>
          <a:bodyPr/>
          <a:lstStyle/>
          <a:p>
            <a:r>
              <a:rPr lang="en-US" sz="3600"/>
              <a:t>Scheduling Concurrent Transactions</a:t>
            </a:r>
          </a:p>
        </p:txBody>
      </p:sp>
      <p:sp>
        <p:nvSpPr>
          <p:cNvPr id="25603" name="Rectangle 3"/>
          <p:cNvSpPr>
            <a:spLocks noGrp="1" noChangeArrowheads="1"/>
          </p:cNvSpPr>
          <p:nvPr>
            <p:ph type="body" idx="1"/>
          </p:nvPr>
        </p:nvSpPr>
        <p:spPr>
          <a:xfrm>
            <a:off x="304800" y="1600200"/>
            <a:ext cx="8610600" cy="4876800"/>
          </a:xfrm>
          <a:noFill/>
          <a:ln/>
        </p:spPr>
        <p:txBody>
          <a:bodyPr/>
          <a:lstStyle/>
          <a:p>
            <a:pPr>
              <a:lnSpc>
                <a:spcPct val="90000"/>
              </a:lnSpc>
            </a:pPr>
            <a:r>
              <a:rPr lang="en-US"/>
              <a:t>DBMS ensures that the execution of transactions {T1, ... , Tn} is equivalent to some </a:t>
            </a:r>
            <a:r>
              <a:rPr lang="en-US" i="1" u="sng">
                <a:solidFill>
                  <a:srgbClr val="FC0128"/>
                </a:solidFill>
              </a:rPr>
              <a:t>serial</a:t>
            </a:r>
            <a:r>
              <a:rPr lang="en-US"/>
              <a:t> execution of these transactions.</a:t>
            </a:r>
          </a:p>
          <a:p>
            <a:pPr lvl="1">
              <a:lnSpc>
                <a:spcPct val="90000"/>
              </a:lnSpc>
              <a:buSzPct val="75000"/>
            </a:pPr>
            <a:r>
              <a:rPr lang="en-US"/>
              <a:t>Before reading/writing an object, a transaction requests a lock on the object, and waits till the DBMS gives it the lock.  All locks are released at the end of the transaction.  </a:t>
            </a:r>
            <a:r>
              <a:rPr lang="en-US">
                <a:solidFill>
                  <a:srgbClr val="FC0128"/>
                </a:solidFill>
              </a:rPr>
              <a:t>(</a:t>
            </a:r>
            <a:r>
              <a:rPr lang="en-US" u="sng">
                <a:solidFill>
                  <a:srgbClr val="FC0128"/>
                </a:solidFill>
              </a:rPr>
              <a:t>Strict 2PL</a:t>
            </a:r>
            <a:r>
              <a:rPr lang="en-US">
                <a:solidFill>
                  <a:srgbClr val="FC0128"/>
                </a:solidFill>
              </a:rPr>
              <a:t> locking protocol.)</a:t>
            </a:r>
          </a:p>
          <a:p>
            <a:pPr lvl="1">
              <a:lnSpc>
                <a:spcPct val="90000"/>
              </a:lnSpc>
              <a:buSzPct val="75000"/>
            </a:pPr>
            <a:r>
              <a:rPr lang="en-US">
                <a:solidFill>
                  <a:srgbClr val="FC0128"/>
                </a:solidFill>
              </a:rPr>
              <a:t>Idea: </a:t>
            </a:r>
            <a:r>
              <a:rPr lang="en-US"/>
              <a:t>If an action of Ti (say, writing X) affects Tj (which perhaps reads X), one of them, say Ti, will obtain the lock on X first and Tj is forced to wait until Ti completes; this effectively orders the transactions.</a:t>
            </a:r>
          </a:p>
          <a:p>
            <a:pPr lvl="1">
              <a:lnSpc>
                <a:spcPct val="90000"/>
              </a:lnSpc>
              <a:buSzPct val="75000"/>
            </a:pPr>
            <a:r>
              <a:rPr lang="en-US"/>
              <a:t>What if Tj already has a lock on Y and Ti later requests a lock on Y? </a:t>
            </a:r>
            <a:r>
              <a:rPr lang="en-US">
                <a:solidFill>
                  <a:srgbClr val="FC0128"/>
                </a:solidFill>
              </a:rPr>
              <a:t>(</a:t>
            </a:r>
            <a:r>
              <a:rPr lang="en-US" u="sng">
                <a:solidFill>
                  <a:srgbClr val="FC0128"/>
                </a:solidFill>
              </a:rPr>
              <a:t>Deadlock</a:t>
            </a:r>
            <a:r>
              <a:rPr lang="en-US">
                <a:solidFill>
                  <a:srgbClr val="FC0128"/>
                </a:solidFill>
              </a:rPr>
              <a:t>!) </a:t>
            </a:r>
            <a:r>
              <a:rPr lang="en-US"/>
              <a:t>Ti or Tj is </a:t>
            </a:r>
            <a:r>
              <a:rPr lang="en-US" u="sng">
                <a:solidFill>
                  <a:srgbClr val="FC0128"/>
                </a:solidFill>
              </a:rPr>
              <a:t>aborted</a:t>
            </a:r>
            <a:r>
              <a:rPr lang="en-US">
                <a:solidFill>
                  <a:srgbClr val="FC0128"/>
                </a:solidFill>
              </a:rPr>
              <a:t> </a:t>
            </a:r>
            <a:r>
              <a:rPr lang="en-US"/>
              <a:t>and restarted! </a:t>
            </a:r>
          </a:p>
        </p:txBody>
      </p:sp>
    </p:spTree>
  </p:cSld>
  <p:clrMapOvr>
    <a:masterClrMapping/>
  </p:clrMapOvr>
  <p:transition>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762000" y="419100"/>
            <a:ext cx="7772400" cy="1104900"/>
          </a:xfrm>
          <a:noFill/>
          <a:ln/>
        </p:spPr>
        <p:txBody>
          <a:bodyPr/>
          <a:lstStyle/>
          <a:p>
            <a:r>
              <a:rPr lang="en-US"/>
              <a:t>Ensuring Atomicity</a:t>
            </a:r>
          </a:p>
        </p:txBody>
      </p:sp>
      <p:sp>
        <p:nvSpPr>
          <p:cNvPr id="27651" name="Rectangle 3"/>
          <p:cNvSpPr>
            <a:spLocks noGrp="1" noChangeArrowheads="1"/>
          </p:cNvSpPr>
          <p:nvPr>
            <p:ph type="body" idx="1"/>
          </p:nvPr>
        </p:nvSpPr>
        <p:spPr>
          <a:xfrm>
            <a:off x="228600" y="1752600"/>
            <a:ext cx="8610600" cy="4876800"/>
          </a:xfrm>
          <a:noFill/>
          <a:ln/>
        </p:spPr>
        <p:txBody>
          <a:bodyPr/>
          <a:lstStyle/>
          <a:p>
            <a:pPr>
              <a:lnSpc>
                <a:spcPct val="90000"/>
              </a:lnSpc>
            </a:pPr>
            <a:r>
              <a:rPr lang="en-US" dirty="0"/>
              <a:t>DBMS ensures </a:t>
            </a:r>
            <a:r>
              <a:rPr lang="en-US" i="1" dirty="0">
                <a:solidFill>
                  <a:srgbClr val="FC0128"/>
                </a:solidFill>
              </a:rPr>
              <a:t>atomicity</a:t>
            </a:r>
            <a:r>
              <a:rPr lang="en-US" i="1" dirty="0"/>
              <a:t> </a:t>
            </a:r>
            <a:r>
              <a:rPr lang="en-US" dirty="0"/>
              <a:t>(all-or-nothing property) even if system crashes in middle of a transaction.</a:t>
            </a:r>
          </a:p>
          <a:p>
            <a:pPr>
              <a:lnSpc>
                <a:spcPct val="90000"/>
              </a:lnSpc>
            </a:pPr>
            <a:r>
              <a:rPr lang="en-US" dirty="0">
                <a:solidFill>
                  <a:srgbClr val="FC0128"/>
                </a:solidFill>
              </a:rPr>
              <a:t>Idea: </a:t>
            </a:r>
            <a:r>
              <a:rPr lang="en-US" dirty="0"/>
              <a:t>Keep a </a:t>
            </a:r>
            <a:r>
              <a:rPr lang="en-US" i="1" u="sng" dirty="0">
                <a:solidFill>
                  <a:srgbClr val="FC0128"/>
                </a:solidFill>
              </a:rPr>
              <a:t>log</a:t>
            </a:r>
            <a:r>
              <a:rPr lang="en-US" dirty="0">
                <a:solidFill>
                  <a:srgbClr val="FC0128"/>
                </a:solidFill>
              </a:rPr>
              <a:t> </a:t>
            </a:r>
            <a:r>
              <a:rPr lang="en-US" dirty="0"/>
              <a:t>(history) of all actions carried out by the DBMS while executing a set of transactions:</a:t>
            </a:r>
          </a:p>
          <a:p>
            <a:pPr lvl="1">
              <a:lnSpc>
                <a:spcPct val="90000"/>
              </a:lnSpc>
              <a:buSzPct val="75000"/>
            </a:pPr>
            <a:r>
              <a:rPr lang="en-US" dirty="0">
                <a:solidFill>
                  <a:srgbClr val="FC0128"/>
                </a:solidFill>
              </a:rPr>
              <a:t>Before</a:t>
            </a:r>
            <a:r>
              <a:rPr lang="en-US" dirty="0"/>
              <a:t> a change is made to the database, corresponding log entry is forced to a safe location (</a:t>
            </a:r>
            <a:r>
              <a:rPr lang="en-US" i="1" u="sng" dirty="0">
                <a:solidFill>
                  <a:srgbClr val="FC0128"/>
                </a:solidFill>
              </a:rPr>
              <a:t>Write Ahead Log (WAL) protocol</a:t>
            </a:r>
            <a:r>
              <a:rPr lang="en-US" dirty="0"/>
              <a:t>)</a:t>
            </a:r>
          </a:p>
          <a:p>
            <a:pPr lvl="1">
              <a:lnSpc>
                <a:spcPct val="90000"/>
              </a:lnSpc>
              <a:buSzPct val="75000"/>
            </a:pPr>
            <a:r>
              <a:rPr lang="en-US" dirty="0"/>
              <a:t>After a crash, the effects of partially executed transactions are </a:t>
            </a:r>
            <a:r>
              <a:rPr lang="en-US" i="1" u="sng" dirty="0">
                <a:solidFill>
                  <a:srgbClr val="FC0128"/>
                </a:solidFill>
              </a:rPr>
              <a:t>undone</a:t>
            </a:r>
            <a:r>
              <a:rPr lang="en-US" dirty="0"/>
              <a:t> using the log. </a:t>
            </a:r>
          </a:p>
          <a:p>
            <a:pPr lvl="1">
              <a:lnSpc>
                <a:spcPct val="90000"/>
              </a:lnSpc>
              <a:buSzPct val="75000"/>
            </a:pPr>
            <a:r>
              <a:rPr lang="en-US" dirty="0"/>
              <a:t>Thanks to WAL, if log entry wasn’t saved before the crash, corresponding change was not applied to database</a:t>
            </a:r>
          </a:p>
        </p:txBody>
      </p:sp>
    </p:spTree>
  </p:cSld>
  <p:clrMapOvr>
    <a:masterClrMapping/>
  </p:clrMapOvr>
  <p:transition>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29699"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29700" name="Rectangle 4"/>
          <p:cNvSpPr>
            <a:spLocks noGrp="1" noChangeArrowheads="1"/>
          </p:cNvSpPr>
          <p:nvPr>
            <p:ph type="title"/>
          </p:nvPr>
        </p:nvSpPr>
        <p:spPr>
          <a:noFill/>
          <a:ln/>
        </p:spPr>
        <p:txBody>
          <a:bodyPr/>
          <a:lstStyle/>
          <a:p>
            <a:r>
              <a:rPr lang="en-US"/>
              <a:t>The Log</a:t>
            </a:r>
          </a:p>
        </p:txBody>
      </p:sp>
      <p:sp>
        <p:nvSpPr>
          <p:cNvPr id="29701" name="Rectangle 5"/>
          <p:cNvSpPr>
            <a:spLocks noGrp="1" noChangeArrowheads="1"/>
          </p:cNvSpPr>
          <p:nvPr>
            <p:ph type="body" idx="1"/>
          </p:nvPr>
        </p:nvSpPr>
        <p:spPr>
          <a:xfrm>
            <a:off x="0" y="1676400"/>
            <a:ext cx="9067800" cy="4800600"/>
          </a:xfrm>
          <a:noFill/>
          <a:ln/>
        </p:spPr>
        <p:txBody>
          <a:bodyPr/>
          <a:lstStyle/>
          <a:p>
            <a:r>
              <a:rPr lang="en-US"/>
              <a:t>The following actions are recorded in the log:</a:t>
            </a:r>
          </a:p>
          <a:p>
            <a:pPr lvl="1">
              <a:buSzPct val="75000"/>
            </a:pPr>
            <a:r>
              <a:rPr lang="en-US" i="1">
                <a:solidFill>
                  <a:schemeClr val="accent2"/>
                </a:solidFill>
              </a:rPr>
              <a:t>Ti writes an object</a:t>
            </a:r>
            <a:r>
              <a:rPr lang="en-US">
                <a:solidFill>
                  <a:schemeClr val="accent2"/>
                </a:solidFill>
              </a:rPr>
              <a:t>:  </a:t>
            </a:r>
            <a:r>
              <a:rPr lang="en-US"/>
              <a:t>The old value and the new value.</a:t>
            </a:r>
          </a:p>
          <a:p>
            <a:pPr lvl="2"/>
            <a:r>
              <a:rPr lang="en-US"/>
              <a:t>Log record must go to disk </a:t>
            </a:r>
            <a:r>
              <a:rPr lang="en-US" i="1" u="sng">
                <a:solidFill>
                  <a:schemeClr val="accent2"/>
                </a:solidFill>
              </a:rPr>
              <a:t>before</a:t>
            </a:r>
            <a:r>
              <a:rPr lang="en-US">
                <a:solidFill>
                  <a:schemeClr val="accent2"/>
                </a:solidFill>
              </a:rPr>
              <a:t> </a:t>
            </a:r>
            <a:r>
              <a:rPr lang="en-US"/>
              <a:t>the changed page!</a:t>
            </a:r>
          </a:p>
          <a:p>
            <a:pPr lvl="1">
              <a:buSzPct val="75000"/>
            </a:pPr>
            <a:r>
              <a:rPr lang="en-US" i="1">
                <a:solidFill>
                  <a:schemeClr val="accent2"/>
                </a:solidFill>
              </a:rPr>
              <a:t>Ti commits/aborts</a:t>
            </a:r>
            <a:r>
              <a:rPr lang="en-US">
                <a:solidFill>
                  <a:schemeClr val="accent2"/>
                </a:solidFill>
              </a:rPr>
              <a:t>:  </a:t>
            </a:r>
            <a:r>
              <a:rPr lang="en-US"/>
              <a:t>A log record indicating this action.</a:t>
            </a:r>
          </a:p>
          <a:p>
            <a:r>
              <a:rPr lang="en-US"/>
              <a:t>Log records chained together by transaction ID, so it’s easy to undo a transaction (e.g., to resolve a deadlock).</a:t>
            </a:r>
          </a:p>
          <a:p>
            <a:r>
              <a:rPr lang="en-US"/>
              <a:t>All log related activities are handled transparently by the DBMS.</a:t>
            </a:r>
          </a:p>
        </p:txBody>
      </p:sp>
      <p:graphicFrame>
        <p:nvGraphicFramePr>
          <p:cNvPr id="29702" name="Object 6">
            <a:hlinkClick r:id="" action="ppaction://ole?verb=0"/>
          </p:cNvPr>
          <p:cNvGraphicFramePr>
            <a:graphicFrameLocks/>
          </p:cNvGraphicFramePr>
          <p:nvPr/>
        </p:nvGraphicFramePr>
        <p:xfrm>
          <a:off x="4859338" y="395288"/>
          <a:ext cx="3376612" cy="1211262"/>
        </p:xfrm>
        <a:graphic>
          <a:graphicData uri="http://schemas.openxmlformats.org/presentationml/2006/ole">
            <mc:AlternateContent xmlns:mc="http://schemas.openxmlformats.org/markup-compatibility/2006">
              <mc:Choice xmlns:v="urn:schemas-microsoft-com:vml" Requires="v">
                <p:oleObj spid="_x0000_s29727" name="Clip" r:id="rId4" imgW="3376440" imgH="1211040" progId="">
                  <p:embed/>
                </p:oleObj>
              </mc:Choice>
              <mc:Fallback>
                <p:oleObj name="Clip" r:id="rId4" imgW="3376440" imgH="1211040" progId="">
                  <p:embed/>
                  <p:pic>
                    <p:nvPicPr>
                      <p:cNvPr id="0" name="Picture 6"/>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59338" y="395288"/>
                        <a:ext cx="3376612" cy="1211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transition>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31747"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31748" name="Rectangle 4"/>
          <p:cNvSpPr>
            <a:spLocks noGrp="1" noChangeArrowheads="1"/>
          </p:cNvSpPr>
          <p:nvPr>
            <p:ph type="title"/>
          </p:nvPr>
        </p:nvSpPr>
        <p:spPr>
          <a:noFill/>
          <a:ln/>
        </p:spPr>
        <p:txBody>
          <a:bodyPr/>
          <a:lstStyle/>
          <a:p>
            <a:r>
              <a:rPr lang="en-US"/>
              <a:t>People who work with databases</a:t>
            </a:r>
          </a:p>
        </p:txBody>
      </p:sp>
      <p:sp>
        <p:nvSpPr>
          <p:cNvPr id="31749" name="Rectangle 5"/>
          <p:cNvSpPr>
            <a:spLocks noGrp="1" noChangeArrowheads="1"/>
          </p:cNvSpPr>
          <p:nvPr>
            <p:ph type="body" idx="1"/>
          </p:nvPr>
        </p:nvSpPr>
        <p:spPr>
          <a:noFill/>
          <a:ln/>
        </p:spPr>
        <p:txBody>
          <a:bodyPr/>
          <a:lstStyle/>
          <a:p>
            <a:r>
              <a:rPr lang="en-US"/>
              <a:t>End users and DBMS vendors</a:t>
            </a:r>
          </a:p>
          <a:p>
            <a:r>
              <a:rPr lang="en-US"/>
              <a:t>DB application programmers</a:t>
            </a:r>
          </a:p>
          <a:p>
            <a:r>
              <a:rPr lang="en-US" i="1" u="sng">
                <a:solidFill>
                  <a:schemeClr val="accent2"/>
                </a:solidFill>
              </a:rPr>
              <a:t>Database administrator (DBA)</a:t>
            </a:r>
          </a:p>
          <a:p>
            <a:pPr lvl="1">
              <a:buSzPct val="75000"/>
            </a:pPr>
            <a:r>
              <a:rPr lang="en-US"/>
              <a:t>Designs logical /physical schemas</a:t>
            </a:r>
          </a:p>
          <a:p>
            <a:pPr lvl="1">
              <a:buSzPct val="75000"/>
            </a:pPr>
            <a:r>
              <a:rPr lang="en-US"/>
              <a:t>Handles security and authorization</a:t>
            </a:r>
          </a:p>
          <a:p>
            <a:pPr lvl="1">
              <a:buSzPct val="75000"/>
            </a:pPr>
            <a:r>
              <a:rPr lang="en-US"/>
              <a:t>Data availability, crash recovery </a:t>
            </a:r>
          </a:p>
          <a:p>
            <a:pPr lvl="1">
              <a:buSzPct val="75000"/>
            </a:pPr>
            <a:r>
              <a:rPr lang="en-US"/>
              <a:t>Database tuning as needs evolve</a:t>
            </a:r>
          </a:p>
        </p:txBody>
      </p:sp>
      <p:sp>
        <p:nvSpPr>
          <p:cNvPr id="31750" name="Rectangle 6"/>
          <p:cNvSpPr>
            <a:spLocks noChangeArrowheads="1"/>
          </p:cNvSpPr>
          <p:nvPr/>
        </p:nvSpPr>
        <p:spPr bwMode="auto">
          <a:xfrm>
            <a:off x="1371600" y="5410200"/>
            <a:ext cx="4999038" cy="454025"/>
          </a:xfrm>
          <a:prstGeom prst="rect">
            <a:avLst/>
          </a:prstGeom>
          <a:noFill/>
          <a:ln w="9525">
            <a:noFill/>
            <a:miter lim="800000"/>
            <a:headEnd/>
            <a:tailEnd/>
          </a:ln>
          <a:effectLst/>
        </p:spPr>
        <p:txBody>
          <a:bodyPr wrap="none" lIns="90488" tIns="44450" rIns="90488" bIns="44450">
            <a:spAutoFit/>
          </a:bodyPr>
          <a:lstStyle/>
          <a:p>
            <a:r>
              <a:rPr lang="en-US" i="1">
                <a:latin typeface="Book Antiqua" pitchFamily="18" charset="0"/>
              </a:rPr>
              <a:t>Must understand how a DBMS works!</a:t>
            </a:r>
          </a:p>
        </p:txBody>
      </p:sp>
    </p:spTree>
  </p:cSld>
  <p:clrMapOvr>
    <a:masterClrMapping/>
  </p:clrMapOvr>
  <p:transition>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33795"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33796" name="Rectangle 4"/>
          <p:cNvSpPr>
            <a:spLocks noGrp="1" noChangeArrowheads="1"/>
          </p:cNvSpPr>
          <p:nvPr>
            <p:ph type="title"/>
          </p:nvPr>
        </p:nvSpPr>
        <p:spPr>
          <a:noFill/>
          <a:ln/>
        </p:spPr>
        <p:txBody>
          <a:bodyPr/>
          <a:lstStyle/>
          <a:p>
            <a:r>
              <a:rPr lang="en-US"/>
              <a:t>Structure of a DBMS</a:t>
            </a:r>
          </a:p>
        </p:txBody>
      </p:sp>
      <p:sp>
        <p:nvSpPr>
          <p:cNvPr id="33797" name="Rectangle 5"/>
          <p:cNvSpPr>
            <a:spLocks noGrp="1" noChangeArrowheads="1"/>
          </p:cNvSpPr>
          <p:nvPr>
            <p:ph type="body" sz="half" idx="1"/>
          </p:nvPr>
        </p:nvSpPr>
        <p:spPr>
          <a:noFill/>
          <a:ln/>
        </p:spPr>
        <p:txBody>
          <a:bodyPr/>
          <a:lstStyle/>
          <a:p>
            <a:r>
              <a:rPr lang="en-US" sz="2400"/>
              <a:t>A typical DBMS has a layered architecture.</a:t>
            </a:r>
          </a:p>
          <a:p>
            <a:r>
              <a:rPr lang="en-US" sz="2400"/>
              <a:t>The figure does not show the concurrency control and recovery components.</a:t>
            </a:r>
          </a:p>
          <a:p>
            <a:r>
              <a:rPr lang="en-US" sz="2400"/>
              <a:t>This is one of several possible architectures; each system has its own variations.</a:t>
            </a:r>
          </a:p>
        </p:txBody>
      </p:sp>
      <p:sp>
        <p:nvSpPr>
          <p:cNvPr id="33798" name="Rectangle 6"/>
          <p:cNvSpPr>
            <a:spLocks noChangeArrowheads="1"/>
          </p:cNvSpPr>
          <p:nvPr/>
        </p:nvSpPr>
        <p:spPr bwMode="auto">
          <a:xfrm>
            <a:off x="1127125" y="5565775"/>
            <a:ext cx="4656138" cy="822325"/>
          </a:xfrm>
          <a:prstGeom prst="rect">
            <a:avLst/>
          </a:prstGeom>
          <a:noFill/>
          <a:ln w="9525">
            <a:noFill/>
            <a:miter lim="800000"/>
            <a:headEnd/>
            <a:tailEnd/>
          </a:ln>
          <a:effectLst/>
        </p:spPr>
        <p:txBody>
          <a:bodyPr wrap="none" anchor="ctr"/>
          <a:lstStyle/>
          <a:p>
            <a:endParaRPr lang="en-US"/>
          </a:p>
        </p:txBody>
      </p:sp>
      <p:grpSp>
        <p:nvGrpSpPr>
          <p:cNvPr id="33815" name="Group 23"/>
          <p:cNvGrpSpPr>
            <a:grpSpLocks/>
          </p:cNvGrpSpPr>
          <p:nvPr/>
        </p:nvGrpSpPr>
        <p:grpSpPr bwMode="auto">
          <a:xfrm>
            <a:off x="4572000" y="2127250"/>
            <a:ext cx="3276600" cy="4016375"/>
            <a:chOff x="2880" y="1340"/>
            <a:chExt cx="2064" cy="2530"/>
          </a:xfrm>
        </p:grpSpPr>
        <p:sp>
          <p:nvSpPr>
            <p:cNvPr id="33799" name="Rectangle 7"/>
            <p:cNvSpPr>
              <a:spLocks noChangeArrowheads="1"/>
            </p:cNvSpPr>
            <p:nvPr/>
          </p:nvSpPr>
          <p:spPr bwMode="auto">
            <a:xfrm>
              <a:off x="3171" y="1340"/>
              <a:ext cx="1483" cy="440"/>
            </a:xfrm>
            <a:prstGeom prst="rect">
              <a:avLst/>
            </a:prstGeom>
            <a:noFill/>
            <a:ln w="9525">
              <a:noFill/>
              <a:miter lim="800000"/>
              <a:headEnd/>
              <a:tailEnd/>
            </a:ln>
            <a:effectLst/>
          </p:spPr>
          <p:txBody>
            <a:bodyPr wrap="none" lIns="90488" tIns="44450" rIns="90488" bIns="44450">
              <a:spAutoFit/>
            </a:bodyPr>
            <a:lstStyle/>
            <a:p>
              <a:pPr algn="ctr"/>
              <a:r>
                <a:rPr lang="en-US" sz="2000">
                  <a:solidFill>
                    <a:schemeClr val="tx2"/>
                  </a:solidFill>
                  <a:latin typeface="Arial" pitchFamily="34" charset="0"/>
                </a:rPr>
                <a:t>Query Optimization</a:t>
              </a:r>
            </a:p>
            <a:p>
              <a:pPr algn="ctr"/>
              <a:r>
                <a:rPr lang="en-US" sz="2000">
                  <a:solidFill>
                    <a:schemeClr val="tx2"/>
                  </a:solidFill>
                  <a:latin typeface="Arial" pitchFamily="34" charset="0"/>
                </a:rPr>
                <a:t>and Execution</a:t>
              </a:r>
            </a:p>
          </p:txBody>
        </p:sp>
        <p:sp>
          <p:nvSpPr>
            <p:cNvPr id="33800" name="Rectangle 8"/>
            <p:cNvSpPr>
              <a:spLocks noChangeArrowheads="1"/>
            </p:cNvSpPr>
            <p:nvPr/>
          </p:nvSpPr>
          <p:spPr bwMode="auto">
            <a:xfrm>
              <a:off x="3122" y="1863"/>
              <a:ext cx="1581" cy="248"/>
            </a:xfrm>
            <a:prstGeom prst="rect">
              <a:avLst/>
            </a:prstGeom>
            <a:noFill/>
            <a:ln w="9525">
              <a:noFill/>
              <a:miter lim="800000"/>
              <a:headEnd/>
              <a:tailEnd/>
            </a:ln>
            <a:effectLst/>
          </p:spPr>
          <p:txBody>
            <a:bodyPr wrap="none" lIns="90488" tIns="44450" rIns="90488" bIns="44450">
              <a:spAutoFit/>
            </a:bodyPr>
            <a:lstStyle/>
            <a:p>
              <a:pPr algn="ctr"/>
              <a:r>
                <a:rPr lang="en-US" sz="2000">
                  <a:solidFill>
                    <a:schemeClr val="tx2"/>
                  </a:solidFill>
                  <a:latin typeface="Arial" pitchFamily="34" charset="0"/>
                </a:rPr>
                <a:t>Relational Operators</a:t>
              </a:r>
            </a:p>
          </p:txBody>
        </p:sp>
        <p:sp>
          <p:nvSpPr>
            <p:cNvPr id="33801" name="Rectangle 9"/>
            <p:cNvSpPr>
              <a:spLocks noChangeArrowheads="1"/>
            </p:cNvSpPr>
            <p:nvPr/>
          </p:nvSpPr>
          <p:spPr bwMode="auto">
            <a:xfrm>
              <a:off x="2922" y="2184"/>
              <a:ext cx="1982" cy="248"/>
            </a:xfrm>
            <a:prstGeom prst="rect">
              <a:avLst/>
            </a:prstGeom>
            <a:noFill/>
            <a:ln w="9525">
              <a:noFill/>
              <a:miter lim="800000"/>
              <a:headEnd/>
              <a:tailEnd/>
            </a:ln>
            <a:effectLst/>
          </p:spPr>
          <p:txBody>
            <a:bodyPr wrap="none" lIns="90488" tIns="44450" rIns="90488" bIns="44450">
              <a:spAutoFit/>
            </a:bodyPr>
            <a:lstStyle/>
            <a:p>
              <a:pPr algn="ctr"/>
              <a:r>
                <a:rPr lang="en-US" sz="2000">
                  <a:solidFill>
                    <a:schemeClr val="tx2"/>
                  </a:solidFill>
                  <a:latin typeface="Arial" pitchFamily="34" charset="0"/>
                </a:rPr>
                <a:t>Files and Access Methods</a:t>
              </a:r>
            </a:p>
          </p:txBody>
        </p:sp>
        <p:sp>
          <p:nvSpPr>
            <p:cNvPr id="33802" name="Rectangle 10"/>
            <p:cNvSpPr>
              <a:spLocks noChangeArrowheads="1"/>
            </p:cNvSpPr>
            <p:nvPr/>
          </p:nvSpPr>
          <p:spPr bwMode="auto">
            <a:xfrm>
              <a:off x="3153" y="2551"/>
              <a:ext cx="1519" cy="248"/>
            </a:xfrm>
            <a:prstGeom prst="rect">
              <a:avLst/>
            </a:prstGeom>
            <a:noFill/>
            <a:ln w="9525">
              <a:noFill/>
              <a:miter lim="800000"/>
              <a:headEnd/>
              <a:tailEnd/>
            </a:ln>
            <a:effectLst/>
          </p:spPr>
          <p:txBody>
            <a:bodyPr wrap="none" lIns="90488" tIns="44450" rIns="90488" bIns="44450">
              <a:spAutoFit/>
            </a:bodyPr>
            <a:lstStyle/>
            <a:p>
              <a:pPr algn="ctr"/>
              <a:r>
                <a:rPr lang="en-US" sz="2000">
                  <a:solidFill>
                    <a:schemeClr val="tx2"/>
                  </a:solidFill>
                  <a:latin typeface="Arial" pitchFamily="34" charset="0"/>
                </a:rPr>
                <a:t>Buffer Management</a:t>
              </a:r>
            </a:p>
          </p:txBody>
        </p:sp>
        <p:sp>
          <p:nvSpPr>
            <p:cNvPr id="33803" name="Rectangle 11"/>
            <p:cNvSpPr>
              <a:spLocks noChangeArrowheads="1"/>
            </p:cNvSpPr>
            <p:nvPr/>
          </p:nvSpPr>
          <p:spPr bwMode="auto">
            <a:xfrm>
              <a:off x="2962" y="2882"/>
              <a:ext cx="1902" cy="248"/>
            </a:xfrm>
            <a:prstGeom prst="rect">
              <a:avLst/>
            </a:prstGeom>
            <a:noFill/>
            <a:ln w="9525">
              <a:noFill/>
              <a:miter lim="800000"/>
              <a:headEnd/>
              <a:tailEnd/>
            </a:ln>
            <a:effectLst/>
          </p:spPr>
          <p:txBody>
            <a:bodyPr wrap="none" lIns="90488" tIns="44450" rIns="90488" bIns="44450">
              <a:spAutoFit/>
            </a:bodyPr>
            <a:lstStyle/>
            <a:p>
              <a:pPr algn="ctr"/>
              <a:r>
                <a:rPr lang="en-US" sz="2000">
                  <a:solidFill>
                    <a:schemeClr val="tx2"/>
                  </a:solidFill>
                  <a:latin typeface="Arial" pitchFamily="34" charset="0"/>
                </a:rPr>
                <a:t>Disk Space Management</a:t>
              </a:r>
            </a:p>
          </p:txBody>
        </p:sp>
        <p:sp>
          <p:nvSpPr>
            <p:cNvPr id="33804" name="Rectangle 12"/>
            <p:cNvSpPr>
              <a:spLocks noChangeArrowheads="1"/>
            </p:cNvSpPr>
            <p:nvPr/>
          </p:nvSpPr>
          <p:spPr bwMode="auto">
            <a:xfrm>
              <a:off x="2896" y="1343"/>
              <a:ext cx="2030" cy="1809"/>
            </a:xfrm>
            <a:prstGeom prst="rect">
              <a:avLst/>
            </a:prstGeom>
            <a:noFill/>
            <a:ln w="50800">
              <a:solidFill>
                <a:schemeClr val="tx2"/>
              </a:solidFill>
              <a:miter lim="800000"/>
              <a:headEnd/>
              <a:tailEnd/>
            </a:ln>
            <a:effectLst/>
          </p:spPr>
          <p:txBody>
            <a:bodyPr wrap="none" anchor="ctr"/>
            <a:lstStyle/>
            <a:p>
              <a:endParaRPr lang="en-US"/>
            </a:p>
          </p:txBody>
        </p:sp>
        <p:sp>
          <p:nvSpPr>
            <p:cNvPr id="33805" name="Line 13"/>
            <p:cNvSpPr>
              <a:spLocks noChangeShapeType="1"/>
            </p:cNvSpPr>
            <p:nvPr/>
          </p:nvSpPr>
          <p:spPr bwMode="auto">
            <a:xfrm>
              <a:off x="2880" y="1824"/>
              <a:ext cx="2064" cy="0"/>
            </a:xfrm>
            <a:prstGeom prst="line">
              <a:avLst/>
            </a:prstGeom>
            <a:noFill/>
            <a:ln w="12700">
              <a:solidFill>
                <a:schemeClr val="tx1"/>
              </a:solidFill>
              <a:round/>
              <a:headEnd type="none" w="sm" len="sm"/>
              <a:tailEnd type="none" w="sm" len="sm"/>
            </a:ln>
            <a:effectLst/>
          </p:spPr>
          <p:txBody>
            <a:bodyPr/>
            <a:lstStyle/>
            <a:p>
              <a:endParaRPr lang="en-US"/>
            </a:p>
          </p:txBody>
        </p:sp>
        <p:sp>
          <p:nvSpPr>
            <p:cNvPr id="33806" name="Line 14"/>
            <p:cNvSpPr>
              <a:spLocks noChangeShapeType="1"/>
            </p:cNvSpPr>
            <p:nvPr/>
          </p:nvSpPr>
          <p:spPr bwMode="auto">
            <a:xfrm>
              <a:off x="2880" y="2160"/>
              <a:ext cx="2064" cy="0"/>
            </a:xfrm>
            <a:prstGeom prst="line">
              <a:avLst/>
            </a:prstGeom>
            <a:noFill/>
            <a:ln w="12700">
              <a:solidFill>
                <a:schemeClr val="tx1"/>
              </a:solidFill>
              <a:round/>
              <a:headEnd type="none" w="sm" len="sm"/>
              <a:tailEnd type="none" w="sm" len="sm"/>
            </a:ln>
            <a:effectLst/>
          </p:spPr>
          <p:txBody>
            <a:bodyPr/>
            <a:lstStyle/>
            <a:p>
              <a:endParaRPr lang="en-US"/>
            </a:p>
          </p:txBody>
        </p:sp>
        <p:sp>
          <p:nvSpPr>
            <p:cNvPr id="33807" name="Line 15"/>
            <p:cNvSpPr>
              <a:spLocks noChangeShapeType="1"/>
            </p:cNvSpPr>
            <p:nvPr/>
          </p:nvSpPr>
          <p:spPr bwMode="auto">
            <a:xfrm>
              <a:off x="2880" y="2448"/>
              <a:ext cx="2064" cy="0"/>
            </a:xfrm>
            <a:prstGeom prst="line">
              <a:avLst/>
            </a:prstGeom>
            <a:noFill/>
            <a:ln w="12700">
              <a:solidFill>
                <a:schemeClr val="tx1"/>
              </a:solidFill>
              <a:round/>
              <a:headEnd type="none" w="sm" len="sm"/>
              <a:tailEnd type="none" w="sm" len="sm"/>
            </a:ln>
            <a:effectLst/>
          </p:spPr>
          <p:txBody>
            <a:bodyPr/>
            <a:lstStyle/>
            <a:p>
              <a:endParaRPr lang="en-US"/>
            </a:p>
          </p:txBody>
        </p:sp>
        <p:sp>
          <p:nvSpPr>
            <p:cNvPr id="33808" name="Line 16"/>
            <p:cNvSpPr>
              <a:spLocks noChangeShapeType="1"/>
            </p:cNvSpPr>
            <p:nvPr/>
          </p:nvSpPr>
          <p:spPr bwMode="auto">
            <a:xfrm>
              <a:off x="2880" y="2832"/>
              <a:ext cx="2064" cy="0"/>
            </a:xfrm>
            <a:prstGeom prst="line">
              <a:avLst/>
            </a:prstGeom>
            <a:noFill/>
            <a:ln w="12700">
              <a:solidFill>
                <a:schemeClr val="tx1"/>
              </a:solidFill>
              <a:round/>
              <a:headEnd type="none" w="sm" len="sm"/>
              <a:tailEnd type="none" w="sm" len="sm"/>
            </a:ln>
            <a:effectLst/>
          </p:spPr>
          <p:txBody>
            <a:bodyPr/>
            <a:lstStyle/>
            <a:p>
              <a:endParaRPr lang="en-US"/>
            </a:p>
          </p:txBody>
        </p:sp>
        <p:sp>
          <p:nvSpPr>
            <p:cNvPr id="33809" name="Oval 17"/>
            <p:cNvSpPr>
              <a:spLocks noChangeArrowheads="1"/>
            </p:cNvSpPr>
            <p:nvPr/>
          </p:nvSpPr>
          <p:spPr bwMode="auto">
            <a:xfrm>
              <a:off x="3560" y="3464"/>
              <a:ext cx="656" cy="70"/>
            </a:xfrm>
            <a:prstGeom prst="ellipse">
              <a:avLst/>
            </a:prstGeom>
            <a:noFill/>
            <a:ln w="25400">
              <a:solidFill>
                <a:schemeClr val="tx2"/>
              </a:solidFill>
              <a:round/>
              <a:headEnd/>
              <a:tailEnd/>
            </a:ln>
            <a:effectLst/>
          </p:spPr>
          <p:txBody>
            <a:bodyPr wrap="none" anchor="ctr"/>
            <a:lstStyle/>
            <a:p>
              <a:endParaRPr lang="en-US"/>
            </a:p>
          </p:txBody>
        </p:sp>
        <p:sp>
          <p:nvSpPr>
            <p:cNvPr id="33810" name="Line 18"/>
            <p:cNvSpPr>
              <a:spLocks noChangeShapeType="1"/>
            </p:cNvSpPr>
            <p:nvPr/>
          </p:nvSpPr>
          <p:spPr bwMode="auto">
            <a:xfrm>
              <a:off x="3550" y="3497"/>
              <a:ext cx="2" cy="362"/>
            </a:xfrm>
            <a:prstGeom prst="line">
              <a:avLst/>
            </a:prstGeom>
            <a:noFill/>
            <a:ln w="25400">
              <a:solidFill>
                <a:schemeClr val="tx2"/>
              </a:solidFill>
              <a:round/>
              <a:headEnd type="none" w="sm" len="sm"/>
              <a:tailEnd type="none" w="sm" len="sm"/>
            </a:ln>
            <a:effectLst/>
          </p:spPr>
          <p:txBody>
            <a:bodyPr/>
            <a:lstStyle/>
            <a:p>
              <a:endParaRPr lang="en-US"/>
            </a:p>
          </p:txBody>
        </p:sp>
        <p:sp>
          <p:nvSpPr>
            <p:cNvPr id="33811" name="Line 19"/>
            <p:cNvSpPr>
              <a:spLocks noChangeShapeType="1"/>
            </p:cNvSpPr>
            <p:nvPr/>
          </p:nvSpPr>
          <p:spPr bwMode="auto">
            <a:xfrm>
              <a:off x="4224" y="3514"/>
              <a:ext cx="0" cy="326"/>
            </a:xfrm>
            <a:prstGeom prst="line">
              <a:avLst/>
            </a:prstGeom>
            <a:noFill/>
            <a:ln w="25400">
              <a:solidFill>
                <a:schemeClr val="tx2"/>
              </a:solidFill>
              <a:round/>
              <a:headEnd type="none" w="sm" len="sm"/>
              <a:tailEnd type="none" w="sm" len="sm"/>
            </a:ln>
            <a:effectLst/>
          </p:spPr>
          <p:txBody>
            <a:bodyPr/>
            <a:lstStyle/>
            <a:p>
              <a:endParaRPr lang="en-US"/>
            </a:p>
          </p:txBody>
        </p:sp>
        <p:sp>
          <p:nvSpPr>
            <p:cNvPr id="33812" name="Oval 20"/>
            <p:cNvSpPr>
              <a:spLocks noChangeArrowheads="1"/>
            </p:cNvSpPr>
            <p:nvPr/>
          </p:nvSpPr>
          <p:spPr bwMode="auto">
            <a:xfrm>
              <a:off x="3560" y="3800"/>
              <a:ext cx="656" cy="70"/>
            </a:xfrm>
            <a:prstGeom prst="ellipse">
              <a:avLst/>
            </a:prstGeom>
            <a:noFill/>
            <a:ln w="25400">
              <a:solidFill>
                <a:schemeClr val="tx2"/>
              </a:solidFill>
              <a:round/>
              <a:headEnd/>
              <a:tailEnd/>
            </a:ln>
            <a:effectLst/>
          </p:spPr>
          <p:txBody>
            <a:bodyPr wrap="none" anchor="ctr"/>
            <a:lstStyle/>
            <a:p>
              <a:endParaRPr lang="en-US"/>
            </a:p>
          </p:txBody>
        </p:sp>
        <p:sp>
          <p:nvSpPr>
            <p:cNvPr id="33813" name="Rectangle 21"/>
            <p:cNvSpPr>
              <a:spLocks noChangeArrowheads="1"/>
            </p:cNvSpPr>
            <p:nvPr/>
          </p:nvSpPr>
          <p:spPr bwMode="auto">
            <a:xfrm>
              <a:off x="3734" y="3586"/>
              <a:ext cx="314" cy="229"/>
            </a:xfrm>
            <a:prstGeom prst="rect">
              <a:avLst/>
            </a:prstGeom>
            <a:noFill/>
            <a:ln w="9525">
              <a:noFill/>
              <a:miter lim="800000"/>
              <a:headEnd/>
              <a:tailEnd/>
            </a:ln>
            <a:effectLst/>
          </p:spPr>
          <p:txBody>
            <a:bodyPr wrap="none" lIns="90488" tIns="44450" rIns="90488" bIns="44450">
              <a:spAutoFit/>
            </a:bodyPr>
            <a:lstStyle/>
            <a:p>
              <a:r>
                <a:rPr lang="en-US" sz="1800">
                  <a:solidFill>
                    <a:srgbClr val="280049"/>
                  </a:solidFill>
                  <a:latin typeface="Arial" pitchFamily="34" charset="0"/>
                </a:rPr>
                <a:t>DB</a:t>
              </a:r>
            </a:p>
          </p:txBody>
        </p:sp>
        <p:sp>
          <p:nvSpPr>
            <p:cNvPr id="33814" name="Line 22"/>
            <p:cNvSpPr>
              <a:spLocks noChangeShapeType="1"/>
            </p:cNvSpPr>
            <p:nvPr/>
          </p:nvSpPr>
          <p:spPr bwMode="auto">
            <a:xfrm>
              <a:off x="3840" y="3168"/>
              <a:ext cx="0" cy="288"/>
            </a:xfrm>
            <a:prstGeom prst="line">
              <a:avLst/>
            </a:prstGeom>
            <a:noFill/>
            <a:ln w="25400">
              <a:solidFill>
                <a:schemeClr val="tx2"/>
              </a:solidFill>
              <a:round/>
              <a:headEnd type="none" w="sm" len="sm"/>
              <a:tailEnd type="none" w="sm" len="sm"/>
            </a:ln>
            <a:effectLst/>
          </p:spPr>
          <p:txBody>
            <a:bodyPr/>
            <a:lstStyle/>
            <a:p>
              <a:endParaRPr lang="en-US"/>
            </a:p>
          </p:txBody>
        </p:sp>
      </p:grpSp>
      <p:sp>
        <p:nvSpPr>
          <p:cNvPr id="33816" name="Line 24"/>
          <p:cNvSpPr>
            <a:spLocks noChangeShapeType="1"/>
          </p:cNvSpPr>
          <p:nvPr/>
        </p:nvSpPr>
        <p:spPr bwMode="auto">
          <a:xfrm>
            <a:off x="7924800" y="3200400"/>
            <a:ext cx="228600" cy="0"/>
          </a:xfrm>
          <a:prstGeom prst="line">
            <a:avLst/>
          </a:prstGeom>
          <a:noFill/>
          <a:ln w="12700">
            <a:solidFill>
              <a:schemeClr val="tx2"/>
            </a:solidFill>
            <a:round/>
            <a:headEnd type="none" w="sm" len="sm"/>
            <a:tailEnd type="none" w="sm" len="sm"/>
          </a:ln>
          <a:effectLst/>
        </p:spPr>
        <p:txBody>
          <a:bodyPr/>
          <a:lstStyle/>
          <a:p>
            <a:endParaRPr lang="en-US"/>
          </a:p>
        </p:txBody>
      </p:sp>
      <p:sp>
        <p:nvSpPr>
          <p:cNvPr id="33817" name="Line 25"/>
          <p:cNvSpPr>
            <a:spLocks noChangeShapeType="1"/>
          </p:cNvSpPr>
          <p:nvPr/>
        </p:nvSpPr>
        <p:spPr bwMode="auto">
          <a:xfrm>
            <a:off x="8153400" y="3200400"/>
            <a:ext cx="0" cy="1600200"/>
          </a:xfrm>
          <a:prstGeom prst="line">
            <a:avLst/>
          </a:prstGeom>
          <a:noFill/>
          <a:ln w="12700">
            <a:solidFill>
              <a:schemeClr val="tx2"/>
            </a:solidFill>
            <a:round/>
            <a:headEnd type="none" w="sm" len="sm"/>
            <a:tailEnd type="none" w="sm" len="sm"/>
          </a:ln>
          <a:effectLst/>
        </p:spPr>
        <p:txBody>
          <a:bodyPr/>
          <a:lstStyle/>
          <a:p>
            <a:endParaRPr lang="en-US"/>
          </a:p>
        </p:txBody>
      </p:sp>
      <p:sp>
        <p:nvSpPr>
          <p:cNvPr id="33818" name="Line 26"/>
          <p:cNvSpPr>
            <a:spLocks noChangeShapeType="1"/>
          </p:cNvSpPr>
          <p:nvPr/>
        </p:nvSpPr>
        <p:spPr bwMode="auto">
          <a:xfrm>
            <a:off x="7924800" y="4800600"/>
            <a:ext cx="228600" cy="0"/>
          </a:xfrm>
          <a:prstGeom prst="line">
            <a:avLst/>
          </a:prstGeom>
          <a:noFill/>
          <a:ln w="12700">
            <a:solidFill>
              <a:schemeClr val="tx2"/>
            </a:solidFill>
            <a:round/>
            <a:headEnd type="none" w="sm" len="sm"/>
            <a:tailEnd type="none" w="sm" len="sm"/>
          </a:ln>
          <a:effectLst/>
        </p:spPr>
        <p:txBody>
          <a:bodyPr/>
          <a:lstStyle/>
          <a:p>
            <a:endParaRPr lang="en-US"/>
          </a:p>
        </p:txBody>
      </p:sp>
      <p:sp>
        <p:nvSpPr>
          <p:cNvPr id="33819" name="Rectangle 27"/>
          <p:cNvSpPr>
            <a:spLocks noChangeArrowheads="1"/>
          </p:cNvSpPr>
          <p:nvPr/>
        </p:nvSpPr>
        <p:spPr bwMode="auto">
          <a:xfrm>
            <a:off x="6553200" y="533400"/>
            <a:ext cx="1546225" cy="1462088"/>
          </a:xfrm>
          <a:prstGeom prst="rect">
            <a:avLst/>
          </a:prstGeom>
          <a:noFill/>
          <a:ln w="9525">
            <a:noFill/>
            <a:miter lim="800000"/>
            <a:headEnd/>
            <a:tailEnd/>
          </a:ln>
          <a:effectLst/>
        </p:spPr>
        <p:txBody>
          <a:bodyPr wrap="none" lIns="90488" tIns="44450" rIns="90488" bIns="44450">
            <a:spAutoFit/>
          </a:bodyPr>
          <a:lstStyle/>
          <a:p>
            <a:r>
              <a:rPr lang="en-US" sz="1800" b="1"/>
              <a:t>These layers</a:t>
            </a:r>
          </a:p>
          <a:p>
            <a:r>
              <a:rPr lang="en-US" sz="1800" b="1"/>
              <a:t>must consider</a:t>
            </a:r>
          </a:p>
          <a:p>
            <a:r>
              <a:rPr lang="en-US" sz="1800" b="1"/>
              <a:t>concurrency</a:t>
            </a:r>
          </a:p>
          <a:p>
            <a:r>
              <a:rPr lang="en-US" sz="1800" b="1"/>
              <a:t>control and</a:t>
            </a:r>
          </a:p>
          <a:p>
            <a:r>
              <a:rPr lang="en-US" sz="1800" b="1"/>
              <a:t>recovery</a:t>
            </a:r>
          </a:p>
        </p:txBody>
      </p:sp>
      <p:sp>
        <p:nvSpPr>
          <p:cNvPr id="33820" name="Arc 28"/>
          <p:cNvSpPr>
            <a:spLocks/>
          </p:cNvSpPr>
          <p:nvPr/>
        </p:nvSpPr>
        <p:spPr bwMode="auto">
          <a:xfrm>
            <a:off x="7924800" y="1219200"/>
            <a:ext cx="990600" cy="1728788"/>
          </a:xfrm>
          <a:custGeom>
            <a:avLst/>
            <a:gdLst>
              <a:gd name="G0" fmla="+- 0 0 0"/>
              <a:gd name="G1" fmla="+- 21256 0 0"/>
              <a:gd name="G2" fmla="+- 21600 0 0"/>
              <a:gd name="T0" fmla="*/ 3840 w 21600"/>
              <a:gd name="T1" fmla="*/ 0 h 21256"/>
              <a:gd name="T2" fmla="*/ 21600 w 21600"/>
              <a:gd name="T3" fmla="*/ 21256 h 21256"/>
              <a:gd name="T4" fmla="*/ 0 w 21600"/>
              <a:gd name="T5" fmla="*/ 21256 h 21256"/>
            </a:gdLst>
            <a:ahLst/>
            <a:cxnLst>
              <a:cxn ang="0">
                <a:pos x="T0" y="T1"/>
              </a:cxn>
              <a:cxn ang="0">
                <a:pos x="T2" y="T3"/>
              </a:cxn>
              <a:cxn ang="0">
                <a:pos x="T4" y="T5"/>
              </a:cxn>
            </a:cxnLst>
            <a:rect l="0" t="0" r="r" b="b"/>
            <a:pathLst>
              <a:path w="21600" h="21256" fill="none" extrusionOk="0">
                <a:moveTo>
                  <a:pt x="3839" y="0"/>
                </a:moveTo>
                <a:cubicBezTo>
                  <a:pt x="14121" y="1857"/>
                  <a:pt x="21600" y="10807"/>
                  <a:pt x="21600" y="21256"/>
                </a:cubicBezTo>
              </a:path>
              <a:path w="21600" h="21256" stroke="0" extrusionOk="0">
                <a:moveTo>
                  <a:pt x="3839" y="0"/>
                </a:moveTo>
                <a:cubicBezTo>
                  <a:pt x="14121" y="1857"/>
                  <a:pt x="21600" y="10807"/>
                  <a:pt x="21600" y="21256"/>
                </a:cubicBezTo>
                <a:lnTo>
                  <a:pt x="0" y="21256"/>
                </a:lnTo>
                <a:close/>
              </a:path>
            </a:pathLst>
          </a:custGeom>
          <a:noFill/>
          <a:ln w="12700" cap="rnd">
            <a:solidFill>
              <a:schemeClr val="tx2"/>
            </a:solidFill>
            <a:round/>
            <a:headEnd type="none" w="sm" len="sm"/>
            <a:tailEnd type="none" w="sm" len="sm"/>
          </a:ln>
          <a:effectLst/>
        </p:spPr>
        <p:txBody>
          <a:bodyPr/>
          <a:lstStyle/>
          <a:p>
            <a:endParaRPr lang="en-US"/>
          </a:p>
        </p:txBody>
      </p:sp>
      <p:sp>
        <p:nvSpPr>
          <p:cNvPr id="33821" name="Arc 29"/>
          <p:cNvSpPr>
            <a:spLocks/>
          </p:cNvSpPr>
          <p:nvPr/>
        </p:nvSpPr>
        <p:spPr bwMode="auto">
          <a:xfrm rot="10800000">
            <a:off x="8458200" y="2895600"/>
            <a:ext cx="457200" cy="1447800"/>
          </a:xfrm>
          <a:custGeom>
            <a:avLst/>
            <a:gdLst>
              <a:gd name="G0" fmla="+- 21598 0 0"/>
              <a:gd name="G1" fmla="+- 21600 0 0"/>
              <a:gd name="G2" fmla="+- 21600 0 0"/>
              <a:gd name="T0" fmla="*/ 0 w 21598"/>
              <a:gd name="T1" fmla="*/ 21339 h 21600"/>
              <a:gd name="T2" fmla="*/ 21523 w 21598"/>
              <a:gd name="T3" fmla="*/ 0 h 21600"/>
              <a:gd name="T4" fmla="*/ 21598 w 21598"/>
              <a:gd name="T5" fmla="*/ 21600 h 21600"/>
            </a:gdLst>
            <a:ahLst/>
            <a:cxnLst>
              <a:cxn ang="0">
                <a:pos x="T0" y="T1"/>
              </a:cxn>
              <a:cxn ang="0">
                <a:pos x="T2" y="T3"/>
              </a:cxn>
              <a:cxn ang="0">
                <a:pos x="T4" y="T5"/>
              </a:cxn>
            </a:cxnLst>
            <a:rect l="0" t="0" r="r" b="b"/>
            <a:pathLst>
              <a:path w="21598" h="21600" fill="none" extrusionOk="0">
                <a:moveTo>
                  <a:pt x="-1" y="21338"/>
                </a:moveTo>
                <a:cubicBezTo>
                  <a:pt x="142" y="9541"/>
                  <a:pt x="9724" y="41"/>
                  <a:pt x="21523" y="0"/>
                </a:cubicBezTo>
              </a:path>
              <a:path w="21598" h="21600" stroke="0" extrusionOk="0">
                <a:moveTo>
                  <a:pt x="-1" y="21338"/>
                </a:moveTo>
                <a:cubicBezTo>
                  <a:pt x="142" y="9541"/>
                  <a:pt x="9724" y="41"/>
                  <a:pt x="21523" y="0"/>
                </a:cubicBezTo>
                <a:lnTo>
                  <a:pt x="21598" y="21600"/>
                </a:lnTo>
                <a:close/>
              </a:path>
            </a:pathLst>
          </a:custGeom>
          <a:noFill/>
          <a:ln w="12700" cap="rnd">
            <a:solidFill>
              <a:schemeClr val="tx2"/>
            </a:solidFill>
            <a:round/>
            <a:headEnd type="none" w="sm" len="sm"/>
            <a:tailEnd type="none" w="sm" len="sm"/>
          </a:ln>
          <a:effectLst/>
        </p:spPr>
        <p:txBody>
          <a:bodyPr/>
          <a:lstStyle/>
          <a:p>
            <a:endParaRPr lang="en-US"/>
          </a:p>
        </p:txBody>
      </p:sp>
      <p:sp>
        <p:nvSpPr>
          <p:cNvPr id="33822" name="Line 30"/>
          <p:cNvSpPr>
            <a:spLocks noChangeShapeType="1"/>
          </p:cNvSpPr>
          <p:nvPr/>
        </p:nvSpPr>
        <p:spPr bwMode="auto">
          <a:xfrm flipH="1">
            <a:off x="8305800" y="4343400"/>
            <a:ext cx="228600" cy="0"/>
          </a:xfrm>
          <a:prstGeom prst="line">
            <a:avLst/>
          </a:prstGeom>
          <a:noFill/>
          <a:ln w="12700">
            <a:solidFill>
              <a:schemeClr val="tx2"/>
            </a:solidFill>
            <a:round/>
            <a:headEnd type="none" w="sm" len="sm"/>
            <a:tailEnd type="stealth" w="med" len="med"/>
          </a:ln>
          <a:effectLst/>
        </p:spPr>
        <p:txBody>
          <a:bodyPr/>
          <a:lstStyle/>
          <a:p>
            <a:endParaRPr lang="en-US"/>
          </a:p>
        </p:txBody>
      </p:sp>
    </p:spTree>
  </p:cSld>
  <p:clrMapOvr>
    <a:masterClrMapping/>
  </p:clrMapOvr>
  <p:transition>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noFill/>
          <a:ln/>
        </p:spPr>
        <p:txBody>
          <a:bodyPr/>
          <a:lstStyle/>
          <a:p>
            <a:r>
              <a:rPr lang="en-US"/>
              <a:t>Summary</a:t>
            </a:r>
          </a:p>
        </p:txBody>
      </p:sp>
      <p:sp>
        <p:nvSpPr>
          <p:cNvPr id="35843" name="Rectangle 3"/>
          <p:cNvSpPr>
            <a:spLocks noGrp="1" noChangeArrowheads="1"/>
          </p:cNvSpPr>
          <p:nvPr>
            <p:ph type="body" idx="1"/>
          </p:nvPr>
        </p:nvSpPr>
        <p:spPr>
          <a:xfrm>
            <a:off x="330200" y="1428750"/>
            <a:ext cx="8128000" cy="4743450"/>
          </a:xfrm>
          <a:noFill/>
          <a:ln/>
        </p:spPr>
        <p:txBody>
          <a:bodyPr/>
          <a:lstStyle/>
          <a:p>
            <a:r>
              <a:rPr lang="en-US" dirty="0"/>
              <a:t>DBMS used to maintain, query large datasets.</a:t>
            </a:r>
          </a:p>
          <a:p>
            <a:r>
              <a:rPr lang="en-US" dirty="0"/>
              <a:t>Benefits include recovery from system crashes, concurrent access, quick application development, data integrity and security.</a:t>
            </a:r>
          </a:p>
          <a:p>
            <a:r>
              <a:rPr lang="en-US" dirty="0"/>
              <a:t>Levels of abstraction give data independence.</a:t>
            </a:r>
          </a:p>
          <a:p>
            <a:r>
              <a:rPr lang="en-US" dirty="0"/>
              <a:t>A DBMS typically has a layered architecture.</a:t>
            </a:r>
          </a:p>
          <a:p>
            <a:r>
              <a:rPr lang="en-US"/>
              <a:t>DBAs </a:t>
            </a:r>
            <a:r>
              <a:rPr lang="en-US" dirty="0"/>
              <a:t>hold responsible jobs and are </a:t>
            </a:r>
            <a:r>
              <a:rPr lang="en-US" dirty="0">
                <a:solidFill>
                  <a:srgbClr val="FC0128"/>
                </a:solidFill>
              </a:rPr>
              <a:t>well-paid</a:t>
            </a:r>
            <a:r>
              <a:rPr lang="en-US" dirty="0"/>
              <a:t>! </a:t>
            </a:r>
            <a:r>
              <a:rPr lang="en-US" dirty="0">
                <a:sym typeface="Wingdings" pitchFamily="2" charset="2"/>
              </a:rPr>
              <a:t></a:t>
            </a:r>
            <a:endParaRPr lang="en-US" dirty="0"/>
          </a:p>
          <a:p>
            <a:r>
              <a:rPr lang="en-US" dirty="0"/>
              <a:t>DBMS R&amp;D is one of the broadest, most exciting areas in CS.</a:t>
            </a:r>
          </a:p>
        </p:txBody>
      </p:sp>
    </p:spTree>
  </p:cSld>
  <p:clrMapOvr>
    <a:masterClrMapping/>
  </p:clrMapOvr>
  <p:transition>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noFill/>
          <a:ln/>
        </p:spPr>
        <p:txBody>
          <a:bodyPr/>
          <a:lstStyle/>
          <a:p>
            <a:r>
              <a:rPr lang="en-US"/>
              <a:t>What Is a DBMS?</a:t>
            </a:r>
          </a:p>
        </p:txBody>
      </p:sp>
      <p:sp>
        <p:nvSpPr>
          <p:cNvPr id="5123" name="Rectangle 3"/>
          <p:cNvSpPr>
            <a:spLocks noGrp="1" noChangeArrowheads="1"/>
          </p:cNvSpPr>
          <p:nvPr>
            <p:ph type="body" idx="1"/>
          </p:nvPr>
        </p:nvSpPr>
        <p:spPr>
          <a:xfrm>
            <a:off x="457200" y="1981200"/>
            <a:ext cx="8229600" cy="4648200"/>
          </a:xfrm>
          <a:noFill/>
          <a:ln/>
        </p:spPr>
        <p:txBody>
          <a:bodyPr/>
          <a:lstStyle/>
          <a:p>
            <a:r>
              <a:rPr lang="en-US" dirty="0"/>
              <a:t>Database: </a:t>
            </a:r>
          </a:p>
          <a:p>
            <a:pPr lvl="1"/>
            <a:r>
              <a:rPr lang="en-US" dirty="0"/>
              <a:t>A very large, integrated collection of data.</a:t>
            </a:r>
          </a:p>
          <a:p>
            <a:pPr lvl="1"/>
            <a:r>
              <a:rPr lang="en-US" dirty="0"/>
              <a:t>Models real-world </a:t>
            </a:r>
            <a:r>
              <a:rPr lang="en-US" i="1" u="sng" dirty="0">
                <a:solidFill>
                  <a:schemeClr val="accent2"/>
                </a:solidFill>
              </a:rPr>
              <a:t>enterprise </a:t>
            </a:r>
            <a:r>
              <a:rPr lang="en-US" dirty="0"/>
              <a:t>(e.g. university) </a:t>
            </a:r>
            <a:endParaRPr lang="en-US" i="1" u="sng" dirty="0"/>
          </a:p>
          <a:p>
            <a:pPr lvl="2">
              <a:buSzPct val="75000"/>
            </a:pPr>
            <a:r>
              <a:rPr lang="en-US" dirty="0"/>
              <a:t>Entities (e.g., students, courses)</a:t>
            </a:r>
          </a:p>
          <a:p>
            <a:pPr lvl="2">
              <a:buSzPct val="75000"/>
            </a:pPr>
            <a:r>
              <a:rPr lang="en-US" dirty="0"/>
              <a:t>Relationships (e.g., Ed Sheeran is taking COSC3P32)</a:t>
            </a:r>
          </a:p>
          <a:p>
            <a:r>
              <a:rPr lang="en-US" dirty="0"/>
              <a:t>A </a:t>
            </a:r>
            <a:r>
              <a:rPr lang="en-US" i="1" u="sng" dirty="0">
                <a:solidFill>
                  <a:schemeClr val="accent2"/>
                </a:solidFill>
              </a:rPr>
              <a:t>Database Management System (DBMS)</a:t>
            </a:r>
            <a:r>
              <a:rPr lang="en-US" i="1" dirty="0">
                <a:solidFill>
                  <a:schemeClr val="accent2"/>
                </a:solidFill>
              </a:rPr>
              <a:t> </a:t>
            </a:r>
            <a:r>
              <a:rPr lang="en-US" dirty="0"/>
              <a:t>is a software package designed to store and manage databases.</a:t>
            </a:r>
          </a:p>
          <a:p>
            <a:pPr lvl="1"/>
            <a:r>
              <a:rPr lang="en-US" dirty="0"/>
              <a:t>Primary goal of DBMS: provide convenient, efficient environment for storing, retrieving DB information</a:t>
            </a:r>
          </a:p>
        </p:txBody>
      </p:sp>
    </p:spTree>
  </p:cSld>
  <p:clrMapOvr>
    <a:masterClrMapping/>
  </p:clrMapOvr>
  <p:transition>
    <p:cut/>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noFill/>
          <a:ln/>
        </p:spPr>
        <p:txBody>
          <a:bodyPr/>
          <a:lstStyle/>
          <a:p>
            <a:r>
              <a:rPr lang="en-US"/>
              <a:t>Files vs. DBMS</a:t>
            </a:r>
          </a:p>
        </p:txBody>
      </p:sp>
      <p:sp>
        <p:nvSpPr>
          <p:cNvPr id="7171" name="Rectangle 3"/>
          <p:cNvSpPr>
            <a:spLocks noGrp="1" noChangeArrowheads="1"/>
          </p:cNvSpPr>
          <p:nvPr>
            <p:ph type="body" idx="1"/>
          </p:nvPr>
        </p:nvSpPr>
        <p:spPr>
          <a:xfrm>
            <a:off x="762000" y="1905000"/>
            <a:ext cx="7772400" cy="4076700"/>
          </a:xfrm>
          <a:noFill/>
          <a:ln/>
        </p:spPr>
        <p:txBody>
          <a:bodyPr/>
          <a:lstStyle/>
          <a:p>
            <a:pPr>
              <a:lnSpc>
                <a:spcPct val="90000"/>
              </a:lnSpc>
            </a:pPr>
            <a:r>
              <a:rPr lang="en-US" dirty="0"/>
              <a:t>Memory requirements: generally must use secondary storage</a:t>
            </a:r>
          </a:p>
          <a:p>
            <a:pPr lvl="1">
              <a:lnSpc>
                <a:spcPct val="90000"/>
              </a:lnSpc>
            </a:pPr>
            <a:r>
              <a:rPr lang="en-US" dirty="0"/>
              <a:t>Corresponding issues: buffering, page-oriented access, addressing, …</a:t>
            </a:r>
          </a:p>
          <a:p>
            <a:pPr>
              <a:lnSpc>
                <a:spcPct val="90000"/>
              </a:lnSpc>
            </a:pPr>
            <a:r>
              <a:rPr lang="en-US" dirty="0"/>
              <a:t>Special code for different </a:t>
            </a:r>
            <a:r>
              <a:rPr lang="en-US" i="1" dirty="0"/>
              <a:t>queries</a:t>
            </a:r>
          </a:p>
          <a:p>
            <a:pPr>
              <a:lnSpc>
                <a:spcPct val="90000"/>
              </a:lnSpc>
            </a:pPr>
            <a:r>
              <a:rPr lang="en-US" dirty="0"/>
              <a:t>Must protect data from inconsistency due to multiple concurrent users</a:t>
            </a:r>
          </a:p>
          <a:p>
            <a:pPr>
              <a:lnSpc>
                <a:spcPct val="90000"/>
              </a:lnSpc>
            </a:pPr>
            <a:r>
              <a:rPr lang="en-US" dirty="0"/>
              <a:t>Crash recovery</a:t>
            </a:r>
          </a:p>
          <a:p>
            <a:pPr>
              <a:lnSpc>
                <a:spcPct val="90000"/>
              </a:lnSpc>
            </a:pPr>
            <a:r>
              <a:rPr lang="en-US" dirty="0"/>
              <a:t>Security and access control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9219"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9220" name="Rectangle 4"/>
          <p:cNvSpPr>
            <a:spLocks noGrp="1" noChangeArrowheads="1"/>
          </p:cNvSpPr>
          <p:nvPr>
            <p:ph type="title"/>
          </p:nvPr>
        </p:nvSpPr>
        <p:spPr>
          <a:noFill/>
          <a:ln/>
        </p:spPr>
        <p:txBody>
          <a:bodyPr/>
          <a:lstStyle/>
          <a:p>
            <a:r>
              <a:rPr lang="en-US"/>
              <a:t>Why Use a DBMS?</a:t>
            </a:r>
          </a:p>
        </p:txBody>
      </p:sp>
      <p:sp>
        <p:nvSpPr>
          <p:cNvPr id="9221" name="Rectangle 5"/>
          <p:cNvSpPr>
            <a:spLocks noGrp="1" noChangeArrowheads="1"/>
          </p:cNvSpPr>
          <p:nvPr>
            <p:ph type="body" idx="1"/>
          </p:nvPr>
        </p:nvSpPr>
        <p:spPr>
          <a:xfrm>
            <a:off x="838200" y="2362200"/>
            <a:ext cx="7772400" cy="4076700"/>
          </a:xfrm>
          <a:noFill/>
          <a:ln/>
        </p:spPr>
        <p:txBody>
          <a:bodyPr/>
          <a:lstStyle/>
          <a:p>
            <a:r>
              <a:rPr lang="en-US" sz="2400"/>
              <a:t>Data independence and efficient access.</a:t>
            </a:r>
          </a:p>
          <a:p>
            <a:r>
              <a:rPr lang="en-US" sz="2400"/>
              <a:t>Reduced application development time.</a:t>
            </a:r>
          </a:p>
          <a:p>
            <a:r>
              <a:rPr lang="en-US" sz="2400"/>
              <a:t>Data integrity and security.</a:t>
            </a:r>
          </a:p>
          <a:p>
            <a:r>
              <a:rPr lang="en-US" sz="2400"/>
              <a:t>Uniform data administration.</a:t>
            </a:r>
          </a:p>
          <a:p>
            <a:r>
              <a:rPr lang="en-US" sz="2400"/>
              <a:t>Concurrent access, recovery from crashes.</a:t>
            </a:r>
          </a:p>
          <a:p>
            <a:pPr>
              <a:buFont typeface="Wingdings" pitchFamily="2" charset="2"/>
              <a:buNone/>
            </a:pPr>
            <a:endParaRPr lang="en-US" sz="2400"/>
          </a:p>
          <a:p>
            <a:pPr>
              <a:buFont typeface="Wingdings" pitchFamily="2" charset="2"/>
              <a:buNone/>
            </a:pPr>
            <a:r>
              <a:rPr lang="en-US" sz="2400" i="1"/>
              <a:t>Possible reasons not to use a DBMS:</a:t>
            </a:r>
          </a:p>
          <a:p>
            <a:r>
              <a:rPr lang="en-US" sz="2400"/>
              <a:t>Startup cost, special performance requirements, special data manipulation requirements</a:t>
            </a:r>
          </a:p>
          <a:p>
            <a:pPr>
              <a:buFont typeface="Wingdings" pitchFamily="2" charset="2"/>
              <a:buNone/>
            </a:pPr>
            <a:endParaRPr lang="en-US" sz="2400"/>
          </a:p>
        </p:txBody>
      </p:sp>
      <p:sp>
        <p:nvSpPr>
          <p:cNvPr id="9222" name="Rectangle 6"/>
          <p:cNvSpPr>
            <a:spLocks noChangeArrowheads="1"/>
          </p:cNvSpPr>
          <p:nvPr/>
        </p:nvSpPr>
        <p:spPr bwMode="auto">
          <a:xfrm>
            <a:off x="406400" y="4835525"/>
            <a:ext cx="203200" cy="519113"/>
          </a:xfrm>
          <a:prstGeom prst="rect">
            <a:avLst/>
          </a:prstGeom>
          <a:noFill/>
          <a:ln w="9525">
            <a:noFill/>
            <a:miter lim="800000"/>
            <a:headEnd/>
            <a:tailEnd/>
          </a:ln>
          <a:effectLst/>
        </p:spPr>
        <p:txBody>
          <a:bodyPr wrap="none" anchor="ctr"/>
          <a:lstStyle/>
          <a:p>
            <a:endParaRPr lang="en-US"/>
          </a:p>
        </p:txBody>
      </p:sp>
    </p:spTree>
  </p:cSld>
  <p:clrMapOvr>
    <a:masterClrMapping/>
  </p:clrMapOvr>
  <p:transition>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11267"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11268" name="Rectangle 4"/>
          <p:cNvSpPr>
            <a:spLocks noGrp="1" noChangeArrowheads="1"/>
          </p:cNvSpPr>
          <p:nvPr>
            <p:ph type="title"/>
          </p:nvPr>
        </p:nvSpPr>
        <p:spPr>
          <a:noFill/>
          <a:ln/>
        </p:spPr>
        <p:txBody>
          <a:bodyPr/>
          <a:lstStyle/>
          <a:p>
            <a:r>
              <a:rPr lang="en-US"/>
              <a:t>Why Study Databases??</a:t>
            </a:r>
          </a:p>
        </p:txBody>
      </p:sp>
      <p:sp>
        <p:nvSpPr>
          <p:cNvPr id="11269" name="Rectangle 5"/>
          <p:cNvSpPr>
            <a:spLocks noGrp="1" noChangeArrowheads="1"/>
          </p:cNvSpPr>
          <p:nvPr>
            <p:ph type="body" idx="1"/>
          </p:nvPr>
        </p:nvSpPr>
        <p:spPr>
          <a:noFill/>
          <a:ln/>
        </p:spPr>
        <p:txBody>
          <a:bodyPr/>
          <a:lstStyle/>
          <a:p>
            <a:pPr>
              <a:lnSpc>
                <a:spcPct val="90000"/>
              </a:lnSpc>
            </a:pPr>
            <a:r>
              <a:rPr lang="en-US" dirty="0"/>
              <a:t>Shift from </a:t>
            </a:r>
            <a:r>
              <a:rPr lang="en-US" i="1" u="sng" dirty="0">
                <a:solidFill>
                  <a:schemeClr val="accent2"/>
                </a:solidFill>
              </a:rPr>
              <a:t>computation</a:t>
            </a:r>
            <a:r>
              <a:rPr lang="en-US" dirty="0"/>
              <a:t> to </a:t>
            </a:r>
            <a:r>
              <a:rPr lang="en-US" i="1" u="sng" dirty="0">
                <a:solidFill>
                  <a:schemeClr val="accent2"/>
                </a:solidFill>
              </a:rPr>
              <a:t>information</a:t>
            </a:r>
            <a:endParaRPr lang="en-US" dirty="0">
              <a:solidFill>
                <a:schemeClr val="accent2"/>
              </a:solidFill>
            </a:endParaRPr>
          </a:p>
          <a:p>
            <a:pPr lvl="1">
              <a:lnSpc>
                <a:spcPct val="90000"/>
              </a:lnSpc>
              <a:buSzPct val="75000"/>
            </a:pPr>
            <a:r>
              <a:rPr lang="en-US" dirty="0"/>
              <a:t>at the “low end”: </a:t>
            </a:r>
            <a:r>
              <a:rPr lang="en-US" dirty="0" err="1"/>
              <a:t>webspace</a:t>
            </a:r>
            <a:endParaRPr lang="en-US" dirty="0"/>
          </a:p>
          <a:p>
            <a:pPr lvl="1">
              <a:lnSpc>
                <a:spcPct val="90000"/>
              </a:lnSpc>
              <a:buSzPct val="75000"/>
            </a:pPr>
            <a:r>
              <a:rPr lang="en-US" dirty="0"/>
              <a:t>at the “high end”: scientific applications</a:t>
            </a:r>
          </a:p>
          <a:p>
            <a:pPr>
              <a:lnSpc>
                <a:spcPct val="90000"/>
              </a:lnSpc>
            </a:pPr>
            <a:r>
              <a:rPr lang="en-US" dirty="0"/>
              <a:t>Datasets increasing in diversity and volume.  </a:t>
            </a:r>
          </a:p>
          <a:p>
            <a:pPr lvl="1">
              <a:lnSpc>
                <a:spcPct val="90000"/>
              </a:lnSpc>
              <a:buSzPct val="75000"/>
            </a:pPr>
            <a:r>
              <a:rPr lang="en-US" dirty="0"/>
              <a:t>Digital libraries, interactive video, Human Genome project, Earth Observation System project  </a:t>
            </a:r>
          </a:p>
          <a:p>
            <a:pPr lvl="1">
              <a:lnSpc>
                <a:spcPct val="90000"/>
              </a:lnSpc>
              <a:buSzPct val="75000"/>
            </a:pPr>
            <a:r>
              <a:rPr lang="en-US" dirty="0"/>
              <a:t>...  need for DBMS exploding</a:t>
            </a:r>
          </a:p>
          <a:p>
            <a:pPr>
              <a:lnSpc>
                <a:spcPct val="90000"/>
              </a:lnSpc>
            </a:pPr>
            <a:r>
              <a:rPr lang="en-US" dirty="0"/>
              <a:t>DBMS encompasses most of CS:</a:t>
            </a:r>
          </a:p>
          <a:p>
            <a:pPr lvl="1">
              <a:lnSpc>
                <a:spcPct val="90000"/>
              </a:lnSpc>
              <a:buSzPct val="75000"/>
            </a:pPr>
            <a:r>
              <a:rPr lang="en-US" dirty="0"/>
              <a:t>OS, languages, theory, AI,  multimedia, logic, …</a:t>
            </a:r>
          </a:p>
        </p:txBody>
      </p:sp>
      <p:graphicFrame>
        <p:nvGraphicFramePr>
          <p:cNvPr id="11270" name="Object 6">
            <a:hlinkClick r:id="" action="ppaction://ole?verb=0"/>
          </p:cNvPr>
          <p:cNvGraphicFramePr>
            <a:graphicFrameLocks/>
          </p:cNvGraphicFramePr>
          <p:nvPr/>
        </p:nvGraphicFramePr>
        <p:xfrm>
          <a:off x="7192963" y="288925"/>
          <a:ext cx="1938337" cy="2351088"/>
        </p:xfrm>
        <a:graphic>
          <a:graphicData uri="http://schemas.openxmlformats.org/presentationml/2006/ole">
            <mc:AlternateContent xmlns:mc="http://schemas.openxmlformats.org/markup-compatibility/2006">
              <mc:Choice xmlns:v="urn:schemas-microsoft-com:vml" Requires="v">
                <p:oleObj spid="_x0000_s11295" name="Clip" r:id="rId4" imgW="1938240" imgH="2350800" progId="">
                  <p:embed/>
                </p:oleObj>
              </mc:Choice>
              <mc:Fallback>
                <p:oleObj name="Clip" r:id="rId4" imgW="1938240" imgH="2350800" progId="">
                  <p:embed/>
                  <p:pic>
                    <p:nvPicPr>
                      <p:cNvPr id="0" name="Picture 6"/>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192963" y="288925"/>
                        <a:ext cx="1938337" cy="2351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1271" name="Rectangle 7"/>
          <p:cNvSpPr>
            <a:spLocks noChangeArrowheads="1"/>
          </p:cNvSpPr>
          <p:nvPr/>
        </p:nvSpPr>
        <p:spPr bwMode="auto">
          <a:xfrm>
            <a:off x="7985125" y="354013"/>
            <a:ext cx="361950" cy="576262"/>
          </a:xfrm>
          <a:prstGeom prst="rect">
            <a:avLst/>
          </a:prstGeom>
          <a:noFill/>
          <a:ln w="9525">
            <a:noFill/>
            <a:miter lim="800000"/>
            <a:headEnd/>
            <a:tailEnd/>
          </a:ln>
          <a:effectLst/>
        </p:spPr>
        <p:txBody>
          <a:bodyPr wrap="none" lIns="90488" tIns="44450" rIns="90488" bIns="44450">
            <a:spAutoFit/>
          </a:bodyPr>
          <a:lstStyle/>
          <a:p>
            <a:r>
              <a:rPr lang="en-US" sz="3200">
                <a:solidFill>
                  <a:schemeClr val="tx2"/>
                </a:solidFill>
                <a:latin typeface="Book Antiqua" pitchFamily="18" charset="0"/>
              </a:rPr>
              <a:t>?</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13315"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13316" name="Rectangle 4"/>
          <p:cNvSpPr>
            <a:spLocks noGrp="1" noChangeArrowheads="1"/>
          </p:cNvSpPr>
          <p:nvPr>
            <p:ph type="title"/>
          </p:nvPr>
        </p:nvSpPr>
        <p:spPr>
          <a:noFill/>
          <a:ln/>
        </p:spPr>
        <p:txBody>
          <a:bodyPr/>
          <a:lstStyle/>
          <a:p>
            <a:r>
              <a:rPr lang="en-US"/>
              <a:t>Data Models</a:t>
            </a:r>
          </a:p>
        </p:txBody>
      </p:sp>
      <p:sp>
        <p:nvSpPr>
          <p:cNvPr id="13317" name="Rectangle 5"/>
          <p:cNvSpPr>
            <a:spLocks noGrp="1" noChangeArrowheads="1"/>
          </p:cNvSpPr>
          <p:nvPr>
            <p:ph type="body" idx="1"/>
          </p:nvPr>
        </p:nvSpPr>
        <p:spPr>
          <a:xfrm>
            <a:off x="762000" y="1485900"/>
            <a:ext cx="7772400" cy="4114800"/>
          </a:xfrm>
          <a:noFill/>
          <a:ln/>
        </p:spPr>
        <p:txBody>
          <a:bodyPr/>
          <a:lstStyle/>
          <a:p>
            <a:r>
              <a:rPr lang="en-US" dirty="0"/>
              <a:t>A </a:t>
            </a:r>
            <a:r>
              <a:rPr lang="en-US" i="1" u="sng" dirty="0">
                <a:solidFill>
                  <a:schemeClr val="accent2"/>
                </a:solidFill>
              </a:rPr>
              <a:t>data model</a:t>
            </a:r>
            <a:r>
              <a:rPr lang="en-US" i="1" dirty="0">
                <a:solidFill>
                  <a:schemeClr val="accent2"/>
                </a:solidFill>
              </a:rPr>
              <a:t> </a:t>
            </a:r>
            <a:r>
              <a:rPr lang="en-US" dirty="0">
                <a:solidFill>
                  <a:schemeClr val="accent2"/>
                </a:solidFill>
              </a:rPr>
              <a:t> </a:t>
            </a:r>
            <a:r>
              <a:rPr lang="en-US" dirty="0"/>
              <a:t>is a collection of concepts for describing data.</a:t>
            </a:r>
          </a:p>
          <a:p>
            <a:r>
              <a:rPr lang="en-US" dirty="0"/>
              <a:t>A</a:t>
            </a:r>
            <a:r>
              <a:rPr lang="en-US" dirty="0">
                <a:solidFill>
                  <a:schemeClr val="accent2"/>
                </a:solidFill>
              </a:rPr>
              <a:t> </a:t>
            </a:r>
            <a:r>
              <a:rPr lang="en-US" i="1" u="sng" dirty="0">
                <a:solidFill>
                  <a:schemeClr val="accent2"/>
                </a:solidFill>
              </a:rPr>
              <a:t>schema</a:t>
            </a:r>
            <a:r>
              <a:rPr lang="en-US" i="1" dirty="0">
                <a:solidFill>
                  <a:schemeClr val="accent2"/>
                </a:solidFill>
              </a:rPr>
              <a:t> </a:t>
            </a:r>
            <a:r>
              <a:rPr lang="en-US" dirty="0"/>
              <a:t>is a description of a particular collection of data, </a:t>
            </a:r>
            <a:r>
              <a:rPr lang="en-US"/>
              <a:t>using a </a:t>
            </a:r>
            <a:r>
              <a:rPr lang="en-US" dirty="0"/>
              <a:t>given data model.</a:t>
            </a:r>
          </a:p>
          <a:p>
            <a:r>
              <a:rPr lang="en-US" dirty="0"/>
              <a:t>The </a:t>
            </a:r>
            <a:r>
              <a:rPr lang="en-US" i="1" u="sng" dirty="0">
                <a:solidFill>
                  <a:schemeClr val="accent2"/>
                </a:solidFill>
              </a:rPr>
              <a:t>relational model of data</a:t>
            </a:r>
            <a:r>
              <a:rPr lang="en-US" i="1" dirty="0">
                <a:solidFill>
                  <a:schemeClr val="accent2"/>
                </a:solidFill>
              </a:rPr>
              <a:t> </a:t>
            </a:r>
            <a:r>
              <a:rPr lang="en-US" dirty="0"/>
              <a:t>is the most widely used model today.</a:t>
            </a:r>
          </a:p>
          <a:p>
            <a:pPr lvl="1">
              <a:buSzPct val="75000"/>
            </a:pPr>
            <a:r>
              <a:rPr lang="en-US" dirty="0"/>
              <a:t>Main concept:  </a:t>
            </a:r>
            <a:r>
              <a:rPr lang="en-US" i="1" u="sng" dirty="0">
                <a:solidFill>
                  <a:schemeClr val="accent2"/>
                </a:solidFill>
              </a:rPr>
              <a:t>relation</a:t>
            </a:r>
            <a:r>
              <a:rPr lang="en-US" dirty="0"/>
              <a:t>, basically a table with rows and columns.</a:t>
            </a:r>
          </a:p>
          <a:p>
            <a:pPr lvl="1">
              <a:buSzPct val="75000"/>
            </a:pPr>
            <a:r>
              <a:rPr lang="en-US" dirty="0"/>
              <a:t>Every relation has a </a:t>
            </a:r>
            <a:r>
              <a:rPr lang="en-US" i="1" u="sng" dirty="0">
                <a:solidFill>
                  <a:srgbClr val="FC0128"/>
                </a:solidFill>
              </a:rPr>
              <a:t>schema</a:t>
            </a:r>
            <a:r>
              <a:rPr lang="en-US" dirty="0"/>
              <a:t>, which describes the columns, or fields.</a:t>
            </a:r>
          </a:p>
        </p:txBody>
      </p:sp>
    </p:spTree>
  </p:cSld>
  <p:clrMapOvr>
    <a:masterClrMapping/>
  </p:clrMapOvr>
  <p:transition>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15363"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15364" name="Rectangle 4"/>
          <p:cNvSpPr>
            <a:spLocks noGrp="1" noChangeArrowheads="1"/>
          </p:cNvSpPr>
          <p:nvPr>
            <p:ph type="title"/>
          </p:nvPr>
        </p:nvSpPr>
        <p:spPr>
          <a:noFill/>
          <a:ln/>
        </p:spPr>
        <p:txBody>
          <a:bodyPr/>
          <a:lstStyle/>
          <a:p>
            <a:r>
              <a:rPr lang="en-US" i="1" dirty="0"/>
              <a:t>Levels of Abstraction</a:t>
            </a:r>
          </a:p>
        </p:txBody>
      </p:sp>
      <p:sp>
        <p:nvSpPr>
          <p:cNvPr id="15365" name="Rectangle 5"/>
          <p:cNvSpPr>
            <a:spLocks noGrp="1" noChangeArrowheads="1"/>
          </p:cNvSpPr>
          <p:nvPr>
            <p:ph type="body" sz="half" idx="1"/>
          </p:nvPr>
        </p:nvSpPr>
        <p:spPr>
          <a:xfrm>
            <a:off x="457200" y="1676400"/>
            <a:ext cx="4800600" cy="4572000"/>
          </a:xfrm>
          <a:noFill/>
          <a:ln/>
        </p:spPr>
        <p:txBody>
          <a:bodyPr/>
          <a:lstStyle/>
          <a:p>
            <a:r>
              <a:rPr lang="en-US" sz="2400" dirty="0"/>
              <a:t>Many </a:t>
            </a:r>
            <a:r>
              <a:rPr lang="en-US" sz="2400" i="1" u="sng" dirty="0">
                <a:solidFill>
                  <a:schemeClr val="accent2"/>
                </a:solidFill>
              </a:rPr>
              <a:t>views</a:t>
            </a:r>
            <a:r>
              <a:rPr lang="en-US" sz="2400" dirty="0"/>
              <a:t>, (or </a:t>
            </a:r>
            <a:r>
              <a:rPr lang="en-US" sz="2400" i="1" u="sng" dirty="0">
                <a:solidFill>
                  <a:srgbClr val="FC0128"/>
                </a:solidFill>
              </a:rPr>
              <a:t>external schema</a:t>
            </a:r>
            <a:r>
              <a:rPr lang="en-US" sz="2400" dirty="0"/>
              <a:t>)</a:t>
            </a:r>
          </a:p>
          <a:p>
            <a:pPr lvl="1"/>
            <a:r>
              <a:rPr lang="en-US" sz="2000" dirty="0"/>
              <a:t>Describe how users “see” data</a:t>
            </a:r>
          </a:p>
          <a:p>
            <a:pPr lvl="1"/>
            <a:r>
              <a:rPr lang="en-US" sz="2000" dirty="0"/>
              <a:t>For convenience or to restrict access</a:t>
            </a:r>
          </a:p>
          <a:p>
            <a:r>
              <a:rPr lang="en-US" sz="2400" dirty="0"/>
              <a:t>Single </a:t>
            </a:r>
            <a:r>
              <a:rPr lang="en-US" sz="2400" i="1" u="sng" dirty="0">
                <a:solidFill>
                  <a:schemeClr val="accent2"/>
                </a:solidFill>
              </a:rPr>
              <a:t>conceptual (logical) schema</a:t>
            </a:r>
          </a:p>
          <a:p>
            <a:pPr lvl="1">
              <a:buSzPct val="75000"/>
            </a:pPr>
            <a:r>
              <a:rPr lang="en-US" sz="2000" dirty="0"/>
              <a:t>Defines logical structure</a:t>
            </a:r>
            <a:endParaRPr lang="en-US" sz="2000" i="1" u="sng" dirty="0">
              <a:solidFill>
                <a:schemeClr val="accent2"/>
              </a:solidFill>
            </a:endParaRPr>
          </a:p>
          <a:p>
            <a:r>
              <a:rPr lang="en-US" sz="2400" dirty="0"/>
              <a:t>Single </a:t>
            </a:r>
            <a:r>
              <a:rPr lang="en-US" sz="2400" i="1" u="sng" dirty="0">
                <a:solidFill>
                  <a:schemeClr val="accent2"/>
                </a:solidFill>
              </a:rPr>
              <a:t>physical schema</a:t>
            </a:r>
            <a:endParaRPr lang="en-US" sz="2400" dirty="0"/>
          </a:p>
          <a:p>
            <a:pPr lvl="1">
              <a:buSzPct val="75000"/>
            </a:pPr>
            <a:r>
              <a:rPr lang="en-US" sz="2000" dirty="0"/>
              <a:t>Describes the files and indexes used.</a:t>
            </a:r>
          </a:p>
        </p:txBody>
      </p:sp>
      <p:sp>
        <p:nvSpPr>
          <p:cNvPr id="15366" name="Rectangle 6"/>
          <p:cNvSpPr>
            <a:spLocks noChangeArrowheads="1"/>
          </p:cNvSpPr>
          <p:nvPr/>
        </p:nvSpPr>
        <p:spPr bwMode="auto">
          <a:xfrm>
            <a:off x="284163" y="5646738"/>
            <a:ext cx="5537200" cy="342900"/>
          </a:xfrm>
          <a:prstGeom prst="rect">
            <a:avLst/>
          </a:prstGeom>
          <a:noFill/>
          <a:ln w="9525">
            <a:noFill/>
            <a:miter lim="800000"/>
            <a:headEnd/>
            <a:tailEnd/>
          </a:ln>
          <a:effectLst/>
        </p:spPr>
        <p:txBody>
          <a:bodyPr wrap="none" anchor="ctr"/>
          <a:lstStyle/>
          <a:p>
            <a:endParaRPr lang="en-US"/>
          </a:p>
        </p:txBody>
      </p:sp>
      <p:sp>
        <p:nvSpPr>
          <p:cNvPr id="15367" name="Rectangle 7"/>
          <p:cNvSpPr>
            <a:spLocks noChangeArrowheads="1"/>
          </p:cNvSpPr>
          <p:nvPr/>
        </p:nvSpPr>
        <p:spPr bwMode="auto">
          <a:xfrm>
            <a:off x="720725" y="5794375"/>
            <a:ext cx="5605463" cy="457200"/>
          </a:xfrm>
          <a:prstGeom prst="rect">
            <a:avLst/>
          </a:prstGeom>
          <a:noFill/>
          <a:ln w="9525">
            <a:noFill/>
            <a:miter lim="800000"/>
            <a:headEnd/>
            <a:tailEnd/>
          </a:ln>
          <a:effectLst/>
        </p:spPr>
        <p:txBody>
          <a:bodyPr wrap="none" anchor="ctr"/>
          <a:lstStyle/>
          <a:p>
            <a:endParaRPr lang="en-US"/>
          </a:p>
        </p:txBody>
      </p:sp>
      <p:sp>
        <p:nvSpPr>
          <p:cNvPr id="15368" name="Rectangle 8"/>
          <p:cNvSpPr>
            <a:spLocks noChangeArrowheads="1"/>
          </p:cNvSpPr>
          <p:nvPr/>
        </p:nvSpPr>
        <p:spPr bwMode="auto">
          <a:xfrm>
            <a:off x="823913" y="5594350"/>
            <a:ext cx="7481887" cy="705321"/>
          </a:xfrm>
          <a:prstGeom prst="rect">
            <a:avLst/>
          </a:prstGeom>
          <a:noFill/>
          <a:ln w="9525">
            <a:noFill/>
            <a:miter lim="800000"/>
            <a:headEnd/>
            <a:tailEnd/>
          </a:ln>
          <a:effectLst/>
        </p:spPr>
        <p:txBody>
          <a:bodyPr wrap="square" lIns="90488" tIns="44450" rIns="90488" bIns="44450">
            <a:spAutoFit/>
          </a:bodyPr>
          <a:lstStyle/>
          <a:p>
            <a:pPr>
              <a:buFont typeface="Monotype Sorts" charset="0"/>
              <a:buChar char="*"/>
            </a:pPr>
            <a:r>
              <a:rPr lang="en-US" sz="2000" i="1" dirty="0">
                <a:latin typeface="Book Antiqua" pitchFamily="18" charset="0"/>
              </a:rPr>
              <a:t> Schemas are defined using Data Definition Language (DDL); data is modified/queried using Data Manipulation Language (DML)</a:t>
            </a:r>
            <a:r>
              <a:rPr lang="en-US" sz="2000" dirty="0">
                <a:latin typeface="Book Antiqua" pitchFamily="18" charset="0"/>
              </a:rPr>
              <a:t>.</a:t>
            </a:r>
          </a:p>
        </p:txBody>
      </p:sp>
      <p:sp>
        <p:nvSpPr>
          <p:cNvPr id="15373" name="Rectangle 13"/>
          <p:cNvSpPr>
            <a:spLocks noChangeArrowheads="1"/>
          </p:cNvSpPr>
          <p:nvPr/>
        </p:nvSpPr>
        <p:spPr bwMode="auto">
          <a:xfrm>
            <a:off x="5699125" y="3338513"/>
            <a:ext cx="2422525" cy="454025"/>
          </a:xfrm>
          <a:prstGeom prst="rect">
            <a:avLst/>
          </a:prstGeom>
          <a:noFill/>
          <a:ln w="9525">
            <a:noFill/>
            <a:miter lim="800000"/>
            <a:headEnd/>
            <a:tailEnd/>
          </a:ln>
          <a:effectLst/>
        </p:spPr>
        <p:txBody>
          <a:bodyPr wrap="none" lIns="90488" tIns="44450" rIns="90488" bIns="44450">
            <a:spAutoFit/>
          </a:bodyPr>
          <a:lstStyle/>
          <a:p>
            <a:r>
              <a:rPr lang="en-US">
                <a:solidFill>
                  <a:schemeClr val="tx2"/>
                </a:solidFill>
                <a:latin typeface="Book Antiqua" pitchFamily="18" charset="0"/>
              </a:rPr>
              <a:t>Physical Schema</a:t>
            </a:r>
          </a:p>
        </p:txBody>
      </p:sp>
      <p:sp>
        <p:nvSpPr>
          <p:cNvPr id="15374" name="Rectangle 14"/>
          <p:cNvSpPr>
            <a:spLocks noChangeArrowheads="1"/>
          </p:cNvSpPr>
          <p:nvPr/>
        </p:nvSpPr>
        <p:spPr bwMode="auto">
          <a:xfrm>
            <a:off x="5464175" y="2652713"/>
            <a:ext cx="2846388" cy="454025"/>
          </a:xfrm>
          <a:prstGeom prst="rect">
            <a:avLst/>
          </a:prstGeom>
          <a:noFill/>
          <a:ln w="9525">
            <a:noFill/>
            <a:miter lim="800000"/>
            <a:headEnd/>
            <a:tailEnd/>
          </a:ln>
          <a:effectLst/>
        </p:spPr>
        <p:txBody>
          <a:bodyPr wrap="none" lIns="90488" tIns="44450" rIns="90488" bIns="44450">
            <a:spAutoFit/>
          </a:bodyPr>
          <a:lstStyle/>
          <a:p>
            <a:r>
              <a:rPr lang="en-US" dirty="0">
                <a:solidFill>
                  <a:schemeClr val="tx2"/>
                </a:solidFill>
                <a:latin typeface="Book Antiqua" pitchFamily="18" charset="0"/>
              </a:rPr>
              <a:t>Conceptual Schema</a:t>
            </a:r>
          </a:p>
        </p:txBody>
      </p:sp>
      <p:sp>
        <p:nvSpPr>
          <p:cNvPr id="15375" name="Rectangle 15"/>
          <p:cNvSpPr>
            <a:spLocks noChangeArrowheads="1"/>
          </p:cNvSpPr>
          <p:nvPr/>
        </p:nvSpPr>
        <p:spPr bwMode="auto">
          <a:xfrm>
            <a:off x="5181600" y="1752600"/>
            <a:ext cx="1119188" cy="454025"/>
          </a:xfrm>
          <a:prstGeom prst="rect">
            <a:avLst/>
          </a:prstGeom>
          <a:noFill/>
          <a:ln w="9525">
            <a:solidFill>
              <a:srgbClr val="002060"/>
            </a:solidFill>
            <a:miter lim="800000"/>
            <a:headEnd/>
            <a:tailEnd/>
          </a:ln>
          <a:effectLst/>
        </p:spPr>
        <p:txBody>
          <a:bodyPr wrap="none" lIns="90488" tIns="44450" rIns="90488" bIns="44450">
            <a:spAutoFit/>
          </a:bodyPr>
          <a:lstStyle/>
          <a:p>
            <a:r>
              <a:rPr lang="en-US" dirty="0">
                <a:solidFill>
                  <a:schemeClr val="tx2"/>
                </a:solidFill>
                <a:latin typeface="Book Antiqua" pitchFamily="18" charset="0"/>
              </a:rPr>
              <a:t>View 1</a:t>
            </a:r>
          </a:p>
        </p:txBody>
      </p:sp>
      <p:sp>
        <p:nvSpPr>
          <p:cNvPr id="15376" name="Rectangle 16"/>
          <p:cNvSpPr>
            <a:spLocks noChangeArrowheads="1"/>
          </p:cNvSpPr>
          <p:nvPr/>
        </p:nvSpPr>
        <p:spPr bwMode="auto">
          <a:xfrm>
            <a:off x="6400800" y="1752600"/>
            <a:ext cx="1119188" cy="454025"/>
          </a:xfrm>
          <a:prstGeom prst="rect">
            <a:avLst/>
          </a:prstGeom>
          <a:noFill/>
          <a:ln w="9525">
            <a:solidFill>
              <a:srgbClr val="002060"/>
            </a:solidFill>
            <a:miter lim="800000"/>
            <a:headEnd/>
            <a:tailEnd/>
          </a:ln>
          <a:effectLst/>
        </p:spPr>
        <p:txBody>
          <a:bodyPr wrap="none" lIns="90488" tIns="44450" rIns="90488" bIns="44450">
            <a:spAutoFit/>
          </a:bodyPr>
          <a:lstStyle/>
          <a:p>
            <a:r>
              <a:rPr lang="en-US" dirty="0">
                <a:solidFill>
                  <a:schemeClr val="tx2"/>
                </a:solidFill>
                <a:latin typeface="Book Antiqua" pitchFamily="18" charset="0"/>
              </a:rPr>
              <a:t>View 2</a:t>
            </a:r>
          </a:p>
        </p:txBody>
      </p:sp>
      <p:sp>
        <p:nvSpPr>
          <p:cNvPr id="15369" name="Oval 9"/>
          <p:cNvSpPr>
            <a:spLocks noChangeArrowheads="1"/>
          </p:cNvSpPr>
          <p:nvPr/>
        </p:nvSpPr>
        <p:spPr bwMode="auto">
          <a:xfrm>
            <a:off x="6337300" y="3975100"/>
            <a:ext cx="1041400" cy="203200"/>
          </a:xfrm>
          <a:prstGeom prst="ellipse">
            <a:avLst/>
          </a:prstGeom>
          <a:noFill/>
          <a:ln w="25400">
            <a:solidFill>
              <a:schemeClr val="tx2"/>
            </a:solidFill>
            <a:round/>
            <a:headEnd/>
            <a:tailEnd/>
          </a:ln>
          <a:effectLst/>
        </p:spPr>
        <p:txBody>
          <a:bodyPr wrap="none" anchor="ctr"/>
          <a:lstStyle/>
          <a:p>
            <a:endParaRPr lang="en-US"/>
          </a:p>
        </p:txBody>
      </p:sp>
      <p:sp>
        <p:nvSpPr>
          <p:cNvPr id="15370" name="Line 10"/>
          <p:cNvSpPr>
            <a:spLocks noChangeShapeType="1"/>
          </p:cNvSpPr>
          <p:nvPr/>
        </p:nvSpPr>
        <p:spPr bwMode="auto">
          <a:xfrm>
            <a:off x="6321425" y="4071938"/>
            <a:ext cx="3175" cy="957262"/>
          </a:xfrm>
          <a:prstGeom prst="line">
            <a:avLst/>
          </a:prstGeom>
          <a:noFill/>
          <a:ln w="25400">
            <a:solidFill>
              <a:schemeClr val="tx2"/>
            </a:solidFill>
            <a:round/>
            <a:headEnd type="none" w="sm" len="sm"/>
            <a:tailEnd type="none" w="sm" len="sm"/>
          </a:ln>
          <a:effectLst/>
        </p:spPr>
        <p:txBody>
          <a:bodyPr/>
          <a:lstStyle/>
          <a:p>
            <a:endParaRPr lang="en-US"/>
          </a:p>
        </p:txBody>
      </p:sp>
      <p:sp>
        <p:nvSpPr>
          <p:cNvPr id="15371" name="Oval 11"/>
          <p:cNvSpPr>
            <a:spLocks noChangeArrowheads="1"/>
          </p:cNvSpPr>
          <p:nvPr/>
        </p:nvSpPr>
        <p:spPr bwMode="auto">
          <a:xfrm>
            <a:off x="6337300" y="4889500"/>
            <a:ext cx="1041400" cy="203200"/>
          </a:xfrm>
          <a:prstGeom prst="ellipse">
            <a:avLst/>
          </a:prstGeom>
          <a:noFill/>
          <a:ln w="25400">
            <a:solidFill>
              <a:schemeClr val="tx2"/>
            </a:solidFill>
            <a:round/>
            <a:headEnd/>
            <a:tailEnd/>
          </a:ln>
          <a:effectLst/>
        </p:spPr>
        <p:txBody>
          <a:bodyPr wrap="none" anchor="ctr"/>
          <a:lstStyle/>
          <a:p>
            <a:endParaRPr lang="en-US"/>
          </a:p>
        </p:txBody>
      </p:sp>
      <p:sp>
        <p:nvSpPr>
          <p:cNvPr id="15372" name="Line 12"/>
          <p:cNvSpPr>
            <a:spLocks noChangeShapeType="1"/>
          </p:cNvSpPr>
          <p:nvPr/>
        </p:nvSpPr>
        <p:spPr bwMode="auto">
          <a:xfrm>
            <a:off x="7391400" y="4114800"/>
            <a:ext cx="0" cy="838200"/>
          </a:xfrm>
          <a:prstGeom prst="line">
            <a:avLst/>
          </a:prstGeom>
          <a:noFill/>
          <a:ln w="25400">
            <a:solidFill>
              <a:schemeClr val="tx2"/>
            </a:solidFill>
            <a:round/>
            <a:headEnd type="none" w="sm" len="sm"/>
            <a:tailEnd type="none" w="sm" len="sm"/>
          </a:ln>
          <a:effectLst/>
        </p:spPr>
        <p:txBody>
          <a:bodyPr/>
          <a:lstStyle/>
          <a:p>
            <a:endParaRPr lang="en-US"/>
          </a:p>
        </p:txBody>
      </p:sp>
      <p:sp>
        <p:nvSpPr>
          <p:cNvPr id="15377" name="Rectangle 17"/>
          <p:cNvSpPr>
            <a:spLocks noChangeArrowheads="1"/>
          </p:cNvSpPr>
          <p:nvPr/>
        </p:nvSpPr>
        <p:spPr bwMode="auto">
          <a:xfrm>
            <a:off x="7620000" y="1752600"/>
            <a:ext cx="1119187" cy="454025"/>
          </a:xfrm>
          <a:prstGeom prst="rect">
            <a:avLst/>
          </a:prstGeom>
          <a:noFill/>
          <a:ln w="9525">
            <a:solidFill>
              <a:schemeClr val="tx2"/>
            </a:solidFill>
            <a:miter lim="800000"/>
            <a:headEnd/>
            <a:tailEnd/>
          </a:ln>
          <a:effectLst/>
        </p:spPr>
        <p:txBody>
          <a:bodyPr wrap="none" lIns="90488" tIns="44450" rIns="90488" bIns="44450">
            <a:spAutoFit/>
          </a:bodyPr>
          <a:lstStyle/>
          <a:p>
            <a:r>
              <a:rPr lang="en-US" dirty="0">
                <a:solidFill>
                  <a:schemeClr val="tx2"/>
                </a:solidFill>
                <a:latin typeface="Book Antiqua" pitchFamily="18" charset="0"/>
              </a:rPr>
              <a:t>View 3</a:t>
            </a:r>
          </a:p>
        </p:txBody>
      </p:sp>
      <p:sp>
        <p:nvSpPr>
          <p:cNvPr id="15381" name="Rectangle 21"/>
          <p:cNvSpPr>
            <a:spLocks noChangeArrowheads="1"/>
          </p:cNvSpPr>
          <p:nvPr/>
        </p:nvSpPr>
        <p:spPr bwMode="auto">
          <a:xfrm>
            <a:off x="5499100" y="2679700"/>
            <a:ext cx="2794000" cy="355600"/>
          </a:xfrm>
          <a:prstGeom prst="rect">
            <a:avLst/>
          </a:prstGeom>
          <a:noFill/>
          <a:ln w="25400">
            <a:solidFill>
              <a:schemeClr val="tx2"/>
            </a:solidFill>
            <a:miter lim="800000"/>
            <a:headEnd/>
            <a:tailEnd/>
          </a:ln>
          <a:effectLst/>
        </p:spPr>
        <p:txBody>
          <a:bodyPr wrap="none" anchor="ctr"/>
          <a:lstStyle/>
          <a:p>
            <a:endParaRPr lang="en-US"/>
          </a:p>
        </p:txBody>
      </p:sp>
      <p:sp>
        <p:nvSpPr>
          <p:cNvPr id="15382" name="Rectangle 22"/>
          <p:cNvSpPr>
            <a:spLocks noChangeArrowheads="1"/>
          </p:cNvSpPr>
          <p:nvPr/>
        </p:nvSpPr>
        <p:spPr bwMode="auto">
          <a:xfrm>
            <a:off x="5727700" y="3365500"/>
            <a:ext cx="2336800" cy="355600"/>
          </a:xfrm>
          <a:prstGeom prst="rect">
            <a:avLst/>
          </a:prstGeom>
          <a:noFill/>
          <a:ln w="25400">
            <a:solidFill>
              <a:schemeClr val="tx2"/>
            </a:solidFill>
            <a:miter lim="800000"/>
            <a:headEnd/>
            <a:tailEnd/>
          </a:ln>
          <a:effectLst/>
        </p:spPr>
        <p:txBody>
          <a:bodyPr wrap="none" anchor="ctr"/>
          <a:lstStyle/>
          <a:p>
            <a:endParaRPr lang="en-US"/>
          </a:p>
        </p:txBody>
      </p:sp>
      <p:sp>
        <p:nvSpPr>
          <p:cNvPr id="15383" name="Line 23"/>
          <p:cNvSpPr>
            <a:spLocks noChangeShapeType="1"/>
          </p:cNvSpPr>
          <p:nvPr/>
        </p:nvSpPr>
        <p:spPr bwMode="auto">
          <a:xfrm>
            <a:off x="5562600" y="2209800"/>
            <a:ext cx="533400" cy="457200"/>
          </a:xfrm>
          <a:prstGeom prst="line">
            <a:avLst/>
          </a:prstGeom>
          <a:noFill/>
          <a:ln w="12700">
            <a:solidFill>
              <a:schemeClr val="tx2"/>
            </a:solidFill>
            <a:round/>
            <a:headEnd type="stealth" w="med" len="med"/>
            <a:tailEnd type="stealth" w="med" len="med"/>
          </a:ln>
          <a:effectLst/>
        </p:spPr>
        <p:txBody>
          <a:bodyPr/>
          <a:lstStyle/>
          <a:p>
            <a:endParaRPr lang="en-US"/>
          </a:p>
        </p:txBody>
      </p:sp>
      <p:sp>
        <p:nvSpPr>
          <p:cNvPr id="15384" name="Line 24"/>
          <p:cNvSpPr>
            <a:spLocks noChangeShapeType="1"/>
          </p:cNvSpPr>
          <p:nvPr/>
        </p:nvSpPr>
        <p:spPr bwMode="auto">
          <a:xfrm>
            <a:off x="6858000" y="2209800"/>
            <a:ext cx="0" cy="457200"/>
          </a:xfrm>
          <a:prstGeom prst="line">
            <a:avLst/>
          </a:prstGeom>
          <a:noFill/>
          <a:ln w="12700">
            <a:solidFill>
              <a:schemeClr val="tx2"/>
            </a:solidFill>
            <a:round/>
            <a:headEnd type="stealth" w="med" len="med"/>
            <a:tailEnd type="stealth" w="med" len="med"/>
          </a:ln>
          <a:effectLst/>
        </p:spPr>
        <p:txBody>
          <a:bodyPr/>
          <a:lstStyle/>
          <a:p>
            <a:endParaRPr lang="en-US"/>
          </a:p>
        </p:txBody>
      </p:sp>
      <p:sp>
        <p:nvSpPr>
          <p:cNvPr id="15385" name="Line 25"/>
          <p:cNvSpPr>
            <a:spLocks noChangeShapeType="1"/>
          </p:cNvSpPr>
          <p:nvPr/>
        </p:nvSpPr>
        <p:spPr bwMode="auto">
          <a:xfrm flipH="1">
            <a:off x="7620000" y="2209800"/>
            <a:ext cx="533400" cy="457200"/>
          </a:xfrm>
          <a:prstGeom prst="line">
            <a:avLst/>
          </a:prstGeom>
          <a:noFill/>
          <a:ln w="12700">
            <a:solidFill>
              <a:schemeClr val="tx2"/>
            </a:solidFill>
            <a:round/>
            <a:headEnd type="stealth" w="med" len="med"/>
            <a:tailEnd type="stealth" w="med" len="med"/>
          </a:ln>
          <a:effectLst/>
        </p:spPr>
        <p:txBody>
          <a:bodyPr/>
          <a:lstStyle/>
          <a:p>
            <a:endParaRPr lang="en-US"/>
          </a:p>
        </p:txBody>
      </p:sp>
      <p:sp>
        <p:nvSpPr>
          <p:cNvPr id="15386" name="Line 26"/>
          <p:cNvSpPr>
            <a:spLocks noChangeShapeType="1"/>
          </p:cNvSpPr>
          <p:nvPr/>
        </p:nvSpPr>
        <p:spPr bwMode="auto">
          <a:xfrm>
            <a:off x="6858000" y="3048000"/>
            <a:ext cx="0" cy="304800"/>
          </a:xfrm>
          <a:prstGeom prst="line">
            <a:avLst/>
          </a:prstGeom>
          <a:noFill/>
          <a:ln w="12700">
            <a:solidFill>
              <a:schemeClr val="tx2"/>
            </a:solidFill>
            <a:round/>
            <a:headEnd type="stealth" w="med" len="med"/>
            <a:tailEnd type="stealth" w="med" len="med"/>
          </a:ln>
          <a:effectLst/>
        </p:spPr>
        <p:txBody>
          <a:bodyPr/>
          <a:lstStyle/>
          <a:p>
            <a:endParaRPr lang="en-US"/>
          </a:p>
        </p:txBody>
      </p:sp>
      <p:sp>
        <p:nvSpPr>
          <p:cNvPr id="15387" name="Line 27"/>
          <p:cNvSpPr>
            <a:spLocks noChangeShapeType="1"/>
          </p:cNvSpPr>
          <p:nvPr/>
        </p:nvSpPr>
        <p:spPr bwMode="auto">
          <a:xfrm>
            <a:off x="6858000" y="3733800"/>
            <a:ext cx="0" cy="381000"/>
          </a:xfrm>
          <a:prstGeom prst="line">
            <a:avLst/>
          </a:prstGeom>
          <a:noFill/>
          <a:ln w="12700">
            <a:solidFill>
              <a:schemeClr val="tx2"/>
            </a:solidFill>
            <a:round/>
            <a:headEnd type="stealth" w="med" len="med"/>
            <a:tailEnd type="stealth" w="med" len="med"/>
          </a:ln>
          <a:effectLst/>
        </p:spPr>
        <p:txBody>
          <a:bodyPr/>
          <a:lstStyle/>
          <a:p>
            <a:endParaRPr lang="en-US"/>
          </a:p>
        </p:txBody>
      </p:sp>
    </p:spTree>
  </p:cSld>
  <p:clrMapOvr>
    <a:masterClrMapping/>
  </p:clrMapOvr>
  <p:transition>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685800" y="6248400"/>
            <a:ext cx="1905000" cy="457200"/>
          </a:xfrm>
          <a:prstGeom prst="rect">
            <a:avLst/>
          </a:prstGeom>
          <a:noFill/>
          <a:ln w="9525">
            <a:noFill/>
            <a:miter lim="800000"/>
            <a:headEnd/>
            <a:tailEnd/>
          </a:ln>
          <a:effectLst/>
        </p:spPr>
        <p:txBody>
          <a:bodyPr wrap="none" anchor="ctr"/>
          <a:lstStyle/>
          <a:p>
            <a:endParaRPr lang="en-US"/>
          </a:p>
        </p:txBody>
      </p:sp>
      <p:sp>
        <p:nvSpPr>
          <p:cNvPr id="17411" name="Rectangle 3"/>
          <p:cNvSpPr>
            <a:spLocks noChangeArrowheads="1"/>
          </p:cNvSpPr>
          <p:nvPr/>
        </p:nvSpPr>
        <p:spPr bwMode="auto">
          <a:xfrm>
            <a:off x="3124200" y="6248400"/>
            <a:ext cx="2895600" cy="457200"/>
          </a:xfrm>
          <a:prstGeom prst="rect">
            <a:avLst/>
          </a:prstGeom>
          <a:noFill/>
          <a:ln w="9525">
            <a:noFill/>
            <a:miter lim="800000"/>
            <a:headEnd/>
            <a:tailEnd/>
          </a:ln>
          <a:effectLst/>
        </p:spPr>
        <p:txBody>
          <a:bodyPr wrap="none" anchor="ctr"/>
          <a:lstStyle/>
          <a:p>
            <a:endParaRPr lang="en-US"/>
          </a:p>
        </p:txBody>
      </p:sp>
      <p:sp>
        <p:nvSpPr>
          <p:cNvPr id="17412" name="Rectangle 4"/>
          <p:cNvSpPr>
            <a:spLocks noGrp="1" noChangeArrowheads="1"/>
          </p:cNvSpPr>
          <p:nvPr>
            <p:ph type="title"/>
          </p:nvPr>
        </p:nvSpPr>
        <p:spPr>
          <a:noFill/>
          <a:ln/>
        </p:spPr>
        <p:txBody>
          <a:bodyPr/>
          <a:lstStyle/>
          <a:p>
            <a:r>
              <a:rPr lang="en-US"/>
              <a:t>Example: University Database</a:t>
            </a:r>
          </a:p>
        </p:txBody>
      </p:sp>
      <p:sp>
        <p:nvSpPr>
          <p:cNvPr id="17413" name="Rectangle 5"/>
          <p:cNvSpPr>
            <a:spLocks noGrp="1" noChangeArrowheads="1"/>
          </p:cNvSpPr>
          <p:nvPr>
            <p:ph type="body" idx="1"/>
          </p:nvPr>
        </p:nvSpPr>
        <p:spPr>
          <a:xfrm>
            <a:off x="685800" y="1752600"/>
            <a:ext cx="7772400" cy="3619500"/>
          </a:xfrm>
          <a:noFill/>
          <a:ln/>
        </p:spPr>
        <p:txBody>
          <a:bodyPr/>
          <a:lstStyle/>
          <a:p>
            <a:r>
              <a:rPr lang="en-US"/>
              <a:t>Conceptual schema:                  </a:t>
            </a:r>
          </a:p>
          <a:p>
            <a:pPr lvl="1">
              <a:buSzPct val="75000"/>
            </a:pPr>
            <a:r>
              <a:rPr lang="en-US"/>
              <a:t> </a:t>
            </a:r>
            <a:r>
              <a:rPr lang="en-US" i="1"/>
              <a:t>Students(sid: string, name: string, login: string, </a:t>
            </a:r>
          </a:p>
          <a:p>
            <a:pPr lvl="1">
              <a:buFont typeface="Wingdings" pitchFamily="2" charset="2"/>
              <a:buNone/>
            </a:pPr>
            <a:r>
              <a:rPr lang="en-US" i="1"/>
              <a:t>			  age: integer, gpa:real)</a:t>
            </a:r>
          </a:p>
          <a:p>
            <a:pPr lvl="1">
              <a:buSzPct val="75000"/>
            </a:pPr>
            <a:r>
              <a:rPr lang="en-US" i="1"/>
              <a:t> Courses(cid: string, cname:string, credits:integer) </a:t>
            </a:r>
          </a:p>
          <a:p>
            <a:pPr lvl="1">
              <a:buSzPct val="75000"/>
            </a:pPr>
            <a:r>
              <a:rPr lang="en-US" i="1"/>
              <a:t> Enrolled(sid:string, cid:string, grade:string)</a:t>
            </a:r>
          </a:p>
          <a:p>
            <a:r>
              <a:rPr lang="en-US"/>
              <a:t>Physical schema:</a:t>
            </a:r>
          </a:p>
          <a:p>
            <a:pPr lvl="1">
              <a:buSzPct val="75000"/>
            </a:pPr>
            <a:r>
              <a:rPr lang="en-US"/>
              <a:t>Relations stored as unordered files. </a:t>
            </a:r>
          </a:p>
          <a:p>
            <a:pPr lvl="1">
              <a:buSzPct val="75000"/>
            </a:pPr>
            <a:r>
              <a:rPr lang="en-US"/>
              <a:t>Index on first column of Students.</a:t>
            </a:r>
          </a:p>
          <a:p>
            <a:r>
              <a:rPr lang="en-US"/>
              <a:t>External Schema (View): </a:t>
            </a:r>
          </a:p>
          <a:p>
            <a:pPr lvl="1">
              <a:buSzPct val="75000"/>
            </a:pPr>
            <a:r>
              <a:rPr lang="en-US" i="1"/>
              <a:t>Course_info(cid:string,enrollment:integer)</a:t>
            </a:r>
          </a:p>
        </p:txBody>
      </p:sp>
    </p:spTree>
  </p:cSld>
  <p:clrMapOvr>
    <a:masterClrMapping/>
  </p:clrMapOvr>
  <p:transition>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noFill/>
          <a:ln/>
        </p:spPr>
        <p:txBody>
          <a:bodyPr/>
          <a:lstStyle/>
          <a:p>
            <a:r>
              <a:rPr lang="en-US"/>
              <a:t>Data Independence *</a:t>
            </a:r>
          </a:p>
        </p:txBody>
      </p:sp>
      <p:sp>
        <p:nvSpPr>
          <p:cNvPr id="19459" name="Rectangle 3"/>
          <p:cNvSpPr>
            <a:spLocks noGrp="1" noChangeArrowheads="1"/>
          </p:cNvSpPr>
          <p:nvPr>
            <p:ph type="body" idx="1"/>
          </p:nvPr>
        </p:nvSpPr>
        <p:spPr>
          <a:noFill/>
          <a:ln/>
        </p:spPr>
        <p:txBody>
          <a:bodyPr/>
          <a:lstStyle/>
          <a:p>
            <a:r>
              <a:rPr lang="en-US"/>
              <a:t>Applications insulated from how data is structured and stored.</a:t>
            </a:r>
          </a:p>
          <a:p>
            <a:r>
              <a:rPr lang="en-US" i="1" u="sng">
                <a:solidFill>
                  <a:schemeClr val="accent2"/>
                </a:solidFill>
              </a:rPr>
              <a:t>Logical data independence</a:t>
            </a:r>
            <a:r>
              <a:rPr lang="en-US">
                <a:solidFill>
                  <a:schemeClr val="accent2"/>
                </a:solidFill>
              </a:rPr>
              <a:t>:  </a:t>
            </a:r>
            <a:r>
              <a:rPr lang="en-US"/>
              <a:t>Protection from changes in </a:t>
            </a:r>
            <a:r>
              <a:rPr lang="en-US" i="1"/>
              <a:t>logical </a:t>
            </a:r>
            <a:r>
              <a:rPr lang="en-US"/>
              <a:t>structure of data.</a:t>
            </a:r>
          </a:p>
          <a:p>
            <a:r>
              <a:rPr lang="en-US" i="1" u="sng">
                <a:solidFill>
                  <a:schemeClr val="accent2"/>
                </a:solidFill>
              </a:rPr>
              <a:t>Physical data independence</a:t>
            </a:r>
            <a:r>
              <a:rPr lang="en-US">
                <a:solidFill>
                  <a:schemeClr val="accent2"/>
                </a:solidFill>
              </a:rPr>
              <a:t>:   </a:t>
            </a:r>
            <a:r>
              <a:rPr lang="en-US"/>
              <a:t>Protection from changes in </a:t>
            </a:r>
            <a:r>
              <a:rPr lang="en-US" i="1"/>
              <a:t>physical</a:t>
            </a:r>
            <a:r>
              <a:rPr lang="en-US"/>
              <a:t> structure of data.</a:t>
            </a:r>
          </a:p>
        </p:txBody>
      </p:sp>
      <p:sp>
        <p:nvSpPr>
          <p:cNvPr id="19460" name="Rectangle 4"/>
          <p:cNvSpPr>
            <a:spLocks noChangeArrowheads="1"/>
          </p:cNvSpPr>
          <p:nvPr/>
        </p:nvSpPr>
        <p:spPr bwMode="auto">
          <a:xfrm>
            <a:off x="976313" y="5434013"/>
            <a:ext cx="7010400" cy="454025"/>
          </a:xfrm>
          <a:prstGeom prst="rect">
            <a:avLst/>
          </a:prstGeom>
          <a:noFill/>
          <a:ln w="9525">
            <a:noFill/>
            <a:miter lim="800000"/>
            <a:headEnd/>
            <a:tailEnd/>
          </a:ln>
          <a:effectLst/>
        </p:spPr>
        <p:txBody>
          <a:bodyPr wrap="none" lIns="90488" tIns="44450" rIns="90488" bIns="44450">
            <a:spAutoFit/>
          </a:bodyPr>
          <a:lstStyle/>
          <a:p>
            <a:pPr>
              <a:buFont typeface="Monotype Sorts" charset="0"/>
              <a:buChar char="*"/>
            </a:pPr>
            <a:r>
              <a:rPr lang="en-US" i="1">
                <a:latin typeface="Book Antiqua" pitchFamily="18" charset="0"/>
              </a:rPr>
              <a:t> One of the most important benefits of using a DBMS!</a:t>
            </a:r>
          </a:p>
        </p:txBody>
      </p:sp>
    </p:spTree>
  </p:cSld>
  <p:clrMapOvr>
    <a:masterClrMapping/>
  </p:clrMapOvr>
  <p:transition>
    <p:cut/>
  </p:transition>
</p:sld>
</file>

<file path=ppt/theme/theme1.xml><?xml version="1.0" encoding="utf-8"?>
<a:theme xmlns:a="http://schemas.openxmlformats.org/drawingml/2006/main" name="ifmx">
  <a:themeElements>
    <a:clrScheme name="Custom1">
      <a:dk1>
        <a:srgbClr val="000000"/>
      </a:dk1>
      <a:lt1>
        <a:srgbClr val="FFFFFF"/>
      </a:lt1>
      <a:dk2>
        <a:srgbClr val="000000"/>
      </a:dk2>
      <a:lt2>
        <a:srgbClr val="C8FEC8"/>
      </a:lt2>
      <a:accent1>
        <a:srgbClr val="438E00"/>
      </a:accent1>
      <a:accent2>
        <a:srgbClr val="FC0128"/>
      </a:accent2>
      <a:accent3>
        <a:srgbClr val="FFFFFF"/>
      </a:accent3>
      <a:accent4>
        <a:srgbClr val="004600"/>
      </a:accent4>
      <a:accent5>
        <a:srgbClr val="B0C6AA"/>
      </a:accent5>
      <a:accent6>
        <a:srgbClr val="E40123"/>
      </a:accent6>
      <a:hlink>
        <a:srgbClr val="3F3F3F"/>
      </a:hlink>
      <a:folHlink>
        <a:srgbClr val="7F7F7F"/>
      </a:folHlink>
    </a:clrScheme>
    <a:fontScheme name="Custom 1">
      <a:majorFont>
        <a:latin typeface="Lucida Sans"/>
        <a:ea typeface=""/>
        <a:cs typeface=""/>
      </a:majorFont>
      <a:minorFont>
        <a:latin typeface="Book Antiqu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fmx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ifmx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ifmx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ifmx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ifmx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ifmx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ifmx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ifmx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ifmx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ifmx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ifmx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ifmx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H:\jmh\work\ifmx.ppt</Template>
  <TotalTime>726</TotalTime>
  <Pages>16</Pages>
  <Words>1381</Words>
  <Application>Microsoft Office PowerPoint</Application>
  <PresentationFormat>On-screen Show (4:3)</PresentationFormat>
  <Paragraphs>146</Paragraphs>
  <Slides>17</Slides>
  <Notes>17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5" baseType="lpstr">
      <vt:lpstr>Arial</vt:lpstr>
      <vt:lpstr>Book Antiqua</vt:lpstr>
      <vt:lpstr>Lucida Sans</vt:lpstr>
      <vt:lpstr>Monotype Sorts</vt:lpstr>
      <vt:lpstr>Times New Roman</vt:lpstr>
      <vt:lpstr>Wingdings</vt:lpstr>
      <vt:lpstr>ifmx</vt:lpstr>
      <vt:lpstr>Clip</vt:lpstr>
      <vt:lpstr>Database Management Systems  </vt:lpstr>
      <vt:lpstr>What Is a DBMS?</vt:lpstr>
      <vt:lpstr>Files vs. DBMS</vt:lpstr>
      <vt:lpstr>Why Use a DBMS?</vt:lpstr>
      <vt:lpstr>Why Study Databases??</vt:lpstr>
      <vt:lpstr>Data Models</vt:lpstr>
      <vt:lpstr>Levels of Abstraction</vt:lpstr>
      <vt:lpstr>Example: University Database</vt:lpstr>
      <vt:lpstr>Data Independence *</vt:lpstr>
      <vt:lpstr>Concurrency Control</vt:lpstr>
      <vt:lpstr>Transaction: An Execution of a DB Program</vt:lpstr>
      <vt:lpstr>Scheduling Concurrent Transactions</vt:lpstr>
      <vt:lpstr>Ensuring Atomicity</vt:lpstr>
      <vt:lpstr>The Log</vt:lpstr>
      <vt:lpstr>People who work with databases</vt:lpstr>
      <vt:lpstr>Structure of a DBMS</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Database Systems</dc:title>
  <dc:subject>Database Management Systems</dc:subject>
  <dc:creator>Raghu Ramakrishnan and Johannes Gehrke</dc:creator>
  <cp:keywords>Chapter 1</cp:keywords>
  <dc:description>See the notes for information on how the slides are organized.</dc:description>
  <cp:lastModifiedBy>Sheridan Houghten</cp:lastModifiedBy>
  <cp:revision>45</cp:revision>
  <cp:lastPrinted>1995-06-24T08:50:58Z</cp:lastPrinted>
  <dcterms:created xsi:type="dcterms:W3CDTF">1997-01-06T18:13:42Z</dcterms:created>
  <dcterms:modified xsi:type="dcterms:W3CDTF">2020-01-02T16:37:04Z</dcterms:modified>
</cp:coreProperties>
</file>