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72" r:id="rId5"/>
    <p:sldId id="278" r:id="rId6"/>
    <p:sldId id="277" r:id="rId7"/>
    <p:sldId id="273" r:id="rId8"/>
    <p:sldId id="274" r:id="rId9"/>
    <p:sldId id="275" r:id="rId10"/>
    <p:sldId id="276" r:id="rId11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22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BC9CB30B-4BDF-4E4F-96F8-11837279403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9495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B27EBC38-5024-470B-9704-9D7C49218BA9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EF746B0E-AB0D-4994-8C23-568080F2A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53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32A32-C16B-43B8-9652-D9740DF42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5E4B4-45EE-4B4B-9C5E-B29A4B3B3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AAB7C-D20A-493B-B69C-3545DFDCF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28C95-1C2C-4C63-ADDB-FDC8FDB10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C7524-1D85-4DD3-9605-DE09D08CC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4E6C5-9D38-4AC8-87F4-48A164D5F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18862-65AE-4648-B384-5657A9F2B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65317-697D-4841-895D-AADB039DE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30DB8-E516-4DA8-A78C-24ED38648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00F1A-B9B9-4759-B86F-31F5A7E52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9F83E-5D89-4AE7-8A27-F481F047E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E06F467B-8B80-4F36-AC9E-819F6C0DB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3.emf"/><Relationship Id="rId10" Type="http://schemas.openxmlformats.org/officeDocument/2006/relationships/package" Target="../embeddings/Microsoft_Word_Document4.docx"/><Relationship Id="rId4" Type="http://schemas.openxmlformats.org/officeDocument/2006/relationships/package" Target="../embeddings/Microsoft_Word_Document2.docx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4838"/>
          </a:xfrm>
        </p:spPr>
        <p:txBody>
          <a:bodyPr/>
          <a:lstStyle/>
          <a:p>
            <a:pPr eaLnBrk="1" hangingPunct="1"/>
            <a:r>
              <a:rPr lang="en-US"/>
              <a:t>Heaps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7313"/>
            <a:ext cx="7772400" cy="49291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A heap is a binary tree that satisfies the following properties:</a:t>
            </a:r>
          </a:p>
          <a:p>
            <a:pPr eaLnBrk="1" hangingPunct="1">
              <a:spcBef>
                <a:spcPct val="0"/>
              </a:spcBef>
            </a:pPr>
            <a:r>
              <a:rPr lang="en-US" sz="2800" b="1" dirty="0"/>
              <a:t>Structure property:</a:t>
            </a:r>
            <a:r>
              <a:rPr lang="en-US" sz="2800" dirty="0"/>
              <a:t> It is a complete binary tree</a:t>
            </a:r>
          </a:p>
          <a:p>
            <a:pPr eaLnBrk="1" hangingPunct="1">
              <a:spcBef>
                <a:spcPct val="0"/>
              </a:spcBef>
            </a:pPr>
            <a:r>
              <a:rPr lang="en-US" sz="2800" b="1" dirty="0"/>
              <a:t>Heap-order property:</a:t>
            </a:r>
            <a:r>
              <a:rPr lang="en-US" sz="2800" dirty="0"/>
              <a:t> Each node satisfies the </a:t>
            </a:r>
            <a:r>
              <a:rPr lang="en-US" sz="2800" i="1" dirty="0"/>
              <a:t>heap condition: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400" dirty="0"/>
              <a:t>The key of every node must be smaller than (or equal to) the keys of its children, i.e.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dirty="0">
                <a:latin typeface="Courier New" pitchFamily="49" charset="0"/>
              </a:rPr>
              <a:t>n.info </a:t>
            </a:r>
            <a:r>
              <a:rPr lang="en-US" dirty="0">
                <a:latin typeface="Courier New" pitchFamily="49" charset="0"/>
                <a:sym typeface="Symbol" pitchFamily="18" charset="2"/>
              </a:rPr>
              <a:t></a:t>
            </a:r>
            <a:r>
              <a:rPr lang="en-US" dirty="0">
                <a:latin typeface="Courier New" pitchFamily="49" charset="0"/>
              </a:rPr>
              <a:t> n.left.info</a:t>
            </a:r>
            <a:r>
              <a:rPr lang="en-US" dirty="0"/>
              <a:t> and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dirty="0">
                <a:latin typeface="Courier New" pitchFamily="49" charset="0"/>
              </a:rPr>
              <a:t>n.info </a:t>
            </a:r>
            <a:r>
              <a:rPr lang="en-US" dirty="0">
                <a:latin typeface="Courier New" pitchFamily="49" charset="0"/>
                <a:sym typeface="Symbol" pitchFamily="18" charset="2"/>
              </a:rPr>
              <a:t></a:t>
            </a:r>
            <a:r>
              <a:rPr lang="en-US" dirty="0">
                <a:latin typeface="Courier New" pitchFamily="49" charset="0"/>
              </a:rPr>
              <a:t> n.right.info</a:t>
            </a:r>
            <a:r>
              <a:rPr lang="en-US" dirty="0"/>
              <a:t>, for all nodes </a:t>
            </a:r>
            <a:r>
              <a:rPr lang="en-US" dirty="0">
                <a:latin typeface="Courier New" pitchFamily="49" charset="0"/>
              </a:rPr>
              <a:t>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</a:pPr>
            <a:r>
              <a:rPr lang="en-US" sz="2800" b="1" dirty="0"/>
              <a:t>Note: </a:t>
            </a:r>
            <a:r>
              <a:rPr lang="en-US" sz="2800" dirty="0"/>
              <a:t>this is called a </a:t>
            </a:r>
            <a:r>
              <a:rPr lang="en-US" sz="2800" i="1" dirty="0"/>
              <a:t>min-heap</a:t>
            </a:r>
            <a:r>
              <a:rPr lang="en-US" sz="2800" dirty="0"/>
              <a:t> – max-heaps have the opposite heap condition.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6FF8F8-F8BC-4347-B88A-3805ABA98831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10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itle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647700"/>
          </a:xfrm>
        </p:spPr>
        <p:txBody>
          <a:bodyPr/>
          <a:lstStyle/>
          <a:p>
            <a:r>
              <a:rPr lang="en-CA" dirty="0"/>
              <a:t>Heapsort version 2 – max heap</a:t>
            </a:r>
          </a:p>
        </p:txBody>
      </p:sp>
      <p:sp>
        <p:nvSpPr>
          <p:cNvPr id="2054" name="Content Placeholder 2"/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r>
              <a:rPr lang="en-CA" sz="2800" dirty="0"/>
              <a:t>Better idea: avoid the use of a second array by storing sorted elements at the end of the array</a:t>
            </a:r>
          </a:p>
          <a:p>
            <a:r>
              <a:rPr lang="en-CA" sz="2800" dirty="0"/>
              <a:t>Use a </a:t>
            </a:r>
            <a:r>
              <a:rPr lang="en-CA" sz="2800" i="1" dirty="0"/>
              <a:t>max-heap</a:t>
            </a:r>
            <a:r>
              <a:rPr lang="en-CA" sz="2800" dirty="0"/>
              <a:t>:</a:t>
            </a:r>
          </a:p>
          <a:p>
            <a:pPr lvl="1"/>
            <a:r>
              <a:rPr lang="en-CA" sz="2400" dirty="0"/>
              <a:t>At each step, swap root with last element, then apply trickle down to new root</a:t>
            </a:r>
          </a:p>
          <a:p>
            <a:r>
              <a:rPr lang="en-CA" sz="2400" dirty="0"/>
              <a:t>Example – after conversion to max heap:</a:t>
            </a:r>
          </a:p>
          <a:p>
            <a:endParaRPr lang="en-CA" sz="2800" dirty="0"/>
          </a:p>
          <a:p>
            <a:r>
              <a:rPr lang="en-CA" sz="2400" dirty="0"/>
              <a:t>After 1</a:t>
            </a:r>
            <a:r>
              <a:rPr lang="en-CA" sz="2400" baseline="30000" dirty="0"/>
              <a:t>st</a:t>
            </a:r>
            <a:r>
              <a:rPr lang="en-CA" sz="2400" dirty="0"/>
              <a:t> swap:</a:t>
            </a:r>
          </a:p>
          <a:p>
            <a:endParaRPr lang="en-CA" sz="2800" dirty="0"/>
          </a:p>
          <a:p>
            <a:r>
              <a:rPr lang="en-CA" sz="2400" dirty="0"/>
              <a:t>After 2</a:t>
            </a:r>
            <a:r>
              <a:rPr lang="en-CA" sz="2400" baseline="30000" dirty="0"/>
              <a:t>nd</a:t>
            </a:r>
            <a:r>
              <a:rPr lang="en-CA" sz="2400" dirty="0"/>
              <a:t> swap:</a:t>
            </a:r>
          </a:p>
        </p:txBody>
      </p:sp>
      <p:sp>
        <p:nvSpPr>
          <p:cNvPr id="20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6</a:t>
            </a:r>
          </a:p>
        </p:txBody>
      </p:sp>
      <p:sp>
        <p:nvSpPr>
          <p:cNvPr id="20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0009CF-FBD7-491E-9B68-BD13F0B6A045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>
              <a:latin typeface="Times New Roman" pitchFamily="18" charset="0"/>
            </a:endParaRPr>
          </a:p>
        </p:txBody>
      </p: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827088" y="4076700"/>
          <a:ext cx="77057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Document" r:id="rId4" imgW="5680554" imgH="188909" progId="Word.Document.12">
                  <p:embed/>
                </p:oleObj>
              </mc:Choice>
              <mc:Fallback>
                <p:oleObj name="Document" r:id="rId4" imgW="5680554" imgH="188909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076700"/>
                        <a:ext cx="77057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827088" y="4941888"/>
          <a:ext cx="77057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7" imgW="5680554" imgH="188909" progId="Word.Document.12">
                  <p:embed/>
                </p:oleObj>
              </mc:Choice>
              <mc:Fallback>
                <p:oleObj name="Document" r:id="rId7" imgW="5680554" imgH="188909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941888"/>
                        <a:ext cx="77057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3"/>
          <p:cNvGraphicFramePr>
            <a:graphicFrameLocks noChangeAspect="1"/>
          </p:cNvGraphicFramePr>
          <p:nvPr/>
        </p:nvGraphicFramePr>
        <p:xfrm>
          <a:off x="827088" y="5805488"/>
          <a:ext cx="77057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Document" r:id="rId10" imgW="5680554" imgH="188909" progId="Word.Document.12">
                  <p:embed/>
                </p:oleObj>
              </mc:Choice>
              <mc:Fallback>
                <p:oleObj name="Document" r:id="rId10" imgW="5680554" imgH="188909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805488"/>
                        <a:ext cx="77057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ourier New" pitchFamily="49" charset="0"/>
              </a:rPr>
              <a:t>removeMin</a:t>
            </a:r>
            <a:r>
              <a:rPr lang="en-US" sz="4000"/>
              <a:t> Algorithm – min-heap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25"/>
            <a:ext cx="7772400" cy="45243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temp = root;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root = last node;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current = root;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while current has at least 1 child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{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	smaller = smallest child;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	if (current &lt; smaller) break;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	else swap(current, smaller);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}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return temp;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>
              <a:latin typeface="Courier New" pitchFamily="49" charset="0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>
              <a:latin typeface="Courier New" pitchFamily="49" charset="0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/>
              <a:t>What is the complexity?</a:t>
            </a:r>
            <a:endParaRPr lang="en-US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DA9947-6A6E-4D4A-97BF-6348DEB38226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urier New" pitchFamily="49" charset="0"/>
              </a:rPr>
              <a:t>insert</a:t>
            </a:r>
            <a:r>
              <a:rPr lang="en-US"/>
              <a:t> Algorithm – min-heap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Courier New" pitchFamily="49" charset="0"/>
              </a:rPr>
              <a:t>put new node at bottom right of tree and call it current;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  <a:defRPr/>
            </a:pPr>
            <a:endParaRPr lang="en-US" sz="2400" dirty="0">
              <a:latin typeface="Courier New" pitchFamily="49" charset="0"/>
            </a:endParaRPr>
          </a:p>
          <a:p>
            <a:pPr marL="609600" indent="-609600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Courier New" pitchFamily="49" charset="0"/>
              </a:rPr>
              <a:t>// trickle up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Courier New" pitchFamily="49" charset="0"/>
              </a:rPr>
              <a:t>while key of current &lt; key of its parent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Courier New" pitchFamily="49" charset="0"/>
              </a:rPr>
              <a:t>swap (current, parent);</a:t>
            </a:r>
          </a:p>
          <a:p>
            <a:pPr marL="990600" lvl="1" indent="-533400" eaLnBrk="1" hangingPunct="1">
              <a:spcBef>
                <a:spcPct val="0"/>
              </a:spcBef>
              <a:buFontTx/>
              <a:buNone/>
              <a:defRPr/>
            </a:pPr>
            <a:endParaRPr lang="en-US" dirty="0">
              <a:latin typeface="Courier New" pitchFamily="49" charset="0"/>
            </a:endParaRPr>
          </a:p>
          <a:p>
            <a:pPr marL="990600" lvl="1" indent="-533400" eaLnBrk="1" hangingPunct="1">
              <a:spcBef>
                <a:spcPct val="0"/>
              </a:spcBef>
              <a:buFontTx/>
              <a:buNone/>
              <a:defRPr/>
            </a:pPr>
            <a:endParaRPr lang="en-US" dirty="0">
              <a:latin typeface="Courier New" pitchFamily="49" charset="0"/>
            </a:endParaRPr>
          </a:p>
          <a:p>
            <a:pPr marL="590550" indent="-533400" eaLnBrk="1" hangingPunct="1">
              <a:spcBef>
                <a:spcPct val="0"/>
              </a:spcBef>
              <a:defRPr/>
            </a:pPr>
            <a:r>
              <a:rPr lang="en-US" sz="2800" dirty="0"/>
              <a:t>What is the complexity?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0A3081-4C2F-4B22-A042-8C82DA044237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14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implementation of Heap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353425" cy="4400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dirty="0">
                <a:latin typeface="Courier New" pitchFamily="49" charset="0"/>
              </a:rPr>
              <a:t>array[0..capacity]: </a:t>
            </a:r>
            <a:r>
              <a:rPr lang="en-US" sz="2800" dirty="0"/>
              <a:t>the heap array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dirty="0">
                <a:latin typeface="Courier New" pitchFamily="49" charset="0"/>
              </a:rPr>
              <a:t>array[1..currentsize]: </a:t>
            </a:r>
            <a:r>
              <a:rPr lang="en-US" sz="2800" dirty="0"/>
              <a:t>elements currently in heap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dirty="0" err="1">
                <a:latin typeface="Courier New" pitchFamily="49" charset="0"/>
              </a:rPr>
              <a:t>currentsize</a:t>
            </a:r>
            <a:r>
              <a:rPr lang="en-US" sz="2800" dirty="0">
                <a:latin typeface="Courier New" pitchFamily="49" charset="0"/>
              </a:rPr>
              <a:t>:</a:t>
            </a:r>
            <a:r>
              <a:rPr lang="en-US" sz="2800" dirty="0"/>
              <a:t> number of nodes in heap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dirty="0" err="1">
                <a:latin typeface="Courier New" pitchFamily="49" charset="0"/>
              </a:rPr>
              <a:t>removeMin</a:t>
            </a:r>
            <a:r>
              <a:rPr lang="en-US" sz="2800" dirty="0">
                <a:latin typeface="Courier New" pitchFamily="49" charset="0"/>
              </a:rPr>
              <a:t> </a:t>
            </a:r>
            <a:r>
              <a:rPr lang="en-US" sz="2800" dirty="0"/>
              <a:t>(see fig. 6.12 for full details)</a:t>
            </a:r>
            <a:r>
              <a:rPr lang="en-US" sz="2800" dirty="0">
                <a:latin typeface="Courier New" pitchFamily="49" charset="0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The smallest element is the root, which is </a:t>
            </a:r>
            <a:r>
              <a:rPr lang="en-US" sz="2400" dirty="0">
                <a:latin typeface="Courier New" pitchFamily="49" charset="0"/>
              </a:rPr>
              <a:t>array[1]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The “last” element (rightmost on lowest level) is </a:t>
            </a:r>
            <a:r>
              <a:rPr lang="en-US" sz="2400" dirty="0">
                <a:latin typeface="Courier New" pitchFamily="49" charset="0"/>
              </a:rPr>
              <a:t>array[</a:t>
            </a:r>
            <a:r>
              <a:rPr lang="en-US" sz="2400" dirty="0" err="1">
                <a:latin typeface="Courier New" pitchFamily="49" charset="0"/>
              </a:rPr>
              <a:t>currentsize</a:t>
            </a:r>
            <a:r>
              <a:rPr lang="en-US" sz="2400" dirty="0">
                <a:latin typeface="Courier New" pitchFamily="49" charset="0"/>
              </a:rPr>
              <a:t>]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In trickle-down, we need to find the children of a node: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/>
              <a:t>Left child of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array[t]</a:t>
            </a:r>
            <a:r>
              <a:rPr lang="en-US" sz="2000" dirty="0"/>
              <a:t> is </a:t>
            </a:r>
            <a:r>
              <a:rPr lang="en-US" sz="2000" dirty="0">
                <a:latin typeface="Courier New" pitchFamily="49" charset="0"/>
              </a:rPr>
              <a:t>array[2t]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/>
              <a:t>Right child of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array[t]</a:t>
            </a:r>
            <a:r>
              <a:rPr lang="en-US" sz="2000" dirty="0"/>
              <a:t> is </a:t>
            </a:r>
            <a:r>
              <a:rPr lang="en-US" sz="2000" dirty="0">
                <a:latin typeface="Courier New" pitchFamily="49" charset="0"/>
              </a:rPr>
              <a:t>array[2t+1]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AB29C9-B55D-4ECA-A56F-A75A3C2D3AAB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17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 of Heap – </a:t>
            </a:r>
            <a:r>
              <a:rPr lang="en-US" dirty="0" err="1"/>
              <a:t>removeMin</a:t>
            </a:r>
            <a:r>
              <a:rPr lang="en-US" dirty="0"/>
              <a:t> Example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3568" y="2276872"/>
          <a:ext cx="777240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28C95-1C2C-4C63-ADDB-FDC8FDB10BA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2440" y="2057051"/>
            <a:ext cx="1676400" cy="152749"/>
          </a:xfrm>
          <a:custGeom>
            <a:avLst/>
            <a:gdLst>
              <a:gd name="connsiteX0" fmla="*/ 0 w 1676400"/>
              <a:gd name="connsiteY0" fmla="*/ 46069 h 152749"/>
              <a:gd name="connsiteX1" fmla="*/ 243840 w 1676400"/>
              <a:gd name="connsiteY1" fmla="*/ 30829 h 152749"/>
              <a:gd name="connsiteX2" fmla="*/ 381000 w 1676400"/>
              <a:gd name="connsiteY2" fmla="*/ 15589 h 152749"/>
              <a:gd name="connsiteX3" fmla="*/ 1234440 w 1676400"/>
              <a:gd name="connsiteY3" fmla="*/ 349 h 152749"/>
              <a:gd name="connsiteX4" fmla="*/ 1584960 w 1676400"/>
              <a:gd name="connsiteY4" fmla="*/ 30829 h 152749"/>
              <a:gd name="connsiteX5" fmla="*/ 1630680 w 1676400"/>
              <a:gd name="connsiteY5" fmla="*/ 46069 h 152749"/>
              <a:gd name="connsiteX6" fmla="*/ 1676400 w 1676400"/>
              <a:gd name="connsiteY6" fmla="*/ 152749 h 152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76400" h="152749">
                <a:moveTo>
                  <a:pt x="0" y="46069"/>
                </a:moveTo>
                <a:lnTo>
                  <a:pt x="243840" y="30829"/>
                </a:lnTo>
                <a:cubicBezTo>
                  <a:pt x="289695" y="27161"/>
                  <a:pt x="335020" y="17004"/>
                  <a:pt x="381000" y="15589"/>
                </a:cubicBezTo>
                <a:cubicBezTo>
                  <a:pt x="665391" y="6839"/>
                  <a:pt x="949960" y="5429"/>
                  <a:pt x="1234440" y="349"/>
                </a:cubicBezTo>
                <a:cubicBezTo>
                  <a:pt x="1383704" y="8641"/>
                  <a:pt x="1461644" y="0"/>
                  <a:pt x="1584960" y="30829"/>
                </a:cubicBezTo>
                <a:cubicBezTo>
                  <a:pt x="1600545" y="34725"/>
                  <a:pt x="1615440" y="40989"/>
                  <a:pt x="1630680" y="46069"/>
                </a:cubicBezTo>
                <a:cubicBezTo>
                  <a:pt x="1663432" y="144325"/>
                  <a:pt x="1638442" y="114791"/>
                  <a:pt x="1676400" y="152749"/>
                </a:cubicBezTo>
              </a:path>
            </a:pathLst>
          </a:custGeom>
          <a:ln>
            <a:solidFill>
              <a:schemeClr val="tx1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339752" y="2008567"/>
            <a:ext cx="5646008" cy="268305"/>
          </a:xfrm>
          <a:custGeom>
            <a:avLst/>
            <a:gdLst>
              <a:gd name="connsiteX0" fmla="*/ 4907280 w 4907280"/>
              <a:gd name="connsiteY0" fmla="*/ 277433 h 277433"/>
              <a:gd name="connsiteX1" fmla="*/ 4861560 w 4907280"/>
              <a:gd name="connsiteY1" fmla="*/ 262193 h 277433"/>
              <a:gd name="connsiteX2" fmla="*/ 4815840 w 4907280"/>
              <a:gd name="connsiteY2" fmla="*/ 231713 h 277433"/>
              <a:gd name="connsiteX3" fmla="*/ 4693920 w 4907280"/>
              <a:gd name="connsiteY3" fmla="*/ 201233 h 277433"/>
              <a:gd name="connsiteX4" fmla="*/ 4602480 w 4907280"/>
              <a:gd name="connsiteY4" fmla="*/ 170753 h 277433"/>
              <a:gd name="connsiteX5" fmla="*/ 4480560 w 4907280"/>
              <a:gd name="connsiteY5" fmla="*/ 140273 h 277433"/>
              <a:gd name="connsiteX6" fmla="*/ 4434840 w 4907280"/>
              <a:gd name="connsiteY6" fmla="*/ 125033 h 277433"/>
              <a:gd name="connsiteX7" fmla="*/ 3337560 w 4907280"/>
              <a:gd name="connsiteY7" fmla="*/ 109793 h 277433"/>
              <a:gd name="connsiteX8" fmla="*/ 106680 w 4907280"/>
              <a:gd name="connsiteY8" fmla="*/ 94553 h 277433"/>
              <a:gd name="connsiteX9" fmla="*/ 60960 w 4907280"/>
              <a:gd name="connsiteY9" fmla="*/ 125033 h 277433"/>
              <a:gd name="connsiteX10" fmla="*/ 45720 w 4907280"/>
              <a:gd name="connsiteY10" fmla="*/ 170753 h 277433"/>
              <a:gd name="connsiteX11" fmla="*/ 0 w 4907280"/>
              <a:gd name="connsiteY11" fmla="*/ 231713 h 277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07280" h="277433">
                <a:moveTo>
                  <a:pt x="4907280" y="277433"/>
                </a:moveTo>
                <a:cubicBezTo>
                  <a:pt x="4892040" y="272353"/>
                  <a:pt x="4875928" y="269377"/>
                  <a:pt x="4861560" y="262193"/>
                </a:cubicBezTo>
                <a:cubicBezTo>
                  <a:pt x="4845177" y="254002"/>
                  <a:pt x="4833053" y="237972"/>
                  <a:pt x="4815840" y="231713"/>
                </a:cubicBezTo>
                <a:cubicBezTo>
                  <a:pt x="4776471" y="217397"/>
                  <a:pt x="4733661" y="214480"/>
                  <a:pt x="4693920" y="201233"/>
                </a:cubicBezTo>
                <a:lnTo>
                  <a:pt x="4602480" y="170753"/>
                </a:lnTo>
                <a:cubicBezTo>
                  <a:pt x="4497970" y="135916"/>
                  <a:pt x="4627684" y="177054"/>
                  <a:pt x="4480560" y="140273"/>
                </a:cubicBezTo>
                <a:cubicBezTo>
                  <a:pt x="4464975" y="136377"/>
                  <a:pt x="4450899" y="125461"/>
                  <a:pt x="4434840" y="125033"/>
                </a:cubicBezTo>
                <a:cubicBezTo>
                  <a:pt x="4069175" y="115282"/>
                  <a:pt x="3703320" y="114873"/>
                  <a:pt x="3337560" y="109793"/>
                </a:cubicBezTo>
                <a:cubicBezTo>
                  <a:pt x="2020045" y="0"/>
                  <a:pt x="3094141" y="78662"/>
                  <a:pt x="106680" y="94553"/>
                </a:cubicBezTo>
                <a:cubicBezTo>
                  <a:pt x="91440" y="104713"/>
                  <a:pt x="72402" y="110730"/>
                  <a:pt x="60960" y="125033"/>
                </a:cubicBezTo>
                <a:cubicBezTo>
                  <a:pt x="50925" y="137577"/>
                  <a:pt x="52904" y="156385"/>
                  <a:pt x="45720" y="170753"/>
                </a:cubicBezTo>
                <a:cubicBezTo>
                  <a:pt x="28487" y="205218"/>
                  <a:pt x="21432" y="210281"/>
                  <a:pt x="0" y="231713"/>
                </a:cubicBezTo>
              </a:path>
            </a:pathLst>
          </a:custGeom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/>
        </p:nvGraphicFramePr>
        <p:xfrm>
          <a:off x="683568" y="3789040"/>
          <a:ext cx="680085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3" name="Content Placeholder 6"/>
          <p:cNvGraphicFramePr>
            <a:graphicFrameLocks/>
          </p:cNvGraphicFramePr>
          <p:nvPr/>
        </p:nvGraphicFramePr>
        <p:xfrm>
          <a:off x="683568" y="4977224"/>
          <a:ext cx="680085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4" name="Freeform 13"/>
          <p:cNvSpPr/>
          <p:nvPr/>
        </p:nvSpPr>
        <p:spPr>
          <a:xfrm>
            <a:off x="2313809" y="3459480"/>
            <a:ext cx="1744850" cy="472440"/>
          </a:xfrm>
          <a:custGeom>
            <a:avLst/>
            <a:gdLst>
              <a:gd name="connsiteX0" fmla="*/ 2671 w 1744850"/>
              <a:gd name="connsiteY0" fmla="*/ 472440 h 472440"/>
              <a:gd name="connsiteX1" fmla="*/ 63631 w 1744850"/>
              <a:gd name="connsiteY1" fmla="*/ 396240 h 472440"/>
              <a:gd name="connsiteX2" fmla="*/ 109351 w 1744850"/>
              <a:gd name="connsiteY2" fmla="*/ 350520 h 472440"/>
              <a:gd name="connsiteX3" fmla="*/ 200791 w 1744850"/>
              <a:gd name="connsiteY3" fmla="*/ 320040 h 472440"/>
              <a:gd name="connsiteX4" fmla="*/ 292231 w 1744850"/>
              <a:gd name="connsiteY4" fmla="*/ 259080 h 472440"/>
              <a:gd name="connsiteX5" fmla="*/ 383671 w 1744850"/>
              <a:gd name="connsiteY5" fmla="*/ 182880 h 472440"/>
              <a:gd name="connsiteX6" fmla="*/ 536071 w 1744850"/>
              <a:gd name="connsiteY6" fmla="*/ 137160 h 472440"/>
              <a:gd name="connsiteX7" fmla="*/ 581791 w 1744850"/>
              <a:gd name="connsiteY7" fmla="*/ 106680 h 472440"/>
              <a:gd name="connsiteX8" fmla="*/ 673231 w 1744850"/>
              <a:gd name="connsiteY8" fmla="*/ 76200 h 472440"/>
              <a:gd name="connsiteX9" fmla="*/ 718951 w 1744850"/>
              <a:gd name="connsiteY9" fmla="*/ 45720 h 472440"/>
              <a:gd name="connsiteX10" fmla="*/ 764671 w 1744850"/>
              <a:gd name="connsiteY10" fmla="*/ 30480 h 472440"/>
              <a:gd name="connsiteX11" fmla="*/ 947551 w 1744850"/>
              <a:gd name="connsiteY11" fmla="*/ 0 h 472440"/>
              <a:gd name="connsiteX12" fmla="*/ 1359031 w 1744850"/>
              <a:gd name="connsiteY12" fmla="*/ 30480 h 472440"/>
              <a:gd name="connsiteX13" fmla="*/ 1450471 w 1744850"/>
              <a:gd name="connsiteY13" fmla="*/ 60960 h 472440"/>
              <a:gd name="connsiteX14" fmla="*/ 1541911 w 1744850"/>
              <a:gd name="connsiteY14" fmla="*/ 91440 h 472440"/>
              <a:gd name="connsiteX15" fmla="*/ 1587631 w 1744850"/>
              <a:gd name="connsiteY15" fmla="*/ 106680 h 472440"/>
              <a:gd name="connsiteX16" fmla="*/ 1724791 w 1744850"/>
              <a:gd name="connsiteY16" fmla="*/ 182880 h 472440"/>
              <a:gd name="connsiteX17" fmla="*/ 1740031 w 1744850"/>
              <a:gd name="connsiteY17" fmla="*/ 274320 h 47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44850" h="472440">
                <a:moveTo>
                  <a:pt x="2671" y="472440"/>
                </a:moveTo>
                <a:cubicBezTo>
                  <a:pt x="27689" y="397385"/>
                  <a:pt x="0" y="449266"/>
                  <a:pt x="63631" y="396240"/>
                </a:cubicBezTo>
                <a:cubicBezTo>
                  <a:pt x="80188" y="382442"/>
                  <a:pt x="90511" y="360987"/>
                  <a:pt x="109351" y="350520"/>
                </a:cubicBezTo>
                <a:cubicBezTo>
                  <a:pt x="137437" y="334917"/>
                  <a:pt x="174058" y="337862"/>
                  <a:pt x="200791" y="320040"/>
                </a:cubicBezTo>
                <a:cubicBezTo>
                  <a:pt x="231271" y="299720"/>
                  <a:pt x="266328" y="284983"/>
                  <a:pt x="292231" y="259080"/>
                </a:cubicBezTo>
                <a:cubicBezTo>
                  <a:pt x="319694" y="231617"/>
                  <a:pt x="346540" y="198793"/>
                  <a:pt x="383671" y="182880"/>
                </a:cubicBezTo>
                <a:cubicBezTo>
                  <a:pt x="443306" y="157322"/>
                  <a:pt x="474605" y="178137"/>
                  <a:pt x="536071" y="137160"/>
                </a:cubicBezTo>
                <a:cubicBezTo>
                  <a:pt x="551311" y="127000"/>
                  <a:pt x="565053" y="114119"/>
                  <a:pt x="581791" y="106680"/>
                </a:cubicBezTo>
                <a:cubicBezTo>
                  <a:pt x="611151" y="93631"/>
                  <a:pt x="646498" y="94022"/>
                  <a:pt x="673231" y="76200"/>
                </a:cubicBezTo>
                <a:cubicBezTo>
                  <a:pt x="688471" y="66040"/>
                  <a:pt x="702568" y="53911"/>
                  <a:pt x="718951" y="45720"/>
                </a:cubicBezTo>
                <a:cubicBezTo>
                  <a:pt x="733319" y="38536"/>
                  <a:pt x="749225" y="34893"/>
                  <a:pt x="764671" y="30480"/>
                </a:cubicBezTo>
                <a:cubicBezTo>
                  <a:pt x="842988" y="8104"/>
                  <a:pt x="848602" y="12369"/>
                  <a:pt x="947551" y="0"/>
                </a:cubicBezTo>
                <a:cubicBezTo>
                  <a:pt x="994085" y="2449"/>
                  <a:pt x="1261515" y="9584"/>
                  <a:pt x="1359031" y="30480"/>
                </a:cubicBezTo>
                <a:cubicBezTo>
                  <a:pt x="1390447" y="37212"/>
                  <a:pt x="1419991" y="50800"/>
                  <a:pt x="1450471" y="60960"/>
                </a:cubicBezTo>
                <a:lnTo>
                  <a:pt x="1541911" y="91440"/>
                </a:lnTo>
                <a:cubicBezTo>
                  <a:pt x="1557151" y="96520"/>
                  <a:pt x="1574265" y="97769"/>
                  <a:pt x="1587631" y="106680"/>
                </a:cubicBezTo>
                <a:cubicBezTo>
                  <a:pt x="1692437" y="176551"/>
                  <a:pt x="1644318" y="156056"/>
                  <a:pt x="1724791" y="182880"/>
                </a:cubicBezTo>
                <a:cubicBezTo>
                  <a:pt x="1744850" y="243058"/>
                  <a:pt x="1740031" y="212536"/>
                  <a:pt x="1740031" y="274320"/>
                </a:cubicBezTo>
              </a:path>
            </a:pathLst>
          </a:custGeom>
          <a:ln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implementation of Heap</a:t>
            </a:r>
            <a:br>
              <a:rPr lang="en-US" dirty="0"/>
            </a:br>
            <a:r>
              <a:rPr lang="en-US" sz="4000" dirty="0"/>
              <a:t>(insert – see fig. 6.8 for full details)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Insert in </a:t>
            </a:r>
            <a:r>
              <a:rPr lang="en-US" sz="2400" dirty="0">
                <a:latin typeface="Courier New" pitchFamily="49" charset="0"/>
              </a:rPr>
              <a:t>array[currentsize+1]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During trickle-up, we need to find the parent of a node: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Parent of </a:t>
            </a:r>
            <a:r>
              <a:rPr lang="en-US" sz="2000" dirty="0">
                <a:latin typeface="Courier New" pitchFamily="49" charset="0"/>
              </a:rPr>
              <a:t>array[t]</a:t>
            </a:r>
            <a:r>
              <a:rPr lang="en-US" sz="2000" dirty="0"/>
              <a:t> is </a:t>
            </a:r>
            <a:r>
              <a:rPr lang="en-US" sz="2000" dirty="0">
                <a:latin typeface="Courier New" pitchFamily="49" charset="0"/>
              </a:rPr>
              <a:t>array[</a:t>
            </a:r>
            <a:r>
              <a:rPr lang="en-US" sz="1600" dirty="0">
                <a:latin typeface="Courier New" pitchFamily="49" charset="0"/>
                <a:sym typeface="Symbol" pitchFamily="18" charset="2"/>
              </a:rPr>
              <a:t></a:t>
            </a:r>
            <a:r>
              <a:rPr lang="en-US" sz="2000" dirty="0">
                <a:latin typeface="Courier New" pitchFamily="49" charset="0"/>
              </a:rPr>
              <a:t>t/2</a:t>
            </a:r>
            <a:r>
              <a:rPr lang="en-US" sz="1600" dirty="0">
                <a:latin typeface="Courier New" pitchFamily="49" charset="0"/>
                <a:sym typeface="Symbol" pitchFamily="18" charset="2"/>
              </a:rPr>
              <a:t></a:t>
            </a:r>
            <a:r>
              <a:rPr lang="en-US" sz="2000" dirty="0">
                <a:latin typeface="Courier New" pitchFamily="49" charset="0"/>
              </a:rPr>
              <a:t>]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dirty="0"/>
              <a:t>Example: </a:t>
            </a:r>
            <a:r>
              <a:rPr lang="en-US" sz="2400" dirty="0"/>
              <a:t>insert 15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28C95-1C2C-4C63-ADDB-FDC8FDB10BA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31640" y="3573016"/>
          <a:ext cx="6096000" cy="828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6" name="Freeform 15"/>
          <p:cNvSpPr/>
          <p:nvPr/>
        </p:nvSpPr>
        <p:spPr>
          <a:xfrm>
            <a:off x="3995936" y="3140968"/>
            <a:ext cx="3105904" cy="432048"/>
          </a:xfrm>
          <a:custGeom>
            <a:avLst/>
            <a:gdLst>
              <a:gd name="connsiteX0" fmla="*/ 0 w 3261360"/>
              <a:gd name="connsiteY0" fmla="*/ 411480 h 411480"/>
              <a:gd name="connsiteX1" fmla="*/ 45720 w 3261360"/>
              <a:gd name="connsiteY1" fmla="*/ 365760 h 411480"/>
              <a:gd name="connsiteX2" fmla="*/ 182880 w 3261360"/>
              <a:gd name="connsiteY2" fmla="*/ 274320 h 411480"/>
              <a:gd name="connsiteX3" fmla="*/ 228600 w 3261360"/>
              <a:gd name="connsiteY3" fmla="*/ 243840 h 411480"/>
              <a:gd name="connsiteX4" fmla="*/ 274320 w 3261360"/>
              <a:gd name="connsiteY4" fmla="*/ 213360 h 411480"/>
              <a:gd name="connsiteX5" fmla="*/ 365760 w 3261360"/>
              <a:gd name="connsiteY5" fmla="*/ 182880 h 411480"/>
              <a:gd name="connsiteX6" fmla="*/ 472440 w 3261360"/>
              <a:gd name="connsiteY6" fmla="*/ 137160 h 411480"/>
              <a:gd name="connsiteX7" fmla="*/ 563880 w 3261360"/>
              <a:gd name="connsiteY7" fmla="*/ 106680 h 411480"/>
              <a:gd name="connsiteX8" fmla="*/ 670560 w 3261360"/>
              <a:gd name="connsiteY8" fmla="*/ 76200 h 411480"/>
              <a:gd name="connsiteX9" fmla="*/ 975360 w 3261360"/>
              <a:gd name="connsiteY9" fmla="*/ 45720 h 411480"/>
              <a:gd name="connsiteX10" fmla="*/ 1051560 w 3261360"/>
              <a:gd name="connsiteY10" fmla="*/ 30480 h 411480"/>
              <a:gd name="connsiteX11" fmla="*/ 1493520 w 3261360"/>
              <a:gd name="connsiteY11" fmla="*/ 0 h 411480"/>
              <a:gd name="connsiteX12" fmla="*/ 2651760 w 3261360"/>
              <a:gd name="connsiteY12" fmla="*/ 15240 h 411480"/>
              <a:gd name="connsiteX13" fmla="*/ 2758440 w 3261360"/>
              <a:gd name="connsiteY13" fmla="*/ 45720 h 411480"/>
              <a:gd name="connsiteX14" fmla="*/ 2926080 w 3261360"/>
              <a:gd name="connsiteY14" fmla="*/ 76200 h 411480"/>
              <a:gd name="connsiteX15" fmla="*/ 2971800 w 3261360"/>
              <a:gd name="connsiteY15" fmla="*/ 91440 h 411480"/>
              <a:gd name="connsiteX16" fmla="*/ 3017520 w 3261360"/>
              <a:gd name="connsiteY16" fmla="*/ 121920 h 411480"/>
              <a:gd name="connsiteX17" fmla="*/ 3108960 w 3261360"/>
              <a:gd name="connsiteY17" fmla="*/ 152400 h 411480"/>
              <a:gd name="connsiteX18" fmla="*/ 3154680 w 3261360"/>
              <a:gd name="connsiteY18" fmla="*/ 182880 h 411480"/>
              <a:gd name="connsiteX19" fmla="*/ 3246120 w 3261360"/>
              <a:gd name="connsiteY19" fmla="*/ 274320 h 411480"/>
              <a:gd name="connsiteX20" fmla="*/ 3261360 w 3261360"/>
              <a:gd name="connsiteY20" fmla="*/ 32004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61360" h="411480">
                <a:moveTo>
                  <a:pt x="0" y="411480"/>
                </a:moveTo>
                <a:cubicBezTo>
                  <a:pt x="15240" y="396240"/>
                  <a:pt x="28707" y="378992"/>
                  <a:pt x="45720" y="365760"/>
                </a:cubicBezTo>
                <a:lnTo>
                  <a:pt x="182880" y="274320"/>
                </a:lnTo>
                <a:lnTo>
                  <a:pt x="228600" y="243840"/>
                </a:lnTo>
                <a:cubicBezTo>
                  <a:pt x="243840" y="233680"/>
                  <a:pt x="256944" y="219152"/>
                  <a:pt x="274320" y="213360"/>
                </a:cubicBezTo>
                <a:cubicBezTo>
                  <a:pt x="304800" y="203200"/>
                  <a:pt x="339027" y="200702"/>
                  <a:pt x="365760" y="182880"/>
                </a:cubicBezTo>
                <a:cubicBezTo>
                  <a:pt x="438296" y="134523"/>
                  <a:pt x="382975" y="164000"/>
                  <a:pt x="472440" y="137160"/>
                </a:cubicBezTo>
                <a:cubicBezTo>
                  <a:pt x="503214" y="127928"/>
                  <a:pt x="533400" y="116840"/>
                  <a:pt x="563880" y="106680"/>
                </a:cubicBezTo>
                <a:cubicBezTo>
                  <a:pt x="600117" y="94601"/>
                  <a:pt x="632288" y="82579"/>
                  <a:pt x="670560" y="76200"/>
                </a:cubicBezTo>
                <a:cubicBezTo>
                  <a:pt x="761869" y="60982"/>
                  <a:pt x="888043" y="52996"/>
                  <a:pt x="975360" y="45720"/>
                </a:cubicBezTo>
                <a:cubicBezTo>
                  <a:pt x="1000760" y="40640"/>
                  <a:pt x="1025815" y="33341"/>
                  <a:pt x="1051560" y="30480"/>
                </a:cubicBezTo>
                <a:cubicBezTo>
                  <a:pt x="1134435" y="21272"/>
                  <a:pt x="1425109" y="4276"/>
                  <a:pt x="1493520" y="0"/>
                </a:cubicBezTo>
                <a:lnTo>
                  <a:pt x="2651760" y="15240"/>
                </a:lnTo>
                <a:cubicBezTo>
                  <a:pt x="2689159" y="16175"/>
                  <a:pt x="2722873" y="37816"/>
                  <a:pt x="2758440" y="45720"/>
                </a:cubicBezTo>
                <a:cubicBezTo>
                  <a:pt x="2880727" y="72895"/>
                  <a:pt x="2815140" y="48465"/>
                  <a:pt x="2926080" y="76200"/>
                </a:cubicBezTo>
                <a:cubicBezTo>
                  <a:pt x="2941665" y="80096"/>
                  <a:pt x="2957432" y="84256"/>
                  <a:pt x="2971800" y="91440"/>
                </a:cubicBezTo>
                <a:cubicBezTo>
                  <a:pt x="2988183" y="99631"/>
                  <a:pt x="3000782" y="114481"/>
                  <a:pt x="3017520" y="121920"/>
                </a:cubicBezTo>
                <a:cubicBezTo>
                  <a:pt x="3046880" y="134969"/>
                  <a:pt x="3082227" y="134578"/>
                  <a:pt x="3108960" y="152400"/>
                </a:cubicBezTo>
                <a:cubicBezTo>
                  <a:pt x="3124200" y="162560"/>
                  <a:pt x="3140990" y="170711"/>
                  <a:pt x="3154680" y="182880"/>
                </a:cubicBezTo>
                <a:cubicBezTo>
                  <a:pt x="3186897" y="211518"/>
                  <a:pt x="3246120" y="274320"/>
                  <a:pt x="3246120" y="274320"/>
                </a:cubicBezTo>
                <a:lnTo>
                  <a:pt x="3261360" y="320040"/>
                </a:lnTo>
              </a:path>
            </a:pathLst>
          </a:custGeom>
          <a:ln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331640" y="4869160"/>
          <a:ext cx="6096000" cy="828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Transforming a complete binary tree into a heap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 a heap, all </a:t>
            </a:r>
            <a:r>
              <a:rPr lang="en-US" sz="2800" dirty="0" err="1"/>
              <a:t>subtrees</a:t>
            </a:r>
            <a:r>
              <a:rPr lang="en-US" sz="2800" dirty="0"/>
              <a:t> are also heaps.</a:t>
            </a:r>
          </a:p>
          <a:p>
            <a:r>
              <a:rPr lang="en-US" sz="2800" b="1" dirty="0"/>
              <a:t>Idea: </a:t>
            </a:r>
            <a:r>
              <a:rPr lang="en-US" sz="2800" dirty="0"/>
              <a:t>transform all </a:t>
            </a:r>
            <a:r>
              <a:rPr lang="en-US" sz="2800" dirty="0" err="1"/>
              <a:t>subtrees</a:t>
            </a:r>
            <a:r>
              <a:rPr lang="en-US" sz="2800" dirty="0"/>
              <a:t> into heaps, starting from smallest. Note that leaves are already heaps.</a:t>
            </a:r>
          </a:p>
          <a:p>
            <a:r>
              <a:rPr lang="en-US" sz="2800" b="1" dirty="0"/>
              <a:t>Note:</a:t>
            </a:r>
            <a:r>
              <a:rPr lang="en-US" sz="2400" b="1" dirty="0"/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array[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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currentsize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/2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]</a:t>
            </a:r>
            <a:r>
              <a:rPr lang="en-US" sz="2800" dirty="0">
                <a:cs typeface="Courier New" pitchFamily="49" charset="0"/>
                <a:sym typeface="Symbol" pitchFamily="18" charset="2"/>
              </a:rPr>
              <a:t>is the parent of the “last” node in the heap.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2800" dirty="0"/>
          </a:p>
          <a:p>
            <a:pPr>
              <a:buFontTx/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buildHeap</a:t>
            </a:r>
            <a:r>
              <a:rPr lang="en-US" sz="2400" dirty="0"/>
              <a:t> </a:t>
            </a:r>
            <a:r>
              <a:rPr lang="en-US" sz="2800" dirty="0"/>
              <a:t>algorithm: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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currentsize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/2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 pitchFamily="18" charset="2"/>
              </a:rPr>
              <a:t>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&gt;= 1;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--)</a:t>
            </a:r>
          </a:p>
          <a:p>
            <a:pPr>
              <a:buFontTx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apply trickle-down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to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array[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6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4D510-BC8B-4387-B30D-79BBB04EC324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  <a:cs typeface="Courier New" pitchFamily="49" charset="0"/>
              </a:rPr>
              <a:t>buildHeap</a:t>
            </a:r>
            <a:r>
              <a:rPr lang="en-US"/>
              <a:t> example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6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5BB7FF-37A8-4F1A-B830-980D316FA1DC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0063" y="1928813"/>
          <a:ext cx="785817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dirty="0"/>
                        <a:t>=5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00063" y="2786063"/>
          <a:ext cx="785817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dirty="0"/>
                        <a:t>=4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00063" y="3571875"/>
          <a:ext cx="785817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dirty="0"/>
                        <a:t>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</a:t>
                      </a: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0063" y="4357688"/>
          <a:ext cx="785817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dirty="0"/>
                        <a:t>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36</a:t>
                      </a: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58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00063" y="5072063"/>
          <a:ext cx="785817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</a:t>
                      </a:r>
                      <a:r>
                        <a:rPr lang="en-US" sz="2400" dirty="0"/>
                        <a:t>=1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59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16</a:t>
                      </a:r>
                      <a:endParaRPr lang="en-US" sz="24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58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00063" y="5786438"/>
          <a:ext cx="785817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9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548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End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59</a:t>
                      </a: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4713"/>
          </a:xfrm>
        </p:spPr>
        <p:txBody>
          <a:bodyPr/>
          <a:lstStyle/>
          <a:p>
            <a:r>
              <a:rPr lang="en-CA" dirty="0"/>
              <a:t>Heapsort version 1 – min heap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r>
              <a:rPr lang="en-US"/>
              <a:t>The results are stored in B[1..n].</a:t>
            </a:r>
            <a:endParaRPr lang="en-CA"/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  <a:cs typeface="Courier New" pitchFamily="49" charset="0"/>
              </a:rPr>
              <a:t>buildHeap(A);</a:t>
            </a:r>
            <a:endParaRPr lang="en-CA" sz="2400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  <a:cs typeface="Courier New" pitchFamily="49" charset="0"/>
              </a:rPr>
              <a:t>for(i = 1; i &lt;= n; i++) </a:t>
            </a:r>
            <a:endParaRPr lang="en-CA" sz="2400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sz="2400">
                <a:latin typeface="Courier New" pitchFamily="49" charset="0"/>
                <a:cs typeface="Courier New" pitchFamily="49" charset="0"/>
              </a:rPr>
              <a:t>	B[i] = removeMin(A);</a:t>
            </a:r>
            <a:endParaRPr lang="en-CA" sz="2400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</a:pPr>
            <a:endParaRPr lang="en-CA"/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COSC 2P03 Week 6</a:t>
            </a:r>
          </a:p>
        </p:txBody>
      </p:sp>
      <p:sp>
        <p:nvSpPr>
          <p:cNvPr id="10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30C77-4609-44FC-8CEC-FD9CFD06218B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</a:endParaRPr>
          </a:p>
        </p:txBody>
      </p:sp>
      <p:pic>
        <p:nvPicPr>
          <p:cNvPr id="10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3933825"/>
            <a:ext cx="734377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Freeform 5"/>
          <p:cNvSpPr>
            <a:spLocks/>
          </p:cNvSpPr>
          <p:nvPr/>
        </p:nvSpPr>
        <p:spPr bwMode="auto">
          <a:xfrm>
            <a:off x="1979613" y="3356992"/>
            <a:ext cx="847725" cy="459358"/>
          </a:xfrm>
          <a:custGeom>
            <a:avLst/>
            <a:gdLst>
              <a:gd name="T0" fmla="*/ 1335 w 1335"/>
              <a:gd name="T1" fmla="*/ 483 h 498"/>
              <a:gd name="T2" fmla="*/ 15 w 1335"/>
              <a:gd name="T3" fmla="*/ 453 h 498"/>
              <a:gd name="T4" fmla="*/ 0 w 1335"/>
              <a:gd name="T5" fmla="*/ 498 h 498"/>
              <a:gd name="T6" fmla="*/ 0 60000 65536"/>
              <a:gd name="T7" fmla="*/ 0 60000 65536"/>
              <a:gd name="T8" fmla="*/ 0 60000 65536"/>
              <a:gd name="T9" fmla="*/ 0 w 1335"/>
              <a:gd name="T10" fmla="*/ 0 h 498"/>
              <a:gd name="T11" fmla="*/ 1335 w 1335"/>
              <a:gd name="T12" fmla="*/ 498 h 4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5" h="498">
                <a:moveTo>
                  <a:pt x="1335" y="483"/>
                </a:moveTo>
                <a:cubicBezTo>
                  <a:pt x="1238" y="0"/>
                  <a:pt x="394" y="201"/>
                  <a:pt x="15" y="453"/>
                </a:cubicBezTo>
                <a:cubicBezTo>
                  <a:pt x="10" y="468"/>
                  <a:pt x="0" y="498"/>
                  <a:pt x="0" y="498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lg" len="lg"/>
            <a:tailEnd type="arrow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033" name="Freeform 7"/>
          <p:cNvSpPr>
            <a:spLocks/>
          </p:cNvSpPr>
          <p:nvPr/>
        </p:nvSpPr>
        <p:spPr bwMode="auto">
          <a:xfrm>
            <a:off x="2916238" y="3501008"/>
            <a:ext cx="4103687" cy="288355"/>
          </a:xfrm>
          <a:custGeom>
            <a:avLst/>
            <a:gdLst>
              <a:gd name="T0" fmla="*/ 5012 w 5012"/>
              <a:gd name="T1" fmla="*/ 225 h 255"/>
              <a:gd name="T2" fmla="*/ 4997 w 5012"/>
              <a:gd name="T3" fmla="*/ 135 h 255"/>
              <a:gd name="T4" fmla="*/ 4727 w 5012"/>
              <a:gd name="T5" fmla="*/ 0 h 255"/>
              <a:gd name="T6" fmla="*/ 227 w 5012"/>
              <a:gd name="T7" fmla="*/ 15 h 255"/>
              <a:gd name="T8" fmla="*/ 137 w 5012"/>
              <a:gd name="T9" fmla="*/ 45 h 255"/>
              <a:gd name="T10" fmla="*/ 92 w 5012"/>
              <a:gd name="T11" fmla="*/ 90 h 255"/>
              <a:gd name="T12" fmla="*/ 17 w 5012"/>
              <a:gd name="T13" fmla="*/ 150 h 255"/>
              <a:gd name="T14" fmla="*/ 2 w 5012"/>
              <a:gd name="T15" fmla="*/ 255 h 2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012"/>
              <a:gd name="T25" fmla="*/ 0 h 255"/>
              <a:gd name="T26" fmla="*/ 5012 w 5012"/>
              <a:gd name="T27" fmla="*/ 255 h 25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012" h="255">
                <a:moveTo>
                  <a:pt x="5012" y="225"/>
                </a:moveTo>
                <a:cubicBezTo>
                  <a:pt x="5007" y="195"/>
                  <a:pt x="5007" y="164"/>
                  <a:pt x="4997" y="135"/>
                </a:cubicBezTo>
                <a:cubicBezTo>
                  <a:pt x="4961" y="27"/>
                  <a:pt x="4817" y="13"/>
                  <a:pt x="4727" y="0"/>
                </a:cubicBezTo>
                <a:cubicBezTo>
                  <a:pt x="3227" y="5"/>
                  <a:pt x="1727" y="0"/>
                  <a:pt x="227" y="15"/>
                </a:cubicBezTo>
                <a:cubicBezTo>
                  <a:pt x="195" y="15"/>
                  <a:pt x="137" y="45"/>
                  <a:pt x="137" y="45"/>
                </a:cubicBezTo>
                <a:cubicBezTo>
                  <a:pt x="122" y="60"/>
                  <a:pt x="110" y="78"/>
                  <a:pt x="92" y="90"/>
                </a:cubicBezTo>
                <a:cubicBezTo>
                  <a:pt x="5" y="148"/>
                  <a:pt x="84" y="49"/>
                  <a:pt x="17" y="150"/>
                </a:cubicBezTo>
                <a:cubicBezTo>
                  <a:pt x="0" y="235"/>
                  <a:pt x="2" y="200"/>
                  <a:pt x="2" y="25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arrow" w="lg" len="lg"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900113" y="4868863"/>
          <a:ext cx="734377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5" imgW="5686682" imgH="188909" progId="Word.Document.12">
                  <p:embed/>
                </p:oleObj>
              </mc:Choice>
              <mc:Fallback>
                <p:oleObj name="Document" r:id="rId5" imgW="5686682" imgH="188909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868863"/>
                        <a:ext cx="734377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Freeform 9"/>
          <p:cNvSpPr>
            <a:spLocks/>
          </p:cNvSpPr>
          <p:nvPr/>
        </p:nvSpPr>
        <p:spPr bwMode="auto">
          <a:xfrm>
            <a:off x="2051050" y="4437063"/>
            <a:ext cx="847725" cy="315912"/>
          </a:xfrm>
          <a:custGeom>
            <a:avLst/>
            <a:gdLst>
              <a:gd name="T0" fmla="*/ 1335 w 1335"/>
              <a:gd name="T1" fmla="*/ 483 h 498"/>
              <a:gd name="T2" fmla="*/ 15 w 1335"/>
              <a:gd name="T3" fmla="*/ 453 h 498"/>
              <a:gd name="T4" fmla="*/ 0 w 1335"/>
              <a:gd name="T5" fmla="*/ 498 h 498"/>
              <a:gd name="T6" fmla="*/ 0 60000 65536"/>
              <a:gd name="T7" fmla="*/ 0 60000 65536"/>
              <a:gd name="T8" fmla="*/ 0 60000 65536"/>
              <a:gd name="T9" fmla="*/ 0 w 1335"/>
              <a:gd name="T10" fmla="*/ 0 h 498"/>
              <a:gd name="T11" fmla="*/ 1335 w 1335"/>
              <a:gd name="T12" fmla="*/ 498 h 4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5" h="498">
                <a:moveTo>
                  <a:pt x="1335" y="483"/>
                </a:moveTo>
                <a:cubicBezTo>
                  <a:pt x="1238" y="0"/>
                  <a:pt x="394" y="201"/>
                  <a:pt x="15" y="453"/>
                </a:cubicBezTo>
                <a:cubicBezTo>
                  <a:pt x="10" y="468"/>
                  <a:pt x="0" y="498"/>
                  <a:pt x="0" y="498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lg" len="lg"/>
            <a:tailEnd type="arrow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035" name="Freeform 10"/>
          <p:cNvSpPr>
            <a:spLocks/>
          </p:cNvSpPr>
          <p:nvPr/>
        </p:nvSpPr>
        <p:spPr bwMode="auto">
          <a:xfrm>
            <a:off x="2987675" y="4581525"/>
            <a:ext cx="3600450" cy="215900"/>
          </a:xfrm>
          <a:custGeom>
            <a:avLst/>
            <a:gdLst>
              <a:gd name="T0" fmla="*/ 5012 w 5012"/>
              <a:gd name="T1" fmla="*/ 225 h 255"/>
              <a:gd name="T2" fmla="*/ 4997 w 5012"/>
              <a:gd name="T3" fmla="*/ 135 h 255"/>
              <a:gd name="T4" fmla="*/ 4727 w 5012"/>
              <a:gd name="T5" fmla="*/ 0 h 255"/>
              <a:gd name="T6" fmla="*/ 227 w 5012"/>
              <a:gd name="T7" fmla="*/ 15 h 255"/>
              <a:gd name="T8" fmla="*/ 137 w 5012"/>
              <a:gd name="T9" fmla="*/ 45 h 255"/>
              <a:gd name="T10" fmla="*/ 92 w 5012"/>
              <a:gd name="T11" fmla="*/ 90 h 255"/>
              <a:gd name="T12" fmla="*/ 17 w 5012"/>
              <a:gd name="T13" fmla="*/ 150 h 255"/>
              <a:gd name="T14" fmla="*/ 2 w 5012"/>
              <a:gd name="T15" fmla="*/ 255 h 2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012"/>
              <a:gd name="T25" fmla="*/ 0 h 255"/>
              <a:gd name="T26" fmla="*/ 5012 w 5012"/>
              <a:gd name="T27" fmla="*/ 255 h 25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012" h="255">
                <a:moveTo>
                  <a:pt x="5012" y="225"/>
                </a:moveTo>
                <a:cubicBezTo>
                  <a:pt x="5007" y="195"/>
                  <a:pt x="5007" y="164"/>
                  <a:pt x="4997" y="135"/>
                </a:cubicBezTo>
                <a:cubicBezTo>
                  <a:pt x="4961" y="27"/>
                  <a:pt x="4817" y="13"/>
                  <a:pt x="4727" y="0"/>
                </a:cubicBezTo>
                <a:cubicBezTo>
                  <a:pt x="3227" y="5"/>
                  <a:pt x="1727" y="0"/>
                  <a:pt x="227" y="15"/>
                </a:cubicBezTo>
                <a:cubicBezTo>
                  <a:pt x="195" y="15"/>
                  <a:pt x="137" y="45"/>
                  <a:pt x="137" y="45"/>
                </a:cubicBezTo>
                <a:cubicBezTo>
                  <a:pt x="122" y="60"/>
                  <a:pt x="110" y="78"/>
                  <a:pt x="92" y="90"/>
                </a:cubicBezTo>
                <a:cubicBezTo>
                  <a:pt x="5" y="148"/>
                  <a:pt x="84" y="49"/>
                  <a:pt x="17" y="150"/>
                </a:cubicBezTo>
                <a:cubicBezTo>
                  <a:pt x="0" y="235"/>
                  <a:pt x="2" y="200"/>
                  <a:pt x="2" y="25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arrow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036" name="TextBox 15"/>
          <p:cNvSpPr txBox="1">
            <a:spLocks noChangeArrowheads="1"/>
          </p:cNvSpPr>
          <p:nvPr/>
        </p:nvSpPr>
        <p:spPr bwMode="auto">
          <a:xfrm>
            <a:off x="4067175" y="5661025"/>
            <a:ext cx="747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(etc)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</TotalTime>
  <Words>642</Words>
  <Application>Microsoft Office PowerPoint</Application>
  <PresentationFormat>On-screen Show (4:3)</PresentationFormat>
  <Paragraphs>228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Courier New</vt:lpstr>
      <vt:lpstr>Symbol</vt:lpstr>
      <vt:lpstr>Times New Roman</vt:lpstr>
      <vt:lpstr>Default Design</vt:lpstr>
      <vt:lpstr>Document</vt:lpstr>
      <vt:lpstr>Heaps</vt:lpstr>
      <vt:lpstr>removeMin Algorithm – min-heap</vt:lpstr>
      <vt:lpstr>insert Algorithm – min-heap</vt:lpstr>
      <vt:lpstr>Array implementation of Heap</vt:lpstr>
      <vt:lpstr>Array implementation of Heap – removeMin Example</vt:lpstr>
      <vt:lpstr>Array implementation of Heap (insert – see fig. 6.8 for full details)</vt:lpstr>
      <vt:lpstr>Transforming a complete binary tree into a heap</vt:lpstr>
      <vt:lpstr>buildHeap example</vt:lpstr>
      <vt:lpstr>Heapsort version 1 – min heap</vt:lpstr>
      <vt:lpstr>Heapsort version 2 – max heap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6 slides</dc:title>
  <dc:creator>Sheridan Houghten</dc:creator>
  <cp:lastModifiedBy>Sheridan</cp:lastModifiedBy>
  <cp:revision>105</cp:revision>
  <dcterms:created xsi:type="dcterms:W3CDTF">1601-01-01T00:00:00Z</dcterms:created>
  <dcterms:modified xsi:type="dcterms:W3CDTF">2019-10-29T01:44:18Z</dcterms:modified>
</cp:coreProperties>
</file>