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7" r:id="rId2"/>
    <p:sldId id="277" r:id="rId3"/>
    <p:sldId id="278" r:id="rId4"/>
    <p:sldId id="279" r:id="rId5"/>
    <p:sldId id="280" r:id="rId6"/>
    <p:sldId id="28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6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9EEC9D2-C8B8-4A3D-AB7E-31BE978BEF4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6192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62715-A274-4C67-9ED5-52D0A4AC27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5D55C-1958-4A75-99FF-2775E9B24C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5AD2D-3361-4790-8587-E5F330149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B8EB0-D36E-4B9D-804C-7F809F8E0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1AABA-955D-41A0-8707-8A760CF244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5BADD-C01C-4835-8699-C99443BD08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4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6E00A-BEC7-466A-8A4A-A7B068201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B7855-1EB1-48D7-B77F-02A34781FC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2A4CD-9330-46D5-AA46-8B4894CE6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D52FB-A0F2-4AC7-86B1-94DD21091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854C8-65A0-45BE-B7E7-E74CE4C90B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COSC 2P03 Week 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5A486E0-F7E0-458D-BC8D-B34F591C16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/>
              <a:t>COSC 2P03 Week 3</a:t>
            </a:r>
          </a:p>
        </p:txBody>
      </p:sp>
      <p:sp>
        <p:nvSpPr>
          <p:cNvPr id="24579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0A959D5-1C8A-4CD2-8553-E130BBC0E62D}" type="slidenum">
              <a:rPr lang="en-US" sz="1400"/>
              <a:pPr algn="r"/>
              <a:t>1</a:t>
            </a:fld>
            <a:endParaRPr lang="en-US" sz="14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/>
              <a:t>Representation of a Threaded Tree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class ThreadedNode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{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&lt;declarations for info stored in node, e.g. int info;&gt;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ThreadedNode left;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ThreadedNode right;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boolean lThread;  // true if left is a thread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boolean rThread;  // true if right is a thread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public void displayNode(){…}	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		// display info stored in node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90000"/>
              </a:lnSpc>
            </a:pPr>
            <a:endParaRPr lang="en-US" sz="2400">
              <a:latin typeface="Courier New" pitchFamily="49" charset="0"/>
            </a:endParaRPr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1547813" y="5734050"/>
            <a:ext cx="100806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left</a:t>
            </a:r>
          </a:p>
        </p:txBody>
      </p:sp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4067175" y="5734050"/>
            <a:ext cx="9366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info</a:t>
            </a:r>
          </a:p>
        </p:txBody>
      </p:sp>
      <p:sp>
        <p:nvSpPr>
          <p:cNvPr id="24584" name="Text Box 7"/>
          <p:cNvSpPr txBox="1">
            <a:spLocks noChangeArrowheads="1"/>
          </p:cNvSpPr>
          <p:nvPr/>
        </p:nvSpPr>
        <p:spPr bwMode="auto">
          <a:xfrm>
            <a:off x="5003800" y="5734050"/>
            <a:ext cx="11525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right</a:t>
            </a:r>
          </a:p>
        </p:txBody>
      </p:sp>
      <p:sp>
        <p:nvSpPr>
          <p:cNvPr id="24585" name="Text Box 12"/>
          <p:cNvSpPr txBox="1">
            <a:spLocks noChangeArrowheads="1"/>
          </p:cNvSpPr>
          <p:nvPr/>
        </p:nvSpPr>
        <p:spPr bwMode="auto">
          <a:xfrm>
            <a:off x="2555875" y="5734050"/>
            <a:ext cx="15128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lThread</a:t>
            </a:r>
          </a:p>
        </p:txBody>
      </p:sp>
      <p:sp>
        <p:nvSpPr>
          <p:cNvPr id="24586" name="Text Box 13"/>
          <p:cNvSpPr txBox="1">
            <a:spLocks noChangeArrowheads="1"/>
          </p:cNvSpPr>
          <p:nvPr/>
        </p:nvSpPr>
        <p:spPr bwMode="auto">
          <a:xfrm>
            <a:off x="6156325" y="5734050"/>
            <a:ext cx="15113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rThread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4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DB7C12-D958-4130-A6E3-29EBD72E522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Threaded Trees – findSuccessor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ThreadedNode findSuccessor(ThreadedNode T)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accent2"/>
                </a:solidFill>
                <a:latin typeface="Courier New" pitchFamily="49" charset="0"/>
              </a:rPr>
              <a:t>// find successor S of node 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if (T.rThread)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</a:t>
            </a:r>
            <a:r>
              <a:rPr lang="en-US" sz="2000">
                <a:solidFill>
                  <a:schemeClr val="accent2"/>
                </a:solidFill>
                <a:latin typeface="Courier New" pitchFamily="49" charset="0"/>
              </a:rPr>
              <a:t>// thread points to successor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  S = T.right;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else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</a:t>
            </a:r>
            <a:r>
              <a:rPr lang="en-US" sz="2000">
                <a:solidFill>
                  <a:schemeClr val="accent2"/>
                </a:solidFill>
                <a:latin typeface="Courier New" pitchFamily="49" charset="0"/>
              </a:rPr>
              <a:t>// successor is leftmost node in right subtree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  S = T.right;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  while (!S.lThread)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  S = S.left;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return S;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4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F4D2C0-5D29-4762-AC61-03DF675A6A4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Threaded Trees – Inorder Traversal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 err="1">
                <a:latin typeface="Courier New" pitchFamily="49" charset="0"/>
              </a:rPr>
              <a:t>inorderThreadedTraverse</a:t>
            </a:r>
            <a:r>
              <a:rPr lang="en-US" sz="2000" dirty="0">
                <a:latin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</a:rPr>
              <a:t>ThreadedNode</a:t>
            </a:r>
            <a:r>
              <a:rPr lang="en-US" sz="2000" dirty="0">
                <a:latin typeface="Courier New" pitchFamily="49" charset="0"/>
              </a:rPr>
              <a:t> T)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S = 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// find leftmost node, which is the first node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  // visited in the traversal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while (!</a:t>
            </a:r>
            <a:r>
              <a:rPr lang="en-US" sz="2000" dirty="0" err="1">
                <a:latin typeface="Courier New" pitchFamily="49" charset="0"/>
              </a:rPr>
              <a:t>S.lThread</a:t>
            </a:r>
            <a:r>
              <a:rPr lang="en-US" sz="2000" dirty="0">
                <a:latin typeface="Courier New" pitchFamily="49" charset="0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  S=</a:t>
            </a:r>
            <a:r>
              <a:rPr lang="en-US" sz="2000" dirty="0" err="1">
                <a:latin typeface="Courier New" pitchFamily="49" charset="0"/>
              </a:rPr>
              <a:t>S.left</a:t>
            </a:r>
            <a:r>
              <a:rPr lang="en-US" sz="2000" dirty="0"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// keep going until you reach the end of the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  // traversal (last pointer will be null)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while (S != null)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  </a:t>
            </a:r>
            <a:r>
              <a:rPr lang="en-US" sz="2000" dirty="0" err="1">
                <a:latin typeface="Courier New" pitchFamily="49" charset="0"/>
              </a:rPr>
              <a:t>displayNode</a:t>
            </a:r>
            <a:r>
              <a:rPr lang="en-US" sz="2000" dirty="0">
                <a:latin typeface="Courier New" pitchFamily="49" charset="0"/>
              </a:rPr>
              <a:t>(S);	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// visit 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  S = </a:t>
            </a:r>
            <a:r>
              <a:rPr lang="en-US" sz="2000" dirty="0" err="1">
                <a:latin typeface="Courier New" pitchFamily="49" charset="0"/>
              </a:rPr>
              <a:t>findSuccessor</a:t>
            </a:r>
            <a:r>
              <a:rPr lang="en-US" sz="2000" dirty="0">
                <a:latin typeface="Courier New" pitchFamily="49" charset="0"/>
              </a:rPr>
              <a:t>(S);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4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335E33-44DE-4F5D-AF4B-257C1ECB18D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Threaded Trees – thread existing tree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8280400" cy="45370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ThreadedNode rightThreadTree(ThreadedNode T)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ThreadThis = null;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if (T.left != null)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{ </a:t>
            </a:r>
            <a:r>
              <a:rPr lang="en-US" sz="1800">
                <a:solidFill>
                  <a:schemeClr val="accent2"/>
                </a:solidFill>
                <a:latin typeface="Courier New" pitchFamily="49" charset="0"/>
              </a:rPr>
              <a:t>// thread left subtree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  ThreadThis = rightThreadTree(T.left);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  </a:t>
            </a:r>
            <a:r>
              <a:rPr lang="en-US" sz="1800">
                <a:solidFill>
                  <a:schemeClr val="accent2"/>
                </a:solidFill>
                <a:latin typeface="Courier New" pitchFamily="49" charset="0"/>
              </a:rPr>
              <a:t>// ThreadThis is last node visited in T’s left subtree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solidFill>
                  <a:schemeClr val="accent2"/>
                </a:solidFill>
                <a:latin typeface="Courier New" pitchFamily="49" charset="0"/>
              </a:rPr>
              <a:t>    // so its successor is T: set thread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  ThreadThis.right = T;</a:t>
            </a:r>
            <a:endParaRPr lang="en-US" sz="1800">
              <a:solidFill>
                <a:schemeClr val="accent2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if (T.right != null)		</a:t>
            </a:r>
            <a:r>
              <a:rPr lang="en-US" sz="1800">
                <a:solidFill>
                  <a:schemeClr val="accent2"/>
                </a:solidFill>
                <a:latin typeface="Courier New" pitchFamily="49" charset="0"/>
              </a:rPr>
              <a:t>// thread right subtree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  ThreadThis = rightThreadTree(T.right);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else							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Courier New" pitchFamily="49" charset="0"/>
              </a:rPr>
              <a:t>// T.right is null, so must be turned into a thread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  ThreadThis = T;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  T.rThread = true;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  return ThreadThis;	   </a:t>
            </a:r>
            <a:r>
              <a:rPr lang="en-US" sz="1800">
                <a:solidFill>
                  <a:schemeClr val="accent2"/>
                </a:solidFill>
                <a:latin typeface="Courier New" pitchFamily="49" charset="0"/>
              </a:rPr>
              <a:t>// return node that needs a thread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4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F5DA5D-41AE-486F-8DE7-D0CCE6FEBF8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998538"/>
          </a:xfrm>
        </p:spPr>
        <p:txBody>
          <a:bodyPr/>
          <a:lstStyle/>
          <a:p>
            <a:pPr eaLnBrk="1" hangingPunct="1"/>
            <a:r>
              <a:rPr lang="en-US"/>
              <a:t>Threaded Trees – threadedInsert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268413"/>
            <a:ext cx="8064896" cy="53292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void </a:t>
            </a:r>
            <a:r>
              <a:rPr lang="en-US" sz="1400" dirty="0" err="1">
                <a:latin typeface="Courier New" pitchFamily="49" charset="0"/>
              </a:rPr>
              <a:t>threadedInsert</a:t>
            </a:r>
            <a:r>
              <a:rPr lang="en-US" sz="1400" dirty="0">
                <a:latin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</a:rPr>
              <a:t>ThreadedNode</a:t>
            </a:r>
            <a:r>
              <a:rPr lang="en-US" sz="1400" dirty="0">
                <a:latin typeface="Courier New" pitchFamily="49" charset="0"/>
              </a:rPr>
              <a:t> T, </a:t>
            </a:r>
            <a:r>
              <a:rPr lang="en-US" sz="1400" dirty="0" err="1">
                <a:latin typeface="Courier New" pitchFamily="49" charset="0"/>
              </a:rPr>
              <a:t>ThreadedNode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</a:rPr>
              <a:t>newNode</a:t>
            </a:r>
            <a:r>
              <a:rPr lang="en-US" sz="1400" dirty="0">
                <a:latin typeface="Courier New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</a:rPr>
              <a:t>// insert </a:t>
            </a:r>
            <a:r>
              <a:rPr lang="en-US" sz="1400" dirty="0" err="1">
                <a:solidFill>
                  <a:schemeClr val="accent2"/>
                </a:solidFill>
                <a:latin typeface="Courier New" pitchFamily="49" charset="0"/>
              </a:rPr>
              <a:t>newNode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</a:rPr>
              <a:t> into tree with root 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</a:rPr>
              <a:t>// T is already threaded – ensure this is maintained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  if(T == null)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    T = </a:t>
            </a:r>
            <a:r>
              <a:rPr lang="en-US" sz="1400" dirty="0" err="1">
                <a:latin typeface="Courier New" pitchFamily="49" charset="0"/>
              </a:rPr>
              <a:t>newNode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  else if (newNode.info &lt; T.info)	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</a:rPr>
              <a:t>// insert in left subtree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    if(</a:t>
            </a:r>
            <a:r>
              <a:rPr lang="en-US" sz="1400" dirty="0" err="1">
                <a:latin typeface="Courier New" pitchFamily="49" charset="0"/>
              </a:rPr>
              <a:t>T.lThread</a:t>
            </a:r>
            <a:r>
              <a:rPr lang="en-US" sz="1400" dirty="0">
                <a:latin typeface="Courier New" pitchFamily="49" charset="0"/>
              </a:rPr>
              <a:t>)			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</a:rPr>
              <a:t>// insert here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  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	  </a:t>
            </a:r>
            <a:r>
              <a:rPr lang="en-US" sz="1400" dirty="0" err="1">
                <a:latin typeface="Courier New" pitchFamily="49" charset="0"/>
              </a:rPr>
              <a:t>newNode.left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</a:rPr>
              <a:t>T.left</a:t>
            </a:r>
            <a:r>
              <a:rPr lang="en-US" sz="1400" dirty="0">
                <a:latin typeface="Courier New" pitchFamily="49" charset="0"/>
              </a:rPr>
              <a:t>;	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</a:rPr>
              <a:t>// predecessor of </a:t>
            </a:r>
            <a:r>
              <a:rPr lang="en-US" sz="1400" dirty="0" err="1">
                <a:solidFill>
                  <a:schemeClr val="accent2"/>
                </a:solidFill>
                <a:latin typeface="Courier New" pitchFamily="49" charset="0"/>
              </a:rPr>
              <a:t>newNode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</a:rPr>
              <a:t> is </a:t>
            </a:r>
            <a:r>
              <a:rPr lang="en-US" sz="1400" dirty="0" err="1">
                <a:solidFill>
                  <a:schemeClr val="accent2"/>
                </a:solidFill>
                <a:latin typeface="Courier New" pitchFamily="49" charset="0"/>
              </a:rPr>
              <a:t>T.left</a:t>
            </a:r>
            <a:endParaRPr lang="en-US" sz="1400" dirty="0">
              <a:solidFill>
                <a:schemeClr val="accent2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	  </a:t>
            </a:r>
            <a:r>
              <a:rPr lang="en-US" sz="1400" dirty="0" err="1">
                <a:latin typeface="Courier New" pitchFamily="49" charset="0"/>
              </a:rPr>
              <a:t>newNode.right</a:t>
            </a:r>
            <a:r>
              <a:rPr lang="en-US" sz="1400" dirty="0">
                <a:latin typeface="Courier New" pitchFamily="49" charset="0"/>
              </a:rPr>
              <a:t> = T;		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</a:rPr>
              <a:t>// successor of </a:t>
            </a:r>
            <a:r>
              <a:rPr lang="en-US" sz="1400" dirty="0" err="1">
                <a:solidFill>
                  <a:schemeClr val="accent2"/>
                </a:solidFill>
                <a:latin typeface="Courier New" pitchFamily="49" charset="0"/>
              </a:rPr>
              <a:t>newNode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</a:rPr>
              <a:t> is 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	  </a:t>
            </a:r>
            <a:r>
              <a:rPr lang="en-US" sz="1400" dirty="0" err="1">
                <a:latin typeface="Courier New" pitchFamily="49" charset="0"/>
              </a:rPr>
              <a:t>T.left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</a:rPr>
              <a:t>newNode</a:t>
            </a:r>
            <a:r>
              <a:rPr lang="en-US" sz="1400" dirty="0">
                <a:latin typeface="Courier New" pitchFamily="49" charset="0"/>
              </a:rPr>
              <a:t>;		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</a:rPr>
              <a:t>// attach to left of 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	  </a:t>
            </a:r>
            <a:r>
              <a:rPr lang="en-US" sz="1400" dirty="0" err="1">
                <a:latin typeface="Courier New" pitchFamily="49" charset="0"/>
              </a:rPr>
              <a:t>T.lThread</a:t>
            </a:r>
            <a:r>
              <a:rPr lang="en-US" sz="1400" dirty="0">
                <a:latin typeface="Courier New" pitchFamily="49" charset="0"/>
              </a:rPr>
              <a:t> = false;		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</a:rPr>
              <a:t>// </a:t>
            </a:r>
            <a:r>
              <a:rPr lang="en-US" sz="1400" dirty="0" err="1">
                <a:solidFill>
                  <a:schemeClr val="accent2"/>
                </a:solidFill>
                <a:latin typeface="Courier New" pitchFamily="49" charset="0"/>
              </a:rPr>
              <a:t>T.left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</a:rPr>
              <a:t> is no longer a thread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    }	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    else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      </a:t>
            </a:r>
            <a:r>
              <a:rPr lang="en-US" sz="1400" dirty="0" err="1">
                <a:latin typeface="Courier New" pitchFamily="49" charset="0"/>
              </a:rPr>
              <a:t>T.left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</a:rPr>
              <a:t>threadedInsert</a:t>
            </a:r>
            <a:r>
              <a:rPr lang="en-US" sz="1400" dirty="0">
                <a:latin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</a:rPr>
              <a:t>T.left</a:t>
            </a:r>
            <a:r>
              <a:rPr lang="en-US" sz="1400" dirty="0">
                <a:latin typeface="Courier New" pitchFamily="49" charset="0"/>
              </a:rPr>
              <a:t>, </a:t>
            </a:r>
            <a:r>
              <a:rPr lang="en-US" sz="1400" dirty="0" err="1">
                <a:latin typeface="Courier New" pitchFamily="49" charset="0"/>
              </a:rPr>
              <a:t>newNode</a:t>
            </a:r>
            <a:r>
              <a:rPr lang="en-US" sz="1400" dirty="0">
                <a:latin typeface="Courier New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  else				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</a:rPr>
              <a:t>// insert in right subtree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    if(</a:t>
            </a:r>
            <a:r>
              <a:rPr lang="en-US" sz="1400" dirty="0" err="1">
                <a:latin typeface="Courier New" pitchFamily="49" charset="0"/>
              </a:rPr>
              <a:t>T.rThread</a:t>
            </a:r>
            <a:r>
              <a:rPr lang="en-US" sz="1400" dirty="0">
                <a:latin typeface="Courier New" pitchFamily="49" charset="0"/>
              </a:rPr>
              <a:t>)			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</a:rPr>
              <a:t>// insert here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  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      </a:t>
            </a:r>
            <a:r>
              <a:rPr lang="en-US" sz="1400" dirty="0" err="1">
                <a:latin typeface="Courier New" pitchFamily="49" charset="0"/>
              </a:rPr>
              <a:t>newNode.left</a:t>
            </a:r>
            <a:r>
              <a:rPr lang="en-US" sz="1400" dirty="0">
                <a:latin typeface="Courier New" pitchFamily="49" charset="0"/>
              </a:rPr>
              <a:t> = T;		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</a:rPr>
              <a:t>// predecessor of </a:t>
            </a:r>
            <a:r>
              <a:rPr lang="en-US" sz="1400" dirty="0" err="1">
                <a:solidFill>
                  <a:schemeClr val="accent2"/>
                </a:solidFill>
                <a:latin typeface="Courier New" pitchFamily="49" charset="0"/>
              </a:rPr>
              <a:t>newNode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</a:rPr>
              <a:t> is T</a:t>
            </a:r>
            <a:endParaRPr lang="en-US" sz="1400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1400" dirty="0">
                <a:latin typeface="Courier New" pitchFamily="49" charset="0"/>
              </a:rPr>
              <a:t>      </a:t>
            </a:r>
            <a:r>
              <a:rPr lang="en-US" sz="1400" dirty="0" err="1">
                <a:latin typeface="Courier New" pitchFamily="49" charset="0"/>
              </a:rPr>
              <a:t>newNode.right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</a:rPr>
              <a:t>T.right</a:t>
            </a:r>
            <a:r>
              <a:rPr lang="en-US" sz="1400" dirty="0">
                <a:latin typeface="Courier New" pitchFamily="49" charset="0"/>
              </a:rPr>
              <a:t>;	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</a:rPr>
              <a:t>// successor of </a:t>
            </a:r>
            <a:r>
              <a:rPr lang="en-US" sz="1400" dirty="0" err="1">
                <a:solidFill>
                  <a:schemeClr val="accent2"/>
                </a:solidFill>
                <a:latin typeface="Courier New" pitchFamily="49" charset="0"/>
              </a:rPr>
              <a:t>newNode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</a:rPr>
              <a:t> is </a:t>
            </a:r>
            <a:r>
              <a:rPr lang="en-US" sz="1400" dirty="0" err="1">
                <a:solidFill>
                  <a:schemeClr val="accent2"/>
                </a:solidFill>
                <a:latin typeface="Courier New" pitchFamily="49" charset="0"/>
              </a:rPr>
              <a:t>T.right</a:t>
            </a:r>
            <a:endParaRPr lang="en-US" sz="1400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1400" dirty="0">
                <a:latin typeface="Courier New" pitchFamily="49" charset="0"/>
              </a:rPr>
              <a:t>      </a:t>
            </a:r>
            <a:r>
              <a:rPr lang="en-US" sz="1400" dirty="0" err="1">
                <a:latin typeface="Courier New" pitchFamily="49" charset="0"/>
              </a:rPr>
              <a:t>T.right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</a:rPr>
              <a:t>newNode</a:t>
            </a:r>
            <a:r>
              <a:rPr lang="en-US" sz="1400" dirty="0">
                <a:latin typeface="Courier New" pitchFamily="49" charset="0"/>
              </a:rPr>
              <a:t>;		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</a:rPr>
              <a:t>// attach to right of T</a:t>
            </a:r>
            <a:endParaRPr lang="en-US" sz="1400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      </a:t>
            </a:r>
            <a:r>
              <a:rPr lang="en-US" sz="1400" dirty="0" err="1">
                <a:latin typeface="Courier New" pitchFamily="49" charset="0"/>
              </a:rPr>
              <a:t>T.rThread</a:t>
            </a:r>
            <a:r>
              <a:rPr lang="en-US" sz="1400" dirty="0">
                <a:latin typeface="Courier New" pitchFamily="49" charset="0"/>
              </a:rPr>
              <a:t> = false;		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</a:rPr>
              <a:t>// </a:t>
            </a:r>
            <a:r>
              <a:rPr lang="en-US" sz="1400" dirty="0" err="1">
                <a:solidFill>
                  <a:schemeClr val="accent2"/>
                </a:solidFill>
                <a:latin typeface="Courier New" pitchFamily="49" charset="0"/>
              </a:rPr>
              <a:t>T.right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</a:rPr>
              <a:t> is no longer a thread</a:t>
            </a:r>
            <a:endParaRPr lang="en-US" sz="1400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    else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      </a:t>
            </a:r>
            <a:r>
              <a:rPr lang="en-US" sz="1400" dirty="0" err="1">
                <a:latin typeface="Courier New" pitchFamily="49" charset="0"/>
              </a:rPr>
              <a:t>T.right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</a:rPr>
              <a:t>threadedInsert</a:t>
            </a:r>
            <a:r>
              <a:rPr lang="en-US" sz="1400" dirty="0">
                <a:latin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</a:rPr>
              <a:t>T.right</a:t>
            </a:r>
            <a:r>
              <a:rPr lang="en-US" sz="1400" dirty="0">
                <a:latin typeface="Courier New" pitchFamily="49" charset="0"/>
              </a:rPr>
              <a:t>, </a:t>
            </a:r>
            <a:r>
              <a:rPr lang="en-US" sz="1400" dirty="0" err="1">
                <a:latin typeface="Courier New" pitchFamily="49" charset="0"/>
              </a:rPr>
              <a:t>newNode</a:t>
            </a:r>
            <a:r>
              <a:rPr lang="en-US" sz="1400" dirty="0">
                <a:latin typeface="Courier New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400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42938" y="428625"/>
            <a:ext cx="7772400" cy="819150"/>
          </a:xfrm>
        </p:spPr>
        <p:txBody>
          <a:bodyPr/>
          <a:lstStyle/>
          <a:p>
            <a:r>
              <a:rPr lang="en-US"/>
              <a:t>Height-Balanced Trees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28625" y="1428750"/>
            <a:ext cx="8358188" cy="4786313"/>
          </a:xfrm>
        </p:spPr>
        <p:txBody>
          <a:bodyPr/>
          <a:lstStyle/>
          <a:p>
            <a:r>
              <a:rPr lang="en-US" sz="2800" dirty="0"/>
              <a:t>Search complexity for binary search tree with n nodes:</a:t>
            </a:r>
          </a:p>
          <a:p>
            <a:pPr lvl="1"/>
            <a:r>
              <a:rPr lang="en-US" sz="2400" dirty="0"/>
              <a:t>Best case: O(log n)	Worst-case: O(n)</a:t>
            </a:r>
          </a:p>
          <a:p>
            <a:r>
              <a:rPr lang="en-US" sz="2800" dirty="0"/>
              <a:t>Height-balanced trees attempt to keep </a:t>
            </a:r>
            <a:r>
              <a:rPr lang="en-US" sz="2800" dirty="0" err="1"/>
              <a:t>subtrees</a:t>
            </a:r>
            <a:r>
              <a:rPr lang="en-US" sz="2800" dirty="0"/>
              <a:t> at roughly the same height</a:t>
            </a:r>
          </a:p>
          <a:p>
            <a:r>
              <a:rPr lang="en-US" sz="2800"/>
              <a:t>Some possible options </a:t>
            </a:r>
            <a:r>
              <a:rPr lang="en-US" sz="2800" dirty="0"/>
              <a:t>for a balance condition:</a:t>
            </a:r>
          </a:p>
          <a:p>
            <a:pPr lvl="1"/>
            <a:r>
              <a:rPr lang="en-US" sz="2400" dirty="0"/>
              <a:t>Left and right </a:t>
            </a:r>
            <a:r>
              <a:rPr lang="en-US" sz="2400" dirty="0" err="1"/>
              <a:t>subtrees</a:t>
            </a:r>
            <a:r>
              <a:rPr lang="en-US" sz="2400" dirty="0"/>
              <a:t> of the root have the same height: but height can still be n/2</a:t>
            </a:r>
          </a:p>
          <a:p>
            <a:pPr lvl="1"/>
            <a:r>
              <a:rPr lang="en-US" sz="2400" dirty="0"/>
              <a:t>For every node, left and right </a:t>
            </a:r>
            <a:r>
              <a:rPr lang="en-US" sz="2400" dirty="0" err="1"/>
              <a:t>subtrees</a:t>
            </a:r>
            <a:r>
              <a:rPr lang="en-US" sz="2400" dirty="0"/>
              <a:t> have the same height: only possible if n = 2</a:t>
            </a:r>
            <a:r>
              <a:rPr lang="en-US" sz="2400" baseline="30000" dirty="0"/>
              <a:t>k</a:t>
            </a:r>
            <a:r>
              <a:rPr lang="en-US" sz="2400" dirty="0"/>
              <a:t> - 1</a:t>
            </a:r>
          </a:p>
          <a:p>
            <a:pPr lvl="1"/>
            <a:r>
              <a:rPr lang="en-US" sz="2400" dirty="0"/>
              <a:t>For every node, left and right </a:t>
            </a:r>
            <a:r>
              <a:rPr lang="en-US" sz="2400" dirty="0" err="1"/>
              <a:t>subtrees</a:t>
            </a:r>
            <a:r>
              <a:rPr lang="en-US" sz="2400" dirty="0"/>
              <a:t> differ in height by at most 1: this is the </a:t>
            </a:r>
            <a:r>
              <a:rPr lang="en-US" sz="2400" i="1" dirty="0"/>
              <a:t>AVL property</a:t>
            </a:r>
          </a:p>
          <a:p>
            <a:pPr lvl="1"/>
            <a:endParaRPr lang="en-US" dirty="0"/>
          </a:p>
        </p:txBody>
      </p:sp>
      <p:sp>
        <p:nvSpPr>
          <p:cNvPr id="614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4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C86507-CA76-406B-A272-5840014220C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963</TotalTime>
  <Words>406</Words>
  <Application>Microsoft Office PowerPoint</Application>
  <PresentationFormat>On-screen Show (4:3)</PresentationFormat>
  <Paragraphs>122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Courier New</vt:lpstr>
      <vt:lpstr>Times New Roman</vt:lpstr>
      <vt:lpstr>Default Design</vt:lpstr>
      <vt:lpstr>Representation of a Threaded Tree</vt:lpstr>
      <vt:lpstr>Threaded Trees – findSuccessor</vt:lpstr>
      <vt:lpstr>Threaded Trees – Inorder Traversal</vt:lpstr>
      <vt:lpstr>Threaded Trees – thread existing tree</vt:lpstr>
      <vt:lpstr>Threaded Trees – threadedInsert</vt:lpstr>
      <vt:lpstr>Height-Balanced Trees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2P03 Week 4</dc:title>
  <dc:creator>Sheridan Houghten</dc:creator>
  <cp:lastModifiedBy>Sheridan Houghten</cp:lastModifiedBy>
  <cp:revision>58</cp:revision>
  <dcterms:created xsi:type="dcterms:W3CDTF">1601-01-01T00:00:00Z</dcterms:created>
  <dcterms:modified xsi:type="dcterms:W3CDTF">2019-09-23T15:29:19Z</dcterms:modified>
</cp:coreProperties>
</file>