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6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9C8BE8D-5E3A-465C-9EED-BE010D85DF3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729CD5-90F4-4586-88B9-B1DAE62C0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7B9D-BD8F-4BD7-9BB3-61A7ECF94C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7F9CC-7145-4D1F-B107-FF1AFF6C4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C76BA-ABA0-4866-A125-CC97E3FAB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BC5DB-9543-4244-8BF7-FB52B7700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8AED4-3792-4D5F-A872-7D1E4C084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C241F-7ACB-41AD-87D7-FD1D4D521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4D67C-3FA9-4589-962E-435AD414A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A6A1C-0B3D-44DB-B144-9A65E5A42D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B1491-A986-47E2-87A8-397E662F5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110C2-7419-4CC7-8EDC-58B17F5A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COSC 2P03 Week 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C903608-681D-4E76-852A-9438121ED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2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95C6A9-AA94-47E6-A1E3-BE4F410C4B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Tree Traversals – reminder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/>
              <a:t>Breadth-first traversal:</a:t>
            </a:r>
            <a:r>
              <a:rPr lang="en-US" sz="2800"/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/>
              <a:t>starting from root, visit all nodes on each level in turn, from left to right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/>
              <a:t>Depth-first traversals: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/>
              <a:t>Preorder:</a:t>
            </a:r>
            <a:r>
              <a:rPr lang="en-US" sz="2800"/>
              <a:t> visit root, traverse left, traverse right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/>
              <a:t>General case: visit root, then traverse subtrees L</a:t>
            </a:r>
            <a:r>
              <a:rPr lang="en-US" sz="2400">
                <a:sym typeface="Symbol" pitchFamily="18" charset="2"/>
              </a:rPr>
              <a:t>R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/>
              <a:t>Postorder:</a:t>
            </a:r>
            <a:r>
              <a:rPr lang="en-US" sz="2800"/>
              <a:t> traverse left, traverse right, visit root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/>
              <a:t>General case: traverse subtrees L</a:t>
            </a:r>
            <a:r>
              <a:rPr lang="en-US" sz="2400">
                <a:sym typeface="Symbol" pitchFamily="18" charset="2"/>
              </a:rPr>
              <a:t>R, then visit root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/>
              <a:t>Inorder:</a:t>
            </a:r>
            <a:r>
              <a:rPr lang="en-US" sz="2800"/>
              <a:t> traverse left, visit root, traverse right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6265E4-C95D-4447-A8B9-3CC17D186267}" type="slidenum">
              <a:rPr lang="en-US"/>
              <a:pPr/>
              <a:t>10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/>
            <a:r>
              <a:rPr lang="en-US" sz="3600"/>
              <a:t>Binary Search Trees – Insert (iterative)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125538"/>
            <a:ext cx="8286750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void insert(BinaryNode T, BinaryNode newNode)	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// insert newNode into tree with root 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if(T ==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T = newNode;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curr = 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while(true)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parent = curr;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if(newNode.info &lt; curr.info)	// insert in left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curr = curr.left;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if(curr == null)		// insert here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  parent.left = newNode;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  return;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else				// insert in right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curr = curr.right;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if(curr == null)		// insert here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  parent.right = newNode;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          return;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600">
                <a:latin typeface="Courier New" pitchFamily="49" charset="0"/>
              </a:rPr>
              <a:t>} } } } }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9D9386-808D-4658-B18B-4C90049C0DFE}" type="slidenum">
              <a:rPr lang="en-US"/>
              <a:pPr/>
              <a:t>11</a:t>
            </a:fld>
            <a:endParaRPr lang="en-US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Binary Search Trees – Delete</a:t>
            </a:r>
            <a:br>
              <a:rPr lang="en-US" dirty="0"/>
            </a:br>
            <a:r>
              <a:rPr lang="en-US" dirty="0"/>
              <a:t>(see Weiss</a:t>
            </a:r>
            <a:r>
              <a:rPr lang="en-US"/>
              <a:t>, section 4.3)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BinaryNode delete(int key)		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// delete and return node with given key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Search for node with given key;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If no children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just delete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Else if no right child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	  replace with left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Else if no left child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replace with right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Else (2 children)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    replace with inorder successor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A4296D-B5D5-4929-8195-5AB98115C2B2}" type="slidenum">
              <a:rPr lang="en-US"/>
              <a:pPr/>
              <a:t>2</a:t>
            </a:fld>
            <a:endParaRPr lang="en-US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47713"/>
          </a:xfrm>
        </p:spPr>
        <p:txBody>
          <a:bodyPr/>
          <a:lstStyle/>
          <a:p>
            <a:pPr eaLnBrk="1" hangingPunct="1"/>
            <a:r>
              <a:rPr lang="en-US"/>
              <a:t>Binary Preorder Traversal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500188"/>
            <a:ext cx="8640960" cy="5097164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 dirty="0"/>
              <a:t>Visit root, traverse left </a:t>
            </a:r>
            <a:r>
              <a:rPr lang="en-US" sz="2800" dirty="0" err="1"/>
              <a:t>subtree</a:t>
            </a:r>
            <a:r>
              <a:rPr lang="en-US" sz="2800" dirty="0"/>
              <a:t>, traverse right </a:t>
            </a:r>
            <a:r>
              <a:rPr lang="en-US" sz="2800" dirty="0" err="1"/>
              <a:t>subtree</a:t>
            </a:r>
            <a:endParaRPr lang="en-US" sz="2800" dirty="0">
              <a:sym typeface="Symbol" pitchFamily="18" charset="2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 err="1">
                <a:latin typeface="Courier New" pitchFamily="49" charset="0"/>
              </a:rPr>
              <a:t>preOrderTraverse</a:t>
            </a:r>
            <a:r>
              <a:rPr lang="en-US" sz="2800" dirty="0">
                <a:latin typeface="Courier New" pitchFamily="49" charset="0"/>
              </a:rPr>
              <a:t>(</a:t>
            </a:r>
            <a:r>
              <a:rPr lang="en-US" sz="2800" dirty="0" err="1">
                <a:latin typeface="Courier New" pitchFamily="49" charset="0"/>
              </a:rPr>
              <a:t>BinaryNode</a:t>
            </a:r>
            <a:r>
              <a:rPr lang="en-US" sz="2800" dirty="0">
                <a:latin typeface="Courier New" pitchFamily="49" charset="0"/>
              </a:rPr>
              <a:t> 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if(T == null)	// base case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  return;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// recursive case - 2 recursive calls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  </a:t>
            </a:r>
            <a:r>
              <a:rPr lang="en-US" sz="2800" dirty="0" err="1">
                <a:latin typeface="Courier New" pitchFamily="49" charset="0"/>
              </a:rPr>
              <a:t>T.displayNode</a:t>
            </a:r>
            <a:r>
              <a:rPr lang="en-US" sz="2800" dirty="0"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  </a:t>
            </a:r>
            <a:r>
              <a:rPr lang="en-US" sz="2800" dirty="0" err="1">
                <a:latin typeface="Courier New" pitchFamily="49" charset="0"/>
              </a:rPr>
              <a:t>preOrderTraverse</a:t>
            </a:r>
            <a:r>
              <a:rPr lang="en-US" sz="2800" dirty="0">
                <a:latin typeface="Courier New" pitchFamily="49" charset="0"/>
              </a:rPr>
              <a:t>(</a:t>
            </a:r>
            <a:r>
              <a:rPr lang="en-US" sz="2800" dirty="0" err="1">
                <a:latin typeface="Courier New" pitchFamily="49" charset="0"/>
              </a:rPr>
              <a:t>T.left</a:t>
            </a:r>
            <a:r>
              <a:rPr lang="en-US" sz="28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  </a:t>
            </a:r>
            <a:r>
              <a:rPr lang="en-US" sz="2800" dirty="0" err="1">
                <a:latin typeface="Courier New" pitchFamily="49" charset="0"/>
              </a:rPr>
              <a:t>preOrderTraverse</a:t>
            </a:r>
            <a:r>
              <a:rPr lang="en-US" sz="2800" dirty="0">
                <a:latin typeface="Courier New" pitchFamily="49" charset="0"/>
              </a:rPr>
              <a:t>(</a:t>
            </a:r>
            <a:r>
              <a:rPr lang="en-US" sz="2800" dirty="0" err="1">
                <a:latin typeface="Courier New" pitchFamily="49" charset="0"/>
              </a:rPr>
              <a:t>T.right</a:t>
            </a:r>
            <a:r>
              <a:rPr lang="en-US" sz="28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 dirty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4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885AB-DEE6-44EA-AE0D-0986108F3FCD}" type="slidenum">
              <a:rPr lang="en-US"/>
              <a:pPr/>
              <a:t>3</a:t>
            </a:fld>
            <a:endParaRPr lang="en-US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19150"/>
          </a:xfrm>
        </p:spPr>
        <p:txBody>
          <a:bodyPr/>
          <a:lstStyle/>
          <a:p>
            <a:pPr eaLnBrk="1" hangingPunct="1"/>
            <a:r>
              <a:rPr lang="en-US"/>
              <a:t>Binary Postorder Traversal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1625"/>
            <a:ext cx="7772400" cy="4524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/>
              <a:t>Traverse left subtree, traverse right subtree, visit root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40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postOrderTraverse(BinaryNode 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if(T ==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return;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postOrderTraverse(T.left);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postOrderTraverse(T.right);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T.displayNode();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FEB416-4BF9-4F9B-84EA-F5884137A0FA}" type="slidenum">
              <a:rPr lang="en-US"/>
              <a:pPr/>
              <a:t>4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47713"/>
          </a:xfrm>
        </p:spPr>
        <p:txBody>
          <a:bodyPr/>
          <a:lstStyle/>
          <a:p>
            <a:pPr eaLnBrk="1" hangingPunct="1"/>
            <a:r>
              <a:rPr lang="en-US"/>
              <a:t>Inorder Traversal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43063"/>
            <a:ext cx="7772400" cy="4452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sz="2800"/>
              <a:t>Traverse left subtree, visit root, traverse right subtree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24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inOrderTraverse(BinaryNode 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if(T ==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return;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inOrderTraverse(T.left);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T.displayNode();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inOrderTraverse(T.right);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AD7D0E-F12B-4F31-BF5A-5EAB5B539D2E}" type="slidenum">
              <a:rPr lang="en-US"/>
              <a:pPr/>
              <a:t>5</a:t>
            </a:fld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47713"/>
          </a:xfrm>
        </p:spPr>
        <p:txBody>
          <a:bodyPr/>
          <a:lstStyle/>
          <a:p>
            <a:pPr eaLnBrk="1" hangingPunct="1"/>
            <a:r>
              <a:rPr lang="en-US"/>
              <a:t>Height of a Tree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43063"/>
            <a:ext cx="7772400" cy="44529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/>
              <a:t>Idea: use a postorder traversal, since we first need the heights of the subtrees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int height(BinaryNode T)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if(T == null)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return –1;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else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return 1 +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   max(height(T.left),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       height(T.right));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06C377-480F-4148-AC3B-ABE085D68F78}" type="slidenum">
              <a:rPr lang="en-US"/>
              <a:pPr/>
              <a:t>6</a:t>
            </a:fld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666750"/>
          </a:xfrm>
        </p:spPr>
        <p:txBody>
          <a:bodyPr/>
          <a:lstStyle/>
          <a:p>
            <a:pPr eaLnBrk="1" hangingPunct="1"/>
            <a:r>
              <a:rPr lang="en-US"/>
              <a:t>Preorder Iterative Traversal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4438"/>
            <a:ext cx="7772400" cy="5454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GB" sz="2400" dirty="0"/>
              <a:t>Use an initially-empty stack, </a:t>
            </a:r>
            <a:r>
              <a:rPr lang="en-GB" sz="2400" dirty="0">
                <a:latin typeface="Courier New" pitchFamily="49" charset="0"/>
              </a:rPr>
              <a:t>TS</a:t>
            </a:r>
            <a:r>
              <a:rPr lang="en-GB" sz="2400" dirty="0"/>
              <a:t>, of type </a:t>
            </a:r>
            <a:r>
              <a:rPr lang="en-GB" sz="2400" dirty="0" err="1">
                <a:latin typeface="Courier New" pitchFamily="49" charset="0"/>
              </a:rPr>
              <a:t>BinaryNode</a:t>
            </a:r>
            <a:endParaRPr lang="en-GB" sz="24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sz="2000" dirty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 err="1">
                <a:latin typeface="Courier New" pitchFamily="49" charset="0"/>
              </a:rPr>
              <a:t>preOrderIterativeTraverse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</a:rPr>
              <a:t>BinaryNode</a:t>
            </a:r>
            <a:r>
              <a:rPr lang="en-US" sz="2000" dirty="0">
                <a:latin typeface="Courier New" pitchFamily="49" charset="0"/>
              </a:rPr>
              <a:t> 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while(T !=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</a:t>
            </a:r>
            <a:r>
              <a:rPr lang="en-US" sz="2000" dirty="0" err="1">
                <a:latin typeface="Courier New" pitchFamily="49" charset="0"/>
              </a:rPr>
              <a:t>T.displayNode</a:t>
            </a:r>
            <a:r>
              <a:rPr lang="en-US" sz="2000" dirty="0"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/* after left subtree, need to go to right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   subtree: so save it on stack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if(</a:t>
            </a:r>
            <a:r>
              <a:rPr lang="en-US" sz="2000" dirty="0" err="1">
                <a:latin typeface="Courier New" pitchFamily="49" charset="0"/>
              </a:rPr>
              <a:t>T.right</a:t>
            </a:r>
            <a:r>
              <a:rPr lang="en-US" sz="2000" dirty="0">
                <a:latin typeface="Courier New" pitchFamily="49" charset="0"/>
              </a:rPr>
              <a:t> !=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</a:rPr>
              <a:t>TS.push</a:t>
            </a:r>
            <a:r>
              <a:rPr lang="en-US" sz="2000" dirty="0">
                <a:latin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</a:rPr>
              <a:t>T.right</a:t>
            </a:r>
            <a:r>
              <a:rPr lang="en-US" sz="2000" dirty="0">
                <a:latin typeface="Courier New" pitchFamily="49" charset="0"/>
              </a:rPr>
              <a:t>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/* now traverse left subtree if it exists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if(</a:t>
            </a:r>
            <a:r>
              <a:rPr lang="en-US" sz="2000" dirty="0" err="1">
                <a:latin typeface="Courier New" pitchFamily="49" charset="0"/>
              </a:rPr>
              <a:t>T.left</a:t>
            </a:r>
            <a:r>
              <a:rPr lang="en-US" sz="2000" dirty="0">
                <a:latin typeface="Courier New" pitchFamily="49" charset="0"/>
              </a:rPr>
              <a:t> !=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  T = </a:t>
            </a:r>
            <a:r>
              <a:rPr lang="en-US" sz="2000" dirty="0" err="1">
                <a:latin typeface="Courier New" pitchFamily="49" charset="0"/>
              </a:rPr>
              <a:t>T.left</a:t>
            </a:r>
            <a:r>
              <a:rPr lang="en-US" sz="2000" dirty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/* else go to next node in preorder, which is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   at top of stack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else if(!</a:t>
            </a:r>
            <a:r>
              <a:rPr lang="en-US" sz="2000" dirty="0" err="1">
                <a:latin typeface="Courier New" pitchFamily="49" charset="0"/>
              </a:rPr>
              <a:t>TS.isEmpty</a:t>
            </a:r>
            <a:r>
              <a:rPr lang="en-US" sz="2000" dirty="0">
                <a:latin typeface="Courier New" pitchFamily="49" charset="0"/>
              </a:rPr>
              <a:t>())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  T = </a:t>
            </a:r>
            <a:r>
              <a:rPr lang="en-US" sz="2000" dirty="0" err="1">
                <a:latin typeface="Courier New" pitchFamily="49" charset="0"/>
              </a:rPr>
              <a:t>TS.pop</a:t>
            </a:r>
            <a:r>
              <a:rPr lang="en-US" sz="2000" dirty="0">
                <a:latin typeface="Courier New" pitchFamily="49" charset="0"/>
              </a:rPr>
              <a:t>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else	// traversal is finished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    T = null;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94F07F-1D8A-4604-AA94-69DC16905C69}" type="slidenum">
              <a:rPr lang="en-US"/>
              <a:pPr/>
              <a:t>7</a:t>
            </a:fld>
            <a:endParaRPr lang="en-US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Search Trees – Search</a:t>
            </a:r>
            <a:br>
              <a:rPr lang="en-US"/>
            </a:br>
            <a:r>
              <a:rPr lang="en-US"/>
              <a:t>(Iterative version)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BinaryNode find(BinaryNode T, int key)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// find the node with the given key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curr = 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while(curr.info != key)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if(key &lt; curr.info)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  curr = curr.left;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else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  curr = curr.right;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if(curr == null)	// not found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	    return null;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  return curr;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0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FB6F5-93AC-4D85-91BC-E933C721530A}" type="slidenum">
              <a:rPr lang="en-US"/>
              <a:pPr/>
              <a:t>8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Search Trees – findMin</a:t>
            </a:r>
            <a:br>
              <a:rPr lang="en-US"/>
            </a:br>
            <a:r>
              <a:rPr lang="en-US"/>
              <a:t>(Iterative version)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981200"/>
            <a:ext cx="80645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BinaryNode findMin(BinaryNode T)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// find smallest element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if(T != null)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while(T.left != null)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    T = T.left;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  return T;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COSC 2P03 Week 3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B89E88-252B-40FC-B1F3-AF36D2247D3D}" type="slidenum">
              <a:rPr lang="en-US"/>
              <a:pPr/>
              <a:t>9</a:t>
            </a:fld>
            <a:endParaRPr lang="en-US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Binary Search Trees – findMax</a:t>
            </a:r>
            <a:br>
              <a:rPr lang="en-US"/>
            </a:br>
            <a:r>
              <a:rPr lang="en-US"/>
              <a:t>(Recursive version)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28092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err="1">
                <a:latin typeface="Courier New" pitchFamily="49" charset="0"/>
              </a:rPr>
              <a:t>BinaryNode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dirty="0" err="1">
                <a:latin typeface="Courier New" pitchFamily="49" charset="0"/>
              </a:rPr>
              <a:t>findMax</a:t>
            </a:r>
            <a:r>
              <a:rPr lang="en-US" sz="2400" dirty="0">
                <a:latin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</a:rPr>
              <a:t>BinaryNode</a:t>
            </a:r>
            <a:r>
              <a:rPr lang="en-US" sz="2400" dirty="0">
                <a:latin typeface="Courier New" pitchFamily="49" charset="0"/>
              </a:rPr>
              <a:t> 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// find largest element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if(T == null)			  // base case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  return null;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else if(</a:t>
            </a:r>
            <a:r>
              <a:rPr lang="en-US" sz="2400" dirty="0" err="1">
                <a:latin typeface="Courier New" pitchFamily="49" charset="0"/>
              </a:rPr>
              <a:t>T.right</a:t>
            </a:r>
            <a:r>
              <a:rPr lang="en-US" sz="2400" dirty="0">
                <a:latin typeface="Courier New" pitchFamily="49" charset="0"/>
              </a:rPr>
              <a:t> == null) // base case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  return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  return </a:t>
            </a:r>
            <a:r>
              <a:rPr lang="en-US" sz="2400" dirty="0" err="1">
                <a:latin typeface="Courier New" pitchFamily="49" charset="0"/>
              </a:rPr>
              <a:t>findMax</a:t>
            </a:r>
            <a:r>
              <a:rPr lang="en-US" sz="2400" dirty="0">
                <a:latin typeface="Courier New" pitchFamily="49" charset="0"/>
              </a:rPr>
              <a:t>(</a:t>
            </a:r>
            <a:r>
              <a:rPr lang="en-US" sz="2400" dirty="0" err="1">
                <a:latin typeface="Courier New" pitchFamily="49" charset="0"/>
              </a:rPr>
              <a:t>T.right</a:t>
            </a:r>
            <a:r>
              <a:rPr lang="en-US" sz="2400" dirty="0">
                <a:latin typeface="Courier New" pitchFamily="49" charset="0"/>
              </a:rPr>
              <a:t>); // makes progress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>
                <a:latin typeface="Courier New" pitchFamily="49" charset="0"/>
              </a:rPr>
              <a:t>}</a:t>
            </a:r>
            <a:endParaRPr lang="en-US" sz="28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</TotalTime>
  <Words>603</Words>
  <Application>Microsoft Office PowerPoint</Application>
  <PresentationFormat>On-screen Show (4:3)</PresentationFormat>
  <Paragraphs>190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Courier New</vt:lpstr>
      <vt:lpstr>Times New Roman</vt:lpstr>
      <vt:lpstr>Default Design</vt:lpstr>
      <vt:lpstr>Tree Traversals – reminder</vt:lpstr>
      <vt:lpstr>Binary Preorder Traversal</vt:lpstr>
      <vt:lpstr>Binary Postorder Traversal</vt:lpstr>
      <vt:lpstr>Inorder Traversal</vt:lpstr>
      <vt:lpstr>Height of a Tree</vt:lpstr>
      <vt:lpstr>Preorder Iterative Traversal</vt:lpstr>
      <vt:lpstr>Binary Search Trees – Search (Iterative version)</vt:lpstr>
      <vt:lpstr>Binary Search Trees – findMin (Iterative version)</vt:lpstr>
      <vt:lpstr>Binary Search Trees – findMax (Recursive version)</vt:lpstr>
      <vt:lpstr>Binary Search Trees – Insert (iterative)</vt:lpstr>
      <vt:lpstr>Binary Search Trees – Delete (see Weiss, section 4.3)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2P03 week 3</dc:title>
  <dc:creator>Sheridan Houghten</dc:creator>
  <cp:lastModifiedBy>Sheridan Houghten</cp:lastModifiedBy>
  <cp:revision>73</cp:revision>
  <dcterms:created xsi:type="dcterms:W3CDTF">1601-01-01T00:00:00Z</dcterms:created>
  <dcterms:modified xsi:type="dcterms:W3CDTF">2019-09-16T14:29:43Z</dcterms:modified>
</cp:coreProperties>
</file>