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264" r:id="rId3"/>
    <p:sldId id="265" r:id="rId4"/>
    <p:sldId id="26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1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A337C9-8DBC-4031-9821-C5AB38F6141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3290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82BD13-0B37-43E2-B647-BC74FEC77FE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8479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74227-B958-4F8D-87C7-9D6D34CE1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0316-3309-46E0-9E77-53C576C75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87325-C52A-457A-B306-CECF1657B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E3FB0-689E-4009-8310-0C24E3C37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2E5DD-23FC-4A29-A75C-2DEC8ECC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E97FA-7002-4448-8EF1-DEAE153AE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04F20-C523-4850-8DCB-4ED075283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45D0-D44B-4939-B54D-3CD564E0E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37EE7-3FD5-4B1F-A66A-0443D20B8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6CBA7-F0A5-4901-A647-9759B05E5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D83839-CCDD-4CC2-A490-F73912F21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979A165-328A-4223-8172-A53D819B4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34B05-08CF-4AD1-9704-E3F51578304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1143000"/>
          </a:xfrm>
        </p:spPr>
        <p:txBody>
          <a:bodyPr/>
          <a:lstStyle/>
          <a:p>
            <a:pPr eaLnBrk="1" hangingPunct="1"/>
            <a:r>
              <a:rPr lang="en-CA" sz="4000"/>
              <a:t>Reasons to study Data Structures &amp; Algorithms</a:t>
            </a:r>
          </a:p>
        </p:txBody>
      </p:sp>
      <p:sp>
        <p:nvSpPr>
          <p:cNvPr id="205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05800" cy="4343400"/>
          </a:xfrm>
        </p:spPr>
        <p:txBody>
          <a:bodyPr/>
          <a:lstStyle/>
          <a:p>
            <a:pPr eaLnBrk="1" hangingPunct="1"/>
            <a:r>
              <a:rPr lang="en-US" sz="2400">
                <a:cs typeface="Times New Roman" pitchFamily="18" charset="0"/>
              </a:rPr>
              <a:t>Provide abstraction</a:t>
            </a:r>
          </a:p>
          <a:p>
            <a:pPr eaLnBrk="1" hangingPunct="1"/>
            <a:r>
              <a:rPr lang="en-US" sz="2400">
                <a:cs typeface="Times New Roman" pitchFamily="18" charset="0"/>
              </a:rPr>
              <a:t>Handling of real-world data storage</a:t>
            </a:r>
          </a:p>
          <a:p>
            <a:pPr eaLnBrk="1" hangingPunct="1"/>
            <a:r>
              <a:rPr lang="en-US" sz="2400">
                <a:cs typeface="Times New Roman" pitchFamily="18" charset="0"/>
              </a:rPr>
              <a:t>Programmer’s tools</a:t>
            </a:r>
          </a:p>
          <a:p>
            <a:pPr eaLnBrk="1" hangingPunct="1"/>
            <a:r>
              <a:rPr lang="en-US" sz="2400">
                <a:cs typeface="Times New Roman" pitchFamily="18" charset="0"/>
              </a:rPr>
              <a:t>Modeling of real-world objects and concepts</a:t>
            </a:r>
          </a:p>
          <a:p>
            <a:pPr eaLnBrk="1" hangingPunct="1"/>
            <a:r>
              <a:rPr lang="en-US" sz="2400">
                <a:cs typeface="Times New Roman" pitchFamily="18" charset="0"/>
              </a:rPr>
              <a:t>Programs more readable, understandable, maintainable</a:t>
            </a:r>
          </a:p>
          <a:p>
            <a:pPr eaLnBrk="1" hangingPunct="1"/>
            <a:r>
              <a:rPr lang="en-US" sz="2400">
                <a:cs typeface="Times New Roman" pitchFamily="18" charset="0"/>
              </a:rPr>
              <a:t>If you have a good feeling for them, you are a better programmer!</a:t>
            </a:r>
          </a:p>
          <a:p>
            <a:pPr lvl="1" eaLnBrk="1" hangingPunct="1"/>
            <a:r>
              <a:rPr lang="en-US" sz="2000">
                <a:cs typeface="Times New Roman" pitchFamily="18" charset="0"/>
              </a:rPr>
              <a:t>You can solve the problem faster</a:t>
            </a:r>
          </a:p>
          <a:p>
            <a:pPr lvl="1" eaLnBrk="1" hangingPunct="1"/>
            <a:r>
              <a:rPr lang="en-US" sz="2000">
                <a:cs typeface="Times New Roman" pitchFamily="18" charset="0"/>
              </a:rPr>
              <a:t>Your program works better, with fewer bugs</a:t>
            </a:r>
          </a:p>
          <a:p>
            <a:pPr lvl="1" eaLnBrk="1" hangingPunct="1"/>
            <a:r>
              <a:rPr lang="en-US" sz="2000">
                <a:cs typeface="Times New Roman" pitchFamily="18" charset="0"/>
              </a:rPr>
              <a:t>You will know when you have been given an impossible task</a:t>
            </a:r>
            <a:endParaRPr lang="en-CA" sz="20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89B9F-1686-4C2D-A129-8A01FD43897D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24936" cy="1143000"/>
          </a:xfrm>
        </p:spPr>
        <p:txBody>
          <a:bodyPr/>
          <a:lstStyle/>
          <a:p>
            <a:pPr eaLnBrk="1" hangingPunct="1"/>
            <a:r>
              <a:rPr lang="en-US" dirty="0"/>
              <a:t>Table of Computational Complexity</a:t>
            </a:r>
            <a:endParaRPr lang="en-CA"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dirty="0">
                <a:cs typeface="Times New Roman" pitchFamily="18" charset="0"/>
              </a:rPr>
              <a:t>If a step takes 0.001 ms and the problem size is N:</a:t>
            </a:r>
          </a:p>
          <a:p>
            <a:pPr eaLnBrk="1" hangingPunct="1">
              <a:buFontTx/>
              <a:buNone/>
            </a:pPr>
            <a:endParaRPr lang="en-US" sz="2800" dirty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CA" sz="2800" dirty="0"/>
          </a:p>
        </p:txBody>
      </p:sp>
      <p:graphicFrame>
        <p:nvGraphicFramePr>
          <p:cNvPr id="11423" name="Group 159"/>
          <p:cNvGraphicFramePr>
            <a:graphicFrameLocks noGrp="1"/>
          </p:cNvGraphicFramePr>
          <p:nvPr/>
        </p:nvGraphicFramePr>
        <p:xfrm>
          <a:off x="304800" y="2420888"/>
          <a:ext cx="8458200" cy="3113723"/>
        </p:xfrm>
        <a:graphic>
          <a:graphicData uri="http://schemas.openxmlformats.org/drawingml/2006/table">
            <a:tbl>
              <a:tblPr/>
              <a:tblGrid>
                <a:gridCol w="1314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97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59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N=10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N=100</a:t>
                      </a:r>
                      <a:endParaRPr kumimoji="0" lang="en-CA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N=1000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9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Steps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Steps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Steps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Time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f(N) = N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0.01ms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f(N) = N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0.1ms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f(N) = N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16.67min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f(N) = 2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CA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1024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1.02ms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1.27x10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4.0x10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yrs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1.07x10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301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3.4x10</a:t>
                      </a:r>
                      <a:r>
                        <a:rPr kumimoji="0" lang="en-US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287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yrs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38100" marR="38100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4E5C7-5F55-49B8-9E30-9B94F161C4C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Comparison: O(n</a:t>
            </a:r>
            <a:r>
              <a:rPr lang="en-US" baseline="30000"/>
              <a:t>2</a:t>
            </a:r>
            <a:r>
              <a:rPr lang="en-US"/>
              <a:t>) vs O(n log n)</a:t>
            </a:r>
            <a:endParaRPr lang="en-CA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Assume </a:t>
            </a:r>
            <a:r>
              <a:rPr lang="en-US" sz="2800" dirty="0">
                <a:cs typeface="Times New Roman" pitchFamily="18" charset="0"/>
              </a:rPr>
              <a:t>a machine is running at 300 000 MIPs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cs typeface="Times New Roman" pitchFamily="18" charset="0"/>
              </a:rPr>
              <a:t>Assume 1 instruction per iteration.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cs typeface="Times New Roman" pitchFamily="18" charset="0"/>
              </a:rPr>
              <a:t>Time to sort 1 billion numbers: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cs typeface="Times New Roman" pitchFamily="18" charset="0"/>
              </a:rPr>
              <a:t>Bubble sort O(n</a:t>
            </a:r>
            <a:r>
              <a:rPr lang="en-US" sz="2800" b="1" baseline="30000" dirty="0">
                <a:cs typeface="Times New Roman" pitchFamily="18" charset="0"/>
              </a:rPr>
              <a:t>2</a:t>
            </a:r>
            <a:r>
              <a:rPr lang="en-US" sz="2800" b="1" dirty="0"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cs typeface="Times New Roman" pitchFamily="18" charset="0"/>
              </a:rPr>
              <a:t>	(10</a:t>
            </a:r>
            <a:r>
              <a:rPr lang="en-US" sz="2800" baseline="30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)</a:t>
            </a:r>
            <a:r>
              <a:rPr lang="en-US" sz="2800" baseline="30000" dirty="0">
                <a:cs typeface="Times New Roman" pitchFamily="18" charset="0"/>
              </a:rPr>
              <a:t>2</a:t>
            </a:r>
            <a:r>
              <a:rPr lang="en-US" sz="2800" dirty="0">
                <a:cs typeface="Times New Roman" pitchFamily="18" charset="0"/>
              </a:rPr>
              <a:t> steps / (3x10</a:t>
            </a:r>
            <a:r>
              <a:rPr lang="en-US" sz="2800" baseline="30000" dirty="0">
                <a:cs typeface="Times New Roman" pitchFamily="18" charset="0"/>
              </a:rPr>
              <a:t>11</a:t>
            </a:r>
            <a:r>
              <a:rPr lang="en-US" sz="2800" dirty="0">
                <a:cs typeface="Times New Roman" pitchFamily="18" charset="0"/>
              </a:rPr>
              <a:t> steps/sec) ≈ 39 days.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b="1" dirty="0">
                <a:cs typeface="Times New Roman" pitchFamily="18" charset="0"/>
              </a:rPr>
              <a:t>Quick sort O(n log 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cs typeface="Times New Roman" pitchFamily="18" charset="0"/>
              </a:rPr>
              <a:t>	10</a:t>
            </a:r>
            <a:r>
              <a:rPr lang="en-US" sz="2800" baseline="30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 * log</a:t>
            </a:r>
            <a:r>
              <a:rPr lang="en-US" sz="2800" baseline="-30000" dirty="0">
                <a:cs typeface="Times New Roman" pitchFamily="18" charset="0"/>
              </a:rPr>
              <a:t>2</a:t>
            </a:r>
            <a:r>
              <a:rPr lang="en-US" sz="2800" dirty="0">
                <a:cs typeface="Times New Roman" pitchFamily="18" charset="0"/>
              </a:rPr>
              <a:t>(10</a:t>
            </a:r>
            <a:r>
              <a:rPr lang="en-US" sz="2800" baseline="30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) steps / (3x10</a:t>
            </a:r>
            <a:r>
              <a:rPr lang="en-US" sz="2800" baseline="30000" dirty="0">
                <a:cs typeface="Times New Roman" pitchFamily="18" charset="0"/>
              </a:rPr>
              <a:t>11</a:t>
            </a:r>
            <a:r>
              <a:rPr lang="en-US" sz="2800" dirty="0">
                <a:cs typeface="Times New Roman" pitchFamily="18" charset="0"/>
              </a:rPr>
              <a:t> steps/sec)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cs typeface="Times New Roman" pitchFamily="18" charset="0"/>
              </a:rPr>
              <a:t>	 ≈ 10</a:t>
            </a:r>
            <a:r>
              <a:rPr lang="en-US" sz="2800" baseline="30000" dirty="0">
                <a:cs typeface="Times New Roman" pitchFamily="18" charset="0"/>
              </a:rPr>
              <a:t>9</a:t>
            </a:r>
            <a:r>
              <a:rPr lang="en-US" sz="2800" dirty="0">
                <a:cs typeface="Times New Roman" pitchFamily="18" charset="0"/>
              </a:rPr>
              <a:t> * 30 steps / (3x10</a:t>
            </a:r>
            <a:r>
              <a:rPr lang="en-US" sz="2800" baseline="30000" dirty="0">
                <a:cs typeface="Times New Roman" pitchFamily="18" charset="0"/>
              </a:rPr>
              <a:t>11</a:t>
            </a:r>
            <a:r>
              <a:rPr lang="en-US" sz="2800" dirty="0">
                <a:cs typeface="Times New Roman" pitchFamily="18" charset="0"/>
              </a:rPr>
              <a:t> steps/sec) ≈ 0.11 seconds.</a:t>
            </a:r>
            <a:endParaRPr lang="en-CA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latin typeface="Times New Roman" pitchFamily="18" charset="0"/>
              </a:rPr>
              <a:t>COSC 2P03 Week 1</a:t>
            </a:r>
          </a:p>
        </p:txBody>
      </p:sp>
      <p:sp>
        <p:nvSpPr>
          <p:cNvPr id="2662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9C4A957-ED09-40C1-8B31-37BB9ED53FF3}" type="slidenum">
              <a:rPr lang="en-US" sz="1400">
                <a:latin typeface="Times New Roman" pitchFamily="18" charset="0"/>
              </a:rPr>
              <a:pPr algn="r"/>
              <a:t>12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Rules of Recursion</a:t>
            </a:r>
            <a:br>
              <a:rPr lang="en-US" dirty="0"/>
            </a:br>
            <a:r>
              <a:rPr lang="en-US" dirty="0"/>
              <a:t>(Weiss, section 1.3)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/>
              <a:t>There must be </a:t>
            </a:r>
            <a:r>
              <a:rPr lang="en-US" b="1" dirty="0"/>
              <a:t>base cases</a:t>
            </a:r>
            <a:r>
              <a:rPr lang="en-US" dirty="0"/>
              <a:t> that can be solved without recursion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/>
              <a:t>Recursive calls must always </a:t>
            </a:r>
            <a:r>
              <a:rPr lang="en-US" b="1" dirty="0"/>
              <a:t>make progress</a:t>
            </a:r>
            <a:r>
              <a:rPr lang="en-US" dirty="0"/>
              <a:t> towards a base case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/>
              <a:t>Assume that </a:t>
            </a:r>
            <a:r>
              <a:rPr lang="en-US" b="1" dirty="0"/>
              <a:t>all recursive calls work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b="1" dirty="0"/>
              <a:t>Never duplicate work</a:t>
            </a:r>
            <a:r>
              <a:rPr lang="en-US" dirty="0"/>
              <a:t> by solving the </a:t>
            </a:r>
            <a:r>
              <a:rPr lang="en-US" i="1" dirty="0"/>
              <a:t>same</a:t>
            </a:r>
            <a:r>
              <a:rPr lang="en-US" dirty="0"/>
              <a:t> instance of a problem in </a:t>
            </a:r>
            <a:r>
              <a:rPr lang="en-US" i="1" dirty="0"/>
              <a:t>separate</a:t>
            </a:r>
            <a:r>
              <a:rPr lang="en-US" dirty="0"/>
              <a:t> recursive calls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latin typeface="Times New Roman" pitchFamily="18" charset="0"/>
              </a:rPr>
              <a:t>COSC 2P03 Week 1</a:t>
            </a:r>
          </a:p>
        </p:txBody>
      </p:sp>
      <p:sp>
        <p:nvSpPr>
          <p:cNvPr id="27651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249F2F8-68F0-4913-A0EA-521895DC9323}" type="slidenum">
              <a:rPr lang="en-US" sz="1400">
                <a:latin typeface="Times New Roman" pitchFamily="18" charset="0"/>
              </a:rPr>
              <a:pPr algn="r"/>
              <a:t>13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Recursive method </a:t>
            </a:r>
            <a:r>
              <a:rPr lang="en-US" sz="4000" dirty="0" err="1">
                <a:latin typeface="Courier New" pitchFamily="49" charset="0"/>
              </a:rPr>
              <a:t>printOut</a:t>
            </a:r>
            <a:br>
              <a:rPr lang="en-US" sz="4000" dirty="0">
                <a:latin typeface="Courier New" pitchFamily="49" charset="0"/>
              </a:rPr>
            </a:br>
            <a:r>
              <a:rPr lang="en-US" dirty="0"/>
              <a:t>(Weiss, section 1.3)</a:t>
            </a:r>
            <a:endParaRPr lang="en-US" sz="4000" dirty="0">
              <a:latin typeface="Courier New" pitchFamily="49" charset="0"/>
            </a:endParaRP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public static void printOut(int n)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  if(n &gt;= 10)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    printOut(n/10);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  printDigit(n % 10);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 txBox="1">
            <a:spLocks noGrp="1"/>
          </p:cNvSpPr>
          <p:nvPr/>
        </p:nvSpPr>
        <p:spPr bwMode="auto">
          <a:xfrm>
            <a:off x="3059113" y="6381750"/>
            <a:ext cx="289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latin typeface="Times New Roman" pitchFamily="18" charset="0"/>
              </a:rPr>
              <a:t>COSC 2P03 Week 1</a:t>
            </a:r>
          </a:p>
        </p:txBody>
      </p:sp>
      <p:sp>
        <p:nvSpPr>
          <p:cNvPr id="2867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E457C94-4585-4CEE-B015-4BA4E510971B}" type="slidenum">
              <a:rPr lang="en-US" sz="1400">
                <a:latin typeface="Times New Roman" pitchFamily="18" charset="0"/>
              </a:rPr>
              <a:pPr algn="r"/>
              <a:t>14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692150"/>
            <a:ext cx="7772400" cy="54038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/>
              <a:t> 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042988" y="2708275"/>
            <a:ext cx="352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>
              <a:latin typeface="Times New Roman" pitchFamily="18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3529013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printOut(5034) {</a:t>
            </a:r>
          </a:p>
          <a:p>
            <a:r>
              <a:rPr lang="en-US" sz="1800"/>
              <a:t>  if(5034 &gt;= 10) // true</a:t>
            </a:r>
          </a:p>
          <a:p>
            <a:r>
              <a:rPr lang="en-US" sz="1800"/>
              <a:t>    </a:t>
            </a:r>
            <a:r>
              <a:rPr lang="en-US" sz="1800" b="1">
                <a:solidFill>
                  <a:schemeClr val="accent1"/>
                </a:solidFill>
              </a:rPr>
              <a:t>printOut(5034 / 10);</a:t>
            </a:r>
          </a:p>
          <a:p>
            <a:r>
              <a:rPr lang="en-US" sz="1800"/>
              <a:t>  printDigit(5034 % 10);</a:t>
            </a:r>
          </a:p>
          <a:p>
            <a:r>
              <a:rPr lang="en-US" sz="1800"/>
              <a:t>}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85813" y="1785938"/>
            <a:ext cx="3529012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err="1"/>
              <a:t>printOut</a:t>
            </a:r>
            <a:r>
              <a:rPr lang="en-US" sz="1800" dirty="0"/>
              <a:t>(503) {</a:t>
            </a:r>
          </a:p>
          <a:p>
            <a:r>
              <a:rPr lang="en-US" sz="1800" dirty="0"/>
              <a:t>  if(503 &gt;= 10) // true</a:t>
            </a:r>
          </a:p>
          <a:p>
            <a:r>
              <a:rPr lang="en-US" sz="1800" dirty="0"/>
              <a:t>    </a:t>
            </a:r>
            <a:r>
              <a:rPr lang="en-US" sz="1800" b="1" dirty="0" err="1">
                <a:solidFill>
                  <a:schemeClr val="accent1"/>
                </a:solidFill>
              </a:rPr>
              <a:t>printOut</a:t>
            </a:r>
            <a:r>
              <a:rPr lang="en-US" sz="1800" b="1" dirty="0">
                <a:solidFill>
                  <a:schemeClr val="accent1"/>
                </a:solidFill>
              </a:rPr>
              <a:t>(503 / 10);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printDigit</a:t>
            </a:r>
            <a:r>
              <a:rPr lang="en-US" sz="1800" dirty="0"/>
              <a:t>(503 % 10);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57313" y="3357563"/>
            <a:ext cx="3529012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err="1"/>
              <a:t>printOut</a:t>
            </a:r>
            <a:r>
              <a:rPr lang="en-US" sz="1800" dirty="0"/>
              <a:t>(50) {</a:t>
            </a:r>
          </a:p>
          <a:p>
            <a:r>
              <a:rPr lang="en-US" sz="1800" dirty="0"/>
              <a:t>  if(50 &gt;= 10) // true</a:t>
            </a:r>
          </a:p>
          <a:p>
            <a:r>
              <a:rPr lang="en-US" sz="1800" dirty="0"/>
              <a:t>    </a:t>
            </a:r>
            <a:r>
              <a:rPr lang="en-US" sz="1800" b="1" dirty="0" err="1">
                <a:solidFill>
                  <a:schemeClr val="accent1"/>
                </a:solidFill>
              </a:rPr>
              <a:t>printOut</a:t>
            </a:r>
            <a:r>
              <a:rPr lang="en-US" sz="1800" b="1" dirty="0">
                <a:solidFill>
                  <a:schemeClr val="accent1"/>
                </a:solidFill>
              </a:rPr>
              <a:t>(50 / 10);</a:t>
            </a:r>
          </a:p>
          <a:p>
            <a:r>
              <a:rPr lang="en-US" sz="1800" dirty="0"/>
              <a:t>  </a:t>
            </a:r>
            <a:r>
              <a:rPr lang="en-US" sz="1800" dirty="0" err="1"/>
              <a:t>printDigit</a:t>
            </a:r>
            <a:r>
              <a:rPr lang="en-US" sz="1800" dirty="0"/>
              <a:t>(50 % 10);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928813" y="4929188"/>
            <a:ext cx="3529012" cy="1474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err="1"/>
              <a:t>printOut</a:t>
            </a:r>
            <a:r>
              <a:rPr lang="en-US" sz="1800" dirty="0"/>
              <a:t>(5) {</a:t>
            </a:r>
          </a:p>
          <a:p>
            <a:r>
              <a:rPr lang="en-US" sz="1800" dirty="0"/>
              <a:t>  if(5 &gt;= 10)</a:t>
            </a:r>
          </a:p>
          <a:p>
            <a:r>
              <a:rPr lang="en-US" sz="1800" dirty="0"/>
              <a:t>    // false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US" sz="1800" dirty="0"/>
              <a:t>  </a:t>
            </a:r>
            <a:r>
              <a:rPr lang="en-US" sz="1800" dirty="0" err="1"/>
              <a:t>printDigit</a:t>
            </a:r>
            <a:r>
              <a:rPr lang="en-US" sz="1800" dirty="0"/>
              <a:t>(5 % 10);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 flipH="1">
            <a:off x="179388" y="981075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179388" y="981075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179388" y="2060575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 flipH="1">
            <a:off x="642938" y="2500313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6" name="Line 15"/>
          <p:cNvSpPr>
            <a:spLocks noChangeShapeType="1"/>
          </p:cNvSpPr>
          <p:nvPr/>
        </p:nvSpPr>
        <p:spPr bwMode="auto">
          <a:xfrm>
            <a:off x="642938" y="2500313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7" name="Line 16"/>
          <p:cNvSpPr>
            <a:spLocks noChangeShapeType="1"/>
          </p:cNvSpPr>
          <p:nvPr/>
        </p:nvSpPr>
        <p:spPr bwMode="auto">
          <a:xfrm>
            <a:off x="642938" y="3579813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8688" name="Line 17"/>
          <p:cNvSpPr>
            <a:spLocks noChangeShapeType="1"/>
          </p:cNvSpPr>
          <p:nvPr/>
        </p:nvSpPr>
        <p:spPr bwMode="auto">
          <a:xfrm flipH="1">
            <a:off x="1214438" y="407193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89" name="Line 18"/>
          <p:cNvSpPr>
            <a:spLocks noChangeShapeType="1"/>
          </p:cNvSpPr>
          <p:nvPr/>
        </p:nvSpPr>
        <p:spPr bwMode="auto">
          <a:xfrm>
            <a:off x="1214438" y="407193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690" name="Line 19"/>
          <p:cNvSpPr>
            <a:spLocks noChangeShapeType="1"/>
          </p:cNvSpPr>
          <p:nvPr/>
        </p:nvSpPr>
        <p:spPr bwMode="auto">
          <a:xfrm>
            <a:off x="1214438" y="5151438"/>
            <a:ext cx="647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8691" name="Text Box 20"/>
          <p:cNvSpPr txBox="1">
            <a:spLocks noChangeArrowheads="1"/>
          </p:cNvSpPr>
          <p:nvPr/>
        </p:nvSpPr>
        <p:spPr bwMode="auto">
          <a:xfrm>
            <a:off x="6804025" y="404813"/>
            <a:ext cx="2089150" cy="56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imes New Roman" pitchFamily="18" charset="0"/>
              </a:rPr>
              <a:t>Output</a:t>
            </a:r>
          </a:p>
          <a:p>
            <a:pPr algn="ctr"/>
            <a:endParaRPr lang="en-US" sz="1800" b="1"/>
          </a:p>
          <a:p>
            <a:pPr algn="ctr"/>
            <a:r>
              <a:rPr lang="en-US" sz="1800"/>
              <a:t>4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3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0</a:t>
            </a:r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endParaRPr lang="en-US" sz="1800"/>
          </a:p>
          <a:p>
            <a:pPr algn="ctr"/>
            <a:r>
              <a:rPr lang="en-US" sz="1800"/>
              <a:t>5</a:t>
            </a:r>
          </a:p>
        </p:txBody>
      </p:sp>
      <p:sp>
        <p:nvSpPr>
          <p:cNvPr id="28692" name="Line 21"/>
          <p:cNvSpPr>
            <a:spLocks noChangeShapeType="1"/>
          </p:cNvSpPr>
          <p:nvPr/>
        </p:nvSpPr>
        <p:spPr bwMode="auto">
          <a:xfrm flipV="1">
            <a:off x="8532813" y="1268413"/>
            <a:ext cx="0" cy="4608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pSp>
        <p:nvGrpSpPr>
          <p:cNvPr id="28693" name="Group 29"/>
          <p:cNvGrpSpPr>
            <a:grpSpLocks/>
          </p:cNvGrpSpPr>
          <p:nvPr/>
        </p:nvGrpSpPr>
        <p:grpSpPr bwMode="auto">
          <a:xfrm flipH="1">
            <a:off x="3714750" y="4357688"/>
            <a:ext cx="2305050" cy="1871662"/>
            <a:chOff x="521" y="2886"/>
            <a:chExt cx="681" cy="1179"/>
          </a:xfrm>
        </p:grpSpPr>
        <p:sp>
          <p:nvSpPr>
            <p:cNvPr id="28694" name="Line 26"/>
            <p:cNvSpPr>
              <a:spLocks noChangeShapeType="1"/>
            </p:cNvSpPr>
            <p:nvPr/>
          </p:nvSpPr>
          <p:spPr bwMode="auto">
            <a:xfrm flipH="1">
              <a:off x="521" y="4065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695" name="Line 27"/>
            <p:cNvSpPr>
              <a:spLocks noChangeShapeType="1"/>
            </p:cNvSpPr>
            <p:nvPr/>
          </p:nvSpPr>
          <p:spPr bwMode="auto">
            <a:xfrm flipV="1">
              <a:off x="521" y="2886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696" name="Line 28"/>
            <p:cNvSpPr>
              <a:spLocks noChangeShapeType="1"/>
            </p:cNvSpPr>
            <p:nvPr/>
          </p:nvSpPr>
          <p:spPr bwMode="auto">
            <a:xfrm>
              <a:off x="521" y="2886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28697" name="Group 38"/>
          <p:cNvGrpSpPr>
            <a:grpSpLocks/>
          </p:cNvGrpSpPr>
          <p:nvPr/>
        </p:nvGrpSpPr>
        <p:grpSpPr bwMode="auto">
          <a:xfrm flipH="1">
            <a:off x="3429000" y="2786063"/>
            <a:ext cx="2305050" cy="1871662"/>
            <a:chOff x="521" y="2886"/>
            <a:chExt cx="681" cy="1179"/>
          </a:xfrm>
        </p:grpSpPr>
        <p:sp>
          <p:nvSpPr>
            <p:cNvPr id="28698" name="Line 39"/>
            <p:cNvSpPr>
              <a:spLocks noChangeShapeType="1"/>
            </p:cNvSpPr>
            <p:nvPr/>
          </p:nvSpPr>
          <p:spPr bwMode="auto">
            <a:xfrm flipH="1">
              <a:off x="521" y="4065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699" name="Line 40"/>
            <p:cNvSpPr>
              <a:spLocks noChangeShapeType="1"/>
            </p:cNvSpPr>
            <p:nvPr/>
          </p:nvSpPr>
          <p:spPr bwMode="auto">
            <a:xfrm flipV="1">
              <a:off x="521" y="2886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700" name="Line 41"/>
            <p:cNvSpPr>
              <a:spLocks noChangeShapeType="1"/>
            </p:cNvSpPr>
            <p:nvPr/>
          </p:nvSpPr>
          <p:spPr bwMode="auto">
            <a:xfrm>
              <a:off x="521" y="2886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28701" name="Group 42"/>
          <p:cNvGrpSpPr>
            <a:grpSpLocks/>
          </p:cNvGrpSpPr>
          <p:nvPr/>
        </p:nvGrpSpPr>
        <p:grpSpPr bwMode="auto">
          <a:xfrm flipH="1">
            <a:off x="2916238" y="1268413"/>
            <a:ext cx="2305050" cy="1871662"/>
            <a:chOff x="521" y="2886"/>
            <a:chExt cx="681" cy="1179"/>
          </a:xfrm>
        </p:grpSpPr>
        <p:sp>
          <p:nvSpPr>
            <p:cNvPr id="28702" name="Line 43"/>
            <p:cNvSpPr>
              <a:spLocks noChangeShapeType="1"/>
            </p:cNvSpPr>
            <p:nvPr/>
          </p:nvSpPr>
          <p:spPr bwMode="auto">
            <a:xfrm flipH="1">
              <a:off x="521" y="4065"/>
              <a:ext cx="6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703" name="Line 44"/>
            <p:cNvSpPr>
              <a:spLocks noChangeShapeType="1"/>
            </p:cNvSpPr>
            <p:nvPr/>
          </p:nvSpPr>
          <p:spPr bwMode="auto">
            <a:xfrm flipV="1">
              <a:off x="521" y="2886"/>
              <a:ext cx="0" cy="11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704" name="Line 45"/>
            <p:cNvSpPr>
              <a:spLocks noChangeShapeType="1"/>
            </p:cNvSpPr>
            <p:nvPr/>
          </p:nvSpPr>
          <p:spPr bwMode="auto">
            <a:xfrm>
              <a:off x="521" y="2886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latin typeface="Times New Roman" pitchFamily="18" charset="0"/>
              </a:rPr>
              <a:t>COSC 2P03 Week 1</a:t>
            </a:r>
          </a:p>
        </p:txBody>
      </p:sp>
      <p:sp>
        <p:nvSpPr>
          <p:cNvPr id="29699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6872C2E-96CF-4DA2-9BEA-A239524C4821}" type="slidenum">
              <a:rPr lang="en-US" sz="1400">
                <a:latin typeface="Times New Roman" pitchFamily="18" charset="0"/>
              </a:rPr>
              <a:pPr algn="r"/>
              <a:t>15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Sequence of calls to determine F</a:t>
            </a:r>
            <a:r>
              <a:rPr lang="en-US" baseline="-25000"/>
              <a:t>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ln w="12700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/>
              <a:t>	</a:t>
            </a:r>
            <a:r>
              <a:rPr lang="en-US" sz="2400" b="1" dirty="0">
                <a:latin typeface="Courier New" pitchFamily="49" charset="0"/>
              </a:rPr>
              <a:t>			fib(5)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			fib(4)	fib(3)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		fib(3)	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fib(2)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fib(2)</a:t>
            </a:r>
            <a:r>
              <a:rPr lang="en-US" sz="2400" b="1" dirty="0">
                <a:latin typeface="Courier New" pitchFamily="49" charset="0"/>
              </a:rPr>
              <a:t>  fib(1)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fib(2)</a:t>
            </a:r>
            <a:r>
              <a:rPr lang="en-US" sz="2400" b="1" dirty="0">
                <a:latin typeface="Courier New" pitchFamily="49" charset="0"/>
              </a:rPr>
              <a:t> fib(1) fib(1) fib(0) fib(1)	fib(0)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400" b="1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400" b="1" dirty="0">
                <a:latin typeface="Courier New" pitchFamily="49" charset="0"/>
              </a:rPr>
              <a:t>fib(1)   fib(0)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400" b="1" dirty="0">
              <a:latin typeface="Courier New" pitchFamily="49" charset="0"/>
            </a:endParaRP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 flipH="1">
            <a:off x="3059113" y="2276475"/>
            <a:ext cx="43338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4643438" y="2276475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 flipH="1">
            <a:off x="2051050" y="292417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>
            <a:off x="3708400" y="292417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6" name="Line 8"/>
          <p:cNvSpPr>
            <a:spLocks noChangeShapeType="1"/>
          </p:cNvSpPr>
          <p:nvPr/>
        </p:nvSpPr>
        <p:spPr bwMode="auto">
          <a:xfrm>
            <a:off x="4787900" y="2997200"/>
            <a:ext cx="50323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7" name="Line 9"/>
          <p:cNvSpPr>
            <a:spLocks noChangeShapeType="1"/>
          </p:cNvSpPr>
          <p:nvPr/>
        </p:nvSpPr>
        <p:spPr bwMode="auto">
          <a:xfrm>
            <a:off x="5580063" y="2924175"/>
            <a:ext cx="13684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8" name="Line 10"/>
          <p:cNvSpPr>
            <a:spLocks noChangeShapeType="1"/>
          </p:cNvSpPr>
          <p:nvPr/>
        </p:nvSpPr>
        <p:spPr bwMode="auto">
          <a:xfrm flipH="1">
            <a:off x="1258888" y="3644900"/>
            <a:ext cx="3603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09" name="Line 11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0" name="Line 12"/>
          <p:cNvSpPr>
            <a:spLocks noChangeShapeType="1"/>
          </p:cNvSpPr>
          <p:nvPr/>
        </p:nvSpPr>
        <p:spPr bwMode="auto">
          <a:xfrm flipH="1">
            <a:off x="3492500" y="3644900"/>
            <a:ext cx="7143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1" name="Line 13"/>
          <p:cNvSpPr>
            <a:spLocks noChangeShapeType="1"/>
          </p:cNvSpPr>
          <p:nvPr/>
        </p:nvSpPr>
        <p:spPr bwMode="auto">
          <a:xfrm>
            <a:off x="4572000" y="36449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2" name="Line 14"/>
          <p:cNvSpPr>
            <a:spLocks noChangeShapeType="1"/>
          </p:cNvSpPr>
          <p:nvPr/>
        </p:nvSpPr>
        <p:spPr bwMode="auto">
          <a:xfrm>
            <a:off x="5580063" y="36449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3" name="Line 15"/>
          <p:cNvSpPr>
            <a:spLocks noChangeShapeType="1"/>
          </p:cNvSpPr>
          <p:nvPr/>
        </p:nvSpPr>
        <p:spPr bwMode="auto">
          <a:xfrm>
            <a:off x="6084888" y="3644900"/>
            <a:ext cx="11509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4" name="Line 16"/>
          <p:cNvSpPr>
            <a:spLocks noChangeShapeType="1"/>
          </p:cNvSpPr>
          <p:nvPr/>
        </p:nvSpPr>
        <p:spPr bwMode="auto">
          <a:xfrm>
            <a:off x="104298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715" name="Line 17"/>
          <p:cNvSpPr>
            <a:spLocks noChangeShapeType="1"/>
          </p:cNvSpPr>
          <p:nvPr/>
        </p:nvSpPr>
        <p:spPr bwMode="auto">
          <a:xfrm>
            <a:off x="1835150" y="4292600"/>
            <a:ext cx="79216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2460A-9966-4F29-AA40-40503BEBD37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Considerations</a:t>
            </a:r>
            <a:endParaRPr lang="en-CA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Speed</a:t>
            </a:r>
          </a:p>
          <a:p>
            <a:pPr eaLnBrk="1" hangingPunct="1"/>
            <a:r>
              <a:rPr lang="en-US" sz="2800"/>
              <a:t>Memory usage</a:t>
            </a:r>
          </a:p>
          <a:p>
            <a:pPr eaLnBrk="1" hangingPunct="1"/>
            <a:r>
              <a:rPr lang="en-US" sz="2800"/>
              <a:t>Complexity of structure</a:t>
            </a:r>
          </a:p>
          <a:p>
            <a:pPr eaLnBrk="1" hangingPunct="1">
              <a:buFontTx/>
              <a:buNone/>
            </a:pPr>
            <a:r>
              <a:rPr lang="en-US" sz="2800"/>
              <a:t>Examples of tradeoffs:</a:t>
            </a:r>
          </a:p>
          <a:p>
            <a:pPr eaLnBrk="1" hangingPunct="1"/>
            <a:r>
              <a:rPr lang="en-US" sz="2800"/>
              <a:t>Insertion speed vs. search speed vs. deletion speed</a:t>
            </a:r>
          </a:p>
          <a:p>
            <a:pPr eaLnBrk="1" hangingPunct="1"/>
            <a:r>
              <a:rPr lang="en-US" sz="2800"/>
              <a:t>Structure vs. speed</a:t>
            </a:r>
          </a:p>
          <a:p>
            <a:pPr eaLnBrk="1" hangingPunct="1">
              <a:buFontTx/>
              <a:buNone/>
            </a:pPr>
            <a:r>
              <a:rPr lang="en-US" sz="2800"/>
              <a:t>Your task as a programmer: think of the tradeoffs and select the best option</a:t>
            </a:r>
            <a:endParaRPr lang="en-CA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42938" y="428625"/>
            <a:ext cx="7772400" cy="785813"/>
          </a:xfrm>
        </p:spPr>
        <p:txBody>
          <a:bodyPr/>
          <a:lstStyle/>
          <a:p>
            <a:pPr eaLnBrk="1" hangingPunct="1"/>
            <a:r>
              <a:rPr lang="en-US"/>
              <a:t>Complexity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14375" y="1500188"/>
            <a:ext cx="7772400" cy="4786312"/>
          </a:xfrm>
        </p:spPr>
        <p:txBody>
          <a:bodyPr/>
          <a:lstStyle/>
          <a:p>
            <a:pPr eaLnBrk="1" hangingPunct="1"/>
            <a:r>
              <a:rPr lang="en-US"/>
              <a:t>Expresses the efficiency of an algorithm</a:t>
            </a:r>
          </a:p>
          <a:p>
            <a:pPr eaLnBrk="1" hangingPunct="1"/>
            <a:r>
              <a:rPr lang="en-US"/>
              <a:t>Running time expressed as function of problem size</a:t>
            </a:r>
          </a:p>
          <a:p>
            <a:pPr eaLnBrk="1" hangingPunct="1"/>
            <a:r>
              <a:rPr lang="en-US"/>
              <a:t>Problem size: number of inputs</a:t>
            </a:r>
          </a:p>
          <a:p>
            <a:pPr eaLnBrk="1" hangingPunct="1"/>
            <a:r>
              <a:rPr lang="en-US"/>
              <a:t>Some complexity classes:</a:t>
            </a:r>
          </a:p>
          <a:p>
            <a:pPr lvl="1" eaLnBrk="1" hangingPunct="1"/>
            <a:r>
              <a:rPr lang="en-US"/>
              <a:t>Logarithmic</a:t>
            </a:r>
          </a:p>
          <a:p>
            <a:pPr lvl="1" eaLnBrk="1" hangingPunct="1"/>
            <a:r>
              <a:rPr lang="en-US"/>
              <a:t>Linear</a:t>
            </a:r>
          </a:p>
          <a:p>
            <a:pPr lvl="1" eaLnBrk="1" hangingPunct="1"/>
            <a:r>
              <a:rPr lang="en-US"/>
              <a:t>Quadratic</a:t>
            </a:r>
          </a:p>
          <a:p>
            <a:pPr lvl="1" eaLnBrk="1" hangingPunct="1"/>
            <a:r>
              <a:rPr lang="en-US"/>
              <a:t>Exponential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COSC 2P03 Week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C24F3-EEF6-49D3-B4AB-A2613C5A52F6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“Big O” notation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Function g(n) is O(f(n)) if there are positive constants c and n</a:t>
            </a:r>
            <a:r>
              <a:rPr lang="en-US" baseline="-25000" dirty="0"/>
              <a:t>0</a:t>
            </a:r>
            <a:r>
              <a:rPr lang="en-US" dirty="0"/>
              <a:t> such that g(n) ≤ c*f(n) for all n ≥ n</a:t>
            </a:r>
            <a:r>
              <a:rPr lang="en-US" baseline="-25000" dirty="0"/>
              <a:t>0</a:t>
            </a:r>
            <a:endParaRPr lang="en-US" dirty="0"/>
          </a:p>
          <a:p>
            <a:pPr eaLnBrk="1" hangingPunct="1"/>
            <a:r>
              <a:rPr lang="en-US" i="1" dirty="0"/>
              <a:t>Upper</a:t>
            </a:r>
            <a:r>
              <a:rPr lang="en-US" dirty="0"/>
              <a:t> bound on its rate of growth</a:t>
            </a:r>
          </a:p>
          <a:p>
            <a:pPr eaLnBrk="1" hangingPunct="1"/>
            <a:r>
              <a:rPr lang="en-US" dirty="0"/>
              <a:t>Determines algorithm’s “cost” in terms of time to run</a:t>
            </a:r>
          </a:p>
          <a:p>
            <a:pPr eaLnBrk="1" hangingPunct="1"/>
            <a:r>
              <a:rPr lang="en-US" dirty="0"/>
              <a:t>Note: other measurements exist for lower bound (etc)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65D09-C6A2-403F-8702-5422BD06B009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COSC 2P03 Week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DC2F9-66D8-49E7-95C6-91D3472F46C8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/>
              <a:t>Complexity Examples 1 and 2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for(i = 0; i &lt; n; i++) {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b[i] = a[i]+1;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c[i] = a[i]+b[i];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}</a:t>
            </a:r>
            <a:r>
              <a:rPr lang="en-CA" sz="2400">
                <a:latin typeface="Courier New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sz="2400">
              <a:latin typeface="Courier New" pitchFamily="49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for(i = 0; i &lt; n; i++) {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for(j = 7; j &lt; n; j=j+3) {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  b[i] = a[i]+1;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}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c[i] = a[i]+b[i];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}</a:t>
            </a:r>
            <a:endParaRPr lang="en-CA" sz="2400">
              <a:latin typeface="Courier New" pitchFamily="49" charset="0"/>
            </a:endParaRP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762000" y="1905000"/>
            <a:ext cx="5715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762000" y="3733800"/>
            <a:ext cx="57150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19833-3937-4514-A31D-DDA4F241603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Complexity Example 3</a:t>
            </a:r>
            <a:endParaRPr lang="en-CA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for(i = 0; i &lt; n; i++) {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if(a[i] &gt; 0) {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	  for(j = 0; j &lt; n; j++)	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	    c[i] = c[i] + b[j];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else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	  c[i] = b[i];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CA" sz="2800" b="1"/>
              <a:t>Question: </a:t>
            </a:r>
            <a:r>
              <a:rPr lang="en-CA" sz="2800"/>
              <a:t>what if the outer loop were changed to: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for(i = 1; i &lt; n; i=i*2)</a:t>
            </a:r>
            <a:r>
              <a:rPr lang="en-US" sz="2800">
                <a:cs typeface="Times New Roman" pitchFamily="18" charset="0"/>
              </a:rPr>
              <a:t>?</a:t>
            </a:r>
            <a:endParaRPr lang="en-CA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04F7A-39C7-4BDE-9B76-967F547E4A7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int xyz(int n) {</a:t>
            </a:r>
          </a:p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	if(n &lt;= 1)</a:t>
            </a:r>
          </a:p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return 1;</a:t>
            </a:r>
          </a:p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	else</a:t>
            </a:r>
          </a:p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   return xyz(n/2) + n;</a:t>
            </a:r>
          </a:p>
          <a:p>
            <a:pPr algn="just"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eaLnBrk="1" hangingPunct="1">
              <a:buFontTx/>
              <a:buNone/>
            </a:pPr>
            <a:r>
              <a:rPr lang="en-CA" sz="2800" b="1"/>
              <a:t>Question: </a:t>
            </a:r>
            <a:r>
              <a:rPr lang="en-CA" sz="2800"/>
              <a:t>what if the last statement were changed to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Courier New" pitchFamily="49" charset="0"/>
                <a:cs typeface="Times New Roman" pitchFamily="18" charset="0"/>
              </a:rPr>
              <a:t> return xyz(n-2) + n; </a:t>
            </a:r>
            <a:r>
              <a:rPr lang="en-US" sz="2800">
                <a:cs typeface="Times New Roman" pitchFamily="18" charset="0"/>
              </a:rPr>
              <a:t>?</a:t>
            </a:r>
            <a:endParaRPr lang="en-CA" sz="240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Complexity Example 4</a:t>
            </a:r>
            <a:endParaRPr lang="en-C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C38E60-04FC-43B8-B90F-0AC6522EDC1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Complexity Example 5</a:t>
            </a:r>
            <a:endParaRPr lang="en-CA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int bc(int n)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{ int c;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c = 0;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while(n &gt; 0)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{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  c = c + (n % 2);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  n = n / 2;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return c;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}</a:t>
            </a:r>
            <a:endParaRPr lang="en-CA" sz="2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COSC 2P03 Week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2233F-03BF-49C9-BE72-28418A11FB1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Complexity Example 6</a:t>
            </a:r>
            <a:endParaRPr lang="en-CA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int pc(int n)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{ int i, c;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if(n == 1) {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  return 1;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c = 0;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for(i = 0; i &lt; n; i++) {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  c = c + pc(n-1);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  return c;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Courier New" pitchFamily="49" charset="0"/>
                <a:cs typeface="Times New Roman" pitchFamily="18" charset="0"/>
              </a:rPr>
              <a:t>}</a:t>
            </a:r>
            <a:endParaRPr lang="en-CA" sz="2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823</Words>
  <Application>Microsoft Office PowerPoint</Application>
  <PresentationFormat>On-screen Show (4:3)</PresentationFormat>
  <Paragraphs>232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Courier New</vt:lpstr>
      <vt:lpstr>Times New Roman</vt:lpstr>
      <vt:lpstr>Default Design</vt:lpstr>
      <vt:lpstr>Reasons to study Data Structures &amp; Algorithms</vt:lpstr>
      <vt:lpstr>Considerations</vt:lpstr>
      <vt:lpstr>Complexity</vt:lpstr>
      <vt:lpstr>“Big O” notation</vt:lpstr>
      <vt:lpstr>Complexity Examples 1 and 2</vt:lpstr>
      <vt:lpstr>Complexity Example 3</vt:lpstr>
      <vt:lpstr>Complexity Example 4</vt:lpstr>
      <vt:lpstr>Complexity Example 5</vt:lpstr>
      <vt:lpstr>Complexity Example 6</vt:lpstr>
      <vt:lpstr>Table of Computational Complexity</vt:lpstr>
      <vt:lpstr>Comparison: O(n2) vs O(n log n)</vt:lpstr>
      <vt:lpstr>The Rules of Recursion (Weiss, section 1.3)</vt:lpstr>
      <vt:lpstr>Recursive method printOut (Weiss, section 1.3)</vt:lpstr>
      <vt:lpstr>PowerPoint Presentation</vt:lpstr>
      <vt:lpstr>Sequence of calls to determine F5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1</dc:title>
  <dc:creator>Sheridan Houghten</dc:creator>
  <cp:lastModifiedBy>Sheridan Houghten</cp:lastModifiedBy>
  <cp:revision>37</cp:revision>
  <dcterms:created xsi:type="dcterms:W3CDTF">1601-01-01T00:00:00Z</dcterms:created>
  <dcterms:modified xsi:type="dcterms:W3CDTF">2019-09-03T17:34:05Z</dcterms:modified>
</cp:coreProperties>
</file>