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3" r:id="rId2"/>
    <p:sldId id="274" r:id="rId3"/>
    <p:sldId id="275" r:id="rId4"/>
    <p:sldId id="277" r:id="rId5"/>
    <p:sldId id="278" r:id="rId6"/>
    <p:sldId id="269" r:id="rId7"/>
    <p:sldId id="270" r:id="rId8"/>
    <p:sldId id="271" r:id="rId9"/>
    <p:sldId id="272" r:id="rId10"/>
    <p:sldId id="276" r:id="rId11"/>
    <p:sldId id="279" r:id="rId12"/>
    <p:sldId id="280" r:id="rId13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3216062D-4DC1-45BA-9580-1D72BA87ADF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151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238679-2E27-4C09-BD03-CE579F2B808A}" type="datetimeFigureOut">
              <a:rPr lang="en-US"/>
              <a:pPr>
                <a:defRPr/>
              </a:pPr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A691B64-F6C1-4243-A0FB-0EE6E6263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62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FAF68-90E7-48F8-80B9-61D6205A3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CE4C0-A36D-44A6-B1AF-5A39BE41A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62708-4AF2-4DCE-AD7D-724C7C81C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4A3F9-C933-4644-A7D8-5556474A1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8582C-1799-43C0-9C19-6DE10EE82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21123-8DAA-4E2D-A504-EDC213BDB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93E6-47F8-43A2-8B98-5237FD40C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C26B7-D2CD-4C03-8AB0-C92F661E6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B2C7D-02F5-48AB-950B-0299F7A9B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F867E-3539-48E4-A5B2-6A5FE39C3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59A57-C387-4369-84C7-930DD7BA6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BBBD9C-0C90-4AC2-A1FD-66CFECF6B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75"/>
          </a:xfrm>
        </p:spPr>
        <p:txBody>
          <a:bodyPr/>
          <a:lstStyle/>
          <a:p>
            <a:pPr eaLnBrk="1" hangingPunct="1"/>
            <a:r>
              <a:rPr lang="en-US"/>
              <a:t>Searching Tables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28625" y="1500188"/>
            <a:ext cx="8215313" cy="4595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/>
              <a:t>Table: </a:t>
            </a:r>
            <a:r>
              <a:rPr lang="en-US" sz="2800" dirty="0"/>
              <a:t>sequence of (</a:t>
            </a:r>
            <a:r>
              <a:rPr lang="en-US" sz="2800" i="1" dirty="0" err="1"/>
              <a:t>key,information</a:t>
            </a:r>
            <a:r>
              <a:rPr lang="en-US" sz="2800" dirty="0"/>
              <a:t>) pairs</a:t>
            </a:r>
          </a:p>
          <a:p>
            <a:pPr eaLnBrk="1" hangingPunct="1"/>
            <a:r>
              <a:rPr lang="en-US" sz="2400" dirty="0"/>
              <a:t>(</a:t>
            </a:r>
            <a:r>
              <a:rPr lang="en-US" sz="2400" i="1" dirty="0" err="1"/>
              <a:t>key,information</a:t>
            </a:r>
            <a:r>
              <a:rPr lang="en-US" sz="2400" dirty="0"/>
              <a:t>) pair is a </a:t>
            </a:r>
            <a:r>
              <a:rPr lang="en-US" sz="2400" i="1" dirty="0"/>
              <a:t>record</a:t>
            </a:r>
          </a:p>
          <a:p>
            <a:pPr eaLnBrk="1" hangingPunct="1"/>
            <a:r>
              <a:rPr lang="en-US" sz="2400" i="1" dirty="0"/>
              <a:t>key</a:t>
            </a:r>
            <a:r>
              <a:rPr lang="en-US" sz="2400" dirty="0"/>
              <a:t> uniquely identifies </a:t>
            </a:r>
            <a:r>
              <a:rPr lang="en-US" sz="2400" i="1" dirty="0"/>
              <a:t>information</a:t>
            </a:r>
            <a:r>
              <a:rPr lang="en-US" sz="2400" dirty="0"/>
              <a:t>, so no duplicate records</a:t>
            </a:r>
          </a:p>
          <a:p>
            <a:pPr eaLnBrk="1" hangingPunct="1"/>
            <a:r>
              <a:rPr lang="en-US" sz="2400" dirty="0"/>
              <a:t>Sometimes the key is the whole record</a:t>
            </a:r>
          </a:p>
          <a:p>
            <a:pPr eaLnBrk="1" hangingPunct="1">
              <a:buFontTx/>
              <a:buNone/>
            </a:pPr>
            <a:r>
              <a:rPr lang="en-US" sz="2800" b="1" dirty="0"/>
              <a:t>Searching a table</a:t>
            </a:r>
          </a:p>
          <a:p>
            <a:pPr eaLnBrk="1" hangingPunct="1"/>
            <a:r>
              <a:rPr lang="en-US" sz="2400" dirty="0"/>
              <a:t>Given a key </a:t>
            </a:r>
            <a:r>
              <a:rPr lang="en-US" sz="2400" i="1" dirty="0"/>
              <a:t>k</a:t>
            </a:r>
            <a:r>
              <a:rPr lang="en-US" sz="2400" dirty="0"/>
              <a:t> and a table T = (</a:t>
            </a:r>
            <a:r>
              <a:rPr lang="en-US" sz="2400" i="1" dirty="0"/>
              <a:t>k</a:t>
            </a:r>
            <a:r>
              <a:rPr lang="en-US" sz="2400" i="1" baseline="-25000" dirty="0"/>
              <a:t>1</a:t>
            </a:r>
            <a:r>
              <a:rPr lang="en-US" sz="2400" i="1" dirty="0"/>
              <a:t>,i</a:t>
            </a:r>
            <a:r>
              <a:rPr lang="en-US" sz="2400" i="1" baseline="-25000" dirty="0"/>
              <a:t>1</a:t>
            </a:r>
            <a:r>
              <a:rPr lang="en-US" sz="2400" dirty="0"/>
              <a:t>),…, (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,i</a:t>
            </a:r>
            <a:r>
              <a:rPr lang="en-US" sz="2400" i="1" baseline="-25000" dirty="0" err="1"/>
              <a:t>n</a:t>
            </a:r>
            <a:r>
              <a:rPr lang="en-US" sz="2400" dirty="0"/>
              <a:t>), find the pair (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j</a:t>
            </a:r>
            <a:r>
              <a:rPr lang="en-US" sz="2400" i="1" dirty="0" err="1"/>
              <a:t>,i</a:t>
            </a:r>
            <a:r>
              <a:rPr lang="en-US" sz="2400" i="1" baseline="-25000" dirty="0" err="1"/>
              <a:t>j</a:t>
            </a:r>
            <a:r>
              <a:rPr lang="en-US" sz="2400" dirty="0"/>
              <a:t>) in T such that </a:t>
            </a:r>
            <a:r>
              <a:rPr lang="en-US" sz="2400" i="1" dirty="0"/>
              <a:t>k=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j</a:t>
            </a:r>
            <a:r>
              <a:rPr lang="en-US" sz="2400" dirty="0"/>
              <a:t> (if it exists)</a:t>
            </a:r>
          </a:p>
          <a:p>
            <a:pPr eaLnBrk="1" hangingPunct="1"/>
            <a:r>
              <a:rPr lang="en-US" sz="2400" dirty="0"/>
              <a:t>Possible approaches:</a:t>
            </a:r>
          </a:p>
          <a:p>
            <a:pPr lvl="1" eaLnBrk="1" hangingPunct="1"/>
            <a:r>
              <a:rPr lang="en-US" sz="2000" dirty="0"/>
              <a:t>Sequential search (O(n)): simple, but only effective for small tables</a:t>
            </a:r>
          </a:p>
          <a:p>
            <a:pPr lvl="1" eaLnBrk="1" hangingPunct="1"/>
            <a:r>
              <a:rPr lang="en-US" sz="2000" dirty="0"/>
              <a:t>Binary search (O(log n)): fast, but table must be sorted</a:t>
            </a:r>
          </a:p>
          <a:p>
            <a:pPr lvl="1" eaLnBrk="1" hangingPunct="1"/>
            <a:r>
              <a:rPr lang="en-US" sz="2000" dirty="0"/>
              <a:t>Hashing (O(1))</a:t>
            </a:r>
          </a:p>
          <a:p>
            <a:pPr lvl="1" eaLnBrk="1" hangingPunct="1"/>
            <a:endParaRPr lang="en-US" sz="2400" dirty="0"/>
          </a:p>
          <a:p>
            <a:pPr lvl="1" eaLnBrk="1" hangingPunct="1"/>
            <a:endParaRPr lang="en-US" sz="2400" dirty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649627-69B7-4A51-ABA2-599B70540AC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Open addressing – collision resolution 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r>
              <a:rPr lang="en-CA" sz="2800" b="1" dirty="0"/>
              <a:t>Linear probing: </a:t>
            </a:r>
            <a:r>
              <a:rPr lang="en-US" sz="2800" dirty="0">
                <a:cs typeface="Times New Roman" pitchFamily="18" charset="0"/>
              </a:rPr>
              <a:t>If a record is hashed to index </a:t>
            </a:r>
            <a:r>
              <a:rPr lang="en-US" sz="2800" i="1" dirty="0">
                <a:cs typeface="Times New Roman" pitchFamily="18" charset="0"/>
              </a:rPr>
              <a:t>j</a:t>
            </a:r>
            <a:r>
              <a:rPr lang="en-US" sz="2800" dirty="0">
                <a:cs typeface="Times New Roman" pitchFamily="18" charset="0"/>
              </a:rPr>
              <a:t>, which is already occupied, then look in index </a:t>
            </a:r>
            <a:r>
              <a:rPr lang="en-US" sz="2800" i="1" dirty="0">
                <a:cs typeface="Times New Roman" pitchFamily="18" charset="0"/>
              </a:rPr>
              <a:t>j</a:t>
            </a:r>
            <a:r>
              <a:rPr lang="en-US" sz="2800" dirty="0">
                <a:cs typeface="Times New Roman" pitchFamily="18" charset="0"/>
              </a:rPr>
              <a:t>+1, </a:t>
            </a:r>
            <a:r>
              <a:rPr lang="en-US" sz="2800" i="1" dirty="0">
                <a:cs typeface="Times New Roman" pitchFamily="18" charset="0"/>
              </a:rPr>
              <a:t>j</a:t>
            </a:r>
            <a:r>
              <a:rPr lang="en-US" sz="2800" dirty="0">
                <a:cs typeface="Times New Roman" pitchFamily="18" charset="0"/>
              </a:rPr>
              <a:t>+2, … and put the record in the next available index </a:t>
            </a:r>
          </a:p>
          <a:p>
            <a:r>
              <a:rPr lang="en-US" sz="2800" dirty="0">
                <a:cs typeface="Times New Roman" pitchFamily="18" charset="0"/>
              </a:rPr>
              <a:t>Clusters can form when items are hashed to the same address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Anything hashed to any index within the cluster makes the cluster bigger → the bigger it gets, the faster it grows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Sparse tables reduce the problem but it still exists</a:t>
            </a:r>
          </a:p>
          <a:p>
            <a:pPr lvl="1"/>
            <a:r>
              <a:rPr lang="en-US" sz="2400" dirty="0">
                <a:cs typeface="Times New Roman" pitchFamily="18" charset="0"/>
              </a:rPr>
              <a:t>This is called </a:t>
            </a:r>
            <a:r>
              <a:rPr lang="en-US" sz="2400" i="1" dirty="0">
                <a:cs typeface="Times New Roman" pitchFamily="18" charset="0"/>
              </a:rPr>
              <a:t>primary clustering.</a:t>
            </a:r>
            <a:endParaRPr lang="en-CA" sz="2400" dirty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COSC 2P03 Week 11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2CABA4-CBBC-44B0-B2BA-AC582F71D2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Open addressing – collision resolution 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r>
              <a:rPr lang="en-CA" sz="2800" b="1" dirty="0"/>
              <a:t>Quadratic probing: </a:t>
            </a:r>
          </a:p>
          <a:p>
            <a:pPr lvl="1"/>
            <a:r>
              <a:rPr lang="en-CA" sz="2400" dirty="0"/>
              <a:t>Attempts to avoid clustering problem by checking indices that are further apart</a:t>
            </a:r>
          </a:p>
          <a:p>
            <a:pPr lvl="1"/>
            <a:r>
              <a:rPr lang="en-CA" sz="2400" dirty="0"/>
              <a:t>If a record is hashed to index j, which is already occupied, then look in index </a:t>
            </a:r>
            <a:r>
              <a:rPr lang="en-CA" sz="2400" i="1" dirty="0"/>
              <a:t>j</a:t>
            </a:r>
            <a:r>
              <a:rPr lang="en-CA" sz="2400" dirty="0"/>
              <a:t>+1, </a:t>
            </a:r>
            <a:r>
              <a:rPr lang="en-CA" sz="2400" i="1" dirty="0"/>
              <a:t>j</a:t>
            </a:r>
            <a:r>
              <a:rPr lang="en-CA" sz="2400" dirty="0"/>
              <a:t>+4, </a:t>
            </a:r>
            <a:r>
              <a:rPr lang="en-CA" sz="2400" i="1" dirty="0"/>
              <a:t>j</a:t>
            </a:r>
            <a:r>
              <a:rPr lang="en-CA" sz="2400" dirty="0"/>
              <a:t>+9, …,  and put the record in the next available index.</a:t>
            </a:r>
          </a:p>
          <a:p>
            <a:pPr lvl="1"/>
            <a:r>
              <a:rPr lang="en-CA" sz="2400" dirty="0"/>
              <a:t>Items hashed to the </a:t>
            </a:r>
            <a:r>
              <a:rPr lang="en-CA" sz="2400" i="1" dirty="0"/>
              <a:t>same</a:t>
            </a:r>
            <a:r>
              <a:rPr lang="en-CA" sz="2400" dirty="0"/>
              <a:t> index will all check the same sequence of indices (</a:t>
            </a:r>
            <a:r>
              <a:rPr lang="en-CA" sz="2400" i="1" dirty="0"/>
              <a:t>secondary clustering</a:t>
            </a:r>
            <a:r>
              <a:rPr lang="en-CA" sz="2400" dirty="0"/>
              <a:t>)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COSC 2P03 Week 11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2CABA4-CBBC-44B0-B2BA-AC582F71D2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Open addressing – collision resolution 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r>
              <a:rPr lang="en-CA" sz="2800" b="1" dirty="0"/>
              <a:t>Double hashing: </a:t>
            </a:r>
          </a:p>
          <a:p>
            <a:pPr lvl="1"/>
            <a:r>
              <a:rPr lang="en-CA" sz="2400" dirty="0"/>
              <a:t>Attempts to avoid both primary and secondary clustering by using a second hashing function to determine which other indices should be tried after a collision</a:t>
            </a:r>
          </a:p>
          <a:p>
            <a:pPr lvl="1"/>
            <a:r>
              <a:rPr lang="en-CA" sz="2400" dirty="0"/>
              <a:t>Uses 2 hash functions, h</a:t>
            </a:r>
            <a:r>
              <a:rPr lang="en-CA" sz="2400" baseline="-25000" dirty="0"/>
              <a:t>1</a:t>
            </a:r>
            <a:r>
              <a:rPr lang="en-CA" sz="2400" dirty="0"/>
              <a:t>(</a:t>
            </a:r>
            <a:r>
              <a:rPr lang="en-CA" sz="2400" i="1" dirty="0"/>
              <a:t>k</a:t>
            </a:r>
            <a:r>
              <a:rPr lang="en-CA" sz="2400" dirty="0"/>
              <a:t>) ≠ h</a:t>
            </a:r>
            <a:r>
              <a:rPr lang="en-CA" sz="2400" baseline="-25000" dirty="0"/>
              <a:t>2</a:t>
            </a:r>
            <a:r>
              <a:rPr lang="en-CA" sz="2400" dirty="0"/>
              <a:t>(</a:t>
            </a:r>
            <a:r>
              <a:rPr lang="en-CA" sz="2400" i="1" dirty="0"/>
              <a:t>k</a:t>
            </a:r>
            <a:r>
              <a:rPr lang="en-CA" sz="2400" dirty="0"/>
              <a:t>)</a:t>
            </a:r>
          </a:p>
          <a:p>
            <a:pPr lvl="1"/>
            <a:r>
              <a:rPr lang="en-CA" sz="2400" dirty="0"/>
              <a:t>If h</a:t>
            </a:r>
            <a:r>
              <a:rPr lang="en-CA" sz="2400" baseline="-25000" dirty="0"/>
              <a:t>1</a:t>
            </a:r>
            <a:r>
              <a:rPr lang="en-CA" sz="2400" dirty="0"/>
              <a:t>(</a:t>
            </a:r>
            <a:r>
              <a:rPr lang="en-CA" sz="2400" i="1" dirty="0"/>
              <a:t>k</a:t>
            </a:r>
            <a:r>
              <a:rPr lang="en-CA" sz="2400" dirty="0"/>
              <a:t>) hashes a record to index </a:t>
            </a:r>
            <a:r>
              <a:rPr lang="en-CA" sz="2400" i="1" dirty="0"/>
              <a:t>j</a:t>
            </a:r>
            <a:r>
              <a:rPr lang="en-CA" sz="2400" dirty="0"/>
              <a:t>, which is already occupied, then use h</a:t>
            </a:r>
            <a:r>
              <a:rPr lang="en-CA" sz="2400" baseline="-25000" dirty="0"/>
              <a:t>2</a:t>
            </a:r>
            <a:r>
              <a:rPr lang="en-CA" sz="2400" dirty="0"/>
              <a:t>(</a:t>
            </a:r>
            <a:r>
              <a:rPr lang="en-CA" sz="2400" i="1" dirty="0"/>
              <a:t>k</a:t>
            </a:r>
            <a:r>
              <a:rPr lang="en-CA" sz="2400" dirty="0"/>
              <a:t>) as a step size for subsequent probes</a:t>
            </a:r>
          </a:p>
          <a:p>
            <a:endParaRPr lang="en-CA" dirty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COSC 2P03 Week 11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2CABA4-CBBC-44B0-B2BA-AC582F71D2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90588"/>
          </a:xfrm>
        </p:spPr>
        <p:txBody>
          <a:bodyPr/>
          <a:lstStyle/>
          <a:p>
            <a:pPr eaLnBrk="1" hangingPunct="1"/>
            <a:r>
              <a:rPr lang="en-US"/>
              <a:t>Hash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571625"/>
            <a:ext cx="8358188" cy="45243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/>
              <a:t>Idea: </a:t>
            </a:r>
            <a:r>
              <a:rPr lang="en-US" sz="2800" dirty="0"/>
              <a:t>use a function h such that for every possible key </a:t>
            </a:r>
            <a:r>
              <a:rPr lang="en-US" sz="2800" i="1" dirty="0"/>
              <a:t>k</a:t>
            </a:r>
            <a:r>
              <a:rPr lang="en-US" sz="2800" dirty="0"/>
              <a:t>, h(</a:t>
            </a:r>
            <a:r>
              <a:rPr lang="en-US" sz="2800" i="1" dirty="0"/>
              <a:t>k</a:t>
            </a:r>
            <a:r>
              <a:rPr lang="en-US" sz="2800" dirty="0"/>
              <a:t>) = index of record with key </a:t>
            </a:r>
            <a:r>
              <a:rPr lang="en-US" sz="2800" i="1" dirty="0"/>
              <a:t>k</a:t>
            </a:r>
            <a:r>
              <a:rPr lang="en-US" sz="2800" dirty="0"/>
              <a:t>: O(1) search time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800" b="1" dirty="0"/>
              <a:t>Hash Function: </a:t>
            </a:r>
            <a:r>
              <a:rPr lang="en-US" sz="2800" dirty="0"/>
              <a:t>maps keys to addresses</a:t>
            </a:r>
          </a:p>
          <a:p>
            <a:pPr eaLnBrk="1" hangingPunct="1">
              <a:defRPr/>
            </a:pPr>
            <a:r>
              <a:rPr lang="en-US" sz="2800" dirty="0"/>
              <a:t>Build the table using the hash function: if h(</a:t>
            </a:r>
            <a:r>
              <a:rPr lang="en-US" sz="2800" i="1" dirty="0"/>
              <a:t>k</a:t>
            </a:r>
            <a:r>
              <a:rPr lang="en-US" sz="2800" dirty="0"/>
              <a:t>)=1 then put record (</a:t>
            </a:r>
            <a:r>
              <a:rPr lang="en-US" sz="2800" i="1" dirty="0" err="1"/>
              <a:t>k,i</a:t>
            </a:r>
            <a:r>
              <a:rPr lang="en-US" sz="2800" dirty="0"/>
              <a:t>) in cell 1 of table (</a:t>
            </a:r>
            <a:r>
              <a:rPr lang="en-US" sz="2800" dirty="0" err="1"/>
              <a:t>etc</a:t>
            </a:r>
            <a:r>
              <a:rPr lang="en-US" sz="2800" dirty="0"/>
              <a:t>)</a:t>
            </a:r>
          </a:p>
          <a:p>
            <a:pPr eaLnBrk="1" hangingPunct="1">
              <a:defRPr/>
            </a:pPr>
            <a:r>
              <a:rPr lang="en-US" sz="2800" dirty="0"/>
              <a:t>Tables are generally </a:t>
            </a:r>
            <a:r>
              <a:rPr lang="en-US" sz="2800" i="1" dirty="0"/>
              <a:t>sparse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Hash functions should ideally be: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sz="2400" dirty="0"/>
              <a:t>Easy to compute, and</a:t>
            </a:r>
          </a:p>
          <a:p>
            <a:pPr marL="914400" lvl="1" indent="-514350" eaLnBrk="1" hangingPunct="1">
              <a:buFont typeface="+mj-lt"/>
              <a:buAutoNum type="arabicPeriod"/>
              <a:defRPr/>
            </a:pPr>
            <a:r>
              <a:rPr lang="en-US" sz="2400" dirty="0"/>
              <a:t>Ensure different keys are always mapped to different cells</a:t>
            </a:r>
          </a:p>
          <a:p>
            <a:pPr eaLnBrk="1" hangingPunct="1">
              <a:defRPr/>
            </a:pPr>
            <a:r>
              <a:rPr lang="en-US" sz="2800" dirty="0"/>
              <a:t>Perfect hash functions are not always possible</a:t>
            </a:r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11</a:t>
            </a: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D15655-4333-45F5-9823-154C7E232B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388143"/>
            <a:ext cx="7772400" cy="747713"/>
          </a:xfrm>
        </p:spPr>
        <p:txBody>
          <a:bodyPr/>
          <a:lstStyle/>
          <a:p>
            <a:pPr eaLnBrk="1" hangingPunct="1"/>
            <a:r>
              <a:rPr lang="en-US" dirty="0"/>
              <a:t>Hashing and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19839" cy="482724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b="1" dirty="0"/>
              <a:t>Collision: </a:t>
            </a:r>
            <a:r>
              <a:rPr lang="en-US" sz="2800" dirty="0"/>
              <a:t>the effect of more than one key being mapped to the same cell</a:t>
            </a:r>
          </a:p>
          <a:p>
            <a:pPr lvl="1" eaLnBrk="1" hangingPunct="1">
              <a:defRPr/>
            </a:pPr>
            <a:r>
              <a:rPr lang="en-US" sz="2400" dirty="0"/>
              <a:t>Given 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x</a:t>
            </a:r>
            <a:r>
              <a:rPr lang="en-US" sz="2400" i="1" dirty="0"/>
              <a:t> ≠ 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y</a:t>
            </a:r>
            <a:r>
              <a:rPr lang="en-US" sz="2400" dirty="0"/>
              <a:t>, we have f(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x</a:t>
            </a:r>
            <a:r>
              <a:rPr lang="en-US" sz="2400" dirty="0"/>
              <a:t>) = f(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y</a:t>
            </a:r>
            <a:r>
              <a:rPr lang="en-US" sz="2400" dirty="0"/>
              <a:t>)</a:t>
            </a:r>
          </a:p>
          <a:p>
            <a:pPr lvl="1" eaLnBrk="1" hangingPunct="1">
              <a:defRPr/>
            </a:pPr>
            <a:r>
              <a:rPr lang="en-US" sz="2400" dirty="0"/>
              <a:t>Ideally collisions would never happen (this is not realistic)</a:t>
            </a:r>
          </a:p>
          <a:p>
            <a:pPr eaLnBrk="1" hangingPunct="1">
              <a:buFontTx/>
              <a:buNone/>
              <a:defRPr/>
            </a:pPr>
            <a:r>
              <a:rPr lang="en-US" sz="2800" b="1" dirty="0"/>
              <a:t>Approaches </a:t>
            </a:r>
            <a:r>
              <a:rPr lang="en-US" sz="2800" dirty="0"/>
              <a:t>to dealing with collisions: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/>
              <a:t>Allow &gt;1 record to be stored in each table index</a:t>
            </a:r>
          </a:p>
          <a:p>
            <a:pPr marL="914400" lvl="1" indent="-514350" eaLnBrk="1" hangingPunct="1">
              <a:defRPr/>
            </a:pPr>
            <a:r>
              <a:rPr lang="en-US" sz="2400" dirty="0"/>
              <a:t>Buckets: each index is a fixed-size bucket of records</a:t>
            </a:r>
          </a:p>
          <a:p>
            <a:pPr marL="914400" lvl="1" indent="-514350" eaLnBrk="1" hangingPunct="1">
              <a:defRPr/>
            </a:pPr>
            <a:r>
              <a:rPr lang="en-US" sz="2400" dirty="0"/>
              <a:t>Separate chaining: each index has a linked list of records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/>
              <a:t>Open addressing: allow only 1 record at each index</a:t>
            </a:r>
          </a:p>
          <a:p>
            <a:pPr marL="914400" lvl="1" indent="-514350" eaLnBrk="1" hangingPunct="1">
              <a:defRPr/>
            </a:pPr>
            <a:r>
              <a:rPr lang="en-US" sz="2400" dirty="0"/>
              <a:t>When a collision occurs, use a </a:t>
            </a:r>
            <a:r>
              <a:rPr lang="en-US" sz="2400" i="1" dirty="0"/>
              <a:t>collision resolution policy</a:t>
            </a:r>
            <a:r>
              <a:rPr lang="en-US" sz="2400" dirty="0"/>
              <a:t> to find a new index for the item, e.g. linear probing etc.</a:t>
            </a:r>
          </a:p>
          <a:p>
            <a:pPr eaLnBrk="1" hangingPunct="1">
              <a:defRPr/>
            </a:pPr>
            <a:endParaRPr lang="en-US" sz="2800" dirty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11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52AD8C-2585-4078-A648-EC5017DF0F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A831C-453B-4C0D-85B9-0D744D03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 with buckets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3180D-1DF3-46E5-9B0F-E4DE7F292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800" dirty="0"/>
              <a:t>Generally used for storing files </a:t>
            </a:r>
            <a:r>
              <a:rPr lang="en-US" sz="2800"/>
              <a:t>on disk</a:t>
            </a:r>
            <a:endParaRPr lang="en-US" dirty="0"/>
          </a:p>
          <a:p>
            <a:r>
              <a:rPr lang="en-US" sz="2800" dirty="0"/>
              <a:t>Each index has a bucket of fixed size (block)</a:t>
            </a:r>
          </a:p>
          <a:p>
            <a:r>
              <a:rPr lang="en-US" sz="2800" dirty="0"/>
              <a:t>Within the bucket, records are in unsorted order</a:t>
            </a:r>
          </a:p>
          <a:p>
            <a:r>
              <a:rPr lang="en-US" sz="2800" dirty="0"/>
              <a:t>To insert record (</a:t>
            </a:r>
            <a:r>
              <a:rPr lang="en-US" sz="2800" i="1" dirty="0" err="1"/>
              <a:t>k,i</a:t>
            </a:r>
            <a:r>
              <a:rPr lang="en-US" sz="2800" dirty="0"/>
              <a:t>):</a:t>
            </a:r>
          </a:p>
          <a:p>
            <a:pPr lvl="1"/>
            <a:r>
              <a:rPr lang="en-US" sz="2400" dirty="0"/>
              <a:t>Apply hash function h(</a:t>
            </a:r>
            <a:r>
              <a:rPr lang="en-US" sz="2400" i="1" dirty="0"/>
              <a:t>k</a:t>
            </a:r>
            <a:r>
              <a:rPr lang="en-US" sz="2400" dirty="0"/>
              <a:t>) to determine in which bucket (</a:t>
            </a:r>
            <a:r>
              <a:rPr lang="en-US" sz="2400" i="1" dirty="0" err="1"/>
              <a:t>k,i</a:t>
            </a:r>
            <a:r>
              <a:rPr lang="en-US" sz="2400" dirty="0"/>
              <a:t>) belongs and add to next empty space in bucket</a:t>
            </a:r>
          </a:p>
          <a:p>
            <a:r>
              <a:rPr lang="en-US" sz="2800" dirty="0"/>
              <a:t>To search for record (</a:t>
            </a:r>
            <a:r>
              <a:rPr lang="en-US" sz="2800" i="1" dirty="0" err="1"/>
              <a:t>k,i</a:t>
            </a:r>
            <a:r>
              <a:rPr lang="en-US" sz="2800" dirty="0"/>
              <a:t>):</a:t>
            </a:r>
          </a:p>
          <a:p>
            <a:pPr lvl="1"/>
            <a:r>
              <a:rPr lang="en-US" sz="2400" dirty="0"/>
              <a:t>Compute h(</a:t>
            </a:r>
            <a:r>
              <a:rPr lang="en-US" sz="2400" i="1" dirty="0"/>
              <a:t>k</a:t>
            </a:r>
            <a:r>
              <a:rPr lang="en-US" sz="2400" dirty="0"/>
              <a:t>) and read corresponding block from disk</a:t>
            </a:r>
          </a:p>
          <a:p>
            <a:pPr lvl="1"/>
            <a:r>
              <a:rPr lang="en-US" sz="2400" dirty="0"/>
              <a:t>Perform linear search of block to find record with key </a:t>
            </a:r>
            <a:r>
              <a:rPr lang="en-US" sz="2400" i="1" dirty="0"/>
              <a:t>k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ABB68-9F5D-45ED-973E-633B63CD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DA35A-8D6B-4346-9C86-B8EDA484B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4A3F9-C933-4644-A7D8-5556474A159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1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A831C-453B-4C0D-85B9-0D744D03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 – separate chaining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3180D-1DF3-46E5-9B0F-E4DE7F292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Each cell of the table is a separate linked list</a:t>
            </a:r>
          </a:p>
          <a:p>
            <a:r>
              <a:rPr lang="en-US" sz="2800" dirty="0"/>
              <a:t>To insert record (</a:t>
            </a:r>
            <a:r>
              <a:rPr lang="en-US" sz="2800" i="1" dirty="0" err="1"/>
              <a:t>k,i</a:t>
            </a:r>
            <a:r>
              <a:rPr lang="en-US" sz="2800" dirty="0"/>
              <a:t>):</a:t>
            </a:r>
          </a:p>
          <a:p>
            <a:pPr lvl="1"/>
            <a:r>
              <a:rPr lang="en-US" sz="2400" dirty="0"/>
              <a:t>Apply hash function h(</a:t>
            </a:r>
            <a:r>
              <a:rPr lang="en-US" sz="2400" i="1" dirty="0"/>
              <a:t>k</a:t>
            </a:r>
            <a:r>
              <a:rPr lang="en-US" sz="2400" dirty="0"/>
              <a:t>) to determine in which linked list the record belongs and add to front of list</a:t>
            </a:r>
            <a:endParaRPr lang="en-US" sz="2800" dirty="0"/>
          </a:p>
          <a:p>
            <a:r>
              <a:rPr lang="en-US" sz="2800" dirty="0"/>
              <a:t>To search for record (</a:t>
            </a:r>
            <a:r>
              <a:rPr lang="en-US" sz="2800" i="1" dirty="0" err="1"/>
              <a:t>k,i</a:t>
            </a:r>
            <a:r>
              <a:rPr lang="en-US" sz="2800" dirty="0"/>
              <a:t>):</a:t>
            </a:r>
          </a:p>
          <a:p>
            <a:pPr lvl="1"/>
            <a:r>
              <a:rPr lang="en-US" sz="2400" dirty="0"/>
              <a:t>Compute h(</a:t>
            </a:r>
            <a:r>
              <a:rPr lang="en-US" sz="2400" i="1" dirty="0"/>
              <a:t>k</a:t>
            </a:r>
            <a:r>
              <a:rPr lang="en-US" sz="2400" dirty="0"/>
              <a:t>) and access corresponding linked list</a:t>
            </a:r>
          </a:p>
          <a:p>
            <a:pPr lvl="1"/>
            <a:r>
              <a:rPr lang="en-US" sz="2400" dirty="0"/>
              <a:t>Perform linear search of linked list to find record with key </a:t>
            </a:r>
            <a:r>
              <a:rPr lang="en-US" sz="2400" i="1" dirty="0"/>
              <a:t>k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ABB68-9F5D-45ED-973E-633B63CD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DA35A-8D6B-4346-9C86-B8EDA484B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4A3F9-C933-4644-A7D8-5556474A159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079500"/>
          </a:xfrm>
        </p:spPr>
        <p:txBody>
          <a:bodyPr/>
          <a:lstStyle/>
          <a:p>
            <a:pPr eaLnBrk="1" hangingPunct="1"/>
            <a:r>
              <a:rPr lang="en-US" dirty="0"/>
              <a:t>Hash table with Open Addressing </a:t>
            </a:r>
            <a:br>
              <a:rPr lang="en-US" dirty="0"/>
            </a:br>
            <a:r>
              <a:rPr lang="en-US" dirty="0" err="1">
                <a:latin typeface="Courier New" pitchFamily="49" charset="0"/>
              </a:rPr>
              <a:t>findPos</a:t>
            </a:r>
            <a:r>
              <a:rPr lang="en-US" dirty="0"/>
              <a:t> – Linear Probing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475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>
                <a:cs typeface="Times New Roman" pitchFamily="18" charset="0"/>
              </a:rPr>
              <a:t>If a record is hashed to index </a:t>
            </a:r>
            <a:r>
              <a:rPr lang="en-US" sz="2400" i="1" dirty="0">
                <a:cs typeface="Times New Roman" pitchFamily="18" charset="0"/>
              </a:rPr>
              <a:t>j</a:t>
            </a:r>
            <a:r>
              <a:rPr lang="en-US" sz="2400" dirty="0">
                <a:cs typeface="Times New Roman" pitchFamily="18" charset="0"/>
              </a:rPr>
              <a:t>, which is already occupied, then look in index </a:t>
            </a:r>
            <a:r>
              <a:rPr lang="en-US" sz="2400" i="1" dirty="0">
                <a:cs typeface="Times New Roman" pitchFamily="18" charset="0"/>
              </a:rPr>
              <a:t>j</a:t>
            </a:r>
            <a:r>
              <a:rPr lang="en-US" sz="2400" dirty="0">
                <a:cs typeface="Times New Roman" pitchFamily="18" charset="0"/>
              </a:rPr>
              <a:t>+1, </a:t>
            </a:r>
            <a:r>
              <a:rPr lang="en-US" sz="2400" i="1" dirty="0">
                <a:cs typeface="Times New Roman" pitchFamily="18" charset="0"/>
              </a:rPr>
              <a:t>j</a:t>
            </a:r>
            <a:r>
              <a:rPr lang="en-US" sz="2400" dirty="0">
                <a:cs typeface="Times New Roman" pitchFamily="18" charset="0"/>
              </a:rPr>
              <a:t>+2, … and put the record in the next available index (each attempt is called a </a:t>
            </a:r>
            <a:r>
              <a:rPr lang="en-US" sz="2400" i="1" dirty="0">
                <a:cs typeface="Times New Roman" pitchFamily="18" charset="0"/>
              </a:rPr>
              <a:t>probe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 dirty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findPos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 k)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// search for index that should store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// record with key 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  current = hash(k, 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tableSize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  while(array[current] != null &amp;&amp;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		array[current].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record.key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 != k)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    current = (current+1) % 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tableSize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  return current;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1054A2-9C3C-43D4-B07A-2C1F8E21555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11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 Table search</a:t>
            </a: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find(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k)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// search for record with key k</a:t>
            </a:r>
            <a:endParaRPr lang="en-US" dirty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current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findPos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(k);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isActive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(current))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cs typeface="Times New Roman" pitchFamily="18" charset="0"/>
              </a:rPr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return current;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-1; 		// not found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CA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0F138-5D87-47D7-A0CA-551C499CD3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14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 Table – insertion </a:t>
            </a:r>
            <a:endParaRPr lang="en-CA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void insert(record R)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// insert R if not already in table</a:t>
            </a:r>
            <a:endParaRPr lang="en-US" sz="24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{</a:t>
            </a:r>
            <a:endParaRPr lang="en-US" sz="24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cs typeface="Times New Roman" pitchFamily="18" charset="0"/>
              </a:rPr>
              <a:t>    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current = findPos(R.key);</a:t>
            </a:r>
            <a:endParaRPr lang="en-US" sz="24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cs typeface="Times New Roman" pitchFamily="18" charset="0"/>
              </a:rPr>
              <a:t>    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if(isActive(current))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  // already in hash table</a:t>
            </a:r>
            <a:endParaRPr lang="en-US" sz="24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cs typeface="Times New Roman" pitchFamily="18" charset="0"/>
              </a:rPr>
              <a:t>        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  else</a:t>
            </a:r>
            <a:endParaRPr lang="en-US" sz="24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  {</a:t>
            </a:r>
            <a:endParaRPr lang="en-US" sz="24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cs typeface="Times New Roman" pitchFamily="18" charset="0"/>
              </a:rPr>
              <a:t>        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array[current].record = R;</a:t>
            </a:r>
            <a:endParaRPr lang="en-US" sz="24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cs typeface="Times New Roman" pitchFamily="18" charset="0"/>
              </a:rPr>
              <a:t>        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array[current].isActive = true;</a:t>
            </a:r>
            <a:endParaRPr lang="en-US" sz="24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  }</a:t>
            </a:r>
            <a:endParaRPr lang="en-US" sz="240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}</a:t>
            </a:r>
            <a:endParaRPr lang="en-US" sz="240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CA" sz="240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D61040-C36E-43C8-B210-D86085DA702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17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11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Hash table – deletion</a:t>
            </a:r>
            <a:endParaRPr lang="en-CA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void remove(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// delete record with key k</a:t>
            </a:r>
            <a:endParaRPr lang="en-US" sz="28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28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cs typeface="Times New Roman" pitchFamily="18" charset="0"/>
              </a:rPr>
              <a:t> 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current =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findPos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R.key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8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cs typeface="Times New Roman" pitchFamily="18" charset="0"/>
              </a:rPr>
              <a:t> 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if(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isActive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currentPos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28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cs typeface="Times New Roman" pitchFamily="18" charset="0"/>
              </a:rPr>
              <a:t>     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array[current].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isActive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					// lazy deletion</a:t>
            </a:r>
            <a:endParaRPr lang="en-US" sz="28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8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CA" sz="2800" dirty="0"/>
              <a:t> 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8210A-5B7A-4D8F-9626-5D2CE8D1CE6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19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1038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Courier New</vt:lpstr>
      <vt:lpstr>Times New Roman</vt:lpstr>
      <vt:lpstr>Default Design</vt:lpstr>
      <vt:lpstr>Searching Tables</vt:lpstr>
      <vt:lpstr>Hash Tables</vt:lpstr>
      <vt:lpstr>Hashing and Collisions</vt:lpstr>
      <vt:lpstr>Hash tables with buckets</vt:lpstr>
      <vt:lpstr>Hash tables – separate chaining</vt:lpstr>
      <vt:lpstr>Hash table with Open Addressing  findPos – Linear Probing</vt:lpstr>
      <vt:lpstr>Hash Table search</vt:lpstr>
      <vt:lpstr>Hash Table – insertion </vt:lpstr>
      <vt:lpstr>Hash table – deletion</vt:lpstr>
      <vt:lpstr>Open addressing – collision resolution policies</vt:lpstr>
      <vt:lpstr>Open addressing – collision resolution policies</vt:lpstr>
      <vt:lpstr>Open addressing – collision resolution policies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Sheridan Houghten</dc:creator>
  <cp:lastModifiedBy>Sheridan Houghten</cp:lastModifiedBy>
  <cp:revision>76</cp:revision>
  <dcterms:created xsi:type="dcterms:W3CDTF">1601-01-01T00:00:00Z</dcterms:created>
  <dcterms:modified xsi:type="dcterms:W3CDTF">2019-11-25T14:34:19Z</dcterms:modified>
</cp:coreProperties>
</file>