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3" r:id="rId2"/>
    <p:sldId id="274" r:id="rId3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smtClean="0"/>
            </a:lvl1pPr>
          </a:lstStyle>
          <a:p>
            <a:pPr>
              <a:defRPr/>
            </a:pPr>
            <a:fld id="{963C527A-2274-4108-B241-BE9E42FB37F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94B21CB-15E9-4189-A0D7-DD4E52A27E51}" type="datetimeFigureOut">
              <a:rPr lang="en-US"/>
              <a:pPr>
                <a:defRPr/>
              </a:pPr>
              <a:t>11/19/2019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86263"/>
            <a:ext cx="5546725" cy="4156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70938"/>
            <a:ext cx="3005138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5A102A18-BA98-46E8-AB0F-9A4C76AF8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F987A-5F9F-4D76-9A88-79BD7138B3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641F0-D355-4027-A703-9C8FE855A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B7F219-95A9-469C-9539-3F96C8E59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C2FBC-01CE-4DB2-AEE9-79EBD954B4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8BB0-E993-4091-ADA5-9543A9E24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71057-E018-45C2-A6DC-2D0A13022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D82F-866F-4FE3-9984-F07DB9494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19905-CD7A-44E3-AAD6-DBB320D05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04F7-8191-4EC4-B7C5-8FBE950B81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1BD7D-ADC5-4C4E-90CF-0F64601FC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E2AAE-4946-46F7-9A2F-EE863E17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COSC 2P03 Week 10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A2C9A4C-89B9-4392-9C5C-3DBE69D65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/>
              <a:t>MST - Prim’s Algorithm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CA" sz="1800" dirty="0">
                <a:cs typeface="Times New Roman" pitchFamily="18" charset="0"/>
              </a:rPr>
              <a:t>Greedy algorithm that “grows” an MST by  using BFS to repeatedly find the lowest cost edge that will connect a new vertex to the MST</a:t>
            </a:r>
          </a:p>
          <a:p>
            <a:pPr eaLnBrk="1" hangingPunct="1">
              <a:lnSpc>
                <a:spcPct val="80000"/>
              </a:lnSpc>
            </a:pPr>
            <a:r>
              <a:rPr lang="en-CA" sz="1800" dirty="0">
                <a:cs typeface="Times New Roman" pitchFamily="18" charset="0"/>
              </a:rPr>
              <a:t>For every vertex </a:t>
            </a:r>
            <a:r>
              <a:rPr lang="en-CA" sz="1800" dirty="0">
                <a:latin typeface="Courier New" pitchFamily="49" charset="0"/>
                <a:cs typeface="Courier New" pitchFamily="49" charset="0"/>
              </a:rPr>
              <a:t>v</a:t>
            </a:r>
            <a:r>
              <a:rPr lang="en-CA" sz="1800" dirty="0">
                <a:cs typeface="Times New Roman" pitchFamily="18" charset="0"/>
              </a:rPr>
              <a:t>, assume we have initialized </a:t>
            </a:r>
            <a:r>
              <a:rPr lang="en-CA" sz="1600" dirty="0" err="1">
                <a:latin typeface="Courier New" pitchFamily="49" charset="0"/>
                <a:cs typeface="Courier New" pitchFamily="49" charset="0"/>
              </a:rPr>
              <a:t>v.known</a:t>
            </a:r>
            <a:r>
              <a:rPr lang="en-CA" sz="1600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CA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600" dirty="0">
                <a:latin typeface="Courier New" pitchFamily="49" charset="0"/>
                <a:cs typeface="Courier New" pitchFamily="49" charset="0"/>
              </a:rPr>
              <a:t>false</a:t>
            </a:r>
            <a:r>
              <a:rPr lang="en-CA" sz="1800" dirty="0">
                <a:cs typeface="Times New Roman" pitchFamily="18" charset="0"/>
              </a:rPr>
              <a:t> and </a:t>
            </a:r>
            <a:r>
              <a:rPr lang="en-CA" sz="1600" dirty="0" err="1">
                <a:latin typeface="Courier New" pitchFamily="49" charset="0"/>
                <a:cs typeface="Courier New" pitchFamily="49" charset="0"/>
              </a:rPr>
              <a:t>v.dist</a:t>
            </a:r>
            <a:r>
              <a:rPr lang="en-CA" sz="1600" dirty="0">
                <a:latin typeface="Courier New" pitchFamily="49" charset="0"/>
                <a:cs typeface="Courier New" pitchFamily="49" charset="0"/>
              </a:rPr>
              <a:t> = infinity</a:t>
            </a:r>
            <a:r>
              <a:rPr lang="en-CA" sz="18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CA" sz="18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Choose any vertex as the starting point s;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s.dist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 = 0;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PQ.enqueue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(s, 0);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while PQ is not empty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v =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PQ.dequeue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if(!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v.known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v.known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 = true;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for (each vertex w adjacent to v)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if((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w.dist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 &gt; A[v][w]) &amp;&amp; (!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w.known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w.dist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 = A[v][w];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w.path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 = v;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 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PQ.enqueue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(w, </a:t>
            </a:r>
            <a:r>
              <a:rPr lang="en-CA" sz="1800" dirty="0" err="1">
                <a:latin typeface="Courier New" pitchFamily="49" charset="0"/>
                <a:cs typeface="Times New Roman" pitchFamily="18" charset="0"/>
              </a:rPr>
              <a:t>w.dist</a:t>
            </a:r>
            <a:r>
              <a:rPr lang="en-CA" sz="1800" dirty="0">
                <a:latin typeface="Courier New" pitchFamily="49" charset="0"/>
                <a:cs typeface="Times New Roman" pitchFamily="18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CA" sz="1800" dirty="0">
                <a:latin typeface="Courier New" pitchFamily="49" charset="0"/>
                <a:cs typeface="Times New Roman" pitchFamily="18" charset="0"/>
              </a:rPr>
              <a:t>}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54D85B-C30B-480F-B3EB-48BCAC284B2A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10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sz="4000"/>
              <a:t>MST - Kruskal’s Algorithm</a:t>
            </a:r>
            <a:endParaRPr lang="en-CA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CA" sz="1800">
                <a:cs typeface="Times New Roman" pitchFamily="18" charset="0"/>
              </a:rPr>
              <a:t>Generates connected components that are eventually joined together.</a:t>
            </a:r>
          </a:p>
          <a:p>
            <a:pPr algn="just" eaLnBrk="1" hangingPunct="1">
              <a:lnSpc>
                <a:spcPct val="90000"/>
              </a:lnSpc>
            </a:pPr>
            <a:r>
              <a:rPr lang="en-CA" sz="1800">
                <a:cs typeface="Times New Roman" pitchFamily="18" charset="0"/>
              </a:rPr>
              <a:t>Continually select edges in order of smallest weight: accept an edge if it does not cause a cycle</a:t>
            </a:r>
          </a:p>
          <a:p>
            <a:pPr algn="just" eaLnBrk="1" hangingPunct="1">
              <a:lnSpc>
                <a:spcPct val="90000"/>
              </a:lnSpc>
            </a:pPr>
            <a:r>
              <a:rPr lang="en-CA" sz="1800">
                <a:cs typeface="Times New Roman" pitchFamily="18" charset="0"/>
              </a:rPr>
              <a:t>Assume there are M edges and N vertices in the graph, and graph is connected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en-CA" sz="1800">
              <a:latin typeface="Courier New" pitchFamily="49" charset="0"/>
              <a:cs typeface="Courier New" pitchFamily="49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Sort the list of edges E in increasing order;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MST = empty;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edgesAccepted = 0;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i = 0;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while(edgesAccepted &lt; N-1)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{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Suppose (u,v) is the i’th edge in E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if (no path from u to v in MST) // diff. components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{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  add (u,v) to MST;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  edgesAccepted++;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}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  i++;</a:t>
            </a:r>
            <a:endParaRPr lang="en-CA" sz="180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CA" sz="1800">
                <a:latin typeface="Courier New" pitchFamily="49" charset="0"/>
                <a:cs typeface="Courier New" pitchFamily="49" charset="0"/>
              </a:rPr>
              <a:t>}</a:t>
            </a:r>
            <a:endParaRPr lang="en-CA" sz="1800">
              <a:cs typeface="Times New Roman" pitchFamily="18" charset="0"/>
            </a:endParaRP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301804-35D0-47C8-9115-057EEC4DADA7}" type="slidenum">
              <a:rPr lang="en-US"/>
              <a:pPr/>
              <a:t>2</a:t>
            </a:fld>
            <a:endParaRPr lang="en-US"/>
          </a:p>
        </p:txBody>
      </p:sp>
      <p:sp>
        <p:nvSpPr>
          <p:cNvPr id="3077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</TotalTime>
  <Words>306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>Default Design</vt:lpstr>
      <vt:lpstr>MST - Prim’s Algorithm</vt:lpstr>
      <vt:lpstr>MST - Kruskal’s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10</dc:title>
  <dc:creator>Sheridan Houghten</dc:creator>
  <cp:lastModifiedBy>Sheridan Houghten</cp:lastModifiedBy>
  <cp:revision>68</cp:revision>
  <dcterms:created xsi:type="dcterms:W3CDTF">1601-01-01T00:00:00Z</dcterms:created>
  <dcterms:modified xsi:type="dcterms:W3CDTF">2019-11-19T13:21:56Z</dcterms:modified>
</cp:coreProperties>
</file>