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diagrams/quickStyle7.xml" ContentType="application/vnd.openxmlformats-officedocument.drawingml.diagramStyl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5" r:id="rId1"/>
    <p:sldMasterId id="2147483667" r:id="rId2"/>
  </p:sldMasterIdLst>
  <p:notesMasterIdLst>
    <p:notesMasterId r:id="rId44"/>
  </p:notesMasterIdLst>
  <p:sldIdLst>
    <p:sldId id="317" r:id="rId3"/>
    <p:sldId id="318" r:id="rId4"/>
    <p:sldId id="304" r:id="rId5"/>
    <p:sldId id="257" r:id="rId6"/>
    <p:sldId id="259" r:id="rId7"/>
    <p:sldId id="265" r:id="rId8"/>
    <p:sldId id="260" r:id="rId9"/>
    <p:sldId id="261" r:id="rId10"/>
    <p:sldId id="310" r:id="rId11"/>
    <p:sldId id="295" r:id="rId12"/>
    <p:sldId id="320" r:id="rId13"/>
    <p:sldId id="312" r:id="rId14"/>
    <p:sldId id="264" r:id="rId15"/>
    <p:sldId id="266" r:id="rId16"/>
    <p:sldId id="267" r:id="rId17"/>
    <p:sldId id="268" r:id="rId18"/>
    <p:sldId id="270" r:id="rId19"/>
    <p:sldId id="271" r:id="rId20"/>
    <p:sldId id="314" r:id="rId21"/>
    <p:sldId id="301" r:id="rId22"/>
    <p:sldId id="316" r:id="rId23"/>
    <p:sldId id="311" r:id="rId24"/>
    <p:sldId id="282" r:id="rId25"/>
    <p:sldId id="321" r:id="rId26"/>
    <p:sldId id="322" r:id="rId27"/>
    <p:sldId id="298" r:id="rId28"/>
    <p:sldId id="323" r:id="rId29"/>
    <p:sldId id="306" r:id="rId30"/>
    <p:sldId id="299" r:id="rId31"/>
    <p:sldId id="288" r:id="rId32"/>
    <p:sldId id="291" r:id="rId33"/>
    <p:sldId id="290" r:id="rId34"/>
    <p:sldId id="292" r:id="rId35"/>
    <p:sldId id="308" r:id="rId36"/>
    <p:sldId id="315" r:id="rId37"/>
    <p:sldId id="293" r:id="rId38"/>
    <p:sldId id="325" r:id="rId39"/>
    <p:sldId id="326" r:id="rId40"/>
    <p:sldId id="327" r:id="rId41"/>
    <p:sldId id="328" r:id="rId42"/>
    <p:sldId id="319"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963" autoAdjust="0"/>
    <p:restoredTop sz="92714" autoAdjust="0"/>
  </p:normalViewPr>
  <p:slideViewPr>
    <p:cSldViewPr>
      <p:cViewPr varScale="1">
        <p:scale>
          <a:sx n="132" d="100"/>
          <a:sy n="132" d="100"/>
        </p:scale>
        <p:origin x="-20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275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8F9CF-B249-3248-917A-4B143D650D99}" type="doc">
      <dgm:prSet loTypeId="urn:microsoft.com/office/officeart/2005/8/layout/hList1" loCatId="" qsTypeId="urn:microsoft.com/office/officeart/2005/8/quickstyle/3D3" qsCatId="3D" csTypeId="urn:microsoft.com/office/officeart/2005/8/colors/accent1_2" csCatId="accent1" phldr="1"/>
      <dgm:spPr/>
      <dgm:t>
        <a:bodyPr/>
        <a:lstStyle/>
        <a:p>
          <a:endParaRPr lang="en-US"/>
        </a:p>
      </dgm:t>
    </dgm:pt>
    <dgm:pt modelId="{5B42EAFA-FA62-534B-9545-C88C214B56C3}">
      <dgm:prSet phldrT="[Text]"/>
      <dgm:spPr/>
      <dgm:t>
        <a:bodyPr/>
        <a:lstStyle/>
        <a:p>
          <a:r>
            <a:rPr kumimoji="1" lang="en-US" smtClean="0"/>
            <a:t>Group</a:t>
          </a:r>
          <a:endParaRPr lang="en-US"/>
        </a:p>
      </dgm:t>
    </dgm:pt>
    <dgm:pt modelId="{63C808E4-B32B-0747-9D40-67A987E407C3}" type="parTrans" cxnId="{3FBBB87A-E0C7-C14D-96A7-980BB6942B2F}">
      <dgm:prSet/>
      <dgm:spPr/>
      <dgm:t>
        <a:bodyPr/>
        <a:lstStyle/>
        <a:p>
          <a:endParaRPr lang="en-US"/>
        </a:p>
      </dgm:t>
    </dgm:pt>
    <dgm:pt modelId="{5CB4B686-1B01-1943-96BF-F75EEAD36EEF}" type="sibTrans" cxnId="{3FBBB87A-E0C7-C14D-96A7-980BB6942B2F}">
      <dgm:prSet/>
      <dgm:spPr/>
      <dgm:t>
        <a:bodyPr/>
        <a:lstStyle/>
        <a:p>
          <a:endParaRPr lang="en-US"/>
        </a:p>
      </dgm:t>
    </dgm:pt>
    <dgm:pt modelId="{02B6210C-AA3C-664C-9A9D-D4BA86CD0C3C}">
      <dgm:prSet/>
      <dgm:spPr/>
      <dgm:t>
        <a:bodyPr/>
        <a:lstStyle/>
        <a:p>
          <a:r>
            <a:rPr kumimoji="1" lang="en-US" smtClean="0"/>
            <a:t>12 voice channels  (4kHz each) = 48kHz</a:t>
          </a:r>
          <a:endParaRPr kumimoji="1" lang="en-US" dirty="0" smtClean="0"/>
        </a:p>
      </dgm:t>
    </dgm:pt>
    <dgm:pt modelId="{C32B4771-8D68-404B-B610-E4BCE7272B57}" type="parTrans" cxnId="{CDD45F62-2484-AC4E-AE1D-ED66E494B925}">
      <dgm:prSet/>
      <dgm:spPr/>
      <dgm:t>
        <a:bodyPr/>
        <a:lstStyle/>
        <a:p>
          <a:endParaRPr lang="en-US"/>
        </a:p>
      </dgm:t>
    </dgm:pt>
    <dgm:pt modelId="{485263F1-DF5E-3E45-8F63-8F0E01183215}" type="sibTrans" cxnId="{CDD45F62-2484-AC4E-AE1D-ED66E494B925}">
      <dgm:prSet/>
      <dgm:spPr/>
      <dgm:t>
        <a:bodyPr/>
        <a:lstStyle/>
        <a:p>
          <a:endParaRPr lang="en-US"/>
        </a:p>
      </dgm:t>
    </dgm:pt>
    <dgm:pt modelId="{D53E6DBE-FBE6-654D-9B9A-9DBFAC3C8A4F}">
      <dgm:prSet/>
      <dgm:spPr/>
      <dgm:t>
        <a:bodyPr/>
        <a:lstStyle/>
        <a:p>
          <a:r>
            <a:rPr kumimoji="1" lang="en-US" smtClean="0"/>
            <a:t>Range 60kHz to 108kHz</a:t>
          </a:r>
          <a:endParaRPr kumimoji="1" lang="en-US" dirty="0"/>
        </a:p>
      </dgm:t>
    </dgm:pt>
    <dgm:pt modelId="{161AB506-2E00-F942-A4D5-F6CF38DD9AFA}" type="parTrans" cxnId="{E95BF22D-53D8-DD4D-B84E-574AEAF81E82}">
      <dgm:prSet/>
      <dgm:spPr/>
      <dgm:t>
        <a:bodyPr/>
        <a:lstStyle/>
        <a:p>
          <a:endParaRPr lang="en-US"/>
        </a:p>
      </dgm:t>
    </dgm:pt>
    <dgm:pt modelId="{815DDBF3-4211-3340-92EF-661B05B745B1}" type="sibTrans" cxnId="{E95BF22D-53D8-DD4D-B84E-574AEAF81E82}">
      <dgm:prSet/>
      <dgm:spPr/>
      <dgm:t>
        <a:bodyPr/>
        <a:lstStyle/>
        <a:p>
          <a:endParaRPr lang="en-US"/>
        </a:p>
      </dgm:t>
    </dgm:pt>
    <dgm:pt modelId="{6AC54AEA-768F-4B41-88D6-0F7D16E4C862}">
      <dgm:prSet/>
      <dgm:spPr/>
      <dgm:t>
        <a:bodyPr/>
        <a:lstStyle/>
        <a:p>
          <a:r>
            <a:rPr kumimoji="1" lang="en-US" smtClean="0"/>
            <a:t>Supergroup</a:t>
          </a:r>
          <a:endParaRPr kumimoji="1" lang="en-US" dirty="0"/>
        </a:p>
      </dgm:t>
    </dgm:pt>
    <dgm:pt modelId="{8F9E03E7-F94A-8D4F-B65D-6411A617E399}" type="parTrans" cxnId="{20902B81-1452-4E43-A5D4-FBF00F93762D}">
      <dgm:prSet/>
      <dgm:spPr/>
      <dgm:t>
        <a:bodyPr/>
        <a:lstStyle/>
        <a:p>
          <a:endParaRPr lang="en-US"/>
        </a:p>
      </dgm:t>
    </dgm:pt>
    <dgm:pt modelId="{4BF900BD-3D98-6B4B-B105-3A8E365C1F8C}" type="sibTrans" cxnId="{20902B81-1452-4E43-A5D4-FBF00F93762D}">
      <dgm:prSet/>
      <dgm:spPr/>
      <dgm:t>
        <a:bodyPr/>
        <a:lstStyle/>
        <a:p>
          <a:endParaRPr lang="en-US"/>
        </a:p>
      </dgm:t>
    </dgm:pt>
    <dgm:pt modelId="{0BADE888-E14D-754F-A0DD-FCDBD2E40E22}">
      <dgm:prSet/>
      <dgm:spPr/>
      <dgm:t>
        <a:bodyPr/>
        <a:lstStyle/>
        <a:p>
          <a:r>
            <a:rPr kumimoji="1" lang="en-US" smtClean="0"/>
            <a:t>FDM of 5 group signals supports 60 channels</a:t>
          </a:r>
          <a:endParaRPr kumimoji="1" lang="en-US" dirty="0" smtClean="0"/>
        </a:p>
      </dgm:t>
    </dgm:pt>
    <dgm:pt modelId="{226677B5-532B-6F4C-B7E7-6A5790314563}" type="parTrans" cxnId="{A1E832B6-9548-EE49-B4B5-ED36D0BC6708}">
      <dgm:prSet/>
      <dgm:spPr/>
      <dgm:t>
        <a:bodyPr/>
        <a:lstStyle/>
        <a:p>
          <a:endParaRPr lang="en-US"/>
        </a:p>
      </dgm:t>
    </dgm:pt>
    <dgm:pt modelId="{053F65B0-DD50-F442-82B5-11AAA5221682}" type="sibTrans" cxnId="{A1E832B6-9548-EE49-B4B5-ED36D0BC6708}">
      <dgm:prSet/>
      <dgm:spPr/>
      <dgm:t>
        <a:bodyPr/>
        <a:lstStyle/>
        <a:p>
          <a:endParaRPr lang="en-US"/>
        </a:p>
      </dgm:t>
    </dgm:pt>
    <dgm:pt modelId="{8BB3E68E-32C1-6E4F-9F31-0909A8B63357}">
      <dgm:prSet/>
      <dgm:spPr/>
      <dgm:t>
        <a:bodyPr/>
        <a:lstStyle/>
        <a:p>
          <a:r>
            <a:rPr kumimoji="1" lang="en-US" smtClean="0"/>
            <a:t>Carriers between 420kHz and 612 kHz</a:t>
          </a:r>
          <a:endParaRPr kumimoji="1" lang="en-US" dirty="0"/>
        </a:p>
      </dgm:t>
    </dgm:pt>
    <dgm:pt modelId="{453BD480-15D4-E149-9E3B-B8691D22DABF}" type="parTrans" cxnId="{2B60996A-EA49-CF43-B93C-5C8B6413A1E3}">
      <dgm:prSet/>
      <dgm:spPr/>
      <dgm:t>
        <a:bodyPr/>
        <a:lstStyle/>
        <a:p>
          <a:endParaRPr lang="en-US"/>
        </a:p>
      </dgm:t>
    </dgm:pt>
    <dgm:pt modelId="{55AF9160-BBFC-EF4F-8ADF-01E60651012A}" type="sibTrans" cxnId="{2B60996A-EA49-CF43-B93C-5C8B6413A1E3}">
      <dgm:prSet/>
      <dgm:spPr/>
      <dgm:t>
        <a:bodyPr/>
        <a:lstStyle/>
        <a:p>
          <a:endParaRPr lang="en-US"/>
        </a:p>
      </dgm:t>
    </dgm:pt>
    <dgm:pt modelId="{080D3571-FAC1-7642-8E1F-1C3889339B1D}">
      <dgm:prSet/>
      <dgm:spPr/>
      <dgm:t>
        <a:bodyPr/>
        <a:lstStyle/>
        <a:p>
          <a:r>
            <a:rPr kumimoji="1" lang="en-US" smtClean="0"/>
            <a:t>Mastergroup</a:t>
          </a:r>
          <a:endParaRPr kumimoji="1" lang="en-US" dirty="0"/>
        </a:p>
      </dgm:t>
    </dgm:pt>
    <dgm:pt modelId="{4177ECB4-05D5-BC4B-AC69-8D28839CF377}" type="parTrans" cxnId="{995A5360-869D-BB47-A49E-D2ABD32BD7CA}">
      <dgm:prSet/>
      <dgm:spPr/>
      <dgm:t>
        <a:bodyPr/>
        <a:lstStyle/>
        <a:p>
          <a:endParaRPr lang="en-US"/>
        </a:p>
      </dgm:t>
    </dgm:pt>
    <dgm:pt modelId="{08AC01F1-FC48-C94A-8A58-E65367C0EF2B}" type="sibTrans" cxnId="{995A5360-869D-BB47-A49E-D2ABD32BD7CA}">
      <dgm:prSet/>
      <dgm:spPr/>
      <dgm:t>
        <a:bodyPr/>
        <a:lstStyle/>
        <a:p>
          <a:endParaRPr lang="en-US"/>
        </a:p>
      </dgm:t>
    </dgm:pt>
    <dgm:pt modelId="{8FE5E4F5-1050-AC48-8317-87DACC391B39}">
      <dgm:prSet/>
      <dgm:spPr/>
      <dgm:t>
        <a:bodyPr/>
        <a:lstStyle/>
        <a:p>
          <a:r>
            <a:rPr kumimoji="1" lang="en-US" dirty="0" smtClean="0"/>
            <a:t>FDM of 10 </a:t>
          </a:r>
          <a:r>
            <a:rPr kumimoji="1" lang="en-US" dirty="0" err="1" smtClean="0"/>
            <a:t>supergroups</a:t>
          </a:r>
          <a:r>
            <a:rPr kumimoji="1" lang="en-US" dirty="0" smtClean="0"/>
            <a:t> supports 600 channels</a:t>
          </a:r>
        </a:p>
      </dgm:t>
    </dgm:pt>
    <dgm:pt modelId="{B03963D5-30D5-5245-9499-1CDE9B395942}" type="parTrans" cxnId="{FA375BB5-85AB-0040-8E55-8434E6C2963A}">
      <dgm:prSet/>
      <dgm:spPr/>
      <dgm:t>
        <a:bodyPr/>
        <a:lstStyle/>
        <a:p>
          <a:endParaRPr lang="en-US"/>
        </a:p>
      </dgm:t>
    </dgm:pt>
    <dgm:pt modelId="{59B20ACB-E52B-2F42-B82F-A4B3960CB332}" type="sibTrans" cxnId="{FA375BB5-85AB-0040-8E55-8434E6C2963A}">
      <dgm:prSet/>
      <dgm:spPr/>
      <dgm:t>
        <a:bodyPr/>
        <a:lstStyle/>
        <a:p>
          <a:endParaRPr lang="en-US"/>
        </a:p>
      </dgm:t>
    </dgm:pt>
    <dgm:pt modelId="{6B07E476-1610-B544-B37A-3A5C717B4A01}" type="pres">
      <dgm:prSet presAssocID="{0738F9CF-B249-3248-917A-4B143D650D99}" presName="Name0" presStyleCnt="0">
        <dgm:presLayoutVars>
          <dgm:dir/>
          <dgm:animLvl val="lvl"/>
          <dgm:resizeHandles val="exact"/>
        </dgm:presLayoutVars>
      </dgm:prSet>
      <dgm:spPr/>
      <dgm:t>
        <a:bodyPr/>
        <a:lstStyle/>
        <a:p>
          <a:endParaRPr lang="en-US"/>
        </a:p>
      </dgm:t>
    </dgm:pt>
    <dgm:pt modelId="{652EF454-BF29-D849-B697-29F27CDB225E}" type="pres">
      <dgm:prSet presAssocID="{5B42EAFA-FA62-534B-9545-C88C214B56C3}" presName="composite" presStyleCnt="0"/>
      <dgm:spPr/>
    </dgm:pt>
    <dgm:pt modelId="{8B5CAA9B-C90A-724B-B5E2-4D8DDB045671}" type="pres">
      <dgm:prSet presAssocID="{5B42EAFA-FA62-534B-9545-C88C214B56C3}" presName="parTx" presStyleLbl="alignNode1" presStyleIdx="0" presStyleCnt="3">
        <dgm:presLayoutVars>
          <dgm:chMax val="0"/>
          <dgm:chPref val="0"/>
          <dgm:bulletEnabled val="1"/>
        </dgm:presLayoutVars>
      </dgm:prSet>
      <dgm:spPr/>
      <dgm:t>
        <a:bodyPr/>
        <a:lstStyle/>
        <a:p>
          <a:endParaRPr lang="en-US"/>
        </a:p>
      </dgm:t>
    </dgm:pt>
    <dgm:pt modelId="{CA3864C7-6459-7A49-A6E8-DD7DACC470B0}" type="pres">
      <dgm:prSet presAssocID="{5B42EAFA-FA62-534B-9545-C88C214B56C3}" presName="desTx" presStyleLbl="alignAccFollowNode1" presStyleIdx="0" presStyleCnt="3">
        <dgm:presLayoutVars>
          <dgm:bulletEnabled val="1"/>
        </dgm:presLayoutVars>
      </dgm:prSet>
      <dgm:spPr/>
      <dgm:t>
        <a:bodyPr/>
        <a:lstStyle/>
        <a:p>
          <a:endParaRPr lang="en-US"/>
        </a:p>
      </dgm:t>
    </dgm:pt>
    <dgm:pt modelId="{6690B8EC-B8ED-CE43-B8BA-351EC7158EFD}" type="pres">
      <dgm:prSet presAssocID="{5CB4B686-1B01-1943-96BF-F75EEAD36EEF}" presName="space" presStyleCnt="0"/>
      <dgm:spPr/>
    </dgm:pt>
    <dgm:pt modelId="{C9352C88-C6CF-2F41-A6B7-F784E0478534}" type="pres">
      <dgm:prSet presAssocID="{6AC54AEA-768F-4B41-88D6-0F7D16E4C862}" presName="composite" presStyleCnt="0"/>
      <dgm:spPr/>
    </dgm:pt>
    <dgm:pt modelId="{CBCA5233-B264-474E-9EF0-6486A69DBD79}" type="pres">
      <dgm:prSet presAssocID="{6AC54AEA-768F-4B41-88D6-0F7D16E4C862}" presName="parTx" presStyleLbl="alignNode1" presStyleIdx="1" presStyleCnt="3">
        <dgm:presLayoutVars>
          <dgm:chMax val="0"/>
          <dgm:chPref val="0"/>
          <dgm:bulletEnabled val="1"/>
        </dgm:presLayoutVars>
      </dgm:prSet>
      <dgm:spPr/>
      <dgm:t>
        <a:bodyPr/>
        <a:lstStyle/>
        <a:p>
          <a:endParaRPr lang="en-US"/>
        </a:p>
      </dgm:t>
    </dgm:pt>
    <dgm:pt modelId="{0FEB8FCB-D7E7-7E4E-AABD-2B04315B1E38}" type="pres">
      <dgm:prSet presAssocID="{6AC54AEA-768F-4B41-88D6-0F7D16E4C862}" presName="desTx" presStyleLbl="alignAccFollowNode1" presStyleIdx="1" presStyleCnt="3">
        <dgm:presLayoutVars>
          <dgm:bulletEnabled val="1"/>
        </dgm:presLayoutVars>
      </dgm:prSet>
      <dgm:spPr/>
      <dgm:t>
        <a:bodyPr/>
        <a:lstStyle/>
        <a:p>
          <a:endParaRPr lang="en-US"/>
        </a:p>
      </dgm:t>
    </dgm:pt>
    <dgm:pt modelId="{0CAE02A1-B88D-BC45-A758-B656803CEE4C}" type="pres">
      <dgm:prSet presAssocID="{4BF900BD-3D98-6B4B-B105-3A8E365C1F8C}" presName="space" presStyleCnt="0"/>
      <dgm:spPr/>
    </dgm:pt>
    <dgm:pt modelId="{2595A3BE-4AB9-3D43-81B6-4C71ECB23E86}" type="pres">
      <dgm:prSet presAssocID="{080D3571-FAC1-7642-8E1F-1C3889339B1D}" presName="composite" presStyleCnt="0"/>
      <dgm:spPr/>
    </dgm:pt>
    <dgm:pt modelId="{C38F15D0-3E7B-F64E-AE99-EB06F1383874}" type="pres">
      <dgm:prSet presAssocID="{080D3571-FAC1-7642-8E1F-1C3889339B1D}" presName="parTx" presStyleLbl="alignNode1" presStyleIdx="2" presStyleCnt="3">
        <dgm:presLayoutVars>
          <dgm:chMax val="0"/>
          <dgm:chPref val="0"/>
          <dgm:bulletEnabled val="1"/>
        </dgm:presLayoutVars>
      </dgm:prSet>
      <dgm:spPr/>
      <dgm:t>
        <a:bodyPr/>
        <a:lstStyle/>
        <a:p>
          <a:endParaRPr lang="en-US"/>
        </a:p>
      </dgm:t>
    </dgm:pt>
    <dgm:pt modelId="{F2D74417-EEB7-924C-9964-424C6D92410E}" type="pres">
      <dgm:prSet presAssocID="{080D3571-FAC1-7642-8E1F-1C3889339B1D}" presName="desTx" presStyleLbl="alignAccFollowNode1" presStyleIdx="2" presStyleCnt="3">
        <dgm:presLayoutVars>
          <dgm:bulletEnabled val="1"/>
        </dgm:presLayoutVars>
      </dgm:prSet>
      <dgm:spPr/>
      <dgm:t>
        <a:bodyPr/>
        <a:lstStyle/>
        <a:p>
          <a:endParaRPr lang="en-US"/>
        </a:p>
      </dgm:t>
    </dgm:pt>
  </dgm:ptLst>
  <dgm:cxnLst>
    <dgm:cxn modelId="{E95BF22D-53D8-DD4D-B84E-574AEAF81E82}" srcId="{5B42EAFA-FA62-534B-9545-C88C214B56C3}" destId="{D53E6DBE-FBE6-654D-9B9A-9DBFAC3C8A4F}" srcOrd="1" destOrd="0" parTransId="{161AB506-2E00-F942-A4D5-F6CF38DD9AFA}" sibTransId="{815DDBF3-4211-3340-92EF-661B05B745B1}"/>
    <dgm:cxn modelId="{101291E4-D6C9-1C49-A0AD-74965D95782C}" type="presOf" srcId="{5B42EAFA-FA62-534B-9545-C88C214B56C3}" destId="{8B5CAA9B-C90A-724B-B5E2-4D8DDB045671}" srcOrd="0" destOrd="0" presId="urn:microsoft.com/office/officeart/2005/8/layout/hList1"/>
    <dgm:cxn modelId="{49AEBE75-F434-D941-8EF0-C78C17A8EA59}" type="presOf" srcId="{0738F9CF-B249-3248-917A-4B143D650D99}" destId="{6B07E476-1610-B544-B37A-3A5C717B4A01}" srcOrd="0" destOrd="0" presId="urn:microsoft.com/office/officeart/2005/8/layout/hList1"/>
    <dgm:cxn modelId="{1C7E90C5-537C-3648-895D-E64A1E467D10}" type="presOf" srcId="{0BADE888-E14D-754F-A0DD-FCDBD2E40E22}" destId="{0FEB8FCB-D7E7-7E4E-AABD-2B04315B1E38}" srcOrd="0" destOrd="0" presId="urn:microsoft.com/office/officeart/2005/8/layout/hList1"/>
    <dgm:cxn modelId="{A1E832B6-9548-EE49-B4B5-ED36D0BC6708}" srcId="{6AC54AEA-768F-4B41-88D6-0F7D16E4C862}" destId="{0BADE888-E14D-754F-A0DD-FCDBD2E40E22}" srcOrd="0" destOrd="0" parTransId="{226677B5-532B-6F4C-B7E7-6A5790314563}" sibTransId="{053F65B0-DD50-F442-82B5-11AAA5221682}"/>
    <dgm:cxn modelId="{FA375BB5-85AB-0040-8E55-8434E6C2963A}" srcId="{080D3571-FAC1-7642-8E1F-1C3889339B1D}" destId="{8FE5E4F5-1050-AC48-8317-87DACC391B39}" srcOrd="0" destOrd="0" parTransId="{B03963D5-30D5-5245-9499-1CDE9B395942}" sibTransId="{59B20ACB-E52B-2F42-B82F-A4B3960CB332}"/>
    <dgm:cxn modelId="{20902B81-1452-4E43-A5D4-FBF00F93762D}" srcId="{0738F9CF-B249-3248-917A-4B143D650D99}" destId="{6AC54AEA-768F-4B41-88D6-0F7D16E4C862}" srcOrd="1" destOrd="0" parTransId="{8F9E03E7-F94A-8D4F-B65D-6411A617E399}" sibTransId="{4BF900BD-3D98-6B4B-B105-3A8E365C1F8C}"/>
    <dgm:cxn modelId="{3A478D82-DA07-444B-959F-289ADD4E6309}" type="presOf" srcId="{D53E6DBE-FBE6-654D-9B9A-9DBFAC3C8A4F}" destId="{CA3864C7-6459-7A49-A6E8-DD7DACC470B0}" srcOrd="0" destOrd="1" presId="urn:microsoft.com/office/officeart/2005/8/layout/hList1"/>
    <dgm:cxn modelId="{5F873A53-FB9A-024E-98EA-174835B2C941}" type="presOf" srcId="{080D3571-FAC1-7642-8E1F-1C3889339B1D}" destId="{C38F15D0-3E7B-F64E-AE99-EB06F1383874}" srcOrd="0" destOrd="0" presId="urn:microsoft.com/office/officeart/2005/8/layout/hList1"/>
    <dgm:cxn modelId="{14D63619-DDEF-BE4D-8123-30D806C88248}" type="presOf" srcId="{8FE5E4F5-1050-AC48-8317-87DACC391B39}" destId="{F2D74417-EEB7-924C-9964-424C6D92410E}" srcOrd="0" destOrd="0" presId="urn:microsoft.com/office/officeart/2005/8/layout/hList1"/>
    <dgm:cxn modelId="{3FBBB87A-E0C7-C14D-96A7-980BB6942B2F}" srcId="{0738F9CF-B249-3248-917A-4B143D650D99}" destId="{5B42EAFA-FA62-534B-9545-C88C214B56C3}" srcOrd="0" destOrd="0" parTransId="{63C808E4-B32B-0747-9D40-67A987E407C3}" sibTransId="{5CB4B686-1B01-1943-96BF-F75EEAD36EEF}"/>
    <dgm:cxn modelId="{CDD45F62-2484-AC4E-AE1D-ED66E494B925}" srcId="{5B42EAFA-FA62-534B-9545-C88C214B56C3}" destId="{02B6210C-AA3C-664C-9A9D-D4BA86CD0C3C}" srcOrd="0" destOrd="0" parTransId="{C32B4771-8D68-404B-B610-E4BCE7272B57}" sibTransId="{485263F1-DF5E-3E45-8F63-8F0E01183215}"/>
    <dgm:cxn modelId="{78DD9660-F652-3449-9842-4484920BC662}" type="presOf" srcId="{6AC54AEA-768F-4B41-88D6-0F7D16E4C862}" destId="{CBCA5233-B264-474E-9EF0-6486A69DBD79}" srcOrd="0" destOrd="0" presId="urn:microsoft.com/office/officeart/2005/8/layout/hList1"/>
    <dgm:cxn modelId="{995A5360-869D-BB47-A49E-D2ABD32BD7CA}" srcId="{0738F9CF-B249-3248-917A-4B143D650D99}" destId="{080D3571-FAC1-7642-8E1F-1C3889339B1D}" srcOrd="2" destOrd="0" parTransId="{4177ECB4-05D5-BC4B-AC69-8D28839CF377}" sibTransId="{08AC01F1-FC48-C94A-8A58-E65367C0EF2B}"/>
    <dgm:cxn modelId="{8CA59A08-2B7F-E240-8B02-46642B7D63BF}" type="presOf" srcId="{8BB3E68E-32C1-6E4F-9F31-0909A8B63357}" destId="{0FEB8FCB-D7E7-7E4E-AABD-2B04315B1E38}" srcOrd="0" destOrd="1" presId="urn:microsoft.com/office/officeart/2005/8/layout/hList1"/>
    <dgm:cxn modelId="{2B60996A-EA49-CF43-B93C-5C8B6413A1E3}" srcId="{6AC54AEA-768F-4B41-88D6-0F7D16E4C862}" destId="{8BB3E68E-32C1-6E4F-9F31-0909A8B63357}" srcOrd="1" destOrd="0" parTransId="{453BD480-15D4-E149-9E3B-B8691D22DABF}" sibTransId="{55AF9160-BBFC-EF4F-8ADF-01E60651012A}"/>
    <dgm:cxn modelId="{5870C139-C4A9-0D45-9F66-3A39889932E9}" type="presOf" srcId="{02B6210C-AA3C-664C-9A9D-D4BA86CD0C3C}" destId="{CA3864C7-6459-7A49-A6E8-DD7DACC470B0}" srcOrd="0" destOrd="0" presId="urn:microsoft.com/office/officeart/2005/8/layout/hList1"/>
    <dgm:cxn modelId="{F85E2630-FDF8-AF4C-AB61-26B5457901B2}" type="presParOf" srcId="{6B07E476-1610-B544-B37A-3A5C717B4A01}" destId="{652EF454-BF29-D849-B697-29F27CDB225E}" srcOrd="0" destOrd="0" presId="urn:microsoft.com/office/officeart/2005/8/layout/hList1"/>
    <dgm:cxn modelId="{C8998A95-52F0-7447-8191-3BF6E847B9EC}" type="presParOf" srcId="{652EF454-BF29-D849-B697-29F27CDB225E}" destId="{8B5CAA9B-C90A-724B-B5E2-4D8DDB045671}" srcOrd="0" destOrd="0" presId="urn:microsoft.com/office/officeart/2005/8/layout/hList1"/>
    <dgm:cxn modelId="{79FB2FB5-B257-2147-9B71-4A3B3F0E7C7D}" type="presParOf" srcId="{652EF454-BF29-D849-B697-29F27CDB225E}" destId="{CA3864C7-6459-7A49-A6E8-DD7DACC470B0}" srcOrd="1" destOrd="0" presId="urn:microsoft.com/office/officeart/2005/8/layout/hList1"/>
    <dgm:cxn modelId="{31FE84F4-0F26-A94D-8877-2922E2606E54}" type="presParOf" srcId="{6B07E476-1610-B544-B37A-3A5C717B4A01}" destId="{6690B8EC-B8ED-CE43-B8BA-351EC7158EFD}" srcOrd="1" destOrd="0" presId="urn:microsoft.com/office/officeart/2005/8/layout/hList1"/>
    <dgm:cxn modelId="{E6E98032-3474-9C43-B0FF-9367FF16CE43}" type="presParOf" srcId="{6B07E476-1610-B544-B37A-3A5C717B4A01}" destId="{C9352C88-C6CF-2F41-A6B7-F784E0478534}" srcOrd="2" destOrd="0" presId="urn:microsoft.com/office/officeart/2005/8/layout/hList1"/>
    <dgm:cxn modelId="{B7BD149F-1351-0A4C-8D23-BE45EF27A488}" type="presParOf" srcId="{C9352C88-C6CF-2F41-A6B7-F784E0478534}" destId="{CBCA5233-B264-474E-9EF0-6486A69DBD79}" srcOrd="0" destOrd="0" presId="urn:microsoft.com/office/officeart/2005/8/layout/hList1"/>
    <dgm:cxn modelId="{DF020669-33A5-8144-8A76-0E5F3DE36FD5}" type="presParOf" srcId="{C9352C88-C6CF-2F41-A6B7-F784E0478534}" destId="{0FEB8FCB-D7E7-7E4E-AABD-2B04315B1E38}" srcOrd="1" destOrd="0" presId="urn:microsoft.com/office/officeart/2005/8/layout/hList1"/>
    <dgm:cxn modelId="{8916B6EF-D485-7344-A7F0-16570C302070}" type="presParOf" srcId="{6B07E476-1610-B544-B37A-3A5C717B4A01}" destId="{0CAE02A1-B88D-BC45-A758-B656803CEE4C}" srcOrd="3" destOrd="0" presId="urn:microsoft.com/office/officeart/2005/8/layout/hList1"/>
    <dgm:cxn modelId="{5CE981C5-4020-734E-BF4A-86C4F097E1E4}" type="presParOf" srcId="{6B07E476-1610-B544-B37A-3A5C717B4A01}" destId="{2595A3BE-4AB9-3D43-81B6-4C71ECB23E86}" srcOrd="4" destOrd="0" presId="urn:microsoft.com/office/officeart/2005/8/layout/hList1"/>
    <dgm:cxn modelId="{7DE905E5-F738-EE42-BC58-A7664248183B}" type="presParOf" srcId="{2595A3BE-4AB9-3D43-81B6-4C71ECB23E86}" destId="{C38F15D0-3E7B-F64E-AE99-EB06F1383874}" srcOrd="0" destOrd="0" presId="urn:microsoft.com/office/officeart/2005/8/layout/hList1"/>
    <dgm:cxn modelId="{A33DF2CB-03D3-2349-BD1B-FE60FD9A2476}" type="presParOf" srcId="{2595A3BE-4AB9-3D43-81B6-4C71ECB23E86}" destId="{F2D74417-EEB7-924C-9964-424C6D92410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758F7-029E-6349-BDBE-4120CDEAA20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0511CF5-F60B-3A4C-B82B-F5AC763612B9}">
      <dgm:prSet/>
      <dgm:spPr/>
      <dgm:t>
        <a:bodyPr/>
        <a:lstStyle/>
        <a:p>
          <a:pPr rtl="0"/>
          <a:r>
            <a:rPr kumimoji="1" lang="en-US" dirty="0" smtClean="0">
              <a:solidFill>
                <a:srgbClr val="004040"/>
              </a:solidFill>
            </a:rPr>
            <a:t>Multiple beams of light at different frequencies</a:t>
          </a:r>
          <a:endParaRPr lang="en-US" dirty="0">
            <a:solidFill>
              <a:srgbClr val="004040"/>
            </a:solidFill>
          </a:endParaRPr>
        </a:p>
      </dgm:t>
    </dgm:pt>
    <dgm:pt modelId="{430E276D-2D67-DE4F-A716-FE8EEDCD12F8}" type="parTrans" cxnId="{D5356E2B-2D3F-564A-BFBE-87D584B718AC}">
      <dgm:prSet/>
      <dgm:spPr/>
      <dgm:t>
        <a:bodyPr/>
        <a:lstStyle/>
        <a:p>
          <a:endParaRPr lang="en-US"/>
        </a:p>
      </dgm:t>
    </dgm:pt>
    <dgm:pt modelId="{E08BB324-9082-444E-9C86-271FAB1CC486}" type="sibTrans" cxnId="{D5356E2B-2D3F-564A-BFBE-87D584B718AC}">
      <dgm:prSet/>
      <dgm:spPr/>
      <dgm:t>
        <a:bodyPr/>
        <a:lstStyle/>
        <a:p>
          <a:endParaRPr lang="en-US"/>
        </a:p>
      </dgm:t>
    </dgm:pt>
    <dgm:pt modelId="{B18E13A7-5B36-EE4A-A856-DE80F512A042}">
      <dgm:prSet/>
      <dgm:spPr/>
      <dgm:t>
        <a:bodyPr/>
        <a:lstStyle/>
        <a:p>
          <a:pPr rtl="0"/>
          <a:r>
            <a:rPr kumimoji="1" lang="en-US" dirty="0" smtClean="0">
              <a:solidFill>
                <a:srgbClr val="004040"/>
              </a:solidFill>
            </a:rPr>
            <a:t>Carried over optical fiber links</a:t>
          </a:r>
          <a:endParaRPr lang="en-US" dirty="0">
            <a:solidFill>
              <a:srgbClr val="004040"/>
            </a:solidFill>
          </a:endParaRPr>
        </a:p>
      </dgm:t>
    </dgm:pt>
    <dgm:pt modelId="{92071FBD-8B91-B349-A1F2-E8AABEDB7FA0}" type="parTrans" cxnId="{45112369-E79D-3B4C-B1AB-36E7F7803C9C}">
      <dgm:prSet/>
      <dgm:spPr/>
      <dgm:t>
        <a:bodyPr/>
        <a:lstStyle/>
        <a:p>
          <a:endParaRPr lang="en-US"/>
        </a:p>
      </dgm:t>
    </dgm:pt>
    <dgm:pt modelId="{5E00C690-B191-5040-A7B7-1C965575CDA9}" type="sibTrans" cxnId="{45112369-E79D-3B4C-B1AB-36E7F7803C9C}">
      <dgm:prSet/>
      <dgm:spPr/>
      <dgm:t>
        <a:bodyPr/>
        <a:lstStyle/>
        <a:p>
          <a:endParaRPr lang="en-US"/>
        </a:p>
      </dgm:t>
    </dgm:pt>
    <dgm:pt modelId="{E2FD1EA9-4B84-3543-97D8-3533D4A8CE83}">
      <dgm:prSet/>
      <dgm:spPr/>
      <dgm:t>
        <a:bodyPr/>
        <a:lstStyle/>
        <a:p>
          <a:pPr rtl="0"/>
          <a:r>
            <a:rPr kumimoji="1" lang="en-US" dirty="0" smtClean="0"/>
            <a:t>Commercial systems with 160 channels of 10 Gbps</a:t>
          </a:r>
          <a:endParaRPr lang="en-US" dirty="0"/>
        </a:p>
      </dgm:t>
    </dgm:pt>
    <dgm:pt modelId="{0F79BB69-47D8-E349-8FF3-3D88B50D5F35}" type="parTrans" cxnId="{1EB4E6AC-8FA5-AF4A-A5D8-C7D0D0BCEE13}">
      <dgm:prSet/>
      <dgm:spPr/>
      <dgm:t>
        <a:bodyPr/>
        <a:lstStyle/>
        <a:p>
          <a:endParaRPr lang="en-US"/>
        </a:p>
      </dgm:t>
    </dgm:pt>
    <dgm:pt modelId="{3739CFDC-979E-5F4E-931B-3E6910F88B85}" type="sibTrans" cxnId="{1EB4E6AC-8FA5-AF4A-A5D8-C7D0D0BCEE13}">
      <dgm:prSet/>
      <dgm:spPr/>
      <dgm:t>
        <a:bodyPr/>
        <a:lstStyle/>
        <a:p>
          <a:endParaRPr lang="en-US"/>
        </a:p>
      </dgm:t>
    </dgm:pt>
    <dgm:pt modelId="{EFADFC9C-C85D-BC48-B472-254275E9A3B1}">
      <dgm:prSet/>
      <dgm:spPr/>
      <dgm:t>
        <a:bodyPr/>
        <a:lstStyle/>
        <a:p>
          <a:pPr rtl="0"/>
          <a:r>
            <a:rPr kumimoji="1" lang="en-US" dirty="0" smtClean="0"/>
            <a:t>Lab demo of 256 channels 39.8 Gbps</a:t>
          </a:r>
          <a:endParaRPr lang="en-US" dirty="0"/>
        </a:p>
      </dgm:t>
    </dgm:pt>
    <dgm:pt modelId="{E61530BF-37F5-4B49-84DE-303E81A32947}" type="parTrans" cxnId="{F450DB58-0492-3E4A-AA27-69C67C0852ED}">
      <dgm:prSet/>
      <dgm:spPr/>
      <dgm:t>
        <a:bodyPr/>
        <a:lstStyle/>
        <a:p>
          <a:endParaRPr lang="en-US"/>
        </a:p>
      </dgm:t>
    </dgm:pt>
    <dgm:pt modelId="{27785A53-1B26-A74B-89AE-328D0596B7F8}" type="sibTrans" cxnId="{F450DB58-0492-3E4A-AA27-69C67C0852ED}">
      <dgm:prSet/>
      <dgm:spPr/>
      <dgm:t>
        <a:bodyPr/>
        <a:lstStyle/>
        <a:p>
          <a:endParaRPr lang="en-US"/>
        </a:p>
      </dgm:t>
    </dgm:pt>
    <dgm:pt modelId="{366B10E7-DECA-354D-898E-201A265BB06F}">
      <dgm:prSet/>
      <dgm:spPr/>
      <dgm:t>
        <a:bodyPr/>
        <a:lstStyle/>
        <a:p>
          <a:pPr rtl="0"/>
          <a:r>
            <a:rPr kumimoji="1" lang="en-US" dirty="0" smtClean="0">
              <a:solidFill>
                <a:srgbClr val="004040"/>
              </a:solidFill>
            </a:rPr>
            <a:t>Architecture similar to other FDM systems</a:t>
          </a:r>
          <a:endParaRPr lang="en-US" dirty="0">
            <a:solidFill>
              <a:srgbClr val="004040"/>
            </a:solidFill>
          </a:endParaRPr>
        </a:p>
      </dgm:t>
    </dgm:pt>
    <dgm:pt modelId="{43D3DBE0-B3BB-3D4F-B33D-806F88F85AF7}" type="parTrans" cxnId="{E35E9FAD-E4A6-6545-81A0-6A93588AE6E7}">
      <dgm:prSet/>
      <dgm:spPr/>
      <dgm:t>
        <a:bodyPr/>
        <a:lstStyle/>
        <a:p>
          <a:endParaRPr lang="en-US"/>
        </a:p>
      </dgm:t>
    </dgm:pt>
    <dgm:pt modelId="{1D738DAA-BCF0-DF43-978F-92A8D5B3E41B}" type="sibTrans" cxnId="{E35E9FAD-E4A6-6545-81A0-6A93588AE6E7}">
      <dgm:prSet/>
      <dgm:spPr/>
      <dgm:t>
        <a:bodyPr/>
        <a:lstStyle/>
        <a:p>
          <a:endParaRPr lang="en-US"/>
        </a:p>
      </dgm:t>
    </dgm:pt>
    <dgm:pt modelId="{F3CABC56-847F-6A4E-A175-D50113BABBEA}">
      <dgm:prSet/>
      <dgm:spPr/>
      <dgm:t>
        <a:bodyPr/>
        <a:lstStyle/>
        <a:p>
          <a:pPr rtl="0"/>
          <a:r>
            <a:rPr kumimoji="1" lang="en-GB" dirty="0" smtClean="0"/>
            <a:t>Multiplexer consolidates laser sources (1550nm) for transmission over single fiber</a:t>
          </a:r>
          <a:endParaRPr kumimoji="1" lang="en-GB" dirty="0"/>
        </a:p>
      </dgm:t>
    </dgm:pt>
    <dgm:pt modelId="{EDF78610-AFE6-9D4A-912E-1F8E99418009}" type="parTrans" cxnId="{A1191966-AFA8-A245-B134-0519825BAEF8}">
      <dgm:prSet/>
      <dgm:spPr/>
      <dgm:t>
        <a:bodyPr/>
        <a:lstStyle/>
        <a:p>
          <a:endParaRPr lang="en-US"/>
        </a:p>
      </dgm:t>
    </dgm:pt>
    <dgm:pt modelId="{5936D73D-09BF-7D47-A44F-05079EEF30AC}" type="sibTrans" cxnId="{A1191966-AFA8-A245-B134-0519825BAEF8}">
      <dgm:prSet/>
      <dgm:spPr/>
      <dgm:t>
        <a:bodyPr/>
        <a:lstStyle/>
        <a:p>
          <a:endParaRPr lang="en-US"/>
        </a:p>
      </dgm:t>
    </dgm:pt>
    <dgm:pt modelId="{C3AE8326-E09D-024C-89FD-B6DEF1DA1CF3}">
      <dgm:prSet/>
      <dgm:spPr/>
      <dgm:t>
        <a:bodyPr/>
        <a:lstStyle/>
        <a:p>
          <a:pPr rtl="0"/>
          <a:r>
            <a:rPr kumimoji="1" lang="en-GB" dirty="0" smtClean="0"/>
            <a:t>Optical amplifiers amplify all wavelengths</a:t>
          </a:r>
          <a:endParaRPr kumimoji="1" lang="en-GB" dirty="0"/>
        </a:p>
      </dgm:t>
    </dgm:pt>
    <dgm:pt modelId="{21270BB6-518E-1749-BDCA-299CED364808}" type="parTrans" cxnId="{4B62B58D-2F7D-774E-A496-4ADA0EF28BBA}">
      <dgm:prSet/>
      <dgm:spPr/>
      <dgm:t>
        <a:bodyPr/>
        <a:lstStyle/>
        <a:p>
          <a:endParaRPr lang="en-US"/>
        </a:p>
      </dgm:t>
    </dgm:pt>
    <dgm:pt modelId="{F271CEFC-5987-AD42-9A63-DEBD6363FE26}" type="sibTrans" cxnId="{4B62B58D-2F7D-774E-A496-4ADA0EF28BBA}">
      <dgm:prSet/>
      <dgm:spPr/>
      <dgm:t>
        <a:bodyPr/>
        <a:lstStyle/>
        <a:p>
          <a:endParaRPr lang="en-US"/>
        </a:p>
      </dgm:t>
    </dgm:pt>
    <dgm:pt modelId="{E2AF3FFB-BE2C-AE4D-983C-53C088B3A6D5}">
      <dgm:prSet/>
      <dgm:spPr/>
      <dgm:t>
        <a:bodyPr/>
        <a:lstStyle/>
        <a:p>
          <a:pPr rtl="0"/>
          <a:r>
            <a:rPr kumimoji="1" lang="en-US" dirty="0" err="1" smtClean="0"/>
            <a:t>Demultiplexer</a:t>
          </a:r>
          <a:r>
            <a:rPr kumimoji="1" lang="en-US" dirty="0" smtClean="0"/>
            <a:t> separates channels at destination</a:t>
          </a:r>
          <a:endParaRPr lang="en-US" dirty="0"/>
        </a:p>
      </dgm:t>
    </dgm:pt>
    <dgm:pt modelId="{1F5A689C-D83A-C940-A7E7-1D656E5A1CD6}" type="parTrans" cxnId="{B150685A-C922-5348-A9A0-85FB74B85006}">
      <dgm:prSet/>
      <dgm:spPr/>
      <dgm:t>
        <a:bodyPr/>
        <a:lstStyle/>
        <a:p>
          <a:endParaRPr lang="en-US"/>
        </a:p>
      </dgm:t>
    </dgm:pt>
    <dgm:pt modelId="{4D0A4295-351F-EF42-8CD3-44046143581D}" type="sibTrans" cxnId="{B150685A-C922-5348-A9A0-85FB74B85006}">
      <dgm:prSet/>
      <dgm:spPr/>
      <dgm:t>
        <a:bodyPr/>
        <a:lstStyle/>
        <a:p>
          <a:endParaRPr lang="en-US"/>
        </a:p>
      </dgm:t>
    </dgm:pt>
    <dgm:pt modelId="{C4F1D622-B671-834D-B040-1FD8ACEB26F3}">
      <dgm:prSet/>
      <dgm:spPr/>
      <dgm:t>
        <a:bodyPr/>
        <a:lstStyle/>
        <a:p>
          <a:pPr rtl="0"/>
          <a:r>
            <a:rPr kumimoji="1" lang="en-US" dirty="0" smtClean="0">
              <a:solidFill>
                <a:srgbClr val="004040"/>
              </a:solidFill>
            </a:rPr>
            <a:t>Dense Wavelength Division Multiplexing (DWDM)</a:t>
          </a:r>
          <a:endParaRPr lang="en-US" dirty="0">
            <a:solidFill>
              <a:srgbClr val="004040"/>
            </a:solidFill>
          </a:endParaRPr>
        </a:p>
      </dgm:t>
    </dgm:pt>
    <dgm:pt modelId="{9A3AB239-BE5A-2E4A-B550-21E188F455D0}" type="parTrans" cxnId="{CEF36FA4-8445-AD43-AF6E-16895FDA6609}">
      <dgm:prSet/>
      <dgm:spPr/>
      <dgm:t>
        <a:bodyPr/>
        <a:lstStyle/>
        <a:p>
          <a:endParaRPr lang="en-US"/>
        </a:p>
      </dgm:t>
    </dgm:pt>
    <dgm:pt modelId="{688EF70E-F7D0-CE42-AA45-D002018D44A4}" type="sibTrans" cxnId="{CEF36FA4-8445-AD43-AF6E-16895FDA6609}">
      <dgm:prSet/>
      <dgm:spPr/>
      <dgm:t>
        <a:bodyPr/>
        <a:lstStyle/>
        <a:p>
          <a:endParaRPr lang="en-US"/>
        </a:p>
      </dgm:t>
    </dgm:pt>
    <dgm:pt modelId="{C493E96A-6B4A-D24B-9D2B-7BB826BD691B}">
      <dgm:prSet/>
      <dgm:spPr/>
      <dgm:t>
        <a:bodyPr/>
        <a:lstStyle/>
        <a:p>
          <a:pPr rtl="0"/>
          <a:r>
            <a:rPr kumimoji="1" lang="en-US" dirty="0" smtClean="0"/>
            <a:t>Use of more channels more closely spaced</a:t>
          </a:r>
          <a:endParaRPr lang="en-US" dirty="0"/>
        </a:p>
      </dgm:t>
    </dgm:pt>
    <dgm:pt modelId="{38C31AB7-6E20-C24C-ADA6-1B1A1E1BE941}" type="parTrans" cxnId="{6459F85D-FE8A-F446-90C8-71D379D9C736}">
      <dgm:prSet/>
      <dgm:spPr/>
      <dgm:t>
        <a:bodyPr/>
        <a:lstStyle/>
        <a:p>
          <a:endParaRPr lang="en-US"/>
        </a:p>
      </dgm:t>
    </dgm:pt>
    <dgm:pt modelId="{6FB2BD20-3C32-8341-A57F-7F986F83BB6D}" type="sibTrans" cxnId="{6459F85D-FE8A-F446-90C8-71D379D9C736}">
      <dgm:prSet/>
      <dgm:spPr/>
      <dgm:t>
        <a:bodyPr/>
        <a:lstStyle/>
        <a:p>
          <a:endParaRPr lang="en-US"/>
        </a:p>
      </dgm:t>
    </dgm:pt>
    <dgm:pt modelId="{468F0496-465A-4045-8976-F2C8C0EE86DF}" type="pres">
      <dgm:prSet presAssocID="{859758F7-029E-6349-BDBE-4120CDEAA20D}" presName="linear" presStyleCnt="0">
        <dgm:presLayoutVars>
          <dgm:animLvl val="lvl"/>
          <dgm:resizeHandles val="exact"/>
        </dgm:presLayoutVars>
      </dgm:prSet>
      <dgm:spPr/>
      <dgm:t>
        <a:bodyPr/>
        <a:lstStyle/>
        <a:p>
          <a:endParaRPr lang="en-US"/>
        </a:p>
      </dgm:t>
    </dgm:pt>
    <dgm:pt modelId="{3FAF98DA-1062-044F-8177-048C9975D7E6}" type="pres">
      <dgm:prSet presAssocID="{A0511CF5-F60B-3A4C-B82B-F5AC763612B9}" presName="parentText" presStyleLbl="node1" presStyleIdx="0" presStyleCnt="4">
        <dgm:presLayoutVars>
          <dgm:chMax val="0"/>
          <dgm:bulletEnabled val="1"/>
        </dgm:presLayoutVars>
      </dgm:prSet>
      <dgm:spPr/>
      <dgm:t>
        <a:bodyPr/>
        <a:lstStyle/>
        <a:p>
          <a:endParaRPr lang="en-US"/>
        </a:p>
      </dgm:t>
    </dgm:pt>
    <dgm:pt modelId="{96C2EDB1-D099-8146-8F4E-8CB9E83DF5B0}" type="pres">
      <dgm:prSet presAssocID="{E08BB324-9082-444E-9C86-271FAB1CC486}" presName="spacer" presStyleCnt="0"/>
      <dgm:spPr/>
    </dgm:pt>
    <dgm:pt modelId="{C7FC8ADC-C456-544B-B7A8-BBFD6E673739}" type="pres">
      <dgm:prSet presAssocID="{B18E13A7-5B36-EE4A-A856-DE80F512A042}" presName="parentText" presStyleLbl="node1" presStyleIdx="1" presStyleCnt="4">
        <dgm:presLayoutVars>
          <dgm:chMax val="0"/>
          <dgm:bulletEnabled val="1"/>
        </dgm:presLayoutVars>
      </dgm:prSet>
      <dgm:spPr/>
      <dgm:t>
        <a:bodyPr/>
        <a:lstStyle/>
        <a:p>
          <a:endParaRPr lang="en-US"/>
        </a:p>
      </dgm:t>
    </dgm:pt>
    <dgm:pt modelId="{B9F40F03-5B29-C549-946C-70B24DE14D50}" type="pres">
      <dgm:prSet presAssocID="{B18E13A7-5B36-EE4A-A856-DE80F512A042}" presName="childText" presStyleLbl="revTx" presStyleIdx="0" presStyleCnt="3">
        <dgm:presLayoutVars>
          <dgm:bulletEnabled val="1"/>
        </dgm:presLayoutVars>
      </dgm:prSet>
      <dgm:spPr/>
      <dgm:t>
        <a:bodyPr/>
        <a:lstStyle/>
        <a:p>
          <a:endParaRPr lang="en-US"/>
        </a:p>
      </dgm:t>
    </dgm:pt>
    <dgm:pt modelId="{0721ECAA-1C5C-6249-A52E-DBB1B720CDDB}" type="pres">
      <dgm:prSet presAssocID="{366B10E7-DECA-354D-898E-201A265BB06F}" presName="parentText" presStyleLbl="node1" presStyleIdx="2" presStyleCnt="4">
        <dgm:presLayoutVars>
          <dgm:chMax val="0"/>
          <dgm:bulletEnabled val="1"/>
        </dgm:presLayoutVars>
      </dgm:prSet>
      <dgm:spPr/>
      <dgm:t>
        <a:bodyPr/>
        <a:lstStyle/>
        <a:p>
          <a:endParaRPr lang="en-US"/>
        </a:p>
      </dgm:t>
    </dgm:pt>
    <dgm:pt modelId="{6A894F16-EFA8-0A45-9E8E-371F6537CEDD}" type="pres">
      <dgm:prSet presAssocID="{366B10E7-DECA-354D-898E-201A265BB06F}" presName="childText" presStyleLbl="revTx" presStyleIdx="1" presStyleCnt="3">
        <dgm:presLayoutVars>
          <dgm:bulletEnabled val="1"/>
        </dgm:presLayoutVars>
      </dgm:prSet>
      <dgm:spPr/>
      <dgm:t>
        <a:bodyPr/>
        <a:lstStyle/>
        <a:p>
          <a:endParaRPr lang="en-US"/>
        </a:p>
      </dgm:t>
    </dgm:pt>
    <dgm:pt modelId="{A5F23D01-9D9F-4649-ACDB-690C83D48CBA}" type="pres">
      <dgm:prSet presAssocID="{C4F1D622-B671-834D-B040-1FD8ACEB26F3}" presName="parentText" presStyleLbl="node1" presStyleIdx="3" presStyleCnt="4">
        <dgm:presLayoutVars>
          <dgm:chMax val="0"/>
          <dgm:bulletEnabled val="1"/>
        </dgm:presLayoutVars>
      </dgm:prSet>
      <dgm:spPr/>
      <dgm:t>
        <a:bodyPr/>
        <a:lstStyle/>
        <a:p>
          <a:endParaRPr lang="en-US"/>
        </a:p>
      </dgm:t>
    </dgm:pt>
    <dgm:pt modelId="{F246A0D8-C095-E647-B24A-EA0D113A6C88}" type="pres">
      <dgm:prSet presAssocID="{C4F1D622-B671-834D-B040-1FD8ACEB26F3}" presName="childText" presStyleLbl="revTx" presStyleIdx="2" presStyleCnt="3">
        <dgm:presLayoutVars>
          <dgm:bulletEnabled val="1"/>
        </dgm:presLayoutVars>
      </dgm:prSet>
      <dgm:spPr/>
      <dgm:t>
        <a:bodyPr/>
        <a:lstStyle/>
        <a:p>
          <a:endParaRPr lang="en-US"/>
        </a:p>
      </dgm:t>
    </dgm:pt>
  </dgm:ptLst>
  <dgm:cxnLst>
    <dgm:cxn modelId="{1EB4E6AC-8FA5-AF4A-A5D8-C7D0D0BCEE13}" srcId="{B18E13A7-5B36-EE4A-A856-DE80F512A042}" destId="{E2FD1EA9-4B84-3543-97D8-3533D4A8CE83}" srcOrd="0" destOrd="0" parTransId="{0F79BB69-47D8-E349-8FF3-3D88B50D5F35}" sibTransId="{3739CFDC-979E-5F4E-931B-3E6910F88B85}"/>
    <dgm:cxn modelId="{CEF36FA4-8445-AD43-AF6E-16895FDA6609}" srcId="{859758F7-029E-6349-BDBE-4120CDEAA20D}" destId="{C4F1D622-B671-834D-B040-1FD8ACEB26F3}" srcOrd="3" destOrd="0" parTransId="{9A3AB239-BE5A-2E4A-B550-21E188F455D0}" sibTransId="{688EF70E-F7D0-CE42-AA45-D002018D44A4}"/>
    <dgm:cxn modelId="{DCDD4DBC-5D26-AD44-BF18-8465F9969509}" type="presOf" srcId="{C3AE8326-E09D-024C-89FD-B6DEF1DA1CF3}" destId="{6A894F16-EFA8-0A45-9E8E-371F6537CEDD}" srcOrd="0" destOrd="1" presId="urn:microsoft.com/office/officeart/2005/8/layout/vList2"/>
    <dgm:cxn modelId="{D5356E2B-2D3F-564A-BFBE-87D584B718AC}" srcId="{859758F7-029E-6349-BDBE-4120CDEAA20D}" destId="{A0511CF5-F60B-3A4C-B82B-F5AC763612B9}" srcOrd="0" destOrd="0" parTransId="{430E276D-2D67-DE4F-A716-FE8EEDCD12F8}" sibTransId="{E08BB324-9082-444E-9C86-271FAB1CC486}"/>
    <dgm:cxn modelId="{7797F5F1-4F27-1845-8439-4E96F24EA831}" type="presOf" srcId="{E2FD1EA9-4B84-3543-97D8-3533D4A8CE83}" destId="{B9F40F03-5B29-C549-946C-70B24DE14D50}" srcOrd="0" destOrd="0" presId="urn:microsoft.com/office/officeart/2005/8/layout/vList2"/>
    <dgm:cxn modelId="{A1191966-AFA8-A245-B134-0519825BAEF8}" srcId="{366B10E7-DECA-354D-898E-201A265BB06F}" destId="{F3CABC56-847F-6A4E-A175-D50113BABBEA}" srcOrd="0" destOrd="0" parTransId="{EDF78610-AFE6-9D4A-912E-1F8E99418009}" sibTransId="{5936D73D-09BF-7D47-A44F-05079EEF30AC}"/>
    <dgm:cxn modelId="{969AC03D-D9D2-5B41-842F-A120AB0B3CA9}" type="presOf" srcId="{B18E13A7-5B36-EE4A-A856-DE80F512A042}" destId="{C7FC8ADC-C456-544B-B7A8-BBFD6E673739}" srcOrd="0" destOrd="0" presId="urn:microsoft.com/office/officeart/2005/8/layout/vList2"/>
    <dgm:cxn modelId="{45112369-E79D-3B4C-B1AB-36E7F7803C9C}" srcId="{859758F7-029E-6349-BDBE-4120CDEAA20D}" destId="{B18E13A7-5B36-EE4A-A856-DE80F512A042}" srcOrd="1" destOrd="0" parTransId="{92071FBD-8B91-B349-A1F2-E8AABEDB7FA0}" sibTransId="{5E00C690-B191-5040-A7B7-1C965575CDA9}"/>
    <dgm:cxn modelId="{158E08A6-E0F2-1147-B820-175E6D641303}" type="presOf" srcId="{A0511CF5-F60B-3A4C-B82B-F5AC763612B9}" destId="{3FAF98DA-1062-044F-8177-048C9975D7E6}" srcOrd="0" destOrd="0" presId="urn:microsoft.com/office/officeart/2005/8/layout/vList2"/>
    <dgm:cxn modelId="{9E0EF8B2-E7D3-BD49-BA5E-3065AF8FC052}" type="presOf" srcId="{E2AF3FFB-BE2C-AE4D-983C-53C088B3A6D5}" destId="{6A894F16-EFA8-0A45-9E8E-371F6537CEDD}" srcOrd="0" destOrd="2" presId="urn:microsoft.com/office/officeart/2005/8/layout/vList2"/>
    <dgm:cxn modelId="{50A93A04-AC25-AE48-BAD9-B5F92FF0DB54}" type="presOf" srcId="{859758F7-029E-6349-BDBE-4120CDEAA20D}" destId="{468F0496-465A-4045-8976-F2C8C0EE86DF}" srcOrd="0" destOrd="0" presId="urn:microsoft.com/office/officeart/2005/8/layout/vList2"/>
    <dgm:cxn modelId="{B150685A-C922-5348-A9A0-85FB74B85006}" srcId="{366B10E7-DECA-354D-898E-201A265BB06F}" destId="{E2AF3FFB-BE2C-AE4D-983C-53C088B3A6D5}" srcOrd="2" destOrd="0" parTransId="{1F5A689C-D83A-C940-A7E7-1D656E5A1CD6}" sibTransId="{4D0A4295-351F-EF42-8CD3-44046143581D}"/>
    <dgm:cxn modelId="{EAAF6BBB-26A2-8147-A8EA-A852CBA6E03A}" type="presOf" srcId="{C4F1D622-B671-834D-B040-1FD8ACEB26F3}" destId="{A5F23D01-9D9F-4649-ACDB-690C83D48CBA}" srcOrd="0" destOrd="0" presId="urn:microsoft.com/office/officeart/2005/8/layout/vList2"/>
    <dgm:cxn modelId="{E35E9FAD-E4A6-6545-81A0-6A93588AE6E7}" srcId="{859758F7-029E-6349-BDBE-4120CDEAA20D}" destId="{366B10E7-DECA-354D-898E-201A265BB06F}" srcOrd="2" destOrd="0" parTransId="{43D3DBE0-B3BB-3D4F-B33D-806F88F85AF7}" sibTransId="{1D738DAA-BCF0-DF43-978F-92A8D5B3E41B}"/>
    <dgm:cxn modelId="{6459F85D-FE8A-F446-90C8-71D379D9C736}" srcId="{C4F1D622-B671-834D-B040-1FD8ACEB26F3}" destId="{C493E96A-6B4A-D24B-9D2B-7BB826BD691B}" srcOrd="0" destOrd="0" parTransId="{38C31AB7-6E20-C24C-ADA6-1B1A1E1BE941}" sibTransId="{6FB2BD20-3C32-8341-A57F-7F986F83BB6D}"/>
    <dgm:cxn modelId="{4B62B58D-2F7D-774E-A496-4ADA0EF28BBA}" srcId="{366B10E7-DECA-354D-898E-201A265BB06F}" destId="{C3AE8326-E09D-024C-89FD-B6DEF1DA1CF3}" srcOrd="1" destOrd="0" parTransId="{21270BB6-518E-1749-BDCA-299CED364808}" sibTransId="{F271CEFC-5987-AD42-9A63-DEBD6363FE26}"/>
    <dgm:cxn modelId="{E8E03C8A-8367-1441-ABE5-89C8EDEF2991}" type="presOf" srcId="{366B10E7-DECA-354D-898E-201A265BB06F}" destId="{0721ECAA-1C5C-6249-A52E-DBB1B720CDDB}" srcOrd="0" destOrd="0" presId="urn:microsoft.com/office/officeart/2005/8/layout/vList2"/>
    <dgm:cxn modelId="{FE150ED2-3855-1A49-8EB3-4716226FA579}" type="presOf" srcId="{C493E96A-6B4A-D24B-9D2B-7BB826BD691B}" destId="{F246A0D8-C095-E647-B24A-EA0D113A6C88}" srcOrd="0" destOrd="0" presId="urn:microsoft.com/office/officeart/2005/8/layout/vList2"/>
    <dgm:cxn modelId="{F450DB58-0492-3E4A-AA27-69C67C0852ED}" srcId="{B18E13A7-5B36-EE4A-A856-DE80F512A042}" destId="{EFADFC9C-C85D-BC48-B472-254275E9A3B1}" srcOrd="1" destOrd="0" parTransId="{E61530BF-37F5-4B49-84DE-303E81A32947}" sibTransId="{27785A53-1B26-A74B-89AE-328D0596B7F8}"/>
    <dgm:cxn modelId="{1B85813E-EF25-A844-9C26-A46A900AF9DA}" type="presOf" srcId="{F3CABC56-847F-6A4E-A175-D50113BABBEA}" destId="{6A894F16-EFA8-0A45-9E8E-371F6537CEDD}" srcOrd="0" destOrd="0" presId="urn:microsoft.com/office/officeart/2005/8/layout/vList2"/>
    <dgm:cxn modelId="{B4B20F78-B6AA-7D43-B8FF-E7A4389CD1D1}" type="presOf" srcId="{EFADFC9C-C85D-BC48-B472-254275E9A3B1}" destId="{B9F40F03-5B29-C549-946C-70B24DE14D50}" srcOrd="0" destOrd="1" presId="urn:microsoft.com/office/officeart/2005/8/layout/vList2"/>
    <dgm:cxn modelId="{F1CDCE8E-8D2E-F046-9314-B92E3E6CD967}" type="presParOf" srcId="{468F0496-465A-4045-8976-F2C8C0EE86DF}" destId="{3FAF98DA-1062-044F-8177-048C9975D7E6}" srcOrd="0" destOrd="0" presId="urn:microsoft.com/office/officeart/2005/8/layout/vList2"/>
    <dgm:cxn modelId="{D90E288F-BADF-0C4F-A296-188FE222616B}" type="presParOf" srcId="{468F0496-465A-4045-8976-F2C8C0EE86DF}" destId="{96C2EDB1-D099-8146-8F4E-8CB9E83DF5B0}" srcOrd="1" destOrd="0" presId="urn:microsoft.com/office/officeart/2005/8/layout/vList2"/>
    <dgm:cxn modelId="{7BC49A32-5357-DA48-BACA-C957EEF16973}" type="presParOf" srcId="{468F0496-465A-4045-8976-F2C8C0EE86DF}" destId="{C7FC8ADC-C456-544B-B7A8-BBFD6E673739}" srcOrd="2" destOrd="0" presId="urn:microsoft.com/office/officeart/2005/8/layout/vList2"/>
    <dgm:cxn modelId="{272C56CB-BAA3-9348-BB10-CFC7E758B258}" type="presParOf" srcId="{468F0496-465A-4045-8976-F2C8C0EE86DF}" destId="{B9F40F03-5B29-C549-946C-70B24DE14D50}" srcOrd="3" destOrd="0" presId="urn:microsoft.com/office/officeart/2005/8/layout/vList2"/>
    <dgm:cxn modelId="{DBFEF4D0-345A-504B-A311-E6E8CB192655}" type="presParOf" srcId="{468F0496-465A-4045-8976-F2C8C0EE86DF}" destId="{0721ECAA-1C5C-6249-A52E-DBB1B720CDDB}" srcOrd="4" destOrd="0" presId="urn:microsoft.com/office/officeart/2005/8/layout/vList2"/>
    <dgm:cxn modelId="{5991A522-DEEF-934A-825C-6173DC3006A9}" type="presParOf" srcId="{468F0496-465A-4045-8976-F2C8C0EE86DF}" destId="{6A894F16-EFA8-0A45-9E8E-371F6537CEDD}" srcOrd="5" destOrd="0" presId="urn:microsoft.com/office/officeart/2005/8/layout/vList2"/>
    <dgm:cxn modelId="{5FCDD90C-7865-2643-9CCA-4DD485565DFE}" type="presParOf" srcId="{468F0496-465A-4045-8976-F2C8C0EE86DF}" destId="{A5F23D01-9D9F-4649-ACDB-690C83D48CBA}" srcOrd="6" destOrd="0" presId="urn:microsoft.com/office/officeart/2005/8/layout/vList2"/>
    <dgm:cxn modelId="{2E93EE8A-BE2A-B344-B56F-54DC4A969FA9}" type="presParOf" srcId="{468F0496-465A-4045-8976-F2C8C0EE86DF}" destId="{F246A0D8-C095-E647-B24A-EA0D113A6C88}"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E4BBF-A2FC-EA44-B82C-9E87E5E1A16D}" type="doc">
      <dgm:prSet loTypeId="urn:microsoft.com/office/officeart/2009/3/layout/CircleRelationship" loCatId="" qsTypeId="urn:microsoft.com/office/officeart/2005/8/quickstyle/3D3" qsCatId="3D" csTypeId="urn:microsoft.com/office/officeart/2005/8/colors/accent1_2" csCatId="accent1" phldr="1"/>
      <dgm:spPr/>
      <dgm:t>
        <a:bodyPr/>
        <a:lstStyle/>
        <a:p>
          <a:endParaRPr lang="en-US"/>
        </a:p>
      </dgm:t>
    </dgm:pt>
    <dgm:pt modelId="{B853017F-982D-8841-B28F-035E8325CC87}">
      <dgm:prSet phldrT="[Text]" custT="1"/>
      <dgm:spPr/>
      <dgm:t>
        <a:bodyPr/>
        <a:lstStyle/>
        <a:p>
          <a:r>
            <a:rPr kumimoji="1" lang="en-US" sz="2400" b="1" dirty="0" smtClean="0"/>
            <a:t>Added digit framing is most common</a:t>
          </a:r>
          <a:endParaRPr lang="en-US" sz="2400" b="1" dirty="0"/>
        </a:p>
      </dgm:t>
    </dgm:pt>
    <dgm:pt modelId="{01FCC48A-AF8E-754C-AFAB-51686DCCDCF5}" type="parTrans" cxnId="{49DB0E4E-C41B-944A-9D07-F833B79705C4}">
      <dgm:prSet/>
      <dgm:spPr/>
      <dgm:t>
        <a:bodyPr/>
        <a:lstStyle/>
        <a:p>
          <a:endParaRPr lang="en-US"/>
        </a:p>
      </dgm:t>
    </dgm:pt>
    <dgm:pt modelId="{96348D3E-E480-B54B-B363-DB68F7F7A212}" type="sibTrans" cxnId="{49DB0E4E-C41B-944A-9D07-F833B79705C4}">
      <dgm:prSet/>
      <dgm:spPr/>
      <dgm:t>
        <a:bodyPr/>
        <a:lstStyle/>
        <a:p>
          <a:endParaRPr lang="en-US"/>
        </a:p>
      </dgm:t>
    </dgm:pt>
    <dgm:pt modelId="{102BAE3A-1994-4448-B724-59FEC79A6274}">
      <dgm:prSet custT="1"/>
      <dgm:spPr/>
      <dgm:t>
        <a:bodyPr/>
        <a:lstStyle/>
        <a:p>
          <a:r>
            <a:rPr kumimoji="1" lang="en-US" sz="1500" smtClean="0"/>
            <a:t>One control bit added to each TDM frame</a:t>
          </a:r>
          <a:endParaRPr kumimoji="1" lang="en-US" sz="1500" dirty="0" smtClean="0"/>
        </a:p>
      </dgm:t>
    </dgm:pt>
    <dgm:pt modelId="{680FD98F-5334-134A-AA89-4ABCFC2E41CA}" type="parTrans" cxnId="{C547FFB6-4E41-C848-A8E1-8A8E43548FD2}">
      <dgm:prSet/>
      <dgm:spPr/>
      <dgm:t>
        <a:bodyPr/>
        <a:lstStyle/>
        <a:p>
          <a:endParaRPr lang="en-US"/>
        </a:p>
      </dgm:t>
    </dgm:pt>
    <dgm:pt modelId="{683A851F-08C4-454D-9717-5A935EA316E4}" type="sibTrans" cxnId="{C547FFB6-4E41-C848-A8E1-8A8E43548FD2}">
      <dgm:prSet/>
      <dgm:spPr/>
      <dgm:t>
        <a:bodyPr/>
        <a:lstStyle/>
        <a:p>
          <a:endParaRPr lang="en-US"/>
        </a:p>
      </dgm:t>
    </dgm:pt>
    <dgm:pt modelId="{2678D577-C762-DE4F-A6C2-E7B70C272D82}">
      <dgm:prSet custT="1"/>
      <dgm:spPr/>
      <dgm:t>
        <a:bodyPr/>
        <a:lstStyle/>
        <a:p>
          <a:r>
            <a:rPr kumimoji="1" lang="en-US" sz="1500" smtClean="0"/>
            <a:t>Identifiable bit pattern used as control channel</a:t>
          </a:r>
          <a:endParaRPr kumimoji="1" lang="en-US" sz="1500" dirty="0" smtClean="0"/>
        </a:p>
      </dgm:t>
    </dgm:pt>
    <dgm:pt modelId="{9C4CFD01-BEE9-7942-825E-EFE678A547C7}" type="parTrans" cxnId="{C1F21F11-780C-2245-8574-78C504721BA1}">
      <dgm:prSet/>
      <dgm:spPr/>
      <dgm:t>
        <a:bodyPr/>
        <a:lstStyle/>
        <a:p>
          <a:endParaRPr lang="en-US"/>
        </a:p>
      </dgm:t>
    </dgm:pt>
    <dgm:pt modelId="{19688D8D-4F71-8F4F-984C-3BC7C8DA73E3}" type="sibTrans" cxnId="{C1F21F11-780C-2245-8574-78C504721BA1}">
      <dgm:prSet/>
      <dgm:spPr/>
      <dgm:t>
        <a:bodyPr/>
        <a:lstStyle/>
        <a:p>
          <a:endParaRPr lang="en-US"/>
        </a:p>
      </dgm:t>
    </dgm:pt>
    <dgm:pt modelId="{7AED580E-DA25-4541-84C2-FD8742B9B8EB}">
      <dgm:prSet custT="1"/>
      <dgm:spPr/>
      <dgm:t>
        <a:bodyPr/>
        <a:lstStyle/>
        <a:p>
          <a:r>
            <a:rPr kumimoji="1" lang="en-US" sz="1500" smtClean="0"/>
            <a:t>Alternating pattern 101010…unlikely to be sustained on a data channel</a:t>
          </a:r>
          <a:endParaRPr kumimoji="1" lang="en-US" sz="1500" dirty="0" smtClean="0"/>
        </a:p>
      </dgm:t>
    </dgm:pt>
    <dgm:pt modelId="{D3B707FC-FED4-4243-AD8D-8ED2489E8191}" type="parTrans" cxnId="{780818E6-5AC0-C340-8A82-15EFAA0371B0}">
      <dgm:prSet/>
      <dgm:spPr/>
      <dgm:t>
        <a:bodyPr/>
        <a:lstStyle/>
        <a:p>
          <a:endParaRPr lang="en-US"/>
        </a:p>
      </dgm:t>
    </dgm:pt>
    <dgm:pt modelId="{81E5AE65-DA30-BB44-9F3B-8D21A2B93955}" type="sibTrans" cxnId="{780818E6-5AC0-C340-8A82-15EFAA0371B0}">
      <dgm:prSet/>
      <dgm:spPr/>
      <dgm:t>
        <a:bodyPr/>
        <a:lstStyle/>
        <a:p>
          <a:endParaRPr lang="en-US"/>
        </a:p>
      </dgm:t>
    </dgm:pt>
    <dgm:pt modelId="{0D17B6A9-4945-7043-ABE2-EAFF281B1B7B}">
      <dgm:prSet custT="1"/>
      <dgm:spPr/>
      <dgm:t>
        <a:bodyPr/>
        <a:lstStyle/>
        <a:p>
          <a:r>
            <a:rPr kumimoji="1" lang="en-US" sz="1500" smtClean="0"/>
            <a:t>Receivers compare incoming bits of frame position to the expected pattern</a:t>
          </a:r>
          <a:endParaRPr kumimoji="1" lang="en-US" sz="1500" dirty="0"/>
        </a:p>
      </dgm:t>
    </dgm:pt>
    <dgm:pt modelId="{9DE707C4-A15C-3140-B5EB-018556ED8E14}" type="parTrans" cxnId="{343DA47C-1500-314C-8E37-5492C92B1B94}">
      <dgm:prSet/>
      <dgm:spPr/>
      <dgm:t>
        <a:bodyPr/>
        <a:lstStyle/>
        <a:p>
          <a:endParaRPr lang="en-US"/>
        </a:p>
      </dgm:t>
    </dgm:pt>
    <dgm:pt modelId="{ACC30936-0569-6E4F-8252-CF8119DBD589}" type="sibTrans" cxnId="{343DA47C-1500-314C-8E37-5492C92B1B94}">
      <dgm:prSet/>
      <dgm:spPr/>
      <dgm:t>
        <a:bodyPr/>
        <a:lstStyle/>
        <a:p>
          <a:endParaRPr lang="en-US"/>
        </a:p>
      </dgm:t>
    </dgm:pt>
    <dgm:pt modelId="{F60D8AD4-8505-0142-B3E2-D3AC3DBE6EA6}" type="pres">
      <dgm:prSet presAssocID="{2D5E4BBF-A2FC-EA44-B82C-9E87E5E1A16D}" presName="Name0" presStyleCnt="0">
        <dgm:presLayoutVars>
          <dgm:chMax val="1"/>
          <dgm:chPref val="1"/>
        </dgm:presLayoutVars>
      </dgm:prSet>
      <dgm:spPr/>
      <dgm:t>
        <a:bodyPr/>
        <a:lstStyle/>
        <a:p>
          <a:endParaRPr lang="en-US"/>
        </a:p>
      </dgm:t>
    </dgm:pt>
    <dgm:pt modelId="{86875A6C-2F18-AA4D-BA26-FBA9FF275D0D}" type="pres">
      <dgm:prSet presAssocID="{B853017F-982D-8841-B28F-035E8325CC87}" presName="Parent" presStyleLbl="node0" presStyleIdx="0" presStyleCnt="1">
        <dgm:presLayoutVars>
          <dgm:chMax val="5"/>
          <dgm:chPref val="5"/>
        </dgm:presLayoutVars>
      </dgm:prSet>
      <dgm:spPr/>
      <dgm:t>
        <a:bodyPr/>
        <a:lstStyle/>
        <a:p>
          <a:endParaRPr lang="en-US"/>
        </a:p>
      </dgm:t>
    </dgm:pt>
    <dgm:pt modelId="{2C0CEDC4-FCE6-0C43-9932-7EB6A7E783E5}" type="pres">
      <dgm:prSet presAssocID="{B853017F-982D-8841-B28F-035E8325CC87}" presName="Accent1" presStyleLbl="node1" presStyleIdx="0" presStyleCnt="17"/>
      <dgm:spPr/>
    </dgm:pt>
    <dgm:pt modelId="{D8B77F68-268F-6445-8AF8-66D59FBE880B}" type="pres">
      <dgm:prSet presAssocID="{B853017F-982D-8841-B28F-035E8325CC87}" presName="Accent2" presStyleLbl="node1" presStyleIdx="1" presStyleCnt="17"/>
      <dgm:spPr/>
    </dgm:pt>
    <dgm:pt modelId="{52E67BC6-8BD6-B942-B25B-E406B5591DBC}" type="pres">
      <dgm:prSet presAssocID="{B853017F-982D-8841-B28F-035E8325CC87}" presName="Accent3" presStyleLbl="node1" presStyleIdx="2" presStyleCnt="17"/>
      <dgm:spPr/>
    </dgm:pt>
    <dgm:pt modelId="{836183CB-BE98-C14F-B050-82C0173F79F8}" type="pres">
      <dgm:prSet presAssocID="{B853017F-982D-8841-B28F-035E8325CC87}" presName="Accent4" presStyleLbl="node1" presStyleIdx="3" presStyleCnt="17"/>
      <dgm:spPr/>
    </dgm:pt>
    <dgm:pt modelId="{680B1F66-FF2D-934F-B11D-7F72D7EC2921}" type="pres">
      <dgm:prSet presAssocID="{B853017F-982D-8841-B28F-035E8325CC87}" presName="Accent5" presStyleLbl="node1" presStyleIdx="4" presStyleCnt="17"/>
      <dgm:spPr/>
    </dgm:pt>
    <dgm:pt modelId="{F67BD792-7267-9D45-8F03-77B92CD5C3FB}" type="pres">
      <dgm:prSet presAssocID="{B853017F-982D-8841-B28F-035E8325CC87}" presName="Accent6" presStyleLbl="node1" presStyleIdx="5" presStyleCnt="17"/>
      <dgm:spPr/>
    </dgm:pt>
    <dgm:pt modelId="{96D88457-0383-A743-8AD5-3B53257E1738}" type="pres">
      <dgm:prSet presAssocID="{102BAE3A-1994-4448-B724-59FEC79A6274}" presName="Child1" presStyleLbl="node1" presStyleIdx="6" presStyleCnt="17">
        <dgm:presLayoutVars>
          <dgm:chMax val="0"/>
          <dgm:chPref val="0"/>
        </dgm:presLayoutVars>
      </dgm:prSet>
      <dgm:spPr/>
      <dgm:t>
        <a:bodyPr/>
        <a:lstStyle/>
        <a:p>
          <a:endParaRPr lang="en-US"/>
        </a:p>
      </dgm:t>
    </dgm:pt>
    <dgm:pt modelId="{E2BB1BDC-B08F-FB43-918E-F083F9D4E1D7}" type="pres">
      <dgm:prSet presAssocID="{102BAE3A-1994-4448-B724-59FEC79A6274}" presName="Accent7" presStyleCnt="0"/>
      <dgm:spPr/>
    </dgm:pt>
    <dgm:pt modelId="{6055C19C-240F-0244-90FA-3F3AEDD4F7B1}" type="pres">
      <dgm:prSet presAssocID="{102BAE3A-1994-4448-B724-59FEC79A6274}" presName="AccentHold1" presStyleLbl="node1" presStyleIdx="7" presStyleCnt="17"/>
      <dgm:spPr/>
    </dgm:pt>
    <dgm:pt modelId="{761FD40E-2708-D84F-A6A4-5188F0D1BE92}" type="pres">
      <dgm:prSet presAssocID="{102BAE3A-1994-4448-B724-59FEC79A6274}" presName="Accent8" presStyleCnt="0"/>
      <dgm:spPr/>
    </dgm:pt>
    <dgm:pt modelId="{47F1E55E-CAE4-C045-9E17-82869D8907A8}" type="pres">
      <dgm:prSet presAssocID="{102BAE3A-1994-4448-B724-59FEC79A6274}" presName="AccentHold2" presStyleLbl="node1" presStyleIdx="8" presStyleCnt="17"/>
      <dgm:spPr/>
    </dgm:pt>
    <dgm:pt modelId="{F235E895-75F0-0049-81C2-4FE5C73F5A15}" type="pres">
      <dgm:prSet presAssocID="{2678D577-C762-DE4F-A6C2-E7B70C272D82}" presName="Child2" presStyleLbl="node1" presStyleIdx="9" presStyleCnt="17" custScaleX="130715" custScaleY="116098" custLinFactNeighborX="-38639" custLinFactNeighborY="-5799">
        <dgm:presLayoutVars>
          <dgm:chMax val="0"/>
          <dgm:chPref val="0"/>
        </dgm:presLayoutVars>
      </dgm:prSet>
      <dgm:spPr/>
      <dgm:t>
        <a:bodyPr/>
        <a:lstStyle/>
        <a:p>
          <a:endParaRPr lang="en-US"/>
        </a:p>
      </dgm:t>
    </dgm:pt>
    <dgm:pt modelId="{803F6495-6EBA-614B-9E2E-3C9BF9242EFF}" type="pres">
      <dgm:prSet presAssocID="{2678D577-C762-DE4F-A6C2-E7B70C272D82}" presName="Accent9" presStyleCnt="0"/>
      <dgm:spPr/>
    </dgm:pt>
    <dgm:pt modelId="{B670C5FE-B77E-A64D-B691-2A73F0542E94}" type="pres">
      <dgm:prSet presAssocID="{2678D577-C762-DE4F-A6C2-E7B70C272D82}" presName="AccentHold1" presStyleLbl="node1" presStyleIdx="10" presStyleCnt="17"/>
      <dgm:spPr/>
    </dgm:pt>
    <dgm:pt modelId="{32B90F6F-9038-0743-9F4B-3C4296389B65}" type="pres">
      <dgm:prSet presAssocID="{2678D577-C762-DE4F-A6C2-E7B70C272D82}" presName="Accent10" presStyleCnt="0"/>
      <dgm:spPr/>
    </dgm:pt>
    <dgm:pt modelId="{70AEDE20-3612-6D46-8330-BD20C80C0286}" type="pres">
      <dgm:prSet presAssocID="{2678D577-C762-DE4F-A6C2-E7B70C272D82}" presName="AccentHold2" presStyleLbl="node1" presStyleIdx="11" presStyleCnt="17"/>
      <dgm:spPr/>
    </dgm:pt>
    <dgm:pt modelId="{0ADC0B54-1C31-F34E-A37D-985E68305432}" type="pres">
      <dgm:prSet presAssocID="{2678D577-C762-DE4F-A6C2-E7B70C272D82}" presName="Accent11" presStyleCnt="0"/>
      <dgm:spPr/>
    </dgm:pt>
    <dgm:pt modelId="{122406B7-DA64-A34C-B2F7-7B351FA674FB}" type="pres">
      <dgm:prSet presAssocID="{2678D577-C762-DE4F-A6C2-E7B70C272D82}" presName="AccentHold3" presStyleLbl="node1" presStyleIdx="12" presStyleCnt="17"/>
      <dgm:spPr/>
    </dgm:pt>
    <dgm:pt modelId="{9680868B-76B9-1A4B-9186-03438004BEEA}" type="pres">
      <dgm:prSet presAssocID="{7AED580E-DA25-4541-84C2-FD8742B9B8EB}" presName="Child3" presStyleLbl="node1" presStyleIdx="13" presStyleCnt="17" custScaleX="146395" custScaleY="137017" custLinFactX="-1020" custLinFactNeighborX="-100000" custLinFactNeighborY="17398">
        <dgm:presLayoutVars>
          <dgm:chMax val="0"/>
          <dgm:chPref val="0"/>
        </dgm:presLayoutVars>
      </dgm:prSet>
      <dgm:spPr/>
      <dgm:t>
        <a:bodyPr/>
        <a:lstStyle/>
        <a:p>
          <a:endParaRPr lang="en-US"/>
        </a:p>
      </dgm:t>
    </dgm:pt>
    <dgm:pt modelId="{E9DC21BD-ACBB-6D44-BF8E-6061A1B56DB0}" type="pres">
      <dgm:prSet presAssocID="{7AED580E-DA25-4541-84C2-FD8742B9B8EB}" presName="Accent12" presStyleCnt="0"/>
      <dgm:spPr/>
    </dgm:pt>
    <dgm:pt modelId="{502DFB7E-03D1-814D-A48B-4439ED85078F}" type="pres">
      <dgm:prSet presAssocID="{7AED580E-DA25-4541-84C2-FD8742B9B8EB}" presName="AccentHold1" presStyleLbl="node1" presStyleIdx="14" presStyleCnt="17"/>
      <dgm:spPr/>
    </dgm:pt>
    <dgm:pt modelId="{D7E285CD-12B7-B34F-9D05-8C804459AC9A}" type="pres">
      <dgm:prSet presAssocID="{0D17B6A9-4945-7043-ABE2-EAFF281B1B7B}" presName="Child4" presStyleLbl="node1" presStyleIdx="15" presStyleCnt="17" custScaleX="140529" custScaleY="121987">
        <dgm:presLayoutVars>
          <dgm:chMax val="0"/>
          <dgm:chPref val="0"/>
        </dgm:presLayoutVars>
      </dgm:prSet>
      <dgm:spPr/>
      <dgm:t>
        <a:bodyPr/>
        <a:lstStyle/>
        <a:p>
          <a:endParaRPr lang="en-US"/>
        </a:p>
      </dgm:t>
    </dgm:pt>
    <dgm:pt modelId="{1DF11393-E8AD-9A41-B65D-3B32EA4FE0AD}" type="pres">
      <dgm:prSet presAssocID="{0D17B6A9-4945-7043-ABE2-EAFF281B1B7B}" presName="Accent13" presStyleCnt="0"/>
      <dgm:spPr/>
    </dgm:pt>
    <dgm:pt modelId="{250B879B-D58D-A44A-980E-5DDB08C15DF4}" type="pres">
      <dgm:prSet presAssocID="{0D17B6A9-4945-7043-ABE2-EAFF281B1B7B}" presName="AccentHold1" presStyleLbl="node1" presStyleIdx="16" presStyleCnt="17"/>
      <dgm:spPr/>
    </dgm:pt>
  </dgm:ptLst>
  <dgm:cxnLst>
    <dgm:cxn modelId="{343DA47C-1500-314C-8E37-5492C92B1B94}" srcId="{B853017F-982D-8841-B28F-035E8325CC87}" destId="{0D17B6A9-4945-7043-ABE2-EAFF281B1B7B}" srcOrd="3" destOrd="0" parTransId="{9DE707C4-A15C-3140-B5EB-018556ED8E14}" sibTransId="{ACC30936-0569-6E4F-8252-CF8119DBD589}"/>
    <dgm:cxn modelId="{D470A36B-8B1C-3F46-A50B-120C0FBF941C}" type="presOf" srcId="{2678D577-C762-DE4F-A6C2-E7B70C272D82}" destId="{F235E895-75F0-0049-81C2-4FE5C73F5A15}" srcOrd="0" destOrd="0" presId="urn:microsoft.com/office/officeart/2009/3/layout/CircleRelationship"/>
    <dgm:cxn modelId="{47EC8355-EF54-8E40-A2AC-19D2FAA9F262}" type="presOf" srcId="{B853017F-982D-8841-B28F-035E8325CC87}" destId="{86875A6C-2F18-AA4D-BA26-FBA9FF275D0D}" srcOrd="0" destOrd="0" presId="urn:microsoft.com/office/officeart/2009/3/layout/CircleRelationship"/>
    <dgm:cxn modelId="{C1F21F11-780C-2245-8574-78C504721BA1}" srcId="{B853017F-982D-8841-B28F-035E8325CC87}" destId="{2678D577-C762-DE4F-A6C2-E7B70C272D82}" srcOrd="1" destOrd="0" parTransId="{9C4CFD01-BEE9-7942-825E-EFE678A547C7}" sibTransId="{19688D8D-4F71-8F4F-984C-3BC7C8DA73E3}"/>
    <dgm:cxn modelId="{12BA5CBA-B142-374F-9035-20F4F4CC9E77}" type="presOf" srcId="{2D5E4BBF-A2FC-EA44-B82C-9E87E5E1A16D}" destId="{F60D8AD4-8505-0142-B3E2-D3AC3DBE6EA6}" srcOrd="0" destOrd="0" presId="urn:microsoft.com/office/officeart/2009/3/layout/CircleRelationship"/>
    <dgm:cxn modelId="{C547FFB6-4E41-C848-A8E1-8A8E43548FD2}" srcId="{B853017F-982D-8841-B28F-035E8325CC87}" destId="{102BAE3A-1994-4448-B724-59FEC79A6274}" srcOrd="0" destOrd="0" parTransId="{680FD98F-5334-134A-AA89-4ABCFC2E41CA}" sibTransId="{683A851F-08C4-454D-9717-5A935EA316E4}"/>
    <dgm:cxn modelId="{C5B3D893-DC91-0446-8835-22B684D4AB87}" type="presOf" srcId="{0D17B6A9-4945-7043-ABE2-EAFF281B1B7B}" destId="{D7E285CD-12B7-B34F-9D05-8C804459AC9A}" srcOrd="0" destOrd="0" presId="urn:microsoft.com/office/officeart/2009/3/layout/CircleRelationship"/>
    <dgm:cxn modelId="{E1CAB037-3225-5049-A6EB-A39F6AA83DC2}" type="presOf" srcId="{102BAE3A-1994-4448-B724-59FEC79A6274}" destId="{96D88457-0383-A743-8AD5-3B53257E1738}" srcOrd="0" destOrd="0" presId="urn:microsoft.com/office/officeart/2009/3/layout/CircleRelationship"/>
    <dgm:cxn modelId="{780818E6-5AC0-C340-8A82-15EFAA0371B0}" srcId="{B853017F-982D-8841-B28F-035E8325CC87}" destId="{7AED580E-DA25-4541-84C2-FD8742B9B8EB}" srcOrd="2" destOrd="0" parTransId="{D3B707FC-FED4-4243-AD8D-8ED2489E8191}" sibTransId="{81E5AE65-DA30-BB44-9F3B-8D21A2B93955}"/>
    <dgm:cxn modelId="{326BED19-8CE6-B14A-8863-11BEF5973A1C}" type="presOf" srcId="{7AED580E-DA25-4541-84C2-FD8742B9B8EB}" destId="{9680868B-76B9-1A4B-9186-03438004BEEA}" srcOrd="0" destOrd="0" presId="urn:microsoft.com/office/officeart/2009/3/layout/CircleRelationship"/>
    <dgm:cxn modelId="{49DB0E4E-C41B-944A-9D07-F833B79705C4}" srcId="{2D5E4BBF-A2FC-EA44-B82C-9E87E5E1A16D}" destId="{B853017F-982D-8841-B28F-035E8325CC87}" srcOrd="0" destOrd="0" parTransId="{01FCC48A-AF8E-754C-AFAB-51686DCCDCF5}" sibTransId="{96348D3E-E480-B54B-B363-DB68F7F7A212}"/>
    <dgm:cxn modelId="{A5228344-6541-A84E-BBCA-AABD0A65F444}" type="presParOf" srcId="{F60D8AD4-8505-0142-B3E2-D3AC3DBE6EA6}" destId="{86875A6C-2F18-AA4D-BA26-FBA9FF275D0D}" srcOrd="0" destOrd="0" presId="urn:microsoft.com/office/officeart/2009/3/layout/CircleRelationship"/>
    <dgm:cxn modelId="{C8C21414-4BED-8C46-9EAC-EA9D2E7EC436}" type="presParOf" srcId="{F60D8AD4-8505-0142-B3E2-D3AC3DBE6EA6}" destId="{2C0CEDC4-FCE6-0C43-9932-7EB6A7E783E5}" srcOrd="1" destOrd="0" presId="urn:microsoft.com/office/officeart/2009/3/layout/CircleRelationship"/>
    <dgm:cxn modelId="{3DB47A9B-608D-DD46-973D-7626209914F8}" type="presParOf" srcId="{F60D8AD4-8505-0142-B3E2-D3AC3DBE6EA6}" destId="{D8B77F68-268F-6445-8AF8-66D59FBE880B}" srcOrd="2" destOrd="0" presId="urn:microsoft.com/office/officeart/2009/3/layout/CircleRelationship"/>
    <dgm:cxn modelId="{EDF6F37C-345A-F64E-9463-3E732DC87D3D}" type="presParOf" srcId="{F60D8AD4-8505-0142-B3E2-D3AC3DBE6EA6}" destId="{52E67BC6-8BD6-B942-B25B-E406B5591DBC}" srcOrd="3" destOrd="0" presId="urn:microsoft.com/office/officeart/2009/3/layout/CircleRelationship"/>
    <dgm:cxn modelId="{EF8934E5-B16E-9D42-A804-60124158ECDF}" type="presParOf" srcId="{F60D8AD4-8505-0142-B3E2-D3AC3DBE6EA6}" destId="{836183CB-BE98-C14F-B050-82C0173F79F8}" srcOrd="4" destOrd="0" presId="urn:microsoft.com/office/officeart/2009/3/layout/CircleRelationship"/>
    <dgm:cxn modelId="{932991C7-F6ED-9242-B63C-8F7AFA9BDB97}" type="presParOf" srcId="{F60D8AD4-8505-0142-B3E2-D3AC3DBE6EA6}" destId="{680B1F66-FF2D-934F-B11D-7F72D7EC2921}" srcOrd="5" destOrd="0" presId="urn:microsoft.com/office/officeart/2009/3/layout/CircleRelationship"/>
    <dgm:cxn modelId="{5CB446BD-DBCF-E541-B0F5-53FC1F54FBF0}" type="presParOf" srcId="{F60D8AD4-8505-0142-B3E2-D3AC3DBE6EA6}" destId="{F67BD792-7267-9D45-8F03-77B92CD5C3FB}" srcOrd="6" destOrd="0" presId="urn:microsoft.com/office/officeart/2009/3/layout/CircleRelationship"/>
    <dgm:cxn modelId="{6EB3F586-111E-2B49-9970-854DFAE6FD50}" type="presParOf" srcId="{F60D8AD4-8505-0142-B3E2-D3AC3DBE6EA6}" destId="{96D88457-0383-A743-8AD5-3B53257E1738}" srcOrd="7" destOrd="0" presId="urn:microsoft.com/office/officeart/2009/3/layout/CircleRelationship"/>
    <dgm:cxn modelId="{F0054F95-4AD8-3F40-947B-64BBF301A743}" type="presParOf" srcId="{F60D8AD4-8505-0142-B3E2-D3AC3DBE6EA6}" destId="{E2BB1BDC-B08F-FB43-918E-F083F9D4E1D7}" srcOrd="8" destOrd="0" presId="urn:microsoft.com/office/officeart/2009/3/layout/CircleRelationship"/>
    <dgm:cxn modelId="{FD6E84C7-48B7-8B4C-B679-DA3004BA18CC}" type="presParOf" srcId="{E2BB1BDC-B08F-FB43-918E-F083F9D4E1D7}" destId="{6055C19C-240F-0244-90FA-3F3AEDD4F7B1}" srcOrd="0" destOrd="0" presId="urn:microsoft.com/office/officeart/2009/3/layout/CircleRelationship"/>
    <dgm:cxn modelId="{94A37D45-9827-F041-A833-AA107657C7A3}" type="presParOf" srcId="{F60D8AD4-8505-0142-B3E2-D3AC3DBE6EA6}" destId="{761FD40E-2708-D84F-A6A4-5188F0D1BE92}" srcOrd="9" destOrd="0" presId="urn:microsoft.com/office/officeart/2009/3/layout/CircleRelationship"/>
    <dgm:cxn modelId="{036E7F09-5C04-C84F-B571-62F216177439}" type="presParOf" srcId="{761FD40E-2708-D84F-A6A4-5188F0D1BE92}" destId="{47F1E55E-CAE4-C045-9E17-82869D8907A8}" srcOrd="0" destOrd="0" presId="urn:microsoft.com/office/officeart/2009/3/layout/CircleRelationship"/>
    <dgm:cxn modelId="{87CBABA2-6DC2-C243-9897-E45D18DF2703}" type="presParOf" srcId="{F60D8AD4-8505-0142-B3E2-D3AC3DBE6EA6}" destId="{F235E895-75F0-0049-81C2-4FE5C73F5A15}" srcOrd="10" destOrd="0" presId="urn:microsoft.com/office/officeart/2009/3/layout/CircleRelationship"/>
    <dgm:cxn modelId="{B7D0D265-43C5-1D4C-B200-EC51DF4C0D15}" type="presParOf" srcId="{F60D8AD4-8505-0142-B3E2-D3AC3DBE6EA6}" destId="{803F6495-6EBA-614B-9E2E-3C9BF9242EFF}" srcOrd="11" destOrd="0" presId="urn:microsoft.com/office/officeart/2009/3/layout/CircleRelationship"/>
    <dgm:cxn modelId="{062A72AD-01A5-BA43-A8D7-A245DC521791}" type="presParOf" srcId="{803F6495-6EBA-614B-9E2E-3C9BF9242EFF}" destId="{B670C5FE-B77E-A64D-B691-2A73F0542E94}" srcOrd="0" destOrd="0" presId="urn:microsoft.com/office/officeart/2009/3/layout/CircleRelationship"/>
    <dgm:cxn modelId="{81A4ED7E-1C84-384D-8220-EF7F590E634B}" type="presParOf" srcId="{F60D8AD4-8505-0142-B3E2-D3AC3DBE6EA6}" destId="{32B90F6F-9038-0743-9F4B-3C4296389B65}" srcOrd="12" destOrd="0" presId="urn:microsoft.com/office/officeart/2009/3/layout/CircleRelationship"/>
    <dgm:cxn modelId="{DCD17206-A100-9147-BF54-5219064024A7}" type="presParOf" srcId="{32B90F6F-9038-0743-9F4B-3C4296389B65}" destId="{70AEDE20-3612-6D46-8330-BD20C80C0286}" srcOrd="0" destOrd="0" presId="urn:microsoft.com/office/officeart/2009/3/layout/CircleRelationship"/>
    <dgm:cxn modelId="{B45FE1A0-BC51-B046-8E0C-3A591FC5A7DA}" type="presParOf" srcId="{F60D8AD4-8505-0142-B3E2-D3AC3DBE6EA6}" destId="{0ADC0B54-1C31-F34E-A37D-985E68305432}" srcOrd="13" destOrd="0" presId="urn:microsoft.com/office/officeart/2009/3/layout/CircleRelationship"/>
    <dgm:cxn modelId="{EBD058DF-2AF1-094E-8F80-7C253B404C9E}" type="presParOf" srcId="{0ADC0B54-1C31-F34E-A37D-985E68305432}" destId="{122406B7-DA64-A34C-B2F7-7B351FA674FB}" srcOrd="0" destOrd="0" presId="urn:microsoft.com/office/officeart/2009/3/layout/CircleRelationship"/>
    <dgm:cxn modelId="{78FD2630-E2BB-1948-A999-D56BC732427D}" type="presParOf" srcId="{F60D8AD4-8505-0142-B3E2-D3AC3DBE6EA6}" destId="{9680868B-76B9-1A4B-9186-03438004BEEA}" srcOrd="14" destOrd="0" presId="urn:microsoft.com/office/officeart/2009/3/layout/CircleRelationship"/>
    <dgm:cxn modelId="{B2757F78-F2A0-8347-BC87-411D4EA5D901}" type="presParOf" srcId="{F60D8AD4-8505-0142-B3E2-D3AC3DBE6EA6}" destId="{E9DC21BD-ACBB-6D44-BF8E-6061A1B56DB0}" srcOrd="15" destOrd="0" presId="urn:microsoft.com/office/officeart/2009/3/layout/CircleRelationship"/>
    <dgm:cxn modelId="{A8BD7A99-8316-914A-8959-A7873D643860}" type="presParOf" srcId="{E9DC21BD-ACBB-6D44-BF8E-6061A1B56DB0}" destId="{502DFB7E-03D1-814D-A48B-4439ED85078F}" srcOrd="0" destOrd="0" presId="urn:microsoft.com/office/officeart/2009/3/layout/CircleRelationship"/>
    <dgm:cxn modelId="{F6E84528-72A2-6348-80CD-087BCF77975A}" type="presParOf" srcId="{F60D8AD4-8505-0142-B3E2-D3AC3DBE6EA6}" destId="{D7E285CD-12B7-B34F-9D05-8C804459AC9A}" srcOrd="16" destOrd="0" presId="urn:microsoft.com/office/officeart/2009/3/layout/CircleRelationship"/>
    <dgm:cxn modelId="{3C67532B-D5A6-644E-982D-2E8EB29D47E1}" type="presParOf" srcId="{F60D8AD4-8505-0142-B3E2-D3AC3DBE6EA6}" destId="{1DF11393-E8AD-9A41-B65D-3B32EA4FE0AD}" srcOrd="17" destOrd="0" presId="urn:microsoft.com/office/officeart/2009/3/layout/CircleRelationship"/>
    <dgm:cxn modelId="{78C5A28C-26E4-B341-B51C-ABF782DD9351}" type="presParOf" srcId="{1DF11393-E8AD-9A41-B65D-3B32EA4FE0AD}" destId="{250B879B-D58D-A44A-980E-5DDB08C15DF4}" srcOrd="0" destOrd="0" presId="urn:microsoft.com/office/officeart/2009/3/layout/CircleRelationshi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B05543-9BD9-F246-B14D-C00DDD2EDEB5}"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2EAD2BCE-E312-6645-B5BF-DFD89CDD084D}">
      <dgm:prSet/>
      <dgm:spPr/>
      <dgm:t>
        <a:bodyPr/>
        <a:lstStyle/>
        <a:p>
          <a:pPr rtl="0"/>
          <a:r>
            <a:rPr kumimoji="1" lang="en-US" dirty="0" smtClean="0"/>
            <a:t>Pulse Stuffing is a common solution</a:t>
          </a:r>
          <a:endParaRPr lang="en-US" dirty="0"/>
        </a:p>
      </dgm:t>
    </dgm:pt>
    <dgm:pt modelId="{68B630C3-1899-3F45-B312-F2F0457540DE}" type="parTrans" cxnId="{943FE132-17B5-7F41-907B-8898C5D7D297}">
      <dgm:prSet/>
      <dgm:spPr/>
      <dgm:t>
        <a:bodyPr/>
        <a:lstStyle/>
        <a:p>
          <a:endParaRPr lang="en-US"/>
        </a:p>
      </dgm:t>
    </dgm:pt>
    <dgm:pt modelId="{37A0CD65-1B90-A74D-9BC5-2CE26EE2471F}" type="sibTrans" cxnId="{943FE132-17B5-7F41-907B-8898C5D7D297}">
      <dgm:prSet/>
      <dgm:spPr/>
      <dgm:t>
        <a:bodyPr/>
        <a:lstStyle/>
        <a:p>
          <a:endParaRPr lang="en-US"/>
        </a:p>
      </dgm:t>
    </dgm:pt>
    <dgm:pt modelId="{111D615F-412B-714C-847C-09750ECC26EE}">
      <dgm:prSet/>
      <dgm:spPr/>
      <dgm:t>
        <a:bodyPr/>
        <a:lstStyle/>
        <a:p>
          <a:pPr rtl="0"/>
          <a:r>
            <a:rPr kumimoji="1" lang="en-US" b="1" i="0" dirty="0" smtClean="0">
              <a:solidFill>
                <a:schemeClr val="bg1"/>
              </a:solidFill>
            </a:rPr>
            <a:t>Have outgoing data rate (excluding framing bits) higher than sum of incoming rates</a:t>
          </a:r>
          <a:endParaRPr lang="en-US" b="1" i="0" dirty="0">
            <a:solidFill>
              <a:schemeClr val="bg1"/>
            </a:solidFill>
          </a:endParaRPr>
        </a:p>
      </dgm:t>
    </dgm:pt>
    <dgm:pt modelId="{8568107E-95FC-954B-8708-DF3F13131573}" type="parTrans" cxnId="{485301CD-1DCB-BC4B-AC0D-148A768E82D7}">
      <dgm:prSet/>
      <dgm:spPr/>
      <dgm:t>
        <a:bodyPr/>
        <a:lstStyle/>
        <a:p>
          <a:endParaRPr lang="en-US"/>
        </a:p>
      </dgm:t>
    </dgm:pt>
    <dgm:pt modelId="{7B977521-5725-EE4E-9A35-6F295C8A835F}" type="sibTrans" cxnId="{485301CD-1DCB-BC4B-AC0D-148A768E82D7}">
      <dgm:prSet/>
      <dgm:spPr/>
      <dgm:t>
        <a:bodyPr/>
        <a:lstStyle/>
        <a:p>
          <a:endParaRPr lang="en-US"/>
        </a:p>
      </dgm:t>
    </dgm:pt>
    <dgm:pt modelId="{2F3FC4BD-B346-7B40-80CC-FCD726207218}">
      <dgm:prSet/>
      <dgm:spPr/>
      <dgm:t>
        <a:bodyPr/>
        <a:lstStyle/>
        <a:p>
          <a:pPr rtl="0"/>
          <a:r>
            <a:rPr kumimoji="1" lang="en-US" b="1" i="0" dirty="0" smtClean="0">
              <a:solidFill>
                <a:schemeClr val="bg1"/>
              </a:solidFill>
            </a:rPr>
            <a:t>Stuff extra dummy bits or pulses into each incoming signal until it matches local clock</a:t>
          </a:r>
          <a:endParaRPr lang="en-US" b="1" i="0" dirty="0">
            <a:solidFill>
              <a:schemeClr val="bg1"/>
            </a:solidFill>
          </a:endParaRPr>
        </a:p>
      </dgm:t>
    </dgm:pt>
    <dgm:pt modelId="{38EBCC72-AE9A-1A4B-BA36-13D181722986}" type="parTrans" cxnId="{ECCCA011-76A9-1947-B96A-EFF3198802EE}">
      <dgm:prSet/>
      <dgm:spPr/>
      <dgm:t>
        <a:bodyPr/>
        <a:lstStyle/>
        <a:p>
          <a:endParaRPr lang="en-US"/>
        </a:p>
      </dgm:t>
    </dgm:pt>
    <dgm:pt modelId="{458B711D-D6B9-5243-8B0E-71529E7CB794}" type="sibTrans" cxnId="{ECCCA011-76A9-1947-B96A-EFF3198802EE}">
      <dgm:prSet/>
      <dgm:spPr/>
      <dgm:t>
        <a:bodyPr/>
        <a:lstStyle/>
        <a:p>
          <a:endParaRPr lang="en-US"/>
        </a:p>
      </dgm:t>
    </dgm:pt>
    <dgm:pt modelId="{454250D7-7098-CA4A-A002-260B17685C0F}">
      <dgm:prSet/>
      <dgm:spPr/>
      <dgm:t>
        <a:bodyPr/>
        <a:lstStyle/>
        <a:p>
          <a:pPr rtl="0"/>
          <a:r>
            <a:rPr kumimoji="1" lang="en-US" b="1" i="0" dirty="0" smtClean="0">
              <a:solidFill>
                <a:schemeClr val="bg1"/>
              </a:solidFill>
            </a:rPr>
            <a:t>Stuffed pulses inserted at fixed locations in frame and removed at demultiplexer</a:t>
          </a:r>
          <a:endParaRPr kumimoji="1" lang="en-US" b="1" i="0" dirty="0">
            <a:solidFill>
              <a:schemeClr val="bg1"/>
            </a:solidFill>
          </a:endParaRPr>
        </a:p>
      </dgm:t>
    </dgm:pt>
    <dgm:pt modelId="{EC43E97B-065D-2D4C-8531-0276F2D4CA46}" type="parTrans" cxnId="{0FADCDB1-EA0E-5F40-B732-55A1CD4400C3}">
      <dgm:prSet/>
      <dgm:spPr/>
      <dgm:t>
        <a:bodyPr/>
        <a:lstStyle/>
        <a:p>
          <a:endParaRPr lang="en-US"/>
        </a:p>
      </dgm:t>
    </dgm:pt>
    <dgm:pt modelId="{11E10683-7950-3746-8375-AB3B56170CEC}" type="sibTrans" cxnId="{0FADCDB1-EA0E-5F40-B732-55A1CD4400C3}">
      <dgm:prSet/>
      <dgm:spPr/>
      <dgm:t>
        <a:bodyPr/>
        <a:lstStyle/>
        <a:p>
          <a:endParaRPr lang="en-US"/>
        </a:p>
      </dgm:t>
    </dgm:pt>
    <dgm:pt modelId="{8899E07C-5C5C-5040-9C3E-2B915E5A22B6}" type="pres">
      <dgm:prSet presAssocID="{88B05543-9BD9-F246-B14D-C00DDD2EDEB5}" presName="composite" presStyleCnt="0">
        <dgm:presLayoutVars>
          <dgm:chMax val="1"/>
          <dgm:dir/>
          <dgm:resizeHandles val="exact"/>
        </dgm:presLayoutVars>
      </dgm:prSet>
      <dgm:spPr/>
      <dgm:t>
        <a:bodyPr/>
        <a:lstStyle/>
        <a:p>
          <a:endParaRPr lang="en-US"/>
        </a:p>
      </dgm:t>
    </dgm:pt>
    <dgm:pt modelId="{0B4C3BB6-8C73-6640-9BD7-D0B514F6F626}" type="pres">
      <dgm:prSet presAssocID="{2EAD2BCE-E312-6645-B5BF-DFD89CDD084D}" presName="roof" presStyleLbl="dkBgShp" presStyleIdx="0" presStyleCnt="2"/>
      <dgm:spPr/>
      <dgm:t>
        <a:bodyPr/>
        <a:lstStyle/>
        <a:p>
          <a:endParaRPr lang="en-US"/>
        </a:p>
      </dgm:t>
    </dgm:pt>
    <dgm:pt modelId="{185E7025-04F5-4A4B-8E64-EB14E4CB6EB8}" type="pres">
      <dgm:prSet presAssocID="{2EAD2BCE-E312-6645-B5BF-DFD89CDD084D}" presName="pillars" presStyleCnt="0"/>
      <dgm:spPr/>
    </dgm:pt>
    <dgm:pt modelId="{D7C56FF0-6568-0E46-8DEC-6FEA81E88307}" type="pres">
      <dgm:prSet presAssocID="{2EAD2BCE-E312-6645-B5BF-DFD89CDD084D}" presName="pillar1" presStyleLbl="node1" presStyleIdx="0" presStyleCnt="3">
        <dgm:presLayoutVars>
          <dgm:bulletEnabled val="1"/>
        </dgm:presLayoutVars>
      </dgm:prSet>
      <dgm:spPr/>
      <dgm:t>
        <a:bodyPr/>
        <a:lstStyle/>
        <a:p>
          <a:endParaRPr lang="en-US"/>
        </a:p>
      </dgm:t>
    </dgm:pt>
    <dgm:pt modelId="{4CFB1975-AAD9-9748-BD84-326D7E815BF3}" type="pres">
      <dgm:prSet presAssocID="{2F3FC4BD-B346-7B40-80CC-FCD726207218}" presName="pillarX" presStyleLbl="node1" presStyleIdx="1" presStyleCnt="3">
        <dgm:presLayoutVars>
          <dgm:bulletEnabled val="1"/>
        </dgm:presLayoutVars>
      </dgm:prSet>
      <dgm:spPr/>
      <dgm:t>
        <a:bodyPr/>
        <a:lstStyle/>
        <a:p>
          <a:endParaRPr lang="en-US"/>
        </a:p>
      </dgm:t>
    </dgm:pt>
    <dgm:pt modelId="{AD6DF444-2DDB-F141-A3F1-BCB813E730CC}" type="pres">
      <dgm:prSet presAssocID="{454250D7-7098-CA4A-A002-260B17685C0F}" presName="pillarX" presStyleLbl="node1" presStyleIdx="2" presStyleCnt="3">
        <dgm:presLayoutVars>
          <dgm:bulletEnabled val="1"/>
        </dgm:presLayoutVars>
      </dgm:prSet>
      <dgm:spPr/>
      <dgm:t>
        <a:bodyPr/>
        <a:lstStyle/>
        <a:p>
          <a:endParaRPr lang="en-US"/>
        </a:p>
      </dgm:t>
    </dgm:pt>
    <dgm:pt modelId="{ACB1AEBF-E940-5444-90E4-FB5D2CA7C153}" type="pres">
      <dgm:prSet presAssocID="{2EAD2BCE-E312-6645-B5BF-DFD89CDD084D}" presName="base" presStyleLbl="dkBgShp" presStyleIdx="1" presStyleCnt="2"/>
      <dgm:spPr/>
    </dgm:pt>
  </dgm:ptLst>
  <dgm:cxnLst>
    <dgm:cxn modelId="{3EC49C33-AC74-7449-93B6-3032ED39D57B}" type="presOf" srcId="{454250D7-7098-CA4A-A002-260B17685C0F}" destId="{AD6DF444-2DDB-F141-A3F1-BCB813E730CC}" srcOrd="0" destOrd="0" presId="urn:microsoft.com/office/officeart/2005/8/layout/hList3"/>
    <dgm:cxn modelId="{485301CD-1DCB-BC4B-AC0D-148A768E82D7}" srcId="{2EAD2BCE-E312-6645-B5BF-DFD89CDD084D}" destId="{111D615F-412B-714C-847C-09750ECC26EE}" srcOrd="0" destOrd="0" parTransId="{8568107E-95FC-954B-8708-DF3F13131573}" sibTransId="{7B977521-5725-EE4E-9A35-6F295C8A835F}"/>
    <dgm:cxn modelId="{23DAC3DC-37F2-DB48-8188-33602AA63632}" type="presOf" srcId="{88B05543-9BD9-F246-B14D-C00DDD2EDEB5}" destId="{8899E07C-5C5C-5040-9C3E-2B915E5A22B6}" srcOrd="0" destOrd="0" presId="urn:microsoft.com/office/officeart/2005/8/layout/hList3"/>
    <dgm:cxn modelId="{A11D8BE4-837B-5846-AB59-9564FDA4293F}" type="presOf" srcId="{111D615F-412B-714C-847C-09750ECC26EE}" destId="{D7C56FF0-6568-0E46-8DEC-6FEA81E88307}" srcOrd="0" destOrd="0" presId="urn:microsoft.com/office/officeart/2005/8/layout/hList3"/>
    <dgm:cxn modelId="{414E19A9-C9D9-E74A-8520-521C43E5B68A}" type="presOf" srcId="{2EAD2BCE-E312-6645-B5BF-DFD89CDD084D}" destId="{0B4C3BB6-8C73-6640-9BD7-D0B514F6F626}" srcOrd="0" destOrd="0" presId="urn:microsoft.com/office/officeart/2005/8/layout/hList3"/>
    <dgm:cxn modelId="{ECCCA011-76A9-1947-B96A-EFF3198802EE}" srcId="{2EAD2BCE-E312-6645-B5BF-DFD89CDD084D}" destId="{2F3FC4BD-B346-7B40-80CC-FCD726207218}" srcOrd="1" destOrd="0" parTransId="{38EBCC72-AE9A-1A4B-BA36-13D181722986}" sibTransId="{458B711D-D6B9-5243-8B0E-71529E7CB794}"/>
    <dgm:cxn modelId="{0FADCDB1-EA0E-5F40-B732-55A1CD4400C3}" srcId="{2EAD2BCE-E312-6645-B5BF-DFD89CDD084D}" destId="{454250D7-7098-CA4A-A002-260B17685C0F}" srcOrd="2" destOrd="0" parTransId="{EC43E97B-065D-2D4C-8531-0276F2D4CA46}" sibTransId="{11E10683-7950-3746-8375-AB3B56170CEC}"/>
    <dgm:cxn modelId="{FAF2C00C-2D66-DC4E-A4D2-1132C7AD6119}" type="presOf" srcId="{2F3FC4BD-B346-7B40-80CC-FCD726207218}" destId="{4CFB1975-AAD9-9748-BD84-326D7E815BF3}" srcOrd="0" destOrd="0" presId="urn:microsoft.com/office/officeart/2005/8/layout/hList3"/>
    <dgm:cxn modelId="{943FE132-17B5-7F41-907B-8898C5D7D297}" srcId="{88B05543-9BD9-F246-B14D-C00DDD2EDEB5}" destId="{2EAD2BCE-E312-6645-B5BF-DFD89CDD084D}" srcOrd="0" destOrd="0" parTransId="{68B630C3-1899-3F45-B312-F2F0457540DE}" sibTransId="{37A0CD65-1B90-A74D-9BC5-2CE26EE2471F}"/>
    <dgm:cxn modelId="{F14310AC-28C7-8C4A-B7E6-FBC2090C25D4}" type="presParOf" srcId="{8899E07C-5C5C-5040-9C3E-2B915E5A22B6}" destId="{0B4C3BB6-8C73-6640-9BD7-D0B514F6F626}" srcOrd="0" destOrd="0" presId="urn:microsoft.com/office/officeart/2005/8/layout/hList3"/>
    <dgm:cxn modelId="{95183515-AAB3-0E47-8D27-5C42F89AA070}" type="presParOf" srcId="{8899E07C-5C5C-5040-9C3E-2B915E5A22B6}" destId="{185E7025-04F5-4A4B-8E64-EB14E4CB6EB8}" srcOrd="1" destOrd="0" presId="urn:microsoft.com/office/officeart/2005/8/layout/hList3"/>
    <dgm:cxn modelId="{4B9D9580-6BC1-6240-9705-16724A465D1B}" type="presParOf" srcId="{185E7025-04F5-4A4B-8E64-EB14E4CB6EB8}" destId="{D7C56FF0-6568-0E46-8DEC-6FEA81E88307}" srcOrd="0" destOrd="0" presId="urn:microsoft.com/office/officeart/2005/8/layout/hList3"/>
    <dgm:cxn modelId="{CE4E1A31-272D-7B4B-A1EB-9F693F25AB71}" type="presParOf" srcId="{185E7025-04F5-4A4B-8E64-EB14E4CB6EB8}" destId="{4CFB1975-AAD9-9748-BD84-326D7E815BF3}" srcOrd="1" destOrd="0" presId="urn:microsoft.com/office/officeart/2005/8/layout/hList3"/>
    <dgm:cxn modelId="{38688D9B-2369-C748-A889-8EEF425E0BD0}" type="presParOf" srcId="{185E7025-04F5-4A4B-8E64-EB14E4CB6EB8}" destId="{AD6DF444-2DDB-F141-A3F1-BCB813E730CC}" srcOrd="2" destOrd="0" presId="urn:microsoft.com/office/officeart/2005/8/layout/hList3"/>
    <dgm:cxn modelId="{DD9560C7-3B25-074B-8269-596644DB49E4}" type="presParOf" srcId="{8899E07C-5C5C-5040-9C3E-2B915E5A22B6}" destId="{ACB1AEBF-E940-5444-90E4-FB5D2CA7C153}"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873482-D05A-4E4E-ADC7-2928DA1ADE6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D8BD015-5C1A-0842-A722-0ADA443A7A07}">
      <dgm:prSet/>
      <dgm:spPr/>
      <dgm:t>
        <a:bodyPr/>
        <a:lstStyle/>
        <a:p>
          <a:pPr rtl="0"/>
          <a:r>
            <a:rPr kumimoji="1" lang="en-GB" b="1" i="0" dirty="0" smtClean="0">
              <a:solidFill>
                <a:srgbClr val="004040"/>
              </a:solidFill>
            </a:rPr>
            <a:t>Downstream</a:t>
          </a:r>
          <a:endParaRPr kumimoji="1" lang="en-GB" b="1" i="0" dirty="0">
            <a:solidFill>
              <a:srgbClr val="004040"/>
            </a:solidFill>
          </a:endParaRPr>
        </a:p>
      </dgm:t>
    </dgm:pt>
    <dgm:pt modelId="{A6840FBD-89B6-5048-94F2-76A64121E049}" type="parTrans" cxnId="{82EFD86D-21FF-9E40-971D-95BEFA61A5B6}">
      <dgm:prSet/>
      <dgm:spPr/>
      <dgm:t>
        <a:bodyPr/>
        <a:lstStyle/>
        <a:p>
          <a:endParaRPr lang="en-US"/>
        </a:p>
      </dgm:t>
    </dgm:pt>
    <dgm:pt modelId="{904336B1-B23B-CC43-8EF7-1E8FBB6E927F}" type="sibTrans" cxnId="{82EFD86D-21FF-9E40-971D-95BEFA61A5B6}">
      <dgm:prSet/>
      <dgm:spPr/>
      <dgm:t>
        <a:bodyPr/>
        <a:lstStyle/>
        <a:p>
          <a:endParaRPr lang="en-US"/>
        </a:p>
      </dgm:t>
    </dgm:pt>
    <dgm:pt modelId="{AA4B25BC-159F-4E4B-872F-2753A04C68F2}">
      <dgm:prSet/>
      <dgm:spPr/>
      <dgm:t>
        <a:bodyPr/>
        <a:lstStyle/>
        <a:p>
          <a:pPr rtl="0"/>
          <a:r>
            <a:rPr kumimoji="1" lang="en-US" b="1" i="0" dirty="0" smtClean="0"/>
            <a:t>Cable scheduler delivers data in small packets</a:t>
          </a:r>
          <a:endParaRPr lang="en-US" b="1" i="0" dirty="0"/>
        </a:p>
      </dgm:t>
    </dgm:pt>
    <dgm:pt modelId="{1B6DB237-6C8E-7143-BAAB-5543B4E7BF2A}" type="parTrans" cxnId="{FD7E9338-EF23-A145-8EC4-F8B4F0E92157}">
      <dgm:prSet/>
      <dgm:spPr/>
      <dgm:t>
        <a:bodyPr/>
        <a:lstStyle/>
        <a:p>
          <a:endParaRPr lang="en-US"/>
        </a:p>
      </dgm:t>
    </dgm:pt>
    <dgm:pt modelId="{FDD55798-D11A-9843-8B7A-F2AEE76CAAB5}" type="sibTrans" cxnId="{FD7E9338-EF23-A145-8EC4-F8B4F0E92157}">
      <dgm:prSet/>
      <dgm:spPr/>
      <dgm:t>
        <a:bodyPr/>
        <a:lstStyle/>
        <a:p>
          <a:endParaRPr lang="en-US"/>
        </a:p>
      </dgm:t>
    </dgm:pt>
    <dgm:pt modelId="{62B9F04D-517A-E94E-AAEE-19150AEAF396}">
      <dgm:prSet/>
      <dgm:spPr/>
      <dgm:t>
        <a:bodyPr/>
        <a:lstStyle/>
        <a:p>
          <a:pPr rtl="0"/>
          <a:r>
            <a:rPr kumimoji="1" lang="en-US" b="1" i="0" dirty="0" smtClean="0"/>
            <a:t>Active subscribers share downstream capacity</a:t>
          </a:r>
          <a:endParaRPr lang="en-US" b="1" i="0" dirty="0"/>
        </a:p>
      </dgm:t>
    </dgm:pt>
    <dgm:pt modelId="{6CFE0D52-D08F-F84E-B9C3-4DD582FAEB56}" type="parTrans" cxnId="{3A59B007-8728-9F44-BB4E-CCC128338817}">
      <dgm:prSet/>
      <dgm:spPr/>
      <dgm:t>
        <a:bodyPr/>
        <a:lstStyle/>
        <a:p>
          <a:endParaRPr lang="en-US"/>
        </a:p>
      </dgm:t>
    </dgm:pt>
    <dgm:pt modelId="{7C1841F4-0EE1-C64F-A1B9-DAE5998D9340}" type="sibTrans" cxnId="{3A59B007-8728-9F44-BB4E-CCC128338817}">
      <dgm:prSet/>
      <dgm:spPr/>
      <dgm:t>
        <a:bodyPr/>
        <a:lstStyle/>
        <a:p>
          <a:endParaRPr lang="en-US"/>
        </a:p>
      </dgm:t>
    </dgm:pt>
    <dgm:pt modelId="{1F8C3BA2-CB9B-C645-8447-BF54DE97F0F2}">
      <dgm:prSet/>
      <dgm:spPr/>
      <dgm:t>
        <a:bodyPr/>
        <a:lstStyle/>
        <a:p>
          <a:pPr rtl="0"/>
          <a:r>
            <a:rPr kumimoji="1" lang="en-US" b="1" i="0" dirty="0" smtClean="0"/>
            <a:t>Also allocates upstream time slots to subscribers</a:t>
          </a:r>
          <a:endParaRPr lang="en-US" b="1" i="0" dirty="0"/>
        </a:p>
      </dgm:t>
    </dgm:pt>
    <dgm:pt modelId="{52AD83DC-DEA6-4245-984A-0ACEAAA52EEA}" type="parTrans" cxnId="{71301B36-8690-4848-BF2D-0C3E487E06C8}">
      <dgm:prSet/>
      <dgm:spPr/>
      <dgm:t>
        <a:bodyPr/>
        <a:lstStyle/>
        <a:p>
          <a:endParaRPr lang="en-US"/>
        </a:p>
      </dgm:t>
    </dgm:pt>
    <dgm:pt modelId="{B87B796F-226D-AF42-B4F4-08B302B05121}" type="sibTrans" cxnId="{71301B36-8690-4848-BF2D-0C3E487E06C8}">
      <dgm:prSet/>
      <dgm:spPr/>
      <dgm:t>
        <a:bodyPr/>
        <a:lstStyle/>
        <a:p>
          <a:endParaRPr lang="en-US"/>
        </a:p>
      </dgm:t>
    </dgm:pt>
    <dgm:pt modelId="{6F54B846-FCA4-6F49-BD11-0154F7CAAE63}">
      <dgm:prSet/>
      <dgm:spPr/>
      <dgm:t>
        <a:bodyPr/>
        <a:lstStyle/>
        <a:p>
          <a:pPr rtl="0"/>
          <a:r>
            <a:rPr kumimoji="1" lang="en-US" b="1" i="0" dirty="0" smtClean="0">
              <a:solidFill>
                <a:srgbClr val="004040"/>
              </a:solidFill>
            </a:rPr>
            <a:t>Upstream</a:t>
          </a:r>
          <a:endParaRPr lang="en-US" b="1" i="0" dirty="0">
            <a:solidFill>
              <a:srgbClr val="004040"/>
            </a:solidFill>
          </a:endParaRPr>
        </a:p>
      </dgm:t>
    </dgm:pt>
    <dgm:pt modelId="{FB04A5B5-58E3-C74A-AD59-E20EBCC0009C}" type="parTrans" cxnId="{F29E0D00-CC45-3E45-A262-9F48A0A54982}">
      <dgm:prSet/>
      <dgm:spPr/>
      <dgm:t>
        <a:bodyPr/>
        <a:lstStyle/>
        <a:p>
          <a:endParaRPr lang="en-US"/>
        </a:p>
      </dgm:t>
    </dgm:pt>
    <dgm:pt modelId="{6350E5AF-A795-2A44-83DA-2DD2C5F8E8B5}" type="sibTrans" cxnId="{F29E0D00-CC45-3E45-A262-9F48A0A54982}">
      <dgm:prSet/>
      <dgm:spPr/>
      <dgm:t>
        <a:bodyPr/>
        <a:lstStyle/>
        <a:p>
          <a:endParaRPr lang="en-US"/>
        </a:p>
      </dgm:t>
    </dgm:pt>
    <dgm:pt modelId="{4024C2D0-B324-6045-A657-AB523EA66395}">
      <dgm:prSet/>
      <dgm:spPr/>
      <dgm:t>
        <a:bodyPr/>
        <a:lstStyle/>
        <a:p>
          <a:pPr rtl="0"/>
          <a:r>
            <a:rPr kumimoji="1" lang="en-US" b="1" i="0" dirty="0" smtClean="0"/>
            <a:t>User requests timeslots on shared upstream channel</a:t>
          </a:r>
          <a:endParaRPr lang="en-US" b="1" i="0" dirty="0"/>
        </a:p>
      </dgm:t>
    </dgm:pt>
    <dgm:pt modelId="{07D22F70-0FF5-8246-AA55-F0875B86964A}" type="parTrans" cxnId="{B0F8709A-1C7F-0446-823D-856214FC26AA}">
      <dgm:prSet/>
      <dgm:spPr/>
      <dgm:t>
        <a:bodyPr/>
        <a:lstStyle/>
        <a:p>
          <a:endParaRPr lang="en-US"/>
        </a:p>
      </dgm:t>
    </dgm:pt>
    <dgm:pt modelId="{9CD2DB75-C5AC-3342-8D8B-C04C5950AA43}" type="sibTrans" cxnId="{B0F8709A-1C7F-0446-823D-856214FC26AA}">
      <dgm:prSet/>
      <dgm:spPr/>
      <dgm:t>
        <a:bodyPr/>
        <a:lstStyle/>
        <a:p>
          <a:endParaRPr lang="en-US"/>
        </a:p>
      </dgm:t>
    </dgm:pt>
    <dgm:pt modelId="{28A5E40B-4515-C745-B003-4932CDC96374}">
      <dgm:prSet/>
      <dgm:spPr/>
      <dgm:t>
        <a:bodyPr/>
        <a:lstStyle/>
        <a:p>
          <a:pPr rtl="0"/>
          <a:r>
            <a:rPr kumimoji="1" lang="en-US" b="1" i="0" dirty="0" err="1" smtClean="0"/>
            <a:t>Headend</a:t>
          </a:r>
          <a:r>
            <a:rPr kumimoji="1" lang="en-US" b="1" i="0" dirty="0" smtClean="0"/>
            <a:t> scheduler notifies subscriber of slots to use</a:t>
          </a:r>
          <a:endParaRPr lang="en-US" b="1" i="0" dirty="0"/>
        </a:p>
      </dgm:t>
    </dgm:pt>
    <dgm:pt modelId="{0B141696-2CF3-3349-82AD-ADBEA3DA8671}" type="parTrans" cxnId="{C7B91480-D273-8949-ADCA-E8E0A45EFEC6}">
      <dgm:prSet/>
      <dgm:spPr/>
      <dgm:t>
        <a:bodyPr/>
        <a:lstStyle/>
        <a:p>
          <a:endParaRPr lang="en-US"/>
        </a:p>
      </dgm:t>
    </dgm:pt>
    <dgm:pt modelId="{38FB177D-C317-9441-8DDE-D8FE1FF61DEF}" type="sibTrans" cxnId="{C7B91480-D273-8949-ADCA-E8E0A45EFEC6}">
      <dgm:prSet/>
      <dgm:spPr/>
      <dgm:t>
        <a:bodyPr/>
        <a:lstStyle/>
        <a:p>
          <a:endParaRPr lang="en-US"/>
        </a:p>
      </dgm:t>
    </dgm:pt>
    <dgm:pt modelId="{97F84959-2406-BF4D-BE50-609B4D145193}" type="pres">
      <dgm:prSet presAssocID="{65873482-D05A-4E4E-ADC7-2928DA1ADE62}" presName="linear" presStyleCnt="0">
        <dgm:presLayoutVars>
          <dgm:animLvl val="lvl"/>
          <dgm:resizeHandles val="exact"/>
        </dgm:presLayoutVars>
      </dgm:prSet>
      <dgm:spPr/>
      <dgm:t>
        <a:bodyPr/>
        <a:lstStyle/>
        <a:p>
          <a:endParaRPr lang="en-US"/>
        </a:p>
      </dgm:t>
    </dgm:pt>
    <dgm:pt modelId="{A69AAFA5-AF67-0144-B5C4-473A1B677AA7}" type="pres">
      <dgm:prSet presAssocID="{9D8BD015-5C1A-0842-A722-0ADA443A7A07}" presName="parentText" presStyleLbl="node1" presStyleIdx="0" presStyleCnt="2">
        <dgm:presLayoutVars>
          <dgm:chMax val="0"/>
          <dgm:bulletEnabled val="1"/>
        </dgm:presLayoutVars>
      </dgm:prSet>
      <dgm:spPr/>
      <dgm:t>
        <a:bodyPr/>
        <a:lstStyle/>
        <a:p>
          <a:endParaRPr lang="en-US"/>
        </a:p>
      </dgm:t>
    </dgm:pt>
    <dgm:pt modelId="{C332467C-E1D4-5244-95F6-98B14FA7DEA8}" type="pres">
      <dgm:prSet presAssocID="{9D8BD015-5C1A-0842-A722-0ADA443A7A07}" presName="childText" presStyleLbl="revTx" presStyleIdx="0" presStyleCnt="2">
        <dgm:presLayoutVars>
          <dgm:bulletEnabled val="1"/>
        </dgm:presLayoutVars>
      </dgm:prSet>
      <dgm:spPr/>
      <dgm:t>
        <a:bodyPr/>
        <a:lstStyle/>
        <a:p>
          <a:endParaRPr lang="en-US"/>
        </a:p>
      </dgm:t>
    </dgm:pt>
    <dgm:pt modelId="{D35C1C8D-940E-3A45-8183-9700F7C2C22F}" type="pres">
      <dgm:prSet presAssocID="{6F54B846-FCA4-6F49-BD11-0154F7CAAE63}" presName="parentText" presStyleLbl="node1" presStyleIdx="1" presStyleCnt="2">
        <dgm:presLayoutVars>
          <dgm:chMax val="0"/>
          <dgm:bulletEnabled val="1"/>
        </dgm:presLayoutVars>
      </dgm:prSet>
      <dgm:spPr/>
      <dgm:t>
        <a:bodyPr/>
        <a:lstStyle/>
        <a:p>
          <a:endParaRPr lang="en-US"/>
        </a:p>
      </dgm:t>
    </dgm:pt>
    <dgm:pt modelId="{B73833FE-DDB6-0445-A82F-90B53C765F6A}" type="pres">
      <dgm:prSet presAssocID="{6F54B846-FCA4-6F49-BD11-0154F7CAAE63}" presName="childText" presStyleLbl="revTx" presStyleIdx="1" presStyleCnt="2">
        <dgm:presLayoutVars>
          <dgm:bulletEnabled val="1"/>
        </dgm:presLayoutVars>
      </dgm:prSet>
      <dgm:spPr/>
      <dgm:t>
        <a:bodyPr/>
        <a:lstStyle/>
        <a:p>
          <a:endParaRPr lang="en-US"/>
        </a:p>
      </dgm:t>
    </dgm:pt>
  </dgm:ptLst>
  <dgm:cxnLst>
    <dgm:cxn modelId="{82EFD86D-21FF-9E40-971D-95BEFA61A5B6}" srcId="{65873482-D05A-4E4E-ADC7-2928DA1ADE62}" destId="{9D8BD015-5C1A-0842-A722-0ADA443A7A07}" srcOrd="0" destOrd="0" parTransId="{A6840FBD-89B6-5048-94F2-76A64121E049}" sibTransId="{904336B1-B23B-CC43-8EF7-1E8FBB6E927F}"/>
    <dgm:cxn modelId="{98394017-0BD1-FA45-B5F5-D6BA36177B5C}" type="presOf" srcId="{28A5E40B-4515-C745-B003-4932CDC96374}" destId="{B73833FE-DDB6-0445-A82F-90B53C765F6A}" srcOrd="0" destOrd="1" presId="urn:microsoft.com/office/officeart/2005/8/layout/vList2"/>
    <dgm:cxn modelId="{C7B91480-D273-8949-ADCA-E8E0A45EFEC6}" srcId="{6F54B846-FCA4-6F49-BD11-0154F7CAAE63}" destId="{28A5E40B-4515-C745-B003-4932CDC96374}" srcOrd="1" destOrd="0" parTransId="{0B141696-2CF3-3349-82AD-ADBEA3DA8671}" sibTransId="{38FB177D-C317-9441-8DDE-D8FE1FF61DEF}"/>
    <dgm:cxn modelId="{3A59B007-8728-9F44-BB4E-CCC128338817}" srcId="{9D8BD015-5C1A-0842-A722-0ADA443A7A07}" destId="{62B9F04D-517A-E94E-AAEE-19150AEAF396}" srcOrd="1" destOrd="0" parTransId="{6CFE0D52-D08F-F84E-B9C3-4DD582FAEB56}" sibTransId="{7C1841F4-0EE1-C64F-A1B9-DAE5998D9340}"/>
    <dgm:cxn modelId="{3D8EC9E2-EA78-294F-982F-63FC506F9CAC}" type="presOf" srcId="{1F8C3BA2-CB9B-C645-8447-BF54DE97F0F2}" destId="{C332467C-E1D4-5244-95F6-98B14FA7DEA8}" srcOrd="0" destOrd="2" presId="urn:microsoft.com/office/officeart/2005/8/layout/vList2"/>
    <dgm:cxn modelId="{0D9EF602-15B4-2340-86A9-8F5F2E5A3179}" type="presOf" srcId="{65873482-D05A-4E4E-ADC7-2928DA1ADE62}" destId="{97F84959-2406-BF4D-BE50-609B4D145193}" srcOrd="0" destOrd="0" presId="urn:microsoft.com/office/officeart/2005/8/layout/vList2"/>
    <dgm:cxn modelId="{71301B36-8690-4848-BF2D-0C3E487E06C8}" srcId="{9D8BD015-5C1A-0842-A722-0ADA443A7A07}" destId="{1F8C3BA2-CB9B-C645-8447-BF54DE97F0F2}" srcOrd="2" destOrd="0" parTransId="{52AD83DC-DEA6-4245-984A-0ACEAAA52EEA}" sibTransId="{B87B796F-226D-AF42-B4F4-08B302B05121}"/>
    <dgm:cxn modelId="{CD8047A9-7979-A749-AAD7-500AC33BAA1E}" type="presOf" srcId="{AA4B25BC-159F-4E4B-872F-2753A04C68F2}" destId="{C332467C-E1D4-5244-95F6-98B14FA7DEA8}" srcOrd="0" destOrd="0" presId="urn:microsoft.com/office/officeart/2005/8/layout/vList2"/>
    <dgm:cxn modelId="{F29E0D00-CC45-3E45-A262-9F48A0A54982}" srcId="{65873482-D05A-4E4E-ADC7-2928DA1ADE62}" destId="{6F54B846-FCA4-6F49-BD11-0154F7CAAE63}" srcOrd="1" destOrd="0" parTransId="{FB04A5B5-58E3-C74A-AD59-E20EBCC0009C}" sibTransId="{6350E5AF-A795-2A44-83DA-2DD2C5F8E8B5}"/>
    <dgm:cxn modelId="{F1F1BABD-084C-AD4C-88E1-1070E5FAB1B5}" type="presOf" srcId="{62B9F04D-517A-E94E-AAEE-19150AEAF396}" destId="{C332467C-E1D4-5244-95F6-98B14FA7DEA8}" srcOrd="0" destOrd="1" presId="urn:microsoft.com/office/officeart/2005/8/layout/vList2"/>
    <dgm:cxn modelId="{3768A4A4-82A7-8A46-96DD-7AA113AE4143}" type="presOf" srcId="{9D8BD015-5C1A-0842-A722-0ADA443A7A07}" destId="{A69AAFA5-AF67-0144-B5C4-473A1B677AA7}" srcOrd="0" destOrd="0" presId="urn:microsoft.com/office/officeart/2005/8/layout/vList2"/>
    <dgm:cxn modelId="{200E2588-FCF7-DE49-8C4A-DD4112374A56}" type="presOf" srcId="{4024C2D0-B324-6045-A657-AB523EA66395}" destId="{B73833FE-DDB6-0445-A82F-90B53C765F6A}" srcOrd="0" destOrd="0" presId="urn:microsoft.com/office/officeart/2005/8/layout/vList2"/>
    <dgm:cxn modelId="{FD7E9338-EF23-A145-8EC4-F8B4F0E92157}" srcId="{9D8BD015-5C1A-0842-A722-0ADA443A7A07}" destId="{AA4B25BC-159F-4E4B-872F-2753A04C68F2}" srcOrd="0" destOrd="0" parTransId="{1B6DB237-6C8E-7143-BAAB-5543B4E7BF2A}" sibTransId="{FDD55798-D11A-9843-8B7A-F2AEE76CAAB5}"/>
    <dgm:cxn modelId="{C4EB0C1F-DE06-2946-A776-4F3B839B55A2}" type="presOf" srcId="{6F54B846-FCA4-6F49-BD11-0154F7CAAE63}" destId="{D35C1C8D-940E-3A45-8183-9700F7C2C22F}" srcOrd="0" destOrd="0" presId="urn:microsoft.com/office/officeart/2005/8/layout/vList2"/>
    <dgm:cxn modelId="{B0F8709A-1C7F-0446-823D-856214FC26AA}" srcId="{6F54B846-FCA4-6F49-BD11-0154F7CAAE63}" destId="{4024C2D0-B324-6045-A657-AB523EA66395}" srcOrd="0" destOrd="0" parTransId="{07D22F70-0FF5-8246-AA55-F0875B86964A}" sibTransId="{9CD2DB75-C5AC-3342-8D8B-C04C5950AA43}"/>
    <dgm:cxn modelId="{0AED2B45-6636-D242-898D-52E9210E37CE}" type="presParOf" srcId="{97F84959-2406-BF4D-BE50-609B4D145193}" destId="{A69AAFA5-AF67-0144-B5C4-473A1B677AA7}" srcOrd="0" destOrd="0" presId="urn:microsoft.com/office/officeart/2005/8/layout/vList2"/>
    <dgm:cxn modelId="{1CBB6C6D-A18E-CB43-8396-71894F5CD8DD}" type="presParOf" srcId="{97F84959-2406-BF4D-BE50-609B4D145193}" destId="{C332467C-E1D4-5244-95F6-98B14FA7DEA8}" srcOrd="1" destOrd="0" presId="urn:microsoft.com/office/officeart/2005/8/layout/vList2"/>
    <dgm:cxn modelId="{F0EB2BD2-0FD4-7148-9B57-BC8940A792E3}" type="presParOf" srcId="{97F84959-2406-BF4D-BE50-609B4D145193}" destId="{D35C1C8D-940E-3A45-8183-9700F7C2C22F}" srcOrd="2" destOrd="0" presId="urn:microsoft.com/office/officeart/2005/8/layout/vList2"/>
    <dgm:cxn modelId="{5D009168-4364-FA44-A098-DADC1E805332}" type="presParOf" srcId="{97F84959-2406-BF4D-BE50-609B4D145193}" destId="{B73833FE-DDB6-0445-A82F-90B53C765F6A}"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134E1F-D046-584E-9689-776141BC8FEE}" type="doc">
      <dgm:prSet loTypeId="urn:microsoft.com/office/officeart/2005/8/layout/venn3" loCatId="" qsTypeId="urn:microsoft.com/office/officeart/2005/8/quickstyle/3D3" qsCatId="3D" csTypeId="urn:microsoft.com/office/officeart/2005/8/colors/accent1_2" csCatId="accent1" phldr="1"/>
      <dgm:spPr/>
      <dgm:t>
        <a:bodyPr/>
        <a:lstStyle/>
        <a:p>
          <a:endParaRPr lang="en-US"/>
        </a:p>
      </dgm:t>
    </dgm:pt>
    <dgm:pt modelId="{87CA5BD5-8436-B147-9EA0-4F6A626846B0}">
      <dgm:prSet/>
      <dgm:spPr/>
      <dgm:t>
        <a:bodyPr/>
        <a:lstStyle/>
        <a:p>
          <a:r>
            <a:rPr lang="en-US" dirty="0" smtClean="0"/>
            <a:t>Each </a:t>
          </a:r>
          <a:r>
            <a:rPr lang="en-US" dirty="0" err="1" smtClean="0"/>
            <a:t>subchannel</a:t>
          </a:r>
          <a:r>
            <a:rPr lang="en-US" dirty="0" smtClean="0"/>
            <a:t> is dedicated to a single station</a:t>
          </a:r>
        </a:p>
      </dgm:t>
    </dgm:pt>
    <dgm:pt modelId="{598BFA1F-0BE3-6B4F-B259-9C076B9C2BF9}" type="parTrans" cxnId="{240E6728-0AE8-5D44-946E-188AE0A6239D}">
      <dgm:prSet/>
      <dgm:spPr/>
      <dgm:t>
        <a:bodyPr/>
        <a:lstStyle/>
        <a:p>
          <a:endParaRPr lang="en-US"/>
        </a:p>
      </dgm:t>
    </dgm:pt>
    <dgm:pt modelId="{186D2EDA-9422-A048-A87E-A8E56636332A}" type="sibTrans" cxnId="{240E6728-0AE8-5D44-946E-188AE0A6239D}">
      <dgm:prSet/>
      <dgm:spPr/>
      <dgm:t>
        <a:bodyPr/>
        <a:lstStyle/>
        <a:p>
          <a:endParaRPr lang="en-US"/>
        </a:p>
      </dgm:t>
    </dgm:pt>
    <dgm:pt modelId="{55854C80-7073-964D-B431-0F36C642B7FF}">
      <dgm:prSet/>
      <dgm:spPr/>
      <dgm:t>
        <a:bodyPr/>
        <a:lstStyle/>
        <a:p>
          <a:r>
            <a:rPr lang="en-US" smtClean="0"/>
            <a:t>If a subchannel is not in use, it is idle; the capacity is wasted</a:t>
          </a:r>
          <a:endParaRPr lang="en-US" dirty="0" smtClean="0"/>
        </a:p>
      </dgm:t>
    </dgm:pt>
    <dgm:pt modelId="{A16D8538-7CB7-3744-AC4C-3C02892A2316}" type="parTrans" cxnId="{30470762-E02F-5349-9762-01D13A62D4EE}">
      <dgm:prSet/>
      <dgm:spPr/>
      <dgm:t>
        <a:bodyPr/>
        <a:lstStyle/>
        <a:p>
          <a:endParaRPr lang="en-US"/>
        </a:p>
      </dgm:t>
    </dgm:pt>
    <dgm:pt modelId="{196DA114-A779-EA49-937B-B1ADDAD19DF5}" type="sibTrans" cxnId="{30470762-E02F-5349-9762-01D13A62D4EE}">
      <dgm:prSet/>
      <dgm:spPr/>
      <dgm:t>
        <a:bodyPr/>
        <a:lstStyle/>
        <a:p>
          <a:endParaRPr lang="en-US"/>
        </a:p>
      </dgm:t>
    </dgm:pt>
    <dgm:pt modelId="{DCCEFF4F-E46E-754C-8E83-7726C628B40B}">
      <dgm:prSet/>
      <dgm:spPr/>
      <dgm:t>
        <a:bodyPr/>
        <a:lstStyle/>
        <a:p>
          <a:r>
            <a:rPr lang="en-US" dirty="0" smtClean="0"/>
            <a:t>Requires fewer overhead bits because each </a:t>
          </a:r>
          <a:r>
            <a:rPr lang="en-US" dirty="0" err="1" smtClean="0"/>
            <a:t>subchannel</a:t>
          </a:r>
          <a:r>
            <a:rPr lang="en-US" dirty="0" smtClean="0"/>
            <a:t> is dedicated</a:t>
          </a:r>
        </a:p>
      </dgm:t>
    </dgm:pt>
    <dgm:pt modelId="{F2343F96-2481-1143-BA47-3F4B043EF21B}" type="parTrans" cxnId="{9CE71184-65D8-3F4F-9F66-7310DD254065}">
      <dgm:prSet/>
      <dgm:spPr/>
      <dgm:t>
        <a:bodyPr/>
        <a:lstStyle/>
        <a:p>
          <a:endParaRPr lang="en-US"/>
        </a:p>
      </dgm:t>
    </dgm:pt>
    <dgm:pt modelId="{C5227248-3204-7647-8215-27EAA244E3C2}" type="sibTrans" cxnId="{9CE71184-65D8-3F4F-9F66-7310DD254065}">
      <dgm:prSet/>
      <dgm:spPr/>
      <dgm:t>
        <a:bodyPr/>
        <a:lstStyle/>
        <a:p>
          <a:endParaRPr lang="en-US"/>
        </a:p>
      </dgm:t>
    </dgm:pt>
    <dgm:pt modelId="{1C4643E4-315C-2E48-9695-88B7A25B6169}">
      <dgm:prSet/>
      <dgm:spPr/>
      <dgm:t>
        <a:bodyPr/>
        <a:lstStyle/>
        <a:p>
          <a:r>
            <a:rPr lang="en-US" smtClean="0"/>
            <a:t>Individual subchannels must be separated by guard bands to minimize interference</a:t>
          </a:r>
          <a:endParaRPr lang="en-US" dirty="0"/>
        </a:p>
      </dgm:t>
    </dgm:pt>
    <dgm:pt modelId="{FB12B351-61E2-A64B-85F9-2099DFF8F1AD}" type="parTrans" cxnId="{B917E374-BB56-8C4E-BE33-48752436F767}">
      <dgm:prSet/>
      <dgm:spPr/>
      <dgm:t>
        <a:bodyPr/>
        <a:lstStyle/>
        <a:p>
          <a:endParaRPr lang="en-US"/>
        </a:p>
      </dgm:t>
    </dgm:pt>
    <dgm:pt modelId="{ACEF5853-1BA4-0141-B250-93FCCB64243C}" type="sibTrans" cxnId="{B917E374-BB56-8C4E-BE33-48752436F767}">
      <dgm:prSet/>
      <dgm:spPr/>
      <dgm:t>
        <a:bodyPr/>
        <a:lstStyle/>
        <a:p>
          <a:endParaRPr lang="en-US"/>
        </a:p>
      </dgm:t>
    </dgm:pt>
    <dgm:pt modelId="{A8E9BC5C-905C-4B48-8FC5-3D3FCBAAF0A0}" type="pres">
      <dgm:prSet presAssocID="{6F134E1F-D046-584E-9689-776141BC8FEE}" presName="Name0" presStyleCnt="0">
        <dgm:presLayoutVars>
          <dgm:dir/>
          <dgm:resizeHandles val="exact"/>
        </dgm:presLayoutVars>
      </dgm:prSet>
      <dgm:spPr/>
      <dgm:t>
        <a:bodyPr/>
        <a:lstStyle/>
        <a:p>
          <a:endParaRPr lang="en-US"/>
        </a:p>
      </dgm:t>
    </dgm:pt>
    <dgm:pt modelId="{C86EA677-A2E6-3346-95C8-854D90DB147D}" type="pres">
      <dgm:prSet presAssocID="{87CA5BD5-8436-B147-9EA0-4F6A626846B0}" presName="Name5" presStyleLbl="vennNode1" presStyleIdx="0" presStyleCnt="4">
        <dgm:presLayoutVars>
          <dgm:bulletEnabled val="1"/>
        </dgm:presLayoutVars>
      </dgm:prSet>
      <dgm:spPr/>
      <dgm:t>
        <a:bodyPr/>
        <a:lstStyle/>
        <a:p>
          <a:endParaRPr lang="en-US"/>
        </a:p>
      </dgm:t>
    </dgm:pt>
    <dgm:pt modelId="{38D56235-25A6-9B4E-B02D-B06E74FDD41C}" type="pres">
      <dgm:prSet presAssocID="{186D2EDA-9422-A048-A87E-A8E56636332A}" presName="space" presStyleCnt="0"/>
      <dgm:spPr/>
    </dgm:pt>
    <dgm:pt modelId="{E4AB87F5-D8B9-F548-A347-58F9885B24E1}" type="pres">
      <dgm:prSet presAssocID="{55854C80-7073-964D-B431-0F36C642B7FF}" presName="Name5" presStyleLbl="vennNode1" presStyleIdx="1" presStyleCnt="4">
        <dgm:presLayoutVars>
          <dgm:bulletEnabled val="1"/>
        </dgm:presLayoutVars>
      </dgm:prSet>
      <dgm:spPr/>
      <dgm:t>
        <a:bodyPr/>
        <a:lstStyle/>
        <a:p>
          <a:endParaRPr lang="en-US"/>
        </a:p>
      </dgm:t>
    </dgm:pt>
    <dgm:pt modelId="{AD134047-3475-B142-8D9D-8A99AA6BB567}" type="pres">
      <dgm:prSet presAssocID="{196DA114-A779-EA49-937B-B1ADDAD19DF5}" presName="space" presStyleCnt="0"/>
      <dgm:spPr/>
    </dgm:pt>
    <dgm:pt modelId="{451AEE1F-5914-A84A-825F-0E40F75AFD86}" type="pres">
      <dgm:prSet presAssocID="{DCCEFF4F-E46E-754C-8E83-7726C628B40B}" presName="Name5" presStyleLbl="vennNode1" presStyleIdx="2" presStyleCnt="4">
        <dgm:presLayoutVars>
          <dgm:bulletEnabled val="1"/>
        </dgm:presLayoutVars>
      </dgm:prSet>
      <dgm:spPr/>
      <dgm:t>
        <a:bodyPr/>
        <a:lstStyle/>
        <a:p>
          <a:endParaRPr lang="en-US"/>
        </a:p>
      </dgm:t>
    </dgm:pt>
    <dgm:pt modelId="{5B7EDB03-BE25-EF47-9980-F8C87C30AE8B}" type="pres">
      <dgm:prSet presAssocID="{C5227248-3204-7647-8215-27EAA244E3C2}" presName="space" presStyleCnt="0"/>
      <dgm:spPr/>
    </dgm:pt>
    <dgm:pt modelId="{5951B589-BA53-EA42-83BF-FBFDFDFFB014}" type="pres">
      <dgm:prSet presAssocID="{1C4643E4-315C-2E48-9695-88B7A25B6169}" presName="Name5" presStyleLbl="vennNode1" presStyleIdx="3" presStyleCnt="4">
        <dgm:presLayoutVars>
          <dgm:bulletEnabled val="1"/>
        </dgm:presLayoutVars>
      </dgm:prSet>
      <dgm:spPr/>
      <dgm:t>
        <a:bodyPr/>
        <a:lstStyle/>
        <a:p>
          <a:endParaRPr lang="en-US"/>
        </a:p>
      </dgm:t>
    </dgm:pt>
  </dgm:ptLst>
  <dgm:cxnLst>
    <dgm:cxn modelId="{30470762-E02F-5349-9762-01D13A62D4EE}" srcId="{6F134E1F-D046-584E-9689-776141BC8FEE}" destId="{55854C80-7073-964D-B431-0F36C642B7FF}" srcOrd="1" destOrd="0" parTransId="{A16D8538-7CB7-3744-AC4C-3C02892A2316}" sibTransId="{196DA114-A779-EA49-937B-B1ADDAD19DF5}"/>
    <dgm:cxn modelId="{9F6176A8-5B74-574A-896F-22F688A20CE3}" type="presOf" srcId="{DCCEFF4F-E46E-754C-8E83-7726C628B40B}" destId="{451AEE1F-5914-A84A-825F-0E40F75AFD86}" srcOrd="0" destOrd="0" presId="urn:microsoft.com/office/officeart/2005/8/layout/venn3"/>
    <dgm:cxn modelId="{9CE71184-65D8-3F4F-9F66-7310DD254065}" srcId="{6F134E1F-D046-584E-9689-776141BC8FEE}" destId="{DCCEFF4F-E46E-754C-8E83-7726C628B40B}" srcOrd="2" destOrd="0" parTransId="{F2343F96-2481-1143-BA47-3F4B043EF21B}" sibTransId="{C5227248-3204-7647-8215-27EAA244E3C2}"/>
    <dgm:cxn modelId="{D63A7285-7CCB-484B-9DA6-B58202854C50}" type="presOf" srcId="{6F134E1F-D046-584E-9689-776141BC8FEE}" destId="{A8E9BC5C-905C-4B48-8FC5-3D3FCBAAF0A0}" srcOrd="0" destOrd="0" presId="urn:microsoft.com/office/officeart/2005/8/layout/venn3"/>
    <dgm:cxn modelId="{B9947E30-11B7-B344-A073-0EB9F935EFBA}" type="presOf" srcId="{87CA5BD5-8436-B147-9EA0-4F6A626846B0}" destId="{C86EA677-A2E6-3346-95C8-854D90DB147D}" srcOrd="0" destOrd="0" presId="urn:microsoft.com/office/officeart/2005/8/layout/venn3"/>
    <dgm:cxn modelId="{D8CA3490-B941-964F-B478-B1941DF07016}" type="presOf" srcId="{55854C80-7073-964D-B431-0F36C642B7FF}" destId="{E4AB87F5-D8B9-F548-A347-58F9885B24E1}" srcOrd="0" destOrd="0" presId="urn:microsoft.com/office/officeart/2005/8/layout/venn3"/>
    <dgm:cxn modelId="{5A7F1525-21ED-684B-B04B-366BF774971E}" type="presOf" srcId="{1C4643E4-315C-2E48-9695-88B7A25B6169}" destId="{5951B589-BA53-EA42-83BF-FBFDFDFFB014}" srcOrd="0" destOrd="0" presId="urn:microsoft.com/office/officeart/2005/8/layout/venn3"/>
    <dgm:cxn modelId="{B917E374-BB56-8C4E-BE33-48752436F767}" srcId="{6F134E1F-D046-584E-9689-776141BC8FEE}" destId="{1C4643E4-315C-2E48-9695-88B7A25B6169}" srcOrd="3" destOrd="0" parTransId="{FB12B351-61E2-A64B-85F9-2099DFF8F1AD}" sibTransId="{ACEF5853-1BA4-0141-B250-93FCCB64243C}"/>
    <dgm:cxn modelId="{240E6728-0AE8-5D44-946E-188AE0A6239D}" srcId="{6F134E1F-D046-584E-9689-776141BC8FEE}" destId="{87CA5BD5-8436-B147-9EA0-4F6A626846B0}" srcOrd="0" destOrd="0" parTransId="{598BFA1F-0BE3-6B4F-B259-9C076B9C2BF9}" sibTransId="{186D2EDA-9422-A048-A87E-A8E56636332A}"/>
    <dgm:cxn modelId="{E81DD6C9-DE5A-0F47-B194-DBCC0AD139D9}" type="presParOf" srcId="{A8E9BC5C-905C-4B48-8FC5-3D3FCBAAF0A0}" destId="{C86EA677-A2E6-3346-95C8-854D90DB147D}" srcOrd="0" destOrd="0" presId="urn:microsoft.com/office/officeart/2005/8/layout/venn3"/>
    <dgm:cxn modelId="{0113CDC0-F107-9A4D-ACA0-7A9F030F325E}" type="presParOf" srcId="{A8E9BC5C-905C-4B48-8FC5-3D3FCBAAF0A0}" destId="{38D56235-25A6-9B4E-B02D-B06E74FDD41C}" srcOrd="1" destOrd="0" presId="urn:microsoft.com/office/officeart/2005/8/layout/venn3"/>
    <dgm:cxn modelId="{48F01B08-87C9-BA4B-9FEE-E6222917F3E8}" type="presParOf" srcId="{A8E9BC5C-905C-4B48-8FC5-3D3FCBAAF0A0}" destId="{E4AB87F5-D8B9-F548-A347-58F9885B24E1}" srcOrd="2" destOrd="0" presId="urn:microsoft.com/office/officeart/2005/8/layout/venn3"/>
    <dgm:cxn modelId="{939D3BBC-70B1-1D40-9E3B-C16A6110FB8F}" type="presParOf" srcId="{A8E9BC5C-905C-4B48-8FC5-3D3FCBAAF0A0}" destId="{AD134047-3475-B142-8D9D-8A99AA6BB567}" srcOrd="3" destOrd="0" presId="urn:microsoft.com/office/officeart/2005/8/layout/venn3"/>
    <dgm:cxn modelId="{53D9FAF0-AC21-E54E-AD04-1B953364CC55}" type="presParOf" srcId="{A8E9BC5C-905C-4B48-8FC5-3D3FCBAAF0A0}" destId="{451AEE1F-5914-A84A-825F-0E40F75AFD86}" srcOrd="4" destOrd="0" presId="urn:microsoft.com/office/officeart/2005/8/layout/venn3"/>
    <dgm:cxn modelId="{F54E6C03-D6D9-C047-A87C-F296EB5B5C7E}" type="presParOf" srcId="{A8E9BC5C-905C-4B48-8FC5-3D3FCBAAF0A0}" destId="{5B7EDB03-BE25-EF47-9980-F8C87C30AE8B}" srcOrd="5" destOrd="0" presId="urn:microsoft.com/office/officeart/2005/8/layout/venn3"/>
    <dgm:cxn modelId="{B139368A-D2CE-9943-9B27-B9269A0A18CE}" type="presParOf" srcId="{A8E9BC5C-905C-4B48-8FC5-3D3FCBAAF0A0}" destId="{5951B589-BA53-EA42-83BF-FBFDFDFFB014}" srcOrd="6"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BAB55E-AEB0-AB4F-A00D-66421F5E99C5}" type="doc">
      <dgm:prSet loTypeId="urn:microsoft.com/office/officeart/2005/8/layout/venn3" loCatId="" qsTypeId="urn:microsoft.com/office/officeart/2005/8/quickstyle/3D3" qsCatId="3D" csTypeId="urn:microsoft.com/office/officeart/2005/8/colors/accent1_2" csCatId="accent1" phldr="1"/>
      <dgm:spPr/>
      <dgm:t>
        <a:bodyPr/>
        <a:lstStyle/>
        <a:p>
          <a:endParaRPr lang="en-US"/>
        </a:p>
      </dgm:t>
    </dgm:pt>
    <dgm:pt modelId="{81256BCE-1CF0-0A49-952C-11F69A1D1566}">
      <dgm:prSet phldrT="[Text]"/>
      <dgm:spPr/>
      <dgm:t>
        <a:bodyPr/>
        <a:lstStyle/>
        <a:p>
          <a:r>
            <a:rPr lang="en-US" smtClean="0"/>
            <a:t>Each subchannel is dedicated to a single station</a:t>
          </a:r>
          <a:endParaRPr lang="en-US"/>
        </a:p>
      </dgm:t>
    </dgm:pt>
    <dgm:pt modelId="{F85128BD-CEA2-2947-B872-48B8FD161E40}" type="parTrans" cxnId="{FD143E71-402E-EC40-A3AA-1E1D2F4E8DD8}">
      <dgm:prSet/>
      <dgm:spPr/>
      <dgm:t>
        <a:bodyPr/>
        <a:lstStyle/>
        <a:p>
          <a:endParaRPr lang="en-US"/>
        </a:p>
      </dgm:t>
    </dgm:pt>
    <dgm:pt modelId="{A6ABCBA4-A14E-F140-916B-60D36362682E}" type="sibTrans" cxnId="{FD143E71-402E-EC40-A3AA-1E1D2F4E8DD8}">
      <dgm:prSet/>
      <dgm:spPr/>
      <dgm:t>
        <a:bodyPr/>
        <a:lstStyle/>
        <a:p>
          <a:endParaRPr lang="en-US"/>
        </a:p>
      </dgm:t>
    </dgm:pt>
    <dgm:pt modelId="{65B81FD8-644F-5D4A-A9A4-822FF322EFC3}">
      <dgm:prSet/>
      <dgm:spPr/>
      <dgm:t>
        <a:bodyPr/>
        <a:lstStyle/>
        <a:p>
          <a:r>
            <a:rPr lang="en-US" smtClean="0"/>
            <a:t>For an individual station data transmission occurs in bursts rather than continuously</a:t>
          </a:r>
          <a:endParaRPr lang="en-US" dirty="0"/>
        </a:p>
      </dgm:t>
    </dgm:pt>
    <dgm:pt modelId="{D3EE4A55-708E-0043-99DE-D0554F9C6D06}" type="parTrans" cxnId="{BDD0FCC0-F16C-B046-8E3D-A705366066EB}">
      <dgm:prSet/>
      <dgm:spPr/>
      <dgm:t>
        <a:bodyPr/>
        <a:lstStyle/>
        <a:p>
          <a:endParaRPr lang="en-US"/>
        </a:p>
      </dgm:t>
    </dgm:pt>
    <dgm:pt modelId="{1DCB960C-755E-3A40-9689-C9C640268E45}" type="sibTrans" cxnId="{BDD0FCC0-F16C-B046-8E3D-A705366066EB}">
      <dgm:prSet/>
      <dgm:spPr/>
      <dgm:t>
        <a:bodyPr/>
        <a:lstStyle/>
        <a:p>
          <a:endParaRPr lang="en-US"/>
        </a:p>
      </dgm:t>
    </dgm:pt>
    <dgm:pt modelId="{EAE78DB5-E466-1D48-8FFD-FEB64A9722D3}">
      <dgm:prSet/>
      <dgm:spPr/>
      <dgm:t>
        <a:bodyPr/>
        <a:lstStyle/>
        <a:p>
          <a:r>
            <a:rPr lang="en-US" dirty="0" smtClean="0"/>
            <a:t>Guard times are needed between time slots, to account for lack of perfect synchronization among the subscriber station</a:t>
          </a:r>
          <a:endParaRPr lang="en-US" dirty="0"/>
        </a:p>
      </dgm:t>
    </dgm:pt>
    <dgm:pt modelId="{B5897FC8-9F98-1F46-9624-F5F677DCB5B9}" type="parTrans" cxnId="{89E99D51-2B5D-6242-86B7-E13B082B45CF}">
      <dgm:prSet/>
      <dgm:spPr/>
      <dgm:t>
        <a:bodyPr/>
        <a:lstStyle/>
        <a:p>
          <a:endParaRPr lang="en-US"/>
        </a:p>
      </dgm:t>
    </dgm:pt>
    <dgm:pt modelId="{6691D39B-69E4-D84D-B337-E5CA8D84AC3B}" type="sibTrans" cxnId="{89E99D51-2B5D-6242-86B7-E13B082B45CF}">
      <dgm:prSet/>
      <dgm:spPr/>
      <dgm:t>
        <a:bodyPr/>
        <a:lstStyle/>
        <a:p>
          <a:endParaRPr lang="en-US"/>
        </a:p>
      </dgm:t>
    </dgm:pt>
    <dgm:pt modelId="{688F3854-5923-8D4F-9D64-0C0DFF6342C6}">
      <dgm:prSet/>
      <dgm:spPr/>
      <dgm:t>
        <a:bodyPr/>
        <a:lstStyle/>
        <a:p>
          <a:r>
            <a:rPr lang="en-US" smtClean="0"/>
            <a:t>Downlink channel may be on a separate frequency band</a:t>
          </a:r>
          <a:endParaRPr lang="en-US" dirty="0"/>
        </a:p>
      </dgm:t>
    </dgm:pt>
    <dgm:pt modelId="{230F25BA-6CF3-2F4D-B0ED-A6C361D305E3}" type="parTrans" cxnId="{EA949749-1D59-F84D-9657-D4AD0F83D5FC}">
      <dgm:prSet/>
      <dgm:spPr/>
      <dgm:t>
        <a:bodyPr/>
        <a:lstStyle/>
        <a:p>
          <a:endParaRPr lang="en-US"/>
        </a:p>
      </dgm:t>
    </dgm:pt>
    <dgm:pt modelId="{17F58F85-AEEA-6C42-990F-10F5DC2E98C1}" type="sibTrans" cxnId="{EA949749-1D59-F84D-9657-D4AD0F83D5FC}">
      <dgm:prSet/>
      <dgm:spPr/>
      <dgm:t>
        <a:bodyPr/>
        <a:lstStyle/>
        <a:p>
          <a:endParaRPr lang="en-US"/>
        </a:p>
      </dgm:t>
    </dgm:pt>
    <dgm:pt modelId="{F9D72AB1-6423-D149-AA99-5CCF02EE00FF}">
      <dgm:prSet/>
      <dgm:spPr/>
      <dgm:t>
        <a:bodyPr/>
        <a:lstStyle/>
        <a:p>
          <a:r>
            <a:rPr lang="en-US" dirty="0" smtClean="0"/>
            <a:t>The uplink and downlink transmission may be on the same frequency band</a:t>
          </a:r>
          <a:endParaRPr lang="en-US" dirty="0"/>
        </a:p>
      </dgm:t>
    </dgm:pt>
    <dgm:pt modelId="{124C112E-4C5F-894C-BFDC-BD42C73A8CE9}" type="parTrans" cxnId="{05652335-83DA-7D44-8C42-30F2AB78D5FF}">
      <dgm:prSet/>
      <dgm:spPr/>
      <dgm:t>
        <a:bodyPr/>
        <a:lstStyle/>
        <a:p>
          <a:endParaRPr lang="en-US"/>
        </a:p>
      </dgm:t>
    </dgm:pt>
    <dgm:pt modelId="{427F8D4F-42C8-DB48-A95D-23EA976D0EA6}" type="sibTrans" cxnId="{05652335-83DA-7D44-8C42-30F2AB78D5FF}">
      <dgm:prSet/>
      <dgm:spPr/>
      <dgm:t>
        <a:bodyPr/>
        <a:lstStyle/>
        <a:p>
          <a:endParaRPr lang="en-US"/>
        </a:p>
      </dgm:t>
    </dgm:pt>
    <dgm:pt modelId="{65AB5845-715B-4940-8200-F6CD052BC8FD}" type="pres">
      <dgm:prSet presAssocID="{FDBAB55E-AEB0-AB4F-A00D-66421F5E99C5}" presName="Name0" presStyleCnt="0">
        <dgm:presLayoutVars>
          <dgm:dir/>
          <dgm:resizeHandles val="exact"/>
        </dgm:presLayoutVars>
      </dgm:prSet>
      <dgm:spPr/>
      <dgm:t>
        <a:bodyPr/>
        <a:lstStyle/>
        <a:p>
          <a:endParaRPr lang="en-US"/>
        </a:p>
      </dgm:t>
    </dgm:pt>
    <dgm:pt modelId="{AF2CD1FA-8800-AC48-BEFA-59100B15AEF7}" type="pres">
      <dgm:prSet presAssocID="{81256BCE-1CF0-0A49-952C-11F69A1D1566}" presName="Name5" presStyleLbl="vennNode1" presStyleIdx="0" presStyleCnt="5">
        <dgm:presLayoutVars>
          <dgm:bulletEnabled val="1"/>
        </dgm:presLayoutVars>
      </dgm:prSet>
      <dgm:spPr/>
      <dgm:t>
        <a:bodyPr/>
        <a:lstStyle/>
        <a:p>
          <a:endParaRPr lang="en-US"/>
        </a:p>
      </dgm:t>
    </dgm:pt>
    <dgm:pt modelId="{AC8CD9CF-416E-D645-9122-5E901F56A74B}" type="pres">
      <dgm:prSet presAssocID="{A6ABCBA4-A14E-F140-916B-60D36362682E}" presName="space" presStyleCnt="0"/>
      <dgm:spPr/>
    </dgm:pt>
    <dgm:pt modelId="{0C9C1671-2C76-B047-8A5B-2652452643F1}" type="pres">
      <dgm:prSet presAssocID="{65B81FD8-644F-5D4A-A9A4-822FF322EFC3}" presName="Name5" presStyleLbl="vennNode1" presStyleIdx="1" presStyleCnt="5">
        <dgm:presLayoutVars>
          <dgm:bulletEnabled val="1"/>
        </dgm:presLayoutVars>
      </dgm:prSet>
      <dgm:spPr/>
      <dgm:t>
        <a:bodyPr/>
        <a:lstStyle/>
        <a:p>
          <a:endParaRPr lang="en-US"/>
        </a:p>
      </dgm:t>
    </dgm:pt>
    <dgm:pt modelId="{63D1110B-57D9-E243-A630-0C7C51C137B3}" type="pres">
      <dgm:prSet presAssocID="{1DCB960C-755E-3A40-9689-C9C640268E45}" presName="space" presStyleCnt="0"/>
      <dgm:spPr/>
    </dgm:pt>
    <dgm:pt modelId="{6EA296C0-707E-9048-AEB8-6BD3F6951B7E}" type="pres">
      <dgm:prSet presAssocID="{EAE78DB5-E466-1D48-8FFD-FEB64A9722D3}" presName="Name5" presStyleLbl="vennNode1" presStyleIdx="2" presStyleCnt="5">
        <dgm:presLayoutVars>
          <dgm:bulletEnabled val="1"/>
        </dgm:presLayoutVars>
      </dgm:prSet>
      <dgm:spPr/>
      <dgm:t>
        <a:bodyPr/>
        <a:lstStyle/>
        <a:p>
          <a:endParaRPr lang="en-US"/>
        </a:p>
      </dgm:t>
    </dgm:pt>
    <dgm:pt modelId="{5AE7D54A-3C5E-6347-8884-4AB682BD293C}" type="pres">
      <dgm:prSet presAssocID="{6691D39B-69E4-D84D-B337-E5CA8D84AC3B}" presName="space" presStyleCnt="0"/>
      <dgm:spPr/>
    </dgm:pt>
    <dgm:pt modelId="{1F3F6B0E-9AE9-D945-A1E8-26C0D17F92DF}" type="pres">
      <dgm:prSet presAssocID="{688F3854-5923-8D4F-9D64-0C0DFF6342C6}" presName="Name5" presStyleLbl="vennNode1" presStyleIdx="3" presStyleCnt="5">
        <dgm:presLayoutVars>
          <dgm:bulletEnabled val="1"/>
        </dgm:presLayoutVars>
      </dgm:prSet>
      <dgm:spPr/>
      <dgm:t>
        <a:bodyPr/>
        <a:lstStyle/>
        <a:p>
          <a:endParaRPr lang="en-US"/>
        </a:p>
      </dgm:t>
    </dgm:pt>
    <dgm:pt modelId="{758416B7-D450-994B-B75C-A37B2D65AAA4}" type="pres">
      <dgm:prSet presAssocID="{17F58F85-AEEA-6C42-990F-10F5DC2E98C1}" presName="space" presStyleCnt="0"/>
      <dgm:spPr/>
    </dgm:pt>
    <dgm:pt modelId="{996B4B8F-4656-DF48-A7DC-9D372854951F}" type="pres">
      <dgm:prSet presAssocID="{F9D72AB1-6423-D149-AA99-5CCF02EE00FF}" presName="Name5" presStyleLbl="vennNode1" presStyleIdx="4" presStyleCnt="5">
        <dgm:presLayoutVars>
          <dgm:bulletEnabled val="1"/>
        </dgm:presLayoutVars>
      </dgm:prSet>
      <dgm:spPr/>
      <dgm:t>
        <a:bodyPr/>
        <a:lstStyle/>
        <a:p>
          <a:endParaRPr lang="en-US"/>
        </a:p>
      </dgm:t>
    </dgm:pt>
  </dgm:ptLst>
  <dgm:cxnLst>
    <dgm:cxn modelId="{89E99D51-2B5D-6242-86B7-E13B082B45CF}" srcId="{FDBAB55E-AEB0-AB4F-A00D-66421F5E99C5}" destId="{EAE78DB5-E466-1D48-8FFD-FEB64A9722D3}" srcOrd="2" destOrd="0" parTransId="{B5897FC8-9F98-1F46-9624-F5F677DCB5B9}" sibTransId="{6691D39B-69E4-D84D-B337-E5CA8D84AC3B}"/>
    <dgm:cxn modelId="{1B9F83E9-420B-6E47-998E-5ADC66969276}" type="presOf" srcId="{FDBAB55E-AEB0-AB4F-A00D-66421F5E99C5}" destId="{65AB5845-715B-4940-8200-F6CD052BC8FD}" srcOrd="0" destOrd="0" presId="urn:microsoft.com/office/officeart/2005/8/layout/venn3"/>
    <dgm:cxn modelId="{05652335-83DA-7D44-8C42-30F2AB78D5FF}" srcId="{FDBAB55E-AEB0-AB4F-A00D-66421F5E99C5}" destId="{F9D72AB1-6423-D149-AA99-5CCF02EE00FF}" srcOrd="4" destOrd="0" parTransId="{124C112E-4C5F-894C-BFDC-BD42C73A8CE9}" sibTransId="{427F8D4F-42C8-DB48-A95D-23EA976D0EA6}"/>
    <dgm:cxn modelId="{EA949749-1D59-F84D-9657-D4AD0F83D5FC}" srcId="{FDBAB55E-AEB0-AB4F-A00D-66421F5E99C5}" destId="{688F3854-5923-8D4F-9D64-0C0DFF6342C6}" srcOrd="3" destOrd="0" parTransId="{230F25BA-6CF3-2F4D-B0ED-A6C361D305E3}" sibTransId="{17F58F85-AEEA-6C42-990F-10F5DC2E98C1}"/>
    <dgm:cxn modelId="{BDD0FCC0-F16C-B046-8E3D-A705366066EB}" srcId="{FDBAB55E-AEB0-AB4F-A00D-66421F5E99C5}" destId="{65B81FD8-644F-5D4A-A9A4-822FF322EFC3}" srcOrd="1" destOrd="0" parTransId="{D3EE4A55-708E-0043-99DE-D0554F9C6D06}" sibTransId="{1DCB960C-755E-3A40-9689-C9C640268E45}"/>
    <dgm:cxn modelId="{0868A938-5B57-FB4F-9786-2745326A2EF9}" type="presOf" srcId="{81256BCE-1CF0-0A49-952C-11F69A1D1566}" destId="{AF2CD1FA-8800-AC48-BEFA-59100B15AEF7}" srcOrd="0" destOrd="0" presId="urn:microsoft.com/office/officeart/2005/8/layout/venn3"/>
    <dgm:cxn modelId="{3EB6ED85-0977-8345-998B-46C4200C1CF7}" type="presOf" srcId="{EAE78DB5-E466-1D48-8FFD-FEB64A9722D3}" destId="{6EA296C0-707E-9048-AEB8-6BD3F6951B7E}" srcOrd="0" destOrd="0" presId="urn:microsoft.com/office/officeart/2005/8/layout/venn3"/>
    <dgm:cxn modelId="{2601EEC7-A945-DC48-A393-29A9C970E79B}" type="presOf" srcId="{65B81FD8-644F-5D4A-A9A4-822FF322EFC3}" destId="{0C9C1671-2C76-B047-8A5B-2652452643F1}" srcOrd="0" destOrd="0" presId="urn:microsoft.com/office/officeart/2005/8/layout/venn3"/>
    <dgm:cxn modelId="{300BC1E6-A650-904A-A915-85BCE8883269}" type="presOf" srcId="{688F3854-5923-8D4F-9D64-0C0DFF6342C6}" destId="{1F3F6B0E-9AE9-D945-A1E8-26C0D17F92DF}" srcOrd="0" destOrd="0" presId="urn:microsoft.com/office/officeart/2005/8/layout/venn3"/>
    <dgm:cxn modelId="{FD143E71-402E-EC40-A3AA-1E1D2F4E8DD8}" srcId="{FDBAB55E-AEB0-AB4F-A00D-66421F5E99C5}" destId="{81256BCE-1CF0-0A49-952C-11F69A1D1566}" srcOrd="0" destOrd="0" parTransId="{F85128BD-CEA2-2947-B872-48B8FD161E40}" sibTransId="{A6ABCBA4-A14E-F140-916B-60D36362682E}"/>
    <dgm:cxn modelId="{6E145445-CA8E-5D4B-B02B-75997B240553}" type="presOf" srcId="{F9D72AB1-6423-D149-AA99-5CCF02EE00FF}" destId="{996B4B8F-4656-DF48-A7DC-9D372854951F}" srcOrd="0" destOrd="0" presId="urn:microsoft.com/office/officeart/2005/8/layout/venn3"/>
    <dgm:cxn modelId="{117E8F77-4FFA-984C-896C-A0728ADF1350}" type="presParOf" srcId="{65AB5845-715B-4940-8200-F6CD052BC8FD}" destId="{AF2CD1FA-8800-AC48-BEFA-59100B15AEF7}" srcOrd="0" destOrd="0" presId="urn:microsoft.com/office/officeart/2005/8/layout/venn3"/>
    <dgm:cxn modelId="{9AF883D3-1F2D-2349-9943-74030C226EA3}" type="presParOf" srcId="{65AB5845-715B-4940-8200-F6CD052BC8FD}" destId="{AC8CD9CF-416E-D645-9122-5E901F56A74B}" srcOrd="1" destOrd="0" presId="urn:microsoft.com/office/officeart/2005/8/layout/venn3"/>
    <dgm:cxn modelId="{A7EA639C-9811-8142-9911-315673CC0C3E}" type="presParOf" srcId="{65AB5845-715B-4940-8200-F6CD052BC8FD}" destId="{0C9C1671-2C76-B047-8A5B-2652452643F1}" srcOrd="2" destOrd="0" presId="urn:microsoft.com/office/officeart/2005/8/layout/venn3"/>
    <dgm:cxn modelId="{08DB791A-F48E-BF4B-ACFF-167CBE983BCA}" type="presParOf" srcId="{65AB5845-715B-4940-8200-F6CD052BC8FD}" destId="{63D1110B-57D9-E243-A630-0C7C51C137B3}" srcOrd="3" destOrd="0" presId="urn:microsoft.com/office/officeart/2005/8/layout/venn3"/>
    <dgm:cxn modelId="{A520C754-4DEE-0C49-8E28-E04F4E0CFF48}" type="presParOf" srcId="{65AB5845-715B-4940-8200-F6CD052BC8FD}" destId="{6EA296C0-707E-9048-AEB8-6BD3F6951B7E}" srcOrd="4" destOrd="0" presId="urn:microsoft.com/office/officeart/2005/8/layout/venn3"/>
    <dgm:cxn modelId="{E9369FFC-6D21-004B-98E3-AAEE5B7BF9DB}" type="presParOf" srcId="{65AB5845-715B-4940-8200-F6CD052BC8FD}" destId="{5AE7D54A-3C5E-6347-8884-4AB682BD293C}" srcOrd="5" destOrd="0" presId="urn:microsoft.com/office/officeart/2005/8/layout/venn3"/>
    <dgm:cxn modelId="{36EF2BF9-DED1-6644-A326-45596D5FFB2C}" type="presParOf" srcId="{65AB5845-715B-4940-8200-F6CD052BC8FD}" destId="{1F3F6B0E-9AE9-D945-A1E8-26C0D17F92DF}" srcOrd="6" destOrd="0" presId="urn:microsoft.com/office/officeart/2005/8/layout/venn3"/>
    <dgm:cxn modelId="{4CDC91DD-752C-694C-B808-8E14AFE3CCA8}" type="presParOf" srcId="{65AB5845-715B-4940-8200-F6CD052BC8FD}" destId="{758416B7-D450-994B-B75C-A37B2D65AAA4}" srcOrd="7" destOrd="0" presId="urn:microsoft.com/office/officeart/2005/8/layout/venn3"/>
    <dgm:cxn modelId="{9BB01DA0-841B-BA43-A98C-803ECBECCA0D}" type="presParOf" srcId="{65AB5845-715B-4940-8200-F6CD052BC8FD}" destId="{996B4B8F-4656-DF48-A7DC-9D372854951F}"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5CAA9B-C90A-724B-B5E2-4D8DDB045671}">
      <dsp:nvSpPr>
        <dsp:cNvPr id="0" name=""/>
        <dsp:cNvSpPr/>
      </dsp:nvSpPr>
      <dsp:spPr>
        <a:xfrm>
          <a:off x="2690" y="146433"/>
          <a:ext cx="2623542" cy="5184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en-US" sz="1800" kern="1200" smtClean="0"/>
            <a:t>Group</a:t>
          </a:r>
          <a:endParaRPr lang="en-US" sz="1800" kern="1200"/>
        </a:p>
      </dsp:txBody>
      <dsp:txXfrm>
        <a:off x="2690" y="146433"/>
        <a:ext cx="2623542" cy="518400"/>
      </dsp:txXfrm>
    </dsp:sp>
    <dsp:sp modelId="{CA3864C7-6459-7A49-A6E8-DD7DACC470B0}">
      <dsp:nvSpPr>
        <dsp:cNvPr id="0" name=""/>
        <dsp:cNvSpPr/>
      </dsp:nvSpPr>
      <dsp:spPr>
        <a:xfrm>
          <a:off x="2690" y="664833"/>
          <a:ext cx="2623542" cy="152553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smtClean="0"/>
            <a:t>12 voice channels  (4kHz each) = 48kHz</a:t>
          </a:r>
          <a:endParaRPr kumimoji="1" lang="en-US" sz="1800" kern="1200" dirty="0" smtClean="0"/>
        </a:p>
        <a:p>
          <a:pPr marL="171450" lvl="1" indent="-171450" algn="l" defTabSz="800100">
            <a:lnSpc>
              <a:spcPct val="90000"/>
            </a:lnSpc>
            <a:spcBef>
              <a:spcPct val="0"/>
            </a:spcBef>
            <a:spcAft>
              <a:spcPct val="15000"/>
            </a:spcAft>
            <a:buChar char="••"/>
          </a:pPr>
          <a:r>
            <a:rPr kumimoji="1" lang="en-US" sz="1800" kern="1200" smtClean="0"/>
            <a:t>Range 60kHz to 108kHz</a:t>
          </a:r>
          <a:endParaRPr kumimoji="1" lang="en-US" sz="1800" kern="1200" dirty="0"/>
        </a:p>
      </dsp:txBody>
      <dsp:txXfrm>
        <a:off x="2690" y="664833"/>
        <a:ext cx="2623542" cy="1525533"/>
      </dsp:txXfrm>
    </dsp:sp>
    <dsp:sp modelId="{CBCA5233-B264-474E-9EF0-6486A69DBD79}">
      <dsp:nvSpPr>
        <dsp:cNvPr id="0" name=""/>
        <dsp:cNvSpPr/>
      </dsp:nvSpPr>
      <dsp:spPr>
        <a:xfrm>
          <a:off x="2993528" y="146433"/>
          <a:ext cx="2623542" cy="5184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en-US" sz="1800" kern="1200" smtClean="0"/>
            <a:t>Supergroup</a:t>
          </a:r>
          <a:endParaRPr kumimoji="1" lang="en-US" sz="1800" kern="1200" dirty="0"/>
        </a:p>
      </dsp:txBody>
      <dsp:txXfrm>
        <a:off x="2993528" y="146433"/>
        <a:ext cx="2623542" cy="518400"/>
      </dsp:txXfrm>
    </dsp:sp>
    <dsp:sp modelId="{0FEB8FCB-D7E7-7E4E-AABD-2B04315B1E38}">
      <dsp:nvSpPr>
        <dsp:cNvPr id="0" name=""/>
        <dsp:cNvSpPr/>
      </dsp:nvSpPr>
      <dsp:spPr>
        <a:xfrm>
          <a:off x="2993528" y="664833"/>
          <a:ext cx="2623542" cy="152553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smtClean="0"/>
            <a:t>FDM of 5 group signals supports 60 channels</a:t>
          </a:r>
          <a:endParaRPr kumimoji="1" lang="en-US" sz="1800" kern="1200" dirty="0" smtClean="0"/>
        </a:p>
        <a:p>
          <a:pPr marL="171450" lvl="1" indent="-171450" algn="l" defTabSz="800100">
            <a:lnSpc>
              <a:spcPct val="90000"/>
            </a:lnSpc>
            <a:spcBef>
              <a:spcPct val="0"/>
            </a:spcBef>
            <a:spcAft>
              <a:spcPct val="15000"/>
            </a:spcAft>
            <a:buChar char="••"/>
          </a:pPr>
          <a:r>
            <a:rPr kumimoji="1" lang="en-US" sz="1800" kern="1200" smtClean="0"/>
            <a:t>Carriers between 420kHz and 612 kHz</a:t>
          </a:r>
          <a:endParaRPr kumimoji="1" lang="en-US" sz="1800" kern="1200" dirty="0"/>
        </a:p>
      </dsp:txBody>
      <dsp:txXfrm>
        <a:off x="2993528" y="664833"/>
        <a:ext cx="2623542" cy="1525533"/>
      </dsp:txXfrm>
    </dsp:sp>
    <dsp:sp modelId="{C38F15D0-3E7B-F64E-AE99-EB06F1383874}">
      <dsp:nvSpPr>
        <dsp:cNvPr id="0" name=""/>
        <dsp:cNvSpPr/>
      </dsp:nvSpPr>
      <dsp:spPr>
        <a:xfrm>
          <a:off x="5984367" y="146433"/>
          <a:ext cx="2623542" cy="5184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kumimoji="1" lang="en-US" sz="1800" kern="1200" smtClean="0"/>
            <a:t>Mastergroup</a:t>
          </a:r>
          <a:endParaRPr kumimoji="1" lang="en-US" sz="1800" kern="1200" dirty="0"/>
        </a:p>
      </dsp:txBody>
      <dsp:txXfrm>
        <a:off x="5984367" y="146433"/>
        <a:ext cx="2623542" cy="518400"/>
      </dsp:txXfrm>
    </dsp:sp>
    <dsp:sp modelId="{F2D74417-EEB7-924C-9964-424C6D92410E}">
      <dsp:nvSpPr>
        <dsp:cNvPr id="0" name=""/>
        <dsp:cNvSpPr/>
      </dsp:nvSpPr>
      <dsp:spPr>
        <a:xfrm>
          <a:off x="5984367" y="664833"/>
          <a:ext cx="2623542" cy="152553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sz="1800" kern="1200" dirty="0" smtClean="0"/>
            <a:t>FDM of 10 </a:t>
          </a:r>
          <a:r>
            <a:rPr kumimoji="1" lang="en-US" sz="1800" kern="1200" dirty="0" err="1" smtClean="0"/>
            <a:t>supergroups</a:t>
          </a:r>
          <a:r>
            <a:rPr kumimoji="1" lang="en-US" sz="1800" kern="1200" dirty="0" smtClean="0"/>
            <a:t> supports 600 channels</a:t>
          </a:r>
        </a:p>
      </dsp:txBody>
      <dsp:txXfrm>
        <a:off x="5984367" y="664833"/>
        <a:ext cx="2623542" cy="15255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AF98DA-1062-044F-8177-048C9975D7E6}">
      <dsp:nvSpPr>
        <dsp:cNvPr id="0" name=""/>
        <dsp:cNvSpPr/>
      </dsp:nvSpPr>
      <dsp:spPr>
        <a:xfrm>
          <a:off x="0" y="71820"/>
          <a:ext cx="8458200" cy="5756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en-US" sz="2400" kern="1200" dirty="0" smtClean="0">
              <a:solidFill>
                <a:srgbClr val="004040"/>
              </a:solidFill>
            </a:rPr>
            <a:t>Multiple beams of light at different frequencies</a:t>
          </a:r>
          <a:endParaRPr lang="en-US" sz="2400" kern="1200" dirty="0">
            <a:solidFill>
              <a:srgbClr val="004040"/>
            </a:solidFill>
          </a:endParaRPr>
        </a:p>
      </dsp:txBody>
      <dsp:txXfrm>
        <a:off x="0" y="71820"/>
        <a:ext cx="8458200" cy="575639"/>
      </dsp:txXfrm>
    </dsp:sp>
    <dsp:sp modelId="{C7FC8ADC-C456-544B-B7A8-BBFD6E673739}">
      <dsp:nvSpPr>
        <dsp:cNvPr id="0" name=""/>
        <dsp:cNvSpPr/>
      </dsp:nvSpPr>
      <dsp:spPr>
        <a:xfrm>
          <a:off x="0" y="716580"/>
          <a:ext cx="8458200" cy="5756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en-US" sz="2400" kern="1200" dirty="0" smtClean="0">
              <a:solidFill>
                <a:srgbClr val="004040"/>
              </a:solidFill>
            </a:rPr>
            <a:t>Carried over optical fiber links</a:t>
          </a:r>
          <a:endParaRPr lang="en-US" sz="2400" kern="1200" dirty="0">
            <a:solidFill>
              <a:srgbClr val="004040"/>
            </a:solidFill>
          </a:endParaRPr>
        </a:p>
      </dsp:txBody>
      <dsp:txXfrm>
        <a:off x="0" y="716580"/>
        <a:ext cx="8458200" cy="575639"/>
      </dsp:txXfrm>
    </dsp:sp>
    <dsp:sp modelId="{B9F40F03-5B29-C549-946C-70B24DE14D50}">
      <dsp:nvSpPr>
        <dsp:cNvPr id="0" name=""/>
        <dsp:cNvSpPr/>
      </dsp:nvSpPr>
      <dsp:spPr>
        <a:xfrm>
          <a:off x="0" y="1292219"/>
          <a:ext cx="84582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kumimoji="1" lang="en-US" sz="1900" kern="1200" dirty="0" smtClean="0"/>
            <a:t>Commercial systems with 160 channels of 10 Gbps</a:t>
          </a:r>
          <a:endParaRPr lang="en-US" sz="1900" kern="1200" dirty="0"/>
        </a:p>
        <a:p>
          <a:pPr marL="171450" lvl="1" indent="-171450" algn="l" defTabSz="844550" rtl="0">
            <a:lnSpc>
              <a:spcPct val="90000"/>
            </a:lnSpc>
            <a:spcBef>
              <a:spcPct val="0"/>
            </a:spcBef>
            <a:spcAft>
              <a:spcPct val="20000"/>
            </a:spcAft>
            <a:buChar char="••"/>
          </a:pPr>
          <a:r>
            <a:rPr kumimoji="1" lang="en-US" sz="1900" kern="1200" dirty="0" smtClean="0"/>
            <a:t>Lab demo of 256 channels 39.8 Gbps</a:t>
          </a:r>
          <a:endParaRPr lang="en-US" sz="1900" kern="1200" dirty="0"/>
        </a:p>
      </dsp:txBody>
      <dsp:txXfrm>
        <a:off x="0" y="1292219"/>
        <a:ext cx="8458200" cy="645840"/>
      </dsp:txXfrm>
    </dsp:sp>
    <dsp:sp modelId="{0721ECAA-1C5C-6249-A52E-DBB1B720CDDB}">
      <dsp:nvSpPr>
        <dsp:cNvPr id="0" name=""/>
        <dsp:cNvSpPr/>
      </dsp:nvSpPr>
      <dsp:spPr>
        <a:xfrm>
          <a:off x="0" y="1938060"/>
          <a:ext cx="8458200" cy="5756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en-US" sz="2400" kern="1200" dirty="0" smtClean="0">
              <a:solidFill>
                <a:srgbClr val="004040"/>
              </a:solidFill>
            </a:rPr>
            <a:t>Architecture similar to other FDM systems</a:t>
          </a:r>
          <a:endParaRPr lang="en-US" sz="2400" kern="1200" dirty="0">
            <a:solidFill>
              <a:srgbClr val="004040"/>
            </a:solidFill>
          </a:endParaRPr>
        </a:p>
      </dsp:txBody>
      <dsp:txXfrm>
        <a:off x="0" y="1938060"/>
        <a:ext cx="8458200" cy="575639"/>
      </dsp:txXfrm>
    </dsp:sp>
    <dsp:sp modelId="{6A894F16-EFA8-0A45-9E8E-371F6537CEDD}">
      <dsp:nvSpPr>
        <dsp:cNvPr id="0" name=""/>
        <dsp:cNvSpPr/>
      </dsp:nvSpPr>
      <dsp:spPr>
        <a:xfrm>
          <a:off x="0" y="2513699"/>
          <a:ext cx="84582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kumimoji="1" lang="en-GB" sz="1900" kern="1200" dirty="0" smtClean="0"/>
            <a:t>Multiplexer consolidates laser sources (1550nm) for transmission over single fiber</a:t>
          </a:r>
          <a:endParaRPr kumimoji="1" lang="en-GB" sz="1900" kern="1200" dirty="0"/>
        </a:p>
        <a:p>
          <a:pPr marL="171450" lvl="1" indent="-171450" algn="l" defTabSz="844550" rtl="0">
            <a:lnSpc>
              <a:spcPct val="90000"/>
            </a:lnSpc>
            <a:spcBef>
              <a:spcPct val="0"/>
            </a:spcBef>
            <a:spcAft>
              <a:spcPct val="20000"/>
            </a:spcAft>
            <a:buChar char="••"/>
          </a:pPr>
          <a:r>
            <a:rPr kumimoji="1" lang="en-GB" sz="1900" kern="1200" dirty="0" smtClean="0"/>
            <a:t>Optical amplifiers amplify all wavelengths</a:t>
          </a:r>
          <a:endParaRPr kumimoji="1" lang="en-GB" sz="1900" kern="1200" dirty="0"/>
        </a:p>
        <a:p>
          <a:pPr marL="171450" lvl="1" indent="-171450" algn="l" defTabSz="844550" rtl="0">
            <a:lnSpc>
              <a:spcPct val="90000"/>
            </a:lnSpc>
            <a:spcBef>
              <a:spcPct val="0"/>
            </a:spcBef>
            <a:spcAft>
              <a:spcPct val="20000"/>
            </a:spcAft>
            <a:buChar char="••"/>
          </a:pPr>
          <a:r>
            <a:rPr kumimoji="1" lang="en-US" sz="1900" kern="1200" dirty="0" err="1" smtClean="0"/>
            <a:t>Demultiplexer</a:t>
          </a:r>
          <a:r>
            <a:rPr kumimoji="1" lang="en-US" sz="1900" kern="1200" dirty="0" smtClean="0"/>
            <a:t> separates channels at destination</a:t>
          </a:r>
          <a:endParaRPr lang="en-US" sz="1900" kern="1200" dirty="0"/>
        </a:p>
      </dsp:txBody>
      <dsp:txXfrm>
        <a:off x="0" y="2513699"/>
        <a:ext cx="8458200" cy="1242000"/>
      </dsp:txXfrm>
    </dsp:sp>
    <dsp:sp modelId="{A5F23D01-9D9F-4649-ACDB-690C83D48CBA}">
      <dsp:nvSpPr>
        <dsp:cNvPr id="0" name=""/>
        <dsp:cNvSpPr/>
      </dsp:nvSpPr>
      <dsp:spPr>
        <a:xfrm>
          <a:off x="0" y="3755699"/>
          <a:ext cx="8458200" cy="57563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kumimoji="1" lang="en-US" sz="2400" kern="1200" dirty="0" smtClean="0">
              <a:solidFill>
                <a:srgbClr val="004040"/>
              </a:solidFill>
            </a:rPr>
            <a:t>Dense Wavelength Division Multiplexing (DWDM)</a:t>
          </a:r>
          <a:endParaRPr lang="en-US" sz="2400" kern="1200" dirty="0">
            <a:solidFill>
              <a:srgbClr val="004040"/>
            </a:solidFill>
          </a:endParaRPr>
        </a:p>
      </dsp:txBody>
      <dsp:txXfrm>
        <a:off x="0" y="3755699"/>
        <a:ext cx="8458200" cy="575639"/>
      </dsp:txXfrm>
    </dsp:sp>
    <dsp:sp modelId="{F246A0D8-C095-E647-B24A-EA0D113A6C88}">
      <dsp:nvSpPr>
        <dsp:cNvPr id="0" name=""/>
        <dsp:cNvSpPr/>
      </dsp:nvSpPr>
      <dsp:spPr>
        <a:xfrm>
          <a:off x="0" y="4331339"/>
          <a:ext cx="84582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kumimoji="1" lang="en-US" sz="1900" kern="1200" dirty="0" smtClean="0"/>
            <a:t>Use of more channels more closely spaced</a:t>
          </a:r>
          <a:endParaRPr lang="en-US" sz="1900" kern="1200" dirty="0"/>
        </a:p>
      </dsp:txBody>
      <dsp:txXfrm>
        <a:off x="0" y="4331339"/>
        <a:ext cx="8458200" cy="3974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875A6C-2F18-AA4D-BA26-FBA9FF275D0D}">
      <dsp:nvSpPr>
        <dsp:cNvPr id="0" name=""/>
        <dsp:cNvSpPr/>
      </dsp:nvSpPr>
      <dsp:spPr>
        <a:xfrm>
          <a:off x="981225" y="902955"/>
          <a:ext cx="3231832" cy="323200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en-US" sz="2400" b="1" kern="1200" dirty="0" smtClean="0"/>
            <a:t>Added digit framing is most common</a:t>
          </a:r>
          <a:endParaRPr lang="en-US" sz="2400" b="1" kern="1200" dirty="0"/>
        </a:p>
      </dsp:txBody>
      <dsp:txXfrm>
        <a:off x="981225" y="902955"/>
        <a:ext cx="3231832" cy="3232007"/>
      </dsp:txXfrm>
    </dsp:sp>
    <dsp:sp modelId="{2C0CEDC4-FCE6-0C43-9932-7EB6A7E783E5}">
      <dsp:nvSpPr>
        <dsp:cNvPr id="0" name=""/>
        <dsp:cNvSpPr/>
      </dsp:nvSpPr>
      <dsp:spPr>
        <a:xfrm>
          <a:off x="2825525" y="755410"/>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B77F68-268F-6445-8AF8-66D59FBE880B}">
      <dsp:nvSpPr>
        <dsp:cNvPr id="0" name=""/>
        <dsp:cNvSpPr/>
      </dsp:nvSpPr>
      <dsp:spPr>
        <a:xfrm>
          <a:off x="1974973" y="3894840"/>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2E67BC6-8BD6-B942-B25B-E406B5591DBC}">
      <dsp:nvSpPr>
        <dsp:cNvPr id="0" name=""/>
        <dsp:cNvSpPr/>
      </dsp:nvSpPr>
      <dsp:spPr>
        <a:xfrm>
          <a:off x="4421221" y="2214466"/>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6183CB-BE98-C14F-B050-82C0173F79F8}">
      <dsp:nvSpPr>
        <dsp:cNvPr id="0" name=""/>
        <dsp:cNvSpPr/>
      </dsp:nvSpPr>
      <dsp:spPr>
        <a:xfrm>
          <a:off x="3176220" y="4171608"/>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0B1F66-FF2D-934F-B11D-7F72D7EC2921}">
      <dsp:nvSpPr>
        <dsp:cNvPr id="0" name=""/>
        <dsp:cNvSpPr/>
      </dsp:nvSpPr>
      <dsp:spPr>
        <a:xfrm>
          <a:off x="2047896" y="1266032"/>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67BD792-7267-9D45-8F03-77B92CD5C3FB}">
      <dsp:nvSpPr>
        <dsp:cNvPr id="0" name=""/>
        <dsp:cNvSpPr/>
      </dsp:nvSpPr>
      <dsp:spPr>
        <a:xfrm>
          <a:off x="1227839" y="2756911"/>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D88457-0383-A743-8AD5-3B53257E1738}">
      <dsp:nvSpPr>
        <dsp:cNvPr id="0" name=""/>
        <dsp:cNvSpPr/>
      </dsp:nvSpPr>
      <dsp:spPr>
        <a:xfrm>
          <a:off x="-29094" y="1485903"/>
          <a:ext cx="1313947" cy="131392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One control bit added to each TDM frame</a:t>
          </a:r>
          <a:endParaRPr kumimoji="1" lang="en-US" sz="1500" kern="1200" dirty="0" smtClean="0"/>
        </a:p>
      </dsp:txBody>
      <dsp:txXfrm>
        <a:off x="-29094" y="1485903"/>
        <a:ext cx="1313947" cy="1313922"/>
      </dsp:txXfrm>
    </dsp:sp>
    <dsp:sp modelId="{6055C19C-240F-0244-90FA-3F3AEDD4F7B1}">
      <dsp:nvSpPr>
        <dsp:cNvPr id="0" name=""/>
        <dsp:cNvSpPr/>
      </dsp:nvSpPr>
      <dsp:spPr>
        <a:xfrm>
          <a:off x="2462233" y="1277604"/>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F1E55E-CAE4-C045-9E17-82869D8907A8}">
      <dsp:nvSpPr>
        <dsp:cNvPr id="0" name=""/>
        <dsp:cNvSpPr/>
      </dsp:nvSpPr>
      <dsp:spPr>
        <a:xfrm>
          <a:off x="94875" y="3184599"/>
          <a:ext cx="649681" cy="64996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35E895-75F0-0049-81C2-4FE5C73F5A15}">
      <dsp:nvSpPr>
        <dsp:cNvPr id="0" name=""/>
        <dsp:cNvSpPr/>
      </dsp:nvSpPr>
      <dsp:spPr>
        <a:xfrm>
          <a:off x="3835705" y="685805"/>
          <a:ext cx="1717525" cy="152543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Identifiable bit pattern used as control channel</a:t>
          </a:r>
          <a:endParaRPr kumimoji="1" lang="en-US" sz="1500" kern="1200" dirty="0" smtClean="0"/>
        </a:p>
      </dsp:txBody>
      <dsp:txXfrm>
        <a:off x="3835705" y="685805"/>
        <a:ext cx="1717525" cy="1525437"/>
      </dsp:txXfrm>
    </dsp:sp>
    <dsp:sp modelId="{B670C5FE-B77E-A64D-B691-2A73F0542E94}">
      <dsp:nvSpPr>
        <dsp:cNvPr id="0" name=""/>
        <dsp:cNvSpPr/>
      </dsp:nvSpPr>
      <dsp:spPr>
        <a:xfrm>
          <a:off x="3958489" y="1775207"/>
          <a:ext cx="359313" cy="3597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DE20-3612-6D46-8330-BD20C80C0286}">
      <dsp:nvSpPr>
        <dsp:cNvPr id="0" name=""/>
        <dsp:cNvSpPr/>
      </dsp:nvSpPr>
      <dsp:spPr>
        <a:xfrm>
          <a:off x="-152401" y="3958005"/>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2406B7-DA64-A34C-B2F7-7B351FA674FB}">
      <dsp:nvSpPr>
        <dsp:cNvPr id="0" name=""/>
        <dsp:cNvSpPr/>
      </dsp:nvSpPr>
      <dsp:spPr>
        <a:xfrm>
          <a:off x="2443671" y="3587214"/>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80868B-76B9-1A4B-9186-03438004BEEA}">
      <dsp:nvSpPr>
        <dsp:cNvPr id="0" name=""/>
        <dsp:cNvSpPr/>
      </dsp:nvSpPr>
      <dsp:spPr>
        <a:xfrm>
          <a:off x="3530899" y="3124202"/>
          <a:ext cx="1923552" cy="180029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Alternating pattern 101010…unlikely to be sustained on a data channel</a:t>
          </a:r>
          <a:endParaRPr kumimoji="1" lang="en-US" sz="1500" kern="1200" dirty="0" smtClean="0"/>
        </a:p>
      </dsp:txBody>
      <dsp:txXfrm>
        <a:off x="3530899" y="3124202"/>
        <a:ext cx="1923552" cy="1800296"/>
      </dsp:txXfrm>
    </dsp:sp>
    <dsp:sp modelId="{502DFB7E-03D1-814D-A48B-4439ED85078F}">
      <dsp:nvSpPr>
        <dsp:cNvPr id="0" name=""/>
        <dsp:cNvSpPr/>
      </dsp:nvSpPr>
      <dsp:spPr>
        <a:xfrm>
          <a:off x="4792468" y="3092986"/>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7E285CD-12B7-B34F-9D05-8C804459AC9A}">
      <dsp:nvSpPr>
        <dsp:cNvPr id="0" name=""/>
        <dsp:cNvSpPr/>
      </dsp:nvSpPr>
      <dsp:spPr>
        <a:xfrm>
          <a:off x="1125321" y="4118775"/>
          <a:ext cx="1846476" cy="160281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en-US" sz="1500" kern="1200" smtClean="0"/>
            <a:t>Receivers compare incoming bits of frame position to the expected pattern</a:t>
          </a:r>
          <a:endParaRPr kumimoji="1" lang="en-US" sz="1500" kern="1200" dirty="0"/>
        </a:p>
      </dsp:txBody>
      <dsp:txXfrm>
        <a:off x="1125321" y="4118775"/>
        <a:ext cx="1846476" cy="1602814"/>
      </dsp:txXfrm>
    </dsp:sp>
    <dsp:sp modelId="{250B879B-D58D-A44A-980E-5DDB08C15DF4}">
      <dsp:nvSpPr>
        <dsp:cNvPr id="0" name=""/>
        <dsp:cNvSpPr/>
      </dsp:nvSpPr>
      <dsp:spPr>
        <a:xfrm>
          <a:off x="2564989" y="4218861"/>
          <a:ext cx="260535" cy="26037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4C3BB6-8C73-6640-9BD7-D0B514F6F626}">
      <dsp:nvSpPr>
        <dsp:cNvPr id="0" name=""/>
        <dsp:cNvSpPr/>
      </dsp:nvSpPr>
      <dsp:spPr>
        <a:xfrm>
          <a:off x="0" y="0"/>
          <a:ext cx="8229600" cy="1143000"/>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kumimoji="1" lang="en-US" sz="3900" kern="1200" dirty="0" smtClean="0"/>
            <a:t>Pulse Stuffing is a common solution</a:t>
          </a:r>
          <a:endParaRPr lang="en-US" sz="3900" kern="1200" dirty="0"/>
        </a:p>
      </dsp:txBody>
      <dsp:txXfrm>
        <a:off x="0" y="0"/>
        <a:ext cx="8229600" cy="1143000"/>
      </dsp:txXfrm>
    </dsp:sp>
    <dsp:sp modelId="{D7C56FF0-6568-0E46-8DEC-6FEA81E88307}">
      <dsp:nvSpPr>
        <dsp:cNvPr id="0" name=""/>
        <dsp:cNvSpPr/>
      </dsp:nvSpPr>
      <dsp:spPr>
        <a:xfrm>
          <a:off x="4018" y="1143000"/>
          <a:ext cx="2740521" cy="24003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bg1"/>
              </a:solidFill>
            </a:rPr>
            <a:t>Have outgoing data rate (excluding framing bits) higher than sum of incoming rates</a:t>
          </a:r>
          <a:endParaRPr lang="en-US" sz="2400" b="1" i="0" kern="1200" dirty="0">
            <a:solidFill>
              <a:schemeClr val="bg1"/>
            </a:solidFill>
          </a:endParaRPr>
        </a:p>
      </dsp:txBody>
      <dsp:txXfrm>
        <a:off x="4018" y="1143000"/>
        <a:ext cx="2740521" cy="2400300"/>
      </dsp:txXfrm>
    </dsp:sp>
    <dsp:sp modelId="{4CFB1975-AAD9-9748-BD84-326D7E815BF3}">
      <dsp:nvSpPr>
        <dsp:cNvPr id="0" name=""/>
        <dsp:cNvSpPr/>
      </dsp:nvSpPr>
      <dsp:spPr>
        <a:xfrm>
          <a:off x="2744539" y="1143000"/>
          <a:ext cx="2740521" cy="24003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bg1"/>
              </a:solidFill>
            </a:rPr>
            <a:t>Stuff extra dummy bits or pulses into each incoming signal until it matches local clock</a:t>
          </a:r>
          <a:endParaRPr lang="en-US" sz="2400" b="1" i="0" kern="1200" dirty="0">
            <a:solidFill>
              <a:schemeClr val="bg1"/>
            </a:solidFill>
          </a:endParaRPr>
        </a:p>
      </dsp:txBody>
      <dsp:txXfrm>
        <a:off x="2744539" y="1143000"/>
        <a:ext cx="2740521" cy="2400300"/>
      </dsp:txXfrm>
    </dsp:sp>
    <dsp:sp modelId="{AD6DF444-2DDB-F141-A3F1-BCB813E730CC}">
      <dsp:nvSpPr>
        <dsp:cNvPr id="0" name=""/>
        <dsp:cNvSpPr/>
      </dsp:nvSpPr>
      <dsp:spPr>
        <a:xfrm>
          <a:off x="5485060" y="1143000"/>
          <a:ext cx="2740521" cy="24003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solidFill>
                <a:schemeClr val="bg1"/>
              </a:solidFill>
            </a:rPr>
            <a:t>Stuffed pulses inserted at fixed locations in frame and removed at demultiplexer</a:t>
          </a:r>
          <a:endParaRPr kumimoji="1" lang="en-US" sz="2400" b="1" i="0" kern="1200" dirty="0">
            <a:solidFill>
              <a:schemeClr val="bg1"/>
            </a:solidFill>
          </a:endParaRPr>
        </a:p>
      </dsp:txBody>
      <dsp:txXfrm>
        <a:off x="5485060" y="1143000"/>
        <a:ext cx="2740521" cy="2400300"/>
      </dsp:txXfrm>
    </dsp:sp>
    <dsp:sp modelId="{ACB1AEBF-E940-5444-90E4-FB5D2CA7C153}">
      <dsp:nvSpPr>
        <dsp:cNvPr id="0" name=""/>
        <dsp:cNvSpPr/>
      </dsp:nvSpPr>
      <dsp:spPr>
        <a:xfrm>
          <a:off x="0" y="3543300"/>
          <a:ext cx="8229600" cy="266700"/>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9AAFA5-AF67-0144-B5C4-473A1B677AA7}">
      <dsp:nvSpPr>
        <dsp:cNvPr id="0" name=""/>
        <dsp:cNvSpPr/>
      </dsp:nvSpPr>
      <dsp:spPr>
        <a:xfrm>
          <a:off x="0" y="126720"/>
          <a:ext cx="8458200" cy="7435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en-GB" sz="3100" b="1" i="0" kern="1200" dirty="0" smtClean="0">
              <a:solidFill>
                <a:srgbClr val="004040"/>
              </a:solidFill>
            </a:rPr>
            <a:t>Downstream</a:t>
          </a:r>
          <a:endParaRPr kumimoji="1" lang="en-GB" sz="3100" b="1" i="0" kern="1200" dirty="0">
            <a:solidFill>
              <a:srgbClr val="004040"/>
            </a:solidFill>
          </a:endParaRPr>
        </a:p>
      </dsp:txBody>
      <dsp:txXfrm>
        <a:off x="0" y="126720"/>
        <a:ext cx="8458200" cy="743535"/>
      </dsp:txXfrm>
    </dsp:sp>
    <dsp:sp modelId="{C332467C-E1D4-5244-95F6-98B14FA7DEA8}">
      <dsp:nvSpPr>
        <dsp:cNvPr id="0" name=""/>
        <dsp:cNvSpPr/>
      </dsp:nvSpPr>
      <dsp:spPr>
        <a:xfrm>
          <a:off x="0" y="870255"/>
          <a:ext cx="8458200"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en-US" sz="2400" b="1" i="0" kern="1200" dirty="0" smtClean="0"/>
            <a:t>Cable scheduler delivers data in small packets</a:t>
          </a:r>
          <a:endParaRPr lang="en-US" sz="2400" b="1" i="0" kern="1200" dirty="0"/>
        </a:p>
        <a:p>
          <a:pPr marL="228600" lvl="1" indent="-228600" algn="l" defTabSz="1066800" rtl="0">
            <a:lnSpc>
              <a:spcPct val="90000"/>
            </a:lnSpc>
            <a:spcBef>
              <a:spcPct val="0"/>
            </a:spcBef>
            <a:spcAft>
              <a:spcPct val="20000"/>
            </a:spcAft>
            <a:buChar char="••"/>
          </a:pPr>
          <a:r>
            <a:rPr kumimoji="1" lang="en-US" sz="2400" b="1" i="0" kern="1200" dirty="0" smtClean="0"/>
            <a:t>Active subscribers share downstream capacity</a:t>
          </a:r>
          <a:endParaRPr lang="en-US" sz="2400" b="1" i="0" kern="1200" dirty="0"/>
        </a:p>
        <a:p>
          <a:pPr marL="228600" lvl="1" indent="-228600" algn="l" defTabSz="1066800" rtl="0">
            <a:lnSpc>
              <a:spcPct val="90000"/>
            </a:lnSpc>
            <a:spcBef>
              <a:spcPct val="0"/>
            </a:spcBef>
            <a:spcAft>
              <a:spcPct val="20000"/>
            </a:spcAft>
            <a:buChar char="••"/>
          </a:pPr>
          <a:r>
            <a:rPr kumimoji="1" lang="en-US" sz="2400" b="1" i="0" kern="1200" dirty="0" smtClean="0"/>
            <a:t>Also allocates upstream time slots to subscribers</a:t>
          </a:r>
          <a:endParaRPr lang="en-US" sz="2400" b="1" i="0" kern="1200" dirty="0"/>
        </a:p>
      </dsp:txBody>
      <dsp:txXfrm>
        <a:off x="0" y="870255"/>
        <a:ext cx="8458200" cy="1219230"/>
      </dsp:txXfrm>
    </dsp:sp>
    <dsp:sp modelId="{D35C1C8D-940E-3A45-8183-9700F7C2C22F}">
      <dsp:nvSpPr>
        <dsp:cNvPr id="0" name=""/>
        <dsp:cNvSpPr/>
      </dsp:nvSpPr>
      <dsp:spPr>
        <a:xfrm>
          <a:off x="0" y="2089485"/>
          <a:ext cx="8458200" cy="7435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en-US" sz="3100" b="1" i="0" kern="1200" dirty="0" smtClean="0">
              <a:solidFill>
                <a:srgbClr val="004040"/>
              </a:solidFill>
            </a:rPr>
            <a:t>Upstream</a:t>
          </a:r>
          <a:endParaRPr lang="en-US" sz="3100" b="1" i="0" kern="1200" dirty="0">
            <a:solidFill>
              <a:srgbClr val="004040"/>
            </a:solidFill>
          </a:endParaRPr>
        </a:p>
      </dsp:txBody>
      <dsp:txXfrm>
        <a:off x="0" y="2089485"/>
        <a:ext cx="8458200" cy="743535"/>
      </dsp:txXfrm>
    </dsp:sp>
    <dsp:sp modelId="{B73833FE-DDB6-0445-A82F-90B53C765F6A}">
      <dsp:nvSpPr>
        <dsp:cNvPr id="0" name=""/>
        <dsp:cNvSpPr/>
      </dsp:nvSpPr>
      <dsp:spPr>
        <a:xfrm>
          <a:off x="0" y="2833019"/>
          <a:ext cx="8458200"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kumimoji="1" lang="en-US" sz="2400" b="1" i="0" kern="1200" dirty="0" smtClean="0"/>
            <a:t>User requests timeslots on shared upstream channel</a:t>
          </a:r>
          <a:endParaRPr lang="en-US" sz="2400" b="1" i="0" kern="1200" dirty="0"/>
        </a:p>
        <a:p>
          <a:pPr marL="228600" lvl="1" indent="-228600" algn="l" defTabSz="1066800" rtl="0">
            <a:lnSpc>
              <a:spcPct val="90000"/>
            </a:lnSpc>
            <a:spcBef>
              <a:spcPct val="0"/>
            </a:spcBef>
            <a:spcAft>
              <a:spcPct val="20000"/>
            </a:spcAft>
            <a:buChar char="••"/>
          </a:pPr>
          <a:r>
            <a:rPr kumimoji="1" lang="en-US" sz="2400" b="1" i="0" kern="1200" dirty="0" err="1" smtClean="0"/>
            <a:t>Headend</a:t>
          </a:r>
          <a:r>
            <a:rPr kumimoji="1" lang="en-US" sz="2400" b="1" i="0" kern="1200" dirty="0" smtClean="0"/>
            <a:t> scheduler notifies subscriber of slots to use</a:t>
          </a:r>
          <a:endParaRPr lang="en-US" sz="2400" b="1" i="0" kern="1200" dirty="0"/>
        </a:p>
      </dsp:txBody>
      <dsp:txXfrm>
        <a:off x="0" y="2833019"/>
        <a:ext cx="8458200" cy="11550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6EA677-A2E6-3346-95C8-854D90DB147D}">
      <dsp:nvSpPr>
        <dsp:cNvPr id="0" name=""/>
        <dsp:cNvSpPr/>
      </dsp:nvSpPr>
      <dsp:spPr>
        <a:xfrm>
          <a:off x="2589"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2860" rIns="142990" bIns="22860" numCol="1" spcCol="1270" anchor="ctr" anchorCtr="0">
          <a:noAutofit/>
        </a:bodyPr>
        <a:lstStyle/>
        <a:p>
          <a:pPr lvl="0" algn="ctr" defTabSz="800100">
            <a:lnSpc>
              <a:spcPct val="90000"/>
            </a:lnSpc>
            <a:spcBef>
              <a:spcPct val="0"/>
            </a:spcBef>
            <a:spcAft>
              <a:spcPct val="35000"/>
            </a:spcAft>
          </a:pPr>
          <a:r>
            <a:rPr lang="en-US" sz="1800" kern="1200" dirty="0" smtClean="0"/>
            <a:t>Each </a:t>
          </a:r>
          <a:r>
            <a:rPr lang="en-US" sz="1800" kern="1200" dirty="0" err="1" smtClean="0"/>
            <a:t>subchannel</a:t>
          </a:r>
          <a:r>
            <a:rPr lang="en-US" sz="1800" kern="1200" dirty="0" smtClean="0"/>
            <a:t> is dedicated to a single station</a:t>
          </a:r>
        </a:p>
      </dsp:txBody>
      <dsp:txXfrm>
        <a:off x="2589" y="732879"/>
        <a:ext cx="2598241" cy="2598241"/>
      </dsp:txXfrm>
    </dsp:sp>
    <dsp:sp modelId="{E4AB87F5-D8B9-F548-A347-58F9885B24E1}">
      <dsp:nvSpPr>
        <dsp:cNvPr id="0" name=""/>
        <dsp:cNvSpPr/>
      </dsp:nvSpPr>
      <dsp:spPr>
        <a:xfrm>
          <a:off x="2081182"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2860" rIns="142990" bIns="22860" numCol="1" spcCol="1270" anchor="ctr" anchorCtr="0">
          <a:noAutofit/>
        </a:bodyPr>
        <a:lstStyle/>
        <a:p>
          <a:pPr lvl="0" algn="ctr" defTabSz="800100">
            <a:lnSpc>
              <a:spcPct val="90000"/>
            </a:lnSpc>
            <a:spcBef>
              <a:spcPct val="0"/>
            </a:spcBef>
            <a:spcAft>
              <a:spcPct val="35000"/>
            </a:spcAft>
          </a:pPr>
          <a:r>
            <a:rPr lang="en-US" sz="1800" kern="1200" smtClean="0"/>
            <a:t>If a subchannel is not in use, it is idle; the capacity is wasted</a:t>
          </a:r>
          <a:endParaRPr lang="en-US" sz="1800" kern="1200" dirty="0" smtClean="0"/>
        </a:p>
      </dsp:txBody>
      <dsp:txXfrm>
        <a:off x="2081182" y="732879"/>
        <a:ext cx="2598241" cy="2598241"/>
      </dsp:txXfrm>
    </dsp:sp>
    <dsp:sp modelId="{451AEE1F-5914-A84A-825F-0E40F75AFD86}">
      <dsp:nvSpPr>
        <dsp:cNvPr id="0" name=""/>
        <dsp:cNvSpPr/>
      </dsp:nvSpPr>
      <dsp:spPr>
        <a:xfrm>
          <a:off x="4159775"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2860" rIns="142990" bIns="22860" numCol="1" spcCol="1270" anchor="ctr" anchorCtr="0">
          <a:noAutofit/>
        </a:bodyPr>
        <a:lstStyle/>
        <a:p>
          <a:pPr lvl="0" algn="ctr" defTabSz="800100">
            <a:lnSpc>
              <a:spcPct val="90000"/>
            </a:lnSpc>
            <a:spcBef>
              <a:spcPct val="0"/>
            </a:spcBef>
            <a:spcAft>
              <a:spcPct val="35000"/>
            </a:spcAft>
          </a:pPr>
          <a:r>
            <a:rPr lang="en-US" sz="1800" kern="1200" dirty="0" smtClean="0"/>
            <a:t>Requires fewer overhead bits because each </a:t>
          </a:r>
          <a:r>
            <a:rPr lang="en-US" sz="1800" kern="1200" dirty="0" err="1" smtClean="0"/>
            <a:t>subchannel</a:t>
          </a:r>
          <a:r>
            <a:rPr lang="en-US" sz="1800" kern="1200" dirty="0" smtClean="0"/>
            <a:t> is dedicated</a:t>
          </a:r>
        </a:p>
      </dsp:txBody>
      <dsp:txXfrm>
        <a:off x="4159775" y="732879"/>
        <a:ext cx="2598241" cy="2598241"/>
      </dsp:txXfrm>
    </dsp:sp>
    <dsp:sp modelId="{5951B589-BA53-EA42-83BF-FBFDFDFFB014}">
      <dsp:nvSpPr>
        <dsp:cNvPr id="0" name=""/>
        <dsp:cNvSpPr/>
      </dsp:nvSpPr>
      <dsp:spPr>
        <a:xfrm>
          <a:off x="6238368" y="732879"/>
          <a:ext cx="2598241" cy="259824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42990" tIns="22860" rIns="142990" bIns="22860" numCol="1" spcCol="1270" anchor="ctr" anchorCtr="0">
          <a:noAutofit/>
        </a:bodyPr>
        <a:lstStyle/>
        <a:p>
          <a:pPr lvl="0" algn="ctr" defTabSz="800100">
            <a:lnSpc>
              <a:spcPct val="90000"/>
            </a:lnSpc>
            <a:spcBef>
              <a:spcPct val="0"/>
            </a:spcBef>
            <a:spcAft>
              <a:spcPct val="35000"/>
            </a:spcAft>
          </a:pPr>
          <a:r>
            <a:rPr lang="en-US" sz="1800" kern="1200" smtClean="0"/>
            <a:t>Individual subchannels must be separated by guard bands to minimize interference</a:t>
          </a:r>
          <a:endParaRPr lang="en-US" sz="1800" kern="1200" dirty="0"/>
        </a:p>
      </dsp:txBody>
      <dsp:txXfrm>
        <a:off x="6238368" y="732879"/>
        <a:ext cx="2598241" cy="259824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2CD1FA-8800-AC48-BEFA-59100B15AEF7}">
      <dsp:nvSpPr>
        <dsp:cNvPr id="0" name=""/>
        <dsp:cNvSpPr/>
      </dsp:nvSpPr>
      <dsp:spPr>
        <a:xfrm>
          <a:off x="1088"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smtClean="0"/>
            <a:t>Each subchannel is dedicated to a single station</a:t>
          </a:r>
          <a:endParaRPr lang="en-US" sz="1200" kern="1200"/>
        </a:p>
      </dsp:txBody>
      <dsp:txXfrm>
        <a:off x="1088" y="1179161"/>
        <a:ext cx="2122196" cy="2122196"/>
      </dsp:txXfrm>
    </dsp:sp>
    <dsp:sp modelId="{0C9C1671-2C76-B047-8A5B-2652452643F1}">
      <dsp:nvSpPr>
        <dsp:cNvPr id="0" name=""/>
        <dsp:cNvSpPr/>
      </dsp:nvSpPr>
      <dsp:spPr>
        <a:xfrm>
          <a:off x="1698845"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smtClean="0"/>
            <a:t>For an individual station data transmission occurs in bursts rather than continuously</a:t>
          </a:r>
          <a:endParaRPr lang="en-US" sz="1200" kern="1200" dirty="0"/>
        </a:p>
      </dsp:txBody>
      <dsp:txXfrm>
        <a:off x="1698845" y="1179161"/>
        <a:ext cx="2122196" cy="2122196"/>
      </dsp:txXfrm>
    </dsp:sp>
    <dsp:sp modelId="{6EA296C0-707E-9048-AEB8-6BD3F6951B7E}">
      <dsp:nvSpPr>
        <dsp:cNvPr id="0" name=""/>
        <dsp:cNvSpPr/>
      </dsp:nvSpPr>
      <dsp:spPr>
        <a:xfrm>
          <a:off x="3396601"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dirty="0" smtClean="0"/>
            <a:t>Guard times are needed between time slots, to account for lack of perfect synchronization among the subscriber station</a:t>
          </a:r>
          <a:endParaRPr lang="en-US" sz="1200" kern="1200" dirty="0"/>
        </a:p>
      </dsp:txBody>
      <dsp:txXfrm>
        <a:off x="3396601" y="1179161"/>
        <a:ext cx="2122196" cy="2122196"/>
      </dsp:txXfrm>
    </dsp:sp>
    <dsp:sp modelId="{1F3F6B0E-9AE9-D945-A1E8-26C0D17F92DF}">
      <dsp:nvSpPr>
        <dsp:cNvPr id="0" name=""/>
        <dsp:cNvSpPr/>
      </dsp:nvSpPr>
      <dsp:spPr>
        <a:xfrm>
          <a:off x="5094358"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smtClean="0"/>
            <a:t>Downlink channel may be on a separate frequency band</a:t>
          </a:r>
          <a:endParaRPr lang="en-US" sz="1200" kern="1200" dirty="0"/>
        </a:p>
      </dsp:txBody>
      <dsp:txXfrm>
        <a:off x="5094358" y="1179161"/>
        <a:ext cx="2122196" cy="2122196"/>
      </dsp:txXfrm>
    </dsp:sp>
    <dsp:sp modelId="{996B4B8F-4656-DF48-A7DC-9D372854951F}">
      <dsp:nvSpPr>
        <dsp:cNvPr id="0" name=""/>
        <dsp:cNvSpPr/>
      </dsp:nvSpPr>
      <dsp:spPr>
        <a:xfrm>
          <a:off x="6792115" y="1179161"/>
          <a:ext cx="2122196" cy="212219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6792" tIns="15240" rIns="116792" bIns="15240" numCol="1" spcCol="1270" anchor="ctr" anchorCtr="0">
          <a:noAutofit/>
        </a:bodyPr>
        <a:lstStyle/>
        <a:p>
          <a:pPr lvl="0" algn="ctr" defTabSz="533400">
            <a:lnSpc>
              <a:spcPct val="90000"/>
            </a:lnSpc>
            <a:spcBef>
              <a:spcPct val="0"/>
            </a:spcBef>
            <a:spcAft>
              <a:spcPct val="35000"/>
            </a:spcAft>
          </a:pPr>
          <a:r>
            <a:rPr lang="en-US" sz="1200" kern="1200" dirty="0" smtClean="0"/>
            <a:t>The uplink and downlink transmission may be on the same frequency band</a:t>
          </a:r>
          <a:endParaRPr lang="en-US" sz="1200" kern="1200" dirty="0"/>
        </a:p>
      </dsp:txBody>
      <dsp:txXfrm>
        <a:off x="6792115" y="1179161"/>
        <a:ext cx="2122196" cy="212219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1F4DFB69-B805-B244-89CC-4EF21EF11D93}"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1726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a:t>
            </a:r>
            <a:r>
              <a:rPr lang="en-US" dirty="0" smtClean="0"/>
              <a:t>, Chapter 8 “Multiplexing”</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8053C-D3D5-AC41-BF1B-560DBAFB3503}" type="slidenum">
              <a:rPr lang="en-US"/>
              <a:pPr/>
              <a:t>10</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latin typeface="Times" pitchFamily="-110" charset="0"/>
              </a:rPr>
              <a:t>The true potential of optical fiber is fully exploited when multiple beams of light at different frequencies are transmitted on the same fiber. This is a form of frequency division </a:t>
            </a:r>
            <a:r>
              <a:rPr lang="en-US" b="0" dirty="0">
                <a:latin typeface="Times" pitchFamily="-110" charset="0"/>
              </a:rPr>
              <a:t>multiplexing (FDM) but is commonly called wavelength division multiplexing (</a:t>
            </a:r>
            <a:r>
              <a:rPr lang="en-US" dirty="0">
                <a:latin typeface="Times" pitchFamily="-110" charset="0"/>
              </a:rPr>
              <a:t>WDM). With WDM, the light streaming through the fiber consists of many colors, or wavelengths, each carrying a separate channel of data. Commercial systems with 160 channels of 10 Gbps are now </a:t>
            </a:r>
            <a:r>
              <a:rPr lang="en-US" b="0" dirty="0">
                <a:latin typeface="Times" pitchFamily="-110" charset="0"/>
              </a:rPr>
              <a:t>available. In a lab environment, Alcatel has carried 256 channels at 39.8 Gbps each, a total of 10.1 Tbps, over a 100-km span.</a:t>
            </a:r>
            <a:endParaRPr lang="en-US" b="0" dirty="0" smtClean="0">
              <a:latin typeface="Times" pitchFamily="-110" charset="0"/>
            </a:endParaRPr>
          </a:p>
          <a:p>
            <a:endParaRPr lang="en-US" b="0" dirty="0" smtClean="0">
              <a:latin typeface="Times" pitchFamily="-110" charset="0"/>
            </a:endParaRPr>
          </a:p>
          <a:p>
            <a:r>
              <a:rPr lang="en-US" b="0" dirty="0" smtClean="0">
                <a:latin typeface="Times" pitchFamily="-110" charset="0"/>
              </a:rPr>
              <a:t>The </a:t>
            </a:r>
            <a:r>
              <a:rPr lang="en-US" b="0" dirty="0">
                <a:latin typeface="Times" pitchFamily="-110" charset="0"/>
              </a:rPr>
              <a:t>term dense wavelength division multiplexing (</a:t>
            </a:r>
            <a:r>
              <a:rPr lang="en-US" dirty="0">
                <a:latin typeface="Times" pitchFamily="-110" charset="0"/>
              </a:rPr>
              <a:t>DWDM) is often seen in the literature. There is no official or standard definition of this term. The term connotes the use of more channels, more closely spaced, than ordinary WDM. In general, a channel spacing of 200 GHz or less could be considered dense.</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10" charset="0"/>
              </a:rPr>
              <a:t>A typical WDM system has the same general architecture as other FDM systems. A number of sources generate a laser beam at different wavelengths. Most WDM systems operate in the 1550-nm range. These are sent to a multiplexer, which consolidates the sources for transmission over a single fiber line. Optical amplifiers, typically spaced tens of kilometers apart, amplify all of the wavelengths simultaneously. Finally, the composite signal arrives at a </a:t>
            </a:r>
            <a:r>
              <a:rPr lang="en-US" dirty="0" err="1" smtClean="0">
                <a:latin typeface="Times" pitchFamily="-110" charset="0"/>
              </a:rPr>
              <a:t>demultiplexer</a:t>
            </a:r>
            <a:r>
              <a:rPr lang="en-US" dirty="0" smtClean="0">
                <a:latin typeface="Times" pitchFamily="-110" charset="0"/>
              </a:rPr>
              <a:t>, where the component channels are separated and sent to receivers at the destination point. (Figure 8.5)</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Most WDM systems operate in the 1550-nm range. In early systems, 200 GHz</a:t>
            </a:r>
          </a:p>
          <a:p>
            <a:r>
              <a:rPr lang="en-US" sz="1200" kern="1200" baseline="0" dirty="0" smtClean="0">
                <a:solidFill>
                  <a:schemeClr val="tx1"/>
                </a:solidFill>
                <a:latin typeface="Times New Roman" pitchFamily="-110" charset="0"/>
                <a:ea typeface="+mn-ea"/>
                <a:cs typeface="+mn-cs"/>
              </a:rPr>
              <a:t>was allocated to each channel, but today most WDM systems use 50-GHz spacing.</a:t>
            </a:r>
          </a:p>
          <a:p>
            <a:r>
              <a:rPr lang="en-US" sz="1200" kern="1200" baseline="0" dirty="0" smtClean="0">
                <a:solidFill>
                  <a:schemeClr val="tx1"/>
                </a:solidFill>
                <a:latin typeface="Times New Roman" pitchFamily="-110" charset="0"/>
                <a:ea typeface="+mn-ea"/>
                <a:cs typeface="+mn-cs"/>
              </a:rPr>
              <a:t> The channel spacing defined in ITU-T G.692, which accommodates 80 50-GHz</a:t>
            </a:r>
          </a:p>
          <a:p>
            <a:r>
              <a:rPr lang="en-US" sz="1200" kern="1200" baseline="0" dirty="0" smtClean="0">
                <a:solidFill>
                  <a:schemeClr val="tx1"/>
                </a:solidFill>
                <a:latin typeface="Times New Roman" pitchFamily="-110" charset="0"/>
                <a:ea typeface="+mn-ea"/>
                <a:cs typeface="+mn-cs"/>
              </a:rPr>
              <a:t>channels, is summarized in Table 8.2.</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1F4DFB69-B805-B244-89CC-4EF21EF11D9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83329-5673-6E45-B615-91D503049FAB}" type="slidenum">
              <a:rPr lang="en-US"/>
              <a:pPr/>
              <a:t>13</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dirty="0">
                <a:latin typeface="Times" pitchFamily="-110" charset="0"/>
              </a:rPr>
              <a:t>A generic depiction of a synchronous TDM system is provided in</a:t>
            </a:r>
            <a:r>
              <a:rPr lang="en-US" dirty="0" smtClean="0">
                <a:latin typeface="Times" pitchFamily="-110" charset="0"/>
              </a:rPr>
              <a:t> Figure </a:t>
            </a:r>
            <a:r>
              <a:rPr lang="en-US" dirty="0">
                <a:latin typeface="Times" pitchFamily="-110" charset="0"/>
              </a:rPr>
              <a:t>8.6. A number of signals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a:t>
            </a:r>
            <a:r>
              <a:rPr lang="en-US" i="1" dirty="0">
                <a:latin typeface="Times" pitchFamily="-110" charset="0"/>
              </a:rPr>
              <a:t>i</a:t>
            </a:r>
            <a:r>
              <a:rPr lang="en-US" dirty="0">
                <a:latin typeface="Times" pitchFamily="-110" charset="0"/>
              </a:rPr>
              <a:t> = 1, </a:t>
            </a:r>
            <a:r>
              <a:rPr lang="en-US" i="1" dirty="0">
                <a:latin typeface="Times" pitchFamily="-110" charset="0"/>
              </a:rPr>
              <a:t>n</a:t>
            </a:r>
            <a:r>
              <a:rPr lang="en-US" dirty="0">
                <a:latin typeface="Times" pitchFamily="-110" charset="0"/>
              </a:rPr>
              <a:t>] are to be multiplexed onto the same transmission medium. The signals carry digital data and are generally digital signals. The incoming data from each source are briefly buffered. Each buffer is typically one bit or one character in length. The buffers are scanned sequentially to form a composite digital data stream </a:t>
            </a:r>
            <a:r>
              <a:rPr lang="en-US" i="1" dirty="0">
                <a:latin typeface="Times" pitchFamily="-110" charset="0"/>
              </a:rPr>
              <a:t>m</a:t>
            </a:r>
            <a:r>
              <a:rPr lang="en-US" i="1" baseline="-25000" dirty="0">
                <a:latin typeface="Times" pitchFamily="-110" charset="0"/>
              </a:rPr>
              <a:t>c</a:t>
            </a:r>
            <a:r>
              <a:rPr lang="en-US" dirty="0">
                <a:latin typeface="Times" pitchFamily="-110" charset="0"/>
              </a:rPr>
              <a:t>(</a:t>
            </a:r>
            <a:r>
              <a:rPr lang="en-US" i="1" dirty="0">
                <a:latin typeface="Times" pitchFamily="-110" charset="0"/>
              </a:rPr>
              <a:t>t</a:t>
            </a:r>
            <a:r>
              <a:rPr lang="en-US" dirty="0">
                <a:latin typeface="Times" pitchFamily="-110" charset="0"/>
              </a:rPr>
              <a:t>). The scan operation is sufficiently rapid so that each buffer is emptied before more data can arrive. Thus, the data rate of </a:t>
            </a:r>
            <a:r>
              <a:rPr lang="en-US" i="1" dirty="0">
                <a:latin typeface="Times" pitchFamily="-110" charset="0"/>
              </a:rPr>
              <a:t>m</a:t>
            </a:r>
            <a:r>
              <a:rPr lang="en-US" i="1" baseline="-25000" dirty="0">
                <a:latin typeface="Times" pitchFamily="-110" charset="0"/>
              </a:rPr>
              <a:t>c</a:t>
            </a:r>
            <a:r>
              <a:rPr lang="en-US" dirty="0">
                <a:latin typeface="Times" pitchFamily="-110" charset="0"/>
              </a:rPr>
              <a:t>(</a:t>
            </a:r>
            <a:r>
              <a:rPr lang="en-US" i="1" dirty="0">
                <a:latin typeface="Times" pitchFamily="-110" charset="0"/>
              </a:rPr>
              <a:t>t</a:t>
            </a:r>
            <a:r>
              <a:rPr lang="en-US" dirty="0">
                <a:latin typeface="Times" pitchFamily="-110" charset="0"/>
              </a:rPr>
              <a:t>) must at least equal the sum of the data rates of the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The digital signal </a:t>
            </a:r>
            <a:r>
              <a:rPr lang="en-US" i="1" dirty="0">
                <a:latin typeface="Times" pitchFamily="-110" charset="0"/>
              </a:rPr>
              <a:t>m</a:t>
            </a:r>
            <a:r>
              <a:rPr lang="en-US" i="1" baseline="-25000" dirty="0">
                <a:latin typeface="Times" pitchFamily="-110" charset="0"/>
              </a:rPr>
              <a:t>c</a:t>
            </a:r>
            <a:r>
              <a:rPr lang="en-US" dirty="0">
                <a:latin typeface="Times" pitchFamily="-110" charset="0"/>
              </a:rPr>
              <a:t>(</a:t>
            </a:r>
            <a:r>
              <a:rPr lang="en-US" i="1" dirty="0">
                <a:latin typeface="Times" pitchFamily="-110" charset="0"/>
              </a:rPr>
              <a:t>t</a:t>
            </a:r>
            <a:r>
              <a:rPr lang="en-US" dirty="0">
                <a:latin typeface="Times" pitchFamily="-110" charset="0"/>
              </a:rPr>
              <a:t>) may be transmitted directly, or passed through a modem so that an analog signal is transmitted. In either case, transmission is typically synchronous.</a:t>
            </a:r>
            <a:endParaRPr lang="en-US" dirty="0" smtClean="0">
              <a:latin typeface="Times" pitchFamily="-110" charset="0"/>
            </a:endParaRPr>
          </a:p>
          <a:p>
            <a:endParaRPr lang="en-US" dirty="0">
              <a:latin typeface="Times" pitchFamily="-110" charset="0"/>
            </a:endParaRPr>
          </a:p>
          <a:p>
            <a:r>
              <a:rPr lang="en-US" dirty="0" smtClean="0">
                <a:latin typeface="Times" pitchFamily="-110" charset="0"/>
              </a:rPr>
              <a:t>The </a:t>
            </a:r>
            <a:r>
              <a:rPr lang="en-US" dirty="0">
                <a:latin typeface="Times" pitchFamily="-110" charset="0"/>
              </a:rPr>
              <a:t>transmitted data may have a format something like Figure 8.6b. The data </a:t>
            </a:r>
            <a:r>
              <a:rPr lang="en-US" b="0" dirty="0">
                <a:latin typeface="Times" pitchFamily="-110" charset="0"/>
              </a:rPr>
              <a:t>are organized into frames. Each frame contains a cycle of time slots. In each frame, one or more slots are dedicated to each data source. The sequence of slots dedicated to one source, from frame to frame, is called a channel. The slot length equals the transmitter buffer length, typically a bit or a byte (character)</a:t>
            </a:r>
            <a:r>
              <a:rPr lang="en-US" b="0" dirty="0" smtClean="0">
                <a:latin typeface="Times" pitchFamily="-110" charset="0"/>
              </a:rPr>
              <a:t>.</a:t>
            </a:r>
          </a:p>
          <a:p>
            <a:endParaRPr lang="en-US" b="0" dirty="0" smtClean="0">
              <a:latin typeface="Times" pitchFamily="-110" charset="0"/>
            </a:endParaRPr>
          </a:p>
          <a:p>
            <a:r>
              <a:rPr lang="en-US" sz="1200" kern="1200" baseline="0" dirty="0" smtClean="0">
                <a:solidFill>
                  <a:schemeClr val="tx1"/>
                </a:solidFill>
                <a:latin typeface="Times New Roman" pitchFamily="-110" charset="0"/>
                <a:ea typeface="+mn-ea"/>
                <a:cs typeface="+mn-cs"/>
              </a:rPr>
              <a:t>The byte-interleaving technique is used with asynchronous and synchronous</a:t>
            </a:r>
          </a:p>
          <a:p>
            <a:r>
              <a:rPr lang="en-US" sz="1200" kern="1200" baseline="0" dirty="0" smtClean="0">
                <a:solidFill>
                  <a:schemeClr val="tx1"/>
                </a:solidFill>
                <a:latin typeface="Times New Roman" pitchFamily="-110" charset="0"/>
                <a:ea typeface="+mn-ea"/>
                <a:cs typeface="+mn-cs"/>
              </a:rPr>
              <a:t>sources. Each time slot contains one character of data. Typically, the start and</a:t>
            </a:r>
          </a:p>
          <a:p>
            <a:r>
              <a:rPr lang="en-US" sz="1200" kern="1200" baseline="0" dirty="0" smtClean="0">
                <a:solidFill>
                  <a:schemeClr val="tx1"/>
                </a:solidFill>
                <a:latin typeface="Times New Roman" pitchFamily="-110" charset="0"/>
                <a:ea typeface="+mn-ea"/>
                <a:cs typeface="+mn-cs"/>
              </a:rPr>
              <a:t>stop bits of each character are eliminated before transmission and reinserted by</a:t>
            </a:r>
          </a:p>
          <a:p>
            <a:r>
              <a:rPr lang="en-US" sz="1200" kern="1200" baseline="0" dirty="0" smtClean="0">
                <a:solidFill>
                  <a:schemeClr val="tx1"/>
                </a:solidFill>
                <a:latin typeface="Times New Roman" pitchFamily="-110" charset="0"/>
                <a:ea typeface="+mn-ea"/>
                <a:cs typeface="+mn-cs"/>
              </a:rPr>
              <a:t>the receiver, thus improving efficiency. The bit-interleaving technique is used with</a:t>
            </a:r>
          </a:p>
          <a:p>
            <a:r>
              <a:rPr lang="en-US" sz="1200" kern="1200" baseline="0" dirty="0" smtClean="0">
                <a:solidFill>
                  <a:schemeClr val="tx1"/>
                </a:solidFill>
                <a:latin typeface="Times New Roman" pitchFamily="-110" charset="0"/>
                <a:ea typeface="+mn-ea"/>
                <a:cs typeface="+mn-cs"/>
              </a:rPr>
              <a:t> synchronous sources and may also be used with asynchronous sources. Each time</a:t>
            </a:r>
          </a:p>
          <a:p>
            <a:r>
              <a:rPr lang="en-US" sz="1200" kern="1200" baseline="0" dirty="0" smtClean="0">
                <a:solidFill>
                  <a:schemeClr val="tx1"/>
                </a:solidFill>
                <a:latin typeface="Times New Roman" pitchFamily="-110" charset="0"/>
                <a:ea typeface="+mn-ea"/>
                <a:cs typeface="+mn-cs"/>
              </a:rPr>
              <a:t>slot contains just one bit.</a:t>
            </a:r>
            <a:endParaRPr lang="en-US" b="0" dirty="0" smtClean="0">
              <a:latin typeface="Times" pitchFamily="-110" charset="0"/>
            </a:endParaRPr>
          </a:p>
          <a:p>
            <a:endParaRPr lang="en-US" dirty="0">
              <a:latin typeface="Times" pitchFamily="-110" charset="0"/>
            </a:endParaRPr>
          </a:p>
          <a:p>
            <a:r>
              <a:rPr lang="en-US" dirty="0" smtClean="0">
                <a:latin typeface="Times" pitchFamily="-110" charset="0"/>
              </a:rPr>
              <a:t>At </a:t>
            </a:r>
            <a:r>
              <a:rPr lang="en-US" dirty="0">
                <a:latin typeface="Times" pitchFamily="-110" charset="0"/>
              </a:rPr>
              <a:t>the receiver, the interleaved data are demultiplexed and routed to the appropriate destination buffer. For each input source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there is an identical output destination that will receive the output data at the same rate at which it was generated</a:t>
            </a:r>
            <a:r>
              <a:rPr lang="en-US" dirty="0" smtClean="0">
                <a:latin typeface="Times" pitchFamily="-110" charset="0"/>
              </a:rPr>
              <a:t>.</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mn-ea"/>
                <a:cs typeface="+mn-cs"/>
              </a:rPr>
              <a:t>Synchronous TDM is called synchronous not because synchronous transmission</a:t>
            </a:r>
          </a:p>
          <a:p>
            <a:r>
              <a:rPr lang="en-US" sz="1200" kern="1200" baseline="0" dirty="0" smtClean="0">
                <a:solidFill>
                  <a:schemeClr val="tx1"/>
                </a:solidFill>
                <a:latin typeface="Times New Roman" pitchFamily="-110" charset="0"/>
                <a:ea typeface="+mn-ea"/>
                <a:cs typeface="+mn-cs"/>
              </a:rPr>
              <a:t>is used, but because the time slots are </a:t>
            </a:r>
            <a:r>
              <a:rPr lang="en-US" sz="1200" kern="1200" baseline="0" dirty="0" err="1" smtClean="0">
                <a:solidFill>
                  <a:schemeClr val="tx1"/>
                </a:solidFill>
                <a:latin typeface="Times New Roman" pitchFamily="-110" charset="0"/>
                <a:ea typeface="+mn-ea"/>
                <a:cs typeface="+mn-cs"/>
              </a:rPr>
              <a:t>preassigned</a:t>
            </a:r>
            <a:r>
              <a:rPr lang="en-US" sz="1200" kern="1200" baseline="0" dirty="0" smtClean="0">
                <a:solidFill>
                  <a:schemeClr val="tx1"/>
                </a:solidFill>
                <a:latin typeface="Times New Roman" pitchFamily="-110" charset="0"/>
                <a:ea typeface="+mn-ea"/>
                <a:cs typeface="+mn-cs"/>
              </a:rPr>
              <a:t> to sources and fixed. The</a:t>
            </a:r>
          </a:p>
          <a:p>
            <a:r>
              <a:rPr lang="en-US" sz="1200" kern="1200" baseline="0" dirty="0" smtClean="0">
                <a:solidFill>
                  <a:schemeClr val="tx1"/>
                </a:solidFill>
                <a:latin typeface="Times New Roman" pitchFamily="-110" charset="0"/>
                <a:ea typeface="+mn-ea"/>
                <a:cs typeface="+mn-cs"/>
              </a:rPr>
              <a:t>time slots for each source are transmitted whether or not the source has data to</a:t>
            </a:r>
          </a:p>
          <a:p>
            <a:r>
              <a:rPr lang="en-US" sz="1200" kern="1200" baseline="0" dirty="0" smtClean="0">
                <a:solidFill>
                  <a:schemeClr val="tx1"/>
                </a:solidFill>
                <a:latin typeface="Times New Roman" pitchFamily="-110" charset="0"/>
                <a:ea typeface="+mn-ea"/>
                <a:cs typeface="+mn-cs"/>
              </a:rPr>
              <a:t>send. This is, of course, also the case with FDM. In both cases, capacity is wasted</a:t>
            </a:r>
          </a:p>
          <a:p>
            <a:r>
              <a:rPr lang="en-US" sz="1200" kern="1200" baseline="0" dirty="0" smtClean="0">
                <a:solidFill>
                  <a:schemeClr val="tx1"/>
                </a:solidFill>
                <a:latin typeface="Times New Roman" pitchFamily="-110" charset="0"/>
                <a:ea typeface="+mn-ea"/>
                <a:cs typeface="+mn-cs"/>
              </a:rPr>
              <a:t>to achieve simplicity of implementation. Even when fixed assignment is used, however,</a:t>
            </a:r>
          </a:p>
          <a:p>
            <a:r>
              <a:rPr lang="en-US" sz="1200" kern="1200" baseline="0" dirty="0" smtClean="0">
                <a:solidFill>
                  <a:schemeClr val="tx1"/>
                </a:solidFill>
                <a:latin typeface="Times New Roman" pitchFamily="-110" charset="0"/>
                <a:ea typeface="+mn-ea"/>
                <a:cs typeface="+mn-cs"/>
              </a:rPr>
              <a:t>it is possible for a synchronous TDM device to handle sources of different data</a:t>
            </a:r>
          </a:p>
          <a:p>
            <a:r>
              <a:rPr lang="en-US" sz="1200" kern="1200" baseline="0" dirty="0" smtClean="0">
                <a:solidFill>
                  <a:schemeClr val="tx1"/>
                </a:solidFill>
                <a:latin typeface="Times New Roman" pitchFamily="-110" charset="0"/>
                <a:ea typeface="+mn-ea"/>
                <a:cs typeface="+mn-cs"/>
              </a:rPr>
              <a:t>rates. For example, the slowest input device could be assigned one slot per cycle,</a:t>
            </a:r>
          </a:p>
          <a:p>
            <a:r>
              <a:rPr lang="en-US" sz="1200" kern="1200" baseline="0" dirty="0" smtClean="0">
                <a:solidFill>
                  <a:schemeClr val="tx1"/>
                </a:solidFill>
                <a:latin typeface="Times New Roman" pitchFamily="-110" charset="0"/>
                <a:ea typeface="+mn-ea"/>
                <a:cs typeface="+mn-cs"/>
              </a:rPr>
              <a:t>while faster devices are assigned multiple slots per cycle.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alternative to synchronous TDM is statistical TDM . The statistical multiplexer</a:t>
            </a:r>
          </a:p>
          <a:p>
            <a:r>
              <a:rPr lang="en-US" sz="1200" kern="1200" baseline="0" dirty="0" smtClean="0">
                <a:solidFill>
                  <a:schemeClr val="tx1"/>
                </a:solidFill>
                <a:latin typeface="Times New Roman" pitchFamily="-110" charset="0"/>
                <a:ea typeface="+mn-ea"/>
                <a:cs typeface="+mn-cs"/>
              </a:rPr>
              <a:t>dynamically allocates time slots on demand. As with a synchronous TDM,</a:t>
            </a:r>
          </a:p>
          <a:p>
            <a:r>
              <a:rPr lang="en-US" sz="1200" kern="1200" baseline="0" dirty="0" smtClean="0">
                <a:solidFill>
                  <a:schemeClr val="tx1"/>
                </a:solidFill>
                <a:latin typeface="Times New Roman" pitchFamily="-110" charset="0"/>
                <a:ea typeface="+mn-ea"/>
                <a:cs typeface="+mn-cs"/>
              </a:rPr>
              <a:t>the statistical multiplexer has a number of I/O lines on one side and a higher speed</a:t>
            </a:r>
          </a:p>
          <a:p>
            <a:r>
              <a:rPr lang="en-US" sz="1200" kern="1200" baseline="0" dirty="0" smtClean="0">
                <a:solidFill>
                  <a:schemeClr val="tx1"/>
                </a:solidFill>
                <a:latin typeface="Times New Roman" pitchFamily="-110" charset="0"/>
                <a:ea typeface="+mn-ea"/>
                <a:cs typeface="+mn-cs"/>
              </a:rPr>
              <a:t>multiplexed line on the other. Each I/O line has a buffer associated with it. In the</a:t>
            </a:r>
          </a:p>
          <a:p>
            <a:r>
              <a:rPr lang="en-US" sz="1200" kern="1200" baseline="0" dirty="0" smtClean="0">
                <a:solidFill>
                  <a:schemeClr val="tx1"/>
                </a:solidFill>
                <a:latin typeface="Times New Roman" pitchFamily="-110" charset="0"/>
                <a:ea typeface="+mn-ea"/>
                <a:cs typeface="+mn-cs"/>
              </a:rPr>
              <a:t>case of the statistical multiplexer, there are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I/O lines, but only </a:t>
            </a:r>
            <a:r>
              <a:rPr lang="en-US" sz="1200" kern="1200" baseline="0" dirty="0" err="1" smtClean="0">
                <a:solidFill>
                  <a:schemeClr val="tx1"/>
                </a:solidFill>
                <a:latin typeface="Times New Roman" pitchFamily="-110" charset="0"/>
                <a:ea typeface="+mn-ea"/>
                <a:cs typeface="+mn-cs"/>
              </a:rPr>
              <a:t>k</a:t>
            </a:r>
            <a:r>
              <a:rPr lang="en-US" sz="1200" kern="1200" baseline="0" dirty="0" smtClean="0">
                <a:solidFill>
                  <a:schemeClr val="tx1"/>
                </a:solidFill>
                <a:latin typeface="Times New Roman" pitchFamily="-110" charset="0"/>
                <a:ea typeface="+mn-ea"/>
                <a:cs typeface="+mn-cs"/>
              </a:rPr>
              <a:t> , where </a:t>
            </a:r>
            <a:r>
              <a:rPr lang="en-US" sz="1200" kern="1200" baseline="0" dirty="0" err="1" smtClean="0">
                <a:solidFill>
                  <a:schemeClr val="tx1"/>
                </a:solidFill>
                <a:latin typeface="Times New Roman" pitchFamily="-110" charset="0"/>
                <a:ea typeface="+mn-ea"/>
                <a:cs typeface="+mn-cs"/>
              </a:rPr>
              <a:t>k</a:t>
            </a:r>
            <a:r>
              <a:rPr lang="en-US" sz="1200" kern="1200" baseline="0" dirty="0" smtClean="0">
                <a:solidFill>
                  <a:schemeClr val="tx1"/>
                </a:solidFill>
                <a:latin typeface="Times New Roman" pitchFamily="-110" charset="0"/>
                <a:ea typeface="+mn-ea"/>
                <a:cs typeface="+mn-cs"/>
              </a:rPr>
              <a:t> &lt;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a:t>
            </a:r>
          </a:p>
          <a:p>
            <a:r>
              <a:rPr lang="en-US" sz="1200" kern="1200" baseline="0" dirty="0" smtClean="0">
                <a:solidFill>
                  <a:schemeClr val="tx1"/>
                </a:solidFill>
                <a:latin typeface="Times New Roman" pitchFamily="-110" charset="0"/>
                <a:ea typeface="+mn-ea"/>
                <a:cs typeface="+mn-cs"/>
              </a:rPr>
              <a:t>time slots available on the TDM frame. For input, the function of the multiplexer</a:t>
            </a:r>
          </a:p>
          <a:p>
            <a:r>
              <a:rPr lang="en-US" sz="1200" kern="1200" baseline="0" dirty="0" smtClean="0">
                <a:solidFill>
                  <a:schemeClr val="tx1"/>
                </a:solidFill>
                <a:latin typeface="Times New Roman" pitchFamily="-110" charset="0"/>
                <a:ea typeface="+mn-ea"/>
                <a:cs typeface="+mn-cs"/>
              </a:rPr>
              <a:t>is to scan the input buffers, collecting data until a frame is filled, and then send the</a:t>
            </a:r>
          </a:p>
          <a:p>
            <a:r>
              <a:rPr lang="en-US" sz="1200" kern="1200" baseline="0" dirty="0" smtClean="0">
                <a:solidFill>
                  <a:schemeClr val="tx1"/>
                </a:solidFill>
                <a:latin typeface="Times New Roman" pitchFamily="-110" charset="0"/>
                <a:ea typeface="+mn-ea"/>
                <a:cs typeface="+mn-cs"/>
              </a:rPr>
              <a:t>frame. On output, the multiplexer receives a frame and distributes the slots of data</a:t>
            </a:r>
          </a:p>
          <a:p>
            <a:r>
              <a:rPr lang="en-US" sz="1200" kern="1200" baseline="0" dirty="0" smtClean="0">
                <a:solidFill>
                  <a:schemeClr val="tx1"/>
                </a:solidFill>
                <a:latin typeface="Times New Roman" pitchFamily="-110" charset="0"/>
                <a:ea typeface="+mn-ea"/>
                <a:cs typeface="+mn-cs"/>
              </a:rPr>
              <a:t>to the appropriate output buffers. Packet switching is, in effect, a form of statistical</a:t>
            </a:r>
          </a:p>
          <a:p>
            <a:r>
              <a:rPr lang="en-US" sz="1200" kern="1200" baseline="0" dirty="0" smtClean="0">
                <a:solidFill>
                  <a:schemeClr val="tx1"/>
                </a:solidFill>
                <a:latin typeface="Times New Roman" pitchFamily="-110" charset="0"/>
                <a:ea typeface="+mn-ea"/>
                <a:cs typeface="+mn-cs"/>
              </a:rPr>
              <a:t>TDM. For a further discussion of statistical TDM, see Appendix I.</a:t>
            </a:r>
            <a:endParaRPr lang="en-US" dirty="0" smtClean="0">
              <a:latin typeface="Times" pitchFamily="-110" charset="0"/>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A817F-2C13-8B45-B123-A510BF0C1BB1}" type="slidenum">
              <a:rPr lang="en-US"/>
              <a:pPr/>
              <a:t>14</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reader will note that the transmitted data stream depicted in Figure 8.6b does</a:t>
            </a:r>
          </a:p>
          <a:p>
            <a:r>
              <a:rPr lang="en-US" sz="1200" kern="1200" baseline="0" dirty="0" smtClean="0">
                <a:solidFill>
                  <a:schemeClr val="tx1"/>
                </a:solidFill>
                <a:latin typeface="Times New Roman" pitchFamily="-110" charset="0"/>
                <a:ea typeface="+mn-ea"/>
                <a:cs typeface="+mn-cs"/>
              </a:rPr>
              <a:t>not contain the headers and trailers that we have come to associate with synchronous</a:t>
            </a:r>
          </a:p>
          <a:p>
            <a:r>
              <a:rPr lang="en-US" sz="1200" kern="1200" baseline="0" dirty="0" smtClean="0">
                <a:solidFill>
                  <a:schemeClr val="tx1"/>
                </a:solidFill>
                <a:latin typeface="Times New Roman" pitchFamily="-110" charset="0"/>
                <a:ea typeface="+mn-ea"/>
                <a:cs typeface="+mn-cs"/>
              </a:rPr>
              <a:t>transmission. The reason is that the control mechanisms provided by a data</a:t>
            </a:r>
          </a:p>
          <a:p>
            <a:r>
              <a:rPr lang="en-US" sz="1200" kern="1200" baseline="0" dirty="0" smtClean="0">
                <a:solidFill>
                  <a:schemeClr val="tx1"/>
                </a:solidFill>
                <a:latin typeface="Times New Roman" pitchFamily="-110" charset="0"/>
                <a:ea typeface="+mn-ea"/>
                <a:cs typeface="+mn-cs"/>
              </a:rPr>
              <a:t>link protocol are not needed. It is instructive to ponder this point, and we do so by</a:t>
            </a:r>
          </a:p>
          <a:p>
            <a:r>
              <a:rPr lang="en-US" sz="1200" kern="1200" baseline="0" dirty="0" smtClean="0">
                <a:solidFill>
                  <a:schemeClr val="tx1"/>
                </a:solidFill>
                <a:latin typeface="Times New Roman" pitchFamily="-110" charset="0"/>
                <a:ea typeface="+mn-ea"/>
                <a:cs typeface="+mn-cs"/>
              </a:rPr>
              <a:t>considering two key data link control mechanisms: flow control and error control. It</a:t>
            </a:r>
          </a:p>
          <a:p>
            <a:r>
              <a:rPr lang="en-US" sz="1200" kern="1200" baseline="0" dirty="0" smtClean="0">
                <a:solidFill>
                  <a:schemeClr val="tx1"/>
                </a:solidFill>
                <a:latin typeface="Times New Roman" pitchFamily="-110" charset="0"/>
                <a:ea typeface="+mn-ea"/>
                <a:cs typeface="+mn-cs"/>
              </a:rPr>
              <a:t>should be clear that, as far as the multiplexer and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(Figure 8.1) are concerned,</a:t>
            </a:r>
          </a:p>
          <a:p>
            <a:r>
              <a:rPr lang="en-US" sz="1200" kern="1200" baseline="0" dirty="0" smtClean="0">
                <a:solidFill>
                  <a:schemeClr val="tx1"/>
                </a:solidFill>
                <a:latin typeface="Times New Roman" pitchFamily="-110" charset="0"/>
                <a:ea typeface="+mn-ea"/>
                <a:cs typeface="+mn-cs"/>
              </a:rPr>
              <a:t>flow control is not needed. The data rate on the multiplexed line is fixed, and</a:t>
            </a:r>
          </a:p>
          <a:p>
            <a:r>
              <a:rPr lang="en-US" sz="1200" kern="1200" baseline="0" dirty="0" smtClean="0">
                <a:solidFill>
                  <a:schemeClr val="tx1"/>
                </a:solidFill>
                <a:latin typeface="Times New Roman" pitchFamily="-110" charset="0"/>
                <a:ea typeface="+mn-ea"/>
                <a:cs typeface="+mn-cs"/>
              </a:rPr>
              <a:t>the multiplexer and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are designed to operate at that rate. But suppose</a:t>
            </a:r>
          </a:p>
          <a:p>
            <a:r>
              <a:rPr lang="en-US" sz="1200" kern="1200" baseline="0" dirty="0" smtClean="0">
                <a:solidFill>
                  <a:schemeClr val="tx1"/>
                </a:solidFill>
                <a:latin typeface="Times New Roman" pitchFamily="-110" charset="0"/>
                <a:ea typeface="+mn-ea"/>
                <a:cs typeface="+mn-cs"/>
              </a:rPr>
              <a:t>that one of the individual output lines attaches to a device that is temporarily unable</a:t>
            </a:r>
          </a:p>
          <a:p>
            <a:r>
              <a:rPr lang="en-US" sz="1200" kern="1200" baseline="0" dirty="0" smtClean="0">
                <a:solidFill>
                  <a:schemeClr val="tx1"/>
                </a:solidFill>
                <a:latin typeface="Times New Roman" pitchFamily="-110" charset="0"/>
                <a:ea typeface="+mn-ea"/>
                <a:cs typeface="+mn-cs"/>
              </a:rPr>
              <a:t>to accept data. Should the transmission of TDM frames cease? Clearly not, because</a:t>
            </a:r>
          </a:p>
          <a:p>
            <a:r>
              <a:rPr lang="en-US" sz="1200" kern="1200" baseline="0" dirty="0" smtClean="0">
                <a:solidFill>
                  <a:schemeClr val="tx1"/>
                </a:solidFill>
                <a:latin typeface="Times New Roman" pitchFamily="-110" charset="0"/>
                <a:ea typeface="+mn-ea"/>
                <a:cs typeface="+mn-cs"/>
              </a:rPr>
              <a:t>the remaining output lines are expecting to receive data at predetermined times.</a:t>
            </a:r>
          </a:p>
          <a:p>
            <a:r>
              <a:rPr lang="en-US" sz="1200" kern="1200" baseline="0" dirty="0" smtClean="0">
                <a:solidFill>
                  <a:schemeClr val="tx1"/>
                </a:solidFill>
                <a:latin typeface="Times New Roman" pitchFamily="-110" charset="0"/>
                <a:ea typeface="+mn-ea"/>
                <a:cs typeface="+mn-cs"/>
              </a:rPr>
              <a:t>The solution is for the saturated output device to cause the flow of data from the corresponding</a:t>
            </a:r>
          </a:p>
          <a:p>
            <a:r>
              <a:rPr lang="en-US" sz="1200" kern="1200" baseline="0" dirty="0" smtClean="0">
                <a:solidFill>
                  <a:schemeClr val="tx1"/>
                </a:solidFill>
                <a:latin typeface="Times New Roman" pitchFamily="-110" charset="0"/>
                <a:ea typeface="+mn-ea"/>
                <a:cs typeface="+mn-cs"/>
              </a:rPr>
              <a:t>input device to cease. Thus, for a while, the channel in question will carry</a:t>
            </a:r>
          </a:p>
          <a:p>
            <a:r>
              <a:rPr lang="en-US" sz="1200" kern="1200" baseline="0" dirty="0" smtClean="0">
                <a:solidFill>
                  <a:schemeClr val="tx1"/>
                </a:solidFill>
                <a:latin typeface="Times New Roman" pitchFamily="-110" charset="0"/>
                <a:ea typeface="+mn-ea"/>
                <a:cs typeface="+mn-cs"/>
              </a:rPr>
              <a:t>empty slots, but the frames as a whole will maintain the same transmission rate.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reasoning for error control is the same. It would not do to request</a:t>
            </a:r>
          </a:p>
          <a:p>
            <a:r>
              <a:rPr lang="en-US" sz="1200" kern="1200" baseline="0" dirty="0" smtClean="0">
                <a:solidFill>
                  <a:schemeClr val="tx1"/>
                </a:solidFill>
                <a:latin typeface="Times New Roman" pitchFamily="-110" charset="0"/>
                <a:ea typeface="+mn-ea"/>
                <a:cs typeface="+mn-cs"/>
              </a:rPr>
              <a:t>retransmission of an entire TDM frame because an error occurs on one channel.</a:t>
            </a:r>
          </a:p>
          <a:p>
            <a:r>
              <a:rPr lang="en-US" sz="1200" kern="1200" baseline="0" dirty="0" smtClean="0">
                <a:solidFill>
                  <a:schemeClr val="tx1"/>
                </a:solidFill>
                <a:latin typeface="Times New Roman" pitchFamily="-110" charset="0"/>
                <a:ea typeface="+mn-ea"/>
                <a:cs typeface="+mn-cs"/>
              </a:rPr>
              <a:t>The devices using the other channels do not want a retransmission nor would they</a:t>
            </a:r>
          </a:p>
          <a:p>
            <a:r>
              <a:rPr lang="en-US" sz="1200" kern="1200" baseline="0" dirty="0" smtClean="0">
                <a:solidFill>
                  <a:schemeClr val="tx1"/>
                </a:solidFill>
                <a:latin typeface="Times New Roman" pitchFamily="-110" charset="0"/>
                <a:ea typeface="+mn-ea"/>
                <a:cs typeface="+mn-cs"/>
              </a:rPr>
              <a:t>know that a retransmission has been requested by some other device on another</a:t>
            </a:r>
          </a:p>
          <a:p>
            <a:r>
              <a:rPr lang="en-US" sz="1200" kern="1200" baseline="0" dirty="0" smtClean="0">
                <a:solidFill>
                  <a:schemeClr val="tx1"/>
                </a:solidFill>
                <a:latin typeface="Times New Roman" pitchFamily="-110" charset="0"/>
                <a:ea typeface="+mn-ea"/>
                <a:cs typeface="+mn-cs"/>
              </a:rPr>
              <a:t>channel. Again, the solution is to apply error control on a per-channel basis.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Flow control and error control can be provided on a per-channel basis by using</a:t>
            </a:r>
          </a:p>
          <a:p>
            <a:r>
              <a:rPr lang="en-US" sz="1200" kern="1200" baseline="0" dirty="0" smtClean="0">
                <a:solidFill>
                  <a:schemeClr val="tx1"/>
                </a:solidFill>
                <a:latin typeface="Times New Roman" pitchFamily="-110" charset="0"/>
                <a:ea typeface="+mn-ea"/>
                <a:cs typeface="+mn-cs"/>
              </a:rPr>
              <a:t>a data link control protocol such as HDLC on a per-channel basis.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05AE8-7D75-014F-8FD6-07AEB5111ECB}" type="slidenum">
              <a:rPr lang="en-US"/>
              <a:pPr/>
              <a:t>15</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8.7 provides a simplified example. We assume two data</a:t>
            </a:r>
          </a:p>
          <a:p>
            <a:r>
              <a:rPr lang="en-US" sz="1200" kern="1200" baseline="0" dirty="0" smtClean="0">
                <a:solidFill>
                  <a:schemeClr val="tx1"/>
                </a:solidFill>
                <a:latin typeface="Times New Roman" pitchFamily="-110" charset="0"/>
                <a:ea typeface="+mn-ea"/>
                <a:cs typeface="+mn-cs"/>
              </a:rPr>
              <a:t>sources, each using HDLC. One is transmitting a stream of HDLC frames containing</a:t>
            </a:r>
          </a:p>
          <a:p>
            <a:r>
              <a:rPr lang="en-US" sz="1200" kern="1200" baseline="0" dirty="0" smtClean="0">
                <a:solidFill>
                  <a:schemeClr val="tx1"/>
                </a:solidFill>
                <a:latin typeface="Times New Roman" pitchFamily="-110" charset="0"/>
                <a:ea typeface="+mn-ea"/>
                <a:cs typeface="+mn-cs"/>
              </a:rPr>
              <a:t>three octets of data each, and the other is transmitting HDLC frames</a:t>
            </a:r>
          </a:p>
          <a:p>
            <a:r>
              <a:rPr lang="en-US" sz="1200" kern="1200" baseline="0" dirty="0" smtClean="0">
                <a:solidFill>
                  <a:schemeClr val="tx1"/>
                </a:solidFill>
                <a:latin typeface="Times New Roman" pitchFamily="-110" charset="0"/>
                <a:ea typeface="+mn-ea"/>
                <a:cs typeface="+mn-cs"/>
              </a:rPr>
              <a:t>containing four octets of data. For clarity, we assume that character-interleaved</a:t>
            </a:r>
          </a:p>
          <a:p>
            <a:r>
              <a:rPr lang="en-US" sz="1200" kern="1200" baseline="0" dirty="0" smtClean="0">
                <a:solidFill>
                  <a:schemeClr val="tx1"/>
                </a:solidFill>
                <a:latin typeface="Times New Roman" pitchFamily="-110" charset="0"/>
                <a:ea typeface="+mn-ea"/>
                <a:cs typeface="+mn-cs"/>
              </a:rPr>
              <a:t>multiplexing is used, although bit interleaving is more typical. Notice what is</a:t>
            </a:r>
          </a:p>
          <a:p>
            <a:r>
              <a:rPr lang="en-US" sz="1200" kern="1200" baseline="0" dirty="0" smtClean="0">
                <a:solidFill>
                  <a:schemeClr val="tx1"/>
                </a:solidFill>
                <a:latin typeface="Times New Roman" pitchFamily="-110" charset="0"/>
                <a:ea typeface="+mn-ea"/>
                <a:cs typeface="+mn-cs"/>
              </a:rPr>
              <a:t>happening. The octets of the HDLC frames from the two sources are shuffled</a:t>
            </a:r>
          </a:p>
          <a:p>
            <a:r>
              <a:rPr lang="en-US" sz="1200" kern="1200" baseline="0" dirty="0" smtClean="0">
                <a:solidFill>
                  <a:schemeClr val="tx1"/>
                </a:solidFill>
                <a:latin typeface="Times New Roman" pitchFamily="-110" charset="0"/>
                <a:ea typeface="+mn-ea"/>
                <a:cs typeface="+mn-cs"/>
              </a:rPr>
              <a:t>together for transmission over the multiplexed line. The reader may initially</a:t>
            </a:r>
          </a:p>
          <a:p>
            <a:r>
              <a:rPr lang="en-US" sz="1200" kern="1200" baseline="0" dirty="0" smtClean="0">
                <a:solidFill>
                  <a:schemeClr val="tx1"/>
                </a:solidFill>
                <a:latin typeface="Times New Roman" pitchFamily="-110" charset="0"/>
                <a:ea typeface="+mn-ea"/>
                <a:cs typeface="+mn-cs"/>
              </a:rPr>
              <a:t>be uncomfortable with this diagram, because the HDLC frames have lost their</a:t>
            </a:r>
          </a:p>
          <a:p>
            <a:r>
              <a:rPr lang="en-US" sz="1200" kern="1200" baseline="0" dirty="0" smtClean="0">
                <a:solidFill>
                  <a:schemeClr val="tx1"/>
                </a:solidFill>
                <a:latin typeface="Times New Roman" pitchFamily="-110" charset="0"/>
                <a:ea typeface="+mn-ea"/>
                <a:cs typeface="+mn-cs"/>
              </a:rPr>
              <a:t>integrity in some sense. For example, each frame check sequence (FCS) on the</a:t>
            </a:r>
          </a:p>
          <a:p>
            <a:r>
              <a:rPr lang="en-US" sz="1200" kern="1200" baseline="0" dirty="0" smtClean="0">
                <a:solidFill>
                  <a:schemeClr val="tx1"/>
                </a:solidFill>
                <a:latin typeface="Times New Roman" pitchFamily="-110" charset="0"/>
                <a:ea typeface="+mn-ea"/>
                <a:cs typeface="+mn-cs"/>
              </a:rPr>
              <a:t>line applies to a disjointed set of bits. Even the FCS is not in one piece. However,</a:t>
            </a:r>
          </a:p>
          <a:p>
            <a:r>
              <a:rPr lang="en-US" sz="1200" kern="1200" baseline="0" dirty="0" smtClean="0">
                <a:solidFill>
                  <a:schemeClr val="tx1"/>
                </a:solidFill>
                <a:latin typeface="Times New Roman" pitchFamily="-110" charset="0"/>
                <a:ea typeface="+mn-ea"/>
                <a:cs typeface="+mn-cs"/>
              </a:rPr>
              <a:t>the pieces are reassembled correctly before they are seen by the device on the</a:t>
            </a:r>
          </a:p>
          <a:p>
            <a:r>
              <a:rPr lang="en-US" sz="1200" kern="1200" baseline="0" dirty="0" smtClean="0">
                <a:solidFill>
                  <a:schemeClr val="tx1"/>
                </a:solidFill>
                <a:latin typeface="Times New Roman" pitchFamily="-110" charset="0"/>
                <a:ea typeface="+mn-ea"/>
                <a:cs typeface="+mn-cs"/>
              </a:rPr>
              <a:t>other end of the HDLC protocol. In this sense, the multiplexing/</a:t>
            </a:r>
            <a:r>
              <a:rPr lang="en-US" sz="1200" kern="1200" baseline="0" dirty="0" err="1" smtClean="0">
                <a:solidFill>
                  <a:schemeClr val="tx1"/>
                </a:solidFill>
                <a:latin typeface="Times New Roman" pitchFamily="-110" charset="0"/>
                <a:ea typeface="+mn-ea"/>
                <a:cs typeface="+mn-cs"/>
              </a:rPr>
              <a:t>demultiplexing</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operation is transparent to the attached stations; to each communicating pair of</a:t>
            </a:r>
          </a:p>
          <a:p>
            <a:r>
              <a:rPr lang="en-US" sz="1200" kern="1200" baseline="0" dirty="0" smtClean="0">
                <a:solidFill>
                  <a:schemeClr val="tx1"/>
                </a:solidFill>
                <a:latin typeface="Times New Roman" pitchFamily="-110" charset="0"/>
                <a:ea typeface="+mn-ea"/>
                <a:cs typeface="+mn-cs"/>
              </a:rPr>
              <a:t>stations, it appears that they have a dedicated link.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One refinement is needed in Figure 8.7. Both ends of the line need to be a</a:t>
            </a:r>
          </a:p>
          <a:p>
            <a:r>
              <a:rPr lang="en-US" sz="1200" kern="1200" baseline="0" dirty="0" smtClean="0">
                <a:solidFill>
                  <a:schemeClr val="tx1"/>
                </a:solidFill>
                <a:latin typeface="Times New Roman" pitchFamily="-110" charset="0"/>
                <a:ea typeface="+mn-ea"/>
                <a:cs typeface="+mn-cs"/>
              </a:rPr>
              <a:t>combination multiplexer/</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with a full-duplex line in between. Then</a:t>
            </a:r>
          </a:p>
          <a:p>
            <a:r>
              <a:rPr lang="en-US" sz="1200" kern="1200" baseline="0" dirty="0" smtClean="0">
                <a:solidFill>
                  <a:schemeClr val="tx1"/>
                </a:solidFill>
                <a:latin typeface="Times New Roman" pitchFamily="-110" charset="0"/>
                <a:ea typeface="+mn-ea"/>
                <a:cs typeface="+mn-cs"/>
              </a:rPr>
              <a:t>each channel consists of two sets of slots, one traveling in each direction. The individual</a:t>
            </a:r>
          </a:p>
          <a:p>
            <a:r>
              <a:rPr lang="en-US" sz="1200" kern="1200" baseline="0" dirty="0" smtClean="0">
                <a:solidFill>
                  <a:schemeClr val="tx1"/>
                </a:solidFill>
                <a:latin typeface="Times New Roman" pitchFamily="-110" charset="0"/>
                <a:ea typeface="+mn-ea"/>
                <a:cs typeface="+mn-cs"/>
              </a:rPr>
              <a:t>devices attached at each end can, in pairs, use HDLC to control their own</a:t>
            </a:r>
          </a:p>
          <a:p>
            <a:r>
              <a:rPr lang="en-US" sz="1200" kern="1200" baseline="0" dirty="0" smtClean="0">
                <a:solidFill>
                  <a:schemeClr val="tx1"/>
                </a:solidFill>
                <a:latin typeface="Times New Roman" pitchFamily="-110" charset="0"/>
                <a:ea typeface="+mn-ea"/>
                <a:cs typeface="+mn-cs"/>
              </a:rPr>
              <a:t>channel. The multiplexer/</a:t>
            </a:r>
            <a:r>
              <a:rPr lang="en-US" sz="1200" kern="1200" baseline="0" dirty="0" err="1" smtClean="0">
                <a:solidFill>
                  <a:schemeClr val="tx1"/>
                </a:solidFill>
                <a:latin typeface="Times New Roman" pitchFamily="-110" charset="0"/>
                <a:ea typeface="+mn-ea"/>
                <a:cs typeface="+mn-cs"/>
              </a:rPr>
              <a:t>demultiplexers</a:t>
            </a:r>
            <a:r>
              <a:rPr lang="en-US" sz="1200" kern="1200" baseline="0" dirty="0" smtClean="0">
                <a:solidFill>
                  <a:schemeClr val="tx1"/>
                </a:solidFill>
                <a:latin typeface="Times New Roman" pitchFamily="-110" charset="0"/>
                <a:ea typeface="+mn-ea"/>
                <a:cs typeface="+mn-cs"/>
              </a:rPr>
              <a:t> need not be concerned with these matters.</a:t>
            </a:r>
            <a:endParaRPr lang="en-US" dirty="0" smtClean="0">
              <a:latin typeface="Times" pitchFamily="-110" charset="0"/>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AFA9E-02DD-0246-A6F0-E0E6F0D7480E}" type="slidenum">
              <a:rPr lang="en-US"/>
              <a:pPr/>
              <a:t>16</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We have seen that a link control protocol is not needed to manage the</a:t>
            </a:r>
          </a:p>
          <a:p>
            <a:r>
              <a:rPr lang="en-US" sz="1200" kern="1200" baseline="0" dirty="0" smtClean="0">
                <a:solidFill>
                  <a:schemeClr val="tx1"/>
                </a:solidFill>
                <a:latin typeface="Times New Roman" pitchFamily="-110" charset="0"/>
                <a:ea typeface="+mn-ea"/>
                <a:cs typeface="+mn-cs"/>
              </a:rPr>
              <a:t>overall TDM link. There is, however, a basic requirement for framing. Because we</a:t>
            </a:r>
          </a:p>
          <a:p>
            <a:r>
              <a:rPr lang="en-US" sz="1200" kern="1200" baseline="0" dirty="0" smtClean="0">
                <a:solidFill>
                  <a:schemeClr val="tx1"/>
                </a:solidFill>
                <a:latin typeface="Times New Roman" pitchFamily="-110" charset="0"/>
                <a:ea typeface="+mn-ea"/>
                <a:cs typeface="+mn-cs"/>
              </a:rPr>
              <a:t>are not providing flag or SYNC characters to bracket TDM frames, some means is</a:t>
            </a:r>
          </a:p>
          <a:p>
            <a:r>
              <a:rPr lang="en-US" sz="1200" kern="1200" baseline="0" dirty="0" smtClean="0">
                <a:solidFill>
                  <a:schemeClr val="tx1"/>
                </a:solidFill>
                <a:latin typeface="Times New Roman" pitchFamily="-110" charset="0"/>
                <a:ea typeface="+mn-ea"/>
                <a:cs typeface="+mn-cs"/>
              </a:rPr>
              <a:t>needed to assure frame synchronization. It is clearly important to maintain framing</a:t>
            </a:r>
          </a:p>
          <a:p>
            <a:r>
              <a:rPr lang="en-US" sz="1200" kern="1200" baseline="0" dirty="0" smtClean="0">
                <a:solidFill>
                  <a:schemeClr val="tx1"/>
                </a:solidFill>
                <a:latin typeface="Times New Roman" pitchFamily="-110" charset="0"/>
                <a:ea typeface="+mn-ea"/>
                <a:cs typeface="+mn-cs"/>
              </a:rPr>
              <a:t>synchronization because, if the source and destination are out of step, data on all</a:t>
            </a:r>
          </a:p>
          <a:p>
            <a:r>
              <a:rPr lang="en-US" sz="1200" kern="1200" baseline="0" dirty="0" smtClean="0">
                <a:solidFill>
                  <a:schemeClr val="tx1"/>
                </a:solidFill>
                <a:latin typeface="Times New Roman" pitchFamily="-110" charset="0"/>
                <a:ea typeface="+mn-ea"/>
                <a:cs typeface="+mn-cs"/>
              </a:rPr>
              <a:t>channels are lost.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Perhaps the most common mechanism for framing is known as added-digit</a:t>
            </a:r>
          </a:p>
          <a:p>
            <a:r>
              <a:rPr lang="en-US" sz="1200" kern="1200" baseline="0" dirty="0" smtClean="0">
                <a:solidFill>
                  <a:schemeClr val="tx1"/>
                </a:solidFill>
                <a:latin typeface="Times New Roman" pitchFamily="-110" charset="0"/>
                <a:ea typeface="+mn-ea"/>
                <a:cs typeface="+mn-cs"/>
              </a:rPr>
              <a:t>framing. In this scheme, typically, one control bit is added to each TDM frame. An</a:t>
            </a:r>
          </a:p>
          <a:p>
            <a:r>
              <a:rPr lang="en-US" sz="1200" kern="1200" baseline="0" dirty="0" smtClean="0">
                <a:solidFill>
                  <a:schemeClr val="tx1"/>
                </a:solidFill>
                <a:latin typeface="Times New Roman" pitchFamily="-110" charset="0"/>
                <a:ea typeface="+mn-ea"/>
                <a:cs typeface="+mn-cs"/>
              </a:rPr>
              <a:t> identifiable pattern of bits, from frame to frame, is used as a “control channel.”</a:t>
            </a:r>
          </a:p>
          <a:p>
            <a:r>
              <a:rPr lang="en-US" sz="1200" kern="1200" baseline="0" dirty="0" smtClean="0">
                <a:solidFill>
                  <a:schemeClr val="tx1"/>
                </a:solidFill>
                <a:latin typeface="Times New Roman" pitchFamily="-110" charset="0"/>
                <a:ea typeface="+mn-ea"/>
                <a:cs typeface="+mn-cs"/>
              </a:rPr>
              <a:t>A typical example is the alternating bit pattern, 101010. . . . This is a pattern unlikely</a:t>
            </a:r>
          </a:p>
          <a:p>
            <a:r>
              <a:rPr lang="en-US" sz="1200" kern="1200" baseline="0" dirty="0" smtClean="0">
                <a:solidFill>
                  <a:schemeClr val="tx1"/>
                </a:solidFill>
                <a:latin typeface="Times New Roman" pitchFamily="-110" charset="0"/>
                <a:ea typeface="+mn-ea"/>
                <a:cs typeface="+mn-cs"/>
              </a:rPr>
              <a:t>to be sustained on a data channel. Thus, to synchronize, a receiver compares the</a:t>
            </a:r>
          </a:p>
          <a:p>
            <a:r>
              <a:rPr lang="en-US" sz="1200" kern="1200" baseline="0" dirty="0" smtClean="0">
                <a:solidFill>
                  <a:schemeClr val="tx1"/>
                </a:solidFill>
                <a:latin typeface="Times New Roman" pitchFamily="-110" charset="0"/>
                <a:ea typeface="+mn-ea"/>
                <a:cs typeface="+mn-cs"/>
              </a:rPr>
              <a:t>incoming bits of one frame position to the expected pattern. If the pattern does</a:t>
            </a:r>
          </a:p>
          <a:p>
            <a:r>
              <a:rPr lang="en-US" sz="1200" kern="1200" baseline="0" dirty="0" smtClean="0">
                <a:solidFill>
                  <a:schemeClr val="tx1"/>
                </a:solidFill>
                <a:latin typeface="Times New Roman" pitchFamily="-110" charset="0"/>
                <a:ea typeface="+mn-ea"/>
                <a:cs typeface="+mn-cs"/>
              </a:rPr>
              <a:t>not match, successive bit positions are searched until the pattern persists over multiple</a:t>
            </a:r>
          </a:p>
          <a:p>
            <a:r>
              <a:rPr lang="en-US" sz="1200" kern="1200" baseline="0" dirty="0" smtClean="0">
                <a:solidFill>
                  <a:schemeClr val="tx1"/>
                </a:solidFill>
                <a:latin typeface="Times New Roman" pitchFamily="-110" charset="0"/>
                <a:ea typeface="+mn-ea"/>
                <a:cs typeface="+mn-cs"/>
              </a:rPr>
              <a:t>frames. Once framing synchronization is established, the receiver continues to</a:t>
            </a:r>
          </a:p>
          <a:p>
            <a:r>
              <a:rPr lang="en-US" sz="1200" kern="1200" baseline="0" dirty="0" smtClean="0">
                <a:solidFill>
                  <a:schemeClr val="tx1"/>
                </a:solidFill>
                <a:latin typeface="Times New Roman" pitchFamily="-110" charset="0"/>
                <a:ea typeface="+mn-ea"/>
                <a:cs typeface="+mn-cs"/>
              </a:rPr>
              <a:t>monitor the framing bit channel. If the pattern breaks down, the receiver must again enter a framing search mode.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D2796-DBFF-AB47-8868-42F6EA8487D5}" type="slidenum">
              <a:rPr lang="en-US"/>
              <a:pPr/>
              <a:t>17</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a:latin typeface="Times" pitchFamily="-110" charset="0"/>
              </a:rPr>
              <a:t>Perhaps the most difficult problem in the design of a synchronous time division multiplexer is that of synchronizing the various data sources. If each source has a separate clock, any variation among clocks could cause loss of synchronization. Also, in some cases, the data rates of the input data streams are not related by a simple rational number. For both these problems, a technique known as pulse stuffing is an effective remedy. With pulse stuffing, the outgoing data rate of the multiplexer, excluding framing bits, is higher than the sum of the maximum instantaneous incoming rates. The extra capacity is used by stuffing extra dummy bits or pulses into each incoming signal until its rate is raised to that of a locally generated clock signal. The stuffed pulses are inserted at fixed locations in the multiplexer frame format so that they may be identified and removed at the demultiplexer.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7FDBF-71CA-DC44-8E28-22A6551EA0C9}" type="slidenum">
              <a:rPr lang="en-US"/>
              <a:pPr/>
              <a:t>18</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An example, from [COUC13], illustrates the use of synchronous</a:t>
            </a:r>
          </a:p>
          <a:p>
            <a:r>
              <a:rPr lang="en-US" sz="1200" kern="1200" baseline="0" dirty="0" smtClean="0">
                <a:solidFill>
                  <a:schemeClr val="tx1"/>
                </a:solidFill>
                <a:latin typeface="Times New Roman" pitchFamily="-110" charset="0"/>
                <a:ea typeface="+mn-ea"/>
                <a:cs typeface="+mn-cs"/>
              </a:rPr>
              <a:t>TDM to multiplex digital and analog sources (Figure 8.8). Consider that</a:t>
            </a:r>
          </a:p>
          <a:p>
            <a:r>
              <a:rPr lang="en-US" sz="1200" kern="1200" baseline="0" dirty="0" smtClean="0">
                <a:solidFill>
                  <a:schemeClr val="tx1"/>
                </a:solidFill>
                <a:latin typeface="Times New Roman" pitchFamily="-110" charset="0"/>
                <a:ea typeface="+mn-ea"/>
                <a:cs typeface="+mn-cs"/>
              </a:rPr>
              <a:t>there are 11 sources to be multiplexed on a single link: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 1: Analog, 2-kHz bandwidth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 2: Analog, 4-kHz bandwidth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 3: Analog, 2-kHz bandwidth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Sources 4–11: Digital, 7200 bps synchronous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a first step, the analog sources are converted to digital using pulse code</a:t>
            </a:r>
          </a:p>
          <a:p>
            <a:r>
              <a:rPr lang="en-US" sz="1200" kern="1200" baseline="0" dirty="0" smtClean="0">
                <a:solidFill>
                  <a:schemeClr val="tx1"/>
                </a:solidFill>
                <a:latin typeface="Times New Roman" pitchFamily="-110" charset="0"/>
                <a:ea typeface="+mn-ea"/>
                <a:cs typeface="+mn-cs"/>
              </a:rPr>
              <a:t>modulation (PCM). Recall from Chapter 5 that PCM is based on the sampling</a:t>
            </a:r>
          </a:p>
          <a:p>
            <a:r>
              <a:rPr lang="en-US" sz="1200" kern="1200" baseline="0" dirty="0" smtClean="0">
                <a:solidFill>
                  <a:schemeClr val="tx1"/>
                </a:solidFill>
                <a:latin typeface="Times New Roman" pitchFamily="-110" charset="0"/>
                <a:ea typeface="+mn-ea"/>
                <a:cs typeface="+mn-cs"/>
              </a:rPr>
              <a:t>theorem, which dictates that a signal be sampled at a rate equal to twice its bandwidth.</a:t>
            </a:r>
          </a:p>
          <a:p>
            <a:r>
              <a:rPr lang="en-US" sz="1200" kern="1200" baseline="0" dirty="0" smtClean="0">
                <a:solidFill>
                  <a:schemeClr val="tx1"/>
                </a:solidFill>
                <a:latin typeface="Times New Roman" pitchFamily="-110" charset="0"/>
                <a:ea typeface="+mn-ea"/>
                <a:cs typeface="+mn-cs"/>
              </a:rPr>
              <a:t>Thus, the required sampling rate is 4000 samples per second for sources</a:t>
            </a:r>
          </a:p>
          <a:p>
            <a:r>
              <a:rPr lang="en-US" sz="1200" kern="1200" baseline="0" dirty="0" smtClean="0">
                <a:solidFill>
                  <a:schemeClr val="tx1"/>
                </a:solidFill>
                <a:latin typeface="Times New Roman" pitchFamily="-110" charset="0"/>
                <a:ea typeface="+mn-ea"/>
                <a:cs typeface="+mn-cs"/>
              </a:rPr>
              <a:t>1 and 3, and 8000 samples per second for source 2. These samples, which are</a:t>
            </a:r>
          </a:p>
          <a:p>
            <a:r>
              <a:rPr lang="en-US" sz="1200" kern="1200" baseline="0" dirty="0" smtClean="0">
                <a:solidFill>
                  <a:schemeClr val="tx1"/>
                </a:solidFill>
                <a:latin typeface="Times New Roman" pitchFamily="-110" charset="0"/>
                <a:ea typeface="+mn-ea"/>
                <a:cs typeface="+mn-cs"/>
              </a:rPr>
              <a:t>analog (PAM), must then be quantized or digitized. Let us assume that 4 bits are</a:t>
            </a:r>
          </a:p>
          <a:p>
            <a:r>
              <a:rPr lang="en-US" sz="1200" kern="1200" baseline="0" dirty="0" smtClean="0">
                <a:solidFill>
                  <a:schemeClr val="tx1"/>
                </a:solidFill>
                <a:latin typeface="Times New Roman" pitchFamily="-110" charset="0"/>
                <a:ea typeface="+mn-ea"/>
                <a:cs typeface="+mn-cs"/>
              </a:rPr>
              <a:t>used for each analog sample. For convenience, these three sources will be multiplexed</a:t>
            </a:r>
          </a:p>
          <a:p>
            <a:r>
              <a:rPr lang="en-US" sz="1200" kern="1200" baseline="0" dirty="0" smtClean="0">
                <a:solidFill>
                  <a:schemeClr val="tx1"/>
                </a:solidFill>
                <a:latin typeface="Times New Roman" pitchFamily="-110" charset="0"/>
                <a:ea typeface="+mn-ea"/>
                <a:cs typeface="+mn-cs"/>
              </a:rPr>
              <a:t>first, as a unit. At a scan rate of 4 kHz, one PAM sample each is taken</a:t>
            </a:r>
          </a:p>
          <a:p>
            <a:r>
              <a:rPr lang="en-US" sz="1200" kern="1200" baseline="0" dirty="0" smtClean="0">
                <a:solidFill>
                  <a:schemeClr val="tx1"/>
                </a:solidFill>
                <a:latin typeface="Times New Roman" pitchFamily="-110" charset="0"/>
                <a:ea typeface="+mn-ea"/>
                <a:cs typeface="+mn-cs"/>
              </a:rPr>
              <a:t>from sources 1 and 3, and two PAM samples are taken from source 2 per scan.</a:t>
            </a:r>
          </a:p>
          <a:p>
            <a:r>
              <a:rPr lang="en-US" sz="1200" kern="1200" baseline="0" dirty="0" smtClean="0">
                <a:solidFill>
                  <a:schemeClr val="tx1"/>
                </a:solidFill>
                <a:latin typeface="Times New Roman" pitchFamily="-110" charset="0"/>
                <a:ea typeface="+mn-ea"/>
                <a:cs typeface="+mn-cs"/>
              </a:rPr>
              <a:t>These four samples are interleaved and converted to 4-bit PCM samples. Thus,</a:t>
            </a:r>
          </a:p>
          <a:p>
            <a:r>
              <a:rPr lang="en-US" sz="1200" kern="1200" baseline="0" dirty="0" smtClean="0">
                <a:solidFill>
                  <a:schemeClr val="tx1"/>
                </a:solidFill>
                <a:latin typeface="Times New Roman" pitchFamily="-110" charset="0"/>
                <a:ea typeface="+mn-ea"/>
                <a:cs typeface="+mn-cs"/>
              </a:rPr>
              <a:t>a total of 16 bits is generated at a rate of 4000 times per second, for a composite</a:t>
            </a:r>
          </a:p>
          <a:p>
            <a:r>
              <a:rPr lang="en-US" sz="1200" kern="1200" baseline="0" dirty="0" smtClean="0">
                <a:solidFill>
                  <a:schemeClr val="tx1"/>
                </a:solidFill>
                <a:latin typeface="Times New Roman" pitchFamily="-110" charset="0"/>
                <a:ea typeface="+mn-ea"/>
                <a:cs typeface="+mn-cs"/>
              </a:rPr>
              <a:t>bit rate of 64 kbps.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the digital sources, pulse stuffing is used to raise each source to a rate</a:t>
            </a:r>
          </a:p>
          <a:p>
            <a:r>
              <a:rPr lang="en-US" sz="1200" kern="1200" baseline="0" dirty="0" smtClean="0">
                <a:solidFill>
                  <a:schemeClr val="tx1"/>
                </a:solidFill>
                <a:latin typeface="Times New Roman" pitchFamily="-110" charset="0"/>
                <a:ea typeface="+mn-ea"/>
                <a:cs typeface="+mn-cs"/>
              </a:rPr>
              <a:t>of 8 kbps, for an aggregate data rate of 64 kbps. A frame can consist of multiple</a:t>
            </a:r>
          </a:p>
          <a:p>
            <a:r>
              <a:rPr lang="en-US" sz="1200" kern="1200" baseline="0" dirty="0" smtClean="0">
                <a:solidFill>
                  <a:schemeClr val="tx1"/>
                </a:solidFill>
                <a:latin typeface="Times New Roman" pitchFamily="-110" charset="0"/>
                <a:ea typeface="+mn-ea"/>
                <a:cs typeface="+mn-cs"/>
              </a:rPr>
              <a:t>cycles of 32 bits, each containing 16 PCM bits and two bits from each of the eight</a:t>
            </a:r>
          </a:p>
          <a:p>
            <a:r>
              <a:rPr lang="en-US" sz="1200" kern="1200" baseline="0" dirty="0" smtClean="0">
                <a:solidFill>
                  <a:schemeClr val="tx1"/>
                </a:solidFill>
                <a:latin typeface="Times New Roman" pitchFamily="-110" charset="0"/>
                <a:ea typeface="+mn-ea"/>
                <a:cs typeface="+mn-cs"/>
              </a:rPr>
              <a:t>digital sources.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long-distance carrier system provided in the United States and throughout</a:t>
            </a:r>
          </a:p>
          <a:p>
            <a:r>
              <a:rPr lang="en-US" sz="1200" kern="1200" baseline="0" dirty="0" smtClean="0">
                <a:solidFill>
                  <a:schemeClr val="tx1"/>
                </a:solidFill>
                <a:latin typeface="Times New Roman" pitchFamily="-110" charset="0"/>
                <a:ea typeface="+mn-ea"/>
                <a:cs typeface="+mn-cs"/>
              </a:rPr>
              <a:t>the world was designed to transmit voice signals over high-capacity transmission</a:t>
            </a:r>
          </a:p>
          <a:p>
            <a:r>
              <a:rPr lang="en-US" sz="1200" kern="1200" baseline="0" dirty="0" smtClean="0">
                <a:solidFill>
                  <a:schemeClr val="tx1"/>
                </a:solidFill>
                <a:latin typeface="Times New Roman" pitchFamily="-110" charset="0"/>
                <a:ea typeface="+mn-ea"/>
                <a:cs typeface="+mn-cs"/>
              </a:rPr>
              <a:t>links, such as optical fiber, coaxial cable, and microwave. Part of the evolution of</a:t>
            </a:r>
          </a:p>
          <a:p>
            <a:r>
              <a:rPr lang="en-US" sz="1200" kern="1200" baseline="0" dirty="0" smtClean="0">
                <a:solidFill>
                  <a:schemeClr val="tx1"/>
                </a:solidFill>
                <a:latin typeface="Times New Roman" pitchFamily="-110" charset="0"/>
                <a:ea typeface="+mn-ea"/>
                <a:cs typeface="+mn-cs"/>
              </a:rPr>
              <a:t>these telecommunications networks to digital technology has been the adoption of</a:t>
            </a:r>
          </a:p>
          <a:p>
            <a:r>
              <a:rPr lang="en-US" sz="1200" kern="1200" baseline="0" dirty="0" smtClean="0">
                <a:solidFill>
                  <a:schemeClr val="tx1"/>
                </a:solidFill>
                <a:latin typeface="Times New Roman" pitchFamily="-110" charset="0"/>
                <a:ea typeface="+mn-ea"/>
                <a:cs typeface="+mn-cs"/>
              </a:rPr>
              <a:t>synchronous TDM transmission structures. In the United States, AT&amp;T developed</a:t>
            </a:r>
          </a:p>
          <a:p>
            <a:r>
              <a:rPr lang="en-US" sz="1200" kern="1200" baseline="0" dirty="0" smtClean="0">
                <a:solidFill>
                  <a:schemeClr val="tx1"/>
                </a:solidFill>
                <a:latin typeface="Times New Roman" pitchFamily="-110" charset="0"/>
                <a:ea typeface="+mn-ea"/>
                <a:cs typeface="+mn-cs"/>
              </a:rPr>
              <a:t>a hierarchy of TDM structures of various capacities; this structure is used in Canada</a:t>
            </a:r>
          </a:p>
          <a:p>
            <a:r>
              <a:rPr lang="en-US" sz="1200" kern="1200" baseline="0" dirty="0" smtClean="0">
                <a:solidFill>
                  <a:schemeClr val="tx1"/>
                </a:solidFill>
                <a:latin typeface="Times New Roman" pitchFamily="-110" charset="0"/>
                <a:ea typeface="+mn-ea"/>
                <a:cs typeface="+mn-cs"/>
              </a:rPr>
              <a:t>and Japan as well as the United States. A similar, but unfortunately not identical,</a:t>
            </a:r>
          </a:p>
          <a:p>
            <a:r>
              <a:rPr lang="en-US" sz="1200" kern="1200" baseline="0" dirty="0" smtClean="0">
                <a:solidFill>
                  <a:schemeClr val="tx1"/>
                </a:solidFill>
                <a:latin typeface="Times New Roman" pitchFamily="-110" charset="0"/>
                <a:ea typeface="+mn-ea"/>
                <a:cs typeface="+mn-cs"/>
              </a:rPr>
              <a:t>hierarchy has been adopted internationally under the auspices of ITU-T (Table 8.3).</a:t>
            </a:r>
            <a:endParaRPr lang="en-US" b="0"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In Chapter 7, we described efficient techniques for utilizing a data link under</a:t>
            </a:r>
          </a:p>
          <a:p>
            <a:r>
              <a:rPr lang="en-US" sz="1200" kern="1200" baseline="0" dirty="0" smtClean="0">
                <a:solidFill>
                  <a:schemeClr val="tx1"/>
                </a:solidFill>
                <a:latin typeface="Times New Roman" pitchFamily="-110" charset="0"/>
                <a:ea typeface="+mn-ea"/>
                <a:cs typeface="+mn-cs"/>
              </a:rPr>
              <a:t>heavy load. Specifically, with two devices connected by a point-to-point link,</a:t>
            </a:r>
          </a:p>
          <a:p>
            <a:r>
              <a:rPr lang="en-US" sz="1200" kern="1200" baseline="0" dirty="0" smtClean="0">
                <a:solidFill>
                  <a:schemeClr val="tx1"/>
                </a:solidFill>
                <a:latin typeface="Times New Roman" pitchFamily="-110" charset="0"/>
                <a:ea typeface="+mn-ea"/>
                <a:cs typeface="+mn-cs"/>
              </a:rPr>
              <a:t>it is generally desirable to have multiple frames outstanding so that the data</a:t>
            </a:r>
          </a:p>
          <a:p>
            <a:r>
              <a:rPr lang="en-US" sz="1200" kern="1200" baseline="0" dirty="0" smtClean="0">
                <a:solidFill>
                  <a:schemeClr val="tx1"/>
                </a:solidFill>
                <a:latin typeface="Times New Roman" pitchFamily="-110" charset="0"/>
                <a:ea typeface="+mn-ea"/>
                <a:cs typeface="+mn-cs"/>
              </a:rPr>
              <a:t>link does not become a bottleneck between the stations. Now consider the</a:t>
            </a:r>
          </a:p>
          <a:p>
            <a:r>
              <a:rPr lang="en-US" sz="1200" kern="1200" baseline="0" dirty="0" smtClean="0">
                <a:solidFill>
                  <a:schemeClr val="tx1"/>
                </a:solidFill>
                <a:latin typeface="Times New Roman" pitchFamily="-110" charset="0"/>
                <a:ea typeface="+mn-ea"/>
                <a:cs typeface="+mn-cs"/>
              </a:rPr>
              <a:t>opposite problem. Typically, two communicating stations will not utilize the</a:t>
            </a:r>
          </a:p>
          <a:p>
            <a:r>
              <a:rPr lang="en-US" sz="1200" kern="1200" baseline="0" dirty="0" smtClean="0">
                <a:solidFill>
                  <a:schemeClr val="tx1"/>
                </a:solidFill>
                <a:latin typeface="Times New Roman" pitchFamily="-110" charset="0"/>
                <a:ea typeface="+mn-ea"/>
                <a:cs typeface="+mn-cs"/>
              </a:rPr>
              <a:t>full capacity of a data link. For efficiency, it should be possible to share that</a:t>
            </a:r>
          </a:p>
          <a:p>
            <a:r>
              <a:rPr lang="en-US" sz="1200" kern="1200" baseline="0" dirty="0" smtClean="0">
                <a:solidFill>
                  <a:schemeClr val="tx1"/>
                </a:solidFill>
                <a:latin typeface="Times New Roman" pitchFamily="-110" charset="0"/>
                <a:ea typeface="+mn-ea"/>
                <a:cs typeface="+mn-cs"/>
              </a:rPr>
              <a:t>capacity. A generic term for such sharing is multiplexing.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common application of multiplexing is in long-haul communications.</a:t>
            </a:r>
          </a:p>
          <a:p>
            <a:r>
              <a:rPr lang="en-US" sz="1200" kern="1200" baseline="0" dirty="0" smtClean="0">
                <a:solidFill>
                  <a:schemeClr val="tx1"/>
                </a:solidFill>
                <a:latin typeface="Times New Roman" pitchFamily="-110" charset="0"/>
                <a:ea typeface="+mn-ea"/>
                <a:cs typeface="+mn-cs"/>
              </a:rPr>
              <a:t>Trunks on long-haul networks are high-capacity fiber, coaxial, or microwave</a:t>
            </a:r>
          </a:p>
          <a:p>
            <a:r>
              <a:rPr lang="en-US" sz="1200" kern="1200" baseline="0" dirty="0" smtClean="0">
                <a:solidFill>
                  <a:schemeClr val="tx1"/>
                </a:solidFill>
                <a:latin typeface="Times New Roman" pitchFamily="-110" charset="0"/>
                <a:ea typeface="+mn-ea"/>
                <a:cs typeface="+mn-cs"/>
              </a:rPr>
              <a:t>links. These links can carry large numbers of voice and data transmissions</a:t>
            </a:r>
          </a:p>
          <a:p>
            <a:r>
              <a:rPr lang="en-US" sz="1200" kern="1200" baseline="0" dirty="0" smtClean="0">
                <a:solidFill>
                  <a:schemeClr val="tx1"/>
                </a:solidFill>
                <a:latin typeface="Times New Roman" pitchFamily="-110" charset="0"/>
                <a:ea typeface="+mn-ea"/>
                <a:cs typeface="+mn-cs"/>
              </a:rPr>
              <a:t>simultaneously using multiplexing.</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78D15-7096-4B43-8DF9-3A80F1DBDFAA}" type="slidenum">
              <a:rPr lang="en-US"/>
              <a:pPr/>
              <a:t>20</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basis of the TDM hierarchy (in North America and Japan) is the DS-1</a:t>
            </a:r>
          </a:p>
          <a:p>
            <a:r>
              <a:rPr lang="en-US" sz="1200" kern="1200" baseline="0" dirty="0" smtClean="0">
                <a:solidFill>
                  <a:schemeClr val="tx1"/>
                </a:solidFill>
                <a:latin typeface="Times New Roman" pitchFamily="-110" charset="0"/>
                <a:ea typeface="+mn-ea"/>
                <a:cs typeface="+mn-cs"/>
              </a:rPr>
              <a:t>transmission format (Figure 8.9), which multiplexes 24 channels. Each frame</a:t>
            </a:r>
          </a:p>
          <a:p>
            <a:r>
              <a:rPr lang="en-US" sz="1200" kern="1200" baseline="0" dirty="0" smtClean="0">
                <a:solidFill>
                  <a:schemeClr val="tx1"/>
                </a:solidFill>
                <a:latin typeface="Times New Roman" pitchFamily="-110" charset="0"/>
                <a:ea typeface="+mn-ea"/>
                <a:cs typeface="+mn-cs"/>
              </a:rPr>
              <a:t>contains 8 bits per channel plus a framing bit for 24 *  8 + 1 =  193 bits. For voice</a:t>
            </a:r>
          </a:p>
          <a:p>
            <a:r>
              <a:rPr lang="en-US" sz="1200" kern="1200" baseline="0" dirty="0" smtClean="0">
                <a:solidFill>
                  <a:schemeClr val="tx1"/>
                </a:solidFill>
                <a:latin typeface="Times New Roman" pitchFamily="-110" charset="0"/>
                <a:ea typeface="+mn-ea"/>
                <a:cs typeface="+mn-cs"/>
              </a:rPr>
              <a:t>transmission, the following rules apply. Each channel contains one word of digitized</a:t>
            </a:r>
          </a:p>
          <a:p>
            <a:r>
              <a:rPr lang="en-US" sz="1200" kern="1200" baseline="0" dirty="0" smtClean="0">
                <a:solidFill>
                  <a:schemeClr val="tx1"/>
                </a:solidFill>
                <a:latin typeface="Times New Roman" pitchFamily="-110" charset="0"/>
                <a:ea typeface="+mn-ea"/>
                <a:cs typeface="+mn-cs"/>
              </a:rPr>
              <a:t>voice data. The original analog voice signal is digitized using pulse code modulation</a:t>
            </a:r>
          </a:p>
          <a:p>
            <a:r>
              <a:rPr lang="en-US" sz="1200" kern="1200" baseline="0" dirty="0" smtClean="0">
                <a:solidFill>
                  <a:schemeClr val="tx1"/>
                </a:solidFill>
                <a:latin typeface="Times New Roman" pitchFamily="-110" charset="0"/>
                <a:ea typeface="+mn-ea"/>
                <a:cs typeface="+mn-cs"/>
              </a:rPr>
              <a:t>at a rate of 8000 samples per second. Therefore, each channel slot and hence each</a:t>
            </a:r>
          </a:p>
          <a:p>
            <a:r>
              <a:rPr lang="en-US" sz="1200" kern="1200" baseline="0" dirty="0" smtClean="0">
                <a:solidFill>
                  <a:schemeClr val="tx1"/>
                </a:solidFill>
                <a:latin typeface="Times New Roman" pitchFamily="-110" charset="0"/>
                <a:ea typeface="+mn-ea"/>
                <a:cs typeface="+mn-cs"/>
              </a:rPr>
              <a:t>frame must repeat 8000 times per second. With a frame length of 193 bits, we have</a:t>
            </a:r>
          </a:p>
          <a:p>
            <a:r>
              <a:rPr lang="en-US" sz="1200" kern="1200" baseline="0" dirty="0" smtClean="0">
                <a:solidFill>
                  <a:schemeClr val="tx1"/>
                </a:solidFill>
                <a:latin typeface="Times New Roman" pitchFamily="-110" charset="0"/>
                <a:ea typeface="+mn-ea"/>
                <a:cs typeface="+mn-cs"/>
              </a:rPr>
              <a:t>a data rate of 8000 *  193 =  1.544 Mbps. For five of every six frames, 8-bit PCM samples</a:t>
            </a:r>
          </a:p>
          <a:p>
            <a:r>
              <a:rPr lang="en-US" sz="1200" kern="1200" baseline="0" dirty="0" smtClean="0">
                <a:solidFill>
                  <a:schemeClr val="tx1"/>
                </a:solidFill>
                <a:latin typeface="Times New Roman" pitchFamily="-110" charset="0"/>
                <a:ea typeface="+mn-ea"/>
                <a:cs typeface="+mn-cs"/>
              </a:rPr>
              <a:t>are used. For every sixth frame, each channel contains a 7-bit PCM word plus</a:t>
            </a:r>
          </a:p>
          <a:p>
            <a:r>
              <a:rPr lang="en-US" sz="1200" kern="1200" baseline="0" dirty="0" smtClean="0">
                <a:solidFill>
                  <a:schemeClr val="tx1"/>
                </a:solidFill>
                <a:latin typeface="Times New Roman" pitchFamily="-110" charset="0"/>
                <a:ea typeface="+mn-ea"/>
                <a:cs typeface="+mn-cs"/>
              </a:rPr>
              <a:t>a signaling bit . The signaling bits form a stream for each voice channel that contains</a:t>
            </a:r>
          </a:p>
          <a:p>
            <a:r>
              <a:rPr lang="en-US" sz="1200" kern="1200" baseline="0" dirty="0" smtClean="0">
                <a:solidFill>
                  <a:schemeClr val="tx1"/>
                </a:solidFill>
                <a:latin typeface="Times New Roman" pitchFamily="-110" charset="0"/>
                <a:ea typeface="+mn-ea"/>
                <a:cs typeface="+mn-cs"/>
              </a:rPr>
              <a:t>network control and routing information. For example, control signals are used to</a:t>
            </a:r>
          </a:p>
          <a:p>
            <a:r>
              <a:rPr lang="en-US" sz="1200" kern="1200" baseline="0" dirty="0" smtClean="0">
                <a:solidFill>
                  <a:schemeClr val="tx1"/>
                </a:solidFill>
                <a:latin typeface="Times New Roman" pitchFamily="-110" charset="0"/>
                <a:ea typeface="+mn-ea"/>
                <a:cs typeface="+mn-cs"/>
              </a:rPr>
              <a:t>establish a connection or terminate a call.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same DS-1 format is used to provide digital data service. For compatibility</a:t>
            </a:r>
          </a:p>
          <a:p>
            <a:r>
              <a:rPr lang="en-US" sz="1200" kern="1200" baseline="0" dirty="0" smtClean="0">
                <a:solidFill>
                  <a:schemeClr val="tx1"/>
                </a:solidFill>
                <a:latin typeface="Times New Roman" pitchFamily="-110" charset="0"/>
                <a:ea typeface="+mn-ea"/>
                <a:cs typeface="+mn-cs"/>
              </a:rPr>
              <a:t>with voice, the same 1.544-Mbps data rate is used. In this case, 23 channels of</a:t>
            </a:r>
          </a:p>
          <a:p>
            <a:r>
              <a:rPr lang="en-US" sz="1200" kern="1200" baseline="0" dirty="0" smtClean="0">
                <a:solidFill>
                  <a:schemeClr val="tx1"/>
                </a:solidFill>
                <a:latin typeface="Times New Roman" pitchFamily="-110" charset="0"/>
                <a:ea typeface="+mn-ea"/>
                <a:cs typeface="+mn-cs"/>
              </a:rPr>
              <a:t>data are provided. The twenty-fourth channel position is reserved for a special sync</a:t>
            </a:r>
          </a:p>
          <a:p>
            <a:r>
              <a:rPr lang="en-US" sz="1200" kern="1200" baseline="0" dirty="0" smtClean="0">
                <a:solidFill>
                  <a:schemeClr val="tx1"/>
                </a:solidFill>
                <a:latin typeface="Times New Roman" pitchFamily="-110" charset="0"/>
                <a:ea typeface="+mn-ea"/>
                <a:cs typeface="+mn-cs"/>
              </a:rPr>
              <a:t>byte, which allows faster and more reliable reframing following a framing error.</a:t>
            </a:r>
          </a:p>
          <a:p>
            <a:r>
              <a:rPr lang="en-US" sz="1200" kern="1200" baseline="0" dirty="0" smtClean="0">
                <a:solidFill>
                  <a:schemeClr val="tx1"/>
                </a:solidFill>
                <a:latin typeface="Times New Roman" pitchFamily="-110" charset="0"/>
                <a:ea typeface="+mn-ea"/>
                <a:cs typeface="+mn-cs"/>
              </a:rPr>
              <a:t>Within each channel, 7 bits per frame are used for data, with the eighth bit used to</a:t>
            </a:r>
          </a:p>
          <a:p>
            <a:r>
              <a:rPr lang="en-US" sz="1200" kern="1200" baseline="0" dirty="0" smtClean="0">
                <a:solidFill>
                  <a:schemeClr val="tx1"/>
                </a:solidFill>
                <a:latin typeface="Times New Roman" pitchFamily="-110" charset="0"/>
                <a:ea typeface="+mn-ea"/>
                <a:cs typeface="+mn-cs"/>
              </a:rPr>
              <a:t>indicate whether the channel, for that frame, contains user data or system control</a:t>
            </a:r>
          </a:p>
          <a:p>
            <a:r>
              <a:rPr lang="en-US" sz="1200" kern="1200" baseline="0" dirty="0" smtClean="0">
                <a:solidFill>
                  <a:schemeClr val="tx1"/>
                </a:solidFill>
                <a:latin typeface="Times New Roman" pitchFamily="-110" charset="0"/>
                <a:ea typeface="+mn-ea"/>
                <a:cs typeface="+mn-cs"/>
              </a:rPr>
              <a:t>data. With 7 bits per channel, and because each frame is repeated 8000 times per</a:t>
            </a:r>
          </a:p>
          <a:p>
            <a:r>
              <a:rPr lang="en-US" sz="1200" kern="1200" baseline="0" dirty="0" smtClean="0">
                <a:solidFill>
                  <a:schemeClr val="tx1"/>
                </a:solidFill>
                <a:latin typeface="Times New Roman" pitchFamily="-110" charset="0"/>
                <a:ea typeface="+mn-ea"/>
                <a:cs typeface="+mn-cs"/>
              </a:rPr>
              <a:t>second, a data rate of 56 kbps can be provided per channel. Lower data rates are</a:t>
            </a:r>
          </a:p>
          <a:p>
            <a:r>
              <a:rPr lang="en-US" sz="1200" kern="1200" baseline="0" dirty="0" smtClean="0">
                <a:solidFill>
                  <a:schemeClr val="tx1"/>
                </a:solidFill>
                <a:latin typeface="Times New Roman" pitchFamily="-110" charset="0"/>
                <a:ea typeface="+mn-ea"/>
                <a:cs typeface="+mn-cs"/>
              </a:rPr>
              <a:t>provided using a technique known as </a:t>
            </a:r>
            <a:r>
              <a:rPr lang="en-US" sz="1200" kern="1200" baseline="0" dirty="0" err="1" smtClean="0">
                <a:solidFill>
                  <a:schemeClr val="tx1"/>
                </a:solidFill>
                <a:latin typeface="Times New Roman" pitchFamily="-110" charset="0"/>
                <a:ea typeface="+mn-ea"/>
                <a:cs typeface="+mn-cs"/>
              </a:rPr>
              <a:t>subrate</a:t>
            </a:r>
            <a:r>
              <a:rPr lang="en-US" sz="1200" kern="1200" baseline="0" dirty="0" smtClean="0">
                <a:solidFill>
                  <a:schemeClr val="tx1"/>
                </a:solidFill>
                <a:latin typeface="Times New Roman" pitchFamily="-110" charset="0"/>
                <a:ea typeface="+mn-ea"/>
                <a:cs typeface="+mn-cs"/>
              </a:rPr>
              <a:t> multiplexing. For this technique, an</a:t>
            </a:r>
          </a:p>
          <a:p>
            <a:r>
              <a:rPr lang="en-US" sz="1200" kern="1200" baseline="0" dirty="0" smtClean="0">
                <a:solidFill>
                  <a:schemeClr val="tx1"/>
                </a:solidFill>
                <a:latin typeface="Times New Roman" pitchFamily="-110" charset="0"/>
                <a:ea typeface="+mn-ea"/>
                <a:cs typeface="+mn-cs"/>
              </a:rPr>
              <a:t>additional bit is robbed from each channel to indicate which </a:t>
            </a:r>
            <a:r>
              <a:rPr lang="en-US" sz="1200" kern="1200" baseline="0" dirty="0" err="1" smtClean="0">
                <a:solidFill>
                  <a:schemeClr val="tx1"/>
                </a:solidFill>
                <a:latin typeface="Times New Roman" pitchFamily="-110" charset="0"/>
                <a:ea typeface="+mn-ea"/>
                <a:cs typeface="+mn-cs"/>
              </a:rPr>
              <a:t>subrate</a:t>
            </a:r>
            <a:r>
              <a:rPr lang="en-US" sz="1200" kern="1200" baseline="0" dirty="0" smtClean="0">
                <a:solidFill>
                  <a:schemeClr val="tx1"/>
                </a:solidFill>
                <a:latin typeface="Times New Roman" pitchFamily="-110" charset="0"/>
                <a:ea typeface="+mn-ea"/>
                <a:cs typeface="+mn-cs"/>
              </a:rPr>
              <a:t> multiplexing</a:t>
            </a:r>
          </a:p>
          <a:p>
            <a:r>
              <a:rPr lang="en-US" sz="1200" kern="1200" baseline="0" dirty="0" smtClean="0">
                <a:solidFill>
                  <a:schemeClr val="tx1"/>
                </a:solidFill>
                <a:latin typeface="Times New Roman" pitchFamily="-110" charset="0"/>
                <a:ea typeface="+mn-ea"/>
                <a:cs typeface="+mn-cs"/>
              </a:rPr>
              <a:t>rate is being provided. This leaves a total capacity per channel of 6 *  8000 =  48 kbps.</a:t>
            </a:r>
          </a:p>
          <a:p>
            <a:r>
              <a:rPr lang="en-US" sz="1200" kern="1200" baseline="0" dirty="0" smtClean="0">
                <a:solidFill>
                  <a:schemeClr val="tx1"/>
                </a:solidFill>
                <a:latin typeface="Times New Roman" pitchFamily="-110" charset="0"/>
                <a:ea typeface="+mn-ea"/>
                <a:cs typeface="+mn-cs"/>
              </a:rPr>
              <a:t>This capacity is used to multiplex five 9.6-kbps channels, ten 4.8-kbps channels,</a:t>
            </a:r>
          </a:p>
          <a:p>
            <a:r>
              <a:rPr lang="en-US" sz="1200" kern="1200" baseline="0" dirty="0" smtClean="0">
                <a:solidFill>
                  <a:schemeClr val="tx1"/>
                </a:solidFill>
                <a:latin typeface="Times New Roman" pitchFamily="-110" charset="0"/>
                <a:ea typeface="+mn-ea"/>
                <a:cs typeface="+mn-cs"/>
              </a:rPr>
              <a:t>or twenty 2.4-kbps channels. For example, if channel 2 is used to provide 9.6-kbps</a:t>
            </a:r>
          </a:p>
          <a:p>
            <a:r>
              <a:rPr lang="en-US" sz="1200" kern="1200" baseline="0" dirty="0" smtClean="0">
                <a:solidFill>
                  <a:schemeClr val="tx1"/>
                </a:solidFill>
                <a:latin typeface="Times New Roman" pitchFamily="-110" charset="0"/>
                <a:ea typeface="+mn-ea"/>
                <a:cs typeface="+mn-cs"/>
              </a:rPr>
              <a:t>service, then up to five data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share this channel. The data for each </a:t>
            </a:r>
            <a:r>
              <a:rPr lang="en-US" sz="1200" kern="1200" baseline="0" dirty="0" err="1" smtClean="0">
                <a:solidFill>
                  <a:schemeClr val="tx1"/>
                </a:solidFill>
                <a:latin typeface="Times New Roman" pitchFamily="-110" charset="0"/>
                <a:ea typeface="+mn-ea"/>
                <a:cs typeface="+mn-cs"/>
              </a:rPr>
              <a:t>subchannel</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appear as six bits in channel 2 every fifth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Finally, the DS-1 format can be used to carry a mixture of voice and data</a:t>
            </a:r>
          </a:p>
          <a:p>
            <a:r>
              <a:rPr lang="en-US" sz="1200" kern="1200" baseline="0" dirty="0" smtClean="0">
                <a:solidFill>
                  <a:schemeClr val="tx1"/>
                </a:solidFill>
                <a:latin typeface="Times New Roman" pitchFamily="-110" charset="0"/>
                <a:ea typeface="+mn-ea"/>
                <a:cs typeface="+mn-cs"/>
              </a:rPr>
              <a:t>channels. In this case, all 24 channels are utilized; no sync byte is provided.</a:t>
            </a:r>
          </a:p>
          <a:p>
            <a:r>
              <a:rPr lang="en-US" sz="1200" kern="1200" baseline="0" dirty="0" smtClean="0">
                <a:solidFill>
                  <a:schemeClr val="tx1"/>
                </a:solidFill>
                <a:latin typeface="Times New Roman" pitchFamily="-110" charset="0"/>
                <a:ea typeface="+mn-ea"/>
                <a:cs typeface="+mn-cs"/>
              </a:rPr>
              <a:t>Above the DS-1 data rate of 1.544 Mbps, higher-level multiplexing is achieved</a:t>
            </a:r>
          </a:p>
          <a:p>
            <a:r>
              <a:rPr lang="en-US" sz="1200" kern="1200" baseline="0" dirty="0" smtClean="0">
                <a:solidFill>
                  <a:schemeClr val="tx1"/>
                </a:solidFill>
                <a:latin typeface="Times New Roman" pitchFamily="-110" charset="0"/>
                <a:ea typeface="+mn-ea"/>
                <a:cs typeface="+mn-cs"/>
              </a:rPr>
              <a:t>by interleaving bits from DS-1 inputs. For example, the DS-2 transmission system</a:t>
            </a:r>
          </a:p>
          <a:p>
            <a:r>
              <a:rPr lang="en-US" sz="1200" kern="1200" baseline="0" dirty="0" smtClean="0">
                <a:solidFill>
                  <a:schemeClr val="tx1"/>
                </a:solidFill>
                <a:latin typeface="Times New Roman" pitchFamily="-110" charset="0"/>
                <a:ea typeface="+mn-ea"/>
                <a:cs typeface="+mn-cs"/>
              </a:rPr>
              <a:t>combines four DS-1 inputs into a 6.312-Mbps stream. Data from the four sources</a:t>
            </a:r>
          </a:p>
          <a:p>
            <a:r>
              <a:rPr lang="en-US" sz="1200" kern="1200" baseline="0" dirty="0" smtClean="0">
                <a:solidFill>
                  <a:schemeClr val="tx1"/>
                </a:solidFill>
                <a:latin typeface="Times New Roman" pitchFamily="-110" charset="0"/>
                <a:ea typeface="+mn-ea"/>
                <a:cs typeface="+mn-cs"/>
              </a:rPr>
              <a:t>are interleaved 12 bits at a time. Note that 1.544 *  4 =  6.176 Mbps. The remaining</a:t>
            </a:r>
          </a:p>
          <a:p>
            <a:r>
              <a:rPr lang="en-US" sz="1200" kern="1200" baseline="0" dirty="0" smtClean="0">
                <a:solidFill>
                  <a:schemeClr val="tx1"/>
                </a:solidFill>
                <a:latin typeface="Times New Roman" pitchFamily="-110" charset="0"/>
                <a:ea typeface="+mn-ea"/>
                <a:cs typeface="+mn-cs"/>
              </a:rPr>
              <a:t>capacity is used for framing and control bits.</a:t>
            </a:r>
            <a:endParaRPr lang="en-US" dirty="0">
              <a:latin typeface="Times"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5F879D7-AD8C-AA4A-8A2A-78F7C0B4E7AB}" type="slidenum">
              <a:rPr lang="en-US">
                <a:ea typeface="ＭＳ Ｐゴシック" pitchFamily="-110" charset="-128"/>
                <a:cs typeface="ＭＳ Ｐゴシック" pitchFamily="-110" charset="-128"/>
              </a:rPr>
              <a:pPr/>
              <a:t>21</a:t>
            </a:fld>
            <a:endParaRPr lang="en-US">
              <a:ea typeface="ＭＳ Ｐゴシック" pitchFamily="-110" charset="-128"/>
              <a:cs typeface="ＭＳ Ｐゴシック" pitchFamily="-110"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atin typeface="Times" pitchFamily="-110" charset="0"/>
              </a:rPr>
              <a:t>SONET (Synchronous Optical Network) is an optical transmission interface originally proposed by BellCore and standardized by ANSI. A compatible version, referred to as Synchronous Digital Hierarchy (SDH), has been published by ITU-T in Recommendation G.707. SONET is intended to provide a specification for taking advantage of the high-speed digital transmission capability of optical fiber.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pitchFamily="-110" charset="0"/>
              </a:rPr>
              <a:t>The SONET specification defines a hierarchy of standardized digital data rates (Table 8.4). The lowest level, referred to as STS-1 (Synchronous Transport Signal level 1) or OC-1 (Optical Carrier level 1), is 51.84 Mbps. This rate can be used to carry a single DS-3 signal or a group of lower-rate signals, such as DS1, DS1C, DS2, plus ITU-T rates (e.g., 2.048 Mbps). </a:t>
            </a:r>
            <a:r>
              <a:rPr lang="en-US" dirty="0" smtClean="0"/>
              <a:t>An OC-N rate is the optical equivalent of an STS-N electrical signal. End user devices transmit and receive electrical signals; these must be converted to and from optical signals for transmission over optical fiber. </a:t>
            </a:r>
            <a:r>
              <a:rPr lang="en-US" dirty="0" smtClean="0">
                <a:latin typeface="Times" pitchFamily="-110" charset="0"/>
              </a:rPr>
              <a:t>Multiple STS-1 signals can be combined to form an STS-N signal. The signal is created by interleaving bytes from </a:t>
            </a:r>
            <a:r>
              <a:rPr lang="en-US" i="1" dirty="0" smtClean="0">
                <a:latin typeface="Times" pitchFamily="-110" charset="0"/>
              </a:rPr>
              <a:t>N</a:t>
            </a:r>
            <a:r>
              <a:rPr lang="en-US" dirty="0" smtClean="0">
                <a:latin typeface="Times" pitchFamily="-110" charset="0"/>
              </a:rPr>
              <a:t> STS-1 signals that are mutually synchronized.  For the ITU-T Synchronous Digital Hierarchy, the lowest rate is 155.52 Mbps, which is designated STM-1. This corresponds to SONET STS-3.</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A36AF-CD92-CB48-A287-455692FE4C9A}" type="slidenum">
              <a:rPr lang="en-US"/>
              <a:pPr/>
              <a:t>23</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a:latin typeface="Times" pitchFamily="-110" charset="0"/>
              </a:rPr>
              <a:t>The basic SONET building block is the STS-1 frame, which consists of 810 octets and is transmitted once every 125 µs, for an overall data rate of 51.84 Mbps </a:t>
            </a:r>
            <a:r>
              <a:rPr lang="en-US" dirty="0" smtClean="0">
                <a:latin typeface="Times" pitchFamily="-110" charset="0"/>
              </a:rPr>
              <a:t>(Figure </a:t>
            </a:r>
            <a:r>
              <a:rPr lang="en-US" dirty="0">
                <a:latin typeface="Times" pitchFamily="-110" charset="0"/>
              </a:rPr>
              <a:t>8.10a). The frame can logically be viewed as a matrix of 9 rows of 90 octets each, with transmission being one row at a time, from left to right and top to bottom.</a:t>
            </a:r>
            <a:r>
              <a:rPr lang="en-US" dirty="0" smtClean="0">
                <a:latin typeface="Times" pitchFamily="-110" charset="0"/>
              </a:rPr>
              <a:t> </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mn-ea"/>
                <a:cs typeface="+mn-cs"/>
              </a:rPr>
              <a:t> Figure 8.10b shows the general format for higher-rate frames, using the ITU-T</a:t>
            </a:r>
          </a:p>
          <a:p>
            <a:r>
              <a:rPr lang="en-US" sz="1200" kern="1200" baseline="0" dirty="0" smtClean="0">
                <a:solidFill>
                  <a:schemeClr val="tx1"/>
                </a:solidFill>
                <a:latin typeface="Times New Roman" pitchFamily="-110" charset="0"/>
                <a:ea typeface="+mn-ea"/>
                <a:cs typeface="+mn-cs"/>
              </a:rPr>
              <a:t>designation.</a:t>
            </a:r>
            <a:endParaRPr lang="en-US" dirty="0" smtClean="0">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The first three columns (3 octets *  9 rows =  27 octets) of the frame are</a:t>
            </a:r>
          </a:p>
          <a:p>
            <a:r>
              <a:rPr lang="en-US" sz="1200" kern="1200" baseline="0" dirty="0" smtClean="0">
                <a:solidFill>
                  <a:schemeClr val="tx1"/>
                </a:solidFill>
                <a:latin typeface="Times New Roman" pitchFamily="-110" charset="0"/>
                <a:ea typeface="+mn-ea"/>
                <a:cs typeface="+mn-cs"/>
              </a:rPr>
              <a:t>devoted to overhead octets. Nine octets are devoted to section-related overhead</a:t>
            </a:r>
          </a:p>
          <a:p>
            <a:r>
              <a:rPr lang="en-US" sz="1200" kern="1200" baseline="0" dirty="0" smtClean="0">
                <a:solidFill>
                  <a:schemeClr val="tx1"/>
                </a:solidFill>
                <a:latin typeface="Times New Roman" pitchFamily="-110" charset="0"/>
                <a:ea typeface="+mn-ea"/>
                <a:cs typeface="+mn-cs"/>
              </a:rPr>
              <a:t>and 18 octets are devoted to line overhead. Figure 8.11a shows the arrangement of</a:t>
            </a:r>
          </a:p>
          <a:p>
            <a:r>
              <a:rPr lang="en-US" sz="1200" kern="1200" baseline="0" dirty="0" smtClean="0">
                <a:solidFill>
                  <a:schemeClr val="tx1"/>
                </a:solidFill>
                <a:latin typeface="Times New Roman" pitchFamily="-110" charset="0"/>
                <a:ea typeface="+mn-ea"/>
                <a:cs typeface="+mn-cs"/>
              </a:rPr>
              <a:t>overhead octets.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remainder of the frame is payload. The payload includes a column of path</a:t>
            </a:r>
          </a:p>
          <a:p>
            <a:r>
              <a:rPr lang="en-US" sz="1200" kern="1200" baseline="0" dirty="0" smtClean="0">
                <a:solidFill>
                  <a:schemeClr val="tx1"/>
                </a:solidFill>
                <a:latin typeface="Times New Roman" pitchFamily="-110" charset="0"/>
                <a:ea typeface="+mn-ea"/>
                <a:cs typeface="+mn-cs"/>
              </a:rPr>
              <a:t>overhead, which is not necessarily in the first available column position; the line overhead</a:t>
            </a:r>
          </a:p>
          <a:p>
            <a:r>
              <a:rPr lang="en-US" sz="1200" kern="1200" baseline="0" dirty="0" smtClean="0">
                <a:solidFill>
                  <a:schemeClr val="tx1"/>
                </a:solidFill>
                <a:latin typeface="Times New Roman" pitchFamily="-110" charset="0"/>
                <a:ea typeface="+mn-ea"/>
                <a:cs typeface="+mn-cs"/>
              </a:rPr>
              <a:t>contains a pointer that indicates where the path overhead starts. Figure 8.11b</a:t>
            </a:r>
          </a:p>
          <a:p>
            <a:r>
              <a:rPr lang="en-US" sz="1200" kern="1200" baseline="0" dirty="0" smtClean="0">
                <a:solidFill>
                  <a:schemeClr val="tx1"/>
                </a:solidFill>
                <a:latin typeface="Times New Roman" pitchFamily="-110" charset="0"/>
                <a:ea typeface="+mn-ea"/>
                <a:cs typeface="+mn-cs"/>
              </a:rPr>
              <a:t>shows the arrangement of path overhead octets, and Table 8.5 defines these.</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Table 8.5 defines the various fields.</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160A6-4F5F-B14E-9016-B82843BE306D}" type="slidenum">
              <a:rPr lang="en-US"/>
              <a:pPr/>
              <a:t>26</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sz="1200" kern="1200" dirty="0" smtClean="0">
                <a:solidFill>
                  <a:schemeClr val="tx1"/>
                </a:solidFill>
                <a:latin typeface="Times New Roman" pitchFamily="-110" charset="0"/>
                <a:ea typeface="+mn-ea"/>
                <a:cs typeface="+mn-cs"/>
              </a:rPr>
              <a:t>A cable modem is a device that allows a user to access the Internet and other online services through a cable television network. To support data transfer to and from a cable modem, a cable TV provider dedicates two 6-MHz channels, one for transmission in each direction. Each channel is shared by a number of subscribers, and so some scheme is needed for allocating capacity on each channel for transmission. Typically, a form of statistical TDM is used, as illustrated in Figure 8.12. In the downstream direction, cable </a:t>
            </a:r>
            <a:r>
              <a:rPr lang="en-US" sz="1200" b="1" kern="1200" dirty="0" smtClean="0">
                <a:solidFill>
                  <a:schemeClr val="tx1"/>
                </a:solidFill>
                <a:latin typeface="Times New Roman" pitchFamily="-110" charset="0"/>
                <a:ea typeface="+mn-ea"/>
                <a:cs typeface="+mn-cs"/>
              </a:rPr>
              <a:t>headend</a:t>
            </a:r>
            <a:r>
              <a:rPr lang="en-US" sz="1200" kern="1200" dirty="0" smtClean="0">
                <a:solidFill>
                  <a:schemeClr val="tx1"/>
                </a:solidFill>
                <a:latin typeface="Times New Roman" pitchFamily="-110" charset="0"/>
                <a:ea typeface="+mn-ea"/>
                <a:cs typeface="+mn-cs"/>
              </a:rPr>
              <a:t> </a:t>
            </a:r>
            <a:r>
              <a:rPr lang="en-US" dirty="0" smtClean="0">
                <a:latin typeface="Times" pitchFamily="-110" charset="0"/>
              </a:rPr>
              <a:t>to </a:t>
            </a:r>
            <a:r>
              <a:rPr lang="en-US" dirty="0">
                <a:latin typeface="Times" pitchFamily="-110" charset="0"/>
              </a:rPr>
              <a:t>subscriber, a cable scheduler delivers data in the form of small packets. Because the channel is shared by a number of subscribers, if more than one subscriber is active, each subscriber gets only a fraction of the downstream capacity. </a:t>
            </a:r>
            <a:r>
              <a:rPr lang="en-US" dirty="0">
                <a:solidFill>
                  <a:srgbClr val="000000"/>
                </a:solidFill>
                <a:latin typeface="Times" pitchFamily="-110" charset="0"/>
              </a:rPr>
              <a:t>An individual cable modem subscriber may experience access speeds from 500 kbps to 1.5  Mbps or more, depending on the network architecture and traffic load. The downstream direction is also used to grant time slots to subscribers. When a subscriber has data to transmit, it must first request time slots on the shared upstream channel. Each subscriber is given dedicated time slots for this request purpose. The headend scheduler responds to a request packet by sending back an assignment of future time slots to be used by this subscriber. Thus, a number of subscribers can share the same upstream channel without conflict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8.12</a:t>
            </a:r>
          </a:p>
          <a:p>
            <a:r>
              <a:rPr lang="en-US" dirty="0" smtClean="0"/>
              <a:t>Cable Modem Scheme</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mn-ea"/>
                <a:cs typeface="+mn-cs"/>
              </a:rPr>
              <a:t>To support both cable television programming and data channels, the cable spectrum is divided in to three ranges, each of which is further divided into 6-MHz channels. In North America, the spectrum division is as follows:</a:t>
            </a:r>
          </a:p>
          <a:p>
            <a:r>
              <a:rPr lang="en-US" sz="1200" kern="1200" dirty="0" smtClean="0">
                <a:solidFill>
                  <a:schemeClr val="tx1"/>
                </a:solidFill>
                <a:latin typeface="Times New Roman" pitchFamily="-110" charset="0"/>
                <a:ea typeface="+mn-ea"/>
                <a:cs typeface="+mn-cs"/>
              </a:rPr>
              <a:t> </a:t>
            </a:r>
          </a:p>
          <a:p>
            <a:pPr lvl="0"/>
            <a:r>
              <a:rPr lang="en-US" sz="1200" kern="1200" dirty="0" smtClean="0">
                <a:solidFill>
                  <a:schemeClr val="tx1"/>
                </a:solidFill>
                <a:latin typeface="Times New Roman" pitchFamily="-110" charset="0"/>
                <a:ea typeface="+mn-ea"/>
                <a:cs typeface="+mn-cs"/>
              </a:rPr>
              <a:t>User-to-network data (upstream): 5 - 40 MHz</a:t>
            </a:r>
          </a:p>
          <a:p>
            <a:pPr lvl="0"/>
            <a:r>
              <a:rPr lang="en-US" sz="1200" kern="1200" dirty="0" smtClean="0">
                <a:solidFill>
                  <a:schemeClr val="tx1"/>
                </a:solidFill>
                <a:latin typeface="Times New Roman" pitchFamily="-110" charset="0"/>
                <a:ea typeface="+mn-ea"/>
                <a:cs typeface="+mn-cs"/>
              </a:rPr>
              <a:t>Television delivery (downstream): 50 - 550 MHz</a:t>
            </a:r>
          </a:p>
          <a:p>
            <a:pPr lvl="0"/>
            <a:r>
              <a:rPr lang="en-US" sz="1200" kern="1200" dirty="0" smtClean="0">
                <a:solidFill>
                  <a:schemeClr val="tx1"/>
                </a:solidFill>
                <a:latin typeface="Times New Roman" pitchFamily="-110" charset="0"/>
                <a:ea typeface="+mn-ea"/>
                <a:cs typeface="+mn-cs"/>
              </a:rPr>
              <a:t>Network to user data (downstream): 550 - 750 MHz</a:t>
            </a:r>
          </a:p>
          <a:p>
            <a:r>
              <a:rPr lang="en-US" sz="1200" kern="1200" dirty="0" smtClean="0">
                <a:solidFill>
                  <a:schemeClr val="tx1"/>
                </a:solidFill>
                <a:latin typeface="Times New Roman" pitchFamily="-110"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642F0-8B68-FC41-A49F-C4AC9B4BCF24}" type="slidenum">
              <a:rPr lang="en-US"/>
              <a:pPr/>
              <a:t>29</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mn-ea"/>
                <a:cs typeface="+mn-cs"/>
              </a:rPr>
              <a:t>Figure 8.13 shows a typical cable modem configuration at a residential or office location. At the interface to the external cable, a one-to-two splitter enables the subscriber to continue to receive cable television service through numerous FDM 6-MHz channels while simultaneously supporting data channels to one or more computers in a local area network. The inbound channel first goes through a radio frequency (RF) tuner that selects and demodulates the data channel down to a spectrum of 0 to 6 MHz. This channel provides a data stream encoded using 64-QAM (quadrature amplitude modulation) or 256-QAM. The QAM demodulator extracts the encoded data stream and converts it to a digital signal that it passes to the media access control (MAC) module. In the outbound direction, a data stream is modulated using either QPSK (quadrature phase shift keying) or 16-QAM.</a:t>
            </a:r>
          </a:p>
          <a:p>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755EA-1430-FA43-AFE4-B49C5D34EC6E}" type="slidenum">
              <a:rPr lang="en-US"/>
              <a:pPr/>
              <a:t>3</a:t>
            </a:fld>
            <a:endParaRPr lang="en-US" dirty="0"/>
          </a:p>
        </p:txBody>
      </p:sp>
      <p:sp>
        <p:nvSpPr>
          <p:cNvPr id="67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685800" y="4343400"/>
            <a:ext cx="5486400" cy="4114800"/>
          </a:xfrm>
          <a:prstGeom prst="rect">
            <a:avLst/>
          </a:prstGeom>
          <a:solidFill>
            <a:srgbClr val="FFFFFF"/>
          </a:solidFill>
          <a:ln>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The widespread use of multiplexing in data communications can be</a:t>
            </a:r>
          </a:p>
          <a:p>
            <a:r>
              <a:rPr lang="en-US" sz="1200" kern="1200" baseline="0" dirty="0" smtClean="0">
                <a:solidFill>
                  <a:schemeClr val="tx1"/>
                </a:solidFill>
                <a:latin typeface="Times New Roman" pitchFamily="-110" charset="0"/>
                <a:ea typeface="+mn-ea"/>
                <a:cs typeface="+mn-cs"/>
              </a:rPr>
              <a:t>explained by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higher the data rate, the more cost-effective the transmission facility.</a:t>
            </a:r>
          </a:p>
          <a:p>
            <a:r>
              <a:rPr lang="en-US" sz="1200" kern="1200" baseline="0" dirty="0" smtClean="0">
                <a:solidFill>
                  <a:schemeClr val="tx1"/>
                </a:solidFill>
                <a:latin typeface="Times New Roman" pitchFamily="-110" charset="0"/>
                <a:ea typeface="+mn-ea"/>
                <a:cs typeface="+mn-cs"/>
              </a:rPr>
              <a:t>That is, for a given application and over a given distance, the cost</a:t>
            </a:r>
          </a:p>
          <a:p>
            <a:r>
              <a:rPr lang="en-US" sz="1200" kern="1200" baseline="0" dirty="0" smtClean="0">
                <a:solidFill>
                  <a:schemeClr val="tx1"/>
                </a:solidFill>
                <a:latin typeface="Times New Roman" pitchFamily="-110" charset="0"/>
                <a:ea typeface="+mn-ea"/>
                <a:cs typeface="+mn-cs"/>
              </a:rPr>
              <a:t>per kbps declines with an increase in the data rate of the transmission</a:t>
            </a:r>
          </a:p>
          <a:p>
            <a:r>
              <a:rPr lang="en-US" sz="1200" kern="1200" baseline="0" dirty="0" smtClean="0">
                <a:solidFill>
                  <a:schemeClr val="tx1"/>
                </a:solidFill>
                <a:latin typeface="Times New Roman" pitchFamily="-110" charset="0"/>
                <a:ea typeface="+mn-ea"/>
                <a:cs typeface="+mn-cs"/>
              </a:rPr>
              <a:t>facility. Similarly, the cost of transmission and receiving equipment, per</a:t>
            </a:r>
          </a:p>
          <a:p>
            <a:r>
              <a:rPr lang="en-US" sz="1200" kern="1200" baseline="0" dirty="0" smtClean="0">
                <a:solidFill>
                  <a:schemeClr val="tx1"/>
                </a:solidFill>
                <a:latin typeface="Times New Roman" pitchFamily="-110" charset="0"/>
                <a:ea typeface="+mn-ea"/>
                <a:cs typeface="+mn-cs"/>
              </a:rPr>
              <a:t>kbps, declines with increasing data rate.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Most individual data communicating devices require relatively modest</a:t>
            </a:r>
          </a:p>
          <a:p>
            <a:r>
              <a:rPr lang="en-US" sz="1200" kern="1200" baseline="0" dirty="0" smtClean="0">
                <a:solidFill>
                  <a:schemeClr val="tx1"/>
                </a:solidFill>
                <a:latin typeface="Times New Roman" pitchFamily="-110" charset="0"/>
                <a:ea typeface="+mn-ea"/>
                <a:cs typeface="+mn-cs"/>
              </a:rPr>
              <a:t>data rate support. For example, for many terminal and personal computer</a:t>
            </a:r>
          </a:p>
          <a:p>
            <a:r>
              <a:rPr lang="en-US" sz="1200" kern="1200" baseline="0" dirty="0" smtClean="0">
                <a:solidFill>
                  <a:schemeClr val="tx1"/>
                </a:solidFill>
                <a:latin typeface="Times New Roman" pitchFamily="-110" charset="0"/>
                <a:ea typeface="+mn-ea"/>
                <a:cs typeface="+mn-cs"/>
              </a:rPr>
              <a:t>applications that do not involve Web access or intensive graphics,</a:t>
            </a:r>
          </a:p>
          <a:p>
            <a:r>
              <a:rPr lang="en-US" sz="1200" kern="1200" baseline="0" dirty="0" smtClean="0">
                <a:solidFill>
                  <a:schemeClr val="tx1"/>
                </a:solidFill>
                <a:latin typeface="Times New Roman" pitchFamily="-110" charset="0"/>
                <a:ea typeface="+mn-ea"/>
                <a:cs typeface="+mn-cs"/>
              </a:rPr>
              <a:t>a data rate of between 9600 bps and 64 kbps is generally adequate.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preceding statements were phrased in terms of data communicating</a:t>
            </a:r>
          </a:p>
          <a:p>
            <a:r>
              <a:rPr lang="en-US" sz="1200" kern="1200" baseline="0" dirty="0" smtClean="0">
                <a:solidFill>
                  <a:schemeClr val="tx1"/>
                </a:solidFill>
                <a:latin typeface="Times New Roman" pitchFamily="-110" charset="0"/>
                <a:ea typeface="+mn-ea"/>
                <a:cs typeface="+mn-cs"/>
              </a:rPr>
              <a:t>devices. Similar statements apply to voice communications. That is, the</a:t>
            </a:r>
          </a:p>
          <a:p>
            <a:r>
              <a:rPr lang="en-US" sz="1200" kern="1200" baseline="0" dirty="0" smtClean="0">
                <a:solidFill>
                  <a:schemeClr val="tx1"/>
                </a:solidFill>
                <a:latin typeface="Times New Roman" pitchFamily="-110" charset="0"/>
                <a:ea typeface="+mn-ea"/>
                <a:cs typeface="+mn-cs"/>
              </a:rPr>
              <a:t>greater the capacity of a transmission facility, in terms of voice channels, the</a:t>
            </a:r>
          </a:p>
          <a:p>
            <a:r>
              <a:rPr lang="en-US" sz="1200" kern="1200" baseline="0" dirty="0" smtClean="0">
                <a:solidFill>
                  <a:schemeClr val="tx1"/>
                </a:solidFill>
                <a:latin typeface="Times New Roman" pitchFamily="-110" charset="0"/>
                <a:ea typeface="+mn-ea"/>
                <a:cs typeface="+mn-cs"/>
              </a:rPr>
              <a:t>less the cost per individual voice channel, and the capacity required for a single</a:t>
            </a:r>
          </a:p>
          <a:p>
            <a:r>
              <a:rPr lang="en-US" sz="1200" kern="1200" baseline="0" dirty="0" smtClean="0">
                <a:solidFill>
                  <a:schemeClr val="tx1"/>
                </a:solidFill>
                <a:latin typeface="Times New Roman" pitchFamily="-110" charset="0"/>
                <a:ea typeface="+mn-ea"/>
                <a:cs typeface="+mn-cs"/>
              </a:rPr>
              <a:t>voice channel is modest.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chapter presents two types of multiplexing techniques. The first,</a:t>
            </a:r>
          </a:p>
          <a:p>
            <a:r>
              <a:rPr lang="en-US" sz="1200" kern="1200" baseline="0" dirty="0" smtClean="0">
                <a:solidFill>
                  <a:schemeClr val="tx1"/>
                </a:solidFill>
                <a:latin typeface="Times New Roman" pitchFamily="-110" charset="0"/>
                <a:ea typeface="+mn-ea"/>
                <a:cs typeface="+mn-cs"/>
              </a:rPr>
              <a:t>frequency-division multiplexing (FDM), is the most heavily used and is</a:t>
            </a:r>
          </a:p>
          <a:p>
            <a:r>
              <a:rPr lang="en-US" sz="1200" kern="1200" baseline="0" dirty="0" smtClean="0">
                <a:solidFill>
                  <a:schemeClr val="tx1"/>
                </a:solidFill>
                <a:latin typeface="Times New Roman" pitchFamily="-110" charset="0"/>
                <a:ea typeface="+mn-ea"/>
                <a:cs typeface="+mn-cs"/>
              </a:rPr>
              <a:t>familiar to anyone who has ever used a radio or television set. The second</a:t>
            </a:r>
          </a:p>
          <a:p>
            <a:r>
              <a:rPr lang="en-US" sz="1200" kern="1200" baseline="0" dirty="0" smtClean="0">
                <a:solidFill>
                  <a:schemeClr val="tx1"/>
                </a:solidFill>
                <a:latin typeface="Times New Roman" pitchFamily="-110" charset="0"/>
                <a:ea typeface="+mn-ea"/>
                <a:cs typeface="+mn-cs"/>
              </a:rPr>
              <a:t>is a particular case of time-division multiplexing (TDM) known as synchronous</a:t>
            </a:r>
          </a:p>
          <a:p>
            <a:r>
              <a:rPr lang="en-US" sz="1200" kern="1200" baseline="0" dirty="0" smtClean="0">
                <a:solidFill>
                  <a:schemeClr val="tx1"/>
                </a:solidFill>
                <a:latin typeface="Times New Roman" pitchFamily="-110" charset="0"/>
                <a:ea typeface="+mn-ea"/>
                <a:cs typeface="+mn-cs"/>
              </a:rPr>
              <a:t>TDM. This is commonly used for multiplexing digitized voice streams</a:t>
            </a:r>
          </a:p>
          <a:p>
            <a:r>
              <a:rPr lang="en-US" sz="1200" kern="1200" baseline="0" dirty="0" smtClean="0">
                <a:solidFill>
                  <a:schemeClr val="tx1"/>
                </a:solidFill>
                <a:latin typeface="Times New Roman" pitchFamily="-110" charset="0"/>
                <a:ea typeface="+mn-ea"/>
                <a:cs typeface="+mn-cs"/>
              </a:rPr>
              <a:t>and data streams. We then look at two schemes that combine both types of</a:t>
            </a:r>
          </a:p>
          <a:p>
            <a:r>
              <a:rPr lang="en-US" sz="1200" kern="1200" baseline="0" dirty="0" smtClean="0">
                <a:solidFill>
                  <a:schemeClr val="tx1"/>
                </a:solidFill>
                <a:latin typeface="Times New Roman" pitchFamily="-110" charset="0"/>
                <a:ea typeface="+mn-ea"/>
                <a:cs typeface="+mn-cs"/>
              </a:rPr>
              <a:t>multiplexing, cable modems and digital subscriber lines.</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BCFD5-8E83-0548-B17B-BBF87158A0E7}" type="slidenum">
              <a:rPr lang="en-US"/>
              <a:pPr/>
              <a:t>30</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latin typeface="Times" pitchFamily="-110" charset="0"/>
              </a:rPr>
              <a:t>In the implementation and deployment of a high-speed wide area public digital network, the most challenging part is the link between subscriber and network: the digital subscriber line. ADSL is the most widely publicized of a family of new modem technologies designed to provide high-speed digital data transmission over ordinary telephone wire. The term </a:t>
            </a:r>
            <a:r>
              <a:rPr lang="en-US" i="1" dirty="0">
                <a:latin typeface="Times" pitchFamily="-110" charset="0"/>
              </a:rPr>
              <a:t>asymmetric</a:t>
            </a:r>
            <a:r>
              <a:rPr lang="en-US" dirty="0">
                <a:latin typeface="Times" pitchFamily="-110" charset="0"/>
              </a:rPr>
              <a:t> refers to the fact that ADSL provides more capacity downstream (from the carrier’s central office to the customer’s site) than upstream (from customer to carrier), being a good fit to Internet requirements. ADSL uses frequency division multiplexing (FDM) in a novel way to exploit the 1-MHz capacity of twisted pair. When echo cancellation is used, the entire frequency band for the upstream channel overlaps the lower portion of the downstream channel. The ADSL scheme provides a range of up to 5.5 km, depending on the diameter of the cable and its quality.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8F72D-2707-6941-A26E-EC0D89E8E507}" type="slidenum">
              <a:rPr lang="en-US"/>
              <a:pPr/>
              <a:t>31</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term asymmetric  refers to the fact that ADSL provides more capacity downstream</a:t>
            </a:r>
          </a:p>
          <a:p>
            <a:r>
              <a:rPr lang="en-US" sz="1200" kern="1200" baseline="0" dirty="0" smtClean="0">
                <a:solidFill>
                  <a:schemeClr val="tx1"/>
                </a:solidFill>
                <a:latin typeface="Times New Roman" pitchFamily="-110" charset="0"/>
                <a:ea typeface="+mn-ea"/>
                <a:cs typeface="+mn-cs"/>
              </a:rPr>
              <a:t>(from the carrier’s central office to the customer’s site) than upstream</a:t>
            </a:r>
          </a:p>
          <a:p>
            <a:r>
              <a:rPr lang="en-US" sz="1200" kern="1200" baseline="0" dirty="0" smtClean="0">
                <a:solidFill>
                  <a:schemeClr val="tx1"/>
                </a:solidFill>
                <a:latin typeface="Times New Roman" pitchFamily="-110" charset="0"/>
                <a:ea typeface="+mn-ea"/>
                <a:cs typeface="+mn-cs"/>
              </a:rPr>
              <a:t>(from customer to carrier). ADSL was originally targeted at the expected need</a:t>
            </a:r>
          </a:p>
          <a:p>
            <a:r>
              <a:rPr lang="en-US" sz="1200" kern="1200" baseline="0" dirty="0" smtClean="0">
                <a:solidFill>
                  <a:schemeClr val="tx1"/>
                </a:solidFill>
                <a:latin typeface="Times New Roman" pitchFamily="-110" charset="0"/>
                <a:ea typeface="+mn-ea"/>
                <a:cs typeface="+mn-cs"/>
              </a:rPr>
              <a:t>for video on demand and related services. This application has not materialized.</a:t>
            </a:r>
          </a:p>
          <a:p>
            <a:r>
              <a:rPr lang="en-US" sz="1200" kern="1200" baseline="0" dirty="0" smtClean="0">
                <a:solidFill>
                  <a:schemeClr val="tx1"/>
                </a:solidFill>
                <a:latin typeface="Times New Roman" pitchFamily="-110" charset="0"/>
                <a:ea typeface="+mn-ea"/>
                <a:cs typeface="+mn-cs"/>
              </a:rPr>
              <a:t>However, since the introduction of ADSL technology, the demand for high-speed</a:t>
            </a:r>
          </a:p>
          <a:p>
            <a:r>
              <a:rPr lang="en-US" sz="1200" kern="1200" baseline="0" dirty="0" smtClean="0">
                <a:solidFill>
                  <a:schemeClr val="tx1"/>
                </a:solidFill>
                <a:latin typeface="Times New Roman" pitchFamily="-110" charset="0"/>
                <a:ea typeface="+mn-ea"/>
                <a:cs typeface="+mn-cs"/>
              </a:rPr>
              <a:t>access to the Internet has grown. Typically, the user requires far higher capacity</a:t>
            </a:r>
          </a:p>
          <a:p>
            <a:r>
              <a:rPr lang="en-US" sz="1200" kern="1200" baseline="0" dirty="0" smtClean="0">
                <a:solidFill>
                  <a:schemeClr val="tx1"/>
                </a:solidFill>
                <a:latin typeface="Times New Roman" pitchFamily="-110" charset="0"/>
                <a:ea typeface="+mn-ea"/>
                <a:cs typeface="+mn-cs"/>
              </a:rPr>
              <a:t>for downstream than for upstream transmission. Most user transmissions are in</a:t>
            </a:r>
          </a:p>
          <a:p>
            <a:r>
              <a:rPr lang="en-US" sz="1200" kern="1200" baseline="0" dirty="0" smtClean="0">
                <a:solidFill>
                  <a:schemeClr val="tx1"/>
                </a:solidFill>
                <a:latin typeface="Times New Roman" pitchFamily="-110" charset="0"/>
                <a:ea typeface="+mn-ea"/>
                <a:cs typeface="+mn-cs"/>
              </a:rPr>
              <a:t>the form of keyboard strokes or transmission of short e-mail messages, whereas</a:t>
            </a:r>
          </a:p>
          <a:p>
            <a:r>
              <a:rPr lang="en-US" sz="1200" kern="1200" baseline="0" dirty="0" smtClean="0">
                <a:solidFill>
                  <a:schemeClr val="tx1"/>
                </a:solidFill>
                <a:latin typeface="Times New Roman" pitchFamily="-110" charset="0"/>
                <a:ea typeface="+mn-ea"/>
                <a:cs typeface="+mn-cs"/>
              </a:rPr>
              <a:t>incoming traffic, especially Web traffic, can involve large amounts of data and</a:t>
            </a:r>
          </a:p>
          <a:p>
            <a:r>
              <a:rPr lang="en-US" sz="1200" kern="1200" baseline="0" dirty="0" smtClean="0">
                <a:solidFill>
                  <a:schemeClr val="tx1"/>
                </a:solidFill>
                <a:latin typeface="Times New Roman" pitchFamily="-110" charset="0"/>
                <a:ea typeface="+mn-ea"/>
                <a:cs typeface="+mn-cs"/>
              </a:rPr>
              <a:t>include images or even video. Thus, ADSL provides a perfect fit for the Internet</a:t>
            </a:r>
          </a:p>
          <a:p>
            <a:r>
              <a:rPr lang="en-US" sz="1200" kern="1200" baseline="0" dirty="0" smtClean="0">
                <a:solidFill>
                  <a:schemeClr val="tx1"/>
                </a:solidFill>
                <a:latin typeface="Times New Roman" pitchFamily="-110" charset="0"/>
                <a:ea typeface="+mn-ea"/>
                <a:cs typeface="+mn-cs"/>
              </a:rPr>
              <a:t>requirement.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ADSL uses frequency-division multiplexing in a novel way to exploit the</a:t>
            </a:r>
          </a:p>
          <a:p>
            <a:r>
              <a:rPr lang="en-US" sz="1200" kern="1200" baseline="0" dirty="0" smtClean="0">
                <a:solidFill>
                  <a:schemeClr val="tx1"/>
                </a:solidFill>
                <a:latin typeface="Times New Roman" pitchFamily="-110" charset="0"/>
                <a:ea typeface="+mn-ea"/>
                <a:cs typeface="+mn-cs"/>
              </a:rPr>
              <a:t>1-MHz capacity of twisted pair. There are three elements of the ADSL strategy</a:t>
            </a:r>
          </a:p>
          <a:p>
            <a:r>
              <a:rPr lang="en-US" sz="1200" kern="1200" baseline="0" dirty="0" smtClean="0">
                <a:solidFill>
                  <a:schemeClr val="tx1"/>
                </a:solidFill>
                <a:latin typeface="Times New Roman" pitchFamily="-110" charset="0"/>
                <a:ea typeface="+mn-ea"/>
                <a:cs typeface="+mn-cs"/>
              </a:rPr>
              <a:t>(Figure 8.14):</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Reserve lowest 25 kHz for voice, known as POTS (plain old telephone service).</a:t>
            </a:r>
          </a:p>
          <a:p>
            <a:r>
              <a:rPr lang="en-US" sz="1200" kern="1200" baseline="0" dirty="0" smtClean="0">
                <a:solidFill>
                  <a:schemeClr val="tx1"/>
                </a:solidFill>
                <a:latin typeface="Times New Roman" pitchFamily="-110" charset="0"/>
                <a:ea typeface="+mn-ea"/>
                <a:cs typeface="+mn-cs"/>
              </a:rPr>
              <a:t>The voice is carried only in the 0 to 4 kHz band; the additional bandwidth is to</a:t>
            </a:r>
          </a:p>
          <a:p>
            <a:r>
              <a:rPr lang="en-US" sz="1200" kern="1200" baseline="0" dirty="0" smtClean="0">
                <a:solidFill>
                  <a:schemeClr val="tx1"/>
                </a:solidFill>
                <a:latin typeface="Times New Roman" pitchFamily="-110" charset="0"/>
                <a:ea typeface="+mn-ea"/>
                <a:cs typeface="+mn-cs"/>
              </a:rPr>
              <a:t>prevent crosstalk between the voice and data channels.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Use either echo cancellation or FDM to allocate two bands, a smaller</a:t>
            </a:r>
          </a:p>
          <a:p>
            <a:r>
              <a:rPr lang="en-US" sz="1200" kern="1200" baseline="0" dirty="0" smtClean="0">
                <a:solidFill>
                  <a:schemeClr val="tx1"/>
                </a:solidFill>
                <a:latin typeface="Times New Roman" pitchFamily="-110" charset="0"/>
                <a:ea typeface="+mn-ea"/>
                <a:cs typeface="+mn-cs"/>
              </a:rPr>
              <a:t>upstream band and a larger downstream band.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Use FDM within the upstream and downstream bands. In this case, a single bit</a:t>
            </a:r>
          </a:p>
          <a:p>
            <a:r>
              <a:rPr lang="en-US" sz="1200" kern="1200" baseline="0" dirty="0" smtClean="0">
                <a:solidFill>
                  <a:schemeClr val="tx1"/>
                </a:solidFill>
                <a:latin typeface="Times New Roman" pitchFamily="-110" charset="0"/>
                <a:ea typeface="+mn-ea"/>
                <a:cs typeface="+mn-cs"/>
              </a:rPr>
              <a:t>stream is split into multiple parallel bit streams and each portion is carried in a</a:t>
            </a:r>
          </a:p>
          <a:p>
            <a:r>
              <a:rPr lang="en-US" sz="1200" kern="1200" baseline="0" dirty="0" smtClean="0">
                <a:solidFill>
                  <a:schemeClr val="tx1"/>
                </a:solidFill>
                <a:latin typeface="Times New Roman" pitchFamily="-110" charset="0"/>
                <a:ea typeface="+mn-ea"/>
                <a:cs typeface="+mn-cs"/>
              </a:rPr>
              <a:t>separate frequency band.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When echo cancellation is used, the entire frequency band for the upstream</a:t>
            </a:r>
          </a:p>
          <a:p>
            <a:r>
              <a:rPr lang="en-US" sz="1200" kern="1200" baseline="0" dirty="0" smtClean="0">
                <a:solidFill>
                  <a:schemeClr val="tx1"/>
                </a:solidFill>
                <a:latin typeface="Times New Roman" pitchFamily="-110" charset="0"/>
                <a:ea typeface="+mn-ea"/>
                <a:cs typeface="+mn-cs"/>
              </a:rPr>
              <a:t>channel overlaps the lower portion of the downstream channel. This has two</a:t>
            </a:r>
          </a:p>
          <a:p>
            <a:r>
              <a:rPr lang="en-US" sz="1200" kern="1200" baseline="0" dirty="0" smtClean="0">
                <a:solidFill>
                  <a:schemeClr val="tx1"/>
                </a:solidFill>
                <a:latin typeface="Times New Roman" pitchFamily="-110" charset="0"/>
                <a:ea typeface="+mn-ea"/>
                <a:cs typeface="+mn-cs"/>
              </a:rPr>
              <a:t>advantages compared to the use of distinct frequency bands for upstream and</a:t>
            </a:r>
          </a:p>
          <a:p>
            <a:r>
              <a:rPr lang="en-US" sz="1200" kern="1200" baseline="0" dirty="0" smtClean="0">
                <a:solidFill>
                  <a:schemeClr val="tx1"/>
                </a:solidFill>
                <a:latin typeface="Times New Roman" pitchFamily="-110" charset="0"/>
                <a:ea typeface="+mn-ea"/>
                <a:cs typeface="+mn-cs"/>
              </a:rPr>
              <a:t>downstream.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The higher the frequency, the greater the attenuation. With the use of echo</a:t>
            </a:r>
          </a:p>
          <a:p>
            <a:r>
              <a:rPr lang="en-US" sz="1200" kern="1200" baseline="0" dirty="0" smtClean="0">
                <a:solidFill>
                  <a:schemeClr val="tx1"/>
                </a:solidFill>
                <a:latin typeface="Times New Roman" pitchFamily="-110" charset="0"/>
                <a:ea typeface="+mn-ea"/>
                <a:cs typeface="+mn-cs"/>
              </a:rPr>
              <a:t>cancellation, more of the downstream bandwidth is in the “good” part of the</a:t>
            </a:r>
          </a:p>
          <a:p>
            <a:r>
              <a:rPr lang="en-US" sz="1200" kern="1200" baseline="0" dirty="0" smtClean="0">
                <a:solidFill>
                  <a:schemeClr val="tx1"/>
                </a:solidFill>
                <a:latin typeface="Times New Roman" pitchFamily="-110" charset="0"/>
                <a:ea typeface="+mn-ea"/>
                <a:cs typeface="+mn-cs"/>
              </a:rPr>
              <a:t>spectrum.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The echo cancellation design is more flexible for changing upstream capacity.</a:t>
            </a:r>
          </a:p>
          <a:p>
            <a:r>
              <a:rPr lang="en-US" sz="1200" kern="1200" baseline="0" dirty="0" smtClean="0">
                <a:solidFill>
                  <a:schemeClr val="tx1"/>
                </a:solidFill>
                <a:latin typeface="Times New Roman" pitchFamily="-110" charset="0"/>
                <a:ea typeface="+mn-ea"/>
                <a:cs typeface="+mn-cs"/>
              </a:rPr>
              <a:t>The upstream channel can be extended upward without running into the</a:t>
            </a:r>
          </a:p>
          <a:p>
            <a:r>
              <a:rPr lang="en-US" sz="1200" kern="1200" baseline="0" dirty="0" smtClean="0">
                <a:solidFill>
                  <a:schemeClr val="tx1"/>
                </a:solidFill>
                <a:latin typeface="Times New Roman" pitchFamily="-110" charset="0"/>
                <a:ea typeface="+mn-ea"/>
                <a:cs typeface="+mn-cs"/>
              </a:rPr>
              <a:t>downstream; instead, the area of overlap is extended.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disadvantage of the use of echo cancellation is the need for echo cancellation</a:t>
            </a:r>
          </a:p>
          <a:p>
            <a:r>
              <a:rPr lang="en-US" sz="1200" kern="1200" baseline="0" dirty="0" smtClean="0">
                <a:solidFill>
                  <a:schemeClr val="tx1"/>
                </a:solidFill>
                <a:latin typeface="Times New Roman" pitchFamily="-110" charset="0"/>
                <a:ea typeface="+mn-ea"/>
                <a:cs typeface="+mn-cs"/>
              </a:rPr>
              <a:t>logic on both ends of the line.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ADSL scheme provides a range of up to 5.5 km, depending on the diameter</a:t>
            </a:r>
          </a:p>
          <a:p>
            <a:r>
              <a:rPr lang="en-US" sz="1200" kern="1200" baseline="0" dirty="0" smtClean="0">
                <a:solidFill>
                  <a:schemeClr val="tx1"/>
                </a:solidFill>
                <a:latin typeface="Times New Roman" pitchFamily="-110" charset="0"/>
                <a:ea typeface="+mn-ea"/>
                <a:cs typeface="+mn-cs"/>
              </a:rPr>
              <a:t>of the cable and its quality. This is sufficient to cover about 95% of all U.S.</a:t>
            </a:r>
          </a:p>
          <a:p>
            <a:r>
              <a:rPr lang="en-US" sz="1200" kern="1200" baseline="0" dirty="0" smtClean="0">
                <a:solidFill>
                  <a:schemeClr val="tx1"/>
                </a:solidFill>
                <a:latin typeface="Times New Roman" pitchFamily="-110" charset="0"/>
                <a:ea typeface="+mn-ea"/>
                <a:cs typeface="+mn-cs"/>
              </a:rPr>
              <a:t>subscriber lines and should provide comparable coverage in other nations.</a:t>
            </a:r>
            <a:endParaRPr lang="en-US" dirty="0">
              <a:latin typeface="Times"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939E1-25FB-EB47-94F1-2DCCCF1A3805}" type="slidenum">
              <a:rPr lang="en-US"/>
              <a:pPr/>
              <a:t>32</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Discrete </a:t>
            </a:r>
            <a:r>
              <a:rPr lang="en-US" sz="1200" kern="1200" baseline="0" dirty="0" err="1" smtClean="0">
                <a:solidFill>
                  <a:schemeClr val="tx1"/>
                </a:solidFill>
                <a:latin typeface="Times New Roman" pitchFamily="-110" charset="0"/>
                <a:ea typeface="+mn-ea"/>
                <a:cs typeface="+mn-cs"/>
              </a:rPr>
              <a:t>multitone</a:t>
            </a:r>
            <a:r>
              <a:rPr lang="en-US" sz="1200" kern="1200" baseline="0" dirty="0" smtClean="0">
                <a:solidFill>
                  <a:schemeClr val="tx1"/>
                </a:solidFill>
                <a:latin typeface="Times New Roman" pitchFamily="-110" charset="0"/>
                <a:ea typeface="+mn-ea"/>
                <a:cs typeface="+mn-cs"/>
              </a:rPr>
              <a:t> (DMT) uses multiple carrier signals at different frequencies,</a:t>
            </a:r>
          </a:p>
          <a:p>
            <a:r>
              <a:rPr lang="en-US" sz="1200" kern="1200" baseline="0" dirty="0" smtClean="0">
                <a:solidFill>
                  <a:schemeClr val="tx1"/>
                </a:solidFill>
                <a:latin typeface="Times New Roman" pitchFamily="-110" charset="0"/>
                <a:ea typeface="+mn-ea"/>
                <a:cs typeface="+mn-cs"/>
              </a:rPr>
              <a:t>sending some of the bits on each channel. The available transmission band (upstream</a:t>
            </a:r>
          </a:p>
          <a:p>
            <a:r>
              <a:rPr lang="en-US" sz="1200" kern="1200" baseline="0" dirty="0" smtClean="0">
                <a:solidFill>
                  <a:schemeClr val="tx1"/>
                </a:solidFill>
                <a:latin typeface="Times New Roman" pitchFamily="-110" charset="0"/>
                <a:ea typeface="+mn-ea"/>
                <a:cs typeface="+mn-cs"/>
              </a:rPr>
              <a:t>or downstream) is divided into a number of 4-kHz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On initialization,</a:t>
            </a:r>
          </a:p>
          <a:p>
            <a:r>
              <a:rPr lang="en-US" sz="1200" kern="1200" baseline="0" dirty="0" smtClean="0">
                <a:solidFill>
                  <a:schemeClr val="tx1"/>
                </a:solidFill>
                <a:latin typeface="Times New Roman" pitchFamily="-110" charset="0"/>
                <a:ea typeface="+mn-ea"/>
                <a:cs typeface="+mn-cs"/>
              </a:rPr>
              <a:t> the DMT modem sends out test signals on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to determine the signal-to-</a:t>
            </a:r>
          </a:p>
          <a:p>
            <a:r>
              <a:rPr lang="en-US" sz="1200" kern="1200" baseline="0" dirty="0" smtClean="0">
                <a:solidFill>
                  <a:schemeClr val="tx1"/>
                </a:solidFill>
                <a:latin typeface="Times New Roman" pitchFamily="-110" charset="0"/>
                <a:ea typeface="+mn-ea"/>
                <a:cs typeface="+mn-cs"/>
              </a:rPr>
              <a:t>noise ratio. The modem then assigns more bits to channels with better signal</a:t>
            </a:r>
          </a:p>
          <a:p>
            <a:r>
              <a:rPr lang="en-US" sz="1200" kern="1200" baseline="0" dirty="0" smtClean="0">
                <a:solidFill>
                  <a:schemeClr val="tx1"/>
                </a:solidFill>
                <a:latin typeface="Times New Roman" pitchFamily="-110" charset="0"/>
                <a:ea typeface="+mn-ea"/>
                <a:cs typeface="+mn-cs"/>
              </a:rPr>
              <a:t>transmission qualities and less bits to channels with poorer signal transmission qualities.</a:t>
            </a:r>
          </a:p>
          <a:p>
            <a:r>
              <a:rPr lang="en-US" sz="1200" kern="1200" baseline="0" dirty="0" smtClean="0">
                <a:solidFill>
                  <a:schemeClr val="tx1"/>
                </a:solidFill>
                <a:latin typeface="Times New Roman" pitchFamily="-110" charset="0"/>
                <a:ea typeface="+mn-ea"/>
                <a:cs typeface="+mn-cs"/>
              </a:rPr>
              <a:t>Figure 8.15 illustrates this process.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can carry a data rate of</a:t>
            </a:r>
          </a:p>
          <a:p>
            <a:r>
              <a:rPr lang="en-US" sz="1200" kern="1200" baseline="0" dirty="0" smtClean="0">
                <a:solidFill>
                  <a:schemeClr val="tx1"/>
                </a:solidFill>
                <a:latin typeface="Times New Roman" pitchFamily="-110" charset="0"/>
                <a:ea typeface="+mn-ea"/>
                <a:cs typeface="+mn-cs"/>
              </a:rPr>
              <a:t>from 0 to 60 kbps. The figure shows a typical situation in which there is increasing</a:t>
            </a:r>
          </a:p>
          <a:p>
            <a:r>
              <a:rPr lang="en-US" sz="1200" kern="1200" baseline="0" dirty="0" smtClean="0">
                <a:solidFill>
                  <a:schemeClr val="tx1"/>
                </a:solidFill>
                <a:latin typeface="Times New Roman" pitchFamily="-110" charset="0"/>
                <a:ea typeface="+mn-ea"/>
                <a:cs typeface="+mn-cs"/>
              </a:rPr>
              <a:t>attenuation and hence decreasing signal-to-noise ratio at higher frequencies. As a</a:t>
            </a:r>
          </a:p>
          <a:p>
            <a:r>
              <a:rPr lang="en-US" sz="1200" kern="1200" baseline="0" dirty="0" smtClean="0">
                <a:solidFill>
                  <a:schemeClr val="tx1"/>
                </a:solidFill>
                <a:latin typeface="Times New Roman" pitchFamily="-110" charset="0"/>
                <a:ea typeface="+mn-ea"/>
                <a:cs typeface="+mn-cs"/>
              </a:rPr>
              <a:t>result, the higher-frequency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carry less of the load.</a:t>
            </a:r>
            <a:endParaRPr lang="en-US" dirty="0">
              <a:latin typeface="Times"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D7F64-9D9C-C847-BD45-57F2156840F4}" type="slidenum">
              <a:rPr lang="en-US"/>
              <a:pPr/>
              <a:t>33</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Figure 8.16 provides a general block diagram for DMT transmission. After</a:t>
            </a:r>
          </a:p>
          <a:p>
            <a:r>
              <a:rPr lang="en-US" sz="1200" kern="1200" baseline="0" dirty="0" smtClean="0">
                <a:solidFill>
                  <a:schemeClr val="tx1"/>
                </a:solidFill>
                <a:latin typeface="Times New Roman" pitchFamily="-110" charset="0"/>
                <a:ea typeface="+mn-ea"/>
                <a:cs typeface="+mn-cs"/>
              </a:rPr>
              <a:t>initialization, the bit stream to be transmitted is divided into a number of </a:t>
            </a:r>
            <a:r>
              <a:rPr lang="en-US" sz="1200" kern="1200" baseline="0" dirty="0" err="1" smtClean="0">
                <a:solidFill>
                  <a:schemeClr val="tx1"/>
                </a:solidFill>
                <a:latin typeface="Times New Roman" pitchFamily="-110" charset="0"/>
                <a:ea typeface="+mn-ea"/>
                <a:cs typeface="+mn-cs"/>
              </a:rPr>
              <a:t>substreams</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one for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that will carry data. The sum of the data rates of</a:t>
            </a:r>
          </a:p>
          <a:p>
            <a:r>
              <a:rPr lang="en-US" sz="1200" kern="1200" baseline="0" dirty="0" smtClean="0">
                <a:solidFill>
                  <a:schemeClr val="tx1"/>
                </a:solidFill>
                <a:latin typeface="Times New Roman" pitchFamily="-110" charset="0"/>
                <a:ea typeface="+mn-ea"/>
                <a:cs typeface="+mn-cs"/>
              </a:rPr>
              <a:t>the </a:t>
            </a:r>
            <a:r>
              <a:rPr lang="en-US" sz="1200" kern="1200" baseline="0" dirty="0" err="1" smtClean="0">
                <a:solidFill>
                  <a:schemeClr val="tx1"/>
                </a:solidFill>
                <a:latin typeface="Times New Roman" pitchFamily="-110" charset="0"/>
                <a:ea typeface="+mn-ea"/>
                <a:cs typeface="+mn-cs"/>
              </a:rPr>
              <a:t>substreams</a:t>
            </a:r>
            <a:r>
              <a:rPr lang="en-US" sz="1200" kern="1200" baseline="0" dirty="0" smtClean="0">
                <a:solidFill>
                  <a:schemeClr val="tx1"/>
                </a:solidFill>
                <a:latin typeface="Times New Roman" pitchFamily="-110" charset="0"/>
                <a:ea typeface="+mn-ea"/>
                <a:cs typeface="+mn-cs"/>
              </a:rPr>
              <a:t> is equal to the total data rate. Each </a:t>
            </a:r>
            <a:r>
              <a:rPr lang="en-US" sz="1200" kern="1200" baseline="0" dirty="0" err="1" smtClean="0">
                <a:solidFill>
                  <a:schemeClr val="tx1"/>
                </a:solidFill>
                <a:latin typeface="Times New Roman" pitchFamily="-110" charset="0"/>
                <a:ea typeface="+mn-ea"/>
                <a:cs typeface="+mn-cs"/>
              </a:rPr>
              <a:t>substream</a:t>
            </a:r>
            <a:r>
              <a:rPr lang="en-US" sz="1200" kern="1200" baseline="0" dirty="0" smtClean="0">
                <a:solidFill>
                  <a:schemeClr val="tx1"/>
                </a:solidFill>
                <a:latin typeface="Times New Roman" pitchFamily="-110" charset="0"/>
                <a:ea typeface="+mn-ea"/>
                <a:cs typeface="+mn-cs"/>
              </a:rPr>
              <a:t> is then converted to</a:t>
            </a:r>
          </a:p>
          <a:p>
            <a:r>
              <a:rPr lang="en-US" sz="1200" kern="1200" baseline="0" dirty="0" smtClean="0">
                <a:solidFill>
                  <a:schemeClr val="tx1"/>
                </a:solidFill>
                <a:latin typeface="Times New Roman" pitchFamily="-110" charset="0"/>
                <a:ea typeface="+mn-ea"/>
                <a:cs typeface="+mn-cs"/>
              </a:rPr>
              <a:t>an analog signal using </a:t>
            </a:r>
            <a:r>
              <a:rPr lang="en-US" sz="1200" kern="1200" baseline="0" dirty="0" err="1" smtClean="0">
                <a:solidFill>
                  <a:schemeClr val="tx1"/>
                </a:solidFill>
                <a:latin typeface="Times New Roman" pitchFamily="-110" charset="0"/>
                <a:ea typeface="+mn-ea"/>
                <a:cs typeface="+mn-cs"/>
              </a:rPr>
              <a:t>quadrature</a:t>
            </a:r>
            <a:r>
              <a:rPr lang="en-US" sz="1200" kern="1200" baseline="0" dirty="0" smtClean="0">
                <a:solidFill>
                  <a:schemeClr val="tx1"/>
                </a:solidFill>
                <a:latin typeface="Times New Roman" pitchFamily="-110" charset="0"/>
                <a:ea typeface="+mn-ea"/>
                <a:cs typeface="+mn-cs"/>
              </a:rPr>
              <a:t> amplitude modulation, described in Chapter 5.</a:t>
            </a:r>
          </a:p>
          <a:p>
            <a:r>
              <a:rPr lang="en-US" sz="1200" kern="1200" baseline="0" dirty="0" smtClean="0">
                <a:solidFill>
                  <a:schemeClr val="tx1"/>
                </a:solidFill>
                <a:latin typeface="Times New Roman" pitchFamily="-110" charset="0"/>
                <a:ea typeface="+mn-ea"/>
                <a:cs typeface="+mn-cs"/>
              </a:rPr>
              <a:t>This scheme works easily because of </a:t>
            </a:r>
            <a:r>
              <a:rPr lang="en-US" sz="1200" kern="1200" baseline="0" dirty="0" err="1" smtClean="0">
                <a:solidFill>
                  <a:schemeClr val="tx1"/>
                </a:solidFill>
                <a:latin typeface="Times New Roman" pitchFamily="-110" charset="0"/>
                <a:ea typeface="+mn-ea"/>
                <a:cs typeface="+mn-cs"/>
              </a:rPr>
              <a:t>QAM’s</a:t>
            </a:r>
            <a:r>
              <a:rPr lang="en-US" sz="1200" kern="1200" baseline="0" dirty="0" smtClean="0">
                <a:solidFill>
                  <a:schemeClr val="tx1"/>
                </a:solidFill>
                <a:latin typeface="Times New Roman" pitchFamily="-110" charset="0"/>
                <a:ea typeface="+mn-ea"/>
                <a:cs typeface="+mn-cs"/>
              </a:rPr>
              <a:t> ability to assign different numbers of</a:t>
            </a:r>
          </a:p>
          <a:p>
            <a:r>
              <a:rPr lang="en-US" sz="1200" kern="1200" baseline="0" dirty="0" smtClean="0">
                <a:solidFill>
                  <a:schemeClr val="tx1"/>
                </a:solidFill>
                <a:latin typeface="Times New Roman" pitchFamily="-110" charset="0"/>
                <a:ea typeface="+mn-ea"/>
                <a:cs typeface="+mn-cs"/>
              </a:rPr>
              <a:t>bits per transmitted signal. Each QAM signal occupies a distinct frequency band, so</a:t>
            </a:r>
          </a:p>
          <a:p>
            <a:r>
              <a:rPr lang="en-US" sz="1200" kern="1200" baseline="0" dirty="0" smtClean="0">
                <a:solidFill>
                  <a:schemeClr val="tx1"/>
                </a:solidFill>
                <a:latin typeface="Times New Roman" pitchFamily="-110" charset="0"/>
                <a:ea typeface="+mn-ea"/>
                <a:cs typeface="+mn-cs"/>
              </a:rPr>
              <a:t>these signals can be combined by simple addition to produce the composite signal</a:t>
            </a:r>
          </a:p>
          <a:p>
            <a:r>
              <a:rPr lang="en-US" sz="1200" kern="1200" baseline="0" dirty="0" smtClean="0">
                <a:solidFill>
                  <a:schemeClr val="tx1"/>
                </a:solidFill>
                <a:latin typeface="Times New Roman" pitchFamily="-110" charset="0"/>
                <a:ea typeface="+mn-ea"/>
                <a:cs typeface="+mn-cs"/>
              </a:rPr>
              <a:t>for transmission.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Present ADSL/DMT designs employ 256 downstream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In theory,</a:t>
            </a:r>
          </a:p>
          <a:p>
            <a:r>
              <a:rPr lang="en-US" sz="1200" kern="1200" baseline="0" dirty="0" smtClean="0">
                <a:solidFill>
                  <a:schemeClr val="tx1"/>
                </a:solidFill>
                <a:latin typeface="Times New Roman" pitchFamily="-110" charset="0"/>
                <a:ea typeface="+mn-ea"/>
                <a:cs typeface="+mn-cs"/>
              </a:rPr>
              <a:t>with each 4-kHz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carrying 60 kbps, it would be possible to transmit at a</a:t>
            </a:r>
          </a:p>
          <a:p>
            <a:r>
              <a:rPr lang="en-US" sz="1200" kern="1200" baseline="0" dirty="0" smtClean="0">
                <a:solidFill>
                  <a:schemeClr val="tx1"/>
                </a:solidFill>
                <a:latin typeface="Times New Roman" pitchFamily="-110" charset="0"/>
                <a:ea typeface="+mn-ea"/>
                <a:cs typeface="+mn-cs"/>
              </a:rPr>
              <a:t>rate of 15.36 Mbps. In practice, transmission impairments prevent attainment of this</a:t>
            </a:r>
          </a:p>
          <a:p>
            <a:r>
              <a:rPr lang="en-US" sz="1200" kern="1200" baseline="0" dirty="0" smtClean="0">
                <a:solidFill>
                  <a:schemeClr val="tx1"/>
                </a:solidFill>
                <a:latin typeface="Times New Roman" pitchFamily="-110" charset="0"/>
                <a:ea typeface="+mn-ea"/>
                <a:cs typeface="+mn-cs"/>
              </a:rPr>
              <a:t>data rate. Current implementations operate at from 1.5 to 9 Mbps, depending on</a:t>
            </a:r>
          </a:p>
          <a:p>
            <a:r>
              <a:rPr lang="en-US" sz="1200" kern="1200" baseline="0" dirty="0" smtClean="0">
                <a:solidFill>
                  <a:schemeClr val="tx1"/>
                </a:solidFill>
                <a:latin typeface="Times New Roman" pitchFamily="-110" charset="0"/>
                <a:ea typeface="+mn-ea"/>
                <a:cs typeface="+mn-cs"/>
              </a:rPr>
              <a:t>line distance and quality.</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8.17 shows a typical configuration for broadband service using DSL. The</a:t>
            </a:r>
          </a:p>
          <a:p>
            <a:r>
              <a:rPr lang="en-US" sz="1200" kern="1200" baseline="0" dirty="0" smtClean="0">
                <a:solidFill>
                  <a:schemeClr val="tx1"/>
                </a:solidFill>
                <a:latin typeface="Times New Roman" pitchFamily="-110" charset="0"/>
                <a:ea typeface="+mn-ea"/>
                <a:cs typeface="+mn-cs"/>
              </a:rPr>
              <a:t>DSL link is between the provider central office and the residential or business</a:t>
            </a:r>
          </a:p>
          <a:p>
            <a:r>
              <a:rPr lang="en-US" sz="1200" kern="1200" baseline="0" dirty="0" smtClean="0">
                <a:solidFill>
                  <a:schemeClr val="tx1"/>
                </a:solidFill>
                <a:latin typeface="Times New Roman" pitchFamily="-110" charset="0"/>
                <a:ea typeface="+mn-ea"/>
                <a:cs typeface="+mn-cs"/>
              </a:rPr>
              <a:t>premises. On the customer side, a splitter allows simultaneous telephone and data</a:t>
            </a:r>
          </a:p>
          <a:p>
            <a:r>
              <a:rPr lang="en-US" sz="1200" kern="1200" baseline="0" dirty="0" smtClean="0">
                <a:solidFill>
                  <a:schemeClr val="tx1"/>
                </a:solidFill>
                <a:latin typeface="Times New Roman" pitchFamily="-110" charset="0"/>
                <a:ea typeface="+mn-ea"/>
                <a:cs typeface="+mn-cs"/>
              </a:rPr>
              <a:t>service. The data service makes use of a DSL modem, sometimes referred to as a</a:t>
            </a:r>
          </a:p>
          <a:p>
            <a:r>
              <a:rPr lang="en-US" sz="1200" kern="1200" baseline="0" dirty="0" smtClean="0">
                <a:solidFill>
                  <a:schemeClr val="tx1"/>
                </a:solidFill>
                <a:latin typeface="Times New Roman" pitchFamily="-110" charset="0"/>
                <a:ea typeface="+mn-ea"/>
                <a:cs typeface="+mn-cs"/>
              </a:rPr>
              <a:t>G.DMT modem, because the modem conforms to the ITU-T G.992.1 recommendation</a:t>
            </a:r>
          </a:p>
          <a:p>
            <a:r>
              <a:rPr lang="en-US" sz="1200" kern="1200" baseline="0" dirty="0" smtClean="0">
                <a:solidFill>
                  <a:schemeClr val="tx1"/>
                </a:solidFill>
                <a:latin typeface="Times New Roman" pitchFamily="-110" charset="0"/>
                <a:ea typeface="+mn-ea"/>
                <a:cs typeface="+mn-cs"/>
              </a:rPr>
              <a:t>for DMT over DSL. The DSL data signal can be further divided into a video</a:t>
            </a:r>
          </a:p>
          <a:p>
            <a:r>
              <a:rPr lang="en-US" sz="1200" kern="1200" baseline="0" dirty="0" smtClean="0">
                <a:solidFill>
                  <a:schemeClr val="tx1"/>
                </a:solidFill>
                <a:latin typeface="Times New Roman" pitchFamily="-110" charset="0"/>
                <a:ea typeface="+mn-ea"/>
                <a:cs typeface="+mn-cs"/>
              </a:rPr>
              <a:t>stream and a data stream. The latter connects the modem to either a single local</a:t>
            </a:r>
          </a:p>
          <a:p>
            <a:r>
              <a:rPr lang="en-US" sz="1200" kern="1200" baseline="0" dirty="0" smtClean="0">
                <a:solidFill>
                  <a:schemeClr val="tx1"/>
                </a:solidFill>
                <a:latin typeface="Times New Roman" pitchFamily="-110" charset="0"/>
                <a:ea typeface="+mn-ea"/>
                <a:cs typeface="+mn-cs"/>
              </a:rPr>
              <a:t>computer or to a wireless modem/router, which enables the customer to support a</a:t>
            </a:r>
          </a:p>
          <a:p>
            <a:r>
              <a:rPr lang="en-US" sz="1200" kern="1200" baseline="0" dirty="0" smtClean="0">
                <a:solidFill>
                  <a:schemeClr val="tx1"/>
                </a:solidFill>
                <a:latin typeface="Times New Roman" pitchFamily="-110" charset="0"/>
                <a:ea typeface="+mn-ea"/>
                <a:cs typeface="+mn-cs"/>
              </a:rPr>
              <a:t>wireless local area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On the provider side, a splitter is also used to separate the telephone service</a:t>
            </a:r>
          </a:p>
          <a:p>
            <a:r>
              <a:rPr lang="en-US" sz="1200" kern="1200" baseline="0" dirty="0" smtClean="0">
                <a:solidFill>
                  <a:schemeClr val="tx1"/>
                </a:solidFill>
                <a:latin typeface="Times New Roman" pitchFamily="-110" charset="0"/>
                <a:ea typeface="+mn-ea"/>
                <a:cs typeface="+mn-cs"/>
              </a:rPr>
              <a:t>from the Internet service. The voice traffic is connected to the public switched</a:t>
            </a:r>
          </a:p>
          <a:p>
            <a:r>
              <a:rPr lang="en-US" sz="1200" kern="1200" baseline="0" dirty="0" smtClean="0">
                <a:solidFill>
                  <a:schemeClr val="tx1"/>
                </a:solidFill>
                <a:latin typeface="Times New Roman" pitchFamily="-110" charset="0"/>
                <a:ea typeface="+mn-ea"/>
                <a:cs typeface="+mn-cs"/>
              </a:rPr>
              <a:t>telephone network (PSTN), thus providing the same service as an ordinary telephone</a:t>
            </a:r>
          </a:p>
          <a:p>
            <a:r>
              <a:rPr lang="en-US" sz="1200" kern="1200" baseline="0" dirty="0" smtClean="0">
                <a:solidFill>
                  <a:schemeClr val="tx1"/>
                </a:solidFill>
                <a:latin typeface="Times New Roman" pitchFamily="-110" charset="0"/>
                <a:ea typeface="+mn-ea"/>
                <a:cs typeface="+mn-cs"/>
              </a:rPr>
              <a:t>line to the subscriber. The data traffic connects to a DSL access multiplexer</a:t>
            </a:r>
          </a:p>
          <a:p>
            <a:r>
              <a:rPr lang="en-US" sz="1200" kern="1200" baseline="0" dirty="0" smtClean="0">
                <a:solidFill>
                  <a:schemeClr val="tx1"/>
                </a:solidFill>
                <a:latin typeface="Times New Roman" pitchFamily="-110" charset="0"/>
                <a:ea typeface="+mn-ea"/>
                <a:cs typeface="+mn-cs"/>
              </a:rPr>
              <a:t>(DSLAM), which multiplexes multiple customer DSL connections on to a single</a:t>
            </a:r>
          </a:p>
          <a:p>
            <a:r>
              <a:rPr lang="en-US" sz="1200" kern="1200" baseline="0" dirty="0" smtClean="0">
                <a:solidFill>
                  <a:schemeClr val="tx1"/>
                </a:solidFill>
                <a:latin typeface="Times New Roman" pitchFamily="-110" charset="0"/>
                <a:ea typeface="+mn-ea"/>
                <a:cs typeface="+mn-cs"/>
              </a:rPr>
              <a:t>high-speed asynchronous transfer mode line. The ATM line connects via one or</a:t>
            </a:r>
          </a:p>
          <a:p>
            <a:r>
              <a:rPr lang="en-US" sz="1200" kern="1200" baseline="0" dirty="0" smtClean="0">
                <a:solidFill>
                  <a:schemeClr val="tx1"/>
                </a:solidFill>
                <a:latin typeface="Times New Roman" pitchFamily="-110" charset="0"/>
                <a:ea typeface="+mn-ea"/>
                <a:cs typeface="+mn-cs"/>
              </a:rPr>
              <a:t>more ATM switches to a router that provides an entry point to the Internet.</a:t>
            </a:r>
            <a:r>
              <a:rPr lang="en-US" sz="1200" kern="1200" dirty="0" smtClean="0">
                <a:solidFill>
                  <a:schemeClr val="tx1"/>
                </a:solidFill>
                <a:latin typeface="Times New Roman" pitchFamily="-110"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ADSL is one of a number of recent schemes for providing high-speed digital transmission</a:t>
            </a:r>
          </a:p>
          <a:p>
            <a:r>
              <a:rPr lang="en-US" sz="1200" kern="1200" baseline="0" dirty="0" smtClean="0">
                <a:solidFill>
                  <a:schemeClr val="tx1"/>
                </a:solidFill>
                <a:latin typeface="Times New Roman" pitchFamily="-110" charset="0"/>
                <a:ea typeface="+mn-ea"/>
                <a:cs typeface="+mn-cs"/>
              </a:rPr>
              <a:t>of the subscriber line. Table 8.6 summarizes and compares some of the most</a:t>
            </a:r>
          </a:p>
          <a:p>
            <a:r>
              <a:rPr lang="en-US" sz="1200" kern="1200" baseline="0" dirty="0" smtClean="0">
                <a:solidFill>
                  <a:schemeClr val="tx1"/>
                </a:solidFill>
                <a:latin typeface="Times New Roman" pitchFamily="-110" charset="0"/>
                <a:ea typeface="+mn-ea"/>
                <a:cs typeface="+mn-cs"/>
              </a:rPr>
              <a:t>important of these new schemes, which collectively are referred to as </a:t>
            </a:r>
            <a:r>
              <a:rPr lang="en-US" sz="1200" kern="1200" baseline="0" dirty="0" err="1" smtClean="0">
                <a:solidFill>
                  <a:schemeClr val="tx1"/>
                </a:solidFill>
                <a:latin typeface="Times New Roman" pitchFamily="-110" charset="0"/>
                <a:ea typeface="+mn-ea"/>
                <a:cs typeface="+mn-cs"/>
              </a:rPr>
              <a:t>xDSL</a:t>
            </a:r>
            <a:r>
              <a:rPr lang="en-US" sz="1200" kern="1200" baseline="0" dirty="0" smtClean="0">
                <a:solidFill>
                  <a:schemeClr val="tx1"/>
                </a:solidFill>
                <a:latin typeface="Times New Roman" pitchFamily="-110"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43245-6628-514B-B3C4-7977721F0394}" type="slidenum">
              <a:rPr lang="en-US"/>
              <a:pPr/>
              <a:t>36</a:t>
            </a:fld>
            <a:endParaRPr lang="en-US" dirty="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HDSL was developed in the late 1980s by </a:t>
            </a:r>
            <a:r>
              <a:rPr lang="en-US" sz="1200" kern="1200" baseline="0" dirty="0" err="1" smtClean="0">
                <a:solidFill>
                  <a:schemeClr val="tx1"/>
                </a:solidFill>
                <a:latin typeface="Times New Roman" pitchFamily="-110" charset="0"/>
                <a:ea typeface="+mn-ea"/>
                <a:cs typeface="+mn-cs"/>
              </a:rPr>
              <a:t>BellCore</a:t>
            </a:r>
            <a:r>
              <a:rPr lang="en-US" sz="1200" kern="1200" baseline="0" dirty="0" smtClean="0">
                <a:solidFill>
                  <a:schemeClr val="tx1"/>
                </a:solidFill>
                <a:latin typeface="Times New Roman" pitchFamily="-110" charset="0"/>
                <a:ea typeface="+mn-ea"/>
                <a:cs typeface="+mn-cs"/>
              </a:rPr>
              <a:t> to provide a more cost-effective</a:t>
            </a:r>
          </a:p>
          <a:p>
            <a:r>
              <a:rPr lang="en-US" sz="1200" kern="1200" baseline="0" dirty="0" smtClean="0">
                <a:solidFill>
                  <a:schemeClr val="tx1"/>
                </a:solidFill>
                <a:latin typeface="Times New Roman" pitchFamily="-110" charset="0"/>
                <a:ea typeface="+mn-ea"/>
                <a:cs typeface="+mn-cs"/>
              </a:rPr>
              <a:t>means of delivering a T1 data rate (1.544 Mbps). The standard T1 line uses alternate</a:t>
            </a:r>
          </a:p>
          <a:p>
            <a:r>
              <a:rPr lang="en-US" sz="1200" kern="1200" baseline="0" dirty="0" smtClean="0">
                <a:solidFill>
                  <a:schemeClr val="tx1"/>
                </a:solidFill>
                <a:latin typeface="Times New Roman" pitchFamily="-110" charset="0"/>
                <a:ea typeface="+mn-ea"/>
                <a:cs typeface="+mn-cs"/>
              </a:rPr>
              <a:t>mark inversion (AMI) coding, which occupies a bandwidth of about 1.5 MHz.</a:t>
            </a:r>
          </a:p>
          <a:p>
            <a:r>
              <a:rPr lang="en-US" sz="1200" kern="1200" baseline="0" dirty="0" smtClean="0">
                <a:solidFill>
                  <a:schemeClr val="tx1"/>
                </a:solidFill>
                <a:latin typeface="Times New Roman" pitchFamily="-110" charset="0"/>
                <a:ea typeface="+mn-ea"/>
                <a:cs typeface="+mn-cs"/>
              </a:rPr>
              <a:t>Because such high frequencies are involved, the attenuation characteristics limit the</a:t>
            </a:r>
          </a:p>
          <a:p>
            <a:r>
              <a:rPr lang="en-US" sz="1200" kern="1200" baseline="0" dirty="0" smtClean="0">
                <a:solidFill>
                  <a:schemeClr val="tx1"/>
                </a:solidFill>
                <a:latin typeface="Times New Roman" pitchFamily="-110" charset="0"/>
                <a:ea typeface="+mn-ea"/>
                <a:cs typeface="+mn-cs"/>
              </a:rPr>
              <a:t>use of T1 to a distance of about 1 km between repeaters. Thus, for many subscriber</a:t>
            </a:r>
          </a:p>
          <a:p>
            <a:r>
              <a:rPr lang="en-US" sz="1200" kern="1200" baseline="0" dirty="0" smtClean="0">
                <a:solidFill>
                  <a:schemeClr val="tx1"/>
                </a:solidFill>
                <a:latin typeface="Times New Roman" pitchFamily="-110" charset="0"/>
                <a:ea typeface="+mn-ea"/>
                <a:cs typeface="+mn-cs"/>
              </a:rPr>
              <a:t>lines one or more repeaters are required, which adds to the installation and maintenance</a:t>
            </a:r>
          </a:p>
          <a:p>
            <a:r>
              <a:rPr lang="en-US" sz="1200" kern="1200" baseline="0" dirty="0" smtClean="0">
                <a:solidFill>
                  <a:schemeClr val="tx1"/>
                </a:solidFill>
                <a:latin typeface="Times New Roman" pitchFamily="-110" charset="0"/>
                <a:ea typeface="+mn-ea"/>
                <a:cs typeface="+mn-cs"/>
              </a:rPr>
              <a:t>expense.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HDSL uses the 2B1Q coding scheme to provide a data rate of up to 2 Mbps</a:t>
            </a:r>
          </a:p>
          <a:p>
            <a:r>
              <a:rPr lang="en-US" sz="1200" kern="1200" baseline="0" dirty="0" smtClean="0">
                <a:solidFill>
                  <a:schemeClr val="tx1"/>
                </a:solidFill>
                <a:latin typeface="Times New Roman" pitchFamily="-110" charset="0"/>
                <a:ea typeface="+mn-ea"/>
                <a:cs typeface="+mn-cs"/>
              </a:rPr>
              <a:t>over two twisted-pair lines within a bandwidth that extends only up to about</a:t>
            </a:r>
          </a:p>
          <a:p>
            <a:r>
              <a:rPr lang="en-US" sz="1200" kern="1200" baseline="0" dirty="0" smtClean="0">
                <a:solidFill>
                  <a:schemeClr val="tx1"/>
                </a:solidFill>
                <a:latin typeface="Times New Roman" pitchFamily="-110" charset="0"/>
                <a:ea typeface="+mn-ea"/>
                <a:cs typeface="+mn-cs"/>
              </a:rPr>
              <a:t>196 kHz. This enables a range of about 3.7 km to be achieved.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Although HDSL is attractive for replacing existing T1 lines, it is not suitable for</a:t>
            </a:r>
          </a:p>
          <a:p>
            <a:r>
              <a:rPr lang="en-US" sz="1200" kern="1200" baseline="0" dirty="0" smtClean="0">
                <a:solidFill>
                  <a:schemeClr val="tx1"/>
                </a:solidFill>
                <a:latin typeface="Times New Roman" pitchFamily="-110" charset="0"/>
                <a:ea typeface="+mn-ea"/>
                <a:cs typeface="+mn-cs"/>
              </a:rPr>
              <a:t>residential subscribers because it requires two twisted pair, whereas the typical residential</a:t>
            </a:r>
          </a:p>
          <a:p>
            <a:r>
              <a:rPr lang="en-US" sz="1200" kern="1200" baseline="0" dirty="0" smtClean="0">
                <a:solidFill>
                  <a:schemeClr val="tx1"/>
                </a:solidFill>
                <a:latin typeface="Times New Roman" pitchFamily="-110" charset="0"/>
                <a:ea typeface="+mn-ea"/>
                <a:cs typeface="+mn-cs"/>
              </a:rPr>
              <a:t>subscriber has a single twisted pair. SDSL was developed to provide the</a:t>
            </a:r>
          </a:p>
          <a:p>
            <a:r>
              <a:rPr lang="en-US" sz="1200" kern="1200" baseline="0" dirty="0" smtClean="0">
                <a:solidFill>
                  <a:schemeClr val="tx1"/>
                </a:solidFill>
                <a:latin typeface="Times New Roman" pitchFamily="-110" charset="0"/>
                <a:ea typeface="+mn-ea"/>
                <a:cs typeface="+mn-cs"/>
              </a:rPr>
              <a:t>same type of service as HDSL but over a single twisted-pair line. As with HDSL,</a:t>
            </a:r>
          </a:p>
          <a:p>
            <a:r>
              <a:rPr lang="en-US" sz="1200" kern="1200" baseline="0" dirty="0" smtClean="0">
                <a:solidFill>
                  <a:schemeClr val="tx1"/>
                </a:solidFill>
                <a:latin typeface="Times New Roman" pitchFamily="-110" charset="0"/>
                <a:ea typeface="+mn-ea"/>
                <a:cs typeface="+mn-cs"/>
              </a:rPr>
              <a:t>2B1Q coding is used. Echo cancellation is used to achieve full-duplex transmission</a:t>
            </a:r>
          </a:p>
          <a:p>
            <a:r>
              <a:rPr lang="en-US" sz="1200" kern="1200" baseline="0" dirty="0" smtClean="0">
                <a:solidFill>
                  <a:schemeClr val="tx1"/>
                </a:solidFill>
                <a:latin typeface="Times New Roman" pitchFamily="-110" charset="0"/>
                <a:ea typeface="+mn-ea"/>
                <a:cs typeface="+mn-cs"/>
              </a:rPr>
              <a:t>over a single pair.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One of the newest </a:t>
            </a:r>
            <a:r>
              <a:rPr lang="en-US" sz="1200" kern="1200" baseline="0" dirty="0" err="1" smtClean="0">
                <a:solidFill>
                  <a:schemeClr val="tx1"/>
                </a:solidFill>
                <a:latin typeface="Times New Roman" pitchFamily="-110" charset="0"/>
                <a:ea typeface="+mn-ea"/>
                <a:cs typeface="+mn-cs"/>
              </a:rPr>
              <a:t>xDSL</a:t>
            </a:r>
            <a:r>
              <a:rPr lang="en-US" sz="1200" kern="1200" baseline="0" dirty="0" smtClean="0">
                <a:solidFill>
                  <a:schemeClr val="tx1"/>
                </a:solidFill>
                <a:latin typeface="Times New Roman" pitchFamily="-110" charset="0"/>
                <a:ea typeface="+mn-ea"/>
                <a:cs typeface="+mn-cs"/>
              </a:rPr>
              <a:t> schemes is VDSL. As of this writing, many of the details</a:t>
            </a:r>
          </a:p>
          <a:p>
            <a:r>
              <a:rPr lang="en-US" sz="1200" kern="1200" baseline="0" dirty="0" smtClean="0">
                <a:solidFill>
                  <a:schemeClr val="tx1"/>
                </a:solidFill>
                <a:latin typeface="Times New Roman" pitchFamily="-110" charset="0"/>
                <a:ea typeface="+mn-ea"/>
                <a:cs typeface="+mn-cs"/>
              </a:rPr>
              <a:t>of this signaling specification remain to be worked out. The objective is to provide</a:t>
            </a:r>
          </a:p>
          <a:p>
            <a:r>
              <a:rPr lang="en-US" sz="1200" kern="1200" baseline="0" dirty="0" smtClean="0">
                <a:solidFill>
                  <a:schemeClr val="tx1"/>
                </a:solidFill>
                <a:latin typeface="Times New Roman" pitchFamily="-110" charset="0"/>
                <a:ea typeface="+mn-ea"/>
                <a:cs typeface="+mn-cs"/>
              </a:rPr>
              <a:t>a scheme similar to ADSL at a much higher data rate by sacrificing distance. The</a:t>
            </a:r>
          </a:p>
          <a:p>
            <a:r>
              <a:rPr lang="en-US" sz="1200" kern="1200" baseline="0" dirty="0" smtClean="0">
                <a:solidFill>
                  <a:schemeClr val="tx1"/>
                </a:solidFill>
                <a:latin typeface="Times New Roman" pitchFamily="-110" charset="0"/>
                <a:ea typeface="+mn-ea"/>
                <a:cs typeface="+mn-cs"/>
              </a:rPr>
              <a:t>likely signaling technique is DMT/QAM.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VDSL does not use echo cancellation but provides separate bands for different</a:t>
            </a:r>
          </a:p>
          <a:p>
            <a:r>
              <a:rPr lang="en-US" sz="1200" kern="1200" baseline="0" dirty="0" smtClean="0">
                <a:solidFill>
                  <a:schemeClr val="tx1"/>
                </a:solidFill>
                <a:latin typeface="Times New Roman" pitchFamily="-110" charset="0"/>
                <a:ea typeface="+mn-ea"/>
                <a:cs typeface="+mn-cs"/>
              </a:rPr>
              <a:t>services, with the following tentative allocation: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POTS: 0–4 kHz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ISDN: 4–80 kHz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Upstream: 300–700 kHz</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Downstream: ≥  1 MHz</a:t>
            </a:r>
            <a:endParaRPr lang="en-US" dirty="0">
              <a:latin typeface="Times"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FDD, by itself, is not a particularly interesting case. FDD simply means that two</a:t>
            </a:r>
          </a:p>
          <a:p>
            <a:r>
              <a:rPr lang="en-US" sz="1200" kern="1200" baseline="0" dirty="0" smtClean="0">
                <a:solidFill>
                  <a:schemeClr val="tx1"/>
                </a:solidFill>
                <a:latin typeface="Times New Roman" pitchFamily="-110" charset="0"/>
                <a:ea typeface="+mn-ea"/>
                <a:cs typeface="+mn-cs"/>
              </a:rPr>
              <a:t>stations have a full-duplex connection in which each station transmits on a separate</a:t>
            </a:r>
          </a:p>
          <a:p>
            <a:r>
              <a:rPr lang="en-US" sz="1200" kern="1200" baseline="0" dirty="0" smtClean="0">
                <a:solidFill>
                  <a:schemeClr val="tx1"/>
                </a:solidFill>
                <a:latin typeface="Times New Roman" pitchFamily="-110" charset="0"/>
                <a:ea typeface="+mn-ea"/>
                <a:cs typeface="+mn-cs"/>
              </a:rPr>
              <a:t>frequency band. The two frequency bands are separated from each other</a:t>
            </a:r>
          </a:p>
          <a:p>
            <a:r>
              <a:rPr lang="en-US" sz="1200" kern="1200" baseline="0" dirty="0" smtClean="0">
                <a:solidFill>
                  <a:schemeClr val="tx1"/>
                </a:solidFill>
                <a:latin typeface="Times New Roman" pitchFamily="-110" charset="0"/>
                <a:ea typeface="+mn-ea"/>
                <a:cs typeface="+mn-cs"/>
              </a:rPr>
              <a:t>and from other bands on the network by guard bands, to prevent interference</a:t>
            </a:r>
          </a:p>
          <a:p>
            <a:r>
              <a:rPr lang="en-US" sz="1200" kern="1200" baseline="0" dirty="0" smtClean="0">
                <a:solidFill>
                  <a:schemeClr val="tx1"/>
                </a:solidFill>
                <a:latin typeface="Times New Roman" pitchFamily="-110" charset="0"/>
                <a:ea typeface="+mn-ea"/>
                <a:cs typeface="+mn-cs"/>
              </a:rPr>
              <a:t>(Figure 8.18a). The combination of the two frequency bands is often referred to as</a:t>
            </a:r>
          </a:p>
          <a:p>
            <a:r>
              <a:rPr lang="en-US" sz="1200" kern="1200" baseline="0" dirty="0" smtClean="0">
                <a:solidFill>
                  <a:schemeClr val="tx1"/>
                </a:solidFill>
                <a:latin typeface="Times New Roman" pitchFamily="-110" charset="0"/>
                <a:ea typeface="+mn-ea"/>
                <a:cs typeface="+mn-cs"/>
              </a:rPr>
              <a:t>a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 with the combination of the two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viewed as a full-duplex</a:t>
            </a:r>
          </a:p>
          <a:p>
            <a:r>
              <a:rPr lang="en-US" sz="1200" kern="1200" baseline="0" dirty="0" smtClean="0">
                <a:solidFill>
                  <a:schemeClr val="tx1"/>
                </a:solidFill>
                <a:latin typeface="Times New Roman" pitchFamily="-110" charset="0"/>
                <a:ea typeface="+mn-ea"/>
                <a:cs typeface="+mn-cs"/>
              </a:rPr>
              <a:t>channel between the stations.</a:t>
            </a:r>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 In TDD, also known as time-compression multiplexing (TCM) , data are transmitted</a:t>
            </a:r>
          </a:p>
          <a:p>
            <a:r>
              <a:rPr lang="en-US" sz="1200" kern="1200" baseline="0" dirty="0" smtClean="0">
                <a:solidFill>
                  <a:schemeClr val="tx1"/>
                </a:solidFill>
                <a:latin typeface="Times New Roman" pitchFamily="-110" charset="0"/>
                <a:ea typeface="+mn-ea"/>
                <a:cs typeface="+mn-cs"/>
              </a:rPr>
              <a:t>in one direction at a time, with transmission alternating between the two directions.</a:t>
            </a:r>
          </a:p>
          <a:p>
            <a:r>
              <a:rPr lang="en-US" sz="1200" kern="1200" baseline="0" dirty="0" smtClean="0">
                <a:solidFill>
                  <a:schemeClr val="tx1"/>
                </a:solidFill>
                <a:latin typeface="Times New Roman" pitchFamily="-110" charset="0"/>
                <a:ea typeface="+mn-ea"/>
                <a:cs typeface="+mn-cs"/>
              </a:rPr>
              <a:t> To achieve the desired subscriber data rate with simple TDD, the transmitter’s bit</a:t>
            </a:r>
          </a:p>
          <a:p>
            <a:r>
              <a:rPr lang="en-US" sz="1200" kern="1200" baseline="0" dirty="0" smtClean="0">
                <a:solidFill>
                  <a:schemeClr val="tx1"/>
                </a:solidFill>
                <a:latin typeface="Times New Roman" pitchFamily="-110" charset="0"/>
                <a:ea typeface="+mn-ea"/>
                <a:cs typeface="+mn-cs"/>
              </a:rPr>
              <a:t>stream is divided into equal segments, compressed in time to a higher transmission</a:t>
            </a:r>
          </a:p>
          <a:p>
            <a:r>
              <a:rPr lang="en-US" sz="1200" kern="1200" baseline="0" dirty="0" smtClean="0">
                <a:solidFill>
                  <a:schemeClr val="tx1"/>
                </a:solidFill>
                <a:latin typeface="Times New Roman" pitchFamily="-110" charset="0"/>
                <a:ea typeface="+mn-ea"/>
                <a:cs typeface="+mn-cs"/>
              </a:rPr>
              <a:t>rate, and transmitted in bursts, which are expanded at the other end to the original</a:t>
            </a:r>
          </a:p>
          <a:p>
            <a:r>
              <a:rPr lang="en-US" sz="1200" kern="1200" baseline="0" dirty="0" smtClean="0">
                <a:solidFill>
                  <a:schemeClr val="tx1"/>
                </a:solidFill>
                <a:latin typeface="Times New Roman" pitchFamily="-110" charset="0"/>
                <a:ea typeface="+mn-ea"/>
                <a:cs typeface="+mn-cs"/>
              </a:rPr>
              <a:t>rate. A short quiescent period is used between bursts going in opposite directions to</a:t>
            </a:r>
          </a:p>
          <a:p>
            <a:r>
              <a:rPr lang="en-US" sz="1200" kern="1200" baseline="0" dirty="0" smtClean="0">
                <a:solidFill>
                  <a:schemeClr val="tx1"/>
                </a:solidFill>
                <a:latin typeface="Times New Roman" pitchFamily="-110" charset="0"/>
                <a:ea typeface="+mn-ea"/>
                <a:cs typeface="+mn-cs"/>
              </a:rPr>
              <a:t>allow the channel to settle down. Thus, the actual data rate on the channel must be</a:t>
            </a:r>
          </a:p>
          <a:p>
            <a:r>
              <a:rPr lang="en-US" sz="1200" kern="1200" baseline="0" dirty="0" smtClean="0">
                <a:solidFill>
                  <a:schemeClr val="tx1"/>
                </a:solidFill>
                <a:latin typeface="Times New Roman" pitchFamily="-110" charset="0"/>
                <a:ea typeface="+mn-ea"/>
                <a:cs typeface="+mn-cs"/>
              </a:rPr>
              <a:t>greater than twice the data rate required by the two end systems.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timing implications are shown in Figure 8.19b.</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TDD is used in cordless telephones and is a building block for a number of</a:t>
            </a:r>
          </a:p>
          <a:p>
            <a:r>
              <a:rPr lang="en-US" sz="1200" kern="1200" baseline="0" dirty="0" smtClean="0">
                <a:solidFill>
                  <a:schemeClr val="tx1"/>
                </a:solidFill>
                <a:latin typeface="Times New Roman" pitchFamily="-110" charset="0"/>
                <a:ea typeface="+mn-ea"/>
                <a:cs typeface="+mn-cs"/>
              </a:rPr>
              <a:t>wireless network systems.</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1F4DFB69-B805-B244-89CC-4EF21EF11D9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pitchFamily="-110" charset="0"/>
                <a:ea typeface="+mn-ea"/>
                <a:cs typeface="+mn-cs"/>
              </a:rPr>
              <a:t> FDMA is a technique used to share the spectrum among multiple stations. In a</a:t>
            </a:r>
          </a:p>
          <a:p>
            <a:r>
              <a:rPr lang="en-US" sz="1200" kern="1200" baseline="0" dirty="0" smtClean="0">
                <a:solidFill>
                  <a:schemeClr val="tx1"/>
                </a:solidFill>
                <a:latin typeface="Times New Roman" pitchFamily="-110" charset="0"/>
                <a:ea typeface="+mn-ea"/>
                <a:cs typeface="+mn-cs"/>
              </a:rPr>
              <a:t>typical configuration, there is a base station that communicates with a number of</a:t>
            </a:r>
          </a:p>
          <a:p>
            <a:r>
              <a:rPr lang="en-US" sz="1200" kern="1200" baseline="0" dirty="0" smtClean="0">
                <a:solidFill>
                  <a:schemeClr val="tx1"/>
                </a:solidFill>
                <a:latin typeface="Times New Roman" pitchFamily="-110" charset="0"/>
                <a:ea typeface="+mn-ea"/>
                <a:cs typeface="+mn-cs"/>
              </a:rPr>
              <a:t>subscriber stations. Such a configuration is found in satellite networks, cellular</a:t>
            </a:r>
          </a:p>
          <a:p>
            <a:r>
              <a:rPr lang="en-US" sz="1200" kern="1200" baseline="0" dirty="0" smtClean="0">
                <a:solidFill>
                  <a:schemeClr val="tx1"/>
                </a:solidFill>
                <a:latin typeface="Times New Roman" pitchFamily="-110" charset="0"/>
                <a:ea typeface="+mn-ea"/>
                <a:cs typeface="+mn-cs"/>
              </a:rPr>
              <a:t>networks, Wi-Fi, and </a:t>
            </a:r>
            <a:r>
              <a:rPr lang="en-US" sz="1200" kern="1200" baseline="0" dirty="0" err="1" smtClean="0">
                <a:solidFill>
                  <a:schemeClr val="tx1"/>
                </a:solidFill>
                <a:latin typeface="Times New Roman" pitchFamily="-110" charset="0"/>
                <a:ea typeface="+mn-ea"/>
                <a:cs typeface="+mn-cs"/>
              </a:rPr>
              <a:t>WiMAX</a:t>
            </a:r>
            <a:r>
              <a:rPr lang="en-US" sz="1200" kern="1200" baseline="0" dirty="0" smtClean="0">
                <a:solidFill>
                  <a:schemeClr val="tx1"/>
                </a:solidFill>
                <a:latin typeface="Times New Roman" pitchFamily="-110" charset="0"/>
                <a:ea typeface="+mn-ea"/>
                <a:cs typeface="+mn-cs"/>
              </a:rPr>
              <a:t>. Typically, the base station assigns bandwidths to</a:t>
            </a:r>
          </a:p>
          <a:p>
            <a:r>
              <a:rPr lang="en-US" sz="1200" kern="1200" baseline="0" dirty="0" smtClean="0">
                <a:solidFill>
                  <a:schemeClr val="tx1"/>
                </a:solidFill>
                <a:latin typeface="Times New Roman" pitchFamily="-110" charset="0"/>
                <a:ea typeface="+mn-ea"/>
                <a:cs typeface="+mn-cs"/>
              </a:rPr>
              <a:t>stations within the overall bandwidth available. Figure 8.19a is an example. Three</a:t>
            </a:r>
          </a:p>
          <a:p>
            <a:r>
              <a:rPr lang="en-US" sz="1200" kern="1200" baseline="0" dirty="0" smtClean="0">
                <a:solidFill>
                  <a:schemeClr val="tx1"/>
                </a:solidFill>
                <a:latin typeface="Times New Roman" pitchFamily="-110" charset="0"/>
                <a:ea typeface="+mn-ea"/>
                <a:cs typeface="+mn-cs"/>
              </a:rPr>
              <a:t>stations are assigned separate frequency bands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for transmission to</a:t>
            </a:r>
          </a:p>
          <a:p>
            <a:r>
              <a:rPr lang="en-US" sz="1200" kern="1200" baseline="0" dirty="0" smtClean="0">
                <a:solidFill>
                  <a:schemeClr val="tx1"/>
                </a:solidFill>
                <a:latin typeface="Times New Roman" pitchFamily="-110" charset="0"/>
                <a:ea typeface="+mn-ea"/>
                <a:cs typeface="+mn-cs"/>
              </a:rPr>
              <a:t>the base station (uplink direction), with guard bands between the assigned transmission</a:t>
            </a:r>
          </a:p>
          <a:p>
            <a:r>
              <a:rPr lang="en-US" sz="1200" kern="1200" baseline="0" dirty="0" smtClean="0">
                <a:solidFill>
                  <a:schemeClr val="tx1"/>
                </a:solidFill>
                <a:latin typeface="Times New Roman" pitchFamily="-110" charset="0"/>
                <a:ea typeface="+mn-ea"/>
                <a:cs typeface="+mn-cs"/>
              </a:rPr>
              <a:t>bands. Another frequency band, typically wider, is reserved for transmission</a:t>
            </a:r>
          </a:p>
          <a:p>
            <a:r>
              <a:rPr lang="en-US" sz="1200" kern="1200" baseline="0" dirty="0" smtClean="0">
                <a:solidFill>
                  <a:schemeClr val="tx1"/>
                </a:solidFill>
                <a:latin typeface="Times New Roman" pitchFamily="-110" charset="0"/>
                <a:ea typeface="+mn-ea"/>
                <a:cs typeface="+mn-cs"/>
              </a:rPr>
              <a:t>from the base station to the other stations (downlink direction).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Key features of FDMA include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dedicated to a single station; it is not shared.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If a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not in use, it is idle; the capacity is wasted.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FDMA is relatively less complex than TDMA and requires fewer overhead</a:t>
            </a:r>
          </a:p>
          <a:p>
            <a:r>
              <a:rPr lang="en-US" sz="1200" kern="1200" baseline="0" dirty="0" smtClean="0">
                <a:solidFill>
                  <a:schemeClr val="tx1"/>
                </a:solidFill>
                <a:latin typeface="Times New Roman" pitchFamily="-110" charset="0"/>
                <a:ea typeface="+mn-ea"/>
                <a:cs typeface="+mn-cs"/>
              </a:rPr>
              <a:t>bits because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dedicated.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Individual </a:t>
            </a:r>
            <a:r>
              <a:rPr lang="en-US" sz="1200" kern="1200" baseline="0" dirty="0" err="1" smtClean="0">
                <a:solidFill>
                  <a:schemeClr val="tx1"/>
                </a:solidFill>
                <a:latin typeface="Times New Roman" pitchFamily="-110" charset="0"/>
                <a:ea typeface="+mn-ea"/>
                <a:cs typeface="+mn-cs"/>
              </a:rPr>
              <a:t>subchannels</a:t>
            </a:r>
            <a:r>
              <a:rPr lang="en-US" sz="1200" kern="1200" baseline="0" dirty="0" smtClean="0">
                <a:solidFill>
                  <a:schemeClr val="tx1"/>
                </a:solidFill>
                <a:latin typeface="Times New Roman" pitchFamily="-110" charset="0"/>
                <a:ea typeface="+mn-ea"/>
                <a:cs typeface="+mn-cs"/>
              </a:rPr>
              <a:t> must be separated by guard bands to minimize</a:t>
            </a:r>
          </a:p>
          <a:p>
            <a:r>
              <a:rPr lang="en-US" sz="1200" kern="1200" baseline="0" dirty="0" smtClean="0">
                <a:solidFill>
                  <a:schemeClr val="tx1"/>
                </a:solidFill>
                <a:latin typeface="Times New Roman" pitchFamily="-110" charset="0"/>
                <a:ea typeface="+mn-ea"/>
                <a:cs typeface="+mn-cs"/>
              </a:rPr>
              <a:t>interference.</a:t>
            </a:r>
            <a:endParaRPr lang="en-US" dirty="0" smtClean="0"/>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with FDMA, TDMA is typically used in a configuration that consists of a base</a:t>
            </a:r>
          </a:p>
          <a:p>
            <a:r>
              <a:rPr lang="en-US" sz="1200" kern="1200" baseline="0" dirty="0" smtClean="0">
                <a:solidFill>
                  <a:schemeClr val="tx1"/>
                </a:solidFill>
                <a:latin typeface="Times New Roman" pitchFamily="-110" charset="0"/>
                <a:ea typeface="+mn-ea"/>
                <a:cs typeface="+mn-cs"/>
              </a:rPr>
              <a:t>station and a number of subscriber stations. With TDMA there is a single, relatively</a:t>
            </a:r>
          </a:p>
          <a:p>
            <a:r>
              <a:rPr lang="en-US" sz="1200" kern="1200" baseline="0" dirty="0" smtClean="0">
                <a:solidFill>
                  <a:schemeClr val="tx1"/>
                </a:solidFill>
                <a:latin typeface="Times New Roman" pitchFamily="-110" charset="0"/>
                <a:ea typeface="+mn-ea"/>
                <a:cs typeface="+mn-cs"/>
              </a:rPr>
              <a:t>large, uplink frequency band that is used to transmit a sequence of time slots.</a:t>
            </a:r>
          </a:p>
          <a:p>
            <a:r>
              <a:rPr lang="en-US" sz="1200" kern="1200" baseline="0" dirty="0" smtClean="0">
                <a:solidFill>
                  <a:schemeClr val="tx1"/>
                </a:solidFill>
                <a:latin typeface="Times New Roman" pitchFamily="-110" charset="0"/>
                <a:ea typeface="+mn-ea"/>
                <a:cs typeface="+mn-cs"/>
              </a:rPr>
              <a:t>Repetitive time slots are assigned to an individual subscriber station to form a logical</a:t>
            </a:r>
          </a:p>
          <a:p>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an example. In this example, each station gets an equal amount</a:t>
            </a:r>
          </a:p>
          <a:p>
            <a:r>
              <a:rPr lang="en-US" sz="1200" kern="1200" baseline="0" dirty="0" smtClean="0">
                <a:solidFill>
                  <a:schemeClr val="tx1"/>
                </a:solidFill>
                <a:latin typeface="Times New Roman" pitchFamily="-110" charset="0"/>
                <a:ea typeface="+mn-ea"/>
                <a:cs typeface="+mn-cs"/>
              </a:rPr>
              <a:t>of the overall capacity of the uplink channel. Thus, each channel is assigned every</a:t>
            </a:r>
          </a:p>
          <a:p>
            <a:r>
              <a:rPr lang="en-US" sz="1200" kern="1200" baseline="0" dirty="0" smtClean="0">
                <a:solidFill>
                  <a:schemeClr val="tx1"/>
                </a:solidFill>
                <a:latin typeface="Times New Roman" pitchFamily="-110" charset="0"/>
                <a:ea typeface="+mn-ea"/>
                <a:cs typeface="+mn-cs"/>
              </a:rPr>
              <a:t>third slot. Similarly, each subscriber station listens on designated time slots on the</a:t>
            </a:r>
          </a:p>
          <a:p>
            <a:r>
              <a:rPr lang="en-US" sz="1200" kern="1200" baseline="0" dirty="0" smtClean="0">
                <a:solidFill>
                  <a:schemeClr val="tx1"/>
                </a:solidFill>
                <a:latin typeface="Times New Roman" pitchFamily="-110" charset="0"/>
                <a:ea typeface="+mn-ea"/>
                <a:cs typeface="+mn-cs"/>
              </a:rPr>
              <a:t>downlink channel, which may have the same slot assignment as the uplink channel,</a:t>
            </a:r>
          </a:p>
          <a:p>
            <a:r>
              <a:rPr lang="en-US" sz="1200" kern="1200" baseline="0" dirty="0" smtClean="0">
                <a:solidFill>
                  <a:schemeClr val="tx1"/>
                </a:solidFill>
                <a:latin typeface="Times New Roman" pitchFamily="-110" charset="0"/>
                <a:ea typeface="+mn-ea"/>
                <a:cs typeface="+mn-cs"/>
              </a:rPr>
              <a:t>or a different one. In this example, the downlink channel is also equally distributed</a:t>
            </a:r>
          </a:p>
          <a:p>
            <a:r>
              <a:rPr lang="en-US" sz="1200" kern="1200" baseline="0" dirty="0" smtClean="0">
                <a:solidFill>
                  <a:schemeClr val="tx1"/>
                </a:solidFill>
                <a:latin typeface="Times New Roman" pitchFamily="-110" charset="0"/>
                <a:ea typeface="+mn-ea"/>
                <a:cs typeface="+mn-cs"/>
              </a:rPr>
              <a:t>among the three stations.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Key features of TDMA include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Each </a:t>
            </a:r>
            <a:r>
              <a:rPr lang="en-US" sz="1200" kern="1200" baseline="0" dirty="0" err="1" smtClean="0">
                <a:solidFill>
                  <a:schemeClr val="tx1"/>
                </a:solidFill>
                <a:latin typeface="Times New Roman" pitchFamily="-110" charset="0"/>
                <a:ea typeface="+mn-ea"/>
                <a:cs typeface="+mn-cs"/>
              </a:rPr>
              <a:t>subchannel</a:t>
            </a:r>
            <a:r>
              <a:rPr lang="en-US" sz="1200" kern="1200" baseline="0" dirty="0" smtClean="0">
                <a:solidFill>
                  <a:schemeClr val="tx1"/>
                </a:solidFill>
                <a:latin typeface="Times New Roman" pitchFamily="-110" charset="0"/>
                <a:ea typeface="+mn-ea"/>
                <a:cs typeface="+mn-cs"/>
              </a:rPr>
              <a:t> is dedicated to a single station; it is not shared.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For an individual station, data transmission occurs in bursts rather than</a:t>
            </a:r>
          </a:p>
          <a:p>
            <a:r>
              <a:rPr lang="en-US" sz="1200" kern="1200" baseline="0" dirty="0" smtClean="0">
                <a:solidFill>
                  <a:schemeClr val="tx1"/>
                </a:solidFill>
                <a:latin typeface="Times New Roman" pitchFamily="-110" charset="0"/>
                <a:ea typeface="+mn-ea"/>
                <a:cs typeface="+mn-cs"/>
              </a:rPr>
              <a:t>continuously.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Guard times are needed between time slots, to account for lack of perfect synchronization</a:t>
            </a:r>
          </a:p>
          <a:p>
            <a:r>
              <a:rPr lang="en-US" sz="1200" kern="1200" baseline="0" dirty="0" smtClean="0">
                <a:solidFill>
                  <a:schemeClr val="tx1"/>
                </a:solidFill>
                <a:latin typeface="Times New Roman" pitchFamily="-110" charset="0"/>
                <a:ea typeface="+mn-ea"/>
                <a:cs typeface="+mn-cs"/>
              </a:rPr>
              <a:t>among the subscriber station.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downlink channel may be on a separate frequency band, as in our example.</a:t>
            </a:r>
          </a:p>
          <a:p>
            <a:r>
              <a:rPr lang="en-US" sz="1200" kern="1200" baseline="0" dirty="0" smtClean="0">
                <a:solidFill>
                  <a:schemeClr val="tx1"/>
                </a:solidFill>
                <a:latin typeface="Times New Roman" pitchFamily="-110" charset="0"/>
                <a:ea typeface="+mn-ea"/>
                <a:cs typeface="+mn-cs"/>
              </a:rPr>
              <a:t>This is referred to as TDMA/FDD. With TDMA/FDD, the time slots</a:t>
            </a:r>
          </a:p>
          <a:p>
            <a:r>
              <a:rPr lang="en-US" sz="1200" kern="1200" baseline="0" dirty="0" smtClean="0">
                <a:solidFill>
                  <a:schemeClr val="tx1"/>
                </a:solidFill>
                <a:latin typeface="Times New Roman" pitchFamily="-110" charset="0"/>
                <a:ea typeface="+mn-ea"/>
                <a:cs typeface="+mn-cs"/>
              </a:rPr>
              <a:t>assigned for subscriber station reception are typically </a:t>
            </a:r>
            <a:r>
              <a:rPr lang="en-US" sz="1200" kern="1200" baseline="0" dirty="0" err="1" smtClean="0">
                <a:solidFill>
                  <a:schemeClr val="tx1"/>
                </a:solidFill>
                <a:latin typeface="Times New Roman" pitchFamily="-110" charset="0"/>
                <a:ea typeface="+mn-ea"/>
                <a:cs typeface="+mn-cs"/>
              </a:rPr>
              <a:t>nonoverlapping</a:t>
            </a:r>
            <a:r>
              <a:rPr lang="en-US" sz="1200" kern="1200" baseline="0" dirty="0" smtClean="0">
                <a:solidFill>
                  <a:schemeClr val="tx1"/>
                </a:solidFill>
                <a:latin typeface="Times New Roman" pitchFamily="-110" charset="0"/>
                <a:ea typeface="+mn-ea"/>
                <a:cs typeface="+mn-cs"/>
              </a:rPr>
              <a:t> with</a:t>
            </a:r>
          </a:p>
          <a:p>
            <a:r>
              <a:rPr lang="en-US" sz="1200" kern="1200" baseline="0" dirty="0" smtClean="0">
                <a:solidFill>
                  <a:schemeClr val="tx1"/>
                </a:solidFill>
                <a:latin typeface="Times New Roman" pitchFamily="-110" charset="0"/>
                <a:ea typeface="+mn-ea"/>
                <a:cs typeface="+mn-cs"/>
              </a:rPr>
              <a:t>that station’s transmit time slots.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uplink and downlink transmission may be on the same frequency band,</a:t>
            </a:r>
          </a:p>
          <a:p>
            <a:r>
              <a:rPr lang="en-US" sz="1200" kern="1200" baseline="0" dirty="0" smtClean="0">
                <a:solidFill>
                  <a:schemeClr val="tx1"/>
                </a:solidFill>
                <a:latin typeface="Times New Roman" pitchFamily="-110" charset="0"/>
                <a:ea typeface="+mn-ea"/>
                <a:cs typeface="+mn-cs"/>
              </a:rPr>
              <a:t>which is referred to as TDMA/TDD.</a:t>
            </a:r>
          </a:p>
        </p:txBody>
      </p:sp>
      <p:sp>
        <p:nvSpPr>
          <p:cNvPr id="4" name="Slide Number Placeholder 3"/>
          <p:cNvSpPr>
            <a:spLocks noGrp="1"/>
          </p:cNvSpPr>
          <p:nvPr>
            <p:ph type="sldNum" sz="quarter" idx="10"/>
          </p:nvPr>
        </p:nvSpPr>
        <p:spPr/>
        <p:txBody>
          <a:bodyPr/>
          <a:lstStyle/>
          <a:p>
            <a:fld id="{1F4DFB69-B805-B244-89CC-4EF21EF11D9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03422-A1DD-2444-90EB-4EB4794C438F}" type="slidenum">
              <a:rPr lang="en-US"/>
              <a:pPr/>
              <a:t>4</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8.1 depicts the multiplexing function in its simplest form. There</a:t>
            </a:r>
          </a:p>
          <a:p>
            <a:r>
              <a:rPr lang="en-US" sz="1200" kern="1200" baseline="0" dirty="0" smtClean="0">
                <a:solidFill>
                  <a:schemeClr val="tx1"/>
                </a:solidFill>
                <a:latin typeface="Times New Roman" pitchFamily="-110" charset="0"/>
                <a:ea typeface="+mn-ea"/>
                <a:cs typeface="+mn-cs"/>
              </a:rPr>
              <a:t>are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inputs to a multiplexer. The multiplexer is connected by a single data link</a:t>
            </a:r>
          </a:p>
          <a:p>
            <a:r>
              <a:rPr lang="en-US" sz="1200" kern="1200" baseline="0" dirty="0" smtClean="0">
                <a:solidFill>
                  <a:schemeClr val="tx1"/>
                </a:solidFill>
                <a:latin typeface="Times New Roman" pitchFamily="-110" charset="0"/>
                <a:ea typeface="+mn-ea"/>
                <a:cs typeface="+mn-cs"/>
              </a:rPr>
              <a:t>to a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The link is able to carry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separate channels of data. The</a:t>
            </a:r>
          </a:p>
          <a:p>
            <a:r>
              <a:rPr lang="en-US" sz="1200" kern="1200" baseline="0" dirty="0" smtClean="0">
                <a:solidFill>
                  <a:schemeClr val="tx1"/>
                </a:solidFill>
                <a:latin typeface="Times New Roman" pitchFamily="-110" charset="0"/>
                <a:ea typeface="+mn-ea"/>
                <a:cs typeface="+mn-cs"/>
              </a:rPr>
              <a:t>multiplexer  over a higher-capacity data link. The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accepts the multiplexed</a:t>
            </a:r>
          </a:p>
          <a:p>
            <a:r>
              <a:rPr lang="en-US" sz="1200" kern="1200" baseline="0" dirty="0" smtClean="0">
                <a:solidFill>
                  <a:schemeClr val="tx1"/>
                </a:solidFill>
                <a:latin typeface="Times New Roman" pitchFamily="-110" charset="0"/>
                <a:ea typeface="+mn-ea"/>
                <a:cs typeface="+mn-cs"/>
              </a:rPr>
              <a:t>data stream, separates (</a:t>
            </a:r>
            <a:r>
              <a:rPr lang="en-US" sz="1200" kern="1200" baseline="0" dirty="0" err="1" smtClean="0">
                <a:solidFill>
                  <a:schemeClr val="tx1"/>
                </a:solidFill>
                <a:latin typeface="Times New Roman" pitchFamily="-110" charset="0"/>
                <a:ea typeface="+mn-ea"/>
                <a:cs typeface="+mn-cs"/>
              </a:rPr>
              <a:t>demultiplexes</a:t>
            </a:r>
            <a:r>
              <a:rPr lang="en-US" sz="1200" kern="1200" baseline="0" dirty="0" smtClean="0">
                <a:solidFill>
                  <a:schemeClr val="tx1"/>
                </a:solidFill>
                <a:latin typeface="Times New Roman" pitchFamily="-110" charset="0"/>
                <a:ea typeface="+mn-ea"/>
                <a:cs typeface="+mn-cs"/>
              </a:rPr>
              <a:t>) the data according to channel, and</a:t>
            </a:r>
          </a:p>
          <a:p>
            <a:r>
              <a:rPr lang="en-US" sz="1200" kern="1200" baseline="0" dirty="0" smtClean="0">
                <a:solidFill>
                  <a:schemeClr val="tx1"/>
                </a:solidFill>
                <a:latin typeface="Times New Roman" pitchFamily="-110" charset="0"/>
                <a:ea typeface="+mn-ea"/>
                <a:cs typeface="+mn-cs"/>
              </a:rPr>
              <a:t>delivers data to the appropriate output </a:t>
            </a:r>
            <a:r>
              <a:rPr lang="en-US" sz="1200" kern="1200" baseline="0" dirty="0" err="1" smtClean="0">
                <a:solidFill>
                  <a:schemeClr val="tx1"/>
                </a:solidFill>
                <a:latin typeface="Times New Roman" pitchFamily="-110" charset="0"/>
                <a:ea typeface="+mn-ea"/>
                <a:cs typeface="+mn-cs"/>
              </a:rPr>
              <a:t>lines.combines</a:t>
            </a:r>
            <a:r>
              <a:rPr lang="en-US" sz="1200" kern="1200" baseline="0" dirty="0" smtClean="0">
                <a:solidFill>
                  <a:schemeClr val="tx1"/>
                </a:solidFill>
                <a:latin typeface="Times New Roman" pitchFamily="-110" charset="0"/>
                <a:ea typeface="+mn-ea"/>
                <a:cs typeface="+mn-cs"/>
              </a:rPr>
              <a:t> (multiplexes) data from the </a:t>
            </a:r>
            <a:r>
              <a:rPr lang="en-US" sz="1200" kern="1200" baseline="0" dirty="0" err="1" smtClean="0">
                <a:solidFill>
                  <a:schemeClr val="tx1"/>
                </a:solidFill>
                <a:latin typeface="Times New Roman" pitchFamily="-110" charset="0"/>
                <a:ea typeface="+mn-ea"/>
                <a:cs typeface="+mn-cs"/>
              </a:rPr>
              <a:t>n</a:t>
            </a:r>
            <a:r>
              <a:rPr lang="en-US" sz="1200" kern="1200" baseline="0" dirty="0" smtClean="0">
                <a:solidFill>
                  <a:schemeClr val="tx1"/>
                </a:solidFill>
                <a:latin typeface="Times New Roman" pitchFamily="-110" charset="0"/>
                <a:ea typeface="+mn-ea"/>
                <a:cs typeface="+mn-cs"/>
              </a:rPr>
              <a:t>  input lines and transmits</a:t>
            </a:r>
          </a:p>
          <a:p>
            <a:r>
              <a:rPr lang="en-US" sz="1200" kern="1200" baseline="0" dirty="0" smtClean="0">
                <a:solidFill>
                  <a:schemeClr val="tx1"/>
                </a:solidFill>
                <a:latin typeface="Times New Roman" pitchFamily="-110" charset="0"/>
                <a:ea typeface="+mn-ea"/>
                <a:cs typeface="+mn-cs"/>
              </a:rPr>
              <a:t> over a higher-capacity data link. The </a:t>
            </a:r>
            <a:r>
              <a:rPr lang="en-US" sz="1200" kern="1200" baseline="0" dirty="0" err="1" smtClean="0">
                <a:solidFill>
                  <a:schemeClr val="tx1"/>
                </a:solidFill>
                <a:latin typeface="Times New Roman" pitchFamily="-110" charset="0"/>
                <a:ea typeface="+mn-ea"/>
                <a:cs typeface="+mn-cs"/>
              </a:rPr>
              <a:t>demultiplexer</a:t>
            </a:r>
            <a:r>
              <a:rPr lang="en-US" sz="1200" kern="1200" baseline="0" dirty="0" smtClean="0">
                <a:solidFill>
                  <a:schemeClr val="tx1"/>
                </a:solidFill>
                <a:latin typeface="Times New Roman" pitchFamily="-110" charset="0"/>
                <a:ea typeface="+mn-ea"/>
                <a:cs typeface="+mn-cs"/>
              </a:rPr>
              <a:t> accepts the multiplexed</a:t>
            </a:r>
          </a:p>
          <a:p>
            <a:r>
              <a:rPr lang="en-US" sz="1200" kern="1200" baseline="0" dirty="0" smtClean="0">
                <a:solidFill>
                  <a:schemeClr val="tx1"/>
                </a:solidFill>
                <a:latin typeface="Times New Roman" pitchFamily="-110" charset="0"/>
                <a:ea typeface="+mn-ea"/>
                <a:cs typeface="+mn-cs"/>
              </a:rPr>
              <a:t>data stream, separates (</a:t>
            </a:r>
            <a:r>
              <a:rPr lang="en-US" sz="1200" kern="1200" baseline="0" dirty="0" err="1" smtClean="0">
                <a:solidFill>
                  <a:schemeClr val="tx1"/>
                </a:solidFill>
                <a:latin typeface="Times New Roman" pitchFamily="-110" charset="0"/>
                <a:ea typeface="+mn-ea"/>
                <a:cs typeface="+mn-cs"/>
              </a:rPr>
              <a:t>demultiplexes</a:t>
            </a:r>
            <a:r>
              <a:rPr lang="en-US" sz="1200" kern="1200" baseline="0" dirty="0" smtClean="0">
                <a:solidFill>
                  <a:schemeClr val="tx1"/>
                </a:solidFill>
                <a:latin typeface="Times New Roman" pitchFamily="-110" charset="0"/>
                <a:ea typeface="+mn-ea"/>
                <a:cs typeface="+mn-cs"/>
              </a:rPr>
              <a:t>) the data according to channel, and</a:t>
            </a:r>
          </a:p>
          <a:p>
            <a:r>
              <a:rPr lang="en-US" sz="1200" kern="1200" baseline="0" dirty="0" smtClean="0">
                <a:solidFill>
                  <a:schemeClr val="tx1"/>
                </a:solidFill>
                <a:latin typeface="Times New Roman" pitchFamily="-110" charset="0"/>
                <a:ea typeface="+mn-ea"/>
                <a:cs typeface="+mn-cs"/>
              </a:rPr>
              <a:t>delivers data to the appropriate output lines.</a:t>
            </a:r>
          </a:p>
          <a:p>
            <a:endParaRPr lang="en-US" sz="1200" kern="1200" baseline="0" dirty="0" smtClean="0">
              <a:solidFill>
                <a:schemeClr val="tx1"/>
              </a:solidFill>
              <a:latin typeface="Times New Roman" pitchFamily="-110" charset="0"/>
              <a:ea typeface="+mn-ea"/>
              <a:cs typeface="+mn-cs"/>
            </a:endParaRPr>
          </a:p>
          <a:p>
            <a:endParaRPr lang="en-US" dirty="0">
              <a:latin typeface="Times"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41</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smtClean="0"/>
              <a:t>Chapter </a:t>
            </a:r>
            <a:r>
              <a:rPr lang="en-US" dirty="0"/>
              <a:t>8</a:t>
            </a:r>
            <a:r>
              <a:rPr lang="en-US" smtClean="0"/>
              <a:t>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FC376-4520-3649-8955-99D68FE982A5}" type="slidenum">
              <a:rPr lang="en-US"/>
              <a:pPr/>
              <a:t>5</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sz="1200" b="0" kern="1200" baseline="0" dirty="0" smtClean="0">
                <a:solidFill>
                  <a:schemeClr val="tx1"/>
                </a:solidFill>
                <a:latin typeface="Times New Roman" pitchFamily="-110" charset="0"/>
                <a:ea typeface="+mn-ea"/>
                <a:cs typeface="+mn-cs"/>
              </a:rPr>
              <a:t>FDM is possible when the useful bandwidth of the transmission medium exceeds the</a:t>
            </a:r>
          </a:p>
          <a:p>
            <a:r>
              <a:rPr lang="en-US" sz="1200" b="0" kern="1200" baseline="0" dirty="0" smtClean="0">
                <a:solidFill>
                  <a:schemeClr val="tx1"/>
                </a:solidFill>
                <a:latin typeface="Times New Roman" pitchFamily="-110" charset="0"/>
                <a:ea typeface="+mn-ea"/>
                <a:cs typeface="+mn-cs"/>
              </a:rPr>
              <a:t>required bandwidth of signals to be transmitted. A number of signals can be carried</a:t>
            </a:r>
          </a:p>
          <a:p>
            <a:r>
              <a:rPr lang="en-US" sz="1200" b="0" kern="1200" baseline="0" dirty="0" smtClean="0">
                <a:solidFill>
                  <a:schemeClr val="tx1"/>
                </a:solidFill>
                <a:latin typeface="Times New Roman" pitchFamily="-110" charset="0"/>
                <a:ea typeface="+mn-ea"/>
                <a:cs typeface="+mn-cs"/>
              </a:rPr>
              <a:t>simultaneously if each signal is modulated onto a different carrier frequency and</a:t>
            </a:r>
          </a:p>
          <a:p>
            <a:r>
              <a:rPr lang="en-US" sz="1200" b="0" kern="1200" baseline="0" dirty="0" smtClean="0">
                <a:solidFill>
                  <a:schemeClr val="tx1"/>
                </a:solidFill>
                <a:latin typeface="Times New Roman" pitchFamily="-110" charset="0"/>
                <a:ea typeface="+mn-ea"/>
                <a:cs typeface="+mn-cs"/>
              </a:rPr>
              <a:t>the carrier frequencies are sufficiently separated that the bandwidths of the signals</a:t>
            </a:r>
          </a:p>
          <a:p>
            <a:r>
              <a:rPr lang="en-US" sz="1200" b="0" kern="1200" baseline="0" dirty="0" smtClean="0">
                <a:solidFill>
                  <a:schemeClr val="tx1"/>
                </a:solidFill>
                <a:latin typeface="Times New Roman" pitchFamily="-110" charset="0"/>
                <a:ea typeface="+mn-ea"/>
                <a:cs typeface="+mn-cs"/>
              </a:rPr>
              <a:t>do not significantly overlap. A general case of FDM is shown in Figure 8.2a. Six signal</a:t>
            </a:r>
          </a:p>
          <a:p>
            <a:r>
              <a:rPr lang="en-US" sz="1200" b="0" kern="1200" baseline="0" dirty="0" smtClean="0">
                <a:solidFill>
                  <a:schemeClr val="tx1"/>
                </a:solidFill>
                <a:latin typeface="Times New Roman" pitchFamily="-110" charset="0"/>
                <a:ea typeface="+mn-ea"/>
                <a:cs typeface="+mn-cs"/>
              </a:rPr>
              <a:t>sources are fed into a multiplexer, which modulates each signal onto a different</a:t>
            </a:r>
          </a:p>
          <a:p>
            <a:r>
              <a:rPr lang="en-US" sz="1200" b="0" kern="1200" baseline="0" dirty="0" smtClean="0">
                <a:solidFill>
                  <a:schemeClr val="tx1"/>
                </a:solidFill>
                <a:latin typeface="Times New Roman" pitchFamily="-110" charset="0"/>
                <a:ea typeface="+mn-ea"/>
                <a:cs typeface="+mn-cs"/>
              </a:rPr>
              <a:t>frequency (f1 , . . . , f6 ). Each modulated signal requires a certain bandwidth centered</a:t>
            </a:r>
          </a:p>
          <a:p>
            <a:r>
              <a:rPr lang="en-US" sz="1200" b="0" kern="1200" baseline="0" dirty="0" smtClean="0">
                <a:solidFill>
                  <a:schemeClr val="tx1"/>
                </a:solidFill>
                <a:latin typeface="Times New Roman" pitchFamily="-110" charset="0"/>
                <a:ea typeface="+mn-ea"/>
                <a:cs typeface="+mn-cs"/>
              </a:rPr>
              <a:t>on its carrier frequency, referred to as a channel . To prevent interference, the channels</a:t>
            </a:r>
          </a:p>
          <a:p>
            <a:r>
              <a:rPr lang="en-US" sz="1200" b="0" kern="1200" baseline="0" dirty="0" smtClean="0">
                <a:solidFill>
                  <a:schemeClr val="tx1"/>
                </a:solidFill>
                <a:latin typeface="Times New Roman" pitchFamily="-110" charset="0"/>
                <a:ea typeface="+mn-ea"/>
                <a:cs typeface="+mn-cs"/>
              </a:rPr>
              <a:t>are separated by guard bands, which are unused portions of the spectrum.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composite signal transmitted across the medium is analog. Note, however,</a:t>
            </a:r>
          </a:p>
          <a:p>
            <a:r>
              <a:rPr lang="en-US" sz="1200" kern="1200" baseline="0" dirty="0" smtClean="0">
                <a:solidFill>
                  <a:schemeClr val="tx1"/>
                </a:solidFill>
                <a:latin typeface="Times New Roman" pitchFamily="-110" charset="0"/>
                <a:ea typeface="+mn-ea"/>
                <a:cs typeface="+mn-cs"/>
              </a:rPr>
              <a:t>that the input signals may be either digital or analog. In the case of digital</a:t>
            </a:r>
          </a:p>
          <a:p>
            <a:r>
              <a:rPr lang="en-US" sz="1200" kern="1200" baseline="0" dirty="0" smtClean="0">
                <a:solidFill>
                  <a:schemeClr val="tx1"/>
                </a:solidFill>
                <a:latin typeface="Times New Roman" pitchFamily="-110" charset="0"/>
                <a:ea typeface="+mn-ea"/>
                <a:cs typeface="+mn-cs"/>
              </a:rPr>
              <a:t>input, the input signals must be passed through modems to be converted to analog.</a:t>
            </a:r>
          </a:p>
          <a:p>
            <a:r>
              <a:rPr lang="en-US" sz="1200" kern="1200" baseline="0" dirty="0" smtClean="0">
                <a:solidFill>
                  <a:schemeClr val="tx1"/>
                </a:solidFill>
                <a:latin typeface="Times New Roman" pitchFamily="-110" charset="0"/>
                <a:ea typeface="+mn-ea"/>
                <a:cs typeface="+mn-cs"/>
              </a:rPr>
              <a:t>In either case, each input analog signal must then be modulated to move it to the</a:t>
            </a:r>
          </a:p>
          <a:p>
            <a:r>
              <a:rPr lang="en-US" sz="1200" kern="1200" baseline="0" dirty="0" smtClean="0">
                <a:solidFill>
                  <a:schemeClr val="tx1"/>
                </a:solidFill>
                <a:latin typeface="Times New Roman" pitchFamily="-110" charset="0"/>
                <a:ea typeface="+mn-ea"/>
                <a:cs typeface="+mn-cs"/>
              </a:rPr>
              <a:t>appropriate frequency band.</a:t>
            </a:r>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7CC42-A1CB-5D45-9C6F-38A691A61463}" type="slidenum">
              <a:rPr lang="en-US"/>
              <a:pPr/>
              <a:t>6</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a:latin typeface="Times" pitchFamily="-110" charset="0"/>
              </a:rPr>
              <a:t>A generic depiction of an FDM system is shown in</a:t>
            </a:r>
            <a:r>
              <a:rPr lang="en-US" dirty="0" smtClean="0">
                <a:latin typeface="Times" pitchFamily="-110" charset="0"/>
              </a:rPr>
              <a:t> Figure 8.3. </a:t>
            </a:r>
            <a:r>
              <a:rPr lang="en-US" dirty="0">
                <a:latin typeface="Times" pitchFamily="-110" charset="0"/>
              </a:rPr>
              <a:t>A number of analog or digital signals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a:t>
            </a:r>
            <a:r>
              <a:rPr lang="en-US" i="1" dirty="0">
                <a:latin typeface="Times" pitchFamily="-110" charset="0"/>
              </a:rPr>
              <a:t>i</a:t>
            </a:r>
            <a:r>
              <a:rPr lang="en-US" dirty="0">
                <a:latin typeface="Times" pitchFamily="-110" charset="0"/>
              </a:rPr>
              <a:t> = 1, </a:t>
            </a:r>
            <a:r>
              <a:rPr lang="en-US" i="1" dirty="0">
                <a:latin typeface="Times" pitchFamily="-110" charset="0"/>
              </a:rPr>
              <a:t>n</a:t>
            </a:r>
            <a:r>
              <a:rPr lang="en-US" dirty="0">
                <a:latin typeface="Times" pitchFamily="-110" charset="0"/>
              </a:rPr>
              <a:t>] are to be multiplexed onto the same transmission medium. Modulation equipment is needed to move each signal to the required frequency band, and multiplexing equipment is needed to combine the modulated signals. Each signal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is modulated onto a carrier </a:t>
            </a:r>
            <a:r>
              <a:rPr lang="en-US" i="1" dirty="0">
                <a:latin typeface="Times" pitchFamily="-110" charset="0"/>
              </a:rPr>
              <a:t>f</a:t>
            </a:r>
            <a:r>
              <a:rPr lang="en-US" i="1" baseline="-25000" dirty="0">
                <a:latin typeface="Times" pitchFamily="-110" charset="0"/>
              </a:rPr>
              <a:t>i</a:t>
            </a:r>
            <a:r>
              <a:rPr lang="en-US" dirty="0">
                <a:latin typeface="Times" pitchFamily="-110" charset="0"/>
              </a:rPr>
              <a:t>; because multiple carriers are to be used, each is referred to as a </a:t>
            </a:r>
            <a:r>
              <a:rPr lang="en-US" b="1" dirty="0">
                <a:latin typeface="Times" pitchFamily="-110" charset="0"/>
              </a:rPr>
              <a:t>subcarrier</a:t>
            </a:r>
            <a:r>
              <a:rPr lang="en-US" dirty="0">
                <a:latin typeface="Times" pitchFamily="-110" charset="0"/>
              </a:rPr>
              <a:t>. Any type of modulation may be used. The resulting analog, modulated signals are then summed to produce a composite baseband signal </a:t>
            </a:r>
            <a:r>
              <a:rPr lang="en-US" i="1" dirty="0">
                <a:latin typeface="Times" pitchFamily="-110" charset="0"/>
              </a:rPr>
              <a:t>m</a:t>
            </a:r>
            <a:r>
              <a:rPr lang="en-US" i="1" baseline="-25000" dirty="0">
                <a:latin typeface="Times" pitchFamily="-110" charset="0"/>
              </a:rPr>
              <a:t>b</a:t>
            </a:r>
            <a:r>
              <a:rPr lang="en-US" dirty="0">
                <a:latin typeface="Times" pitchFamily="-110" charset="0"/>
              </a:rPr>
              <a:t>(</a:t>
            </a:r>
            <a:r>
              <a:rPr lang="en-US" i="1" dirty="0">
                <a:latin typeface="Times" pitchFamily="-110" charset="0"/>
              </a:rPr>
              <a:t>t</a:t>
            </a:r>
            <a:r>
              <a:rPr lang="en-US" dirty="0">
                <a:latin typeface="Times" pitchFamily="-110" charset="0"/>
              </a:rPr>
              <a:t>). Figure </a:t>
            </a:r>
            <a:r>
              <a:rPr lang="en-US" dirty="0" smtClean="0">
                <a:latin typeface="Times" pitchFamily="-110" charset="0"/>
              </a:rPr>
              <a:t>8.3b </a:t>
            </a:r>
            <a:r>
              <a:rPr lang="en-US" dirty="0">
                <a:latin typeface="Times" pitchFamily="-110" charset="0"/>
              </a:rPr>
              <a:t>shows the result. The spectrum of signal </a:t>
            </a:r>
            <a:r>
              <a:rPr lang="en-US" i="1" dirty="0">
                <a:latin typeface="Times" pitchFamily="-110" charset="0"/>
              </a:rPr>
              <a:t>m</a:t>
            </a:r>
            <a:r>
              <a:rPr lang="en-US" i="1" baseline="-25000" dirty="0">
                <a:latin typeface="Times" pitchFamily="-110" charset="0"/>
              </a:rPr>
              <a:t>i</a:t>
            </a:r>
            <a:r>
              <a:rPr lang="en-US" dirty="0">
                <a:latin typeface="Times" pitchFamily="-110" charset="0"/>
              </a:rPr>
              <a:t>(</a:t>
            </a:r>
            <a:r>
              <a:rPr lang="en-US" i="1" dirty="0">
                <a:latin typeface="Times" pitchFamily="-110" charset="0"/>
              </a:rPr>
              <a:t>t</a:t>
            </a:r>
            <a:r>
              <a:rPr lang="en-US" dirty="0">
                <a:latin typeface="Times" pitchFamily="-110" charset="0"/>
              </a:rPr>
              <a:t>) is shifted to be centered on </a:t>
            </a:r>
            <a:r>
              <a:rPr lang="en-US" i="1" dirty="0">
                <a:latin typeface="Times" pitchFamily="-110" charset="0"/>
              </a:rPr>
              <a:t>f</a:t>
            </a:r>
            <a:r>
              <a:rPr lang="en-US" i="1" baseline="-25000" dirty="0">
                <a:latin typeface="Times" pitchFamily="-110" charset="0"/>
              </a:rPr>
              <a:t>i</a:t>
            </a:r>
            <a:r>
              <a:rPr lang="en-US" dirty="0">
                <a:latin typeface="Times" pitchFamily="-110" charset="0"/>
              </a:rPr>
              <a:t>. For this scheme to work, </a:t>
            </a:r>
            <a:r>
              <a:rPr lang="en-US" i="1" dirty="0">
                <a:latin typeface="Times" pitchFamily="-110" charset="0"/>
              </a:rPr>
              <a:t>f</a:t>
            </a:r>
            <a:r>
              <a:rPr lang="en-US" i="1" baseline="-25000" dirty="0">
                <a:latin typeface="Times" pitchFamily="-110" charset="0"/>
              </a:rPr>
              <a:t>i</a:t>
            </a:r>
            <a:r>
              <a:rPr lang="en-US" dirty="0">
                <a:latin typeface="Times" pitchFamily="-110" charset="0"/>
              </a:rPr>
              <a:t> must be chosen so that the bandwidths of the various signals do not significantly overlap. Otherwise, it will be impossible to recover the original signals.</a:t>
            </a:r>
            <a:r>
              <a:rPr lang="en-US" dirty="0" smtClean="0">
                <a:latin typeface="Times" pitchFamily="-110" charset="0"/>
              </a:rPr>
              <a:t> </a:t>
            </a:r>
          </a:p>
          <a:p>
            <a:endParaRPr lang="en-US" dirty="0" smtClean="0">
              <a:latin typeface="Times" pitchFamily="-110" charset="0"/>
            </a:endParaRPr>
          </a:p>
          <a:p>
            <a:r>
              <a:rPr lang="en-US" dirty="0" smtClean="0">
                <a:latin typeface="Times" pitchFamily="-110" charset="0"/>
              </a:rPr>
              <a:t>The </a:t>
            </a:r>
            <a:r>
              <a:rPr lang="en-US" dirty="0">
                <a:latin typeface="Times" pitchFamily="-110" charset="0"/>
              </a:rPr>
              <a:t>composite signal may then be shifted as a whole to another carrier frequency by an additional modulation step.</a:t>
            </a:r>
            <a:r>
              <a:rPr lang="en-US" dirty="0" smtClean="0">
                <a:latin typeface="Times" pitchFamily="-110" charset="0"/>
              </a:rPr>
              <a:t> </a:t>
            </a:r>
          </a:p>
          <a:p>
            <a:endParaRPr lang="en-US" dirty="0" smtClean="0">
              <a:latin typeface="Times" pitchFamily="-110" charset="0"/>
            </a:endParaRPr>
          </a:p>
          <a:p>
            <a:r>
              <a:rPr lang="en-US" dirty="0" smtClean="0">
                <a:latin typeface="Times" pitchFamily="-110" charset="0"/>
              </a:rPr>
              <a:t>The </a:t>
            </a:r>
            <a:r>
              <a:rPr lang="en-US" dirty="0">
                <a:latin typeface="Times" pitchFamily="-110" charset="0"/>
              </a:rPr>
              <a:t>FDM signal </a:t>
            </a:r>
            <a:r>
              <a:rPr lang="en-US" i="1" dirty="0">
                <a:latin typeface="Times" pitchFamily="-110" charset="0"/>
              </a:rPr>
              <a:t>s</a:t>
            </a:r>
            <a:r>
              <a:rPr lang="en-US" dirty="0">
                <a:latin typeface="Times" pitchFamily="-110" charset="0"/>
              </a:rPr>
              <a:t>(</a:t>
            </a:r>
            <a:r>
              <a:rPr lang="en-US" i="1" dirty="0">
                <a:latin typeface="Times" pitchFamily="-110" charset="0"/>
              </a:rPr>
              <a:t>t</a:t>
            </a:r>
            <a:r>
              <a:rPr lang="en-US" dirty="0">
                <a:latin typeface="Times" pitchFamily="-110" charset="0"/>
              </a:rPr>
              <a:t>) has a total bandwidth </a:t>
            </a:r>
            <a:r>
              <a:rPr lang="en-US" i="1" dirty="0">
                <a:latin typeface="Times" pitchFamily="-110" charset="0"/>
              </a:rPr>
              <a:t>B</a:t>
            </a:r>
            <a:r>
              <a:rPr lang="en-US" dirty="0">
                <a:latin typeface="Times" pitchFamily="-110" charset="0"/>
              </a:rPr>
              <a:t> = Sum </a:t>
            </a:r>
            <a:r>
              <a:rPr lang="en-US" i="1" dirty="0">
                <a:latin typeface="Times" pitchFamily="-110" charset="0"/>
              </a:rPr>
              <a:t>B</a:t>
            </a:r>
            <a:r>
              <a:rPr lang="en-US" i="1" baseline="-25000" dirty="0">
                <a:latin typeface="Times" pitchFamily="-110" charset="0"/>
              </a:rPr>
              <a:t>i</a:t>
            </a:r>
            <a:r>
              <a:rPr lang="en-US" dirty="0">
                <a:latin typeface="Times" pitchFamily="-110" charset="0"/>
              </a:rPr>
              <a:t> . This analog signal may be transmitted over a suitable medium. At the receiving end, the FDM signal is demodulated to retrieve </a:t>
            </a:r>
            <a:r>
              <a:rPr lang="en-US" i="1" dirty="0">
                <a:latin typeface="Times" pitchFamily="-110" charset="0"/>
              </a:rPr>
              <a:t>m</a:t>
            </a:r>
            <a:r>
              <a:rPr lang="en-US" i="1" baseline="-25000" dirty="0">
                <a:latin typeface="Times" pitchFamily="-110" charset="0"/>
              </a:rPr>
              <a:t>b</a:t>
            </a:r>
            <a:r>
              <a:rPr lang="en-US" dirty="0">
                <a:latin typeface="Times" pitchFamily="-110" charset="0"/>
              </a:rPr>
              <a:t>(</a:t>
            </a:r>
            <a:r>
              <a:rPr lang="en-US" i="1" dirty="0">
                <a:latin typeface="Times" pitchFamily="-110" charset="0"/>
              </a:rPr>
              <a:t>t</a:t>
            </a:r>
            <a:r>
              <a:rPr lang="en-US" dirty="0">
                <a:latin typeface="Times" pitchFamily="-110" charset="0"/>
              </a:rPr>
              <a:t>), which is then passed through </a:t>
            </a:r>
            <a:r>
              <a:rPr lang="en-US" i="1" dirty="0">
                <a:latin typeface="Times" pitchFamily="-110" charset="0"/>
              </a:rPr>
              <a:t>n</a:t>
            </a:r>
            <a:r>
              <a:rPr lang="en-US" dirty="0">
                <a:latin typeface="Times" pitchFamily="-110" charset="0"/>
              </a:rPr>
              <a:t> bandpass filters, each filter centered on </a:t>
            </a:r>
            <a:r>
              <a:rPr lang="en-US" i="1" dirty="0">
                <a:latin typeface="Times" pitchFamily="-110" charset="0"/>
              </a:rPr>
              <a:t>f</a:t>
            </a:r>
            <a:r>
              <a:rPr lang="en-US" i="1" baseline="-25000" dirty="0">
                <a:latin typeface="Times" pitchFamily="-110" charset="0"/>
              </a:rPr>
              <a:t>i</a:t>
            </a:r>
            <a:r>
              <a:rPr lang="en-US" dirty="0">
                <a:latin typeface="Times" pitchFamily="-110" charset="0"/>
              </a:rPr>
              <a:t> and having a bandwidth </a:t>
            </a:r>
            <a:r>
              <a:rPr lang="en-US" i="1" dirty="0">
                <a:latin typeface="Times" pitchFamily="-110" charset="0"/>
              </a:rPr>
              <a:t>B</a:t>
            </a:r>
            <a:r>
              <a:rPr lang="en-US" i="1" baseline="-25000" dirty="0">
                <a:latin typeface="Times" pitchFamily="-110" charset="0"/>
              </a:rPr>
              <a:t>i</a:t>
            </a:r>
            <a:r>
              <a:rPr lang="en-US" dirty="0">
                <a:latin typeface="Times" pitchFamily="-110" charset="0"/>
              </a:rPr>
              <a:t>, for 1 ≤ </a:t>
            </a:r>
            <a:r>
              <a:rPr lang="en-US" i="1" dirty="0">
                <a:latin typeface="Times" pitchFamily="-110" charset="0"/>
              </a:rPr>
              <a:t>i</a:t>
            </a:r>
            <a:r>
              <a:rPr lang="en-US" dirty="0">
                <a:latin typeface="Times" pitchFamily="-110" charset="0"/>
              </a:rPr>
              <a:t> ≤ </a:t>
            </a:r>
            <a:r>
              <a:rPr lang="en-US" i="1" dirty="0">
                <a:latin typeface="Times" pitchFamily="-110" charset="0"/>
              </a:rPr>
              <a:t>n</a:t>
            </a:r>
            <a:r>
              <a:rPr lang="en-US" dirty="0">
                <a:latin typeface="Times" pitchFamily="-110" charset="0"/>
              </a:rPr>
              <a:t>. In this way, the signal is again split into its component parts. Each component is then demodulated to recover the original signal.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25EE1-0E0E-A049-B360-9836937476AD}" type="slidenum">
              <a:rPr lang="en-US"/>
              <a:pPr/>
              <a:t>7</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 Let us consider a simple example of transmitting three voice</a:t>
            </a:r>
          </a:p>
          <a:p>
            <a:r>
              <a:rPr lang="en-US" sz="1200" kern="1200" baseline="0" dirty="0" smtClean="0">
                <a:solidFill>
                  <a:schemeClr val="tx1"/>
                </a:solidFill>
                <a:latin typeface="Times New Roman" pitchFamily="-110" charset="0"/>
                <a:ea typeface="+mn-ea"/>
                <a:cs typeface="+mn-cs"/>
              </a:rPr>
              <a:t>signals simultaneously over a medium. As was mentioned, the bandwidth of a</a:t>
            </a:r>
          </a:p>
          <a:p>
            <a:r>
              <a:rPr lang="en-US" sz="1200" kern="1200" baseline="0" dirty="0" smtClean="0">
                <a:solidFill>
                  <a:schemeClr val="tx1"/>
                </a:solidFill>
                <a:latin typeface="Times New Roman" pitchFamily="-110" charset="0"/>
                <a:ea typeface="+mn-ea"/>
                <a:cs typeface="+mn-cs"/>
              </a:rPr>
              <a:t>voice signal is generally taken to be 4 kHz, with an effective spectrum of 300 to</a:t>
            </a:r>
          </a:p>
          <a:p>
            <a:r>
              <a:rPr lang="en-US" sz="1200" kern="1200" baseline="0" dirty="0" smtClean="0">
                <a:solidFill>
                  <a:schemeClr val="tx1"/>
                </a:solidFill>
                <a:latin typeface="Times New Roman" pitchFamily="-110" charset="0"/>
                <a:ea typeface="+mn-ea"/>
                <a:cs typeface="+mn-cs"/>
              </a:rPr>
              <a:t>3400 Hz (Figure 8.4a). If such a signal is used to amplitude-modulate a 64-kHz</a:t>
            </a:r>
          </a:p>
          <a:p>
            <a:r>
              <a:rPr lang="en-US" sz="1200" kern="1200" baseline="0" dirty="0" smtClean="0">
                <a:solidFill>
                  <a:schemeClr val="tx1"/>
                </a:solidFill>
                <a:latin typeface="Times New Roman" pitchFamily="-110" charset="0"/>
                <a:ea typeface="+mn-ea"/>
                <a:cs typeface="+mn-cs"/>
              </a:rPr>
              <a:t>carrier, the spectrum of Figure 8.4b results. The modulated signal has a bandwidth</a:t>
            </a:r>
          </a:p>
          <a:p>
            <a:r>
              <a:rPr lang="en-US" sz="1200" kern="1200" baseline="0" dirty="0" smtClean="0">
                <a:solidFill>
                  <a:schemeClr val="tx1"/>
                </a:solidFill>
                <a:latin typeface="Times New Roman" pitchFamily="-110" charset="0"/>
                <a:ea typeface="+mn-ea"/>
                <a:cs typeface="+mn-cs"/>
              </a:rPr>
              <a:t>of 8 kHz, extending from 60 to 68 kHz. To make efficient use of bandwidth,</a:t>
            </a:r>
          </a:p>
          <a:p>
            <a:r>
              <a:rPr lang="en-US" sz="1200" kern="1200" baseline="0" dirty="0" smtClean="0">
                <a:solidFill>
                  <a:schemeClr val="tx1"/>
                </a:solidFill>
                <a:latin typeface="Times New Roman" pitchFamily="-110" charset="0"/>
                <a:ea typeface="+mn-ea"/>
                <a:cs typeface="+mn-cs"/>
              </a:rPr>
              <a:t>we elect to transmit only the lower sideband. If three voice signals are</a:t>
            </a:r>
          </a:p>
          <a:p>
            <a:r>
              <a:rPr lang="en-US" sz="1200" kern="1200" baseline="0" dirty="0" smtClean="0">
                <a:solidFill>
                  <a:schemeClr val="tx1"/>
                </a:solidFill>
                <a:latin typeface="Times New Roman" pitchFamily="-110" charset="0"/>
                <a:ea typeface="+mn-ea"/>
                <a:cs typeface="+mn-cs"/>
              </a:rPr>
              <a:t>used to modulate carriers at 64 kHz, 68 kHz, and 72 kHz, and only the lower</a:t>
            </a:r>
          </a:p>
          <a:p>
            <a:r>
              <a:rPr lang="en-US" sz="1200" kern="1200" baseline="0" dirty="0" smtClean="0">
                <a:solidFill>
                  <a:schemeClr val="tx1"/>
                </a:solidFill>
                <a:latin typeface="Times New Roman" pitchFamily="-110" charset="0"/>
                <a:ea typeface="+mn-ea"/>
                <a:cs typeface="+mn-cs"/>
              </a:rPr>
              <a:t>sideband of each is taken, the spectrum of Figure 8.4c results.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8.4 points out two problems that an FDM system must cope with. The</a:t>
            </a:r>
          </a:p>
          <a:p>
            <a:r>
              <a:rPr lang="en-US" sz="1200" kern="1200" baseline="0" dirty="0" smtClean="0">
                <a:solidFill>
                  <a:schemeClr val="tx1"/>
                </a:solidFill>
                <a:latin typeface="Times New Roman" pitchFamily="-110" charset="0"/>
                <a:ea typeface="+mn-ea"/>
                <a:cs typeface="+mn-cs"/>
              </a:rPr>
              <a:t>first is crosstalk, which may occur if the spectra of adjacent component signals</a:t>
            </a:r>
          </a:p>
          <a:p>
            <a:r>
              <a:rPr lang="en-US" sz="1200" kern="1200" baseline="0" dirty="0" smtClean="0">
                <a:solidFill>
                  <a:schemeClr val="tx1"/>
                </a:solidFill>
                <a:latin typeface="Times New Roman" pitchFamily="-110" charset="0"/>
                <a:ea typeface="+mn-ea"/>
                <a:cs typeface="+mn-cs"/>
              </a:rPr>
              <a:t>overlap significantly. In the case of voice signals, with an effective bandwidth of</a:t>
            </a:r>
          </a:p>
          <a:p>
            <a:r>
              <a:rPr lang="en-US" sz="1200" kern="1200" baseline="0" dirty="0" smtClean="0">
                <a:solidFill>
                  <a:schemeClr val="tx1"/>
                </a:solidFill>
                <a:latin typeface="Times New Roman" pitchFamily="-110" charset="0"/>
                <a:ea typeface="+mn-ea"/>
                <a:cs typeface="+mn-cs"/>
              </a:rPr>
              <a:t>only 3100 Hz (300 to 3400), a 4-kHz bandwidth is adequate. The spectra of signals</a:t>
            </a:r>
          </a:p>
          <a:p>
            <a:r>
              <a:rPr lang="en-US" sz="1200" kern="1200" baseline="0" dirty="0" smtClean="0">
                <a:solidFill>
                  <a:schemeClr val="tx1"/>
                </a:solidFill>
                <a:latin typeface="Times New Roman" pitchFamily="-110" charset="0"/>
                <a:ea typeface="+mn-ea"/>
                <a:cs typeface="+mn-cs"/>
              </a:rPr>
              <a:t>produced by modems for </a:t>
            </a:r>
            <a:r>
              <a:rPr lang="en-US" sz="1200" kern="1200" baseline="0" dirty="0" err="1" smtClean="0">
                <a:solidFill>
                  <a:schemeClr val="tx1"/>
                </a:solidFill>
                <a:latin typeface="Times New Roman" pitchFamily="-110" charset="0"/>
                <a:ea typeface="+mn-ea"/>
                <a:cs typeface="+mn-cs"/>
              </a:rPr>
              <a:t>voiceband</a:t>
            </a:r>
            <a:r>
              <a:rPr lang="en-US" sz="1200" kern="1200" baseline="0" dirty="0" smtClean="0">
                <a:solidFill>
                  <a:schemeClr val="tx1"/>
                </a:solidFill>
                <a:latin typeface="Times New Roman" pitchFamily="-110" charset="0"/>
                <a:ea typeface="+mn-ea"/>
                <a:cs typeface="+mn-cs"/>
              </a:rPr>
              <a:t> transmission also fit well in this bandwidth.</a:t>
            </a:r>
          </a:p>
          <a:p>
            <a:r>
              <a:rPr lang="en-US" sz="1200" kern="1200" baseline="0" dirty="0" smtClean="0">
                <a:solidFill>
                  <a:schemeClr val="tx1"/>
                </a:solidFill>
                <a:latin typeface="Times New Roman" pitchFamily="-110" charset="0"/>
                <a:ea typeface="+mn-ea"/>
                <a:cs typeface="+mn-cs"/>
              </a:rPr>
              <a:t>Another potential problem is </a:t>
            </a:r>
            <a:r>
              <a:rPr lang="en-US" sz="1200" kern="1200" baseline="0" dirty="0" err="1" smtClean="0">
                <a:solidFill>
                  <a:schemeClr val="tx1"/>
                </a:solidFill>
                <a:latin typeface="Times New Roman" pitchFamily="-110" charset="0"/>
                <a:ea typeface="+mn-ea"/>
                <a:cs typeface="+mn-cs"/>
              </a:rPr>
              <a:t>intermodulation</a:t>
            </a:r>
            <a:r>
              <a:rPr lang="en-US" sz="1200" kern="1200" baseline="0" dirty="0" smtClean="0">
                <a:solidFill>
                  <a:schemeClr val="tx1"/>
                </a:solidFill>
                <a:latin typeface="Times New Roman" pitchFamily="-110" charset="0"/>
                <a:ea typeface="+mn-ea"/>
                <a:cs typeface="+mn-cs"/>
              </a:rPr>
              <a:t> noise, which was discussed</a:t>
            </a:r>
          </a:p>
          <a:p>
            <a:r>
              <a:rPr lang="en-US" sz="1200" kern="1200" baseline="0" dirty="0" smtClean="0">
                <a:solidFill>
                  <a:schemeClr val="tx1"/>
                </a:solidFill>
                <a:latin typeface="Times New Roman" pitchFamily="-110" charset="0"/>
                <a:ea typeface="+mn-ea"/>
                <a:cs typeface="+mn-cs"/>
              </a:rPr>
              <a:t>in Chapter 3. On a long link, the nonlinear effects of amplifiers on a signal in one</a:t>
            </a:r>
          </a:p>
          <a:p>
            <a:r>
              <a:rPr lang="en-US" sz="1200" kern="1200" baseline="0" dirty="0" smtClean="0">
                <a:solidFill>
                  <a:schemeClr val="tx1"/>
                </a:solidFill>
                <a:latin typeface="Times New Roman" pitchFamily="-110" charset="0"/>
                <a:ea typeface="+mn-ea"/>
                <a:cs typeface="+mn-cs"/>
              </a:rPr>
              <a:t>channel could produce frequency components in other channels.</a:t>
            </a:r>
            <a:endParaRPr lang="en-US" dirty="0">
              <a:latin typeface="Times"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D9CF5-1367-0648-84CB-C167378942EB}" type="slidenum">
              <a:rPr lang="en-US"/>
              <a:pPr/>
              <a:t>8</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dirty="0">
                <a:latin typeface="Times" pitchFamily="-110" charset="0"/>
              </a:rPr>
              <a:t>The long-distance carrier system provided in the United States and throughout the world is designed to transmit voiceband signals over high-capacity transmission links, such as coaxial cable and microwave systems. The earliest, and still a very common, technique for utilizing high-capacity links is FDM. In the United States, AT&amp;T has designated a hierarchy of FDM schemes to accommodate transmission systems of various capacities. A similar, but unfortunately not identical, system has been adopted internationally under the auspices of ITU-</a:t>
            </a:r>
            <a:r>
              <a:rPr lang="en-US" dirty="0" smtClean="0">
                <a:latin typeface="Times" pitchFamily="-110" charset="0"/>
              </a:rPr>
              <a:t>T.</a:t>
            </a:r>
            <a:endParaRPr lang="en-US" dirty="0">
              <a:latin typeface="Times" pitchFamily="-110" charset="0"/>
            </a:endParaRPr>
          </a:p>
          <a:p>
            <a:r>
              <a:rPr lang="en-US" dirty="0" smtClean="0">
                <a:latin typeface="Times" pitchFamily="-110" charset="0"/>
              </a:rPr>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pitchFamily="-110" charset="0"/>
              </a:rPr>
              <a:t>At the first level of the AT&amp;T hierarchy, 12 voice channels are combined to produce a group signal with a bandwidth of 12 </a:t>
            </a:r>
            <a:r>
              <a:rPr lang="en-US" dirty="0" smtClean="0">
                <a:latin typeface="Symbol" pitchFamily="-110" charset="2"/>
                <a:sym typeface="Symbol" pitchFamily="-110" charset="2"/>
              </a:rPr>
              <a:t></a:t>
            </a:r>
            <a:r>
              <a:rPr lang="en-US" dirty="0" smtClean="0">
                <a:latin typeface="Times" pitchFamily="-110" charset="0"/>
              </a:rPr>
              <a:t> 4 kHz = 48 kHz, in the range 60 to 108 kHz. The next basic building block is the 60-channel supergroup, which is formed by frequency division multiplexing five group signals. The subcarriers have frequencies from 420 to 612 kHz in increments of 48 kHz. The resulting signal occupies 312 to 552 kHz. The next level of the hierarchy is the mastergroup, which combines 10 supergroup inputs. The mastergroup has a bandwidth of 2.52 MHz and can support 600 voice frequency (VF) channels. Higher-level multiplexing is defined above the mastergroup, as shown in Table 8.1.</a:t>
            </a:r>
          </a:p>
          <a:p>
            <a:r>
              <a:rPr lang="en-US" dirty="0" smtClean="0">
                <a:latin typeface="Times" pitchFamily="-110" charset="0"/>
              </a:rPr>
              <a:t>	</a:t>
            </a:r>
          </a:p>
          <a:p>
            <a:r>
              <a:rPr lang="en-US" dirty="0" smtClean="0">
                <a:latin typeface="Times" pitchFamily="-110" charset="0"/>
              </a:rPr>
              <a:t>Note that the original voice or data signal may be modulated many times. Each stage can distort the original data; this is so, for example, if the modulator/multiplexer contains nonlinearities or introduces noise.</a:t>
            </a:r>
          </a:p>
        </p:txBody>
      </p:sp>
      <p:sp>
        <p:nvSpPr>
          <p:cNvPr id="4" name="Slide Number Placeholder 3"/>
          <p:cNvSpPr>
            <a:spLocks noGrp="1"/>
          </p:cNvSpPr>
          <p:nvPr>
            <p:ph type="sldNum" sz="quarter" idx="10"/>
          </p:nvPr>
        </p:nvSpPr>
        <p:spPr/>
        <p:txBody>
          <a:bodyPr/>
          <a:lstStyle/>
          <a:p>
            <a:fld id="{1F4DFB69-B805-B244-89CC-4EF21EF11D9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63490" name="Group 1026"/>
          <p:cNvGrpSpPr>
            <a:grpSpLocks/>
          </p:cNvGrpSpPr>
          <p:nvPr/>
        </p:nvGrpSpPr>
        <p:grpSpPr bwMode="auto">
          <a:xfrm>
            <a:off x="3175" y="4267200"/>
            <a:ext cx="9140825" cy="2590800"/>
            <a:chOff x="2" y="2688"/>
            <a:chExt cx="5758" cy="1632"/>
          </a:xfrm>
        </p:grpSpPr>
        <p:sp>
          <p:nvSpPr>
            <p:cNvPr id="63491"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3492" name="Group 1028"/>
            <p:cNvGrpSpPr>
              <a:grpSpLocks/>
            </p:cNvGrpSpPr>
            <p:nvPr/>
          </p:nvGrpSpPr>
          <p:grpSpPr bwMode="auto">
            <a:xfrm>
              <a:off x="1776" y="3024"/>
              <a:ext cx="3929" cy="1290"/>
              <a:chOff x="1776" y="3024"/>
              <a:chExt cx="3929" cy="1290"/>
            </a:xfrm>
          </p:grpSpPr>
          <p:grpSp>
            <p:nvGrpSpPr>
              <p:cNvPr id="63493" name="Group 1029"/>
              <p:cNvGrpSpPr>
                <a:grpSpLocks/>
              </p:cNvGrpSpPr>
              <p:nvPr/>
            </p:nvGrpSpPr>
            <p:grpSpPr bwMode="auto">
              <a:xfrm>
                <a:off x="2268" y="3934"/>
                <a:ext cx="638" cy="377"/>
                <a:chOff x="2268" y="3934"/>
                <a:chExt cx="638" cy="377"/>
              </a:xfrm>
            </p:grpSpPr>
            <p:sp>
              <p:nvSpPr>
                <p:cNvPr id="63494"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3495"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3496"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3497"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498"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499"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00"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3501"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63502"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63503"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04"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05"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06"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07"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08"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63509"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10"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63511"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63512"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63513"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14"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63515"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63516"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63517"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3518"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3519"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20"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21"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3522"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3523"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24"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25"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26"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27"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28"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29"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3530"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63531"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63532"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33"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34"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5"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6"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7"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38"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39"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3540"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3541"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63542" name="Group 1078"/>
              <p:cNvGrpSpPr>
                <a:grpSpLocks/>
              </p:cNvGrpSpPr>
              <p:nvPr/>
            </p:nvGrpSpPr>
            <p:grpSpPr bwMode="auto">
              <a:xfrm>
                <a:off x="4546" y="3608"/>
                <a:ext cx="518" cy="319"/>
                <a:chOff x="4546" y="3608"/>
                <a:chExt cx="518" cy="319"/>
              </a:xfrm>
            </p:grpSpPr>
            <p:sp>
              <p:nvSpPr>
                <p:cNvPr id="63543"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63544"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45"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46"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47"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3548"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63549" name="Group 1085"/>
              <p:cNvGrpSpPr>
                <a:grpSpLocks/>
              </p:cNvGrpSpPr>
              <p:nvPr/>
            </p:nvGrpSpPr>
            <p:grpSpPr bwMode="auto">
              <a:xfrm>
                <a:off x="5381" y="3085"/>
                <a:ext cx="227" cy="132"/>
                <a:chOff x="5381" y="3085"/>
                <a:chExt cx="227" cy="132"/>
              </a:xfrm>
            </p:grpSpPr>
            <p:sp>
              <p:nvSpPr>
                <p:cNvPr id="635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635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35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63554"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3555"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3556" name="Rectangle 1092"/>
          <p:cNvSpPr>
            <a:spLocks noGrp="1" noChangeArrowheads="1"/>
          </p:cNvSpPr>
          <p:nvPr>
            <p:ph type="dt" sz="quarter" idx="2"/>
          </p:nvPr>
        </p:nvSpPr>
        <p:spPr/>
        <p:txBody>
          <a:bodyPr/>
          <a:lstStyle>
            <a:lvl1pPr>
              <a:defRPr/>
            </a:lvl1pPr>
          </a:lstStyle>
          <a:p>
            <a:endParaRPr lang="en-US" dirty="0"/>
          </a:p>
        </p:txBody>
      </p:sp>
      <p:sp>
        <p:nvSpPr>
          <p:cNvPr id="63557" name="Rectangle 1093"/>
          <p:cNvSpPr>
            <a:spLocks noGrp="1" noChangeArrowheads="1"/>
          </p:cNvSpPr>
          <p:nvPr>
            <p:ph type="ftr" sz="quarter" idx="3"/>
          </p:nvPr>
        </p:nvSpPr>
        <p:spPr/>
        <p:txBody>
          <a:bodyPr/>
          <a:lstStyle>
            <a:lvl1pPr>
              <a:defRPr/>
            </a:lvl1pPr>
          </a:lstStyle>
          <a:p>
            <a:endParaRPr lang="en-US" dirty="0"/>
          </a:p>
        </p:txBody>
      </p:sp>
      <p:sp>
        <p:nvSpPr>
          <p:cNvPr id="63558" name="Rectangle 1094"/>
          <p:cNvSpPr>
            <a:spLocks noGrp="1" noChangeArrowheads="1"/>
          </p:cNvSpPr>
          <p:nvPr>
            <p:ph type="sldNum" sz="quarter" idx="4"/>
          </p:nvPr>
        </p:nvSpPr>
        <p:spPr/>
        <p:txBody>
          <a:bodyPr/>
          <a:lstStyle>
            <a:lvl1pPr>
              <a:defRPr/>
            </a:lvl1pPr>
          </a:lstStyle>
          <a:p>
            <a:fld id="{6801FDF9-1AC3-5E44-802A-D1748C5DE94E}"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9C5B6FFF-68AE-D441-A2A9-7976DC6E677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C868B215-3685-0D4F-A92A-AA1F66C5DC7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2FCBF6F4-F157-704D-A968-DD8795AEA2EA}"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6C826A51-525B-E84F-801A-E82BEA1DC78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E7A24C71-D07C-3D4B-9913-518B5B4770C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smtClean="0"/>
            </a:lvl1pPr>
          </a:lstStyle>
          <a:p>
            <a:fld id="{A2B4CD86-B45A-D34A-8469-002ED5C6E3E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smtClean="0"/>
            </a:lvl1pPr>
          </a:lstStyle>
          <a:p>
            <a:fld id="{DDE9DBDB-4B7C-B54A-B521-3AF74C383DB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6C542E8F-5B61-6242-8829-EBB8E371D23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AF105F6A-3054-8C42-A09B-6354E5C195C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4D284D0F-4EDB-4544-AFBF-2E069CC66B6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62466" name="Group 1026"/>
          <p:cNvGrpSpPr>
            <a:grpSpLocks/>
          </p:cNvGrpSpPr>
          <p:nvPr/>
        </p:nvGrpSpPr>
        <p:grpSpPr bwMode="auto">
          <a:xfrm>
            <a:off x="3175" y="4267200"/>
            <a:ext cx="9140825" cy="2590800"/>
            <a:chOff x="2" y="2688"/>
            <a:chExt cx="5758" cy="1632"/>
          </a:xfrm>
        </p:grpSpPr>
        <p:sp>
          <p:nvSpPr>
            <p:cNvPr id="62467"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2468" name="Group 1028"/>
            <p:cNvGrpSpPr>
              <a:grpSpLocks/>
            </p:cNvGrpSpPr>
            <p:nvPr/>
          </p:nvGrpSpPr>
          <p:grpSpPr bwMode="auto">
            <a:xfrm>
              <a:off x="1776" y="3024"/>
              <a:ext cx="3929" cy="1290"/>
              <a:chOff x="1776" y="3024"/>
              <a:chExt cx="3929" cy="1290"/>
            </a:xfrm>
          </p:grpSpPr>
          <p:grpSp>
            <p:nvGrpSpPr>
              <p:cNvPr id="62469" name="Group 1029"/>
              <p:cNvGrpSpPr>
                <a:grpSpLocks/>
              </p:cNvGrpSpPr>
              <p:nvPr userDrawn="1"/>
            </p:nvGrpSpPr>
            <p:grpSpPr bwMode="auto">
              <a:xfrm>
                <a:off x="2268" y="3934"/>
                <a:ext cx="638" cy="377"/>
                <a:chOff x="2268" y="3934"/>
                <a:chExt cx="638" cy="377"/>
              </a:xfrm>
            </p:grpSpPr>
            <p:sp>
              <p:nvSpPr>
                <p:cNvPr id="6247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247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247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endParaRPr lang="en-US" dirty="0"/>
                </a:p>
              </p:txBody>
            </p:sp>
            <p:sp>
              <p:nvSpPr>
                <p:cNvPr id="6247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7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7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7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endParaRPr lang="en-US" dirty="0"/>
                </a:p>
              </p:txBody>
            </p:sp>
            <p:sp>
              <p:nvSpPr>
                <p:cNvPr id="6247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endParaRPr lang="en-US" dirty="0"/>
                </a:p>
              </p:txBody>
            </p:sp>
          </p:grpSp>
          <p:sp>
            <p:nvSpPr>
              <p:cNvPr id="6247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endParaRPr lang="en-US" dirty="0"/>
              </a:p>
            </p:txBody>
          </p:sp>
          <p:sp>
            <p:nvSpPr>
              <p:cNvPr id="6247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8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48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48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48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48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endParaRPr lang="en-US" dirty="0"/>
              </a:p>
            </p:txBody>
          </p:sp>
          <p:sp>
            <p:nvSpPr>
              <p:cNvPr id="6248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8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endParaRPr lang="en-US" dirty="0"/>
              </a:p>
            </p:txBody>
          </p:sp>
          <p:sp>
            <p:nvSpPr>
              <p:cNvPr id="6248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endParaRPr lang="en-US" dirty="0"/>
              </a:p>
            </p:txBody>
          </p:sp>
          <p:sp>
            <p:nvSpPr>
              <p:cNvPr id="6248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endParaRPr lang="en-US" dirty="0"/>
              </a:p>
            </p:txBody>
          </p:sp>
          <p:sp>
            <p:nvSpPr>
              <p:cNvPr id="6248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49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endParaRPr lang="en-US" dirty="0"/>
              </a:p>
            </p:txBody>
          </p:sp>
          <p:sp>
            <p:nvSpPr>
              <p:cNvPr id="6249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endParaRPr lang="en-US" dirty="0"/>
              </a:p>
            </p:txBody>
          </p:sp>
          <p:sp>
            <p:nvSpPr>
              <p:cNvPr id="6249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endParaRPr lang="en-US" dirty="0"/>
              </a:p>
            </p:txBody>
          </p:sp>
          <p:sp>
            <p:nvSpPr>
              <p:cNvPr id="6249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249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249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9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9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endParaRPr lang="en-US" dirty="0"/>
              </a:p>
            </p:txBody>
          </p:sp>
          <p:sp>
            <p:nvSpPr>
              <p:cNvPr id="6249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6249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endParaRPr lang="en-US" dirty="0"/>
              </a:p>
            </p:txBody>
          </p:sp>
          <p:sp>
            <p:nvSpPr>
              <p:cNvPr id="6250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endParaRPr lang="en-US" dirty="0"/>
              </a:p>
            </p:txBody>
          </p:sp>
          <p:sp>
            <p:nvSpPr>
              <p:cNvPr id="6250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endParaRPr lang="en-US" dirty="0"/>
              </a:p>
            </p:txBody>
          </p:sp>
          <p:sp>
            <p:nvSpPr>
              <p:cNvPr id="6250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0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1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1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6251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6251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nvGrpSpPr>
              <p:cNvPr id="62518" name="Group 1078"/>
              <p:cNvGrpSpPr>
                <a:grpSpLocks/>
              </p:cNvGrpSpPr>
              <p:nvPr userDrawn="1"/>
            </p:nvGrpSpPr>
            <p:grpSpPr bwMode="auto">
              <a:xfrm>
                <a:off x="4546" y="3608"/>
                <a:ext cx="518" cy="319"/>
                <a:chOff x="4546" y="3608"/>
                <a:chExt cx="518" cy="319"/>
              </a:xfrm>
            </p:grpSpPr>
            <p:sp>
              <p:nvSpPr>
                <p:cNvPr id="62519"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endParaRPr lang="en-US" dirty="0"/>
                </a:p>
              </p:txBody>
            </p:sp>
            <p:sp>
              <p:nvSpPr>
                <p:cNvPr id="62520"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1"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522"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3"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endParaRPr lang="en-US" dirty="0"/>
                </a:p>
              </p:txBody>
            </p:sp>
            <p:sp>
              <p:nvSpPr>
                <p:cNvPr id="62524"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endParaRPr lang="en-US" dirty="0"/>
                </a:p>
              </p:txBody>
            </p:sp>
          </p:grpSp>
          <p:grpSp>
            <p:nvGrpSpPr>
              <p:cNvPr id="62525" name="Group 1085"/>
              <p:cNvGrpSpPr>
                <a:grpSpLocks/>
              </p:cNvGrpSpPr>
              <p:nvPr userDrawn="1"/>
            </p:nvGrpSpPr>
            <p:grpSpPr bwMode="auto">
              <a:xfrm>
                <a:off x="5381" y="3085"/>
                <a:ext cx="227" cy="132"/>
                <a:chOff x="5381" y="3085"/>
                <a:chExt cx="227" cy="132"/>
              </a:xfrm>
            </p:grpSpPr>
            <p:sp>
              <p:nvSpPr>
                <p:cNvPr id="62526"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7"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sp>
              <p:nvSpPr>
                <p:cNvPr id="62528"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endParaRPr lang="en-US" dirty="0"/>
                </a:p>
              </p:txBody>
            </p:sp>
            <p:sp>
              <p:nvSpPr>
                <p:cNvPr id="62529"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dirty="0"/>
                </a:p>
              </p:txBody>
            </p:sp>
          </p:grpSp>
        </p:grpSp>
      </p:grpSp>
      <p:sp>
        <p:nvSpPr>
          <p:cNvPr id="62530" name="Rectangle 1090"/>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2531" name="Rectangle 1091"/>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n-US" dirty="0"/>
          </a:p>
        </p:txBody>
      </p:sp>
      <p:sp>
        <p:nvSpPr>
          <p:cNvPr id="62532" name="Rectangle 1092"/>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n-US" dirty="0"/>
          </a:p>
        </p:txBody>
      </p:sp>
      <p:sp>
        <p:nvSpPr>
          <p:cNvPr id="62533" name="Rectangle 1093"/>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C56F74E5-A40B-184B-8E12-33486C6B003C}" type="slidenum">
              <a:rPr lang="en-US"/>
              <a:pPr/>
              <a:t>‹#›</a:t>
            </a:fld>
            <a:endParaRPr lang="en-US" dirty="0"/>
          </a:p>
        </p:txBody>
      </p:sp>
      <p:sp>
        <p:nvSpPr>
          <p:cNvPr id="62534" name="Rectangle 1094"/>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fontAlgn="base">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fontAlgn="base">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3.xml"/><Relationship Id="rId2" Type="http://schemas.openxmlformats.org/officeDocument/2006/relationships/diagramData" Target="../diagrams/data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457200" y="152400"/>
            <a:ext cx="8229600" cy="1322387"/>
          </a:xfrm>
        </p:spPr>
        <p:txBody>
          <a:bodyPr/>
          <a:lstStyle/>
          <a:p>
            <a:r>
              <a:rPr kumimoji="1" lang="en-GB" dirty="0"/>
              <a:t>Wavelength Division </a:t>
            </a:r>
            <a:r>
              <a:rPr kumimoji="1" lang="en-GB" dirty="0" smtClean="0"/>
              <a:t>Multiplexing (WDM)</a:t>
            </a:r>
            <a:endParaRPr kumimoji="1" lang="en-GB" dirty="0"/>
          </a:p>
        </p:txBody>
      </p:sp>
      <p:graphicFrame>
        <p:nvGraphicFramePr>
          <p:cNvPr id="4" name="Diagram 3"/>
          <p:cNvGraphicFramePr/>
          <p:nvPr/>
        </p:nvGraphicFramePr>
        <p:xfrm>
          <a:off x="304800" y="1676400"/>
          <a:ext cx="8458200" cy="4800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5.pdf"/>
          <p:cNvPicPr>
            <a:picLocks noChangeAspect="1"/>
          </p:cNvPicPr>
          <p:nvPr/>
        </p:nvPicPr>
        <p:blipFill>
          <a:blip r:embed="rId3"/>
          <a:srcRect t="19091" b="36364"/>
          <a:stretch>
            <a:fillRect/>
          </a:stretch>
        </p:blipFill>
        <p:spPr>
          <a:xfrm>
            <a:off x="228600" y="838200"/>
            <a:ext cx="8627780" cy="4973615"/>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6025"/>
          </a:xfrm>
        </p:spPr>
        <p:txBody>
          <a:bodyPr/>
          <a:lstStyle/>
          <a:p>
            <a:r>
              <a:rPr lang="en-US" sz="3600" dirty="0" smtClean="0"/>
              <a:t>Table 8.2</a:t>
            </a:r>
            <a:br>
              <a:rPr lang="en-US" sz="3600" dirty="0" smtClean="0"/>
            </a:br>
            <a:r>
              <a:rPr lang="en-US" sz="3600" dirty="0" smtClean="0"/>
              <a:t>ITU WDM Channel Spacing (G.692) </a:t>
            </a:r>
            <a:endParaRPr lang="en-US" sz="3600" dirty="0"/>
          </a:p>
        </p:txBody>
      </p:sp>
      <p:pic>
        <p:nvPicPr>
          <p:cNvPr id="4" name="Picture 3"/>
          <p:cNvPicPr>
            <a:picLocks noChangeAspect="1"/>
          </p:cNvPicPr>
          <p:nvPr/>
        </p:nvPicPr>
        <p:blipFill>
          <a:blip r:embed="rId3"/>
          <a:stretch>
            <a:fillRect/>
          </a:stretch>
        </p:blipFill>
        <p:spPr>
          <a:xfrm>
            <a:off x="457200" y="1480411"/>
            <a:ext cx="8229600" cy="5377589"/>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t="3636" b="4545"/>
          <a:stretch>
            <a:fillRect/>
          </a:stretch>
        </p:blipFill>
        <p:spPr>
          <a:xfrm>
            <a:off x="1922318" y="249416"/>
            <a:ext cx="5299364" cy="6296802"/>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kumimoji="1" lang="en-US" dirty="0"/>
              <a:t>TDM Link Control</a:t>
            </a:r>
          </a:p>
        </p:txBody>
      </p:sp>
      <p:sp>
        <p:nvSpPr>
          <p:cNvPr id="15363" name="Rectangle 3"/>
          <p:cNvSpPr>
            <a:spLocks noGrp="1" noChangeArrowheads="1"/>
          </p:cNvSpPr>
          <p:nvPr>
            <p:ph type="body" idx="1"/>
          </p:nvPr>
        </p:nvSpPr>
        <p:spPr>
          <a:xfrm>
            <a:off x="457200" y="1676400"/>
            <a:ext cx="8229600" cy="4800600"/>
          </a:xfrm>
        </p:spPr>
        <p:txBody>
          <a:bodyPr/>
          <a:lstStyle/>
          <a:p>
            <a:r>
              <a:rPr kumimoji="1" lang="en-US" sz="2800" dirty="0"/>
              <a:t>N</a:t>
            </a:r>
            <a:r>
              <a:rPr kumimoji="1" lang="en-US" sz="2800" dirty="0" smtClean="0"/>
              <a:t>o headers and trailers</a:t>
            </a:r>
          </a:p>
          <a:p>
            <a:r>
              <a:rPr kumimoji="1" lang="en-US" sz="2800" dirty="0" smtClean="0"/>
              <a:t>Data link control protocols not needed</a:t>
            </a:r>
          </a:p>
          <a:p>
            <a:r>
              <a:rPr kumimoji="1" lang="en-US" sz="2800" dirty="0" smtClean="0"/>
              <a:t>Flow control</a:t>
            </a:r>
          </a:p>
          <a:p>
            <a:pPr lvl="1"/>
            <a:r>
              <a:rPr kumimoji="1" lang="en-US" sz="2400" dirty="0" smtClean="0"/>
              <a:t>Data rate of multiplexed line is fixed</a:t>
            </a:r>
          </a:p>
          <a:p>
            <a:pPr lvl="1"/>
            <a:r>
              <a:rPr kumimoji="1" lang="en-US" sz="2400" dirty="0" smtClean="0"/>
              <a:t>If one channel receiver can not receive data, the others must carry on</a:t>
            </a:r>
          </a:p>
          <a:p>
            <a:pPr lvl="1"/>
            <a:r>
              <a:rPr kumimoji="1" lang="en-US" sz="2400" dirty="0" smtClean="0"/>
              <a:t>Corresponding source must be quenched</a:t>
            </a:r>
          </a:p>
          <a:p>
            <a:pPr lvl="1"/>
            <a:r>
              <a:rPr kumimoji="1" lang="en-US" sz="2400" dirty="0" smtClean="0"/>
              <a:t>Leaving </a:t>
            </a:r>
            <a:r>
              <a:rPr kumimoji="1" lang="en-US" sz="2400" dirty="0"/>
              <a:t>empty slots</a:t>
            </a:r>
            <a:endParaRPr kumimoji="1" lang="en-US" sz="2400" dirty="0" smtClean="0"/>
          </a:p>
          <a:p>
            <a:r>
              <a:rPr kumimoji="1" lang="en-US" sz="2800" dirty="0"/>
              <a:t>E</a:t>
            </a:r>
            <a:r>
              <a:rPr kumimoji="1" lang="en-US" sz="2800" dirty="0" smtClean="0"/>
              <a:t>rror </a:t>
            </a:r>
            <a:r>
              <a:rPr kumimoji="1" lang="en-US" sz="2800" dirty="0"/>
              <a:t>control</a:t>
            </a:r>
            <a:endParaRPr kumimoji="1" lang="en-US" sz="2800" dirty="0" smtClean="0"/>
          </a:p>
          <a:p>
            <a:pPr lvl="1"/>
            <a:r>
              <a:rPr kumimoji="1" lang="en-US" sz="2400" dirty="0"/>
              <a:t>E</a:t>
            </a:r>
            <a:r>
              <a:rPr kumimoji="1" lang="en-US" sz="2400" dirty="0" smtClean="0"/>
              <a:t>rrors </a:t>
            </a:r>
            <a:r>
              <a:rPr kumimoji="1" lang="en-US" sz="2400" dirty="0"/>
              <a:t>detected</a:t>
            </a:r>
            <a:r>
              <a:rPr kumimoji="1" lang="en-US" sz="2400" dirty="0" smtClean="0"/>
              <a:t> and </a:t>
            </a:r>
            <a:r>
              <a:rPr kumimoji="1" lang="en-US" sz="2400" dirty="0"/>
              <a:t>handled on individual channel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2727" t="4706" r="2727" b="4706"/>
          <a:stretch>
            <a:fillRect/>
          </a:stretch>
        </p:blipFill>
        <p:spPr>
          <a:xfrm>
            <a:off x="376540" y="322782"/>
            <a:ext cx="8390922" cy="621243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024" y="0"/>
            <a:ext cx="3048000" cy="1139825"/>
          </a:xfrm>
        </p:spPr>
        <p:txBody>
          <a:bodyPr/>
          <a:lstStyle/>
          <a:p>
            <a:r>
              <a:rPr kumimoji="1" lang="en-US" dirty="0"/>
              <a:t>Framing</a:t>
            </a:r>
          </a:p>
        </p:txBody>
      </p:sp>
      <p:sp>
        <p:nvSpPr>
          <p:cNvPr id="17411" name="Rectangle 3"/>
          <p:cNvSpPr>
            <a:spLocks noGrp="1" noChangeArrowheads="1"/>
          </p:cNvSpPr>
          <p:nvPr>
            <p:ph type="body" idx="1"/>
          </p:nvPr>
        </p:nvSpPr>
        <p:spPr>
          <a:xfrm>
            <a:off x="152400" y="1371600"/>
            <a:ext cx="2438400" cy="4495800"/>
          </a:xfrm>
        </p:spPr>
        <p:txBody>
          <a:bodyPr/>
          <a:lstStyle/>
          <a:p>
            <a:r>
              <a:rPr kumimoji="1" lang="en-US" sz="2200" dirty="0"/>
              <a:t>N</a:t>
            </a:r>
            <a:r>
              <a:rPr kumimoji="1" lang="en-US" sz="2200" dirty="0" smtClean="0"/>
              <a:t>o </a:t>
            </a:r>
            <a:r>
              <a:rPr kumimoji="1" lang="en-US" sz="2200" dirty="0"/>
              <a:t>flag or SYNC </a:t>
            </a:r>
            <a:r>
              <a:rPr kumimoji="1" lang="en-US" sz="2200" dirty="0" smtClean="0"/>
              <a:t>characters </a:t>
            </a:r>
            <a:r>
              <a:rPr kumimoji="1" lang="en-US" sz="2200" dirty="0"/>
              <a:t>bracketing TDM frames</a:t>
            </a:r>
            <a:endParaRPr kumimoji="1" lang="en-US" sz="2200" dirty="0" smtClean="0"/>
          </a:p>
          <a:p>
            <a:r>
              <a:rPr kumimoji="1" lang="en-US" sz="2200" dirty="0"/>
              <a:t>M</a:t>
            </a:r>
            <a:r>
              <a:rPr kumimoji="1" lang="en-US" sz="2200" dirty="0" smtClean="0"/>
              <a:t>ust </a:t>
            </a:r>
            <a:r>
              <a:rPr kumimoji="1" lang="en-US" sz="2200" dirty="0"/>
              <a:t>still provide synchronizing mechanism between </a:t>
            </a:r>
            <a:r>
              <a:rPr kumimoji="1" lang="en-US" sz="2200" dirty="0" smtClean="0"/>
              <a:t>source </a:t>
            </a:r>
            <a:r>
              <a:rPr kumimoji="1" lang="en-US" sz="2200" dirty="0"/>
              <a:t>and </a:t>
            </a:r>
            <a:r>
              <a:rPr kumimoji="1" lang="en-US" sz="2200" dirty="0" smtClean="0"/>
              <a:t>destination clocks</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51389450"/>
              </p:ext>
            </p:extLst>
          </p:nvPr>
        </p:nvGraphicFramePr>
        <p:xfrm>
          <a:off x="2819400" y="228600"/>
          <a:ext cx="6629400" cy="6477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457200" y="609600"/>
          <a:ext cx="8229600" cy="3810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4771275"/>
            <a:ext cx="8229600" cy="2086725"/>
          </a:xfrm>
          <a:prstGeom prst="rect">
            <a:avLst/>
          </a:prstGeom>
          <a:noFill/>
        </p:spPr>
        <p:txBody>
          <a:bodyPr wrap="square" rtlCol="0">
            <a:spAutoFit/>
          </a:bodyPr>
          <a:lstStyle/>
          <a:p>
            <a:pPr marL="342900" indent="-342900">
              <a:spcBef>
                <a:spcPct val="20000"/>
              </a:spcBef>
              <a:buClr>
                <a:schemeClr val="hlink"/>
              </a:buClr>
              <a:buSzPct val="80000"/>
              <a:buFont typeface="Wingdings" pitchFamily="-110" charset="2"/>
              <a:buChar char="Ø"/>
            </a:pPr>
            <a:r>
              <a:rPr kumimoji="1" lang="en-US" dirty="0" smtClean="0">
                <a:effectLst>
                  <a:outerShdw blurRad="38100" dist="38100" dir="2700000" algn="tl">
                    <a:srgbClr val="000000"/>
                  </a:outerShdw>
                </a:effectLst>
              </a:rPr>
              <a:t>Problem of synchronizing various data sources</a:t>
            </a:r>
          </a:p>
          <a:p>
            <a:pPr marL="342900" indent="-342900">
              <a:spcBef>
                <a:spcPct val="20000"/>
              </a:spcBef>
              <a:buClr>
                <a:schemeClr val="hlink"/>
              </a:buClr>
              <a:buSzPct val="80000"/>
              <a:buFont typeface="Wingdings" pitchFamily="-110" charset="2"/>
              <a:buChar char="Ø"/>
            </a:pPr>
            <a:r>
              <a:rPr kumimoji="1" lang="en-US" dirty="0" smtClean="0">
                <a:effectLst>
                  <a:outerShdw blurRad="38100" dist="38100" dir="2700000" algn="tl">
                    <a:srgbClr val="000000"/>
                  </a:outerShdw>
                </a:effectLst>
              </a:rPr>
              <a:t>Variation among clocks could cause loss of synchronization</a:t>
            </a:r>
          </a:p>
          <a:p>
            <a:pPr marL="342900" indent="-342900">
              <a:spcBef>
                <a:spcPct val="20000"/>
              </a:spcBef>
              <a:buClr>
                <a:schemeClr val="hlink"/>
              </a:buClr>
              <a:buSzPct val="80000"/>
              <a:buFont typeface="Wingdings" pitchFamily="-110" charset="2"/>
              <a:buChar char="Ø"/>
            </a:pPr>
            <a:r>
              <a:rPr kumimoji="1" lang="en-US" dirty="0" smtClean="0">
                <a:effectLst>
                  <a:outerShdw blurRad="38100" dist="38100" dir="2700000" algn="tl">
                    <a:srgbClr val="000000"/>
                  </a:outerShdw>
                </a:effectLst>
              </a:rPr>
              <a:t>Issue of data rates from different sources not related by a simple rational number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8182" t="4706" r="7273" b="4706"/>
          <a:stretch>
            <a:fillRect/>
          </a:stretch>
        </p:blipFill>
        <p:spPr>
          <a:xfrm>
            <a:off x="860628" y="322782"/>
            <a:ext cx="7503403" cy="621243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981200"/>
          </a:xfrm>
        </p:spPr>
        <p:txBody>
          <a:bodyPr/>
          <a:lstStyle/>
          <a:p>
            <a:r>
              <a:rPr lang="en-US" dirty="0" smtClean="0"/>
              <a:t>Table 8.3</a:t>
            </a:r>
            <a:br>
              <a:rPr lang="en-US" dirty="0" smtClean="0"/>
            </a:br>
            <a:r>
              <a:rPr lang="en-US" sz="2800" dirty="0" smtClean="0"/>
              <a:t>  </a:t>
            </a:r>
            <a:r>
              <a:rPr lang="en-US" dirty="0" smtClean="0"/>
              <a:t/>
            </a:r>
            <a:br>
              <a:rPr lang="en-US" dirty="0" smtClean="0"/>
            </a:br>
            <a:r>
              <a:rPr lang="en-US" sz="3600" dirty="0" smtClean="0"/>
              <a:t>North American and International TDM Carrier Standards</a:t>
            </a:r>
            <a:r>
              <a:rPr lang="en-US" dirty="0" smtClean="0"/>
              <a:t/>
            </a:r>
            <a:br>
              <a:rPr lang="en-US" dirty="0" smtClean="0"/>
            </a:br>
            <a:r>
              <a:rPr lang="en-US" dirty="0" smtClean="0"/>
              <a:t> </a:t>
            </a:r>
            <a:br>
              <a:rPr lang="en-US" dirty="0" smtClean="0"/>
            </a:br>
            <a:endParaRPr lang="en-US" dirty="0"/>
          </a:p>
        </p:txBody>
      </p:sp>
      <p:pic>
        <p:nvPicPr>
          <p:cNvPr id="4" name="Picture 3"/>
          <p:cNvPicPr>
            <a:picLocks noChangeAspect="1"/>
          </p:cNvPicPr>
          <p:nvPr/>
        </p:nvPicPr>
        <p:blipFill>
          <a:blip r:embed="rId3"/>
          <a:srcRect l="3013" r="49707" b="8045"/>
          <a:stretch>
            <a:fillRect/>
          </a:stretch>
        </p:blipFill>
        <p:spPr>
          <a:xfrm>
            <a:off x="152400" y="2819400"/>
            <a:ext cx="4498878" cy="3276600"/>
          </a:xfrm>
          <a:prstGeom prst="rect">
            <a:avLst/>
          </a:prstGeom>
        </p:spPr>
      </p:pic>
      <p:pic>
        <p:nvPicPr>
          <p:cNvPr id="5" name="Picture 4"/>
          <p:cNvPicPr>
            <a:picLocks noChangeAspect="1"/>
          </p:cNvPicPr>
          <p:nvPr/>
        </p:nvPicPr>
        <p:blipFill>
          <a:blip r:embed="rId4"/>
          <a:srcRect l="4519" r="52720" b="8045"/>
          <a:stretch>
            <a:fillRect/>
          </a:stretch>
        </p:blipFill>
        <p:spPr>
          <a:xfrm>
            <a:off x="4876800" y="2819400"/>
            <a:ext cx="4068901" cy="327660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Multiplexing</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l="14545" t="16471" r="12727" b="7059"/>
          <a:stretch>
            <a:fillRect/>
          </a:stretch>
        </p:blipFill>
        <p:spPr>
          <a:xfrm>
            <a:off x="533400" y="304800"/>
            <a:ext cx="7725497" cy="6276905"/>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SONET/SDH</a:t>
            </a:r>
          </a:p>
        </p:txBody>
      </p:sp>
      <p:sp>
        <p:nvSpPr>
          <p:cNvPr id="30723" name="Rectangle 3"/>
          <p:cNvSpPr>
            <a:spLocks noGrp="1" noChangeArrowheads="1"/>
          </p:cNvSpPr>
          <p:nvPr>
            <p:ph type="body" idx="1"/>
          </p:nvPr>
        </p:nvSpPr>
        <p:spPr>
          <a:xfrm>
            <a:off x="457200" y="1143000"/>
            <a:ext cx="8382000" cy="5486400"/>
          </a:xfrm>
        </p:spPr>
        <p:txBody>
          <a:bodyPr/>
          <a:lstStyle/>
          <a:p>
            <a:pPr eaLnBrk="1" hangingPunct="1">
              <a:defRPr/>
            </a:pPr>
            <a:r>
              <a:rPr kumimoji="1" lang="en-US" dirty="0" smtClean="0">
                <a:ea typeface="+mn-ea"/>
                <a:cs typeface="+mn-cs"/>
              </a:rPr>
              <a:t>Synchronous Optical Network (ANSI)</a:t>
            </a:r>
          </a:p>
          <a:p>
            <a:pPr eaLnBrk="1" hangingPunct="1">
              <a:defRPr/>
            </a:pPr>
            <a:r>
              <a:rPr kumimoji="1" lang="en-US" dirty="0" smtClean="0">
                <a:ea typeface="+mn-ea"/>
                <a:cs typeface="+mn-cs"/>
              </a:rPr>
              <a:t>Synchronous Digital Hierarchy (ITU-T)</a:t>
            </a:r>
          </a:p>
          <a:p>
            <a:pPr eaLnBrk="1" hangingPunct="1">
              <a:defRPr/>
            </a:pPr>
            <a:r>
              <a:rPr kumimoji="1" lang="en-US" dirty="0" smtClean="0"/>
              <a:t>H</a:t>
            </a:r>
            <a:r>
              <a:rPr kumimoji="1" lang="en-US" dirty="0" smtClean="0">
                <a:ea typeface="+mn-ea"/>
                <a:cs typeface="+mn-cs"/>
              </a:rPr>
              <a:t>igh speed capability of optical fiber</a:t>
            </a:r>
          </a:p>
          <a:p>
            <a:pPr eaLnBrk="1" hangingPunct="1">
              <a:defRPr/>
            </a:pPr>
            <a:r>
              <a:rPr kumimoji="1" lang="en-US" dirty="0" smtClean="0"/>
              <a:t>D</a:t>
            </a:r>
            <a:r>
              <a:rPr kumimoji="1" lang="en-US" dirty="0" smtClean="0">
                <a:ea typeface="+mn-ea"/>
                <a:cs typeface="+mn-cs"/>
              </a:rPr>
              <a:t>efines hierarchy of signal rates</a:t>
            </a:r>
          </a:p>
          <a:p>
            <a:pPr lvl="2">
              <a:defRPr/>
            </a:pPr>
            <a:r>
              <a:rPr kumimoji="1" lang="en-US" dirty="0" smtClean="0"/>
              <a:t> Synchronous Transport Signal level 1 (STS-1) or   Optical Carrier level 1 (OC-1) is 51.84Mbps</a:t>
            </a:r>
          </a:p>
          <a:p>
            <a:pPr lvl="2">
              <a:defRPr/>
            </a:pPr>
            <a:r>
              <a:rPr kumimoji="1" lang="en-US" dirty="0" smtClean="0"/>
              <a:t> Carries one DS-3 or multiple (DS1 DS1C DS2) plus ITU-T rates (e.g., 2.048Mbps)</a:t>
            </a:r>
          </a:p>
          <a:p>
            <a:pPr lvl="2">
              <a:defRPr/>
            </a:pPr>
            <a:r>
              <a:rPr kumimoji="1" lang="en-US" dirty="0" smtClean="0"/>
              <a:t> Multiple STS-1 combine into STS-N signal</a:t>
            </a:r>
          </a:p>
          <a:p>
            <a:pPr lvl="2">
              <a:defRPr/>
            </a:pPr>
            <a:r>
              <a:rPr kumimoji="1" lang="en-US" dirty="0" smtClean="0"/>
              <a:t> ITU-T lowest rate is 155.52Mbps (STM-1)</a:t>
            </a:r>
            <a:endParaRPr kumimoji="1"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703387"/>
          </a:xfrm>
        </p:spPr>
        <p:txBody>
          <a:bodyPr/>
          <a:lstStyle/>
          <a:p>
            <a:r>
              <a:rPr lang="en-US" dirty="0" smtClean="0"/>
              <a:t>Table 8.4</a:t>
            </a:r>
            <a:br>
              <a:rPr lang="en-US" dirty="0" smtClean="0"/>
            </a:br>
            <a:r>
              <a:rPr lang="en-US" dirty="0" smtClean="0"/>
              <a:t>SONET/SDH Signal Hierarchy </a:t>
            </a:r>
            <a:endParaRPr lang="en-US" dirty="0"/>
          </a:p>
        </p:txBody>
      </p:sp>
      <p:pic>
        <p:nvPicPr>
          <p:cNvPr id="4" name="Picture 3"/>
          <p:cNvPicPr>
            <a:picLocks noChangeAspect="1"/>
          </p:cNvPicPr>
          <p:nvPr/>
        </p:nvPicPr>
        <p:blipFill>
          <a:blip r:embed="rId3"/>
          <a:stretch>
            <a:fillRect/>
          </a:stretch>
        </p:blipFill>
        <p:spPr>
          <a:xfrm>
            <a:off x="280924" y="2743200"/>
            <a:ext cx="8863076" cy="324485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1176" t="23636" r="2353" b="14545"/>
          <a:stretch>
            <a:fillRect/>
          </a:stretch>
        </p:blipFill>
        <p:spPr>
          <a:xfrm>
            <a:off x="838200" y="381000"/>
            <a:ext cx="7433622" cy="6164409"/>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t="22727" b="18182"/>
          <a:stretch>
            <a:fillRect/>
          </a:stretch>
        </p:blipFill>
        <p:spPr>
          <a:xfrm>
            <a:off x="533400" y="496573"/>
            <a:ext cx="8077200" cy="617664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6544414" cy="6858000"/>
          </a:xfrm>
          <a:prstGeom prst="rect">
            <a:avLst/>
          </a:prstGeom>
        </p:spPr>
      </p:pic>
      <p:sp>
        <p:nvSpPr>
          <p:cNvPr id="5" name="Rectangle 4"/>
          <p:cNvSpPr/>
          <p:nvPr/>
        </p:nvSpPr>
        <p:spPr>
          <a:xfrm>
            <a:off x="6629400" y="685800"/>
            <a:ext cx="2514600" cy="2985433"/>
          </a:xfrm>
          <a:prstGeom prst="rect">
            <a:avLst/>
          </a:prstGeom>
        </p:spPr>
        <p:txBody>
          <a:bodyPr wrap="square">
            <a:spAutoFit/>
          </a:bodyPr>
          <a:lstStyle/>
          <a:p>
            <a:pPr algn="ctr"/>
            <a:r>
              <a:rPr lang="en-US" sz="4000" b="1" dirty="0" smtClean="0">
                <a:solidFill>
                  <a:schemeClr val="tx2"/>
                </a:solidFill>
                <a:effectLst>
                  <a:outerShdw blurRad="38100" dist="38100" dir="2700000" algn="tl">
                    <a:srgbClr val="000000"/>
                  </a:outerShdw>
                </a:effectLst>
                <a:latin typeface="+mj-lt"/>
                <a:ea typeface="+mj-ea"/>
                <a:cs typeface="+mj-cs"/>
              </a:rPr>
              <a:t>Table 8.5  </a:t>
            </a:r>
          </a:p>
          <a:p>
            <a:endParaRPr lang="en-US" sz="4000" b="1" dirty="0" smtClean="0">
              <a:solidFill>
                <a:schemeClr val="tx2"/>
              </a:solidFill>
              <a:effectLst>
                <a:outerShdw blurRad="38100" dist="38100" dir="2700000" algn="tl">
                  <a:srgbClr val="000000"/>
                </a:outerShdw>
              </a:effectLst>
              <a:latin typeface="+mj-lt"/>
              <a:ea typeface="+mj-ea"/>
              <a:cs typeface="+mj-cs"/>
            </a:endParaRPr>
          </a:p>
          <a:p>
            <a:pPr algn="ctr"/>
            <a:r>
              <a:rPr lang="en-US" sz="3600" b="1" dirty="0" smtClean="0">
                <a:solidFill>
                  <a:schemeClr val="tx2"/>
                </a:solidFill>
                <a:effectLst>
                  <a:outerShdw blurRad="38100" dist="38100" dir="2700000" algn="tl">
                    <a:srgbClr val="000000"/>
                  </a:outerShdw>
                </a:effectLst>
                <a:latin typeface="+mj-lt"/>
                <a:ea typeface="+mj-ea"/>
                <a:cs typeface="+mj-cs"/>
              </a:rPr>
              <a:t>STS-1 Overhead Bits </a:t>
            </a:r>
          </a:p>
        </p:txBody>
      </p:sp>
      <p:sp>
        <p:nvSpPr>
          <p:cNvPr id="6" name="TextBox 5"/>
          <p:cNvSpPr txBox="1"/>
          <p:nvPr/>
        </p:nvSpPr>
        <p:spPr>
          <a:xfrm>
            <a:off x="6629400" y="6172200"/>
            <a:ext cx="2514600" cy="523220"/>
          </a:xfrm>
          <a:prstGeom prst="rect">
            <a:avLst/>
          </a:prstGeom>
          <a:noFill/>
        </p:spPr>
        <p:txBody>
          <a:bodyPr wrap="square" rtlCol="0">
            <a:spAutoFit/>
          </a:bodyPr>
          <a:lstStyle/>
          <a:p>
            <a:r>
              <a:rPr lang="en-US" sz="1400" dirty="0" smtClean="0"/>
              <a:t>(Table can be found on page 253 in textbook)</a:t>
            </a:r>
            <a:endParaRPr lang="en-US" sz="14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kumimoji="1" lang="en-GB" dirty="0"/>
              <a:t>Cable Modems</a:t>
            </a:r>
          </a:p>
        </p:txBody>
      </p:sp>
      <p:graphicFrame>
        <p:nvGraphicFramePr>
          <p:cNvPr id="4" name="Diagram 3"/>
          <p:cNvGraphicFramePr/>
          <p:nvPr/>
        </p:nvGraphicFramePr>
        <p:xfrm>
          <a:off x="381000" y="1219200"/>
          <a:ext cx="84582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5334001"/>
            <a:ext cx="7086600" cy="1541961"/>
          </a:xfrm>
          <a:prstGeom prst="rect">
            <a:avLst/>
          </a:prstGeom>
          <a:noFill/>
        </p:spPr>
        <p:txBody>
          <a:bodyPr wrap="square" rtlCol="0">
            <a:spAutoFit/>
          </a:bodyPr>
          <a:lstStyle/>
          <a:p>
            <a:pPr>
              <a:lnSpc>
                <a:spcPct val="90000"/>
              </a:lnSpc>
            </a:pPr>
            <a:r>
              <a:rPr kumimoji="1" lang="en-GB" sz="2600" b="1" dirty="0" smtClean="0">
                <a:solidFill>
                  <a:schemeClr val="tx2"/>
                </a:solidFill>
              </a:rPr>
              <a:t>-Dedicate two cable TV channels to data transfer</a:t>
            </a:r>
          </a:p>
          <a:p>
            <a:pPr>
              <a:lnSpc>
                <a:spcPct val="90000"/>
              </a:lnSpc>
            </a:pPr>
            <a:r>
              <a:rPr kumimoji="1" lang="en-GB" sz="2600" b="1" dirty="0" smtClean="0">
                <a:solidFill>
                  <a:schemeClr val="tx2"/>
                </a:solidFill>
              </a:rPr>
              <a:t>-Each channel shared by number of subscribers  </a:t>
            </a:r>
          </a:p>
          <a:p>
            <a:pPr>
              <a:lnSpc>
                <a:spcPct val="90000"/>
              </a:lnSpc>
            </a:pPr>
            <a:r>
              <a:rPr kumimoji="1" lang="en-GB" sz="2600" b="1" dirty="0" smtClean="0">
                <a:solidFill>
                  <a:schemeClr val="tx2"/>
                </a:solidFill>
              </a:rPr>
              <a:t>   using statistical TDM</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l="2353" t="20909" r="10588" b="30909"/>
          <a:stretch>
            <a:fillRect/>
          </a:stretch>
        </p:blipFill>
        <p:spPr>
          <a:xfrm>
            <a:off x="304800" y="381000"/>
            <a:ext cx="8557189" cy="612895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Spectrum Division</a:t>
            </a:r>
            <a:endParaRPr lang="en-US" dirty="0"/>
          </a:p>
        </p:txBody>
      </p:sp>
      <p:sp>
        <p:nvSpPr>
          <p:cNvPr id="3" name="Content Placeholder 2"/>
          <p:cNvSpPr>
            <a:spLocks noGrp="1"/>
          </p:cNvSpPr>
          <p:nvPr>
            <p:ph idx="1"/>
          </p:nvPr>
        </p:nvSpPr>
        <p:spPr>
          <a:xfrm>
            <a:off x="304800" y="1676400"/>
            <a:ext cx="8534400" cy="4454525"/>
          </a:xfrm>
        </p:spPr>
        <p:txBody>
          <a:bodyPr/>
          <a:lstStyle/>
          <a:p>
            <a:r>
              <a:rPr lang="en-US" kern="1200" dirty="0" smtClean="0"/>
              <a:t>To support both cable television programming and data channels, the cable spectrum is divided in to three ranges:</a:t>
            </a:r>
          </a:p>
          <a:p>
            <a:pPr>
              <a:buNone/>
            </a:pPr>
            <a:endParaRPr lang="en-US" sz="1200" kern="1200" dirty="0" smtClean="0"/>
          </a:p>
          <a:p>
            <a:pPr lvl="1"/>
            <a:r>
              <a:rPr lang="en-US" sz="2600" kern="1200" dirty="0" smtClean="0"/>
              <a:t>User-to-network data (upstream): 5 - 40 MHz</a:t>
            </a:r>
          </a:p>
          <a:p>
            <a:pPr lvl="1"/>
            <a:r>
              <a:rPr lang="en-US" sz="2600" kern="1200" dirty="0" smtClean="0"/>
              <a:t>Television delivery (downstream): 50 - 550 MHz</a:t>
            </a:r>
          </a:p>
          <a:p>
            <a:pPr lvl="1"/>
            <a:r>
              <a:rPr lang="en-US" sz="2600" kern="1200" dirty="0" smtClean="0"/>
              <a:t>Network to user data (downstream): 550 - 750 MHz</a:t>
            </a:r>
          </a:p>
          <a:p>
            <a:pPr>
              <a:buNone/>
            </a:pPr>
            <a:endParaRPr lang="en-US" dirty="0"/>
          </a:p>
        </p:txBody>
      </p:sp>
      <p:pic>
        <p:nvPicPr>
          <p:cNvPr id="4" name="Picture 3"/>
          <p:cNvPicPr>
            <a:picLocks noChangeAspect="1"/>
          </p:cNvPicPr>
          <p:nvPr/>
        </p:nvPicPr>
        <p:blipFill>
          <a:blip r:embed="rId3"/>
          <a:stretch>
            <a:fillRect/>
          </a:stretch>
        </p:blipFill>
        <p:spPr>
          <a:xfrm>
            <a:off x="6934200" y="5181600"/>
            <a:ext cx="2057400" cy="147104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8182" b="15455"/>
          <a:stretch>
            <a:fillRect/>
          </a:stretch>
        </p:blipFill>
        <p:spPr>
          <a:xfrm>
            <a:off x="1219200" y="228600"/>
            <a:ext cx="6553200" cy="647601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81000" y="1524000"/>
            <a:ext cx="8229600" cy="4800600"/>
          </a:xfrm>
        </p:spPr>
        <p:txBody>
          <a:bodyPr/>
          <a:lstStyle/>
          <a:p>
            <a:pPr>
              <a:lnSpc>
                <a:spcPct val="90000"/>
              </a:lnSpc>
              <a:buFont typeface="Wingdings" pitchFamily="-110" charset="2"/>
              <a:buNone/>
            </a:pPr>
            <a:r>
              <a:rPr lang="en-US" i="1" dirty="0">
                <a:effectLst/>
                <a:latin typeface="Times" pitchFamily="-110" charset="0"/>
              </a:rPr>
              <a:t>	</a:t>
            </a:r>
            <a:r>
              <a:rPr lang="en-US" i="1" dirty="0" smtClean="0">
                <a:effectLst/>
                <a:latin typeface="Times" pitchFamily="-110" charset="0"/>
              </a:rPr>
              <a:t>	“It </a:t>
            </a:r>
            <a:r>
              <a:rPr lang="en-US" i="1" dirty="0">
                <a:effectLst/>
                <a:latin typeface="Times" pitchFamily="-110" charset="0"/>
              </a:rPr>
              <a:t>was impossible to get a conversation going, everybody was talking too much</a:t>
            </a:r>
            <a:r>
              <a:rPr lang="en-US" i="1" dirty="0" smtClean="0">
                <a:effectLst/>
                <a:latin typeface="Times" pitchFamily="-110" charset="0"/>
              </a:rPr>
              <a:t>.”</a:t>
            </a:r>
          </a:p>
          <a:p>
            <a:pPr>
              <a:lnSpc>
                <a:spcPct val="90000"/>
              </a:lnSpc>
              <a:buFont typeface="Wingdings" pitchFamily="-110" charset="2"/>
              <a:buNone/>
            </a:pPr>
            <a:endParaRPr lang="en-US" i="1" dirty="0" smtClean="0">
              <a:effectLst/>
              <a:latin typeface="Times" pitchFamily="-110" charset="0"/>
            </a:endParaRPr>
          </a:p>
          <a:p>
            <a:pPr algn="r">
              <a:buNone/>
            </a:pPr>
            <a:r>
              <a:rPr lang="en-US" dirty="0" smtClean="0">
                <a:effectLst/>
                <a:latin typeface="Times" pitchFamily="-110" charset="0"/>
              </a:rPr>
              <a:t>- Yogi </a:t>
            </a:r>
            <a:r>
              <a:rPr lang="en-US" dirty="0">
                <a:effectLst/>
                <a:latin typeface="Times" pitchFamily="-110" charset="0"/>
              </a:rPr>
              <a:t>Berra</a:t>
            </a:r>
          </a:p>
        </p:txBody>
      </p:sp>
      <p:pic>
        <p:nvPicPr>
          <p:cNvPr id="6" name="Picture 5"/>
          <p:cNvPicPr>
            <a:picLocks noChangeAspect="1"/>
          </p:cNvPicPr>
          <p:nvPr/>
        </p:nvPicPr>
        <p:blipFill>
          <a:blip r:embed="rId3"/>
          <a:stretch>
            <a:fillRect/>
          </a:stretch>
        </p:blipFill>
        <p:spPr>
          <a:xfrm>
            <a:off x="1676400" y="4114800"/>
            <a:ext cx="2590800" cy="229792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1398587"/>
          </a:xfrm>
        </p:spPr>
        <p:txBody>
          <a:bodyPr/>
          <a:lstStyle/>
          <a:p>
            <a:r>
              <a:rPr kumimoji="1" lang="en-US" dirty="0"/>
              <a:t>Asymmetrical Digital Subscriber Line (ADSL)</a:t>
            </a:r>
          </a:p>
        </p:txBody>
      </p:sp>
      <p:sp>
        <p:nvSpPr>
          <p:cNvPr id="41987" name="Rectangle 3"/>
          <p:cNvSpPr>
            <a:spLocks noGrp="1" noChangeArrowheads="1"/>
          </p:cNvSpPr>
          <p:nvPr>
            <p:ph type="body" idx="1"/>
          </p:nvPr>
        </p:nvSpPr>
        <p:spPr>
          <a:xfrm>
            <a:off x="457200" y="2133600"/>
            <a:ext cx="8229600" cy="4454525"/>
          </a:xfrm>
        </p:spPr>
        <p:txBody>
          <a:bodyPr/>
          <a:lstStyle/>
          <a:p>
            <a:r>
              <a:rPr kumimoji="1" lang="en-US" sz="2800" dirty="0"/>
              <a:t>L</a:t>
            </a:r>
            <a:r>
              <a:rPr kumimoji="1" lang="en-US" sz="2800" dirty="0" smtClean="0"/>
              <a:t>ink </a:t>
            </a:r>
            <a:r>
              <a:rPr kumimoji="1" lang="en-US" sz="2800" dirty="0"/>
              <a:t>between subscriber and network</a:t>
            </a:r>
            <a:endParaRPr kumimoji="1" lang="en-US" sz="2800" dirty="0" smtClean="0"/>
          </a:p>
          <a:p>
            <a:r>
              <a:rPr kumimoji="1" lang="en-US" sz="2800" dirty="0"/>
              <a:t>U</a:t>
            </a:r>
            <a:r>
              <a:rPr kumimoji="1" lang="en-US" sz="2800" dirty="0" smtClean="0"/>
              <a:t>ses </a:t>
            </a:r>
            <a:r>
              <a:rPr kumimoji="1" lang="en-US" sz="2800" dirty="0"/>
              <a:t>currently installed twisted pair cable</a:t>
            </a:r>
            <a:endParaRPr kumimoji="1" lang="en-US" sz="2800" dirty="0" smtClean="0"/>
          </a:p>
          <a:p>
            <a:r>
              <a:rPr kumimoji="1" lang="en-US" sz="2800" dirty="0"/>
              <a:t>I</a:t>
            </a:r>
            <a:r>
              <a:rPr kumimoji="1" lang="en-US" sz="2800" dirty="0" smtClean="0"/>
              <a:t>s </a:t>
            </a:r>
            <a:r>
              <a:rPr kumimoji="1" lang="en-US" sz="2800" dirty="0"/>
              <a:t>Asymmetric - bigger downstream than up</a:t>
            </a:r>
            <a:endParaRPr kumimoji="1" lang="en-US" sz="2800" dirty="0" smtClean="0"/>
          </a:p>
          <a:p>
            <a:r>
              <a:rPr kumimoji="1" lang="en-US" sz="2800" dirty="0"/>
              <a:t>U</a:t>
            </a:r>
            <a:r>
              <a:rPr kumimoji="1" lang="en-US" sz="2800" dirty="0" smtClean="0"/>
              <a:t>ses </a:t>
            </a:r>
            <a:r>
              <a:rPr kumimoji="1" lang="en-US" sz="2800" dirty="0"/>
              <a:t>Frequency</a:t>
            </a:r>
            <a:r>
              <a:rPr kumimoji="1" lang="en-US" sz="2800" dirty="0" smtClean="0"/>
              <a:t> Division </a:t>
            </a:r>
            <a:r>
              <a:rPr kumimoji="1" lang="en-US" sz="2800" dirty="0"/>
              <a:t>M</a:t>
            </a:r>
            <a:r>
              <a:rPr kumimoji="1" lang="en-US" sz="2800" dirty="0" smtClean="0"/>
              <a:t>ultiplexing</a:t>
            </a:r>
          </a:p>
          <a:p>
            <a:pPr lvl="1"/>
            <a:r>
              <a:rPr kumimoji="1" lang="en-US" sz="2400" dirty="0"/>
              <a:t>R</a:t>
            </a:r>
            <a:r>
              <a:rPr kumimoji="1" lang="en-US" sz="2400" dirty="0" smtClean="0"/>
              <a:t>eserve </a:t>
            </a:r>
            <a:r>
              <a:rPr kumimoji="1" lang="en-US" sz="2400" dirty="0"/>
              <a:t>lowest 25kHz for voice (POTS)</a:t>
            </a:r>
            <a:endParaRPr kumimoji="1" lang="en-US" sz="2400" dirty="0" smtClean="0"/>
          </a:p>
          <a:p>
            <a:pPr lvl="1"/>
            <a:r>
              <a:rPr kumimoji="1" lang="en-US" sz="2400" dirty="0"/>
              <a:t>U</a:t>
            </a:r>
            <a:r>
              <a:rPr kumimoji="1" lang="en-US" sz="2400" dirty="0" smtClean="0"/>
              <a:t>ses </a:t>
            </a:r>
            <a:r>
              <a:rPr kumimoji="1" lang="en-US" sz="2400" dirty="0"/>
              <a:t>echo cancellation or FDM to give two bands</a:t>
            </a:r>
            <a:endParaRPr kumimoji="1" lang="en-US" sz="2400" dirty="0" smtClean="0"/>
          </a:p>
          <a:p>
            <a:r>
              <a:rPr kumimoji="1" lang="en-US" sz="2800" dirty="0"/>
              <a:t>H</a:t>
            </a:r>
            <a:r>
              <a:rPr kumimoji="1" lang="en-US" sz="2800" dirty="0" smtClean="0"/>
              <a:t>as </a:t>
            </a:r>
            <a:r>
              <a:rPr kumimoji="1" lang="en-US" sz="2800" dirty="0"/>
              <a:t>a range of up to 5.5km</a:t>
            </a:r>
          </a:p>
          <a:p>
            <a:endParaRPr kumimoji="1" lang="en-US" sz="2800" dirty="0"/>
          </a:p>
        </p:txBody>
      </p:sp>
      <p:pic>
        <p:nvPicPr>
          <p:cNvPr id="4" name="Picture 3"/>
          <p:cNvPicPr>
            <a:picLocks noChangeAspect="1"/>
          </p:cNvPicPr>
          <p:nvPr/>
        </p:nvPicPr>
        <p:blipFill>
          <a:blip r:embed="rId3"/>
          <a:stretch>
            <a:fillRect/>
          </a:stretch>
        </p:blipFill>
        <p:spPr>
          <a:xfrm>
            <a:off x="5486400" y="5334000"/>
            <a:ext cx="3048000" cy="12827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6364" b="5455"/>
          <a:stretch>
            <a:fillRect/>
          </a:stretch>
        </p:blipFill>
        <p:spPr>
          <a:xfrm>
            <a:off x="1740158" y="228600"/>
            <a:ext cx="5575042" cy="6362016"/>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139825"/>
          </a:xfrm>
        </p:spPr>
        <p:txBody>
          <a:bodyPr/>
          <a:lstStyle/>
          <a:p>
            <a:r>
              <a:rPr kumimoji="1" lang="en-US" dirty="0"/>
              <a:t>Discrete Multitone (DMT)</a:t>
            </a:r>
          </a:p>
        </p:txBody>
      </p:sp>
      <p:sp>
        <p:nvSpPr>
          <p:cNvPr id="44035" name="Rectangle 3"/>
          <p:cNvSpPr>
            <a:spLocks noGrp="1" noChangeArrowheads="1"/>
          </p:cNvSpPr>
          <p:nvPr>
            <p:ph type="body" idx="1"/>
          </p:nvPr>
        </p:nvSpPr>
        <p:spPr>
          <a:xfrm>
            <a:off x="457200" y="4114800"/>
            <a:ext cx="8229600" cy="2514600"/>
          </a:xfrm>
        </p:spPr>
        <p:txBody>
          <a:bodyPr/>
          <a:lstStyle/>
          <a:p>
            <a:r>
              <a:rPr kumimoji="1" lang="en-US" sz="2800" dirty="0"/>
              <a:t>M</a:t>
            </a:r>
            <a:r>
              <a:rPr kumimoji="1" lang="en-US" sz="2800" dirty="0" smtClean="0"/>
              <a:t>ultiple </a:t>
            </a:r>
            <a:r>
              <a:rPr kumimoji="1" lang="en-US" sz="2800" dirty="0"/>
              <a:t>carrier signals at different frequencies</a:t>
            </a:r>
            <a:endParaRPr kumimoji="1" lang="en-US" sz="2800" dirty="0" smtClean="0"/>
          </a:p>
          <a:p>
            <a:r>
              <a:rPr kumimoji="1" lang="en-US" sz="2800" dirty="0"/>
              <a:t>D</a:t>
            </a:r>
            <a:r>
              <a:rPr kumimoji="1" lang="en-US" sz="2800" dirty="0" smtClean="0"/>
              <a:t>ivide </a:t>
            </a:r>
            <a:r>
              <a:rPr kumimoji="1" lang="en-US" sz="2800" dirty="0"/>
              <a:t>into 4kHz </a:t>
            </a:r>
            <a:r>
              <a:rPr kumimoji="1" lang="en-US" sz="2800" dirty="0" err="1"/>
              <a:t>subchannels</a:t>
            </a:r>
            <a:endParaRPr kumimoji="1" lang="en-US" sz="2800" dirty="0" smtClean="0"/>
          </a:p>
          <a:p>
            <a:r>
              <a:rPr kumimoji="1" lang="en-US" sz="2800" dirty="0"/>
              <a:t>T</a:t>
            </a:r>
            <a:r>
              <a:rPr kumimoji="1" lang="en-US" sz="2800" dirty="0" smtClean="0"/>
              <a:t>est </a:t>
            </a:r>
            <a:r>
              <a:rPr kumimoji="1" lang="en-US" sz="2800" dirty="0"/>
              <a:t>and use subchannels with better SNR</a:t>
            </a:r>
          </a:p>
          <a:p>
            <a:r>
              <a:rPr kumimoji="1" lang="en-US" sz="2800" dirty="0"/>
              <a:t>256 downstream subchannels at 4kHz (60kbps)</a:t>
            </a:r>
            <a:endParaRPr kumimoji="1" lang="en-US" sz="2800" dirty="0" smtClean="0"/>
          </a:p>
          <a:p>
            <a:pPr lvl="1"/>
            <a:r>
              <a:rPr kumimoji="1" lang="en-US" sz="2400" dirty="0"/>
              <a:t>I</a:t>
            </a:r>
            <a:r>
              <a:rPr kumimoji="1" lang="en-US" sz="2400" dirty="0" smtClean="0"/>
              <a:t>n </a:t>
            </a:r>
            <a:r>
              <a:rPr kumimoji="1" lang="en-US" sz="2400" dirty="0"/>
              <a:t>theory 15.36Mbps, in practice 1.5-9Mbps</a:t>
            </a:r>
          </a:p>
        </p:txBody>
      </p:sp>
      <p:pic>
        <p:nvPicPr>
          <p:cNvPr id="5" name="Picture 4" descr="f15.pdf"/>
          <p:cNvPicPr>
            <a:picLocks noChangeAspect="1"/>
          </p:cNvPicPr>
          <p:nvPr/>
        </p:nvPicPr>
        <p:blipFill>
          <a:blip r:embed="rId3"/>
          <a:srcRect l="3636" t="23529" r="8182" b="35294"/>
          <a:stretch>
            <a:fillRect/>
          </a:stretch>
        </p:blipFill>
        <p:spPr>
          <a:xfrm>
            <a:off x="533400" y="1219200"/>
            <a:ext cx="7826134" cy="2823878"/>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6.pdf"/>
          <p:cNvPicPr>
            <a:picLocks noChangeAspect="1"/>
          </p:cNvPicPr>
          <p:nvPr/>
        </p:nvPicPr>
        <p:blipFill>
          <a:blip r:embed="rId3"/>
          <a:srcRect l="7273" t="11765" r="13636" b="9412"/>
          <a:stretch>
            <a:fillRect/>
          </a:stretch>
        </p:blipFill>
        <p:spPr>
          <a:xfrm>
            <a:off x="457200" y="304800"/>
            <a:ext cx="8097920" cy="6236242"/>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7.pdf"/>
          <p:cNvPicPr>
            <a:picLocks noChangeAspect="1"/>
          </p:cNvPicPr>
          <p:nvPr/>
        </p:nvPicPr>
        <p:blipFill>
          <a:blip r:embed="rId3"/>
          <a:srcRect l="4706" t="8182" r="7059" b="11818"/>
          <a:stretch>
            <a:fillRect/>
          </a:stretch>
        </p:blipFill>
        <p:spPr>
          <a:xfrm>
            <a:off x="1740766" y="191226"/>
            <a:ext cx="5422034" cy="636197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r>
              <a:rPr lang="en-US" dirty="0" smtClean="0"/>
              <a:t>Table 8.6</a:t>
            </a:r>
            <a:br>
              <a:rPr lang="en-US" dirty="0" smtClean="0"/>
            </a:br>
            <a:r>
              <a:rPr lang="en-US" sz="4000" dirty="0" smtClean="0"/>
              <a:t>Comparison of xDSL Alternatives </a:t>
            </a:r>
            <a:endParaRPr lang="en-US" dirty="0"/>
          </a:p>
        </p:txBody>
      </p:sp>
      <p:pic>
        <p:nvPicPr>
          <p:cNvPr id="4" name="Picture 3"/>
          <p:cNvPicPr>
            <a:picLocks noChangeAspect="1"/>
          </p:cNvPicPr>
          <p:nvPr/>
        </p:nvPicPr>
        <p:blipFill>
          <a:blip r:embed="rId3"/>
          <a:stretch>
            <a:fillRect/>
          </a:stretch>
        </p:blipFill>
        <p:spPr>
          <a:xfrm>
            <a:off x="285750" y="1803400"/>
            <a:ext cx="8629650" cy="4602480"/>
          </a:xfrm>
          <a:prstGeom prst="rect">
            <a:avLst/>
          </a:prstGeom>
        </p:spPr>
      </p:pic>
      <p:sp>
        <p:nvSpPr>
          <p:cNvPr id="5" name="TextBox 4"/>
          <p:cNvSpPr txBox="1"/>
          <p:nvPr/>
        </p:nvSpPr>
        <p:spPr>
          <a:xfrm>
            <a:off x="304800" y="6248400"/>
            <a:ext cx="2377574" cy="307777"/>
          </a:xfrm>
          <a:prstGeom prst="rect">
            <a:avLst/>
          </a:prstGeom>
          <a:noFill/>
        </p:spPr>
        <p:txBody>
          <a:bodyPr wrap="none" rtlCol="0">
            <a:spAutoFit/>
          </a:bodyPr>
          <a:lstStyle/>
          <a:p>
            <a:r>
              <a:rPr lang="en-US" sz="1400" dirty="0" smtClean="0"/>
              <a:t>UTP = unshielded twisted pair </a:t>
            </a:r>
            <a:endParaRPr lang="en-US" sz="1400" dirty="0"/>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228600"/>
            <a:ext cx="8229600" cy="1139825"/>
          </a:xfrm>
        </p:spPr>
        <p:txBody>
          <a:bodyPr/>
          <a:lstStyle/>
          <a:p>
            <a:r>
              <a:rPr kumimoji="1" lang="en-US" dirty="0"/>
              <a:t>xDSL</a:t>
            </a:r>
          </a:p>
        </p:txBody>
      </p:sp>
      <p:sp>
        <p:nvSpPr>
          <p:cNvPr id="48131" name="Rectangle 3"/>
          <p:cNvSpPr>
            <a:spLocks noGrp="1" noChangeArrowheads="1"/>
          </p:cNvSpPr>
          <p:nvPr>
            <p:ph type="body" idx="1"/>
          </p:nvPr>
        </p:nvSpPr>
        <p:spPr>
          <a:xfrm>
            <a:off x="533400" y="1600200"/>
            <a:ext cx="8229600" cy="4953000"/>
          </a:xfrm>
        </p:spPr>
        <p:txBody>
          <a:bodyPr/>
          <a:lstStyle/>
          <a:p>
            <a:pPr>
              <a:lnSpc>
                <a:spcPct val="90000"/>
              </a:lnSpc>
            </a:pPr>
            <a:r>
              <a:rPr kumimoji="1" lang="en-US" dirty="0"/>
              <a:t>H</a:t>
            </a:r>
            <a:r>
              <a:rPr kumimoji="1" lang="en-US" dirty="0" smtClean="0"/>
              <a:t>igh </a:t>
            </a:r>
            <a:r>
              <a:rPr kumimoji="1" lang="en-US" dirty="0"/>
              <a:t>data rate DSL (HDSL)</a:t>
            </a:r>
          </a:p>
          <a:p>
            <a:pPr lvl="1">
              <a:lnSpc>
                <a:spcPct val="90000"/>
              </a:lnSpc>
            </a:pPr>
            <a:r>
              <a:rPr kumimoji="1" lang="en-US" dirty="0"/>
              <a:t>2B1Q coding on dual twisted pairs</a:t>
            </a:r>
            <a:endParaRPr kumimoji="1" lang="en-US" dirty="0" smtClean="0"/>
          </a:p>
          <a:p>
            <a:pPr lvl="1">
              <a:lnSpc>
                <a:spcPct val="90000"/>
              </a:lnSpc>
            </a:pPr>
            <a:r>
              <a:rPr kumimoji="1" lang="en-US" dirty="0"/>
              <a:t>U</a:t>
            </a:r>
            <a:r>
              <a:rPr kumimoji="1" lang="en-US" dirty="0" smtClean="0"/>
              <a:t>p </a:t>
            </a:r>
            <a:r>
              <a:rPr kumimoji="1" lang="en-US" dirty="0"/>
              <a:t>to 2Mbps over 3.7km</a:t>
            </a:r>
            <a:endParaRPr kumimoji="1" lang="en-US" dirty="0" smtClean="0"/>
          </a:p>
          <a:p>
            <a:pPr>
              <a:lnSpc>
                <a:spcPct val="90000"/>
              </a:lnSpc>
            </a:pPr>
            <a:r>
              <a:rPr kumimoji="1" lang="en-US" dirty="0"/>
              <a:t>S</a:t>
            </a:r>
            <a:r>
              <a:rPr kumimoji="1" lang="en-US" dirty="0" smtClean="0"/>
              <a:t>ingle </a:t>
            </a:r>
            <a:r>
              <a:rPr kumimoji="1" lang="en-US" dirty="0"/>
              <a:t>line DSL</a:t>
            </a:r>
          </a:p>
          <a:p>
            <a:pPr lvl="1">
              <a:lnSpc>
                <a:spcPct val="90000"/>
              </a:lnSpc>
            </a:pPr>
            <a:r>
              <a:rPr kumimoji="1" lang="en-US" dirty="0"/>
              <a:t>2B1Q coding on single twisted pair (residential) with echo cancelling</a:t>
            </a:r>
            <a:endParaRPr kumimoji="1" lang="en-US" dirty="0" smtClean="0"/>
          </a:p>
          <a:p>
            <a:pPr lvl="1">
              <a:lnSpc>
                <a:spcPct val="90000"/>
              </a:lnSpc>
            </a:pPr>
            <a:r>
              <a:rPr kumimoji="1" lang="en-US" dirty="0"/>
              <a:t>U</a:t>
            </a:r>
            <a:r>
              <a:rPr kumimoji="1" lang="en-US" dirty="0" smtClean="0"/>
              <a:t>p </a:t>
            </a:r>
            <a:r>
              <a:rPr kumimoji="1" lang="en-US" dirty="0"/>
              <a:t>to 2Mbps over 3.7km</a:t>
            </a:r>
            <a:endParaRPr kumimoji="1" lang="en-US" dirty="0" smtClean="0"/>
          </a:p>
          <a:p>
            <a:pPr>
              <a:lnSpc>
                <a:spcPct val="90000"/>
              </a:lnSpc>
            </a:pPr>
            <a:r>
              <a:rPr kumimoji="1" lang="en-US" dirty="0" smtClean="0"/>
              <a:t>Very </a:t>
            </a:r>
            <a:r>
              <a:rPr kumimoji="1" lang="en-US" dirty="0"/>
              <a:t>high data rate DSL</a:t>
            </a:r>
          </a:p>
          <a:p>
            <a:pPr lvl="1">
              <a:lnSpc>
                <a:spcPct val="90000"/>
              </a:lnSpc>
            </a:pPr>
            <a:r>
              <a:rPr kumimoji="1" lang="en-US" dirty="0"/>
              <a:t>DMT/QAM for very high data rates</a:t>
            </a:r>
            <a:endParaRPr kumimoji="1" lang="en-US" dirty="0" smtClean="0"/>
          </a:p>
          <a:p>
            <a:pPr lvl="1">
              <a:lnSpc>
                <a:spcPct val="90000"/>
              </a:lnSpc>
            </a:pPr>
            <a:r>
              <a:rPr kumimoji="1" lang="en-US" dirty="0" smtClean="0"/>
              <a:t>Separate </a:t>
            </a:r>
            <a:r>
              <a:rPr kumimoji="1" lang="en-US" dirty="0"/>
              <a:t>bands for separate services</a:t>
            </a:r>
          </a:p>
        </p:txBody>
      </p:sp>
      <p:pic>
        <p:nvPicPr>
          <p:cNvPr id="4" name="Picture 3"/>
          <p:cNvPicPr>
            <a:picLocks noChangeAspect="1"/>
          </p:cNvPicPr>
          <p:nvPr/>
        </p:nvPicPr>
        <p:blipFill>
          <a:blip r:embed="rId3"/>
          <a:stretch>
            <a:fillRect/>
          </a:stretch>
        </p:blipFill>
        <p:spPr>
          <a:xfrm>
            <a:off x="7263482" y="0"/>
            <a:ext cx="1880518" cy="2819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8.pdf"/>
          <p:cNvPicPr>
            <a:picLocks noChangeAspect="1"/>
          </p:cNvPicPr>
          <p:nvPr/>
        </p:nvPicPr>
        <p:blipFill>
          <a:blip r:embed="rId3"/>
          <a:srcRect l="1176" t="9091" r="3529" b="15455"/>
          <a:stretch>
            <a:fillRect/>
          </a:stretch>
        </p:blipFill>
        <p:spPr>
          <a:xfrm>
            <a:off x="1447800" y="228600"/>
            <a:ext cx="6248400" cy="6402686"/>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9.pdf"/>
          <p:cNvPicPr>
            <a:picLocks noChangeAspect="1"/>
          </p:cNvPicPr>
          <p:nvPr/>
        </p:nvPicPr>
        <p:blipFill>
          <a:blip r:embed="rId3"/>
          <a:srcRect t="2727" b="4545"/>
          <a:stretch>
            <a:fillRect/>
          </a:stretch>
        </p:blipFill>
        <p:spPr>
          <a:xfrm>
            <a:off x="2133600" y="228600"/>
            <a:ext cx="5299364" cy="6359162"/>
          </a:xfrm>
          <a:prstGeom prst="rect">
            <a:avLst/>
          </a:prstGeom>
          <a:solidFill>
            <a:schemeClr val="accent3">
              <a:lumMod val="20000"/>
              <a:lumOff val="80000"/>
            </a:schemeClr>
          </a:solidFill>
        </p:spPr>
      </p:pic>
    </p:spTree>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39825"/>
          </a:xfrm>
        </p:spPr>
        <p:txBody>
          <a:bodyPr/>
          <a:lstStyle/>
          <a:p>
            <a:r>
              <a:rPr lang="en-US" dirty="0" smtClean="0"/>
              <a:t>FDMA</a:t>
            </a:r>
            <a:endParaRPr lang="en-US" dirty="0"/>
          </a:p>
        </p:txBody>
      </p:sp>
      <p:sp>
        <p:nvSpPr>
          <p:cNvPr id="6" name="Content Placeholder 5"/>
          <p:cNvSpPr>
            <a:spLocks noGrp="1"/>
          </p:cNvSpPr>
          <p:nvPr>
            <p:ph idx="1"/>
          </p:nvPr>
        </p:nvSpPr>
        <p:spPr>
          <a:xfrm>
            <a:off x="457200" y="1143000"/>
            <a:ext cx="8229600" cy="2743200"/>
          </a:xfrm>
        </p:spPr>
        <p:txBody>
          <a:bodyPr>
            <a:normAutofit/>
          </a:bodyPr>
          <a:lstStyle/>
          <a:p>
            <a:r>
              <a:rPr lang="en-US" sz="2200" dirty="0" smtClean="0"/>
              <a:t>Frequency-Division Multiple Access</a:t>
            </a:r>
          </a:p>
          <a:p>
            <a:pPr lvl="1"/>
            <a:r>
              <a:rPr lang="en-US" sz="2200" dirty="0" smtClean="0"/>
              <a:t>Technique used to share the spectrum among multiple stations</a:t>
            </a:r>
          </a:p>
          <a:p>
            <a:pPr lvl="1"/>
            <a:r>
              <a:rPr lang="en-US" sz="2200" dirty="0" smtClean="0"/>
              <a:t>Base station assigns bandwidths to stations within the overall bandwidth available</a:t>
            </a:r>
          </a:p>
          <a:p>
            <a:pPr lvl="1"/>
            <a:r>
              <a:rPr lang="en-US" sz="2200" dirty="0" smtClean="0"/>
              <a:t>Key features:</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01733717"/>
              </p:ext>
            </p:extLst>
          </p:nvPr>
        </p:nvGraphicFramePr>
        <p:xfrm>
          <a:off x="0" y="2764762"/>
          <a:ext cx="8839199"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pdf"/>
          <p:cNvPicPr>
            <a:picLocks noChangeAspect="1"/>
          </p:cNvPicPr>
          <p:nvPr/>
        </p:nvPicPr>
        <p:blipFill>
          <a:blip r:embed="rId3"/>
          <a:srcRect l="3636" t="18824" r="3636" b="20000"/>
          <a:stretch>
            <a:fillRect/>
          </a:stretch>
        </p:blipFill>
        <p:spPr>
          <a:xfrm>
            <a:off x="457245" y="1290932"/>
            <a:ext cx="8229513" cy="4195484"/>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TDMA</a:t>
            </a:r>
            <a:endParaRPr lang="en-US" dirty="0"/>
          </a:p>
        </p:txBody>
      </p:sp>
      <p:sp>
        <p:nvSpPr>
          <p:cNvPr id="5" name="Content Placeholder 4"/>
          <p:cNvSpPr>
            <a:spLocks noGrp="1"/>
          </p:cNvSpPr>
          <p:nvPr>
            <p:ph idx="1"/>
          </p:nvPr>
        </p:nvSpPr>
        <p:spPr>
          <a:xfrm>
            <a:off x="152400" y="914400"/>
            <a:ext cx="8763000" cy="2133600"/>
          </a:xfrm>
        </p:spPr>
        <p:txBody>
          <a:bodyPr/>
          <a:lstStyle/>
          <a:p>
            <a:r>
              <a:rPr lang="en-US" sz="2200" dirty="0"/>
              <a:t>Time-Division Multiple Access</a:t>
            </a:r>
          </a:p>
          <a:p>
            <a:pPr lvl="1"/>
            <a:r>
              <a:rPr lang="en-US" sz="2200" dirty="0"/>
              <a:t>There is a single, relatively large, uplink frequency band that is used to transmit a sequence of time slots</a:t>
            </a:r>
          </a:p>
          <a:p>
            <a:pPr lvl="1"/>
            <a:r>
              <a:rPr lang="en-US" sz="2200" dirty="0"/>
              <a:t>Repetitive time slots are assigned to an individual subscriber station to form a logical </a:t>
            </a:r>
            <a:r>
              <a:rPr lang="en-US" sz="2200" dirty="0" err="1"/>
              <a:t>subchannel</a:t>
            </a:r>
            <a:endParaRPr lang="en-US" sz="2200" dirty="0"/>
          </a:p>
          <a:p>
            <a:pPr lvl="1"/>
            <a:r>
              <a:rPr lang="en-US" sz="2200" dirty="0"/>
              <a:t>Key features</a:t>
            </a:r>
            <a:r>
              <a:rPr lang="en-US" sz="2200" dirty="0" smtClean="0"/>
              <a:t>:</a:t>
            </a:r>
            <a:endParaRPr lang="en-US" sz="2200" dirty="0"/>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54099577"/>
              </p:ext>
            </p:extLst>
          </p:nvPr>
        </p:nvGraphicFramePr>
        <p:xfrm>
          <a:off x="76200" y="2362200"/>
          <a:ext cx="8915400" cy="448051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925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600200" y="0"/>
            <a:ext cx="6096000" cy="1601176"/>
          </a:xfrm>
          <a:prstGeom prst="rect">
            <a:avLst/>
          </a:prstGeom>
        </p:spPr>
      </p:pic>
      <p:sp>
        <p:nvSpPr>
          <p:cNvPr id="148482" name="Rectangle 2"/>
          <p:cNvSpPr>
            <a:spLocks noGrp="1" noChangeArrowheads="1"/>
          </p:cNvSpPr>
          <p:nvPr>
            <p:ph type="title"/>
          </p:nvPr>
        </p:nvSpPr>
        <p:spPr>
          <a:xfrm>
            <a:off x="457200" y="152400"/>
            <a:ext cx="8229600" cy="1139825"/>
          </a:xfrm>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70000" lnSpcReduction="20000"/>
          </a:bodyPr>
          <a:lstStyle/>
          <a:p>
            <a:pPr eaLnBrk="1" hangingPunct="1"/>
            <a:r>
              <a:rPr lang="en-AU" dirty="0" smtClean="0"/>
              <a:t>Frequency-division multiplexing</a:t>
            </a:r>
          </a:p>
          <a:p>
            <a:pPr lvl="1" eaLnBrk="1" hangingPunct="1"/>
            <a:r>
              <a:rPr lang="en-AU" dirty="0" smtClean="0"/>
              <a:t>Characteristics</a:t>
            </a:r>
          </a:p>
          <a:p>
            <a:pPr lvl="1" eaLnBrk="1" hangingPunct="1"/>
            <a:r>
              <a:rPr lang="en-AU" dirty="0" err="1" smtClean="0"/>
              <a:t>Analog</a:t>
            </a:r>
            <a:r>
              <a:rPr lang="en-AU" dirty="0" smtClean="0"/>
              <a:t> carrier systems</a:t>
            </a:r>
          </a:p>
          <a:p>
            <a:pPr lvl="1" eaLnBrk="1" hangingPunct="1"/>
            <a:r>
              <a:rPr lang="en-AU" dirty="0" smtClean="0"/>
              <a:t>Wavelength division multiplexing</a:t>
            </a:r>
          </a:p>
          <a:p>
            <a:pPr eaLnBrk="1" hangingPunct="1"/>
            <a:r>
              <a:rPr lang="en-AU" dirty="0" smtClean="0"/>
              <a:t>Synchronous time-division multiplexing</a:t>
            </a:r>
          </a:p>
          <a:p>
            <a:pPr lvl="1" eaLnBrk="1" hangingPunct="1"/>
            <a:r>
              <a:rPr lang="en-AU" dirty="0" smtClean="0"/>
              <a:t>Characteristics</a:t>
            </a:r>
          </a:p>
          <a:p>
            <a:pPr lvl="1" eaLnBrk="1" hangingPunct="1"/>
            <a:r>
              <a:rPr lang="en-AU" dirty="0" smtClean="0"/>
              <a:t>TDM link control</a:t>
            </a:r>
          </a:p>
          <a:p>
            <a:pPr lvl="1" eaLnBrk="1" hangingPunct="1"/>
            <a:r>
              <a:rPr lang="en-AU" dirty="0" smtClean="0"/>
              <a:t>Digital carrier systems</a:t>
            </a:r>
          </a:p>
          <a:p>
            <a:pPr lvl="1" eaLnBrk="1" hangingPunct="1"/>
            <a:r>
              <a:rPr lang="en-AU" dirty="0" smtClean="0"/>
              <a:t>SONET/SDH</a:t>
            </a:r>
          </a:p>
          <a:p>
            <a:pPr eaLnBrk="1" hangingPunct="1"/>
            <a:r>
              <a:rPr lang="en-AU" dirty="0" smtClean="0"/>
              <a:t>Cable modems</a:t>
            </a:r>
          </a:p>
          <a:p>
            <a:pPr eaLnBrk="1" hangingPunct="1"/>
            <a:r>
              <a:rPr lang="en-AU" dirty="0" smtClean="0"/>
              <a:t>Asymmetric digital subscriber line</a:t>
            </a:r>
          </a:p>
          <a:p>
            <a:pPr lvl="1" eaLnBrk="1" hangingPunct="1"/>
            <a:r>
              <a:rPr lang="en-AU" dirty="0" smtClean="0"/>
              <a:t>ADSL design</a:t>
            </a:r>
          </a:p>
          <a:p>
            <a:pPr lvl="1" eaLnBrk="1" hangingPunct="1"/>
            <a:r>
              <a:rPr lang="en-AU" dirty="0" smtClean="0"/>
              <a:t>Discrete </a:t>
            </a:r>
            <a:r>
              <a:rPr lang="en-AU" dirty="0" err="1" smtClean="0"/>
              <a:t>multitone</a:t>
            </a:r>
            <a:endParaRPr lang="en-AU" dirty="0" smtClean="0"/>
          </a:p>
          <a:p>
            <a:pPr lvl="1" eaLnBrk="1" hangingPunct="1"/>
            <a:r>
              <a:rPr lang="en-AU" dirty="0" smtClean="0"/>
              <a:t>Broadband access configuration</a:t>
            </a:r>
          </a:p>
        </p:txBody>
      </p:sp>
      <p:sp>
        <p:nvSpPr>
          <p:cNvPr id="5" name="Content Placeholder 4"/>
          <p:cNvSpPr>
            <a:spLocks noGrp="1"/>
          </p:cNvSpPr>
          <p:nvPr>
            <p:ph sz="half" idx="2"/>
          </p:nvPr>
        </p:nvSpPr>
        <p:spPr>
          <a:xfrm>
            <a:off x="4648200" y="1752600"/>
            <a:ext cx="4038600" cy="4800600"/>
          </a:xfrm>
        </p:spPr>
        <p:txBody>
          <a:bodyPr>
            <a:normAutofit fontScale="70000" lnSpcReduction="20000"/>
          </a:bodyPr>
          <a:lstStyle/>
          <a:p>
            <a:r>
              <a:rPr lang="en-US" dirty="0" err="1" smtClean="0"/>
              <a:t>xDSL</a:t>
            </a:r>
            <a:endParaRPr lang="en-US" dirty="0" smtClean="0"/>
          </a:p>
          <a:p>
            <a:pPr lvl="1"/>
            <a:r>
              <a:rPr lang="en-US" dirty="0" smtClean="0"/>
              <a:t>High data rate digital subscriber line</a:t>
            </a:r>
          </a:p>
          <a:p>
            <a:pPr lvl="1"/>
            <a:r>
              <a:rPr lang="en-US" dirty="0" smtClean="0"/>
              <a:t>Single-line digital subscriber line</a:t>
            </a:r>
          </a:p>
          <a:p>
            <a:pPr lvl="1"/>
            <a:r>
              <a:rPr lang="en-US" dirty="0" smtClean="0"/>
              <a:t>Very high data rate digital subscriber line</a:t>
            </a:r>
          </a:p>
          <a:p>
            <a:r>
              <a:rPr lang="en-US" dirty="0" smtClean="0"/>
              <a:t>Multiple </a:t>
            </a:r>
            <a:r>
              <a:rPr lang="en-US" smtClean="0"/>
              <a:t>channel access</a:t>
            </a:r>
            <a:endParaRPr lang="en-US" baseline="-25000" smtClean="0"/>
          </a:p>
          <a:p>
            <a:pPr lvl="1"/>
            <a:r>
              <a:rPr lang="en-US" dirty="0" smtClean="0"/>
              <a:t>Frequency-division duplex (FDD)</a:t>
            </a:r>
          </a:p>
          <a:p>
            <a:pPr lvl="1"/>
            <a:r>
              <a:rPr lang="en-US" dirty="0" smtClean="0"/>
              <a:t>Time-division duplex (TDD)</a:t>
            </a:r>
          </a:p>
          <a:p>
            <a:pPr lvl="1"/>
            <a:r>
              <a:rPr lang="en-US" dirty="0" smtClean="0"/>
              <a:t>Frequency-division multiple access (FDMA)</a:t>
            </a:r>
          </a:p>
          <a:p>
            <a:pPr lvl="1"/>
            <a:r>
              <a:rPr lang="en-US" dirty="0" smtClean="0"/>
              <a:t>Time-division multiple access (TDMA)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3529" t="2727" r="4706" b="2727"/>
          <a:stretch>
            <a:fillRect/>
          </a:stretch>
        </p:blipFill>
        <p:spPr>
          <a:xfrm>
            <a:off x="2109374" y="187053"/>
            <a:ext cx="4862875" cy="6483894"/>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2727" b="2727"/>
          <a:stretch>
            <a:fillRect/>
          </a:stretch>
        </p:blipFill>
        <p:spPr>
          <a:xfrm>
            <a:off x="1922318" y="187053"/>
            <a:ext cx="5299364" cy="6483894"/>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2353" t="5455" r="3529" b="4545"/>
          <a:stretch>
            <a:fillRect/>
          </a:stretch>
        </p:blipFill>
        <p:spPr>
          <a:xfrm>
            <a:off x="2047033" y="374161"/>
            <a:ext cx="4987593" cy="6172057"/>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kumimoji="1" lang="en-US" dirty="0"/>
              <a:t>Analog Carrier Systems</a:t>
            </a:r>
          </a:p>
        </p:txBody>
      </p:sp>
      <p:sp>
        <p:nvSpPr>
          <p:cNvPr id="10243" name="Rectangle 3"/>
          <p:cNvSpPr>
            <a:spLocks noGrp="1" noChangeArrowheads="1"/>
          </p:cNvSpPr>
          <p:nvPr>
            <p:ph type="body" idx="1"/>
          </p:nvPr>
        </p:nvSpPr>
        <p:spPr>
          <a:xfrm>
            <a:off x="457200" y="1447800"/>
            <a:ext cx="8229600" cy="5181600"/>
          </a:xfrm>
        </p:spPr>
        <p:txBody>
          <a:bodyPr/>
          <a:lstStyle/>
          <a:p>
            <a:pPr>
              <a:lnSpc>
                <a:spcPct val="90000"/>
              </a:lnSpc>
            </a:pPr>
            <a:r>
              <a:rPr kumimoji="1" lang="en-US" sz="2800" dirty="0"/>
              <a:t>L</a:t>
            </a:r>
            <a:r>
              <a:rPr kumimoji="1" lang="en-US" sz="2800" dirty="0" smtClean="0"/>
              <a:t>ong</a:t>
            </a:r>
            <a:r>
              <a:rPr kumimoji="1" lang="en-US" sz="2800" dirty="0"/>
              <a:t>-distance links use an FDM hierarchy</a:t>
            </a:r>
          </a:p>
          <a:p>
            <a:pPr>
              <a:lnSpc>
                <a:spcPct val="90000"/>
              </a:lnSpc>
            </a:pPr>
            <a:r>
              <a:rPr kumimoji="1" lang="en-US" sz="2800" dirty="0"/>
              <a:t>AT&amp;T (USA) and ITU-T (International) variants</a:t>
            </a:r>
          </a:p>
          <a:p>
            <a:pPr>
              <a:lnSpc>
                <a:spcPct val="90000"/>
              </a:lnSpc>
            </a:pPr>
            <a:endParaRPr kumimoji="1" lang="en-US" sz="2800" dirty="0" smtClean="0"/>
          </a:p>
          <a:p>
            <a:pPr>
              <a:lnSpc>
                <a:spcPct val="90000"/>
              </a:lnSpc>
            </a:pPr>
            <a:endParaRPr kumimoji="1" lang="en-US" sz="2800" dirty="0"/>
          </a:p>
          <a:p>
            <a:pPr>
              <a:lnSpc>
                <a:spcPct val="90000"/>
              </a:lnSpc>
            </a:pPr>
            <a:endParaRPr kumimoji="1" lang="en-US" sz="2800" dirty="0" smtClean="0"/>
          </a:p>
          <a:p>
            <a:pPr>
              <a:lnSpc>
                <a:spcPct val="90000"/>
              </a:lnSpc>
            </a:pPr>
            <a:endParaRPr kumimoji="1" lang="en-US" sz="2800" dirty="0"/>
          </a:p>
          <a:p>
            <a:pPr>
              <a:lnSpc>
                <a:spcPct val="90000"/>
              </a:lnSpc>
            </a:pPr>
            <a:endParaRPr kumimoji="1" lang="en-US" sz="2800" dirty="0" smtClean="0"/>
          </a:p>
          <a:p>
            <a:pPr>
              <a:lnSpc>
                <a:spcPct val="90000"/>
              </a:lnSpc>
            </a:pPr>
            <a:endParaRPr kumimoji="1" lang="en-US" sz="2800" dirty="0"/>
          </a:p>
          <a:p>
            <a:pPr marL="0" indent="0">
              <a:lnSpc>
                <a:spcPct val="90000"/>
              </a:lnSpc>
              <a:buNone/>
            </a:pPr>
            <a:endParaRPr kumimoji="1" lang="en-US" sz="2800" dirty="0"/>
          </a:p>
          <a:p>
            <a:pPr>
              <a:lnSpc>
                <a:spcPct val="90000"/>
              </a:lnSpc>
            </a:pPr>
            <a:r>
              <a:rPr kumimoji="1" lang="en-US" sz="2800" dirty="0" smtClean="0"/>
              <a:t>Original </a:t>
            </a:r>
            <a:r>
              <a:rPr kumimoji="1" lang="en-US" sz="2800" dirty="0"/>
              <a:t>signal can be modulated many times</a:t>
            </a:r>
          </a:p>
          <a:p>
            <a:pPr lvl="1">
              <a:lnSpc>
                <a:spcPct val="90000"/>
              </a:lnSpc>
            </a:pPr>
            <a:endParaRPr kumimoji="1" lang="en-US" sz="2400" dirty="0"/>
          </a:p>
          <a:p>
            <a:pPr>
              <a:lnSpc>
                <a:spcPct val="90000"/>
              </a:lnSpc>
            </a:pPr>
            <a:endParaRPr kumimoji="1" lang="en-US" sz="2800" dirty="0"/>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33995498"/>
              </p:ext>
            </p:extLst>
          </p:nvPr>
        </p:nvGraphicFramePr>
        <p:xfrm>
          <a:off x="304800" y="2819400"/>
          <a:ext cx="8610600" cy="233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9144000" cy="1189038"/>
          </a:xfrm>
        </p:spPr>
        <p:txBody>
          <a:bodyPr/>
          <a:lstStyle/>
          <a:p>
            <a:r>
              <a:rPr lang="en-US" sz="3600" dirty="0" smtClean="0"/>
              <a:t/>
            </a:r>
            <a:br>
              <a:rPr lang="en-US" sz="3600" dirty="0" smtClean="0"/>
            </a:br>
            <a:r>
              <a:rPr lang="en-US" sz="3600" dirty="0" smtClean="0"/>
              <a:t>Table 8.1</a:t>
            </a:r>
            <a:r>
              <a:rPr lang="en-US" dirty="0" smtClean="0"/>
              <a:t/>
            </a:r>
            <a:br>
              <a:rPr lang="en-US" dirty="0" smtClean="0"/>
            </a:br>
            <a:r>
              <a:rPr lang="en-US" sz="2800" dirty="0" smtClean="0"/>
              <a:t>North American and International </a:t>
            </a:r>
            <a:br>
              <a:rPr lang="en-US" sz="2800" dirty="0" smtClean="0"/>
            </a:br>
            <a:r>
              <a:rPr lang="en-US" sz="2800" dirty="0" smtClean="0"/>
              <a:t>FDM Carrier Standards</a:t>
            </a:r>
            <a:endParaRPr lang="en-US" dirty="0"/>
          </a:p>
        </p:txBody>
      </p:sp>
      <p:pic>
        <p:nvPicPr>
          <p:cNvPr id="4" name="Picture 3"/>
          <p:cNvPicPr>
            <a:picLocks noChangeAspect="1"/>
          </p:cNvPicPr>
          <p:nvPr/>
        </p:nvPicPr>
        <p:blipFill>
          <a:blip r:embed="rId3"/>
          <a:stretch>
            <a:fillRect/>
          </a:stretch>
        </p:blipFill>
        <p:spPr>
          <a:xfrm>
            <a:off x="228600" y="2041015"/>
            <a:ext cx="8641708" cy="4816985"/>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3980</TotalTime>
  <Words>9028</Words>
  <Application>Microsoft Macintosh PowerPoint</Application>
  <PresentationFormat>On-screen Show (4:3)</PresentationFormat>
  <Paragraphs>695</Paragraphs>
  <Slides>41</Slides>
  <Notes>40</Notes>
  <HiddenSlides>0</HiddenSlides>
  <MMClips>0</MMClips>
  <ScaleCrop>false</ScaleCrop>
  <HeadingPairs>
    <vt:vector size="4" baseType="variant">
      <vt:variant>
        <vt:lpstr>Design Template</vt:lpstr>
      </vt:variant>
      <vt:variant>
        <vt:i4>2</vt:i4>
      </vt:variant>
      <vt:variant>
        <vt:lpstr>Slide Titles</vt:lpstr>
      </vt:variant>
      <vt:variant>
        <vt:i4>41</vt:i4>
      </vt:variant>
    </vt:vector>
  </HeadingPairs>
  <TitlesOfParts>
    <vt:vector size="43" baseType="lpstr">
      <vt:lpstr>01-Overview</vt:lpstr>
      <vt:lpstr>ch01</vt:lpstr>
      <vt:lpstr>Data and Computer Communications</vt:lpstr>
      <vt:lpstr>Multiplexing</vt:lpstr>
      <vt:lpstr>Slide 3</vt:lpstr>
      <vt:lpstr>Slide 4</vt:lpstr>
      <vt:lpstr>Slide 5</vt:lpstr>
      <vt:lpstr>Slide 6</vt:lpstr>
      <vt:lpstr>Slide 7</vt:lpstr>
      <vt:lpstr>Analog Carrier Systems</vt:lpstr>
      <vt:lpstr> Table 8.1 North American and International  FDM Carrier Standards</vt:lpstr>
      <vt:lpstr>Wavelength Division Multiplexing (WDM)</vt:lpstr>
      <vt:lpstr>Slide 11</vt:lpstr>
      <vt:lpstr>Table 8.2 ITU WDM Channel Spacing (G.692) </vt:lpstr>
      <vt:lpstr>Slide 13</vt:lpstr>
      <vt:lpstr>TDM Link Control</vt:lpstr>
      <vt:lpstr>Slide 15</vt:lpstr>
      <vt:lpstr>Framing</vt:lpstr>
      <vt:lpstr>Slide 17</vt:lpstr>
      <vt:lpstr>Slide 18</vt:lpstr>
      <vt:lpstr>Table 8.3    North American and International TDM Carrier Standards   </vt:lpstr>
      <vt:lpstr>Slide 20</vt:lpstr>
      <vt:lpstr>SONET/SDH</vt:lpstr>
      <vt:lpstr>Table 8.4 SONET/SDH Signal Hierarchy </vt:lpstr>
      <vt:lpstr>Slide 23</vt:lpstr>
      <vt:lpstr>Slide 24</vt:lpstr>
      <vt:lpstr>Slide 25</vt:lpstr>
      <vt:lpstr>Cable Modems</vt:lpstr>
      <vt:lpstr>Slide 27</vt:lpstr>
      <vt:lpstr>Cable Spectrum Division</vt:lpstr>
      <vt:lpstr>Slide 29</vt:lpstr>
      <vt:lpstr>Asymmetrical Digital Subscriber Line (ADSL)</vt:lpstr>
      <vt:lpstr>Slide 31</vt:lpstr>
      <vt:lpstr>Discrete Multitone (DMT)</vt:lpstr>
      <vt:lpstr>Slide 33</vt:lpstr>
      <vt:lpstr>Slide 34</vt:lpstr>
      <vt:lpstr>Table 8.6 Comparison of xDSL Alternatives </vt:lpstr>
      <vt:lpstr>xDSL</vt:lpstr>
      <vt:lpstr>Slide 37</vt:lpstr>
      <vt:lpstr>Slide 38</vt:lpstr>
      <vt:lpstr>FDMA</vt:lpstr>
      <vt:lpstr>TDMA</vt:lpstr>
      <vt:lpstr>Summary</vt:lpstr>
    </vt:vector>
  </TitlesOfParts>
  <Manager/>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William Stallings, Data and Computer Communications, 8/e</dc:title>
  <dc:subject>Lecture Slides</dc:subject>
  <dc:creator>Dr Lawrie Brown</dc:creator>
  <cp:keywords/>
  <dc:description/>
  <cp:lastModifiedBy>Kevin McLaughlin</cp:lastModifiedBy>
  <cp:revision>74</cp:revision>
  <cp:lastPrinted>2006-07-06T07:11:07Z</cp:lastPrinted>
  <dcterms:created xsi:type="dcterms:W3CDTF">2013-09-18T20:38:52Z</dcterms:created>
  <dcterms:modified xsi:type="dcterms:W3CDTF">2013-09-19T02:42:11Z</dcterms:modified>
  <cp:category/>
</cp:coreProperties>
</file>