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5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75" r:id="rId14"/>
    <p:sldId id="268" r:id="rId15"/>
    <p:sldId id="269" r:id="rId16"/>
    <p:sldId id="270" r:id="rId17"/>
    <p:sldId id="271" r:id="rId18"/>
    <p:sldId id="272" r:id="rId19"/>
    <p:sldId id="274" r:id="rId20"/>
    <p:sldId id="280" r:id="rId21"/>
    <p:sldId id="273" r:id="rId22"/>
    <p:sldId id="276" r:id="rId23"/>
    <p:sldId id="277" r:id="rId24"/>
    <p:sldId id="279" r:id="rId25"/>
    <p:sldId id="278" r:id="rId26"/>
    <p:sldId id="281" r:id="rId27"/>
    <p:sldId id="282" r:id="rId28"/>
    <p:sldId id="283" r:id="rId29"/>
    <p:sldId id="291" r:id="rId30"/>
    <p:sldId id="292" r:id="rId31"/>
    <p:sldId id="290" r:id="rId32"/>
    <p:sldId id="284" r:id="rId33"/>
    <p:sldId id="285" r:id="rId34"/>
    <p:sldId id="286" r:id="rId35"/>
    <p:sldId id="287" r:id="rId36"/>
    <p:sldId id="288" r:id="rId37"/>
    <p:sldId id="289" r:id="rId38"/>
    <p:sldId id="293" r:id="rId39"/>
    <p:sldId id="294" r:id="rId40"/>
    <p:sldId id="295" r:id="rId41"/>
    <p:sldId id="296" r:id="rId42"/>
    <p:sldId id="297" r:id="rId43"/>
    <p:sldId id="299" r:id="rId44"/>
    <p:sldId id="300" r:id="rId45"/>
    <p:sldId id="301" r:id="rId46"/>
    <p:sldId id="302" r:id="rId47"/>
    <p:sldId id="305" r:id="rId48"/>
    <p:sldId id="306" r:id="rId49"/>
    <p:sldId id="307" r:id="rId50"/>
    <p:sldId id="312" r:id="rId51"/>
    <p:sldId id="308" r:id="rId52"/>
    <p:sldId id="309" r:id="rId53"/>
    <p:sldId id="310" r:id="rId54"/>
    <p:sldId id="311" r:id="rId55"/>
    <p:sldId id="313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46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15AF68AD-4AAE-39CF-3BBF-62978223B2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B1ED7E19-E299-55E4-4457-FD2491F3AF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E35D9C72-E1AC-9598-5F5B-376E2689B29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C4142E0B-1C14-AA26-B8F9-8E4165A981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BB6BA135-7FC6-B122-B4C9-2BC189BBCB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09C43F34-3E6C-D512-D8DB-7A45AD32D7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7844FC7-6066-4D69-AFD3-A1522B584E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E0D8899-C5CF-437E-1E38-8D1DEA7C5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8E147-EE82-443C-A50A-2C79C21D0DA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B0FA880D-6DD9-DCE6-E142-D0BFB2E7A08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A54F227C-6CE0-B5F8-2278-A20665241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>
            <a:extLst>
              <a:ext uri="{FF2B5EF4-FFF2-40B4-BE49-F238E27FC236}">
                <a16:creationId xmlns:a16="http://schemas.microsoft.com/office/drawing/2014/main" id="{08F11282-9CB0-0FA8-1681-2E618E0AC48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1267" name="Rectangle 3">
              <a:extLst>
                <a:ext uri="{FF2B5EF4-FFF2-40B4-BE49-F238E27FC236}">
                  <a16:creationId xmlns:a16="http://schemas.microsoft.com/office/drawing/2014/main" id="{ECCEAF14-76F8-5291-154C-899BD10011B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68" name="Rectangle 4">
              <a:extLst>
                <a:ext uri="{FF2B5EF4-FFF2-40B4-BE49-F238E27FC236}">
                  <a16:creationId xmlns:a16="http://schemas.microsoft.com/office/drawing/2014/main" id="{947672CD-E1BD-DD73-E6EC-2127B569547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69" name="Rectangle 5">
              <a:extLst>
                <a:ext uri="{FF2B5EF4-FFF2-40B4-BE49-F238E27FC236}">
                  <a16:creationId xmlns:a16="http://schemas.microsoft.com/office/drawing/2014/main" id="{958F287E-2801-8764-AA5D-1885B764D8F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0" name="Rectangle 6">
              <a:extLst>
                <a:ext uri="{FF2B5EF4-FFF2-40B4-BE49-F238E27FC236}">
                  <a16:creationId xmlns:a16="http://schemas.microsoft.com/office/drawing/2014/main" id="{B8BBE9AB-6F97-A9A8-511F-9D528117EF6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1" name="Rectangle 7">
              <a:extLst>
                <a:ext uri="{FF2B5EF4-FFF2-40B4-BE49-F238E27FC236}">
                  <a16:creationId xmlns:a16="http://schemas.microsoft.com/office/drawing/2014/main" id="{332678E5-610E-1923-54C1-C72F2CF5115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2" name="Rectangle 8">
              <a:extLst>
                <a:ext uri="{FF2B5EF4-FFF2-40B4-BE49-F238E27FC236}">
                  <a16:creationId xmlns:a16="http://schemas.microsoft.com/office/drawing/2014/main" id="{BA73FB98-A89D-4460-C486-B9B4AE0D9A1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3" name="Rectangle 9">
              <a:extLst>
                <a:ext uri="{FF2B5EF4-FFF2-40B4-BE49-F238E27FC236}">
                  <a16:creationId xmlns:a16="http://schemas.microsoft.com/office/drawing/2014/main" id="{663355AE-3711-0A05-AC3C-30488EECB7F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4" name="Rectangle 10">
              <a:extLst>
                <a:ext uri="{FF2B5EF4-FFF2-40B4-BE49-F238E27FC236}">
                  <a16:creationId xmlns:a16="http://schemas.microsoft.com/office/drawing/2014/main" id="{68300FDE-EBCC-A888-CD62-424B12BC740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5" name="Rectangle 11">
              <a:extLst>
                <a:ext uri="{FF2B5EF4-FFF2-40B4-BE49-F238E27FC236}">
                  <a16:creationId xmlns:a16="http://schemas.microsoft.com/office/drawing/2014/main" id="{C96EBCE1-DE10-EF64-94C8-49A232A0DDD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6" name="Rectangle 12">
              <a:extLst>
                <a:ext uri="{FF2B5EF4-FFF2-40B4-BE49-F238E27FC236}">
                  <a16:creationId xmlns:a16="http://schemas.microsoft.com/office/drawing/2014/main" id="{D29B02E1-2DF0-7C64-4F5A-D76BBB1EAB6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7" name="Rectangle 13">
              <a:extLst>
                <a:ext uri="{FF2B5EF4-FFF2-40B4-BE49-F238E27FC236}">
                  <a16:creationId xmlns:a16="http://schemas.microsoft.com/office/drawing/2014/main" id="{5A2F0D70-ED31-D5F3-6459-94D448A098D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8" name="Rectangle 14">
              <a:extLst>
                <a:ext uri="{FF2B5EF4-FFF2-40B4-BE49-F238E27FC236}">
                  <a16:creationId xmlns:a16="http://schemas.microsoft.com/office/drawing/2014/main" id="{069D0771-C9C7-475E-2C3F-9E84138FA0A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79" name="Rectangle 15">
              <a:extLst>
                <a:ext uri="{FF2B5EF4-FFF2-40B4-BE49-F238E27FC236}">
                  <a16:creationId xmlns:a16="http://schemas.microsoft.com/office/drawing/2014/main" id="{EF22A9C0-E751-C480-C943-662717F793E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80" name="Rectangle 16">
              <a:extLst>
                <a:ext uri="{FF2B5EF4-FFF2-40B4-BE49-F238E27FC236}">
                  <a16:creationId xmlns:a16="http://schemas.microsoft.com/office/drawing/2014/main" id="{199D2DBD-D159-0299-C822-817CEA17A0F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81" name="Rectangle 17">
              <a:extLst>
                <a:ext uri="{FF2B5EF4-FFF2-40B4-BE49-F238E27FC236}">
                  <a16:creationId xmlns:a16="http://schemas.microsoft.com/office/drawing/2014/main" id="{8FDAC250-21AE-070C-F9EC-3F1A58E7DE9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82" name="Rectangle 18">
              <a:extLst>
                <a:ext uri="{FF2B5EF4-FFF2-40B4-BE49-F238E27FC236}">
                  <a16:creationId xmlns:a16="http://schemas.microsoft.com/office/drawing/2014/main" id="{65EB513A-F90F-B37C-D36F-2F9D433B769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83" name="Rectangle 19">
              <a:extLst>
                <a:ext uri="{FF2B5EF4-FFF2-40B4-BE49-F238E27FC236}">
                  <a16:creationId xmlns:a16="http://schemas.microsoft.com/office/drawing/2014/main" id="{EB80F1F6-7746-8AF1-32A6-6C1D63E9A76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84" name="Rectangle 20">
              <a:extLst>
                <a:ext uri="{FF2B5EF4-FFF2-40B4-BE49-F238E27FC236}">
                  <a16:creationId xmlns:a16="http://schemas.microsoft.com/office/drawing/2014/main" id="{FB707F0F-ADB0-66A1-9FC8-C5EF74D6E22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85" name="Rectangle 21">
              <a:extLst>
                <a:ext uri="{FF2B5EF4-FFF2-40B4-BE49-F238E27FC236}">
                  <a16:creationId xmlns:a16="http://schemas.microsoft.com/office/drawing/2014/main" id="{0009051B-FAFA-ABB8-65FE-FE193A05BAD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286" name="Freeform 22">
              <a:extLst>
                <a:ext uri="{FF2B5EF4-FFF2-40B4-BE49-F238E27FC236}">
                  <a16:creationId xmlns:a16="http://schemas.microsoft.com/office/drawing/2014/main" id="{0F869F9C-0FF5-A196-FE08-227B3188860E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87" name="Freeform 23">
              <a:extLst>
                <a:ext uri="{FF2B5EF4-FFF2-40B4-BE49-F238E27FC236}">
                  <a16:creationId xmlns:a16="http://schemas.microsoft.com/office/drawing/2014/main" id="{75D5F732-1B14-C21A-F3C6-41675A93F294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1288" name="Rectangle 24">
            <a:extLst>
              <a:ext uri="{FF2B5EF4-FFF2-40B4-BE49-F238E27FC236}">
                <a16:creationId xmlns:a16="http://schemas.microsoft.com/office/drawing/2014/main" id="{E03DF3EE-1752-52B3-CE57-E4A33A639B9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11289" name="Rectangle 25">
            <a:extLst>
              <a:ext uri="{FF2B5EF4-FFF2-40B4-BE49-F238E27FC236}">
                <a16:creationId xmlns:a16="http://schemas.microsoft.com/office/drawing/2014/main" id="{0B174194-1C0B-1954-1D15-F08F2129629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11290" name="Rectangle 26">
            <a:extLst>
              <a:ext uri="{FF2B5EF4-FFF2-40B4-BE49-F238E27FC236}">
                <a16:creationId xmlns:a16="http://schemas.microsoft.com/office/drawing/2014/main" id="{58CE8E4C-7F2C-99FD-90ED-E835EAC88C97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11291" name="Rectangle 27">
            <a:extLst>
              <a:ext uri="{FF2B5EF4-FFF2-40B4-BE49-F238E27FC236}">
                <a16:creationId xmlns:a16="http://schemas.microsoft.com/office/drawing/2014/main" id="{CECCD8FB-2EFA-06AF-0711-851F4CEDBF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11292" name="Rectangle 28">
            <a:extLst>
              <a:ext uri="{FF2B5EF4-FFF2-40B4-BE49-F238E27FC236}">
                <a16:creationId xmlns:a16="http://schemas.microsoft.com/office/drawing/2014/main" id="{7FF2387F-DB1C-82BA-2F76-7CE4F4A5AC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3BF5E0-8295-40E0-BA3D-6A12232F00B3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3B0B-22A2-4901-0804-EA4630EA4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B3355-6EEE-7D05-B2D6-6CB4BD83C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CD3C3-53E9-996A-F32C-F84F01B365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5C4BA4-5204-41B8-007C-A630CDD7C8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4FBC95-DB74-4FAA-8121-FEE11F5153EF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74AFB8-ADAB-3227-269A-09A805448D0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632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4E3B60-23D5-1424-CA7B-7AF7A4DDFF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D1CD7-FCD6-A0FB-2CE2-77650B7C8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74E55-D4A0-2124-5781-EC8F2926E1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00B59-321B-2C5E-41C6-61754F5FE8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540AE8-09BC-4DE7-BCA2-A84A63F7BAA7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C640CA-6FB1-B6BC-323C-69DB0932626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461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D05C5-A0D4-E859-2E9D-18C703FFF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77195-7E8E-D36B-DEB7-3141AE029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94363D-90AA-09F5-93F7-80C1C8A84A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DAA8F-D02B-D57B-A4CF-31439F08B5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592821-2EBB-4AC8-BB17-04077CB58AF4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C61154-0147-6CBC-1098-0FBBD145D3F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826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D9265-88D9-0D48-1487-392E224C7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582A0-A772-01CF-4056-47984E0F4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421AF9-4E47-7C2A-D753-862E081807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275990-2802-11FE-A727-F3FD2A4849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31609F-3A54-463A-B347-BAC52248E2BC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EDC275-AEEF-EF91-21A3-EC209734EB6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48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3D6A-0849-F17D-D8DE-718CE5071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99810-A154-27AB-46D9-7C11A26FC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A558F8-6C96-9417-9925-E68EA1475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888CC-CAC4-D64D-3F8F-21FC15EB23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2402-AB51-75FE-D4DC-4147E8D449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EC14F7-965B-4AD9-A4A7-6BA2E2DA5A11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F58574-5486-F4F4-EF70-361BBC40485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14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80A32-A740-0EC4-B259-15F7E9DA7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736D0-CCA2-807E-A9FA-283F9FEBC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333136-9EBB-6807-938B-DAB1B4070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6E1ADE-0FF4-030B-9A8E-DFF138B17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7287F0-D575-8488-0499-9E4B90C57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10AAEAD-DDCC-67AE-38BA-787EF2F015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6000E03-1431-3C20-206F-59E8073427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3CC37E-D964-4A51-9FA7-74146711672A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2500350-0CE7-C7A5-33F7-A493B8065DC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77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8D4CA-7C52-1C60-FBFB-0D75A4D7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C513-E26E-886E-DBC8-54E0924378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F2AD0D-7503-2564-02A6-E83126609E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8E57F7-8DE6-4E91-84AC-8ACA8E70742A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7F456-E86F-FAE2-C35E-9B8B3E80589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025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28EC923-3A1A-4BDA-C9E8-E9275AE3B4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9FEA9C-3A20-595C-3F4E-4B3C00DDF2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D64E93-A36B-4A61-A52E-9A2567C4ED1E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74A38-FDF2-F9B0-AB8D-CB14365D6DB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55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F639-ACED-0C22-BF28-9CFEF44B9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22890-917C-A7A0-C14A-58183965B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211A-E689-379E-C0DF-81D9C7732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9147C-CF15-EA41-8839-751C2967D6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FFB24-3430-F58F-6422-464C4A9FDC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CBA4A1-6230-4C99-988E-37CCA565F523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A23A65-4F8C-4F3C-FF1B-49D9B99BEA2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46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C39FE-6B3F-B63D-CBE2-D64EADE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F09CB2-FAB2-0EB9-6D87-ED562AE50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A4C8F-638A-352F-82AD-5F1D69155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B3F3E-CE9F-BFF8-1567-42FE496060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F7583-DA70-899E-C2DD-539D6811C3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21A841-639C-4AFA-B4A4-7DC28CCEB831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93534E-2C6B-01C8-6031-8933019B491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05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69087F4C-C5BC-76A1-3AF1-B076D614975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0243" name="Rectangle 3">
              <a:extLst>
                <a:ext uri="{FF2B5EF4-FFF2-40B4-BE49-F238E27FC236}">
                  <a16:creationId xmlns:a16="http://schemas.microsoft.com/office/drawing/2014/main" id="{FBA87035-C750-ABB9-EBA2-B16AB91C952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44" name="Rectangle 4">
              <a:extLst>
                <a:ext uri="{FF2B5EF4-FFF2-40B4-BE49-F238E27FC236}">
                  <a16:creationId xmlns:a16="http://schemas.microsoft.com/office/drawing/2014/main" id="{3AB6977D-BB31-6B14-FC3C-011BF659222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45" name="Rectangle 5">
              <a:extLst>
                <a:ext uri="{FF2B5EF4-FFF2-40B4-BE49-F238E27FC236}">
                  <a16:creationId xmlns:a16="http://schemas.microsoft.com/office/drawing/2014/main" id="{6B847938-EECD-1B4E-1D8B-5E6B04D48C4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46" name="Rectangle 6">
              <a:extLst>
                <a:ext uri="{FF2B5EF4-FFF2-40B4-BE49-F238E27FC236}">
                  <a16:creationId xmlns:a16="http://schemas.microsoft.com/office/drawing/2014/main" id="{036555B0-4794-9518-EDC0-1C266700802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47" name="Rectangle 7">
              <a:extLst>
                <a:ext uri="{FF2B5EF4-FFF2-40B4-BE49-F238E27FC236}">
                  <a16:creationId xmlns:a16="http://schemas.microsoft.com/office/drawing/2014/main" id="{E594CC91-2593-35AB-408D-8307D4460BE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48" name="Rectangle 8">
              <a:extLst>
                <a:ext uri="{FF2B5EF4-FFF2-40B4-BE49-F238E27FC236}">
                  <a16:creationId xmlns:a16="http://schemas.microsoft.com/office/drawing/2014/main" id="{4032A6E5-3B92-18EB-11BC-D769836BD1B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B7DA5FD3-96D0-0A94-0F1F-EA9ED26FEEF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1B0B624B-015D-5F20-9FD6-ECF79AD8EE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7FC5EEAF-7506-2FF8-160C-C6508699B85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2" name="Rectangle 12">
              <a:extLst>
                <a:ext uri="{FF2B5EF4-FFF2-40B4-BE49-F238E27FC236}">
                  <a16:creationId xmlns:a16="http://schemas.microsoft.com/office/drawing/2014/main" id="{A7965031-1150-3822-CEAA-E5151BF2611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3" name="Rectangle 13">
              <a:extLst>
                <a:ext uri="{FF2B5EF4-FFF2-40B4-BE49-F238E27FC236}">
                  <a16:creationId xmlns:a16="http://schemas.microsoft.com/office/drawing/2014/main" id="{DDA04D97-276B-9E70-59E3-0A398343334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4" name="Rectangle 14">
              <a:extLst>
                <a:ext uri="{FF2B5EF4-FFF2-40B4-BE49-F238E27FC236}">
                  <a16:creationId xmlns:a16="http://schemas.microsoft.com/office/drawing/2014/main" id="{83B52AC1-862B-3322-DD02-3E862A1A166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5" name="Rectangle 15">
              <a:extLst>
                <a:ext uri="{FF2B5EF4-FFF2-40B4-BE49-F238E27FC236}">
                  <a16:creationId xmlns:a16="http://schemas.microsoft.com/office/drawing/2014/main" id="{E75D4CD3-6177-E884-DE48-CD8725DFAA4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6" name="Rectangle 16">
              <a:extLst>
                <a:ext uri="{FF2B5EF4-FFF2-40B4-BE49-F238E27FC236}">
                  <a16:creationId xmlns:a16="http://schemas.microsoft.com/office/drawing/2014/main" id="{C51602B6-9AC8-8CF9-284E-92220F0B0E8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7" name="Rectangle 17">
              <a:extLst>
                <a:ext uri="{FF2B5EF4-FFF2-40B4-BE49-F238E27FC236}">
                  <a16:creationId xmlns:a16="http://schemas.microsoft.com/office/drawing/2014/main" id="{0543CDB8-334B-B341-EE71-08271229A89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8" name="Rectangle 18">
              <a:extLst>
                <a:ext uri="{FF2B5EF4-FFF2-40B4-BE49-F238E27FC236}">
                  <a16:creationId xmlns:a16="http://schemas.microsoft.com/office/drawing/2014/main" id="{FCCE3437-2A74-8C18-725D-BF8D279300C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59" name="Rectangle 19">
              <a:extLst>
                <a:ext uri="{FF2B5EF4-FFF2-40B4-BE49-F238E27FC236}">
                  <a16:creationId xmlns:a16="http://schemas.microsoft.com/office/drawing/2014/main" id="{CF95DBB2-274F-B970-6350-07B1795A460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60" name="Rectangle 20">
              <a:extLst>
                <a:ext uri="{FF2B5EF4-FFF2-40B4-BE49-F238E27FC236}">
                  <a16:creationId xmlns:a16="http://schemas.microsoft.com/office/drawing/2014/main" id="{28FDDF87-6C5C-3F08-BB0C-4487767EEBF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61" name="Rectangle 21">
              <a:extLst>
                <a:ext uri="{FF2B5EF4-FFF2-40B4-BE49-F238E27FC236}">
                  <a16:creationId xmlns:a16="http://schemas.microsoft.com/office/drawing/2014/main" id="{112142B2-5B5F-D193-24EF-85972DA7E2A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62" name="Freeform 22">
              <a:extLst>
                <a:ext uri="{FF2B5EF4-FFF2-40B4-BE49-F238E27FC236}">
                  <a16:creationId xmlns:a16="http://schemas.microsoft.com/office/drawing/2014/main" id="{3A7DB02E-9FF4-7C75-19ED-C54284D14E5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3" name="Freeform 23">
              <a:extLst>
                <a:ext uri="{FF2B5EF4-FFF2-40B4-BE49-F238E27FC236}">
                  <a16:creationId xmlns:a16="http://schemas.microsoft.com/office/drawing/2014/main" id="{57791888-1929-DBE2-A158-B0C1E85C1CC6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0264" name="Rectangle 24">
            <a:extLst>
              <a:ext uri="{FF2B5EF4-FFF2-40B4-BE49-F238E27FC236}">
                <a16:creationId xmlns:a16="http://schemas.microsoft.com/office/drawing/2014/main" id="{E9075083-7482-8EC5-6477-1C18BB5FA0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65" name="Rectangle 25">
            <a:extLst>
              <a:ext uri="{FF2B5EF4-FFF2-40B4-BE49-F238E27FC236}">
                <a16:creationId xmlns:a16="http://schemas.microsoft.com/office/drawing/2014/main" id="{CFAD6675-D051-FB60-8EB4-26C4BD236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66" name="Rectangle 26">
            <a:extLst>
              <a:ext uri="{FF2B5EF4-FFF2-40B4-BE49-F238E27FC236}">
                <a16:creationId xmlns:a16="http://schemas.microsoft.com/office/drawing/2014/main" id="{AF7964F3-C775-00AE-F342-8C5E53AD04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defRPr>
            </a:lvl1pPr>
          </a:lstStyle>
          <a:p>
            <a:r>
              <a:rPr lang="zh-CN" altLang="en-US"/>
              <a:t>R. Dewar © 2004</a:t>
            </a:r>
          </a:p>
        </p:txBody>
      </p:sp>
      <p:sp>
        <p:nvSpPr>
          <p:cNvPr id="10267" name="Rectangle 27">
            <a:extLst>
              <a:ext uri="{FF2B5EF4-FFF2-40B4-BE49-F238E27FC236}">
                <a16:creationId xmlns:a16="http://schemas.microsoft.com/office/drawing/2014/main" id="{7C5E0E1B-2374-9BA9-37A8-87B67125F2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defRPr>
            </a:lvl1pPr>
          </a:lstStyle>
          <a:p>
            <a:fld id="{D9F1B185-9711-4FD9-A78C-08A8C2B162A8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10268" name="Rectangle 28">
            <a:extLst>
              <a:ext uri="{FF2B5EF4-FFF2-40B4-BE49-F238E27FC236}">
                <a16:creationId xmlns:a16="http://schemas.microsoft.com/office/drawing/2014/main" id="{645C4664-5C57-2A98-943A-658417C853B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87D2257-F141-D646-5100-850169782F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An Introduction to Ada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B41249B-1005-DB9F-98CC-C63358F827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Programming Languages</a:t>
            </a:r>
          </a:p>
          <a:p>
            <a:r>
              <a:rPr lang="en-US" altLang="zh-CN">
                <a:ea typeface="宋体" panose="02010600030101010101" pitchFamily="2" charset="-122"/>
              </a:rPr>
              <a:t>Winter 2004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4473A0B5-270E-FD16-C4A7-8CB7266B7D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67384440-5644-591B-4715-926EC9C59D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5A4B5-EB01-4A2B-BE05-39960347E8A1}" type="slidenum">
              <a:rPr lang="zh-CN" altLang="en-US"/>
              <a:pPr/>
              <a:t>10</a:t>
            </a:fld>
            <a:endParaRPr lang="zh-CN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6A9E9111-81BB-90D5-D222-06C83CD3E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The Use Clause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98F36F6-65C8-0BAB-A33D-4A83183F9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Accessing Stuff in Calendar without dots</a:t>
            </a:r>
          </a:p>
          <a:p>
            <a:r>
              <a:rPr lang="en-US" altLang="zh-CN" b="1">
                <a:ea typeface="宋体" panose="02010600030101010101" pitchFamily="2" charset="-122"/>
              </a:rPr>
              <a:t>with</a:t>
            </a:r>
            <a:r>
              <a:rPr lang="en-US" altLang="zh-CN">
                <a:ea typeface="宋体" panose="02010600030101010101" pitchFamily="2" charset="-122"/>
              </a:rPr>
              <a:t> Calendar;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use</a:t>
            </a:r>
            <a:r>
              <a:rPr lang="en-US" altLang="zh-CN">
                <a:ea typeface="宋体" panose="02010600030101010101" pitchFamily="2" charset="-122"/>
              </a:rPr>
              <a:t> Calendar;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procedure</a:t>
            </a:r>
            <a:r>
              <a:rPr lang="en-US" altLang="zh-CN">
                <a:ea typeface="宋体" panose="02010600030101010101" pitchFamily="2" charset="-122"/>
              </a:rPr>
              <a:t> Main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Today : Time;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 Main;</a:t>
            </a:r>
          </a:p>
          <a:p>
            <a:endParaRPr lang="en-US" altLang="zh-CN">
              <a:ea typeface="宋体" panose="02010600030101010101" pitchFamily="2" charset="-122"/>
            </a:endParaRPr>
          </a:p>
          <a:p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DD081AE8-699D-ABEC-E036-68003984CC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E7223D9B-BFDA-5361-F5D6-707C0CFACC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920375-833F-4D29-A82C-7BE82C50EF11}" type="slidenum">
              <a:rPr lang="zh-CN" altLang="en-US"/>
              <a:pPr/>
              <a:t>11</a:t>
            </a:fld>
            <a:endParaRPr lang="zh-CN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7661A06B-D538-B4C0-2598-52ACEEBAFB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Package Bodies as Clients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5C68728-79AE-52EC-F91E-AE4FC71D2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with</a:t>
            </a:r>
            <a:r>
              <a:rPr lang="en-US" altLang="zh-CN">
                <a:ea typeface="宋体" panose="02010600030101010101" pitchFamily="2" charset="-122"/>
              </a:rPr>
              <a:t> Calendar;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package </a:t>
            </a:r>
            <a:r>
              <a:rPr lang="en-US" altLang="zh-CN" b="1">
                <a:ea typeface="宋体" panose="02010600030101010101" pitchFamily="2" charset="-122"/>
              </a:rPr>
              <a:t>body</a:t>
            </a:r>
            <a:r>
              <a:rPr lang="en-US" altLang="zh-CN">
                <a:ea typeface="宋体" panose="02010600030101010101" pitchFamily="2" charset="-122"/>
              </a:rPr>
              <a:t> Julian_Calendar_Stuff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 Julian_Calendar_Stuff;</a:t>
            </a:r>
          </a:p>
          <a:p>
            <a:r>
              <a:rPr lang="en-US" altLang="zh-CN">
                <a:ea typeface="宋体" panose="02010600030101010101" pitchFamily="2" charset="-122"/>
              </a:rPr>
              <a:t>Here we have the implementation of a package done using stuff in another package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ACDA7C78-F22A-4E6F-162B-FD5210348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A23A6C66-2AB6-1394-4CBA-F9DDB241F9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B0FBE3-DA82-4C06-A7CC-0972999443C4}" type="slidenum">
              <a:rPr lang="zh-CN" altLang="en-US"/>
              <a:pPr/>
              <a:t>12</a:t>
            </a:fld>
            <a:endParaRPr lang="zh-CN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80BBF9C-EEE0-4A4C-3908-DB82B2DAB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Package Specs as Clients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7DE9DF8-C320-4ED5-9A83-C4F101E67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A package spec can build on another spec</a:t>
            </a:r>
          </a:p>
          <a:p>
            <a:pPr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with</a:t>
            </a:r>
            <a:r>
              <a:rPr lang="en-US" altLang="zh-CN">
                <a:ea typeface="宋体" panose="02010600030101010101" pitchFamily="2" charset="-122"/>
              </a:rPr>
              <a:t> Calendar;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use</a:t>
            </a:r>
            <a:r>
              <a:rPr lang="en-US" altLang="zh-CN">
                <a:ea typeface="宋体" panose="02010600030101010101" pitchFamily="2" charset="-122"/>
              </a:rPr>
              <a:t> Calendar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package</a:t>
            </a:r>
            <a:r>
              <a:rPr lang="en-US" altLang="zh-CN">
                <a:ea typeface="宋体" panose="02010600030101010101" pitchFamily="2" charset="-122"/>
              </a:rPr>
              <a:t> To_Do_List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procedure</a:t>
            </a:r>
            <a:r>
              <a:rPr lang="en-US" altLang="zh-CN">
                <a:ea typeface="宋体" panose="02010600030101010101" pitchFamily="2" charset="-122"/>
              </a:rPr>
              <a:t> Enter (T : Time; M : String);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--  Enter new item in todo list. Time is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--  deadline. M is description.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 To_Do_List;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1A8F9ADE-EBA2-B0BE-AB10-DCC3AFD180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2AB18931-1432-715C-079D-11A12A92EF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5A6DC-C293-4A2E-921A-A4369AB6881C}" type="slidenum">
              <a:rPr lang="zh-CN" altLang="en-US"/>
              <a:pPr/>
              <a:t>13</a:t>
            </a:fld>
            <a:endParaRPr lang="zh-CN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23B46580-FAD0-9FD8-7F62-541A99946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The Idea of a Package Spec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A6BE5EB-38F4-D2B1-C511-1311B51D92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Write the package spec</a:t>
            </a:r>
          </a:p>
          <a:p>
            <a:r>
              <a:rPr lang="en-US" altLang="zh-CN">
                <a:ea typeface="宋体" panose="02010600030101010101" pitchFamily="2" charset="-122"/>
              </a:rPr>
              <a:t>It is like a contract between client and body of the spec</a:t>
            </a:r>
          </a:p>
          <a:p>
            <a:r>
              <a:rPr lang="en-US" altLang="zh-CN">
                <a:ea typeface="宋体" panose="02010600030101010101" pitchFamily="2" charset="-122"/>
              </a:rPr>
              <a:t>Write the body</a:t>
            </a:r>
          </a:p>
          <a:p>
            <a:r>
              <a:rPr lang="en-US" altLang="zh-CN">
                <a:ea typeface="宋体" panose="02010600030101010101" pitchFamily="2" charset="-122"/>
              </a:rPr>
              <a:t>Write the client</a:t>
            </a:r>
          </a:p>
          <a:p>
            <a:r>
              <a:rPr lang="en-US" altLang="zh-CN">
                <a:ea typeface="宋体" panose="02010600030101010101" pitchFamily="2" charset="-122"/>
              </a:rPr>
              <a:t>Last two activities are completely independent (and should not talk to one another except “via” the spec)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AADA6BDE-D772-8F2C-4FF9-6156C1535B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07AE0480-2AAD-3E12-F947-D8AD5122D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47271-2EFC-46B7-AC02-C7FD1F246CF3}" type="slidenum">
              <a:rPr lang="zh-CN" altLang="en-US"/>
              <a:pPr/>
              <a:t>14</a:t>
            </a:fld>
            <a:endParaRPr lang="zh-CN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23557FA-739C-CEDB-686E-12327E939B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Integer Type Declarations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B3573EF-7124-A533-A97B-01E1B7B83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Type Integer is built in</a:t>
            </a:r>
          </a:p>
          <a:p>
            <a:r>
              <a:rPr lang="en-US" altLang="zh-CN">
                <a:ea typeface="宋体" panose="02010600030101010101" pitchFamily="2" charset="-122"/>
              </a:rPr>
              <a:t>But you don’t want to use it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Because its range is implementation defined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Because it is defined to match the machine not your problem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Because it does not take advantage of strong typing to prevent errors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A7C258E5-F305-DB02-A3AE-BA29CF2657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13861F88-E562-6718-9551-111AEE597F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9A65C1-1A65-4812-A3D0-A853768A55AD}" type="slidenum">
              <a:rPr lang="zh-CN" altLang="en-US"/>
              <a:pPr/>
              <a:t>15</a:t>
            </a:fld>
            <a:endParaRPr lang="zh-CN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910B957-32E8-28FC-AC41-8748DE85A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Defining Integer Types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37F8F52-12DE-BB75-37BE-A76B941D2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Define type according to use</a:t>
            </a:r>
          </a:p>
          <a:p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Day_In_Year </a:t>
            </a:r>
            <a:r>
              <a:rPr lang="en-US" altLang="zh-CN" b="1">
                <a:ea typeface="宋体" panose="02010600030101010101" pitchFamily="2" charset="-122"/>
              </a:rPr>
              <a:t>is range</a:t>
            </a:r>
            <a:r>
              <a:rPr lang="en-US" altLang="zh-CN">
                <a:ea typeface="宋体" panose="02010600030101010101" pitchFamily="2" charset="-122"/>
              </a:rPr>
              <a:t> 1 .. 366;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Age </a:t>
            </a:r>
            <a:r>
              <a:rPr lang="en-US" altLang="zh-CN" b="1">
                <a:ea typeface="宋体" panose="02010600030101010101" pitchFamily="2" charset="-122"/>
              </a:rPr>
              <a:t>is range</a:t>
            </a:r>
            <a:r>
              <a:rPr lang="en-US" altLang="zh-CN">
                <a:ea typeface="宋体" panose="02010600030101010101" pitchFamily="2" charset="-122"/>
              </a:rPr>
              <a:t> 0 .. 130;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Temperature </a:t>
            </a:r>
            <a:r>
              <a:rPr lang="en-US" altLang="zh-CN" b="1">
                <a:ea typeface="宋体" panose="02010600030101010101" pitchFamily="2" charset="-122"/>
              </a:rPr>
              <a:t>is range</a:t>
            </a:r>
            <a:r>
              <a:rPr lang="en-US" altLang="zh-CN">
                <a:ea typeface="宋体" panose="02010600030101010101" pitchFamily="2" charset="-122"/>
              </a:rPr>
              <a:t> -20 .. +180;</a:t>
            </a:r>
          </a:p>
          <a:p>
            <a:r>
              <a:rPr lang="en-US" altLang="zh-CN">
                <a:ea typeface="宋体" panose="02010600030101010101" pitchFamily="2" charset="-122"/>
              </a:rPr>
              <a:t>Now we can define variables of the type</a:t>
            </a:r>
          </a:p>
          <a:p>
            <a:r>
              <a:rPr lang="en-US" altLang="zh-CN">
                <a:ea typeface="宋体" panose="02010600030101010101" pitchFamily="2" charset="-122"/>
              </a:rPr>
              <a:t>Today_Day : Day_In_Year;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Employee_Age : Age;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Machine_Room_Temp : Temperature;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3E5E9169-4176-CBA9-DBEB-7955F7A8C7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50D8675B-D9A2-0CE9-1F1E-590237B115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09CED-A363-44D9-93FF-32275775CC3D}" type="slidenum">
              <a:rPr lang="zh-CN" altLang="en-US"/>
              <a:pPr/>
              <a:t>16</a:t>
            </a:fld>
            <a:endParaRPr lang="zh-CN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249E9F03-DA43-42A3-D621-50C1095F6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Why Define Integer Types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BE0FFDF-B871-6161-F2AA-9E5B028CD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No dependence on implementation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Unlike type int in C</a:t>
            </a:r>
          </a:p>
          <a:p>
            <a:r>
              <a:rPr lang="en-US" altLang="zh-CN">
                <a:ea typeface="宋体" panose="02010600030101010101" pitchFamily="2" charset="-122"/>
              </a:rPr>
              <a:t>Range of types matches problem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Get an error or warning at compile time</a:t>
            </a:r>
          </a:p>
          <a:p>
            <a:pPr lvl="2"/>
            <a:r>
              <a:rPr lang="en-US" altLang="zh-CN">
                <a:ea typeface="宋体" panose="02010600030101010101" pitchFamily="2" charset="-122"/>
              </a:rPr>
              <a:t>Age := 200;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Or an exception at runtime</a:t>
            </a:r>
          </a:p>
          <a:p>
            <a:pPr lvl="2"/>
            <a:r>
              <a:rPr lang="en-US" altLang="zh-CN">
                <a:ea typeface="宋体" panose="02010600030101010101" pitchFamily="2" charset="-122"/>
              </a:rPr>
              <a:t>Age := Age + 1000;</a:t>
            </a:r>
          </a:p>
          <a:p>
            <a:pPr lvl="2"/>
            <a:endParaRPr lang="en-US" altLang="zh-CN">
              <a:ea typeface="宋体" panose="02010600030101010101" pitchFamily="2" charset="-122"/>
            </a:endParaRPr>
          </a:p>
          <a:p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F1814974-6A82-3904-84CE-1399EE92C1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8B95AAAC-5F89-3D78-D240-92B8C9877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6FE25-836F-4826-9842-47799CF880A0}" type="slidenum">
              <a:rPr lang="zh-CN" altLang="en-US"/>
              <a:pPr/>
              <a:t>17</a:t>
            </a:fld>
            <a:endParaRPr lang="zh-CN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70AF329-819F-49AD-A289-69C0BD5AB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Strong Typing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3F73D5C-C850-DE66-D6BE-4A76D90E4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Cannot mix integer types: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Current_Temp : Temperature;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Current_Pressure : Pressure;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Current_Temp := Current_Pressure + 1;</a:t>
            </a:r>
          </a:p>
          <a:p>
            <a:pPr lvl="2"/>
            <a:r>
              <a:rPr lang="en-US" altLang="zh-CN">
                <a:ea typeface="宋体" panose="02010600030101010101" pitchFamily="2" charset="-122"/>
              </a:rPr>
              <a:t>Error, cannot assign pressure to temperature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Current_Temp :=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Current_Temp + Current_Pressure</a:t>
            </a:r>
          </a:p>
          <a:p>
            <a:pPr lvl="2"/>
            <a:r>
              <a:rPr lang="en-US" altLang="zh-CN">
                <a:ea typeface="宋体" panose="02010600030101010101" pitchFamily="2" charset="-122"/>
              </a:rPr>
              <a:t>Error, cannot add temperature to pressure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CD2836D0-EA53-2C1E-BCB4-1DAE481881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CA66247-AF39-D957-8754-7B472B6E6E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42BE2B-87AE-4412-B88A-16458E882347}" type="slidenum">
              <a:rPr lang="zh-CN" altLang="en-US"/>
              <a:pPr/>
              <a:t>18</a:t>
            </a:fld>
            <a:endParaRPr lang="zh-CN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0BAFA983-E0E9-56E0-5280-AFE0677635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Integer Subtypes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68D3088-E1DD-2B7F-DAD8-0E701E7F7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 subtype creates a limited range</a:t>
            </a:r>
          </a:p>
          <a:p>
            <a:r>
              <a:rPr lang="en-US" altLang="zh-CN">
                <a:ea typeface="宋体" panose="02010600030101010101" pitchFamily="2" charset="-122"/>
              </a:rPr>
              <a:t>But is still the same type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subtype</a:t>
            </a:r>
            <a:r>
              <a:rPr lang="en-US" altLang="zh-CN">
                <a:ea typeface="宋体" panose="02010600030101010101" pitchFamily="2" charset="-122"/>
              </a:rPr>
              <a:t> OK_Operating_Range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Temperature </a:t>
            </a:r>
            <a:r>
              <a:rPr lang="en-US" altLang="zh-CN" b="1">
                <a:ea typeface="宋体" panose="02010600030101010101" pitchFamily="2" charset="-122"/>
              </a:rPr>
              <a:t>range</a:t>
            </a:r>
            <a:r>
              <a:rPr lang="en-US" altLang="zh-CN">
                <a:ea typeface="宋体" panose="02010600030101010101" pitchFamily="2" charset="-122"/>
              </a:rPr>
              <a:t> 70 .. 80;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Room_Temp : Temperature;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Machine_Room_Temp : OK_Operating_Range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Machine_Room_Temp := Room_Temp;</a:t>
            </a:r>
          </a:p>
          <a:p>
            <a:pPr lvl="2"/>
            <a:r>
              <a:rPr lang="en-US" altLang="zh-CN">
                <a:ea typeface="宋体" panose="02010600030101010101" pitchFamily="2" charset="-122"/>
              </a:rPr>
              <a:t>Raises exception if Room_Temp out of range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A1A1B9D6-7FFF-6695-9D02-0B4089FF0D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3209BE27-EE73-FD0F-99D4-DC135B6AAB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07BBCC-61AB-407F-BA5C-B2C045001C7E}" type="slidenum">
              <a:rPr lang="zh-CN" altLang="en-US"/>
              <a:pPr/>
              <a:t>19</a:t>
            </a:fld>
            <a:endParaRPr lang="zh-CN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9B664D06-6FD6-857E-F0E4-168788735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Catching Exceptions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DE65158-106A-FAA3-C1BE-26D750FB2A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You can catch an exception at run time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begin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Machine_Room_Temp := Room_Temp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	 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exception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Constraint_Error =&gt;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   </a:t>
            </a:r>
            <a:r>
              <a:rPr lang="en-US" altLang="zh-CN" i="1">
                <a:ea typeface="宋体" panose="02010600030101010101" pitchFamily="2" charset="-122"/>
              </a:rPr>
              <a:t>recovery stuff</a:t>
            </a:r>
            <a:br>
              <a:rPr lang="en-US" altLang="zh-CN" i="1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1F4E1F21-5D55-E1CE-E7D6-C00D381ACC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CEDFCC5E-38C9-1A9D-0C76-29FB42796E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52BB11-4C9A-41FE-8213-F51DBE31AA97}" type="slidenum">
              <a:rPr lang="zh-CN" altLang="en-US"/>
              <a:pPr/>
              <a:t>2</a:t>
            </a:fld>
            <a:endParaRPr lang="zh-CN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7B8C12BE-D99F-01E8-2EC3-1490229CB4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Basic Structure of a Program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182CD80-E3C7-94E8-B35F-B2BBFE253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 program is a collection of units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Packages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Functions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Procedures</a:t>
            </a:r>
          </a:p>
          <a:p>
            <a:r>
              <a:rPr lang="en-US" altLang="zh-CN">
                <a:ea typeface="宋体" panose="02010600030101010101" pitchFamily="2" charset="-122"/>
              </a:rPr>
              <a:t>Bound together to form a program</a:t>
            </a:r>
          </a:p>
          <a:p>
            <a:r>
              <a:rPr lang="en-US" altLang="zh-CN">
                <a:ea typeface="宋体" panose="02010600030101010101" pitchFamily="2" charset="-122"/>
              </a:rPr>
              <a:t>Typically a unit is stored in a file</a:t>
            </a:r>
          </a:p>
          <a:p>
            <a:r>
              <a:rPr lang="en-US" altLang="zh-CN">
                <a:ea typeface="宋体" panose="02010600030101010101" pitchFamily="2" charset="-122"/>
              </a:rPr>
              <a:t>Units reference other units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EBAEF45F-C731-C482-6BCD-190AC87BED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F4241B00-6807-711F-B89F-BBF9A2DC20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503D01-6B73-4115-9570-FFA7313A9CE0}" type="slidenum">
              <a:rPr lang="zh-CN" altLang="en-US"/>
              <a:pPr/>
              <a:t>20</a:t>
            </a:fld>
            <a:endParaRPr lang="zh-CN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7658E250-FFC1-C0DB-94D9-66CEDBE70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Unsigned (Modular) Types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686A805-A7DD-FE72-EEFD-AB649E115B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Modular types have wrap around: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M </a:t>
            </a:r>
            <a:r>
              <a:rPr lang="en-US" altLang="zh-CN" b="1">
                <a:ea typeface="宋体" panose="02010600030101010101" pitchFamily="2" charset="-122"/>
              </a:rPr>
              <a:t>is mod</a:t>
            </a:r>
            <a:r>
              <a:rPr lang="en-US" altLang="zh-CN">
                <a:ea typeface="宋体" panose="02010600030101010101" pitchFamily="2" charset="-122"/>
              </a:rPr>
              <a:t> 7; -- values are 0,1,2,3,4,5,6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q : m := 6; -- initialization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q := q + 2; -- result is 1</a:t>
            </a:r>
          </a:p>
          <a:p>
            <a:r>
              <a:rPr lang="en-US" altLang="zh-CN">
                <a:ea typeface="宋体" panose="02010600030101010101" pitchFamily="2" charset="-122"/>
              </a:rPr>
              <a:t>Most common use, conventional unsigned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Uns_32 </a:t>
            </a:r>
            <a:r>
              <a:rPr lang="en-US" altLang="zh-CN" b="1">
                <a:ea typeface="宋体" panose="02010600030101010101" pitchFamily="2" charset="-122"/>
              </a:rPr>
              <a:t>is mod</a:t>
            </a:r>
            <a:r>
              <a:rPr lang="en-US" altLang="zh-CN">
                <a:ea typeface="宋体" panose="02010600030101010101" pitchFamily="2" charset="-122"/>
              </a:rPr>
              <a:t> 2 ** 32;</a:t>
            </a:r>
          </a:p>
          <a:p>
            <a:pPr lvl="2"/>
            <a:r>
              <a:rPr lang="en-US" altLang="zh-CN">
                <a:ea typeface="宋体" panose="02010600030101010101" pitchFamily="2" charset="-122"/>
              </a:rPr>
              <a:t>Remember that twos complement arithmetic is equivalent to arithmetic mod 2**wordsize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AC625683-3C08-F24E-95BA-9415A8A22C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C12A1AE7-63FB-D3C6-3192-9D1EFB44BB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6BBA16-BC7B-495D-A4FE-75635598E197}" type="slidenum">
              <a:rPr lang="zh-CN" altLang="en-US"/>
              <a:pPr/>
              <a:t>21</a:t>
            </a:fld>
            <a:endParaRPr lang="zh-CN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1DBD46F-C861-DF80-8487-9E42493E5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Real Types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BDE1AF6-8B07-1115-D343-C60163CE0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>
                <a:ea typeface="宋体" panose="02010600030101010101" pitchFamily="2" charset="-122"/>
              </a:rPr>
              <a:t>Float types (control relative accuracy)</a:t>
            </a:r>
          </a:p>
          <a:p>
            <a:pPr lvl="1"/>
            <a:r>
              <a:rPr lang="en-US" altLang="zh-CN" sz="2400" b="1">
                <a:ea typeface="宋体" panose="02010600030101010101" pitchFamily="2" charset="-122"/>
              </a:rPr>
              <a:t>type</a:t>
            </a:r>
            <a:r>
              <a:rPr lang="en-US" altLang="zh-CN" sz="2400">
                <a:ea typeface="宋体" panose="02010600030101010101" pitchFamily="2" charset="-122"/>
              </a:rPr>
              <a:t> My_Float </a:t>
            </a:r>
            <a:r>
              <a:rPr lang="en-US" altLang="zh-CN" sz="2400" b="1">
                <a:ea typeface="宋体" panose="02010600030101010101" pitchFamily="2" charset="-122"/>
              </a:rPr>
              <a:t>is</a:t>
            </a:r>
            <a:r>
              <a:rPr lang="en-US" altLang="zh-CN" sz="2400">
                <a:ea typeface="宋体" panose="02010600030101010101" pitchFamily="2" charset="-122"/>
              </a:rPr>
              <a:t> </a:t>
            </a:r>
            <a:r>
              <a:rPr lang="en-US" altLang="zh-CN" sz="2400" b="1">
                <a:ea typeface="宋体" panose="02010600030101010101" pitchFamily="2" charset="-122"/>
              </a:rPr>
              <a:t>digits</a:t>
            </a:r>
            <a:r>
              <a:rPr lang="en-US" altLang="zh-CN" sz="2400">
                <a:ea typeface="宋体" panose="02010600030101010101" pitchFamily="2" charset="-122"/>
              </a:rPr>
              <a:t> 7;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 b="1">
                <a:ea typeface="宋体" panose="02010600030101010101" pitchFamily="2" charset="-122"/>
              </a:rPr>
              <a:t>type</a:t>
            </a:r>
            <a:r>
              <a:rPr lang="en-US" altLang="zh-CN" sz="2400">
                <a:ea typeface="宋体" panose="02010600030101010101" pitchFamily="2" charset="-122"/>
              </a:rPr>
              <a:t> Xfloat </a:t>
            </a:r>
            <a:r>
              <a:rPr lang="en-US" altLang="zh-CN" sz="2400" b="1">
                <a:ea typeface="宋体" panose="02010600030101010101" pitchFamily="2" charset="-122"/>
              </a:rPr>
              <a:t>is</a:t>
            </a:r>
            <a:r>
              <a:rPr lang="en-US" altLang="zh-CN" sz="2400">
                <a:ea typeface="宋体" panose="02010600030101010101" pitchFamily="2" charset="-122"/>
              </a:rPr>
              <a:t> digits 7 </a:t>
            </a:r>
            <a:r>
              <a:rPr lang="en-US" altLang="zh-CN" sz="2400" b="1">
                <a:ea typeface="宋体" panose="02010600030101010101" pitchFamily="2" charset="-122"/>
              </a:rPr>
              <a:t>range</a:t>
            </a:r>
            <a:r>
              <a:rPr lang="en-US" altLang="zh-CN" sz="2400">
                <a:ea typeface="宋体" panose="02010600030101010101" pitchFamily="2" charset="-122"/>
              </a:rPr>
              <a:t> 1.0 .. 10.0;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 b="1">
                <a:ea typeface="宋体" panose="02010600030101010101" pitchFamily="2" charset="-122"/>
              </a:rPr>
              <a:t>subtype</a:t>
            </a:r>
            <a:r>
              <a:rPr lang="en-US" altLang="zh-CN" sz="2400">
                <a:ea typeface="宋体" panose="02010600030101010101" pitchFamily="2" charset="-122"/>
              </a:rPr>
              <a:t> F1 </a:t>
            </a:r>
            <a:r>
              <a:rPr lang="en-US" altLang="zh-CN" sz="2400" b="1">
                <a:ea typeface="宋体" panose="02010600030101010101" pitchFamily="2" charset="-122"/>
              </a:rPr>
              <a:t>is</a:t>
            </a:r>
            <a:r>
              <a:rPr lang="en-US" altLang="zh-CN" sz="2400">
                <a:ea typeface="宋体" panose="02010600030101010101" pitchFamily="2" charset="-122"/>
              </a:rPr>
              <a:t> My_Float </a:t>
            </a:r>
            <a:r>
              <a:rPr lang="en-US" altLang="zh-CN" sz="2400" b="1">
                <a:ea typeface="宋体" panose="02010600030101010101" pitchFamily="2" charset="-122"/>
              </a:rPr>
              <a:t>range</a:t>
            </a:r>
            <a:r>
              <a:rPr lang="en-US" altLang="zh-CN" sz="2400">
                <a:ea typeface="宋体" panose="02010600030101010101" pitchFamily="2" charset="-122"/>
              </a:rPr>
              <a:t> 1.0 .. 5.0;</a:t>
            </a:r>
          </a:p>
          <a:p>
            <a:pPr lvl="1"/>
            <a:r>
              <a:rPr lang="en-US" altLang="zh-CN" sz="2400">
                <a:ea typeface="宋体" panose="02010600030101010101" pitchFamily="2" charset="-122"/>
              </a:rPr>
              <a:t>Digits is decimal digits of relative precision</a:t>
            </a:r>
          </a:p>
          <a:p>
            <a:r>
              <a:rPr lang="en-US" altLang="zh-CN" sz="2800">
                <a:ea typeface="宋体" panose="02010600030101010101" pitchFamily="2" charset="-122"/>
              </a:rPr>
              <a:t>There is a formal model for fpt in Ada</a:t>
            </a:r>
          </a:p>
          <a:p>
            <a:pPr lvl="1"/>
            <a:r>
              <a:rPr lang="en-US" altLang="zh-CN" sz="2400">
                <a:ea typeface="宋体" panose="02010600030101010101" pitchFamily="2" charset="-122"/>
              </a:rPr>
              <a:t>Target independent (parametrized)</a:t>
            </a:r>
          </a:p>
          <a:p>
            <a:pPr lvl="1"/>
            <a:r>
              <a:rPr lang="en-US" altLang="zh-CN" sz="2400">
                <a:ea typeface="宋体" panose="02010600030101010101" pitchFamily="2" charset="-122"/>
              </a:rPr>
              <a:t>Guarantees minimal accuracy</a:t>
            </a:r>
          </a:p>
          <a:p>
            <a:pPr lvl="1"/>
            <a:r>
              <a:rPr lang="en-US" altLang="zh-CN" sz="2400">
                <a:ea typeface="宋体" panose="02010600030101010101" pitchFamily="2" charset="-122"/>
              </a:rPr>
              <a:t>Operations defined in terms of model numbers</a:t>
            </a:r>
          </a:p>
          <a:p>
            <a:pPr lvl="1"/>
            <a:r>
              <a:rPr lang="en-US" altLang="zh-CN" sz="2400">
                <a:ea typeface="宋体" panose="02010600030101010101" pitchFamily="2" charset="-122"/>
              </a:rPr>
              <a:t>Results fall in defined model interval	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2CF6D868-9108-FD15-1D27-5E688582C1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A384475E-5BDF-A1E4-79DD-01D287928A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291861-D741-4BA3-AB37-9ABBAE9D7D46}" type="slidenum">
              <a:rPr lang="zh-CN" altLang="en-US"/>
              <a:pPr/>
              <a:t>22</a:t>
            </a:fld>
            <a:endParaRPr lang="zh-CN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7F4ED2FB-52D8-CC14-2A40-3F578F70E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Fixed-Point Types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402737E-E09D-7D67-D707-0FD67C981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>
                <a:ea typeface="宋体" panose="02010600030101010101" pitchFamily="2" charset="-122"/>
              </a:rPr>
              <a:t>Fixed-point types are real types where you control the absolute accuracy.</a:t>
            </a:r>
          </a:p>
          <a:p>
            <a:pPr lvl="1"/>
            <a:r>
              <a:rPr lang="en-US" altLang="zh-CN" sz="2400">
                <a:ea typeface="宋体" panose="02010600030101010101" pitchFamily="2" charset="-122"/>
              </a:rPr>
              <a:t>Typically implemented as scaled integers</a:t>
            </a:r>
          </a:p>
          <a:p>
            <a:pPr lvl="1"/>
            <a:r>
              <a:rPr lang="en-US" altLang="zh-CN" sz="2400" b="1">
                <a:ea typeface="宋体" panose="02010600030101010101" pitchFamily="2" charset="-122"/>
              </a:rPr>
              <a:t>type</a:t>
            </a:r>
            <a:r>
              <a:rPr lang="en-US" altLang="zh-CN" sz="2400">
                <a:ea typeface="宋体" panose="02010600030101010101" pitchFamily="2" charset="-122"/>
              </a:rPr>
              <a:t> Velocity is </a:t>
            </a:r>
            <a:r>
              <a:rPr lang="en-US" altLang="zh-CN" sz="2400" b="1">
                <a:ea typeface="宋体" panose="02010600030101010101" pitchFamily="2" charset="-122"/>
              </a:rPr>
              <a:t>delta</a:t>
            </a:r>
            <a:r>
              <a:rPr lang="en-US" altLang="zh-CN" sz="2400">
                <a:ea typeface="宋体" panose="02010600030101010101" pitchFamily="2" charset="-122"/>
              </a:rPr>
              <a:t> 0.125 </a:t>
            </a:r>
            <a:r>
              <a:rPr lang="en-US" altLang="zh-CN" sz="2400" b="1">
                <a:ea typeface="宋体" panose="02010600030101010101" pitchFamily="2" charset="-122"/>
              </a:rPr>
              <a:t>range</a:t>
            </a:r>
            <a:r>
              <a:rPr lang="en-US" altLang="zh-CN" sz="2400">
                <a:ea typeface="宋体" panose="02010600030101010101" pitchFamily="2" charset="-122"/>
              </a:rPr>
              <a:t> 0.0 .. 10.0;</a:t>
            </a:r>
          </a:p>
          <a:p>
            <a:r>
              <a:rPr lang="en-US" altLang="zh-CN" sz="2800">
                <a:ea typeface="宋体" panose="02010600030101010101" pitchFamily="2" charset="-122"/>
              </a:rPr>
              <a:t>Decimal fixed-point types</a:t>
            </a:r>
          </a:p>
          <a:p>
            <a:pPr lvl="1"/>
            <a:r>
              <a:rPr lang="en-US" altLang="zh-CN" sz="2400">
                <a:ea typeface="宋体" panose="02010600030101010101" pitchFamily="2" charset="-122"/>
              </a:rPr>
              <a:t>Decimal small</a:t>
            </a:r>
          </a:p>
          <a:p>
            <a:pPr lvl="1"/>
            <a:r>
              <a:rPr lang="en-US" altLang="zh-CN" sz="2400">
                <a:ea typeface="宋体" panose="02010600030101010101" pitchFamily="2" charset="-122"/>
              </a:rPr>
              <a:t>Typical use in financial programming</a:t>
            </a:r>
          </a:p>
          <a:p>
            <a:pPr lvl="1"/>
            <a:r>
              <a:rPr lang="en-US" altLang="zh-CN" sz="2400" b="1">
                <a:ea typeface="宋体" panose="02010600030101010101" pitchFamily="2" charset="-122"/>
              </a:rPr>
              <a:t>type</a:t>
            </a:r>
            <a:r>
              <a:rPr lang="en-US" altLang="zh-CN" sz="2400">
                <a:ea typeface="宋体" panose="02010600030101010101" pitchFamily="2" charset="-122"/>
              </a:rPr>
              <a:t> Money is </a:t>
            </a:r>
            <a:r>
              <a:rPr lang="en-US" altLang="zh-CN" sz="2400" b="1">
                <a:ea typeface="宋体" panose="02010600030101010101" pitchFamily="2" charset="-122"/>
              </a:rPr>
              <a:t>digits</a:t>
            </a:r>
            <a:r>
              <a:rPr lang="en-US" altLang="zh-CN" sz="2400">
                <a:ea typeface="宋体" panose="02010600030101010101" pitchFamily="2" charset="-122"/>
              </a:rPr>
              <a:t> 10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</a:t>
            </a:r>
            <a:r>
              <a:rPr lang="en-US" altLang="zh-CN" sz="2400" b="1">
                <a:ea typeface="宋体" panose="02010600030101010101" pitchFamily="2" charset="-122"/>
              </a:rPr>
              <a:t>delta</a:t>
            </a:r>
            <a:r>
              <a:rPr lang="en-US" altLang="zh-CN" sz="2400">
                <a:ea typeface="宋体" panose="02010600030101010101" pitchFamily="2" charset="-122"/>
              </a:rPr>
              <a:t> 0.01 </a:t>
            </a:r>
            <a:r>
              <a:rPr lang="en-US" altLang="zh-CN" sz="2400" b="1">
                <a:ea typeface="宋体" panose="02010600030101010101" pitchFamily="2" charset="-122"/>
              </a:rPr>
              <a:t>range</a:t>
            </a:r>
            <a:r>
              <a:rPr lang="en-US" altLang="zh-CN" sz="2400">
                <a:ea typeface="宋体" panose="02010600030101010101" pitchFamily="2" charset="-122"/>
              </a:rPr>
              <a:t> 0.00 .. 999_999_999.00;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A795484B-EA6B-D803-907D-3EC4400334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C5D41C7-ED73-E6BE-932C-9663198D68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4CD82B-DC5C-456C-B43F-BEB6DAAF5E26}" type="slidenum">
              <a:rPr lang="zh-CN" altLang="en-US"/>
              <a:pPr/>
              <a:t>23</a:t>
            </a:fld>
            <a:endParaRPr lang="zh-CN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EDEDD318-EF14-AE9C-A8E7-9BE246B35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Character Types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65E0C7B-BB1C-C76A-6C51-1ADBA5610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Built in types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Character (8-bit Latin-1)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Wide_Character (16-bit Unicode/ISO 10646)</a:t>
            </a:r>
          </a:p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Good enough for most purposes, but you can define your own types: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My_Character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r>
              <a:rPr lang="en-US" altLang="zh-CN">
                <a:ea typeface="宋体" panose="02010600030101010101" pitchFamily="2" charset="-122"/>
              </a:rPr>
              <a:t> (‘A’, ‘B’, ‘C’, ….);</a:t>
            </a:r>
          </a:p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Note on standard types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Standard types are in package Standard that is automatically visible in every unit.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D2A00CDA-B170-F31C-E9A9-D19D341E40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1CD46BF8-D0BB-FEC8-C28D-9AC249596F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CBF803-BF5E-433E-8147-BE407BA971C0}" type="slidenum">
              <a:rPr lang="zh-CN" altLang="en-US"/>
              <a:pPr/>
              <a:t>24</a:t>
            </a:fld>
            <a:endParaRPr lang="zh-CN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0D09E3E4-F0D6-8158-ED69-CE58B3463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Enumeration Types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B9C5C9F-0D9E-E91B-1EA6-8698FCB77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An enumeration type is a sequence of ordered enumeration literals: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State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r>
              <a:rPr lang="en-US" altLang="zh-CN">
                <a:ea typeface="宋体" panose="02010600030101010101" pitchFamily="2" charset="-122"/>
              </a:rPr>
              <a:t> (Off, Powering_Up, On);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No arithmetic defined</a:t>
            </a:r>
          </a:p>
          <a:p>
            <a:pPr lvl="2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S1, S2 : State;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S1 := S1 + S2; -- Illegal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Can add/subtract one</a:t>
            </a:r>
          </a:p>
          <a:p>
            <a:pPr lvl="2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State’Pred (S1)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State’Succ (S2)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These are examples of attributes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658957F1-D266-5A2A-E76D-34D460C57E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33D03E5E-6E9C-163B-4B7C-4A1098D27B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4D8677-A308-405C-86DB-DB189D5DD6E5}" type="slidenum">
              <a:rPr lang="zh-CN" altLang="en-US"/>
              <a:pPr/>
              <a:t>25</a:t>
            </a:fld>
            <a:endParaRPr lang="zh-CN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97DB594F-8806-0BCB-8FF6-31C159902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Boolean Types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6758254-AC44-FD88-F59B-2371F81FD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Predefined enumeration type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Boolean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r>
              <a:rPr lang="en-US" altLang="zh-CN">
                <a:ea typeface="宋体" panose="02010600030101010101" pitchFamily="2" charset="-122"/>
              </a:rPr>
              <a:t> (False, True);</a:t>
            </a:r>
          </a:p>
          <a:p>
            <a:r>
              <a:rPr lang="en-US" altLang="zh-CN">
                <a:ea typeface="宋体" panose="02010600030101010101" pitchFamily="2" charset="-122"/>
              </a:rPr>
              <a:t>Expressions of type boolean used in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if</a:t>
            </a:r>
            <a:r>
              <a:rPr lang="en-US" altLang="zh-CN">
                <a:ea typeface="宋体" panose="02010600030101010101" pitchFamily="2" charset="-122"/>
              </a:rPr>
              <a:t> statements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while</a:t>
            </a:r>
            <a:r>
              <a:rPr lang="en-US" altLang="zh-CN">
                <a:ea typeface="宋体" panose="02010600030101010101" pitchFamily="2" charset="-122"/>
              </a:rPr>
              <a:t> loops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exit</a:t>
            </a:r>
            <a:r>
              <a:rPr lang="en-US" altLang="zh-CN">
                <a:ea typeface="宋体" panose="02010600030101010101" pitchFamily="2" charset="-122"/>
              </a:rPr>
              <a:t> statements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Etc.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A9F6FEAF-96F1-F0B5-0459-BC70B6FFEF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1CCE4A9E-B2A3-D4AA-1C84-FFCDD90AEB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F55806-D3AE-4ED9-83EF-92FC717DC430}" type="slidenum">
              <a:rPr lang="zh-CN" altLang="en-US"/>
              <a:pPr/>
              <a:t>26</a:t>
            </a:fld>
            <a:endParaRPr lang="zh-CN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527BB180-9F62-C008-BF26-55C7B1849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Access Types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29FFB98-3FC5-A2EE-58D5-279D51BBF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Access types function like pointers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But are not necessarily implemented that way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r </a:t>
            </a:r>
            <a:r>
              <a:rPr lang="en-US" altLang="zh-CN" b="1">
                <a:ea typeface="宋体" panose="02010600030101010101" pitchFamily="2" charset="-122"/>
              </a:rPr>
              <a:t>is access</a:t>
            </a:r>
            <a:r>
              <a:rPr lang="en-US" altLang="zh-CN">
                <a:ea typeface="宋体" panose="02010600030101010101" pitchFamily="2" charset="-122"/>
              </a:rPr>
              <a:t> integer;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s </a:t>
            </a:r>
            <a:r>
              <a:rPr lang="en-US" altLang="zh-CN" b="1">
                <a:ea typeface="宋体" panose="02010600030101010101" pitchFamily="2" charset="-122"/>
              </a:rPr>
              <a:t>is access all</a:t>
            </a:r>
            <a:r>
              <a:rPr lang="en-US" altLang="zh-CN">
                <a:ea typeface="宋体" panose="02010600030101010101" pitchFamily="2" charset="-122"/>
              </a:rPr>
              <a:t> integer;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The </a:t>
            </a:r>
            <a:r>
              <a:rPr lang="en-US" altLang="zh-CN" b="1">
                <a:ea typeface="宋体" panose="02010600030101010101" pitchFamily="2" charset="-122"/>
              </a:rPr>
              <a:t>all</a:t>
            </a:r>
            <a:r>
              <a:rPr lang="en-US" altLang="zh-CN">
                <a:ea typeface="宋体" panose="02010600030101010101" pitchFamily="2" charset="-122"/>
              </a:rPr>
              <a:t> allows the access value to reference any item at all. Without </a:t>
            </a:r>
            <a:r>
              <a:rPr lang="en-US" altLang="zh-CN" b="1">
                <a:ea typeface="宋体" panose="02010600030101010101" pitchFamily="2" charset="-122"/>
              </a:rPr>
              <a:t>all</a:t>
            </a:r>
            <a:r>
              <a:rPr lang="en-US" altLang="zh-CN">
                <a:ea typeface="宋体" panose="02010600030101010101" pitchFamily="2" charset="-122"/>
              </a:rPr>
              <a:t>, you can only reference objects specifically allocated for the pool in question.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7101E331-AEB8-1126-AA15-80515C20FE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5A288021-B680-9B73-2DC3-DA77445545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F15464-75C6-4C15-94CB-5F46D6E012EA}" type="slidenum">
              <a:rPr lang="zh-CN" altLang="en-US"/>
              <a:pPr/>
              <a:t>27</a:t>
            </a:fld>
            <a:endParaRPr lang="zh-CN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2A73713D-6A65-13DA-9673-5C00DA0B8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Using Access Types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4244679-113B-1FFF-F67B-58BBC424C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Allocate an object using </a:t>
            </a:r>
            <a:r>
              <a:rPr lang="en-US" altLang="zh-CN" b="1">
                <a:ea typeface="宋体" panose="02010600030101010101" pitchFamily="2" charset="-122"/>
              </a:rPr>
              <a:t>new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type </a:t>
            </a:r>
            <a:r>
              <a:rPr lang="en-US" altLang="zh-CN">
                <a:ea typeface="宋体" panose="02010600030101010101" pitchFamily="2" charset="-122"/>
              </a:rPr>
              <a:t>AI </a:t>
            </a:r>
            <a:r>
              <a:rPr lang="en-US" altLang="zh-CN" b="1">
                <a:ea typeface="宋体" panose="02010600030101010101" pitchFamily="2" charset="-122"/>
              </a:rPr>
              <a:t>is access all</a:t>
            </a:r>
            <a:r>
              <a:rPr lang="en-US" altLang="zh-CN">
                <a:ea typeface="宋体" panose="02010600030101010101" pitchFamily="2" charset="-122"/>
              </a:rPr>
              <a:t> integer;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Ptr : AI;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Ptr := </a:t>
            </a:r>
            <a:r>
              <a:rPr lang="en-US" altLang="zh-CN" b="1">
                <a:ea typeface="宋体" panose="02010600030101010101" pitchFamily="2" charset="-122"/>
              </a:rPr>
              <a:t>new</a:t>
            </a:r>
            <a:r>
              <a:rPr lang="en-US" altLang="zh-CN">
                <a:ea typeface="宋体" panose="02010600030101010101" pitchFamily="2" charset="-122"/>
              </a:rPr>
              <a:t> Integer; 		-- uninitialized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Ptr := </a:t>
            </a:r>
            <a:r>
              <a:rPr lang="en-US" altLang="zh-CN" b="1">
                <a:ea typeface="宋体" panose="02010600030101010101" pitchFamily="2" charset="-122"/>
              </a:rPr>
              <a:t>new</a:t>
            </a:r>
            <a:r>
              <a:rPr lang="en-US" altLang="zh-CN">
                <a:ea typeface="宋体" panose="02010600030101010101" pitchFamily="2" charset="-122"/>
              </a:rPr>
              <a:t> Integer’(12); 	-- initialized</a:t>
            </a:r>
          </a:p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To obtain value dereference: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V : Integer;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V := Ptr.</a:t>
            </a:r>
            <a:r>
              <a:rPr lang="en-US" altLang="zh-CN" b="1">
                <a:ea typeface="宋体" panose="02010600030101010101" pitchFamily="2" charset="-122"/>
              </a:rPr>
              <a:t>all</a:t>
            </a:r>
            <a:r>
              <a:rPr lang="en-US" altLang="zh-CN">
                <a:ea typeface="宋体" panose="02010600030101010101" pitchFamily="2" charset="-122"/>
              </a:rPr>
              <a:t>;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7F7308BF-298B-09BE-86A6-569A6C5441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84DB088D-AD73-D1BA-08BF-080A0EB8FE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21B545-332E-4545-9E75-C391F4155F81}" type="slidenum">
              <a:rPr lang="zh-CN" altLang="en-US"/>
              <a:pPr/>
              <a:t>28</a:t>
            </a:fld>
            <a:endParaRPr lang="zh-CN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C581B1B9-D7A4-76A6-ADE2-7DAA81FE6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Array Types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97DC1AB-C37C-DF9C-E149-32A7A2618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>
                <a:ea typeface="宋体" panose="02010600030101010101" pitchFamily="2" charset="-122"/>
              </a:rPr>
              <a:t>Arrays can have 1 or more subscripts</a:t>
            </a:r>
          </a:p>
          <a:p>
            <a:pPr lvl="1"/>
            <a:r>
              <a:rPr lang="en-US" altLang="zh-CN" sz="2400" b="1">
                <a:ea typeface="宋体" panose="02010600030101010101" pitchFamily="2" charset="-122"/>
              </a:rPr>
              <a:t>type</a:t>
            </a:r>
            <a:r>
              <a:rPr lang="en-US" altLang="zh-CN" sz="2400">
                <a:ea typeface="宋体" panose="02010600030101010101" pitchFamily="2" charset="-122"/>
              </a:rPr>
              <a:t> Vector </a:t>
            </a:r>
            <a:r>
              <a:rPr lang="en-US" altLang="zh-CN" sz="2400" b="1">
                <a:ea typeface="宋体" panose="02010600030101010101" pitchFamily="2" charset="-122"/>
              </a:rPr>
              <a:t>is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400">
                <a:ea typeface="宋体" panose="02010600030101010101" pitchFamily="2" charset="-122"/>
              </a:rPr>
              <a:t>	   </a:t>
            </a:r>
            <a:r>
              <a:rPr lang="en-US" altLang="zh-CN" sz="2400" b="1">
                <a:ea typeface="宋体" panose="02010600030101010101" pitchFamily="2" charset="-122"/>
              </a:rPr>
              <a:t>array</a:t>
            </a:r>
            <a:r>
              <a:rPr lang="en-US" altLang="zh-CN" sz="2400">
                <a:ea typeface="宋体" panose="02010600030101010101" pitchFamily="2" charset="-122"/>
              </a:rPr>
              <a:t> (Integer </a:t>
            </a:r>
            <a:r>
              <a:rPr lang="en-US" altLang="zh-CN" sz="2400" b="1">
                <a:ea typeface="宋体" panose="02010600030101010101" pitchFamily="2" charset="-122"/>
              </a:rPr>
              <a:t>range</a:t>
            </a:r>
            <a:r>
              <a:rPr lang="en-US" altLang="zh-CN" sz="2400">
                <a:ea typeface="宋体" panose="02010600030101010101" pitchFamily="2" charset="-122"/>
              </a:rPr>
              <a:t> 1 .. 10) </a:t>
            </a:r>
            <a:r>
              <a:rPr lang="en-US" altLang="zh-CN" sz="2400" b="1">
                <a:ea typeface="宋体" panose="02010600030101010101" pitchFamily="2" charset="-122"/>
              </a:rPr>
              <a:t>of</a:t>
            </a:r>
            <a:r>
              <a:rPr lang="en-US" altLang="zh-CN" sz="2400">
                <a:ea typeface="宋体" panose="02010600030101010101" pitchFamily="2" charset="-122"/>
              </a:rPr>
              <a:t> Integer;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 b="1">
                <a:ea typeface="宋体" panose="02010600030101010101" pitchFamily="2" charset="-122"/>
              </a:rPr>
              <a:t>type</a:t>
            </a:r>
            <a:r>
              <a:rPr lang="en-US" altLang="zh-CN" sz="2400">
                <a:ea typeface="宋体" panose="02010600030101010101" pitchFamily="2" charset="-122"/>
              </a:rPr>
              <a:t> Matrix </a:t>
            </a:r>
            <a:r>
              <a:rPr lang="en-US" altLang="zh-CN" sz="2400" b="1">
                <a:ea typeface="宋体" panose="02010600030101010101" pitchFamily="2" charset="-122"/>
              </a:rPr>
              <a:t>is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</a:t>
            </a:r>
            <a:r>
              <a:rPr lang="en-US" altLang="zh-CN" sz="2400" b="1">
                <a:ea typeface="宋体" panose="02010600030101010101" pitchFamily="2" charset="-122"/>
              </a:rPr>
              <a:t>array</a:t>
            </a:r>
            <a:r>
              <a:rPr lang="en-US" altLang="zh-CN" sz="2400">
                <a:ea typeface="宋体" panose="02010600030101010101" pitchFamily="2" charset="-122"/>
              </a:rPr>
              <a:t> (Integer </a:t>
            </a:r>
            <a:r>
              <a:rPr lang="en-US" altLang="zh-CN" sz="2400" b="1">
                <a:ea typeface="宋体" panose="02010600030101010101" pitchFamily="2" charset="-122"/>
              </a:rPr>
              <a:t>range</a:t>
            </a:r>
            <a:r>
              <a:rPr lang="en-US" altLang="zh-CN" sz="2400">
                <a:ea typeface="宋体" panose="02010600030101010101" pitchFamily="2" charset="-122"/>
              </a:rPr>
              <a:t> 0 .. 10,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          Character </a:t>
            </a:r>
            <a:r>
              <a:rPr lang="en-US" altLang="zh-CN" sz="2400" b="1">
                <a:ea typeface="宋体" panose="02010600030101010101" pitchFamily="2" charset="-122"/>
              </a:rPr>
              <a:t>range</a:t>
            </a:r>
            <a:r>
              <a:rPr lang="en-US" altLang="zh-CN" sz="2400">
                <a:ea typeface="宋体" panose="02010600030101010101" pitchFamily="2" charset="-122"/>
              </a:rPr>
              <a:t> ‘A’ .. ‘Z’) </a:t>
            </a:r>
            <a:r>
              <a:rPr lang="en-US" altLang="zh-CN" sz="2400" b="1">
                <a:ea typeface="宋体" panose="02010600030101010101" pitchFamily="2" charset="-122"/>
              </a:rPr>
              <a:t>of</a:t>
            </a:r>
            <a:r>
              <a:rPr lang="en-US" altLang="zh-CN" sz="2400">
                <a:ea typeface="宋体" panose="02010600030101010101" pitchFamily="2" charset="-122"/>
              </a:rPr>
              <a:t> Vector;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400">
                <a:ea typeface="宋体" panose="02010600030101010101" pitchFamily="2" charset="-122"/>
              </a:rPr>
              <a:t>	VV : Vector := (others =&gt; 10); -- aggregate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MM : Matrix;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…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MM (5, ‘C’) := VV;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VV (1 .. 5) := VV (2 .. 6); -- slicing (one dim only)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9A539C94-E6B1-FADC-EABF-C6DC457991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6ED48B7A-80D6-A216-5666-7E8613E6B7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62D78-E3FC-418B-BA70-5393FC4AC4D8}" type="slidenum">
              <a:rPr lang="zh-CN" altLang="en-US"/>
              <a:pPr/>
              <a:t>29</a:t>
            </a:fld>
            <a:endParaRPr lang="zh-CN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976D0DF0-AD1E-23C6-A9F7-0241570F8F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Array Bounds and Types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C15DE13-7745-1A4A-9362-07652B4F2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Are the bounds of an array answer part of the properties of the array type?</a:t>
            </a:r>
          </a:p>
          <a:p>
            <a:r>
              <a:rPr lang="en-US" altLang="zh-CN">
                <a:ea typeface="宋体" panose="02010600030101010101" pitchFamily="2" charset="-122"/>
              </a:rPr>
              <a:t>Things are much cleaner if we answer yes, as in Pascal, but this is very limiting</a:t>
            </a:r>
          </a:p>
          <a:p>
            <a:r>
              <a:rPr lang="en-US" altLang="zh-CN">
                <a:ea typeface="宋体" panose="02010600030101010101" pitchFamily="2" charset="-122"/>
              </a:rPr>
              <a:t>For example, a sort routine cannot take a vector of any size to sort.</a:t>
            </a:r>
          </a:p>
          <a:p>
            <a:r>
              <a:rPr lang="en-US" altLang="zh-CN">
                <a:ea typeface="宋体" panose="02010600030101010101" pitchFamily="2" charset="-122"/>
              </a:rPr>
              <a:t>Instead we consider the bounds to be like the range of an integer type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7DCA5859-DCDC-53A8-63F9-C2AB5D873F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3F242467-79BF-304A-0C63-6DE5010BDA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7A45B4-0D32-4162-B510-0D1DF58CFE21}" type="slidenum">
              <a:rPr lang="zh-CN" altLang="en-US"/>
              <a:pPr/>
              <a:t>3</a:t>
            </a:fld>
            <a:endParaRPr lang="zh-CN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F49BD41-D4A3-98DC-CDD1-74710C7E99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Procedure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C31B9ED-E1EE-70F2-0A29-D51AC0181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procedure</a:t>
            </a:r>
            <a:r>
              <a:rPr lang="en-US" altLang="zh-CN">
                <a:ea typeface="宋体" panose="02010600030101010101" pitchFamily="2" charset="-122"/>
              </a:rPr>
              <a:t> H (M : Integer)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br>
              <a:rPr lang="en-US" altLang="zh-CN" b="1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</a:t>
            </a:r>
            <a:r>
              <a:rPr lang="en-US" altLang="zh-CN" i="1">
                <a:ea typeface="宋体" panose="02010600030101010101" pitchFamily="2" charset="-122"/>
              </a:rPr>
              <a:t>declarations</a:t>
            </a:r>
            <a:br>
              <a:rPr lang="en-US" altLang="zh-CN" i="1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begin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br>
              <a:rPr lang="en-US" altLang="zh-CN" i="1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</a:t>
            </a:r>
            <a:r>
              <a:rPr lang="en-US" altLang="zh-CN" b="1">
                <a:ea typeface="宋体" panose="02010600030101010101" pitchFamily="2" charset="-122"/>
              </a:rPr>
              <a:t>return</a:t>
            </a:r>
            <a:r>
              <a:rPr lang="en-US" altLang="zh-CN">
                <a:ea typeface="宋体" panose="02010600030101010101" pitchFamily="2" charset="-122"/>
              </a:rPr>
              <a:t>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 H;</a:t>
            </a:r>
          </a:p>
          <a:p>
            <a:r>
              <a:rPr lang="en-US" altLang="zh-CN">
                <a:ea typeface="宋体" panose="02010600030101010101" pitchFamily="2" charset="-122"/>
              </a:rPr>
              <a:t>Typical use is procedure Main is 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	which defines the main program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C57BC48B-5E2F-6D7F-AFA6-696999E5AF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201878DE-42C0-C233-25D5-76F7CAB355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05C339-E935-4E08-B72C-F13C683086B7}" type="slidenum">
              <a:rPr lang="zh-CN" altLang="en-US"/>
              <a:pPr/>
              <a:t>30</a:t>
            </a:fld>
            <a:endParaRPr lang="zh-CN" altLang="en-US"/>
          </a:p>
        </p:txBody>
      </p:sp>
      <p:sp>
        <p:nvSpPr>
          <p:cNvPr id="48130" name="Rectangle 1026">
            <a:extLst>
              <a:ext uri="{FF2B5EF4-FFF2-40B4-BE49-F238E27FC236}">
                <a16:creationId xmlns:a16="http://schemas.microsoft.com/office/drawing/2014/main" id="{A41A4E27-7915-2C27-F923-ECBCE0186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Unconstrained Arrays</a:t>
            </a:r>
          </a:p>
        </p:txBody>
      </p:sp>
      <p:sp>
        <p:nvSpPr>
          <p:cNvPr id="48131" name="Rectangle 1027">
            <a:extLst>
              <a:ext uri="{FF2B5EF4-FFF2-40B4-BE49-F238E27FC236}">
                <a16:creationId xmlns:a16="http://schemas.microsoft.com/office/drawing/2014/main" id="{C85C7A63-54CE-A8A3-AC45-DBB9DB6A53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Unconstrained array type has no bounds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UA </a:t>
            </a:r>
            <a:r>
              <a:rPr lang="en-US" altLang="zh-CN" b="1">
                <a:ea typeface="宋体" panose="02010600030101010101" pitchFamily="2" charset="-122"/>
              </a:rPr>
              <a:t>is array</a:t>
            </a:r>
            <a:r>
              <a:rPr lang="en-US" altLang="zh-CN">
                <a:ea typeface="宋体" panose="02010600030101010101" pitchFamily="2" charset="-122"/>
              </a:rPr>
              <a:t> (Int range &lt;&gt;) </a:t>
            </a:r>
            <a:r>
              <a:rPr lang="en-US" altLang="zh-CN" b="1">
                <a:ea typeface="宋体" panose="02010600030101010101" pitchFamily="2" charset="-122"/>
              </a:rPr>
              <a:t>of</a:t>
            </a:r>
            <a:r>
              <a:rPr lang="en-US" altLang="zh-CN">
                <a:ea typeface="宋体" panose="02010600030101010101" pitchFamily="2" charset="-122"/>
              </a:rPr>
              <a:t> Int;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--  cannot use UA to declare a variable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--  instead must build a subtype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subtype</a:t>
            </a:r>
            <a:r>
              <a:rPr lang="en-US" altLang="zh-CN">
                <a:ea typeface="宋体" panose="02010600030101010101" pitchFamily="2" charset="-122"/>
              </a:rPr>
              <a:t> UA5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r>
              <a:rPr lang="en-US" altLang="zh-CN">
                <a:ea typeface="宋体" panose="02010600030101010101" pitchFamily="2" charset="-122"/>
              </a:rPr>
              <a:t> UA (1 .. 5);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UAV5 : UA5 := (6,5,4,3,2);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--  can also set bounds for a variable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UAV2 : UA (1 .. 2);</a:t>
            </a:r>
          </a:p>
          <a:p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B7049DEE-DAD2-89F1-AFF9-2FE55A3B8E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EB033D77-8AC9-6D0D-E263-8B0B1521E8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C8F29F-63F2-47DE-BC3B-11C6BCF78AB5}" type="slidenum">
              <a:rPr lang="zh-CN" altLang="en-US"/>
              <a:pPr/>
              <a:t>31</a:t>
            </a:fld>
            <a:endParaRPr lang="zh-CN" altLang="en-US"/>
          </a:p>
        </p:txBody>
      </p:sp>
      <p:sp>
        <p:nvSpPr>
          <p:cNvPr id="46082" name="Rectangle 1026">
            <a:extLst>
              <a:ext uri="{FF2B5EF4-FFF2-40B4-BE49-F238E27FC236}">
                <a16:creationId xmlns:a16="http://schemas.microsoft.com/office/drawing/2014/main" id="{15F883D4-8D9F-BBBF-729F-7B30125C9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String Types</a:t>
            </a:r>
          </a:p>
        </p:txBody>
      </p:sp>
      <p:sp>
        <p:nvSpPr>
          <p:cNvPr id="46083" name="Rectangle 1027">
            <a:extLst>
              <a:ext uri="{FF2B5EF4-FFF2-40B4-BE49-F238E27FC236}">
                <a16:creationId xmlns:a16="http://schemas.microsoft.com/office/drawing/2014/main" id="{670D8E9A-27E7-84E2-B9AB-48FA878A83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A string type is an array whose elements are a character type.</a:t>
            </a:r>
          </a:p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Two standard built in string types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String </a:t>
            </a:r>
            <a:r>
              <a:rPr lang="en-US" altLang="zh-CN" b="1">
                <a:ea typeface="宋体" panose="02010600030101010101" pitchFamily="2" charset="-122"/>
              </a:rPr>
              <a:t>is array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(Natural </a:t>
            </a:r>
            <a:r>
              <a:rPr lang="en-US" altLang="zh-CN" b="1">
                <a:ea typeface="宋体" panose="02010600030101010101" pitchFamily="2" charset="-122"/>
              </a:rPr>
              <a:t>range</a:t>
            </a:r>
            <a:r>
              <a:rPr lang="en-US" altLang="zh-CN">
                <a:ea typeface="宋体" panose="02010600030101010101" pitchFamily="2" charset="-122"/>
              </a:rPr>
              <a:t> &lt;&gt;) of </a:t>
            </a:r>
            <a:r>
              <a:rPr lang="en-US" altLang="zh-CN" b="1">
                <a:ea typeface="宋体" panose="02010600030101010101" pitchFamily="2" charset="-122"/>
              </a:rPr>
              <a:t>Character</a:t>
            </a:r>
            <a:r>
              <a:rPr lang="en-US" altLang="zh-CN">
                <a:ea typeface="宋体" panose="02010600030101010101" pitchFamily="2" charset="-122"/>
              </a:rPr>
              <a:t>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Wide_String </a:t>
            </a:r>
            <a:r>
              <a:rPr lang="en-US" altLang="zh-CN" b="1">
                <a:ea typeface="宋体" panose="02010600030101010101" pitchFamily="2" charset="-122"/>
              </a:rPr>
              <a:t>is array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(Natural </a:t>
            </a:r>
            <a:r>
              <a:rPr lang="en-US" altLang="zh-CN" b="1">
                <a:ea typeface="宋体" panose="02010600030101010101" pitchFamily="2" charset="-122"/>
              </a:rPr>
              <a:t>range</a:t>
            </a:r>
            <a:r>
              <a:rPr lang="en-US" altLang="zh-CN">
                <a:ea typeface="宋体" panose="02010600030101010101" pitchFamily="2" charset="-122"/>
              </a:rPr>
              <a:t> &lt;&gt;) of </a:t>
            </a:r>
            <a:r>
              <a:rPr lang="en-US" altLang="zh-CN" b="1">
                <a:ea typeface="宋体" panose="02010600030101010101" pitchFamily="2" charset="-122"/>
              </a:rPr>
              <a:t>Wide_Character</a:t>
            </a:r>
            <a:r>
              <a:rPr lang="en-US" altLang="zh-CN">
                <a:ea typeface="宋体" panose="02010600030101010101" pitchFamily="2" charset="-122"/>
              </a:rPr>
              <a:t>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S : String (1 .. 5) := “Hello”;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Note: Natural is a predefined subtype of Integer with bounds 0 .. Integer’Last;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029FBCF0-DA13-853E-CF34-82E332AA58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A6696C30-2BC7-3ACB-9937-0158FE4431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320320-E9D4-449F-81E0-872203ED2CB7}" type="slidenum">
              <a:rPr lang="zh-CN" altLang="en-US"/>
              <a:pPr/>
              <a:t>32</a:t>
            </a:fld>
            <a:endParaRPr lang="zh-CN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43F1130E-FA7E-1EA2-2CA2-C676C0E1F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Record Types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CC42310-1C31-ADFB-D7CD-13EFF32A2E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Like struct in C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Date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 b="1">
                <a:ea typeface="宋体" panose="02010600030101010101" pitchFamily="2" charset="-122"/>
              </a:rPr>
              <a:t>record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Year : Year_Number := 2002; -- default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Month : Month_Number;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Day : Day_Number;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 record</a:t>
            </a:r>
            <a:r>
              <a:rPr lang="en-US" altLang="zh-CN">
                <a:ea typeface="宋体" panose="02010600030101010101" pitchFamily="2" charset="-122"/>
              </a:rPr>
              <a:t>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DD : Date;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EE : Date := (2001, 8, Day =&gt; 27);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DD.Month := EE.Month – 1;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D48858AD-3123-CC31-C4BF-1AE2BF6CEA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31AFA7BD-CDE7-D169-AD28-8346E3F83F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C375CF-7A7D-4E73-87E6-D6A2D4999D8C}" type="slidenum">
              <a:rPr lang="zh-CN" altLang="en-US"/>
              <a:pPr/>
              <a:t>33</a:t>
            </a:fld>
            <a:endParaRPr lang="zh-CN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B70D3034-6C97-D65A-AFAF-097221FE6A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Arrays/Records and Access Types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3463F3A-675D-5DB7-056C-1D9C10DBE1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Access types and records/arrays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A </a:t>
            </a:r>
            <a:r>
              <a:rPr lang="en-US" altLang="zh-CN" b="1">
                <a:ea typeface="宋体" panose="02010600030101010101" pitchFamily="2" charset="-122"/>
              </a:rPr>
              <a:t>is array</a:t>
            </a:r>
            <a:r>
              <a:rPr lang="en-US" altLang="zh-CN">
                <a:ea typeface="宋体" panose="02010600030101010101" pitchFamily="2" charset="-122"/>
              </a:rPr>
              <a:t> (Int </a:t>
            </a:r>
            <a:r>
              <a:rPr lang="en-US" altLang="zh-CN" b="1">
                <a:ea typeface="宋体" panose="02010600030101010101" pitchFamily="2" charset="-122"/>
              </a:rPr>
              <a:t>range</a:t>
            </a:r>
            <a:r>
              <a:rPr lang="en-US" altLang="zh-CN">
                <a:ea typeface="宋体" panose="02010600030101010101" pitchFamily="2" charset="-122"/>
              </a:rPr>
              <a:t> 0 .. 10) </a:t>
            </a:r>
            <a:r>
              <a:rPr lang="en-US" altLang="zh-CN" b="1">
                <a:ea typeface="宋体" panose="02010600030101010101" pitchFamily="2" charset="-122"/>
              </a:rPr>
              <a:t>of</a:t>
            </a:r>
            <a:r>
              <a:rPr lang="en-US" altLang="zh-CN">
                <a:ea typeface="宋体" panose="02010600030101010101" pitchFamily="2" charset="-122"/>
              </a:rPr>
              <a:t> Int;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AP </a:t>
            </a:r>
            <a:r>
              <a:rPr lang="en-US" altLang="zh-CN" b="1">
                <a:ea typeface="宋体" panose="02010600030101010101" pitchFamily="2" charset="-122"/>
              </a:rPr>
              <a:t>is access</a:t>
            </a:r>
            <a:r>
              <a:rPr lang="en-US" altLang="zh-CN">
                <a:ea typeface="宋体" panose="02010600030101010101" pitchFamily="2" charset="-122"/>
              </a:rPr>
              <a:t> A;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AV :  AP;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AV.</a:t>
            </a:r>
            <a:r>
              <a:rPr lang="en-US" altLang="zh-CN" b="1">
                <a:ea typeface="宋体" panose="02010600030101010101" pitchFamily="2" charset="-122"/>
              </a:rPr>
              <a:t>all</a:t>
            </a:r>
            <a:r>
              <a:rPr lang="en-US" altLang="zh-CN">
                <a:ea typeface="宋体" panose="02010600030101010101" pitchFamily="2" charset="-122"/>
              </a:rPr>
              <a:t> (3) := AV (4); -- can omit .</a:t>
            </a:r>
            <a:r>
              <a:rPr lang="en-US" altLang="zh-CN" b="1">
                <a:ea typeface="宋体" panose="02010600030101010101" pitchFamily="2" charset="-122"/>
              </a:rPr>
              <a:t>all</a:t>
            </a:r>
            <a:r>
              <a:rPr lang="en-US" altLang="zh-CN">
                <a:ea typeface="宋体" panose="02010600030101010101" pitchFamily="2" charset="-122"/>
              </a:rPr>
              <a:t> here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Similarly do not need .</a:t>
            </a:r>
            <a:r>
              <a:rPr lang="en-US" altLang="zh-CN" b="1">
                <a:ea typeface="宋体" panose="02010600030101010101" pitchFamily="2" charset="-122"/>
              </a:rPr>
              <a:t>all</a:t>
            </a:r>
            <a:r>
              <a:rPr lang="en-US" altLang="zh-CN">
                <a:ea typeface="宋体" panose="02010600030101010101" pitchFamily="2" charset="-122"/>
              </a:rPr>
              <a:t> for fields of records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DP.Month := DP.</a:t>
            </a:r>
            <a:r>
              <a:rPr lang="en-US" altLang="zh-CN" b="1">
                <a:ea typeface="宋体" panose="02010600030101010101" pitchFamily="2" charset="-122"/>
              </a:rPr>
              <a:t>all</a:t>
            </a:r>
            <a:r>
              <a:rPr lang="en-US" altLang="zh-CN">
                <a:ea typeface="宋体" panose="02010600030101010101" pitchFamily="2" charset="-122"/>
              </a:rPr>
              <a:t>.Month + 1;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32D1A968-06A4-6480-981D-AFDAD37F54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2A6E551B-86AF-F457-6937-AC298EB7B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1EB376-E0B5-4BA5-894D-D0E9DCA0C92B}" type="slidenum">
              <a:rPr lang="zh-CN" altLang="en-US"/>
              <a:pPr/>
              <a:t>34</a:t>
            </a:fld>
            <a:endParaRPr lang="zh-CN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3B90D28C-1FBA-58BD-7EA5-0E5EA9368B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What about Union Types?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BB4D9CA-32A9-DAA5-5DD4-6580F5EEE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The union type in C is fundamentally unsafe, and therefore unacceptable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union</a:t>
            </a:r>
            <a:r>
              <a:rPr lang="en-US" altLang="zh-CN">
                <a:ea typeface="宋体" panose="02010600030101010101" pitchFamily="2" charset="-122"/>
              </a:rPr>
              <a:t> (</a:t>
            </a:r>
            <a:r>
              <a:rPr lang="en-US" altLang="zh-CN" b="1">
                <a:ea typeface="宋体" panose="02010600030101010101" pitchFamily="2" charset="-122"/>
              </a:rPr>
              <a:t>int</a:t>
            </a:r>
            <a:r>
              <a:rPr lang="en-US" altLang="zh-CN">
                <a:ea typeface="宋体" panose="02010600030101010101" pitchFamily="2" charset="-122"/>
              </a:rPr>
              <a:t>, </a:t>
            </a:r>
            <a:r>
              <a:rPr lang="en-US" altLang="zh-CN" b="1">
                <a:ea typeface="宋体" panose="02010600030101010101" pitchFamily="2" charset="-122"/>
              </a:rPr>
              <a:t>float</a:t>
            </a:r>
            <a:r>
              <a:rPr lang="en-US" altLang="zh-CN">
                <a:ea typeface="宋体" panose="02010600030101010101" pitchFamily="2" charset="-122"/>
              </a:rPr>
              <a:t>) puzzle;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Now puzzle has either an </a:t>
            </a:r>
            <a:r>
              <a:rPr lang="en-US" altLang="zh-CN" b="1">
                <a:ea typeface="宋体" panose="02010600030101010101" pitchFamily="2" charset="-122"/>
              </a:rPr>
              <a:t>int</a:t>
            </a:r>
            <a:r>
              <a:rPr lang="en-US" altLang="zh-CN">
                <a:ea typeface="宋体" panose="02010600030101010101" pitchFamily="2" charset="-122"/>
              </a:rPr>
              <a:t> or a </a:t>
            </a:r>
            <a:r>
              <a:rPr lang="en-US" altLang="zh-CN" b="1">
                <a:ea typeface="宋体" panose="02010600030101010101" pitchFamily="2" charset="-122"/>
              </a:rPr>
              <a:t>float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But at runtime, cannot tell which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So we have to trust the programer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In Ada we are short on trust 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</a:t>
            </a: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2B1308DC-9727-28A5-037E-E9C597356B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3122C8F9-C9DC-92A0-8A24-6D55E20109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56CFB-5336-4A09-AD68-C7248913444C}" type="slidenum">
              <a:rPr lang="zh-CN" altLang="en-US"/>
              <a:pPr/>
              <a:t>35</a:t>
            </a:fld>
            <a:endParaRPr lang="zh-CN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BED67F0A-99EE-7115-9F6F-B3FF79C26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Instead, Discriminated Types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5909ACD-768B-08FD-A9A9-F334E687E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A record can have discriminants: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IF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r>
              <a:rPr lang="en-US" altLang="zh-CN">
                <a:ea typeface="宋体" panose="02010600030101010101" pitchFamily="2" charset="-122"/>
              </a:rPr>
              <a:t> (Int, Float);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type</a:t>
            </a:r>
            <a:r>
              <a:rPr lang="en-US" altLang="zh-CN">
                <a:ea typeface="宋体" panose="02010600030101010101" pitchFamily="2" charset="-122"/>
              </a:rPr>
              <a:t> Int_Float (V : IF := Int) </a:t>
            </a:r>
            <a:r>
              <a:rPr lang="en-US" altLang="zh-CN" b="1">
                <a:ea typeface="宋体" panose="02010600030101010101" pitchFamily="2" charset="-122"/>
              </a:rPr>
              <a:t>is record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case</a:t>
            </a:r>
            <a:r>
              <a:rPr lang="en-US" altLang="zh-CN">
                <a:ea typeface="宋体" panose="02010600030101010101" pitchFamily="2" charset="-122"/>
              </a:rPr>
              <a:t> V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 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Int =&gt; Int_Val : Integer;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 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Float =&gt; Float_Val : Float;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end case</a:t>
            </a:r>
            <a:r>
              <a:rPr lang="en-US" altLang="zh-CN">
                <a:ea typeface="宋体" panose="02010600030101010101" pitchFamily="2" charset="-122"/>
              </a:rPr>
              <a:t>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 record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Now the value of the discriminant V shows what type is currently present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07A60994-EBA1-620C-621E-0BFDF318A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53F37226-A308-6205-469F-38DFA65E48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200FD4-963D-4599-B777-A895850E1DDC}" type="slidenum">
              <a:rPr lang="zh-CN" altLang="en-US"/>
              <a:pPr/>
              <a:t>36</a:t>
            </a:fld>
            <a:endParaRPr lang="zh-CN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2F7580E8-400B-95FB-2834-7F15E1822D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More on Discriminated Records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46FCB916-7250-203C-897F-38327C7B7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Referencing a discriminanted type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Puzzle : Int_Float;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Puzzle := (Float, 1.0);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F := Puzzle.Float_Val; 	-- OK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I := Puzzle.Int_Val;   	-- raise exception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Puzzle.V := Int; 		-- not allowed!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7D653A7B-993D-96A7-9FA6-AD316A3303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5C4C12F2-D49C-3E08-0865-5F1D112EDE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E4D6D1-C590-4E09-AF2C-A016AFD07038}" type="slidenum">
              <a:rPr lang="zh-CN" altLang="en-US"/>
              <a:pPr/>
              <a:t>37</a:t>
            </a:fld>
            <a:endParaRPr lang="zh-CN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B604E06D-8D91-4548-9314-9FD0F3EC0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More on Discriminated Records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B06BCF1-12AC-0F17-311F-B197966AD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Can make subtypes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subtype</a:t>
            </a:r>
            <a:r>
              <a:rPr lang="en-US" altLang="zh-CN">
                <a:ea typeface="宋体" panose="02010600030101010101" pitchFamily="2" charset="-122"/>
              </a:rPr>
              <a:t> PuzzleI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r>
              <a:rPr lang="en-US" altLang="zh-CN">
                <a:ea typeface="宋体" panose="02010600030101010101" pitchFamily="2" charset="-122"/>
              </a:rPr>
              <a:t> puzzle (Int);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-- this type only holds int values</a:t>
            </a:r>
          </a:p>
          <a:p>
            <a:r>
              <a:rPr lang="en-US" altLang="zh-CN">
                <a:ea typeface="宋体" panose="02010600030101010101" pitchFamily="2" charset="-122"/>
              </a:rPr>
              <a:t>Can dimension arrays from discriminant: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Subtype Vlen is Integer range 1 .. 10;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type Vstr (Vlen : Integer := 0) is record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Data : String (1 .. Vlen);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end record;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VV : Vstr := (5, “hello”);</a:t>
            </a:r>
          </a:p>
          <a:p>
            <a:pPr lvl="1"/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A44039AD-366C-F17B-2E71-984886517C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82ED7EBD-A0BD-F872-D925-0E1691AA7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674F4-0CCB-47BA-A9F7-986C881B565E}" type="slidenum">
              <a:rPr lang="zh-CN" altLang="en-US"/>
              <a:pPr/>
              <a:t>38</a:t>
            </a:fld>
            <a:endParaRPr lang="zh-CN" altLang="en-US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7483A0D4-974D-682D-EBF8-A70B7498E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Other Types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5911321-FCB5-4FA5-A413-C7137E884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Derived types (copying a type)</a:t>
            </a:r>
          </a:p>
          <a:p>
            <a:r>
              <a:rPr lang="en-US" altLang="zh-CN">
                <a:ea typeface="宋体" panose="02010600030101010101" pitchFamily="2" charset="-122"/>
              </a:rPr>
              <a:t>Extended types (object oriented stuff)</a:t>
            </a:r>
          </a:p>
          <a:p>
            <a:r>
              <a:rPr lang="en-US" altLang="zh-CN">
                <a:ea typeface="宋体" panose="02010600030101010101" pitchFamily="2" charset="-122"/>
              </a:rPr>
              <a:t>Task types (active threads)</a:t>
            </a:r>
          </a:p>
          <a:p>
            <a:r>
              <a:rPr lang="en-US" altLang="zh-CN">
                <a:ea typeface="宋体" panose="02010600030101010101" pitchFamily="2" charset="-122"/>
              </a:rPr>
              <a:t>Protected types (passive synchronization)</a:t>
            </a:r>
          </a:p>
          <a:p>
            <a:r>
              <a:rPr lang="en-US" altLang="zh-CN">
                <a:ea typeface="宋体" panose="02010600030101010101" pitchFamily="2" charset="-122"/>
              </a:rPr>
              <a:t>More on all these later!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BDE4EEA0-659C-84A6-7640-DB676DE678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C02C0EB3-C324-1B2E-5786-EFEFD3A249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6E1634-A2C1-48C1-877E-753C4A45A1B5}" type="slidenum">
              <a:rPr lang="zh-CN" altLang="en-US"/>
              <a:pPr/>
              <a:t>39</a:t>
            </a:fld>
            <a:endParaRPr lang="zh-CN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4EB6D4A4-8DCB-AFC5-9BE8-EBE77D157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Statement Forms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D59F0979-28EE-13D8-248C-415900475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>
                <a:ea typeface="宋体" panose="02010600030101010101" pitchFamily="2" charset="-122"/>
              </a:rPr>
              <a:t>Assignment statement (is </a:t>
            </a:r>
            <a:r>
              <a:rPr lang="en-US" altLang="zh-CN" sz="2800" i="1">
                <a:ea typeface="宋体" panose="02010600030101010101" pitchFamily="2" charset="-122"/>
              </a:rPr>
              <a:t>not</a:t>
            </a:r>
            <a:r>
              <a:rPr lang="en-US" altLang="zh-CN" sz="2800">
                <a:ea typeface="宋体" panose="02010600030101010101" pitchFamily="2" charset="-122"/>
              </a:rPr>
              <a:t> an expression)</a:t>
            </a:r>
          </a:p>
          <a:p>
            <a:pPr lvl="1"/>
            <a:r>
              <a:rPr lang="en-US" altLang="zh-CN" sz="2400" i="1">
                <a:ea typeface="宋体" panose="02010600030101010101" pitchFamily="2" charset="-122"/>
              </a:rPr>
              <a:t>Variable</a:t>
            </a:r>
            <a:r>
              <a:rPr lang="en-US" altLang="zh-CN" sz="2400">
                <a:ea typeface="宋体" panose="02010600030101010101" pitchFamily="2" charset="-122"/>
              </a:rPr>
              <a:t> := </a:t>
            </a:r>
            <a:r>
              <a:rPr lang="en-US" altLang="zh-CN" sz="2400" i="1">
                <a:ea typeface="宋体" panose="02010600030101010101" pitchFamily="2" charset="-122"/>
              </a:rPr>
              <a:t>expression</a:t>
            </a:r>
            <a:r>
              <a:rPr lang="en-US" altLang="zh-CN" sz="2400">
                <a:ea typeface="宋体" panose="02010600030101010101" pitchFamily="2" charset="-122"/>
              </a:rPr>
              <a:t>;</a:t>
            </a:r>
          </a:p>
          <a:p>
            <a:r>
              <a:rPr lang="en-US" altLang="zh-CN" sz="2800">
                <a:ea typeface="宋体" panose="02010600030101010101" pitchFamily="2" charset="-122"/>
              </a:rPr>
              <a:t>If statements</a:t>
            </a:r>
          </a:p>
          <a:p>
            <a:pPr lvl="1"/>
            <a:r>
              <a:rPr lang="en-US" altLang="zh-CN" sz="2400" b="1">
                <a:ea typeface="宋体" panose="02010600030101010101" pitchFamily="2" charset="-122"/>
              </a:rPr>
              <a:t>if</a:t>
            </a:r>
            <a:r>
              <a:rPr lang="en-US" altLang="zh-CN" sz="2400">
                <a:ea typeface="宋体" panose="02010600030101010101" pitchFamily="2" charset="-122"/>
              </a:rPr>
              <a:t> </a:t>
            </a:r>
            <a:r>
              <a:rPr lang="en-US" altLang="zh-CN" sz="2400" i="1">
                <a:ea typeface="宋体" panose="02010600030101010101" pitchFamily="2" charset="-122"/>
              </a:rPr>
              <a:t>condition</a:t>
            </a:r>
            <a:r>
              <a:rPr lang="en-US" altLang="zh-CN" sz="2400">
                <a:ea typeface="宋体" panose="02010600030101010101" pitchFamily="2" charset="-122"/>
              </a:rPr>
              <a:t> </a:t>
            </a:r>
            <a:r>
              <a:rPr lang="en-US" altLang="zh-CN" sz="2400" b="1">
                <a:ea typeface="宋体" panose="02010600030101010101" pitchFamily="2" charset="-122"/>
              </a:rPr>
              <a:t>then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</a:t>
            </a:r>
            <a:r>
              <a:rPr lang="en-US" altLang="zh-CN" sz="2400" i="1">
                <a:ea typeface="宋体" panose="02010600030101010101" pitchFamily="2" charset="-122"/>
              </a:rPr>
              <a:t>statements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 b="1">
                <a:ea typeface="宋体" panose="02010600030101010101" pitchFamily="2" charset="-122"/>
              </a:rPr>
              <a:t>elsif</a:t>
            </a:r>
            <a:r>
              <a:rPr lang="en-US" altLang="zh-CN" sz="2400">
                <a:ea typeface="宋体" panose="02010600030101010101" pitchFamily="2" charset="-122"/>
              </a:rPr>
              <a:t> </a:t>
            </a:r>
            <a:r>
              <a:rPr lang="en-US" altLang="zh-CN" sz="2400" i="1">
                <a:ea typeface="宋体" panose="02010600030101010101" pitchFamily="2" charset="-122"/>
              </a:rPr>
              <a:t>condition</a:t>
            </a:r>
            <a:r>
              <a:rPr lang="en-US" altLang="zh-CN" sz="2400">
                <a:ea typeface="宋体" panose="02010600030101010101" pitchFamily="2" charset="-122"/>
              </a:rPr>
              <a:t> </a:t>
            </a:r>
            <a:r>
              <a:rPr lang="en-US" altLang="zh-CN" sz="2400" b="1">
                <a:ea typeface="宋体" panose="02010600030101010101" pitchFamily="2" charset="-122"/>
              </a:rPr>
              <a:t>then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</a:t>
            </a:r>
            <a:r>
              <a:rPr lang="en-US" altLang="zh-CN" sz="2400" i="1">
                <a:ea typeface="宋体" panose="02010600030101010101" pitchFamily="2" charset="-122"/>
              </a:rPr>
              <a:t>statements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…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 b="1">
                <a:ea typeface="宋体" panose="02010600030101010101" pitchFamily="2" charset="-122"/>
              </a:rPr>
              <a:t>else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</a:t>
            </a:r>
            <a:r>
              <a:rPr lang="en-US" altLang="zh-CN" sz="2400" i="1">
                <a:ea typeface="宋体" panose="02010600030101010101" pitchFamily="2" charset="-122"/>
              </a:rPr>
              <a:t>statements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 b="1">
                <a:ea typeface="宋体" panose="02010600030101010101" pitchFamily="2" charset="-122"/>
              </a:rPr>
              <a:t>end if</a:t>
            </a:r>
            <a:r>
              <a:rPr lang="en-US" altLang="zh-CN" sz="2400">
                <a:ea typeface="宋体" panose="02010600030101010101" pitchFamily="2" charset="-122"/>
              </a:rPr>
              <a:t>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09E9591E-5728-5C91-9BB5-1E6431F93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D24723E-1959-46E3-9EA0-C79F8643C7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E6289-4142-4C50-A150-7B0CCCD38428}" type="slidenum">
              <a:rPr lang="zh-CN" altLang="en-US"/>
              <a:pPr/>
              <a:t>4</a:t>
            </a:fld>
            <a:endParaRPr lang="zh-CN" alt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CB238D24-1E8D-CABF-32F1-7C1E36F9E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Function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BA37427-246A-A17D-9F37-A324DDB11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b="1">
                <a:ea typeface="宋体" panose="02010600030101010101" pitchFamily="2" charset="-122"/>
              </a:rPr>
              <a:t>function</a:t>
            </a:r>
            <a:r>
              <a:rPr lang="en-US" altLang="zh-CN" sz="2800">
                <a:ea typeface="宋体" panose="02010600030101010101" pitchFamily="2" charset="-122"/>
              </a:rPr>
              <a:t> Max (A : Integer; B : Integer)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</a:t>
            </a:r>
            <a:r>
              <a:rPr lang="en-US" altLang="zh-CN" sz="2800" b="1">
                <a:ea typeface="宋体" panose="02010600030101010101" pitchFamily="2" charset="-122"/>
              </a:rPr>
              <a:t>return</a:t>
            </a:r>
            <a:r>
              <a:rPr lang="en-US" altLang="zh-CN" sz="2800">
                <a:ea typeface="宋体" panose="02010600030101010101" pitchFamily="2" charset="-122"/>
              </a:rPr>
              <a:t> Integer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 b="1">
                <a:ea typeface="宋体" panose="02010600030101010101" pitchFamily="2" charset="-122"/>
              </a:rPr>
              <a:t>is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 Result : Integer;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 b="1">
                <a:ea typeface="宋体" panose="02010600030101010101" pitchFamily="2" charset="-122"/>
              </a:rPr>
              <a:t>begin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 </a:t>
            </a:r>
            <a:r>
              <a:rPr lang="en-US" altLang="zh-CN" sz="2800" b="1">
                <a:ea typeface="宋体" panose="02010600030101010101" pitchFamily="2" charset="-122"/>
              </a:rPr>
              <a:t>if</a:t>
            </a:r>
            <a:r>
              <a:rPr lang="en-US" altLang="zh-CN" sz="2800">
                <a:ea typeface="宋体" panose="02010600030101010101" pitchFamily="2" charset="-122"/>
              </a:rPr>
              <a:t> A &gt; B </a:t>
            </a:r>
            <a:r>
              <a:rPr lang="en-US" altLang="zh-CN" sz="2800" b="1">
                <a:ea typeface="宋体" panose="02010600030101010101" pitchFamily="2" charset="-122"/>
              </a:rPr>
              <a:t>then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    Result := A;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 </a:t>
            </a:r>
            <a:r>
              <a:rPr lang="en-US" altLang="zh-CN" sz="2800" b="1">
                <a:ea typeface="宋体" panose="02010600030101010101" pitchFamily="2" charset="-122"/>
              </a:rPr>
              <a:t>else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    Result := B;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 </a:t>
            </a:r>
            <a:r>
              <a:rPr lang="en-US" altLang="zh-CN" sz="2800" b="1">
                <a:ea typeface="宋体" panose="02010600030101010101" pitchFamily="2" charset="-122"/>
              </a:rPr>
              <a:t>end if</a:t>
            </a:r>
            <a:r>
              <a:rPr lang="en-US" altLang="zh-CN" sz="2800">
                <a:ea typeface="宋体" panose="02010600030101010101" pitchFamily="2" charset="-122"/>
              </a:rPr>
              <a:t>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 </a:t>
            </a:r>
            <a:r>
              <a:rPr lang="en-US" altLang="zh-CN" sz="2800" b="1">
                <a:ea typeface="宋体" panose="02010600030101010101" pitchFamily="2" charset="-122"/>
              </a:rPr>
              <a:t>return</a:t>
            </a:r>
            <a:r>
              <a:rPr lang="en-US" altLang="zh-CN" sz="2800">
                <a:ea typeface="宋体" panose="02010600030101010101" pitchFamily="2" charset="-122"/>
              </a:rPr>
              <a:t> Result;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 b="1">
                <a:ea typeface="宋体" panose="02010600030101010101" pitchFamily="2" charset="-122"/>
              </a:rPr>
              <a:t>end</a:t>
            </a:r>
            <a:r>
              <a:rPr lang="en-US" altLang="zh-CN" sz="2800">
                <a:ea typeface="宋体" panose="02010600030101010101" pitchFamily="2" charset="-122"/>
              </a:rPr>
              <a:t> Max;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B2D5931C-B704-21C9-FCF5-C93BE0BA25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8861ED56-6152-2DDE-BF7C-2C5DE1503A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FA5C20-4DDA-478B-BF07-06668175B630}" type="slidenum">
              <a:rPr lang="zh-CN" altLang="en-US"/>
              <a:pPr/>
              <a:t>40</a:t>
            </a:fld>
            <a:endParaRPr lang="zh-CN" altLang="en-US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95D03603-AA09-E5C6-B3C3-7F79F070EF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Statement Forms (cont)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7DAFEB0-F755-695E-338B-489D0B473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Loops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for</a:t>
            </a:r>
            <a:r>
              <a:rPr lang="en-US" altLang="zh-CN">
                <a:ea typeface="宋体" panose="02010600030101010101" pitchFamily="2" charset="-122"/>
              </a:rPr>
              <a:t> J </a:t>
            </a:r>
            <a:r>
              <a:rPr lang="en-US" altLang="zh-CN" b="1">
                <a:ea typeface="宋体" panose="02010600030101010101" pitchFamily="2" charset="-122"/>
              </a:rPr>
              <a:t>in</a:t>
            </a:r>
            <a:r>
              <a:rPr lang="en-US" altLang="zh-CN">
                <a:ea typeface="宋体" panose="02010600030101010101" pitchFamily="2" charset="-122"/>
              </a:rPr>
              <a:t> Integer </a:t>
            </a:r>
            <a:r>
              <a:rPr lang="en-US" altLang="zh-CN" b="1">
                <a:ea typeface="宋体" panose="02010600030101010101" pitchFamily="2" charset="-122"/>
              </a:rPr>
              <a:t>range</a:t>
            </a:r>
            <a:r>
              <a:rPr lang="en-US" altLang="zh-CN">
                <a:ea typeface="宋体" panose="02010600030101010101" pitchFamily="2" charset="-122"/>
              </a:rPr>
              <a:t> 1 .. 10 </a:t>
            </a:r>
            <a:r>
              <a:rPr lang="en-US" altLang="zh-CN" b="1">
                <a:ea typeface="宋体" panose="02010600030101010101" pitchFamily="2" charset="-122"/>
              </a:rPr>
              <a:t>loop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br>
              <a:rPr lang="en-US" altLang="zh-CN" i="1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 b="1">
                <a:ea typeface="宋体" panose="02010600030101010101" pitchFamily="2" charset="-122"/>
              </a:rPr>
              <a:t>loop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while</a:t>
            </a:r>
            <a:r>
              <a:rPr lang="en-US" altLang="zh-CN">
                <a:ea typeface="宋体" panose="02010600030101010101" pitchFamily="2" charset="-122"/>
              </a:rPr>
              <a:t> condition </a:t>
            </a:r>
            <a:r>
              <a:rPr lang="en-US" altLang="zh-CN" b="1">
                <a:ea typeface="宋体" panose="02010600030101010101" pitchFamily="2" charset="-122"/>
              </a:rPr>
              <a:t>loop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 loop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loop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 loop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  <a:p>
            <a:pPr lvl="1">
              <a:lnSpc>
                <a:spcPct val="90000"/>
              </a:lnSpc>
            </a:pP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2CFA3744-D3DB-8CDF-0731-A8990DF6D1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15931433-F89F-37AD-6802-1834741BB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300A5D-CB4A-4C3C-8839-A03175C4BC45}" type="slidenum">
              <a:rPr lang="zh-CN" altLang="en-US"/>
              <a:pPr/>
              <a:t>41</a:t>
            </a:fld>
            <a:endParaRPr lang="zh-CN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40CD594C-D419-0112-EC61-64D0BDD29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Statements (cont)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14D10BE-3963-951D-FAB3-EFA58C753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Exit statement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exit</a:t>
            </a:r>
            <a:r>
              <a:rPr lang="en-US" altLang="zh-CN">
                <a:ea typeface="宋体" panose="02010600030101010101" pitchFamily="2" charset="-122"/>
              </a:rPr>
              <a:t>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exit when</a:t>
            </a:r>
            <a:r>
              <a:rPr lang="en-US" altLang="zh-CN">
                <a:ea typeface="宋体" panose="02010600030101010101" pitchFamily="2" charset="-122"/>
              </a:rPr>
              <a:t> condition;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Can only be used in a loop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Can use labels:</a:t>
            </a:r>
          </a:p>
          <a:p>
            <a:pPr lvl="2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Outer : </a:t>
            </a:r>
            <a:r>
              <a:rPr lang="en-US" altLang="zh-CN" b="1">
                <a:ea typeface="宋体" panose="02010600030101010101" pitchFamily="2" charset="-122"/>
              </a:rPr>
              <a:t>loop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Inner : </a:t>
            </a:r>
            <a:r>
              <a:rPr lang="en-US" altLang="zh-CN" b="1">
                <a:ea typeface="宋体" panose="02010600030101010101" pitchFamily="2" charset="-122"/>
              </a:rPr>
              <a:t>loop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	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	</a:t>
            </a:r>
            <a:r>
              <a:rPr lang="en-US" altLang="zh-CN" b="1">
                <a:ea typeface="宋体" panose="02010600030101010101" pitchFamily="2" charset="-122"/>
              </a:rPr>
              <a:t>exit</a:t>
            </a:r>
            <a:r>
              <a:rPr lang="en-US" altLang="zh-CN">
                <a:ea typeface="宋体" panose="02010600030101010101" pitchFamily="2" charset="-122"/>
              </a:rPr>
              <a:t> Inner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Done;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end loop</a:t>
            </a:r>
            <a:r>
              <a:rPr lang="en-US" altLang="zh-CN">
                <a:ea typeface="宋体" panose="02010600030101010101" pitchFamily="2" charset="-122"/>
              </a:rPr>
              <a:t> Inner;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 loop</a:t>
            </a:r>
            <a:r>
              <a:rPr lang="en-US" altLang="zh-CN">
                <a:ea typeface="宋体" panose="02010600030101010101" pitchFamily="2" charset="-122"/>
              </a:rPr>
              <a:t> Outer;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4BFBAC9A-A3F6-250C-092D-9B37EC82FD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60E9E8A9-1A29-1913-30E6-40D5D49BCE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D28E70-70FE-49FF-A8D5-9C63213108E7}" type="slidenum">
              <a:rPr lang="zh-CN" altLang="en-US"/>
              <a:pPr/>
              <a:t>42</a:t>
            </a:fld>
            <a:endParaRPr lang="zh-CN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355963E2-40AE-40D7-FDAD-A6560DC7A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Statements (cont)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4BCE9CF-88BD-0480-1464-41B8E2D841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Case statements</a:t>
            </a:r>
          </a:p>
          <a:p>
            <a:pPr lvl="1">
              <a:lnSpc>
                <a:spcPct val="90000"/>
              </a:lnSpc>
            </a:pPr>
            <a:r>
              <a:rPr lang="en-US" altLang="zh-CN" b="1">
                <a:ea typeface="宋体" panose="02010600030101010101" pitchFamily="2" charset="-122"/>
              </a:rPr>
              <a:t>case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 i="1">
                <a:ea typeface="宋体" panose="02010600030101010101" pitchFamily="2" charset="-122"/>
              </a:rPr>
              <a:t>expression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0 =&gt;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1 | 10 =&gt;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2 .. 9 =&gt;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 case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All values in when branches must be static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All possible values of expression must be included exactly once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panose="02010600030101010101" pitchFamily="2" charset="-122"/>
              </a:rPr>
              <a:t>Can use </a:t>
            </a:r>
            <a:r>
              <a:rPr lang="en-US" altLang="zh-CN" b="1">
                <a:ea typeface="宋体" panose="02010600030101010101" pitchFamily="2" charset="-122"/>
              </a:rPr>
              <a:t>when others</a:t>
            </a:r>
            <a:r>
              <a:rPr lang="en-US" altLang="zh-CN">
                <a:ea typeface="宋体" panose="02010600030101010101" pitchFamily="2" charset="-122"/>
              </a:rPr>
              <a:t> =&gt; to cover rest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754D164C-276F-FBC7-DDDB-8FDA8CF4CD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FF0C2075-7C14-97C5-00F5-BC663266A6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3BBD5B-3630-4FD0-A163-C34D359FAE4E}" type="slidenum">
              <a:rPr lang="zh-CN" altLang="en-US"/>
              <a:pPr/>
              <a:t>43</a:t>
            </a:fld>
            <a:endParaRPr lang="zh-CN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ED8C3AC0-8378-7E91-48D7-68CC6D75D1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Statements (cont)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EDE5F96-0E44-89A2-DDD5-F6F5F6E56C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Return statement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return</a:t>
            </a:r>
            <a:r>
              <a:rPr lang="en-US" altLang="zh-CN">
                <a:ea typeface="宋体" panose="02010600030101010101" pitchFamily="2" charset="-122"/>
              </a:rPr>
              <a:t>;				-- procedure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return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 i="1">
                <a:ea typeface="宋体" panose="02010600030101010101" pitchFamily="2" charset="-122"/>
              </a:rPr>
              <a:t>expression</a:t>
            </a:r>
            <a:r>
              <a:rPr lang="en-US" altLang="zh-CN">
                <a:ea typeface="宋体" panose="02010600030101010101" pitchFamily="2" charset="-122"/>
              </a:rPr>
              <a:t>;		-- function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Only in procedure/function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Function must have at least one </a:t>
            </a:r>
            <a:r>
              <a:rPr lang="en-US" altLang="zh-CN" b="1">
                <a:ea typeface="宋体" panose="02010600030101010101" pitchFamily="2" charset="-122"/>
              </a:rPr>
              <a:t>return</a:t>
            </a:r>
          </a:p>
          <a:p>
            <a:r>
              <a:rPr lang="en-US" altLang="zh-CN">
                <a:ea typeface="宋体" panose="02010600030101010101" pitchFamily="2" charset="-122"/>
              </a:rPr>
              <a:t>Raise statement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raise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 i="1">
                <a:ea typeface="宋体" panose="02010600030101010101" pitchFamily="2" charset="-122"/>
              </a:rPr>
              <a:t>exception-name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0E00D287-6E54-8621-77A9-AB30F711D3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7BBB6FFA-0ED6-2EA1-89F9-5099A3B09A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55E934-1CA7-4E1D-92F6-B4FD5430A03D}" type="slidenum">
              <a:rPr lang="zh-CN" altLang="en-US"/>
              <a:pPr/>
              <a:t>44</a:t>
            </a:fld>
            <a:endParaRPr lang="zh-CN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107B320C-6425-D308-3951-C10693D9C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800">
                <a:ea typeface="宋体" panose="02010600030101010101" pitchFamily="2" charset="-122"/>
              </a:rPr>
              <a:t>Declaring and Handling Exceptions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A33FBF3-732E-116A-BC28-B7942FACB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Declaring an exception</a:t>
            </a:r>
          </a:p>
          <a:p>
            <a:pPr lvl="1"/>
            <a:r>
              <a:rPr lang="en-US" altLang="zh-CN">
                <a:ea typeface="宋体" panose="02010600030101010101" pitchFamily="2" charset="-122"/>
              </a:rPr>
              <a:t>Error, Disaster : </a:t>
            </a:r>
            <a:r>
              <a:rPr lang="en-US" altLang="zh-CN" b="1">
                <a:ea typeface="宋体" panose="02010600030101010101" pitchFamily="2" charset="-122"/>
              </a:rPr>
              <a:t>exception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  <a:p>
            <a:r>
              <a:rPr lang="en-US" altLang="zh-CN">
                <a:ea typeface="宋体" panose="02010600030101010101" pitchFamily="2" charset="-122"/>
              </a:rPr>
              <a:t>Raising an exception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raise</a:t>
            </a:r>
            <a:r>
              <a:rPr lang="en-US" altLang="zh-CN">
                <a:ea typeface="宋体" panose="02010600030101010101" pitchFamily="2" charset="-122"/>
              </a:rPr>
              <a:t> Disaster;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-- strips stack frames till a handler is found</a:t>
            </a:r>
          </a:p>
          <a:p>
            <a:r>
              <a:rPr lang="en-US" altLang="zh-CN">
                <a:ea typeface="宋体" panose="02010600030101010101" pitchFamily="2" charset="-122"/>
              </a:rPr>
              <a:t>Handling an exception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exception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Disaster =&gt;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813A3E44-77FB-A2CD-C773-53FAD9F5B2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7903D33E-E2CB-733E-CCA2-ED1EE6B560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A80C9C-075F-4415-85CD-66241F9D9B5A}" type="slidenum">
              <a:rPr lang="zh-CN" altLang="en-US"/>
              <a:pPr/>
              <a:t>45</a:t>
            </a:fld>
            <a:endParaRPr lang="zh-CN" altLang="en-US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91DBC0BC-9A36-A326-9D81-37FB941D55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More on Exception Handling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624EB94-06D3-E357-690F-91F52881C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Anywhere we have begin end, we can do: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begin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exception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handler =&gt;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r>
              <a:rPr lang="en-US" altLang="zh-CN">
                <a:ea typeface="宋体" panose="02010600030101010101" pitchFamily="2" charset="-122"/>
              </a:rPr>
              <a:t>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	  </a:t>
            </a:r>
            <a:r>
              <a:rPr lang="en-US" altLang="zh-CN" b="1">
                <a:ea typeface="宋体" panose="02010600030101010101" pitchFamily="2" charset="-122"/>
              </a:rPr>
              <a:t>when</a:t>
            </a:r>
            <a:r>
              <a:rPr lang="en-US" altLang="zh-CN">
                <a:ea typeface="宋体" panose="02010600030101010101" pitchFamily="2" charset="-122"/>
              </a:rPr>
              <a:t> handler =&gt;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r>
              <a:rPr lang="en-US" altLang="zh-CN">
                <a:ea typeface="宋体" panose="02010600030101010101" pitchFamily="2" charset="-122"/>
              </a:rPr>
              <a:t>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CDD5F15F-98A6-0CD3-25CD-D4B091FD6A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4EF51B89-455E-2AFE-B709-6DBC84BF38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0C071E-D8EF-499E-A4CA-68ED2D7B342D}" type="slidenum">
              <a:rPr lang="zh-CN" altLang="en-US"/>
              <a:pPr/>
              <a:t>46</a:t>
            </a:fld>
            <a:endParaRPr lang="zh-CN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6D100868-BEA7-04FA-B0B5-4FF3F5B16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Block Statement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3181BA2E-10C4-A115-27DF-FF7E4CB76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Block statement can be used anywhere</a:t>
            </a:r>
          </a:p>
          <a:p>
            <a:pPr lvl="1"/>
            <a:r>
              <a:rPr lang="en-US" altLang="zh-CN" b="1">
                <a:ea typeface="宋体" panose="02010600030101010101" pitchFamily="2" charset="-122"/>
              </a:rPr>
              <a:t>declare</a:t>
            </a:r>
            <a:r>
              <a:rPr lang="en-US" altLang="zh-CN">
                <a:ea typeface="宋体" panose="02010600030101010101" pitchFamily="2" charset="-122"/>
              </a:rPr>
              <a:t>	     -- declare section optional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i="1">
                <a:ea typeface="宋体" panose="02010600030101010101" pitchFamily="2" charset="-122"/>
              </a:rPr>
              <a:t>declarations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begin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i="1">
                <a:ea typeface="宋体" panose="02010600030101010101" pitchFamily="2" charset="-122"/>
              </a:rPr>
              <a:t>statements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exception</a:t>
            </a:r>
            <a:r>
              <a:rPr lang="en-US" altLang="zh-CN">
                <a:ea typeface="宋体" panose="02010600030101010101" pitchFamily="2" charset="-122"/>
              </a:rPr>
              <a:t>	     -- exception section optional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i="1">
                <a:ea typeface="宋体" panose="02010600030101010101" pitchFamily="2" charset="-122"/>
              </a:rPr>
              <a:t>handlers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;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08BFE183-F385-19A1-C6C6-3E19C73516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C6BF0F1A-E282-874B-4B3A-69114B35CB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C8CFE3-9A49-4B41-B1D9-9CC8E4576155}" type="slidenum">
              <a:rPr lang="zh-CN" altLang="en-US"/>
              <a:pPr/>
              <a:t>47</a:t>
            </a:fld>
            <a:endParaRPr lang="zh-CN" altLang="en-US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5053DEE2-A81D-3650-6873-9D8B30744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Back to Packages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AC191C44-7100-4B03-59BA-158FAB859B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Private types and private parts</a:t>
            </a:r>
          </a:p>
          <a:p>
            <a:r>
              <a:rPr lang="en-US" altLang="zh-CN">
                <a:ea typeface="宋体" panose="02010600030101010101" pitchFamily="2" charset="-122"/>
              </a:rPr>
              <a:t>A type can be declared private</a:t>
            </a:r>
          </a:p>
          <a:p>
            <a:r>
              <a:rPr lang="en-US" altLang="zh-CN">
                <a:ea typeface="宋体" panose="02010600030101010101" pitchFamily="2" charset="-122"/>
              </a:rPr>
              <a:t>Implementation is hidden</a:t>
            </a:r>
          </a:p>
          <a:p>
            <a:r>
              <a:rPr lang="en-US" altLang="zh-CN">
                <a:ea typeface="宋体" panose="02010600030101010101" pitchFamily="2" charset="-122"/>
              </a:rPr>
              <a:t>But can provide subprograms that operate on instances of the type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4B6C39FB-7C8F-7D39-7F0B-C490A10E1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EB788884-7291-418A-97C3-C6DB00202A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D7550-5515-4CE8-9409-A5EF91AD9233}" type="slidenum">
              <a:rPr lang="zh-CN" altLang="en-US"/>
              <a:pPr/>
              <a:t>48</a:t>
            </a:fld>
            <a:endParaRPr lang="zh-CN" altLang="en-US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3F81517C-6418-42B6-450C-95F2D133BB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 Package for Stacks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FF9B357D-B65C-27D4-10BC-2B9F20704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package Stacks is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     type Stack is private;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     procedure Push (It : Character; On :     in out Stack);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     procedure Pop   (It : Character; From : in out Stack);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     function    Empty (S : Stack) return Boolean;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     Stack_Empty : exception;</a:t>
            </a:r>
          </a:p>
          <a:p>
            <a:pPr lvl="1"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Stack_Full : exception;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private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     type Stack is record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           top : Integer := 0;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           contents : String (1 .. 80) := (others =&gt; ‘*’);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     end record;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>
                <a:ea typeface="宋体" panose="02010600030101010101" pitchFamily="2" charset="-122"/>
              </a:rPr>
              <a:t> end Stacks;</a:t>
            </a:r>
            <a:endParaRPr lang="en-US" altLang="zh-CN" sz="2000" b="1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endParaRPr lang="zh-CN" altLang="en-US" sz="20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41363EEF-A3F5-6C22-7AC2-264FC95759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799AD64C-5B8F-5EF1-86DA-22BE33959D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5E8676-1329-4BE7-8D60-224133F9F2CD}" type="slidenum">
              <a:rPr lang="zh-CN" altLang="en-US"/>
              <a:pPr/>
              <a:t>49</a:t>
            </a:fld>
            <a:endParaRPr lang="zh-CN" altLang="en-US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4F57E1CB-7D7E-9B47-BFE1-84879862B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 client of Stacks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67D41D36-2E03-867E-166A-4C0B25BF8C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>
                <a:ea typeface="宋体" panose="02010600030101010101" pitchFamily="2" charset="-122"/>
              </a:rPr>
              <a:t>with Stacks;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package Mumbo is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S : Stacks.Stack;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Stacks.Push (‘x’, S);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exception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   when Stacks.Stack_Full =&gt;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      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end Mumbo;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70FADE2D-580B-A580-BD0A-F382CC6E43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9C4E0BA-C5BF-CA64-B58C-C6AB49ED6F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33102D-8760-4D9B-B309-F5B845810236}" type="slidenum">
              <a:rPr lang="zh-CN" altLang="en-US"/>
              <a:pPr/>
              <a:t>5</a:t>
            </a:fld>
            <a:endParaRPr lang="zh-CN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D739F59-836B-055C-5DC4-38E92BE70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Packages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CD9A2DD-E8AB-8CDD-6CB8-9DC4187ED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Packages define a related collection of types, and subprograms (procedure and functions)</a:t>
            </a:r>
          </a:p>
          <a:p>
            <a:r>
              <a:rPr lang="en-US" altLang="zh-CN">
                <a:ea typeface="宋体" panose="02010600030101010101" pitchFamily="2" charset="-122"/>
              </a:rPr>
              <a:t>A package provides a set of services to a client</a:t>
            </a:r>
          </a:p>
          <a:p>
            <a:r>
              <a:rPr lang="en-US" altLang="zh-CN">
                <a:ea typeface="宋体" panose="02010600030101010101" pitchFamily="2" charset="-122"/>
              </a:rPr>
              <a:t>A package may be a client of another package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F5E6D2F9-861F-6728-9884-A0184EED36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9DA58797-02A2-3641-FCAE-3ACADC08D5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001C2D-CBAB-4576-8A28-DCAEA6C011A3}" type="slidenum">
              <a:rPr lang="zh-CN" altLang="en-US"/>
              <a:pPr/>
              <a:t>50</a:t>
            </a:fld>
            <a:endParaRPr lang="zh-CN" altLang="en-US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BAC185C4-209C-1B92-F973-8CA799E992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 client of Stacks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2634C2CF-0963-9466-8488-E49E297E8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>
                <a:ea typeface="宋体" panose="02010600030101010101" pitchFamily="2" charset="-122"/>
              </a:rPr>
              <a:t>with Stacks; use Stacks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package Mumbo is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S : Stack;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Push (‘x’, S);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exception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   when Stack_Full =&gt;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	      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end Mumbo;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0B26EA97-859F-0209-0804-8FF434DBAB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5257B2AA-1FC6-2BBB-2415-82F400C9EE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54D36C-90A6-44C0-9950-6BF4B1AE21B6}" type="slidenum">
              <a:rPr lang="zh-CN" altLang="en-US"/>
              <a:pPr/>
              <a:t>51</a:t>
            </a:fld>
            <a:endParaRPr lang="zh-CN" altLang="en-U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299DF6E1-972C-0ECC-2415-E238E48CA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Implementation of Stacks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5527861-B6EE-DCE9-DA10-F08662A78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400">
                <a:ea typeface="宋体" panose="02010600030101010101" pitchFamily="2" charset="-122"/>
              </a:rPr>
              <a:t>package body Stacks is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400">
                <a:ea typeface="宋体" panose="02010600030101010101" pitchFamily="2" charset="-122"/>
              </a:rPr>
              <a:t>      procedure Push (It : Character; On : in out Stack) is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   begin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       if On.top = 80 then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          raise Stack_Full;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       else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          On.top := On.top + 1;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          On.contents (On.top) := It;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       end if;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       end Push;</a:t>
            </a:r>
            <a:br>
              <a:rPr lang="en-US" altLang="zh-CN" sz="2400">
                <a:ea typeface="宋体" panose="02010600030101010101" pitchFamily="2" charset="-122"/>
              </a:rPr>
            </a:br>
            <a:r>
              <a:rPr lang="en-US" altLang="zh-CN" sz="2400">
                <a:ea typeface="宋体" panose="02010600030101010101" pitchFamily="2" charset="-122"/>
              </a:rPr>
              <a:t>	 …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400">
                <a:ea typeface="宋体" panose="02010600030101010101" pitchFamily="2" charset="-122"/>
              </a:rPr>
              <a:t> end Stacks;</a:t>
            </a:r>
            <a:endParaRPr lang="en-US" altLang="zh-CN" sz="2400" b="1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240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endParaRPr lang="zh-CN" altLang="en-US" sz="24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7F6190E5-0BC5-9278-79F7-E43EC97190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9CB2A549-0BA9-1E60-C42C-DD534ACE73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003695-B6BB-4ED4-94E4-496E908688BB}" type="slidenum">
              <a:rPr lang="zh-CN" altLang="en-US"/>
              <a:pPr/>
              <a:t>52</a:t>
            </a:fld>
            <a:endParaRPr lang="zh-CN" altLang="en-US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40975CFD-065B-5C0E-C06F-31CCB3260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Generic Packages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FBD77E96-E915-7FAA-178F-5C05B71C4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generic</a:t>
            </a:r>
            <a:endParaRPr lang="en-US" altLang="zh-CN" sz="200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    type T is private;</a:t>
            </a:r>
            <a:br>
              <a:rPr lang="en-US" altLang="zh-CN" sz="2000" b="1">
                <a:ea typeface="宋体" panose="02010600030101010101" pitchFamily="2" charset="-122"/>
              </a:rPr>
            </a:br>
            <a:r>
              <a:rPr lang="en-US" altLang="zh-CN" sz="2000" b="1">
                <a:ea typeface="宋体" panose="02010600030101010101" pitchFamily="2" charset="-122"/>
              </a:rPr>
              <a:t>      Max : Natural;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package Stacks is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    type Stack is private;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    procedure Push (Thing : T ; On :  in out Stack);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    …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private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    type Arr is array (1 .. Max) of T;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    type stack is record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         Top : Integer := 0;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          contents : Arr;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    end record;   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r>
              <a:rPr lang="en-US" altLang="zh-CN" sz="2000" b="1">
                <a:ea typeface="宋体" panose="02010600030101010101" pitchFamily="2" charset="-122"/>
              </a:rPr>
              <a:t>  end Stacks;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 "/>
            </a:pPr>
            <a:endParaRPr lang="zh-CN" altLang="en-US" sz="20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76D6CE7A-7690-CE3A-84AE-5A914BB5D3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7604C7E-7587-01CB-DB5A-1F671ABFA1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FE87FD-43B7-4E39-B54D-EDF97E4A1B5E}" type="slidenum">
              <a:rPr lang="zh-CN" altLang="en-US"/>
              <a:pPr/>
              <a:t>53</a:t>
            </a:fld>
            <a:endParaRPr lang="zh-CN" altLang="en-US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CA94DA19-6C76-981B-FDF8-3E28D30835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Implementing generic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F219B440-DD06-D2BC-C451-271A5EEBC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Generic body looks just like the non-generic one</a:t>
            </a:r>
          </a:p>
          <a:p>
            <a:r>
              <a:rPr lang="en-US" altLang="zh-CN">
                <a:ea typeface="宋体" panose="02010600030101010101" pitchFamily="2" charset="-122"/>
              </a:rPr>
              <a:t>Except that we will reference type T instead of type Character.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9AB903D7-14BD-F32E-4EB9-6F2E05A3F9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47264202-29C4-15EF-38EB-A0C641F3E0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770220-A892-4F3F-8E16-1E9CACC1EE63}" type="slidenum">
              <a:rPr lang="zh-CN" altLang="en-US"/>
              <a:pPr/>
              <a:t>54</a:t>
            </a:fld>
            <a:endParaRPr lang="zh-CN" altLang="en-US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BE5450B1-A6B1-11F4-CE2E-564A440092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Client of Generic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554EE505-CD52-99CC-2B27-BACF4DC0F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>
                <a:ea typeface="宋体" panose="02010600030101010101" pitchFamily="2" charset="-122"/>
              </a:rPr>
              <a:t>with Stacks;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package Mumbo is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-- Must first instantiate the package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package Istak is new Stacks (Integer, 100);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S : Istak.Stack;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Istak.Push (219, S);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…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end Mumbo;</a:t>
            </a:r>
            <a:br>
              <a:rPr lang="en-US" altLang="zh-CN" sz="2800">
                <a:ea typeface="宋体" panose="02010600030101010101" pitchFamily="2" charset="-122"/>
              </a:rPr>
            </a:br>
            <a:br>
              <a:rPr lang="en-US" altLang="zh-CN" sz="2800">
                <a:ea typeface="宋体" panose="02010600030101010101" pitchFamily="2" charset="-122"/>
              </a:rPr>
            </a:br>
            <a:endParaRPr lang="en-US" altLang="zh-CN" sz="28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0C53604E-4A58-D758-0796-A1DE34163C0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An Introduction to Ada: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That’s all, folks!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BE0F4F43-DB07-0D18-594C-0812A7A872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Programming Languages</a:t>
            </a:r>
          </a:p>
          <a:p>
            <a:r>
              <a:rPr lang="en-US" altLang="zh-CN">
                <a:ea typeface="宋体" panose="02010600030101010101" pitchFamily="2" charset="-122"/>
              </a:rPr>
              <a:t>Winter 2004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B5750347-540B-291E-DC01-08C15DACF4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DA626C54-8BEE-2852-DB9D-A59893B666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BC3860-C4EA-458C-8435-5875970F2B9D}" type="slidenum">
              <a:rPr lang="zh-CN" altLang="en-US"/>
              <a:pPr/>
              <a:t>6</a:t>
            </a:fld>
            <a:endParaRPr lang="zh-CN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D5EC913-ED64-9393-F648-D848B80C9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Package Spec (Declaration)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928C04B-68E1-58E5-C28E-60086CF03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package</a:t>
            </a:r>
            <a:r>
              <a:rPr lang="en-US" altLang="zh-CN">
                <a:ea typeface="宋体" panose="02010600030101010101" pitchFamily="2" charset="-122"/>
              </a:rPr>
              <a:t> X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i="1">
                <a:ea typeface="宋体" panose="02010600030101010101" pitchFamily="2" charset="-122"/>
              </a:rPr>
              <a:t>declarations</a:t>
            </a:r>
            <a:br>
              <a:rPr lang="en-US" altLang="zh-CN" i="1">
                <a:ea typeface="宋体" panose="02010600030101010101" pitchFamily="2" charset="-122"/>
              </a:rPr>
            </a:br>
            <a:r>
              <a:rPr lang="en-US" altLang="zh-CN" i="1">
                <a:ea typeface="宋体" panose="02010600030101010101" pitchFamily="2" charset="-122"/>
              </a:rPr>
              <a:t>   types</a:t>
            </a:r>
            <a:br>
              <a:rPr lang="en-US" altLang="zh-CN" i="1">
                <a:ea typeface="宋体" panose="02010600030101010101" pitchFamily="2" charset="-122"/>
              </a:rPr>
            </a:br>
            <a:r>
              <a:rPr lang="en-US" altLang="zh-CN" i="1">
                <a:ea typeface="宋体" panose="02010600030101010101" pitchFamily="2" charset="-122"/>
              </a:rPr>
              <a:t>   subprogram specs</a:t>
            </a:r>
            <a:br>
              <a:rPr lang="en-US" altLang="zh-CN" i="1">
                <a:ea typeface="宋体" panose="02010600030101010101" pitchFamily="2" charset="-122"/>
              </a:rPr>
            </a:br>
            <a:r>
              <a:rPr lang="en-US" altLang="zh-CN" i="1">
                <a:ea typeface="宋体" panose="02010600030101010101" pitchFamily="2" charset="-122"/>
              </a:rPr>
              <a:t>   (but not subprogram bodies)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 X;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9EDFA90B-E0F3-390F-8F67-1603284386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4E677187-5A1F-023E-6565-35632AF36E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CD993E-AAC8-4A02-A36E-9D8597C1D9E6}" type="slidenum">
              <a:rPr lang="zh-CN" altLang="en-US"/>
              <a:pPr/>
              <a:t>7</a:t>
            </a:fld>
            <a:endParaRPr lang="zh-CN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BDCEBD63-E9A5-1536-83AC-64044753F1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Subprogram Specs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2081639-BFFD-F95B-E72E-8E7C4D7EC6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procedure</a:t>
            </a:r>
            <a:r>
              <a:rPr lang="en-US" altLang="zh-CN">
                <a:ea typeface="宋体" panose="02010600030101010101" pitchFamily="2" charset="-122"/>
              </a:rPr>
              <a:t> Print_In_Hex (X : Integer);</a:t>
            </a:r>
          </a:p>
          <a:p>
            <a:r>
              <a:rPr lang="en-US" altLang="zh-CN" b="1">
                <a:ea typeface="宋体" panose="02010600030101010101" pitchFamily="2" charset="-122"/>
              </a:rPr>
              <a:t>function</a:t>
            </a:r>
            <a:r>
              <a:rPr lang="en-US" altLang="zh-CN">
                <a:ea typeface="宋体" panose="02010600030101010101" pitchFamily="2" charset="-122"/>
              </a:rPr>
              <a:t> Max (A, B : Integer)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</a:t>
            </a:r>
            <a:r>
              <a:rPr lang="en-US" altLang="zh-CN" b="1">
                <a:ea typeface="宋体" panose="02010600030101010101" pitchFamily="2" charset="-122"/>
              </a:rPr>
              <a:t>return</a:t>
            </a:r>
            <a:r>
              <a:rPr lang="en-US" altLang="zh-CN">
                <a:ea typeface="宋体" panose="02010600030101010101" pitchFamily="2" charset="-122"/>
              </a:rPr>
              <a:t> Integer;</a:t>
            </a:r>
          </a:p>
          <a:p>
            <a:r>
              <a:rPr lang="en-US" altLang="zh-CN">
                <a:ea typeface="宋体" panose="02010600030101010101" pitchFamily="2" charset="-122"/>
              </a:rPr>
              <a:t>Note the semicolon instead of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</a:p>
          <a:p>
            <a:r>
              <a:rPr lang="en-US" altLang="zh-CN">
                <a:ea typeface="宋体" panose="02010600030101010101" pitchFamily="2" charset="-122"/>
              </a:rPr>
              <a:t>A subprogram spec has everything you need to know to use the subprogram</a:t>
            </a:r>
          </a:p>
          <a:p>
            <a:r>
              <a:rPr lang="en-US" altLang="zh-CN">
                <a:ea typeface="宋体" panose="02010600030101010101" pitchFamily="2" charset="-122"/>
              </a:rPr>
              <a:t>A client needs only the spec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CC44A830-C16A-5377-0F5D-470EC1FA3D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01AF9A50-A9DB-4E9E-DB44-0580C4AF01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E11346-EAA5-44B1-8E30-219DDF34D6A6}" type="slidenum">
              <a:rPr lang="zh-CN" altLang="en-US"/>
              <a:pPr/>
              <a:t>8</a:t>
            </a:fld>
            <a:endParaRPr lang="zh-CN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4185790-6587-445B-E9B1-BB46E92B6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Package Bodies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8FDA3B3-FD4A-E139-B40D-C553FE08E9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b="1">
                <a:ea typeface="宋体" panose="02010600030101010101" pitchFamily="2" charset="-122"/>
              </a:rPr>
              <a:t>package</a:t>
            </a:r>
            <a:r>
              <a:rPr lang="en-US" altLang="zh-CN" sz="2800">
                <a:ea typeface="宋体" panose="02010600030101010101" pitchFamily="2" charset="-122"/>
              </a:rPr>
              <a:t> </a:t>
            </a:r>
            <a:r>
              <a:rPr lang="en-US" altLang="zh-CN" sz="2800" b="1">
                <a:ea typeface="宋体" panose="02010600030101010101" pitchFamily="2" charset="-122"/>
              </a:rPr>
              <a:t>body</a:t>
            </a:r>
            <a:r>
              <a:rPr lang="en-US" altLang="zh-CN" sz="2800">
                <a:ea typeface="宋体" panose="02010600030101010101" pitchFamily="2" charset="-122"/>
              </a:rPr>
              <a:t> X </a:t>
            </a:r>
            <a:r>
              <a:rPr lang="en-US" altLang="zh-CN" sz="2800" b="1">
                <a:ea typeface="宋体" panose="02010600030101010101" pitchFamily="2" charset="-122"/>
              </a:rPr>
              <a:t>is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</a:t>
            </a:r>
            <a:r>
              <a:rPr lang="en-US" altLang="zh-CN" sz="2800" i="1">
                <a:ea typeface="宋体" panose="02010600030101010101" pitchFamily="2" charset="-122"/>
              </a:rPr>
              <a:t>declarations</a:t>
            </a:r>
            <a:br>
              <a:rPr lang="en-US" altLang="zh-CN" sz="2800" i="1">
                <a:ea typeface="宋体" panose="02010600030101010101" pitchFamily="2" charset="-122"/>
              </a:rPr>
            </a:br>
            <a:r>
              <a:rPr lang="en-US" altLang="zh-CN" sz="2800" i="1">
                <a:ea typeface="宋体" panose="02010600030101010101" pitchFamily="2" charset="-122"/>
              </a:rPr>
              <a:t>  subprograms local to body</a:t>
            </a:r>
            <a:br>
              <a:rPr lang="en-US" altLang="zh-CN" sz="2800" i="1">
                <a:ea typeface="宋体" panose="02010600030101010101" pitchFamily="2" charset="-122"/>
              </a:rPr>
            </a:br>
            <a:r>
              <a:rPr lang="en-US" altLang="zh-CN" sz="2800" i="1">
                <a:ea typeface="宋体" panose="02010600030101010101" pitchFamily="2" charset="-122"/>
              </a:rPr>
              <a:t>  variables/constants local to body</a:t>
            </a:r>
            <a:br>
              <a:rPr lang="en-US" altLang="zh-CN" sz="2800" i="1">
                <a:ea typeface="宋体" panose="02010600030101010101" pitchFamily="2" charset="-122"/>
              </a:rPr>
            </a:br>
            <a:r>
              <a:rPr lang="en-US" altLang="zh-CN" sz="2800" i="1">
                <a:ea typeface="宋体" panose="02010600030101010101" pitchFamily="2" charset="-122"/>
              </a:rPr>
              <a:t>  subprogram bodies for subprogram</a:t>
            </a:r>
            <a:br>
              <a:rPr lang="en-US" altLang="zh-CN" sz="2800" i="1">
                <a:ea typeface="宋体" panose="02010600030101010101" pitchFamily="2" charset="-122"/>
              </a:rPr>
            </a:br>
            <a:r>
              <a:rPr lang="en-US" altLang="zh-CN" sz="2800" i="1">
                <a:ea typeface="宋体" panose="02010600030101010101" pitchFamily="2" charset="-122"/>
              </a:rPr>
              <a:t>     specs appearing in the package spec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 b="1">
                <a:ea typeface="宋体" panose="02010600030101010101" pitchFamily="2" charset="-122"/>
              </a:rPr>
              <a:t>begin</a:t>
            </a:r>
            <a:br>
              <a:rPr lang="en-US" altLang="zh-CN" sz="2800">
                <a:ea typeface="宋体" panose="02010600030101010101" pitchFamily="2" charset="-122"/>
              </a:rPr>
            </a:br>
            <a:r>
              <a:rPr lang="en-US" altLang="zh-CN" sz="2800">
                <a:ea typeface="宋体" panose="02010600030101010101" pitchFamily="2" charset="-122"/>
              </a:rPr>
              <a:t>   </a:t>
            </a:r>
            <a:r>
              <a:rPr lang="en-US" altLang="zh-CN" sz="2800" i="1">
                <a:ea typeface="宋体" panose="02010600030101010101" pitchFamily="2" charset="-122"/>
              </a:rPr>
              <a:t>initialization statements</a:t>
            </a:r>
            <a:br>
              <a:rPr lang="en-US" altLang="zh-CN" sz="2800" i="1">
                <a:ea typeface="宋体" panose="02010600030101010101" pitchFamily="2" charset="-122"/>
              </a:rPr>
            </a:br>
            <a:r>
              <a:rPr lang="en-US" altLang="zh-CN" sz="2800" b="1">
                <a:ea typeface="宋体" panose="02010600030101010101" pitchFamily="2" charset="-122"/>
              </a:rPr>
              <a:t>end</a:t>
            </a:r>
            <a:r>
              <a:rPr lang="en-US" altLang="zh-CN" sz="2800">
                <a:ea typeface="宋体" panose="02010600030101010101" pitchFamily="2" charset="-122"/>
              </a:rPr>
              <a:t> X;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800">
                <a:ea typeface="宋体" panose="02010600030101010101" pitchFamily="2" charset="-122"/>
              </a:rPr>
              <a:t>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B9D59032-2A2F-9454-27C1-60D3E6621F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R. Dewar © 2004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9E2636F4-72BD-500F-2A73-99EE5F9790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16A5FA-D23C-4F7F-BF56-152F31C28BD2}" type="slidenum">
              <a:rPr lang="zh-CN" altLang="en-US"/>
              <a:pPr/>
              <a:t>9</a:t>
            </a:fld>
            <a:endParaRPr lang="zh-CN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E7C72F1A-8CBD-374A-BDE7-DE85B4E8C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How to be A Client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EFB6206-F736-846B-DC53-F3BC6939A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To access a package, use a WITH:</a:t>
            </a:r>
            <a:br>
              <a:rPr lang="en-US" altLang="zh-CN">
                <a:ea typeface="宋体" panose="02010600030101010101" pitchFamily="2" charset="-122"/>
              </a:rPr>
            </a:b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with</a:t>
            </a:r>
            <a:r>
              <a:rPr lang="en-US" altLang="zh-CN">
                <a:ea typeface="宋体" panose="02010600030101010101" pitchFamily="2" charset="-122"/>
              </a:rPr>
              <a:t> Calendar;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procedure</a:t>
            </a:r>
            <a:r>
              <a:rPr lang="en-US" altLang="zh-CN">
                <a:ea typeface="宋体" panose="02010600030101010101" pitchFamily="2" charset="-122"/>
              </a:rPr>
              <a:t> Main </a:t>
            </a:r>
            <a:r>
              <a:rPr lang="en-US" altLang="zh-CN" b="1">
                <a:ea typeface="宋体" panose="02010600030101010101" pitchFamily="2" charset="-122"/>
              </a:rPr>
              <a:t>is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Today : Calendar.Time;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…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 b="1">
                <a:ea typeface="宋体" panose="02010600030101010101" pitchFamily="2" charset="-122"/>
              </a:rPr>
              <a:t>end</a:t>
            </a:r>
            <a:r>
              <a:rPr lang="en-US" altLang="zh-CN">
                <a:ea typeface="宋体" panose="02010600030101010101" pitchFamily="2" charset="-122"/>
              </a:rPr>
              <a:t> Main;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763</TotalTime>
  <Words>3684</Words>
  <Application>Microsoft Office PowerPoint</Application>
  <PresentationFormat>On-screen Show (4:3)</PresentationFormat>
  <Paragraphs>388</Paragraphs>
  <Slides>55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Tahoma</vt:lpstr>
      <vt:lpstr>Times New Roman</vt:lpstr>
      <vt:lpstr>Wingdings</vt:lpstr>
      <vt:lpstr>Monotype Sorts</vt:lpstr>
      <vt:lpstr>Curtain Call</vt:lpstr>
      <vt:lpstr>An Introduction to Ada</vt:lpstr>
      <vt:lpstr>Basic Structure of a Program</vt:lpstr>
      <vt:lpstr>Procedure</vt:lpstr>
      <vt:lpstr>Function</vt:lpstr>
      <vt:lpstr>Packages</vt:lpstr>
      <vt:lpstr>Package Spec (Declaration)</vt:lpstr>
      <vt:lpstr>Subprogram Specs</vt:lpstr>
      <vt:lpstr>Package Bodies</vt:lpstr>
      <vt:lpstr>How to be A Client</vt:lpstr>
      <vt:lpstr>The Use Clause</vt:lpstr>
      <vt:lpstr>Package Bodies as Clients</vt:lpstr>
      <vt:lpstr>Package Specs as Clients</vt:lpstr>
      <vt:lpstr>The Idea of a Package Spec</vt:lpstr>
      <vt:lpstr>Integer Type Declarations</vt:lpstr>
      <vt:lpstr>Defining Integer Types</vt:lpstr>
      <vt:lpstr>Why Define Integer Types</vt:lpstr>
      <vt:lpstr>Strong Typing</vt:lpstr>
      <vt:lpstr>Integer Subtypes</vt:lpstr>
      <vt:lpstr>Catching Exceptions</vt:lpstr>
      <vt:lpstr>Unsigned (Modular) Types</vt:lpstr>
      <vt:lpstr>Real Types</vt:lpstr>
      <vt:lpstr>Fixed-Point Types</vt:lpstr>
      <vt:lpstr>Character Types</vt:lpstr>
      <vt:lpstr>Enumeration Types</vt:lpstr>
      <vt:lpstr>Boolean Types</vt:lpstr>
      <vt:lpstr>Access Types</vt:lpstr>
      <vt:lpstr>Using Access Types</vt:lpstr>
      <vt:lpstr>Array Types</vt:lpstr>
      <vt:lpstr>Array Bounds and Types</vt:lpstr>
      <vt:lpstr>Unconstrained Arrays</vt:lpstr>
      <vt:lpstr>String Types</vt:lpstr>
      <vt:lpstr>Record Types</vt:lpstr>
      <vt:lpstr>Arrays/Records and Access Types</vt:lpstr>
      <vt:lpstr>What about Union Types?</vt:lpstr>
      <vt:lpstr>Instead, Discriminated Types</vt:lpstr>
      <vt:lpstr>More on Discriminated Records</vt:lpstr>
      <vt:lpstr>More on Discriminated Records</vt:lpstr>
      <vt:lpstr>Other Types</vt:lpstr>
      <vt:lpstr>Statement Forms</vt:lpstr>
      <vt:lpstr>Statement Forms (cont)</vt:lpstr>
      <vt:lpstr>Statements (cont)</vt:lpstr>
      <vt:lpstr>Statements (cont)</vt:lpstr>
      <vt:lpstr>Statements (cont)</vt:lpstr>
      <vt:lpstr>Declaring and Handling Exceptions</vt:lpstr>
      <vt:lpstr>More on Exception Handling</vt:lpstr>
      <vt:lpstr>Block Statement</vt:lpstr>
      <vt:lpstr>Back to Packages</vt:lpstr>
      <vt:lpstr>A Package for Stacks</vt:lpstr>
      <vt:lpstr>A client of Stacks</vt:lpstr>
      <vt:lpstr>A client of Stacks</vt:lpstr>
      <vt:lpstr>Implementation of Stacks</vt:lpstr>
      <vt:lpstr>Generic Packages</vt:lpstr>
      <vt:lpstr>Implementing generic</vt:lpstr>
      <vt:lpstr>Client of Generic</vt:lpstr>
      <vt:lpstr>An Introduction to Ada: That’s all, folks!</vt:lpstr>
    </vt:vector>
  </TitlesOfParts>
  <Company> New 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Ada</dc:title>
  <dc:creator>Robert Dewar</dc:creator>
  <cp:lastModifiedBy>Cale Fairchild</cp:lastModifiedBy>
  <cp:revision>10</cp:revision>
  <dcterms:created xsi:type="dcterms:W3CDTF">2002-09-24T18:28:14Z</dcterms:created>
  <dcterms:modified xsi:type="dcterms:W3CDTF">2024-08-26T18:26:51Z</dcterms:modified>
</cp:coreProperties>
</file>