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B308-37E4-40BB-9488-1B2CEFFDEABC}" type="datetimeFigureOut">
              <a:rPr lang="en-US" smtClean="0"/>
              <a:pPr/>
              <a:t>10/7/2015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E2042-1160-4344-9EBB-B6CB1E3AE04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9499-D6B5-4DF9-9F7F-8E38EDA07B99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469-40B7-40BE-B7F3-92F7EF309B8C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2EAF-F923-45AC-8104-ACA3ED0EB75B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6ED0-6510-4F1A-895B-8957E1D4357B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B47-61BA-46B6-A2CF-B5EF8FDFEBDA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05-F10E-49FA-8BC8-4413EC3CFC61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D83-942A-4446-988E-7EC888792A2B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9482-F8A6-48F7-90C7-56E161D2F133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2B5-F446-4FDE-9617-F7D17A96ABF7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C89D-251D-4A47-9B33-195EEC29DA78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9D42-5B05-4586-9036-1F83EC607F38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B964-E3B7-4990-9677-F4B72784338F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4P13</a:t>
            </a:r>
            <a:br>
              <a:rPr lang="en-CA" dirty="0" smtClean="0"/>
            </a:br>
            <a:r>
              <a:rPr lang="en-CA" dirty="0" smtClean="0"/>
              <a:t>Week 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Talking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Resuming a Thread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1. Removes the thread from its </a:t>
            </a:r>
            <a:r>
              <a:rPr lang="en-CA" b="1" i="1" dirty="0" smtClean="0"/>
              <a:t>turnstile or </a:t>
            </a:r>
            <a:r>
              <a:rPr lang="en-CA" b="1" i="1" dirty="0" err="1" smtClean="0"/>
              <a:t>sleepqueue</a:t>
            </a:r>
            <a:r>
              <a:rPr lang="en-CA" b="1" i="1" dirty="0" smtClean="0"/>
              <a:t>. If it is the last thread to be awakened, the </a:t>
            </a:r>
            <a:r>
              <a:rPr lang="en-CA" i="1" dirty="0" smtClean="0"/>
              <a:t>turnstile or </a:t>
            </a:r>
            <a:r>
              <a:rPr lang="en-CA" i="1" dirty="0" err="1" smtClean="0"/>
              <a:t>sleepqueue</a:t>
            </a:r>
            <a:r>
              <a:rPr lang="en-CA" i="1" dirty="0" smtClean="0"/>
              <a:t> is returned to it. If it is not the last thread to be awakened, a turnstile or </a:t>
            </a:r>
            <a:r>
              <a:rPr lang="en-CA" i="1" dirty="0" err="1" smtClean="0"/>
              <a:t>sleepqueue</a:t>
            </a:r>
            <a:r>
              <a:rPr lang="en-CA" i="1" dirty="0" smtClean="0"/>
              <a:t> from the free list is returned to it.</a:t>
            </a:r>
          </a:p>
          <a:p>
            <a:r>
              <a:rPr lang="en-CA" b="1" dirty="0" smtClean="0"/>
              <a:t>2. </a:t>
            </a:r>
            <a:r>
              <a:rPr lang="en-CA" b="1" dirty="0" err="1" smtClean="0"/>
              <a:t>Recomputes</a:t>
            </a:r>
            <a:r>
              <a:rPr lang="en-CA" b="1" dirty="0" smtClean="0"/>
              <a:t> the user-mode scheduling priority if the thread has been sleeping longer than one </a:t>
            </a:r>
            <a:r>
              <a:rPr lang="en-CA" dirty="0" smtClean="0"/>
              <a:t>second.</a:t>
            </a:r>
          </a:p>
          <a:p>
            <a:r>
              <a:rPr lang="en-CA" b="1" dirty="0" smtClean="0"/>
              <a:t>3. If the thread had been blocked on a </a:t>
            </a:r>
            <a:r>
              <a:rPr lang="en-CA" b="1" i="1" dirty="0" smtClean="0"/>
              <a:t>turnstile, it is placed on the run queue. If the thread had been </a:t>
            </a:r>
            <a:r>
              <a:rPr lang="en-CA" dirty="0" smtClean="0"/>
              <a:t>blocked on a </a:t>
            </a:r>
            <a:r>
              <a:rPr lang="en-CA" i="1" dirty="0" err="1" smtClean="0"/>
              <a:t>sleepqueue</a:t>
            </a:r>
            <a:r>
              <a:rPr lang="en-CA" i="1" dirty="0" smtClean="0"/>
              <a:t>, it is placed on the run queue if it is in a SLEEPING state and if its </a:t>
            </a:r>
            <a:r>
              <a:rPr lang="en-CA" dirty="0" smtClean="0"/>
              <a:t>process is not swapped out of main memory. If the process has been swapped out, the </a:t>
            </a:r>
            <a:r>
              <a:rPr lang="en-CA" i="1" dirty="0" err="1" smtClean="0"/>
              <a:t>swapin</a:t>
            </a:r>
            <a:r>
              <a:rPr lang="en-CA" i="1" dirty="0" smtClean="0"/>
              <a:t> </a:t>
            </a:r>
            <a:r>
              <a:rPr lang="en-CA" dirty="0" smtClean="0"/>
              <a:t>process will be awakened to load it back into memory (see Section 6.12); if the thread is in a STOPPED state, it is not put on a run queue until it is explicitly restarted by a user-level process, either by a </a:t>
            </a:r>
            <a:r>
              <a:rPr lang="en-CA" i="1" dirty="0" err="1" smtClean="0"/>
              <a:t>ptrace</a:t>
            </a:r>
            <a:r>
              <a:rPr lang="en-CA" i="1" dirty="0" smtClean="0"/>
              <a:t> system call (see Section 4.9) or by a continue signal (see Section 4.7).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58200" cy="404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896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4225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Line Callout 3 3"/>
          <p:cNvSpPr/>
          <p:nvPr/>
        </p:nvSpPr>
        <p:spPr>
          <a:xfrm>
            <a:off x="1600200" y="381000"/>
            <a:ext cx="4191000" cy="533400"/>
          </a:xfrm>
          <a:prstGeom prst="borderCallout3">
            <a:avLst>
              <a:gd name="adj1" fmla="val 18750"/>
              <a:gd name="adj2" fmla="val -8333"/>
              <a:gd name="adj3" fmla="val 48488"/>
              <a:gd name="adj4" fmla="val -13995"/>
              <a:gd name="adj5" fmla="val 106298"/>
              <a:gd name="adj6" fmla="val -18448"/>
              <a:gd name="adj7" fmla="val 196928"/>
              <a:gd name="adj8" fmla="val 1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Queue Head, current runnable queue.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5861" y="1312641"/>
            <a:ext cx="1372703" cy="3753881"/>
          </a:xfrm>
          <a:custGeom>
            <a:avLst/>
            <a:gdLst>
              <a:gd name="connsiteX0" fmla="*/ 1362270 w 1372703"/>
              <a:gd name="connsiteY0" fmla="*/ 3604592 h 3753881"/>
              <a:gd name="connsiteX1" fmla="*/ 1334278 w 1372703"/>
              <a:gd name="connsiteY1" fmla="*/ 3651245 h 3753881"/>
              <a:gd name="connsiteX2" fmla="*/ 1324947 w 1372703"/>
              <a:gd name="connsiteY2" fmla="*/ 3679237 h 3753881"/>
              <a:gd name="connsiteX3" fmla="*/ 1296955 w 1372703"/>
              <a:gd name="connsiteY3" fmla="*/ 3697898 h 3753881"/>
              <a:gd name="connsiteX4" fmla="*/ 1268963 w 1372703"/>
              <a:gd name="connsiteY4" fmla="*/ 3725890 h 3753881"/>
              <a:gd name="connsiteX5" fmla="*/ 1129004 w 1372703"/>
              <a:gd name="connsiteY5" fmla="*/ 3753881 h 3753881"/>
              <a:gd name="connsiteX6" fmla="*/ 765110 w 1372703"/>
              <a:gd name="connsiteY6" fmla="*/ 3744551 h 3753881"/>
              <a:gd name="connsiteX7" fmla="*/ 681135 w 1372703"/>
              <a:gd name="connsiteY7" fmla="*/ 3716559 h 3753881"/>
              <a:gd name="connsiteX8" fmla="*/ 625151 w 1372703"/>
              <a:gd name="connsiteY8" fmla="*/ 3697898 h 3753881"/>
              <a:gd name="connsiteX9" fmla="*/ 559837 w 1372703"/>
              <a:gd name="connsiteY9" fmla="*/ 3679237 h 3753881"/>
              <a:gd name="connsiteX10" fmla="*/ 494523 w 1372703"/>
              <a:gd name="connsiteY10" fmla="*/ 3651245 h 3753881"/>
              <a:gd name="connsiteX11" fmla="*/ 475861 w 1372703"/>
              <a:gd name="connsiteY11" fmla="*/ 3632583 h 3753881"/>
              <a:gd name="connsiteX12" fmla="*/ 429208 w 1372703"/>
              <a:gd name="connsiteY12" fmla="*/ 3595261 h 3753881"/>
              <a:gd name="connsiteX13" fmla="*/ 410547 w 1372703"/>
              <a:gd name="connsiteY13" fmla="*/ 3557939 h 3753881"/>
              <a:gd name="connsiteX14" fmla="*/ 391886 w 1372703"/>
              <a:gd name="connsiteY14" fmla="*/ 3539277 h 3753881"/>
              <a:gd name="connsiteX15" fmla="*/ 363894 w 1372703"/>
              <a:gd name="connsiteY15" fmla="*/ 3492624 h 3753881"/>
              <a:gd name="connsiteX16" fmla="*/ 326572 w 1372703"/>
              <a:gd name="connsiteY16" fmla="*/ 3408649 h 3753881"/>
              <a:gd name="connsiteX17" fmla="*/ 317241 w 1372703"/>
              <a:gd name="connsiteY17" fmla="*/ 3371326 h 3753881"/>
              <a:gd name="connsiteX18" fmla="*/ 298580 w 1372703"/>
              <a:gd name="connsiteY18" fmla="*/ 3315343 h 3753881"/>
              <a:gd name="connsiteX19" fmla="*/ 289249 w 1372703"/>
              <a:gd name="connsiteY19" fmla="*/ 3287351 h 3753881"/>
              <a:gd name="connsiteX20" fmla="*/ 279919 w 1372703"/>
              <a:gd name="connsiteY20" fmla="*/ 3250028 h 3753881"/>
              <a:gd name="connsiteX21" fmla="*/ 261257 w 1372703"/>
              <a:gd name="connsiteY21" fmla="*/ 3194045 h 3753881"/>
              <a:gd name="connsiteX22" fmla="*/ 242596 w 1372703"/>
              <a:gd name="connsiteY22" fmla="*/ 3128730 h 3753881"/>
              <a:gd name="connsiteX23" fmla="*/ 233266 w 1372703"/>
              <a:gd name="connsiteY23" fmla="*/ 3054086 h 3753881"/>
              <a:gd name="connsiteX24" fmla="*/ 214604 w 1372703"/>
              <a:gd name="connsiteY24" fmla="*/ 2904796 h 3753881"/>
              <a:gd name="connsiteX25" fmla="*/ 205274 w 1372703"/>
              <a:gd name="connsiteY25" fmla="*/ 2820820 h 3753881"/>
              <a:gd name="connsiteX26" fmla="*/ 195943 w 1372703"/>
              <a:gd name="connsiteY26" fmla="*/ 2708853 h 3753881"/>
              <a:gd name="connsiteX27" fmla="*/ 186612 w 1372703"/>
              <a:gd name="connsiteY27" fmla="*/ 2634208 h 3753881"/>
              <a:gd name="connsiteX28" fmla="*/ 167951 w 1372703"/>
              <a:gd name="connsiteY28" fmla="*/ 2578224 h 3753881"/>
              <a:gd name="connsiteX29" fmla="*/ 158621 w 1372703"/>
              <a:gd name="connsiteY29" fmla="*/ 2531571 h 3753881"/>
              <a:gd name="connsiteX30" fmla="*/ 139959 w 1372703"/>
              <a:gd name="connsiteY30" fmla="*/ 2475588 h 3753881"/>
              <a:gd name="connsiteX31" fmla="*/ 130629 w 1372703"/>
              <a:gd name="connsiteY31" fmla="*/ 2447596 h 3753881"/>
              <a:gd name="connsiteX32" fmla="*/ 111968 w 1372703"/>
              <a:gd name="connsiteY32" fmla="*/ 2372951 h 3753881"/>
              <a:gd name="connsiteX33" fmla="*/ 93306 w 1372703"/>
              <a:gd name="connsiteY33" fmla="*/ 2298306 h 3753881"/>
              <a:gd name="connsiteX34" fmla="*/ 83976 w 1372703"/>
              <a:gd name="connsiteY34" fmla="*/ 2270314 h 3753881"/>
              <a:gd name="connsiteX35" fmla="*/ 65315 w 1372703"/>
              <a:gd name="connsiteY35" fmla="*/ 2186339 h 3753881"/>
              <a:gd name="connsiteX36" fmla="*/ 55984 w 1372703"/>
              <a:gd name="connsiteY36" fmla="*/ 2055710 h 3753881"/>
              <a:gd name="connsiteX37" fmla="*/ 46653 w 1372703"/>
              <a:gd name="connsiteY37" fmla="*/ 2027718 h 3753881"/>
              <a:gd name="connsiteX38" fmla="*/ 37323 w 1372703"/>
              <a:gd name="connsiteY38" fmla="*/ 1869098 h 3753881"/>
              <a:gd name="connsiteX39" fmla="*/ 27992 w 1372703"/>
              <a:gd name="connsiteY39" fmla="*/ 1794453 h 3753881"/>
              <a:gd name="connsiteX40" fmla="*/ 18661 w 1372703"/>
              <a:gd name="connsiteY40" fmla="*/ 1710477 h 3753881"/>
              <a:gd name="connsiteX41" fmla="*/ 0 w 1372703"/>
              <a:gd name="connsiteY41" fmla="*/ 1617171 h 3753881"/>
              <a:gd name="connsiteX42" fmla="*/ 18661 w 1372703"/>
              <a:gd name="connsiteY42" fmla="*/ 1309261 h 3753881"/>
              <a:gd name="connsiteX43" fmla="*/ 27992 w 1372703"/>
              <a:gd name="connsiteY43" fmla="*/ 1262608 h 3753881"/>
              <a:gd name="connsiteX44" fmla="*/ 37323 w 1372703"/>
              <a:gd name="connsiteY44" fmla="*/ 1206624 h 3753881"/>
              <a:gd name="connsiteX45" fmla="*/ 55984 w 1372703"/>
              <a:gd name="connsiteY45" fmla="*/ 1085326 h 3753881"/>
              <a:gd name="connsiteX46" fmla="*/ 65315 w 1372703"/>
              <a:gd name="connsiteY46" fmla="*/ 964028 h 3753881"/>
              <a:gd name="connsiteX47" fmla="*/ 74645 w 1372703"/>
              <a:gd name="connsiteY47" fmla="*/ 908045 h 3753881"/>
              <a:gd name="connsiteX48" fmla="*/ 83976 w 1372703"/>
              <a:gd name="connsiteY48" fmla="*/ 628126 h 3753881"/>
              <a:gd name="connsiteX49" fmla="*/ 93306 w 1372703"/>
              <a:gd name="connsiteY49" fmla="*/ 572143 h 3753881"/>
              <a:gd name="connsiteX50" fmla="*/ 111968 w 1372703"/>
              <a:gd name="connsiteY50" fmla="*/ 516159 h 3753881"/>
              <a:gd name="connsiteX51" fmla="*/ 121298 w 1372703"/>
              <a:gd name="connsiteY51" fmla="*/ 488167 h 3753881"/>
              <a:gd name="connsiteX52" fmla="*/ 130629 w 1372703"/>
              <a:gd name="connsiteY52" fmla="*/ 450845 h 3753881"/>
              <a:gd name="connsiteX53" fmla="*/ 149290 w 1372703"/>
              <a:gd name="connsiteY53" fmla="*/ 394861 h 3753881"/>
              <a:gd name="connsiteX54" fmla="*/ 158621 w 1372703"/>
              <a:gd name="connsiteY54" fmla="*/ 357539 h 3753881"/>
              <a:gd name="connsiteX55" fmla="*/ 177282 w 1372703"/>
              <a:gd name="connsiteY55" fmla="*/ 301555 h 3753881"/>
              <a:gd name="connsiteX56" fmla="*/ 195943 w 1372703"/>
              <a:gd name="connsiteY56" fmla="*/ 273563 h 3753881"/>
              <a:gd name="connsiteX57" fmla="*/ 233266 w 1372703"/>
              <a:gd name="connsiteY57" fmla="*/ 198918 h 3753881"/>
              <a:gd name="connsiteX58" fmla="*/ 270588 w 1372703"/>
              <a:gd name="connsiteY58" fmla="*/ 152265 h 3753881"/>
              <a:gd name="connsiteX59" fmla="*/ 279919 w 1372703"/>
              <a:gd name="connsiteY59" fmla="*/ 124273 h 3753881"/>
              <a:gd name="connsiteX60" fmla="*/ 307910 w 1372703"/>
              <a:gd name="connsiteY60" fmla="*/ 105612 h 3753881"/>
              <a:gd name="connsiteX61" fmla="*/ 326572 w 1372703"/>
              <a:gd name="connsiteY61" fmla="*/ 86951 h 3753881"/>
              <a:gd name="connsiteX62" fmla="*/ 345233 w 1372703"/>
              <a:gd name="connsiteY62" fmla="*/ 58959 h 3753881"/>
              <a:gd name="connsiteX63" fmla="*/ 410547 w 1372703"/>
              <a:gd name="connsiteY63" fmla="*/ 40298 h 3753881"/>
              <a:gd name="connsiteX64" fmla="*/ 671804 w 1372703"/>
              <a:gd name="connsiteY64" fmla="*/ 21637 h 37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72703" h="3753881">
                <a:moveTo>
                  <a:pt x="1362270" y="3604592"/>
                </a:moveTo>
                <a:cubicBezTo>
                  <a:pt x="1335836" y="3683888"/>
                  <a:pt x="1372703" y="3587203"/>
                  <a:pt x="1334278" y="3651245"/>
                </a:cubicBezTo>
                <a:cubicBezTo>
                  <a:pt x="1329218" y="3659679"/>
                  <a:pt x="1331091" y="3671557"/>
                  <a:pt x="1324947" y="3679237"/>
                </a:cubicBezTo>
                <a:cubicBezTo>
                  <a:pt x="1317942" y="3687994"/>
                  <a:pt x="1305570" y="3690719"/>
                  <a:pt x="1296955" y="3697898"/>
                </a:cubicBezTo>
                <a:cubicBezTo>
                  <a:pt x="1286818" y="3706346"/>
                  <a:pt x="1280498" y="3719482"/>
                  <a:pt x="1268963" y="3725890"/>
                </a:cubicBezTo>
                <a:cubicBezTo>
                  <a:pt x="1227612" y="3748863"/>
                  <a:pt x="1173324" y="3748957"/>
                  <a:pt x="1129004" y="3753881"/>
                </a:cubicBezTo>
                <a:cubicBezTo>
                  <a:pt x="1007706" y="3750771"/>
                  <a:pt x="886179" y="3752622"/>
                  <a:pt x="765110" y="3744551"/>
                </a:cubicBezTo>
                <a:cubicBezTo>
                  <a:pt x="765107" y="3744551"/>
                  <a:pt x="695132" y="3721225"/>
                  <a:pt x="681135" y="3716559"/>
                </a:cubicBezTo>
                <a:lnTo>
                  <a:pt x="625151" y="3697898"/>
                </a:lnTo>
                <a:cubicBezTo>
                  <a:pt x="606222" y="3693165"/>
                  <a:pt x="578570" y="3687265"/>
                  <a:pt x="559837" y="3679237"/>
                </a:cubicBezTo>
                <a:cubicBezTo>
                  <a:pt x="479128" y="3644647"/>
                  <a:pt x="560169" y="3673126"/>
                  <a:pt x="494523" y="3651245"/>
                </a:cubicBezTo>
                <a:cubicBezTo>
                  <a:pt x="488302" y="3645024"/>
                  <a:pt x="482731" y="3638079"/>
                  <a:pt x="475861" y="3632583"/>
                </a:cubicBezTo>
                <a:cubicBezTo>
                  <a:pt x="417002" y="3585495"/>
                  <a:pt x="474273" y="3640324"/>
                  <a:pt x="429208" y="3595261"/>
                </a:cubicBezTo>
                <a:cubicBezTo>
                  <a:pt x="422988" y="3582820"/>
                  <a:pt x="418262" y="3569512"/>
                  <a:pt x="410547" y="3557939"/>
                </a:cubicBezTo>
                <a:cubicBezTo>
                  <a:pt x="405667" y="3550619"/>
                  <a:pt x="396412" y="3546820"/>
                  <a:pt x="391886" y="3539277"/>
                </a:cubicBezTo>
                <a:cubicBezTo>
                  <a:pt x="355548" y="3478714"/>
                  <a:pt x="411177" y="3539910"/>
                  <a:pt x="363894" y="3492624"/>
                </a:cubicBezTo>
                <a:cubicBezTo>
                  <a:pt x="341687" y="3426002"/>
                  <a:pt x="356144" y="3453008"/>
                  <a:pt x="326572" y="3408649"/>
                </a:cubicBezTo>
                <a:cubicBezTo>
                  <a:pt x="323462" y="3396208"/>
                  <a:pt x="320926" y="3383609"/>
                  <a:pt x="317241" y="3371326"/>
                </a:cubicBezTo>
                <a:cubicBezTo>
                  <a:pt x="311589" y="3352485"/>
                  <a:pt x="304800" y="3334004"/>
                  <a:pt x="298580" y="3315343"/>
                </a:cubicBezTo>
                <a:cubicBezTo>
                  <a:pt x="295470" y="3306012"/>
                  <a:pt x="291634" y="3296893"/>
                  <a:pt x="289249" y="3287351"/>
                </a:cubicBezTo>
                <a:cubicBezTo>
                  <a:pt x="286139" y="3274910"/>
                  <a:pt x="283604" y="3262311"/>
                  <a:pt x="279919" y="3250028"/>
                </a:cubicBezTo>
                <a:cubicBezTo>
                  <a:pt x="274267" y="3231187"/>
                  <a:pt x="266027" y="3213128"/>
                  <a:pt x="261257" y="3194045"/>
                </a:cubicBezTo>
                <a:cubicBezTo>
                  <a:pt x="249542" y="3147180"/>
                  <a:pt x="255982" y="3168888"/>
                  <a:pt x="242596" y="3128730"/>
                </a:cubicBezTo>
                <a:cubicBezTo>
                  <a:pt x="239486" y="3103849"/>
                  <a:pt x="235761" y="3079037"/>
                  <a:pt x="233266" y="3054086"/>
                </a:cubicBezTo>
                <a:cubicBezTo>
                  <a:pt x="219406" y="2915483"/>
                  <a:pt x="234205" y="2983196"/>
                  <a:pt x="214604" y="2904796"/>
                </a:cubicBezTo>
                <a:cubicBezTo>
                  <a:pt x="211494" y="2876804"/>
                  <a:pt x="207944" y="2848857"/>
                  <a:pt x="205274" y="2820820"/>
                </a:cubicBezTo>
                <a:cubicBezTo>
                  <a:pt x="201723" y="2783537"/>
                  <a:pt x="199670" y="2746119"/>
                  <a:pt x="195943" y="2708853"/>
                </a:cubicBezTo>
                <a:cubicBezTo>
                  <a:pt x="193448" y="2683902"/>
                  <a:pt x="191866" y="2658727"/>
                  <a:pt x="186612" y="2634208"/>
                </a:cubicBezTo>
                <a:cubicBezTo>
                  <a:pt x="182490" y="2614974"/>
                  <a:pt x="171809" y="2597513"/>
                  <a:pt x="167951" y="2578224"/>
                </a:cubicBezTo>
                <a:cubicBezTo>
                  <a:pt x="164841" y="2562673"/>
                  <a:pt x="162794" y="2546871"/>
                  <a:pt x="158621" y="2531571"/>
                </a:cubicBezTo>
                <a:cubicBezTo>
                  <a:pt x="153445" y="2512594"/>
                  <a:pt x="146179" y="2494249"/>
                  <a:pt x="139959" y="2475588"/>
                </a:cubicBezTo>
                <a:cubicBezTo>
                  <a:pt x="136849" y="2466257"/>
                  <a:pt x="132558" y="2457240"/>
                  <a:pt x="130629" y="2447596"/>
                </a:cubicBezTo>
                <a:cubicBezTo>
                  <a:pt x="107806" y="2333486"/>
                  <a:pt x="133484" y="2451842"/>
                  <a:pt x="111968" y="2372951"/>
                </a:cubicBezTo>
                <a:cubicBezTo>
                  <a:pt x="105220" y="2348207"/>
                  <a:pt x="101416" y="2322638"/>
                  <a:pt x="93306" y="2298306"/>
                </a:cubicBezTo>
                <a:cubicBezTo>
                  <a:pt x="90196" y="2288975"/>
                  <a:pt x="86678" y="2279771"/>
                  <a:pt x="83976" y="2270314"/>
                </a:cubicBezTo>
                <a:cubicBezTo>
                  <a:pt x="75188" y="2239556"/>
                  <a:pt x="71731" y="2218422"/>
                  <a:pt x="65315" y="2186339"/>
                </a:cubicBezTo>
                <a:cubicBezTo>
                  <a:pt x="62205" y="2142796"/>
                  <a:pt x="61085" y="2099065"/>
                  <a:pt x="55984" y="2055710"/>
                </a:cubicBezTo>
                <a:cubicBezTo>
                  <a:pt x="54835" y="2045942"/>
                  <a:pt x="47632" y="2037505"/>
                  <a:pt x="46653" y="2027718"/>
                </a:cubicBezTo>
                <a:cubicBezTo>
                  <a:pt x="41383" y="1975016"/>
                  <a:pt x="41547" y="1921894"/>
                  <a:pt x="37323" y="1869098"/>
                </a:cubicBezTo>
                <a:cubicBezTo>
                  <a:pt x="35323" y="1844103"/>
                  <a:pt x="30922" y="1819357"/>
                  <a:pt x="27992" y="1794453"/>
                </a:cubicBezTo>
                <a:cubicBezTo>
                  <a:pt x="24701" y="1766482"/>
                  <a:pt x="23054" y="1738297"/>
                  <a:pt x="18661" y="1710477"/>
                </a:cubicBezTo>
                <a:cubicBezTo>
                  <a:pt x="13714" y="1679147"/>
                  <a:pt x="0" y="1617171"/>
                  <a:pt x="0" y="1617171"/>
                </a:cubicBezTo>
                <a:cubicBezTo>
                  <a:pt x="4608" y="1511202"/>
                  <a:pt x="4861" y="1412759"/>
                  <a:pt x="18661" y="1309261"/>
                </a:cubicBezTo>
                <a:cubicBezTo>
                  <a:pt x="20757" y="1293541"/>
                  <a:pt x="25155" y="1278211"/>
                  <a:pt x="27992" y="1262608"/>
                </a:cubicBezTo>
                <a:cubicBezTo>
                  <a:pt x="31376" y="1243994"/>
                  <a:pt x="34976" y="1225397"/>
                  <a:pt x="37323" y="1206624"/>
                </a:cubicBezTo>
                <a:cubicBezTo>
                  <a:pt x="51756" y="1091159"/>
                  <a:pt x="35471" y="1146864"/>
                  <a:pt x="55984" y="1085326"/>
                </a:cubicBezTo>
                <a:cubicBezTo>
                  <a:pt x="59094" y="1044893"/>
                  <a:pt x="61070" y="1004357"/>
                  <a:pt x="65315" y="964028"/>
                </a:cubicBezTo>
                <a:cubicBezTo>
                  <a:pt x="67295" y="945214"/>
                  <a:pt x="73596" y="926934"/>
                  <a:pt x="74645" y="908045"/>
                </a:cubicBezTo>
                <a:cubicBezTo>
                  <a:pt x="79824" y="814831"/>
                  <a:pt x="78797" y="721340"/>
                  <a:pt x="83976" y="628126"/>
                </a:cubicBezTo>
                <a:cubicBezTo>
                  <a:pt x="85025" y="609237"/>
                  <a:pt x="88718" y="590497"/>
                  <a:pt x="93306" y="572143"/>
                </a:cubicBezTo>
                <a:cubicBezTo>
                  <a:pt x="98077" y="553059"/>
                  <a:pt x="105748" y="534820"/>
                  <a:pt x="111968" y="516159"/>
                </a:cubicBezTo>
                <a:cubicBezTo>
                  <a:pt x="115078" y="506828"/>
                  <a:pt x="118912" y="497709"/>
                  <a:pt x="121298" y="488167"/>
                </a:cubicBezTo>
                <a:cubicBezTo>
                  <a:pt x="124408" y="475726"/>
                  <a:pt x="126944" y="463128"/>
                  <a:pt x="130629" y="450845"/>
                </a:cubicBezTo>
                <a:cubicBezTo>
                  <a:pt x="136281" y="432004"/>
                  <a:pt x="144519" y="413944"/>
                  <a:pt x="149290" y="394861"/>
                </a:cubicBezTo>
                <a:cubicBezTo>
                  <a:pt x="152400" y="382420"/>
                  <a:pt x="154936" y="369822"/>
                  <a:pt x="158621" y="357539"/>
                </a:cubicBezTo>
                <a:cubicBezTo>
                  <a:pt x="164273" y="338698"/>
                  <a:pt x="166371" y="317922"/>
                  <a:pt x="177282" y="301555"/>
                </a:cubicBezTo>
                <a:cubicBezTo>
                  <a:pt x="183502" y="292224"/>
                  <a:pt x="191389" y="283811"/>
                  <a:pt x="195943" y="273563"/>
                </a:cubicBezTo>
                <a:cubicBezTo>
                  <a:pt x="230251" y="196369"/>
                  <a:pt x="194941" y="237241"/>
                  <a:pt x="233266" y="198918"/>
                </a:cubicBezTo>
                <a:cubicBezTo>
                  <a:pt x="256716" y="128562"/>
                  <a:pt x="222356" y="212554"/>
                  <a:pt x="270588" y="152265"/>
                </a:cubicBezTo>
                <a:cubicBezTo>
                  <a:pt x="276732" y="144585"/>
                  <a:pt x="273775" y="131953"/>
                  <a:pt x="279919" y="124273"/>
                </a:cubicBezTo>
                <a:cubicBezTo>
                  <a:pt x="286924" y="115517"/>
                  <a:pt x="299154" y="112617"/>
                  <a:pt x="307910" y="105612"/>
                </a:cubicBezTo>
                <a:cubicBezTo>
                  <a:pt x="314779" y="100117"/>
                  <a:pt x="321076" y="93820"/>
                  <a:pt x="326572" y="86951"/>
                </a:cubicBezTo>
                <a:cubicBezTo>
                  <a:pt x="333577" y="78194"/>
                  <a:pt x="336476" y="65964"/>
                  <a:pt x="345233" y="58959"/>
                </a:cubicBezTo>
                <a:cubicBezTo>
                  <a:pt x="351506" y="53940"/>
                  <a:pt x="407862" y="41104"/>
                  <a:pt x="410547" y="40298"/>
                </a:cubicBezTo>
                <a:cubicBezTo>
                  <a:pt x="544879" y="0"/>
                  <a:pt x="400129" y="21637"/>
                  <a:pt x="671804" y="21637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Run Thread Queues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b="1" dirty="0" smtClean="0"/>
              <a:t>1. Ensures that our caller acquired the lock associated with the run queue.</a:t>
            </a:r>
          </a:p>
          <a:p>
            <a:pPr>
              <a:buNone/>
            </a:pPr>
            <a:r>
              <a:rPr lang="en-CA" b="1" dirty="0" smtClean="0"/>
              <a:t>2. Locates a nonempty run queue by finding the location of the first nonzero bit in the </a:t>
            </a:r>
            <a:r>
              <a:rPr lang="en-CA" b="1" i="1" dirty="0" err="1" smtClean="0"/>
              <a:t>rq_status</a:t>
            </a:r>
            <a:endParaRPr lang="en-CA" b="1" i="1" dirty="0" smtClean="0"/>
          </a:p>
          <a:p>
            <a:pPr>
              <a:buNone/>
            </a:pPr>
            <a:r>
              <a:rPr lang="en-CA" dirty="0" smtClean="0"/>
              <a:t>bit vector. If </a:t>
            </a:r>
            <a:r>
              <a:rPr lang="en-CA" i="1" dirty="0" err="1" smtClean="0"/>
              <a:t>rq_status</a:t>
            </a:r>
            <a:r>
              <a:rPr lang="en-CA" i="1" dirty="0" smtClean="0"/>
              <a:t> is zero, there are no threads to run, so selects an </a:t>
            </a:r>
            <a:r>
              <a:rPr lang="en-CA" b="1" i="1" dirty="0" smtClean="0"/>
              <a:t>idle loop thread.</a:t>
            </a:r>
          </a:p>
          <a:p>
            <a:pPr>
              <a:buNone/>
            </a:pPr>
            <a:r>
              <a:rPr lang="en-CA" b="1" dirty="0" smtClean="0"/>
              <a:t>3. Given a nonempty run queue, removes the first thread on the queue.</a:t>
            </a:r>
          </a:p>
          <a:p>
            <a:pPr>
              <a:buNone/>
            </a:pPr>
            <a:r>
              <a:rPr lang="en-CA" b="1" dirty="0" smtClean="0"/>
              <a:t>4. If this run queue is now empty as a result of removing the thread, clears the appropriate bit in</a:t>
            </a:r>
          </a:p>
          <a:p>
            <a:pPr>
              <a:buNone/>
            </a:pPr>
            <a:r>
              <a:rPr lang="en-CA" i="1" dirty="0" err="1" smtClean="0"/>
              <a:t>rq_status</a:t>
            </a:r>
            <a:r>
              <a:rPr lang="en-CA" i="1" dirty="0" smtClean="0"/>
              <a:t>.</a:t>
            </a:r>
          </a:p>
          <a:p>
            <a:pPr>
              <a:buNone/>
            </a:pPr>
            <a:r>
              <a:rPr lang="en-CA" b="1" dirty="0" smtClean="0"/>
              <a:t>5. Returns the selected thread.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Interactivity Score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077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7105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2895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If sleep exceeds runtime.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57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If runtime exceeds sleep time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25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Scaling factor is used to provide  enhanced separation between interactive and non-interactive threads.</a:t>
            </a:r>
            <a:endParaRPr lang="en-C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1. Allocating and initializing a new process structure for the child process</a:t>
            </a:r>
          </a:p>
          <a:p>
            <a:pPr>
              <a:buNone/>
            </a:pPr>
            <a:r>
              <a:rPr lang="en-CA" b="1" dirty="0" smtClean="0"/>
              <a:t>2. Duplicating the context of the parent (including the thread structure and </a:t>
            </a:r>
            <a:r>
              <a:rPr lang="en-CA" b="1" dirty="0" smtClean="0"/>
              <a:t>virtual-memory (resources</a:t>
            </a:r>
            <a:r>
              <a:rPr lang="en-CA" b="1" dirty="0" smtClean="0"/>
              <a:t>) for the child process</a:t>
            </a:r>
          </a:p>
          <a:p>
            <a:pPr>
              <a:buNone/>
            </a:pPr>
            <a:r>
              <a:rPr lang="en-CA" b="1" dirty="0" smtClean="0"/>
              <a:t>3. Scheduling the child process to run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Fork Copies to Child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/>
              <a:t>process group and session</a:t>
            </a:r>
          </a:p>
          <a:p>
            <a:r>
              <a:rPr lang="en-CA" dirty="0" smtClean="0"/>
              <a:t>The </a:t>
            </a:r>
            <a:r>
              <a:rPr lang="en-CA" dirty="0" smtClean="0"/>
              <a:t>signal state (ignored, caught, and blocked signal masks)</a:t>
            </a:r>
          </a:p>
          <a:p>
            <a:r>
              <a:rPr lang="en-CA" dirty="0" smtClean="0"/>
              <a:t>The </a:t>
            </a:r>
            <a:r>
              <a:rPr lang="en-CA" i="1" dirty="0" err="1" smtClean="0"/>
              <a:t>p_nice</a:t>
            </a:r>
            <a:r>
              <a:rPr lang="en-CA" i="1" dirty="0" smtClean="0"/>
              <a:t> scheduling parameter</a:t>
            </a:r>
          </a:p>
          <a:p>
            <a:r>
              <a:rPr lang="en-CA" dirty="0" smtClean="0"/>
              <a:t>A </a:t>
            </a:r>
            <a:r>
              <a:rPr lang="en-CA" dirty="0" smtClean="0"/>
              <a:t>reference to the parent’s credential</a:t>
            </a:r>
          </a:p>
          <a:p>
            <a:r>
              <a:rPr lang="en-CA" dirty="0" smtClean="0"/>
              <a:t>A </a:t>
            </a:r>
            <a:r>
              <a:rPr lang="en-CA" dirty="0" smtClean="0"/>
              <a:t>reference to the parent’s set of open files</a:t>
            </a:r>
          </a:p>
          <a:p>
            <a:r>
              <a:rPr lang="en-CA" dirty="0" smtClean="0"/>
              <a:t>A </a:t>
            </a:r>
            <a:r>
              <a:rPr lang="en-CA" dirty="0" smtClean="0"/>
              <a:t>reference to the parent’s limits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Fork sets child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The </a:t>
            </a:r>
            <a:r>
              <a:rPr lang="en-CA" dirty="0" smtClean="0"/>
              <a:t>process’s signal-actions structure</a:t>
            </a:r>
          </a:p>
          <a:p>
            <a:r>
              <a:rPr lang="en-CA" dirty="0" smtClean="0"/>
              <a:t>Zeroing </a:t>
            </a:r>
            <a:r>
              <a:rPr lang="en-CA" dirty="0" smtClean="0"/>
              <a:t>the process’s statistics structure</a:t>
            </a:r>
          </a:p>
          <a:p>
            <a:r>
              <a:rPr lang="en-CA" dirty="0" smtClean="0"/>
              <a:t>Entry </a:t>
            </a:r>
            <a:r>
              <a:rPr lang="en-CA" dirty="0" smtClean="0"/>
              <a:t>onto the list of all processes</a:t>
            </a:r>
          </a:p>
          <a:p>
            <a:r>
              <a:rPr lang="en-CA" dirty="0" smtClean="0"/>
              <a:t>Entry </a:t>
            </a:r>
            <a:r>
              <a:rPr lang="en-CA" dirty="0" smtClean="0"/>
              <a:t>onto the child list of the parent and the back pointer to the parent</a:t>
            </a:r>
          </a:p>
          <a:p>
            <a:r>
              <a:rPr lang="en-CA" dirty="0" smtClean="0"/>
              <a:t>Entry </a:t>
            </a:r>
            <a:r>
              <a:rPr lang="en-CA" dirty="0" smtClean="0"/>
              <a:t>onto the parent’s process-group list</a:t>
            </a:r>
          </a:p>
          <a:p>
            <a:r>
              <a:rPr lang="en-CA" dirty="0" smtClean="0"/>
              <a:t>Entry </a:t>
            </a:r>
            <a:r>
              <a:rPr lang="en-CA" dirty="0" smtClean="0"/>
              <a:t>onto the hash structure that allows the process to be looked up by its PID</a:t>
            </a:r>
          </a:p>
          <a:p>
            <a:r>
              <a:rPr lang="en-CA" dirty="0" smtClean="0"/>
              <a:t>A </a:t>
            </a:r>
            <a:r>
              <a:rPr lang="en-CA" dirty="0" smtClean="0"/>
              <a:t>new PID for the process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Exit()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Canceling </a:t>
            </a:r>
            <a:r>
              <a:rPr lang="en-CA" dirty="0" smtClean="0"/>
              <a:t>any pending timers</a:t>
            </a:r>
          </a:p>
          <a:p>
            <a:r>
              <a:rPr lang="en-CA" dirty="0" smtClean="0"/>
              <a:t>Releasing </a:t>
            </a:r>
            <a:r>
              <a:rPr lang="en-CA" dirty="0" smtClean="0"/>
              <a:t>virtual-memory resources</a:t>
            </a:r>
          </a:p>
          <a:p>
            <a:r>
              <a:rPr lang="en-CA" dirty="0" smtClean="0"/>
              <a:t>Closing </a:t>
            </a:r>
            <a:r>
              <a:rPr lang="en-CA" dirty="0" smtClean="0"/>
              <a:t>open descriptors</a:t>
            </a:r>
          </a:p>
          <a:p>
            <a:r>
              <a:rPr lang="en-CA" dirty="0" smtClean="0"/>
              <a:t>H</a:t>
            </a:r>
            <a:r>
              <a:rPr lang="en-CA" dirty="0" smtClean="0"/>
              <a:t>andling </a:t>
            </a:r>
            <a:r>
              <a:rPr lang="en-CA" dirty="0" smtClean="0"/>
              <a:t>stopped or traced child </a:t>
            </a:r>
            <a:r>
              <a:rPr lang="en-CA" dirty="0" smtClean="0"/>
              <a:t>processes</a:t>
            </a:r>
          </a:p>
          <a:p>
            <a:r>
              <a:rPr lang="en-CA" dirty="0" smtClean="0"/>
              <a:t>After termination</a:t>
            </a:r>
          </a:p>
          <a:p>
            <a:pPr lvl="1"/>
            <a:r>
              <a:rPr lang="en-CA" dirty="0" smtClean="0"/>
              <a:t>Usage statistics are processed for accounting.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 State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067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303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4740588" cy="59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95586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80068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604677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err="1" smtClean="0"/>
              <a:t>Catagories</a:t>
            </a:r>
            <a:endParaRPr lang="en-CA" dirty="0" smtClean="0"/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Process identification</a:t>
            </a:r>
            <a:r>
              <a:rPr lang="en-CA" dirty="0" smtClean="0"/>
              <a:t>: the PID and the parent PID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Signal state</a:t>
            </a:r>
            <a:r>
              <a:rPr lang="en-CA" dirty="0" smtClean="0"/>
              <a:t>: signals pending delivery and summary of signal actions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Tracing</a:t>
            </a:r>
            <a:r>
              <a:rPr lang="en-CA" dirty="0" smtClean="0"/>
              <a:t>: process tracing information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Timers</a:t>
            </a:r>
            <a:r>
              <a:rPr lang="en-CA" dirty="0" smtClean="0"/>
              <a:t>: real-time timer and CPU-utilization counters</a:t>
            </a:r>
          </a:p>
          <a:p>
            <a:r>
              <a:rPr lang="en-CA" dirty="0" smtClean="0"/>
              <a:t>Process Substructures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Process-group identification</a:t>
            </a:r>
            <a:r>
              <a:rPr lang="en-CA" dirty="0" smtClean="0"/>
              <a:t>: the process group and the session to which the process belongs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User </a:t>
            </a:r>
            <a:r>
              <a:rPr lang="en-CA" b="1" i="1" dirty="0" smtClean="0">
                <a:solidFill>
                  <a:srgbClr val="FF0000"/>
                </a:solidFill>
              </a:rPr>
              <a:t>credentials</a:t>
            </a:r>
            <a:r>
              <a:rPr lang="en-CA" b="1" i="1" dirty="0" smtClean="0"/>
              <a:t>: the real, effective, and saved user and group identifiers; credentials are </a:t>
            </a:r>
            <a:r>
              <a:rPr lang="en-CA" dirty="0" smtClean="0"/>
              <a:t>described more fully in Chapter 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 Structure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CA" dirty="0" smtClean="0">
                <a:solidFill>
                  <a:srgbClr val="FF0000"/>
                </a:solidFill>
              </a:rPr>
              <a:t>Memory management</a:t>
            </a:r>
            <a:r>
              <a:rPr lang="en-CA" dirty="0" smtClean="0"/>
              <a:t>: the structure that describes the allocation of virtual address space used by the process; the virtual-address space and its related structures are described more fully in Chapter 6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File descriptors: </a:t>
            </a:r>
            <a:r>
              <a:rPr lang="en-CA" dirty="0" smtClean="0"/>
              <a:t>an array of pointers to file entries indexed by the process’s open file descriptors; also, the open file flags and current directory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System call vector</a:t>
            </a:r>
            <a:r>
              <a:rPr lang="en-CA" dirty="0" smtClean="0"/>
              <a:t>: the mapping of system call numbers to actions; in addition to current and deprecated native FreeBSD executable formats, the kernel can run binaries compiled for several other UNIX variants such as Linux and System V Release 4 by providing alternative system call vectors when such environments are requested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Resource accounting: </a:t>
            </a:r>
            <a:r>
              <a:rPr lang="en-CA" dirty="0" smtClean="0"/>
              <a:t>the </a:t>
            </a:r>
            <a:r>
              <a:rPr lang="en-CA" i="1" dirty="0" err="1" smtClean="0"/>
              <a:t>rlimit</a:t>
            </a:r>
            <a:r>
              <a:rPr lang="en-CA" i="1" dirty="0" smtClean="0"/>
              <a:t> structures that describe the utilization of the many resources </a:t>
            </a:r>
            <a:r>
              <a:rPr lang="en-CA" dirty="0" smtClean="0"/>
              <a:t>provided by the system (see Section 3.7)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Statistics: </a:t>
            </a:r>
            <a:r>
              <a:rPr lang="en-CA" dirty="0" smtClean="0"/>
              <a:t>statistics collected while the process is running that are reported when it exits and are written to the accounting file; also includes process timers and profiling information if the latter is being collected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Signal actions: </a:t>
            </a:r>
            <a:r>
              <a:rPr lang="en-CA" dirty="0" smtClean="0"/>
              <a:t>the action to take when a signal is posted to a process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Thread structure: </a:t>
            </a:r>
            <a:r>
              <a:rPr lang="en-CA" dirty="0" smtClean="0"/>
              <a:t>the contents of the thread structure (described at the end of this section)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7696200" cy="225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981200"/>
            <a:ext cx="92106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6473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Thread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Scheduling</a:t>
            </a:r>
            <a:r>
              <a:rPr lang="en-CA" dirty="0" smtClean="0"/>
              <a:t>: the thread priority, user-mode scheduling priority, recent CPU utilization, and amount of time spent sleeping; the run state of a thread (</a:t>
            </a:r>
            <a:r>
              <a:rPr lang="en-CA" dirty="0" err="1" smtClean="0"/>
              <a:t>runnable</a:t>
            </a:r>
            <a:r>
              <a:rPr lang="en-CA" dirty="0" smtClean="0"/>
              <a:t>, sleeping); additional status flags; if the thread is sleeping, the </a:t>
            </a:r>
            <a:r>
              <a:rPr lang="en-CA" b="1" i="1" dirty="0" smtClean="0"/>
              <a:t>wait channel, the identity of the event for which the thread is </a:t>
            </a:r>
            <a:r>
              <a:rPr lang="en-CA" dirty="0" smtClean="0"/>
              <a:t>waiting (see Section 4.3), and a pointer to a string describing the event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TSB (Thread State Block): </a:t>
            </a:r>
            <a:r>
              <a:rPr lang="en-CA" dirty="0" smtClean="0"/>
              <a:t>the user- and kernel-mode execution states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Kernel stack: </a:t>
            </a:r>
            <a:r>
              <a:rPr lang="en-CA" dirty="0" smtClean="0"/>
              <a:t>the per-thread execution stack for the kernel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Machine state: </a:t>
            </a:r>
            <a:r>
              <a:rPr lang="en-CA" dirty="0" smtClean="0"/>
              <a:t>the machine-dependent thread information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4673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938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4P13 Week 3</vt:lpstr>
      <vt:lpstr>Process State</vt:lpstr>
      <vt:lpstr>Process Structure</vt:lpstr>
      <vt:lpstr>Process Structure Cont.</vt:lpstr>
      <vt:lpstr>Slide 5</vt:lpstr>
      <vt:lpstr>Slide 6</vt:lpstr>
      <vt:lpstr>Slide 7</vt:lpstr>
      <vt:lpstr>Thread Structure</vt:lpstr>
      <vt:lpstr>Slide 9</vt:lpstr>
      <vt:lpstr>Resuming a Thread</vt:lpstr>
      <vt:lpstr>Slide 11</vt:lpstr>
      <vt:lpstr>Slide 12</vt:lpstr>
      <vt:lpstr>Slide 13</vt:lpstr>
      <vt:lpstr>Run Thread Queues</vt:lpstr>
      <vt:lpstr>Interactivity Score</vt:lpstr>
      <vt:lpstr>Fork</vt:lpstr>
      <vt:lpstr>Fork Copies to Child</vt:lpstr>
      <vt:lpstr>Fork sets child parameters</vt:lpstr>
      <vt:lpstr>Exit()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4P13 Week 3</dc:title>
  <dc:creator>Dave Bockus</dc:creator>
  <cp:lastModifiedBy>bockusd</cp:lastModifiedBy>
  <cp:revision>52</cp:revision>
  <dcterms:created xsi:type="dcterms:W3CDTF">2006-08-16T00:00:00Z</dcterms:created>
  <dcterms:modified xsi:type="dcterms:W3CDTF">2015-10-08T02:56:58Z</dcterms:modified>
</cp:coreProperties>
</file>