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9" r:id="rId14"/>
    <p:sldId id="281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6CF7B-9E9E-4216-A059-67CAFA38D9DF}" type="datetimeFigureOut">
              <a:rPr lang="en-US" smtClean="0"/>
              <a:pPr/>
              <a:t>11/11/2015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76C7B-1DB5-44BE-8EF0-C6F435C0994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C457-8182-4015-8654-F9F5056BDAF5}" type="datetime1">
              <a:rPr lang="en-CA" smtClean="0"/>
              <a:pPr/>
              <a:t>11/11/2015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5498-D62C-475C-B0AC-AB2184D40563}" type="datetime1">
              <a:rPr lang="en-CA" smtClean="0"/>
              <a:pPr/>
              <a:t>11/11/2015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0932-4330-4F75-8356-E4FD840F3F46}" type="datetime1">
              <a:rPr lang="en-CA" smtClean="0"/>
              <a:pPr/>
              <a:t>11/11/2015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87BF-6EC7-4169-A4ED-F795C3C8AF5D}" type="datetime1">
              <a:rPr lang="en-CA" smtClean="0"/>
              <a:pPr/>
              <a:t>11/11/2015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7EC-7603-490A-BD31-CA3E9E8B14BA}" type="datetime1">
              <a:rPr lang="en-CA" smtClean="0"/>
              <a:pPr/>
              <a:t>11/11/2015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A23E-8317-4704-AC7D-CD0C4896B38F}" type="datetime1">
              <a:rPr lang="en-CA" smtClean="0"/>
              <a:pPr/>
              <a:t>11/11/2015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E70-DEE3-4011-80BA-4A4327C4A358}" type="datetime1">
              <a:rPr lang="en-CA" smtClean="0"/>
              <a:pPr/>
              <a:t>11/11/2015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D90A-845F-40BB-92EC-EB65744AD34C}" type="datetime1">
              <a:rPr lang="en-CA" smtClean="0"/>
              <a:pPr/>
              <a:t>11/11/2015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DB23-06DC-4AD7-B50B-EB0A65255371}" type="datetime1">
              <a:rPr lang="en-CA" smtClean="0"/>
              <a:pPr/>
              <a:t>11/11/2015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F24D-6BCA-4641-BAB5-375753CDEB17}" type="datetime1">
              <a:rPr lang="en-CA" smtClean="0"/>
              <a:pPr/>
              <a:t>11/11/2015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FB4A-4BF1-4140-8447-53E1B56D9308}" type="datetime1">
              <a:rPr lang="en-CA" smtClean="0"/>
              <a:pPr/>
              <a:t>11/11/2015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9B70-4A65-49AD-BF6F-12D5301C8ED4}" type="datetime1">
              <a:rPr lang="en-CA" smtClean="0"/>
              <a:pPr/>
              <a:t>11/11/2015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F7796-6F82-484F-8E83-D69FC3092F1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4P13</a:t>
            </a:r>
            <a:br>
              <a:rPr lang="en-CA" dirty="0" smtClean="0"/>
            </a:br>
            <a:r>
              <a:rPr lang="en-CA" dirty="0" smtClean="0"/>
              <a:t>Week 7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Talking Points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Segment </a:t>
            </a:r>
            <a:r>
              <a:rPr lang="en-CA" dirty="0"/>
              <a:t>A</a:t>
            </a:r>
            <a:r>
              <a:rPr lang="en-CA" dirty="0" smtClean="0"/>
              <a:t>llocation </a:t>
            </a:r>
            <a:r>
              <a:rPr lang="en-CA" dirty="0"/>
              <a:t>P</a:t>
            </a:r>
            <a:r>
              <a:rPr lang="en-CA" dirty="0" smtClean="0"/>
              <a:t>olicies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VM_BESTFIT</a:t>
            </a:r>
            <a:r>
              <a:rPr lang="en-CA" dirty="0"/>
              <a:t>: </a:t>
            </a:r>
            <a:r>
              <a:rPr lang="en-CA" dirty="0">
                <a:solidFill>
                  <a:srgbClr val="FF0000"/>
                </a:solidFill>
              </a:rPr>
              <a:t>Search for the smallest segment on </a:t>
            </a:r>
            <a:r>
              <a:rPr lang="en-CA" dirty="0" err="1">
                <a:solidFill>
                  <a:srgbClr val="FF0000"/>
                </a:solidFill>
              </a:rPr>
              <a:t>freelist</a:t>
            </a:r>
            <a:r>
              <a:rPr lang="en-CA" dirty="0">
                <a:solidFill>
                  <a:srgbClr val="FF0000"/>
                </a:solidFill>
              </a:rPr>
              <a:t>[n] </a:t>
            </a:r>
            <a:r>
              <a:rPr lang="en-CA" dirty="0"/>
              <a:t>that can satisfy the allocation. </a:t>
            </a:r>
            <a:r>
              <a:rPr lang="en-CA" dirty="0" smtClean="0"/>
              <a:t>If none </a:t>
            </a:r>
            <a:r>
              <a:rPr lang="en-CA" dirty="0"/>
              <a:t>are found, search for the smallest segment on </a:t>
            </a:r>
            <a:r>
              <a:rPr lang="en-CA" dirty="0" err="1"/>
              <a:t>freelist</a:t>
            </a:r>
            <a:r>
              <a:rPr lang="en-CA" dirty="0"/>
              <a:t>[n + 1] that can satisfy the allocation.</a:t>
            </a:r>
          </a:p>
          <a:p>
            <a:r>
              <a:rPr lang="en-CA" dirty="0" smtClean="0"/>
              <a:t>VM_INSTANTFIT</a:t>
            </a:r>
            <a:r>
              <a:rPr lang="en-CA" dirty="0"/>
              <a:t>: </a:t>
            </a:r>
            <a:r>
              <a:rPr lang="en-CA" dirty="0">
                <a:solidFill>
                  <a:srgbClr val="FF0000"/>
                </a:solidFill>
              </a:rPr>
              <a:t>If the size is exactly 2</a:t>
            </a:r>
            <a:r>
              <a:rPr lang="en-CA" i="1" dirty="0">
                <a:solidFill>
                  <a:srgbClr val="FF0000"/>
                </a:solidFill>
              </a:rPr>
              <a:t>n, take the first segment on </a:t>
            </a:r>
            <a:r>
              <a:rPr lang="en-CA" i="1" dirty="0" err="1">
                <a:solidFill>
                  <a:srgbClr val="FF0000"/>
                </a:solidFill>
              </a:rPr>
              <a:t>freelist</a:t>
            </a:r>
            <a:r>
              <a:rPr lang="en-CA" i="1" dirty="0">
                <a:solidFill>
                  <a:srgbClr val="FF0000"/>
                </a:solidFill>
              </a:rPr>
              <a:t>[n].</a:t>
            </a:r>
            <a:r>
              <a:rPr lang="en-CA" i="1" dirty="0"/>
              <a:t> Otherwise, </a:t>
            </a:r>
            <a:r>
              <a:rPr lang="en-CA" i="1" dirty="0" smtClean="0"/>
              <a:t>take </a:t>
            </a:r>
            <a:r>
              <a:rPr lang="en-CA" dirty="0" smtClean="0"/>
              <a:t>the </a:t>
            </a:r>
            <a:r>
              <a:rPr lang="en-CA" dirty="0"/>
              <a:t>first segment on </a:t>
            </a:r>
            <a:r>
              <a:rPr lang="en-CA" dirty="0" err="1"/>
              <a:t>freelist</a:t>
            </a:r>
            <a:r>
              <a:rPr lang="en-CA" dirty="0"/>
              <a:t>[n+1]. Any segment on this </a:t>
            </a:r>
            <a:r>
              <a:rPr lang="en-CA" dirty="0" err="1"/>
              <a:t>freelist</a:t>
            </a:r>
            <a:r>
              <a:rPr lang="en-CA" dirty="0"/>
              <a:t> is necessarily large enough </a:t>
            </a:r>
            <a:r>
              <a:rPr lang="en-CA" dirty="0" smtClean="0"/>
              <a:t>to satisfy </a:t>
            </a:r>
            <a:r>
              <a:rPr lang="en-CA" dirty="0"/>
              <a:t>the allocation, yielding constant-time performance with a reasonably good fit. Instant </a:t>
            </a:r>
            <a:r>
              <a:rPr lang="en-CA" dirty="0" smtClean="0"/>
              <a:t>fit is </a:t>
            </a:r>
            <a:r>
              <a:rPr lang="en-CA" dirty="0"/>
              <a:t>the default in FreeBSD because it guarantees constant-time performance, provides </a:t>
            </a:r>
            <a:r>
              <a:rPr lang="en-CA" dirty="0" smtClean="0"/>
              <a:t>low fragmentation </a:t>
            </a:r>
            <a:r>
              <a:rPr lang="en-CA" dirty="0"/>
              <a:t>in practice, and is easy to implement.</a:t>
            </a:r>
          </a:p>
          <a:p>
            <a:r>
              <a:rPr lang="en-CA" dirty="0" smtClean="0"/>
              <a:t>VM_NEXTFIT</a:t>
            </a:r>
            <a:r>
              <a:rPr lang="en-CA" dirty="0"/>
              <a:t>: </a:t>
            </a:r>
            <a:r>
              <a:rPr lang="en-CA" dirty="0">
                <a:solidFill>
                  <a:srgbClr val="FF0000"/>
                </a:solidFill>
              </a:rPr>
              <a:t>Ignore the </a:t>
            </a:r>
            <a:r>
              <a:rPr lang="en-CA" dirty="0" err="1">
                <a:solidFill>
                  <a:srgbClr val="FF0000"/>
                </a:solidFill>
              </a:rPr>
              <a:t>freelists</a:t>
            </a:r>
            <a:r>
              <a:rPr lang="en-CA" dirty="0">
                <a:solidFill>
                  <a:srgbClr val="FF0000"/>
                </a:solidFill>
              </a:rPr>
              <a:t> altogether and search the arena for the next free </a:t>
            </a:r>
            <a:r>
              <a:rPr lang="en-CA" dirty="0" smtClean="0">
                <a:solidFill>
                  <a:srgbClr val="FF0000"/>
                </a:solidFill>
              </a:rPr>
              <a:t>segment after </a:t>
            </a:r>
            <a:r>
              <a:rPr lang="en-CA" dirty="0">
                <a:solidFill>
                  <a:srgbClr val="FF0000"/>
                </a:solidFill>
              </a:rPr>
              <a:t>the one previously allocated. </a:t>
            </a:r>
            <a:r>
              <a:rPr lang="en-CA" dirty="0"/>
              <a:t>This option is not supported in FreeBSD 10. The </a:t>
            </a:r>
            <a:r>
              <a:rPr lang="en-CA" i="1" dirty="0" err="1"/>
              <a:t>vmem</a:t>
            </a:r>
            <a:r>
              <a:rPr lang="en-CA" i="1" dirty="0"/>
              <a:t> </a:t>
            </a:r>
            <a:r>
              <a:rPr lang="en-CA" i="1" dirty="0" smtClean="0"/>
              <a:t>in </a:t>
            </a:r>
            <a:r>
              <a:rPr lang="en-CA" dirty="0" smtClean="0"/>
              <a:t>Solaris </a:t>
            </a:r>
            <a:r>
              <a:rPr lang="en-CA" dirty="0"/>
              <a:t>supports it for allocating resources like process identifiers.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7208652" cy="31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601079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24944"/>
            <a:ext cx="663406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13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261938"/>
            <a:ext cx="528637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Vm_object</a:t>
            </a:r>
            <a:r>
              <a:rPr lang="en-CA" dirty="0" smtClean="0"/>
              <a:t> Stores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A collection of the </a:t>
            </a:r>
            <a:r>
              <a:rPr lang="en-CA" dirty="0" smtClean="0">
                <a:solidFill>
                  <a:srgbClr val="FF0000"/>
                </a:solidFill>
              </a:rPr>
              <a:t>pages for that </a:t>
            </a:r>
            <a:r>
              <a:rPr lang="en-CA" i="1" dirty="0" err="1" smtClean="0">
                <a:solidFill>
                  <a:srgbClr val="FF0000"/>
                </a:solidFill>
              </a:rPr>
              <a:t>vm_object</a:t>
            </a:r>
            <a:r>
              <a:rPr lang="en-CA" i="1" dirty="0" smtClean="0">
                <a:solidFill>
                  <a:srgbClr val="FF0000"/>
                </a:solidFill>
              </a:rPr>
              <a:t> that are currently resident in main memory</a:t>
            </a:r>
            <a:r>
              <a:rPr lang="en-CA" i="1" dirty="0" smtClean="0"/>
              <a:t>; a page </a:t>
            </a:r>
            <a:r>
              <a:rPr lang="en-CA" dirty="0" smtClean="0"/>
              <a:t>may be mapped into multiple address spaces, but it is always claimed by exactly one </a:t>
            </a:r>
            <a:r>
              <a:rPr lang="en-CA" i="1" dirty="0" err="1" smtClean="0"/>
              <a:t>vm_object</a:t>
            </a:r>
            <a:endParaRPr lang="en-CA" i="1" dirty="0" smtClean="0"/>
          </a:p>
          <a:p>
            <a:r>
              <a:rPr lang="en-CA" dirty="0" smtClean="0">
                <a:solidFill>
                  <a:srgbClr val="FF0000"/>
                </a:solidFill>
              </a:rPr>
              <a:t>A count of the number of </a:t>
            </a:r>
            <a:r>
              <a:rPr lang="en-CA" i="1" dirty="0" err="1" smtClean="0">
                <a:solidFill>
                  <a:srgbClr val="FF0000"/>
                </a:solidFill>
              </a:rPr>
              <a:t>vm_map_entry</a:t>
            </a:r>
            <a:r>
              <a:rPr lang="en-CA" i="1" dirty="0" smtClean="0">
                <a:solidFill>
                  <a:srgbClr val="FF0000"/>
                </a:solidFill>
              </a:rPr>
              <a:t> structures or other </a:t>
            </a:r>
            <a:r>
              <a:rPr lang="en-CA" i="1" dirty="0" err="1" smtClean="0">
                <a:solidFill>
                  <a:srgbClr val="FF0000"/>
                </a:solidFill>
              </a:rPr>
              <a:t>vm_objects</a:t>
            </a:r>
            <a:r>
              <a:rPr lang="en-CA" i="1" dirty="0" smtClean="0">
                <a:solidFill>
                  <a:srgbClr val="FF0000"/>
                </a:solidFill>
              </a:rPr>
              <a:t> that reference the </a:t>
            </a:r>
            <a:r>
              <a:rPr lang="en-CA" i="1" dirty="0" err="1" smtClean="0">
                <a:solidFill>
                  <a:srgbClr val="FF0000"/>
                </a:solidFill>
              </a:rPr>
              <a:t>vm_object</a:t>
            </a:r>
            <a:endParaRPr lang="en-CA" i="1" dirty="0" smtClean="0">
              <a:solidFill>
                <a:srgbClr val="FF0000"/>
              </a:solidFill>
            </a:endParaRPr>
          </a:p>
          <a:p>
            <a:r>
              <a:rPr lang="en-CA" dirty="0" smtClean="0"/>
              <a:t>The </a:t>
            </a:r>
            <a:r>
              <a:rPr lang="en-CA" dirty="0" smtClean="0">
                <a:solidFill>
                  <a:srgbClr val="FF0000"/>
                </a:solidFill>
              </a:rPr>
              <a:t>size of the file or anonymous area</a:t>
            </a:r>
            <a:r>
              <a:rPr lang="en-CA" dirty="0" smtClean="0"/>
              <a:t> described by the </a:t>
            </a:r>
            <a:r>
              <a:rPr lang="en-CA" i="1" dirty="0" err="1" smtClean="0"/>
              <a:t>vm_object</a:t>
            </a:r>
            <a:endParaRPr lang="en-CA" i="1" dirty="0" smtClean="0"/>
          </a:p>
          <a:p>
            <a:r>
              <a:rPr lang="en-CA" dirty="0" smtClean="0"/>
              <a:t>The </a:t>
            </a:r>
            <a:r>
              <a:rPr lang="en-CA" dirty="0" smtClean="0">
                <a:solidFill>
                  <a:srgbClr val="FF0000"/>
                </a:solidFill>
              </a:rPr>
              <a:t>number of memory-resident pages </a:t>
            </a:r>
            <a:r>
              <a:rPr lang="en-CA" dirty="0" smtClean="0"/>
              <a:t>held by the </a:t>
            </a:r>
            <a:r>
              <a:rPr lang="en-CA" i="1" dirty="0" err="1" smtClean="0"/>
              <a:t>vm_object</a:t>
            </a:r>
            <a:endParaRPr lang="en-CA" i="1" dirty="0" smtClean="0"/>
          </a:p>
          <a:p>
            <a:r>
              <a:rPr lang="en-CA" dirty="0" smtClean="0"/>
              <a:t>For shadow objects, a pointer to the next </a:t>
            </a:r>
            <a:r>
              <a:rPr lang="en-CA" i="1" dirty="0" err="1" smtClean="0"/>
              <a:t>vm_object</a:t>
            </a:r>
            <a:r>
              <a:rPr lang="en-CA" i="1" dirty="0" smtClean="0"/>
              <a:t> in the chain (shadow objects are described </a:t>
            </a:r>
            <a:r>
              <a:rPr lang="en-CA" dirty="0" smtClean="0"/>
              <a:t>in Section 6.5)</a:t>
            </a:r>
          </a:p>
          <a:p>
            <a:r>
              <a:rPr lang="en-CA" dirty="0" smtClean="0"/>
              <a:t>The type of </a:t>
            </a:r>
            <a:r>
              <a:rPr lang="en-CA" b="1" i="1" dirty="0" smtClean="0"/>
              <a:t>pager for the </a:t>
            </a:r>
            <a:r>
              <a:rPr lang="en-CA" b="1" i="1" dirty="0" err="1" smtClean="0"/>
              <a:t>vm_object</a:t>
            </a:r>
            <a:r>
              <a:rPr lang="en-CA" b="1" i="1" dirty="0" smtClean="0"/>
              <a:t>; the pager is responsible for providing the data to fill a </a:t>
            </a:r>
            <a:r>
              <a:rPr lang="en-CA" dirty="0" smtClean="0"/>
              <a:t>page and for providing a place to store the page when it has been modified (pagers are covered in Section 6.10)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15</a:t>
            </a:fld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732561" cy="364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16</a:t>
            </a:fld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263677" cy="38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17</a:t>
            </a:fld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36712"/>
            <a:ext cx="5053161" cy="538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18</a:t>
            </a:fld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634083" cy="315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19</a:t>
            </a:fld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77965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623594" cy="367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20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3" y="271463"/>
            <a:ext cx="5958095" cy="618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21</a:t>
            </a:fld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25" y="319089"/>
            <a:ext cx="5492257" cy="591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22</a:t>
            </a:fld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1533525"/>
            <a:ext cx="56769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23</a:t>
            </a:fld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38" y="2566988"/>
            <a:ext cx="69437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24</a:t>
            </a:fld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923925"/>
            <a:ext cx="87725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25</a:t>
            </a:fld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8" y="2100263"/>
            <a:ext cx="69818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26</a:t>
            </a:fld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1062038"/>
            <a:ext cx="72199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24744"/>
            <a:ext cx="5174505" cy="459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568024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Mgmt Data </a:t>
            </a:r>
            <a:r>
              <a:rPr lang="en-CA" dirty="0" err="1" smtClean="0"/>
              <a:t>Structs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93288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81128"/>
            <a:ext cx="820537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19549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538" y="509588"/>
            <a:ext cx="58769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200800" cy="59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3041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326</Words>
  <Application>Microsoft Office PowerPoint</Application>
  <PresentationFormat>On-screen Show (4:3)</PresentationFormat>
  <Paragraphs>40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4P13 Week 7</vt:lpstr>
      <vt:lpstr>Slide 2</vt:lpstr>
      <vt:lpstr>Slide 3</vt:lpstr>
      <vt:lpstr>Slide 4</vt:lpstr>
      <vt:lpstr>Memory Mgmt Data Structs</vt:lpstr>
      <vt:lpstr>Slide 6</vt:lpstr>
      <vt:lpstr>Slide 7</vt:lpstr>
      <vt:lpstr>Slide 8</vt:lpstr>
      <vt:lpstr>Slide 9</vt:lpstr>
      <vt:lpstr>Segment Allocation Policies</vt:lpstr>
      <vt:lpstr>Slide 11</vt:lpstr>
      <vt:lpstr>Slide 12</vt:lpstr>
      <vt:lpstr>Slide 13</vt:lpstr>
      <vt:lpstr>Vm_object Stores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4P13 Week 7</dc:title>
  <dc:creator>bockusd</dc:creator>
  <cp:lastModifiedBy>bockusd</cp:lastModifiedBy>
  <cp:revision>11</cp:revision>
  <dcterms:created xsi:type="dcterms:W3CDTF">2015-11-03T18:34:39Z</dcterms:created>
  <dcterms:modified xsi:type="dcterms:W3CDTF">2015-11-12T04:45:59Z</dcterms:modified>
</cp:coreProperties>
</file>