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4" r:id="rId3"/>
    <p:sldId id="263" r:id="rId4"/>
    <p:sldId id="264" r:id="rId5"/>
    <p:sldId id="265" r:id="rId6"/>
    <p:sldId id="268" r:id="rId7"/>
    <p:sldId id="271" r:id="rId8"/>
    <p:sldId id="282" r:id="rId9"/>
    <p:sldId id="283" r:id="rId10"/>
    <p:sldId id="272" r:id="rId11"/>
    <p:sldId id="273" r:id="rId12"/>
    <p:sldId id="274" r:id="rId13"/>
    <p:sldId id="276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80" r:id="rId2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C2E9C"/>
    <a:srgbClr val="C00223"/>
    <a:srgbClr val="00D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28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4537682-A060-D719-A694-F14EF196FD0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70EC219-6EF3-2925-2B34-7B65E686F38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9DCE82C-3536-BAA7-90EF-DF83FFA9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" y="8751888"/>
            <a:ext cx="7715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5819D5F9-D6AA-414B-B4CF-A372339E821E}" type="datetime1">
              <a:rPr lang="en-US" altLang="en-US" sz="1400" smtClean="0"/>
              <a:pPr>
                <a:defRPr/>
              </a:pPr>
              <a:t>11/9/2022</a:t>
            </a:fld>
            <a:endParaRPr lang="en-US" altLang="en-US" sz="14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EB5067E-EDA1-C865-43AE-26B9BAE64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1275" y="8751888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F109B4C-26C4-4CDD-B13A-3DA5D37AD04E}" type="slidenum">
              <a:rPr lang="en-US" altLang="en-US" sz="1400"/>
              <a:pPr algn="r"/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450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30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284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2311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631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8894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928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463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27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065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665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00B491-7F2E-D8F5-4A45-80B0FD05D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C417EA-E728-B6C9-21F8-8A314B683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002976F-5E2F-EA0F-C858-28C1F36F2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" y="6484938"/>
            <a:ext cx="1290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0D0F16-49AB-ACA9-A5AC-380DD6C91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6324600"/>
            <a:ext cx="396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5BF283A3-CAFE-4CDB-963A-0CD4144D7979}" type="slidenum">
              <a:rPr lang="en-US" altLang="en-US" sz="1400"/>
              <a:pPr algn="ctr"/>
              <a:t>‹#›</a:t>
            </a:fld>
            <a:endParaRPr lang="en-US" altLang="en-US" sz="1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55C5D6E-5EFC-1E80-C991-127EF0B51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6688" y="6484938"/>
            <a:ext cx="1162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0919D9FF-846F-FC05-AB2B-1BED969D9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925" y="3108325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1B6F19E-B976-F001-940F-1075B80C27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z="4400" b="0"/>
              <a:t>Floating Point Arithmetic</a:t>
            </a:r>
          </a:p>
        </p:txBody>
      </p:sp>
      <p:sp>
        <p:nvSpPr>
          <p:cNvPr id="3075" name="Content Placeholder 1">
            <a:extLst>
              <a:ext uri="{FF2B5EF4-FFF2-40B4-BE49-F238E27FC236}">
                <a16:creationId xmlns:a16="http://schemas.microsoft.com/office/drawing/2014/main" id="{D90A9A44-2AD1-A29D-8917-155BF2067E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	“Two things are infinite: the universe and human stupidity; and I'm not sure about the universe.”</a:t>
            </a:r>
            <a:r>
              <a:rPr lang="en-US" altLang="en-US"/>
              <a:t> </a:t>
            </a:r>
          </a:p>
          <a:p>
            <a:pPr algn="r"/>
            <a:br>
              <a:rPr lang="en-US" altLang="en-US"/>
            </a:br>
            <a:r>
              <a:rPr lang="en-US" altLang="en-US">
                <a:solidFill>
                  <a:srgbClr val="FF0000"/>
                </a:solidFill>
              </a:rPr>
              <a:t>― Albert Einstein </a:t>
            </a:r>
            <a:endParaRPr lang="en-CA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9075182-BBE0-8D76-32C1-8FF0F1CF8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Multiplication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59D45BC-309F-ECA1-90F2-C69E670CF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714500"/>
            <a:ext cx="8686800" cy="4114800"/>
          </a:xfrm>
          <a:noFill/>
        </p:spPr>
        <p:txBody>
          <a:bodyPr/>
          <a:lstStyle/>
          <a:p>
            <a:pPr>
              <a:buFontTx/>
              <a:buChar char="•"/>
            </a:pPr>
            <a:r>
              <a:rPr lang="en-US" altLang="en-US" b="1"/>
              <a:t>Do unsigned multiplication on mantissas</a:t>
            </a:r>
          </a:p>
          <a:p>
            <a:pPr>
              <a:buFontTx/>
              <a:buChar char="•"/>
            </a:pPr>
            <a:r>
              <a:rPr lang="en-US" altLang="en-US" b="1"/>
              <a:t>Add the (biased) exponents </a:t>
            </a:r>
          </a:p>
          <a:p>
            <a:pPr>
              <a:buFontTx/>
              <a:buChar char="•"/>
            </a:pPr>
            <a:r>
              <a:rPr lang="en-US" altLang="en-US" b="1"/>
              <a:t>Normalize the result</a:t>
            </a:r>
          </a:p>
          <a:p>
            <a:pPr>
              <a:buFontTx/>
              <a:buChar char="•"/>
            </a:pPr>
            <a:r>
              <a:rPr lang="en-US" altLang="en-US" b="1"/>
              <a:t>Set the sign bit of the result</a:t>
            </a:r>
          </a:p>
          <a:p>
            <a:pPr lvl="1">
              <a:buFontTx/>
              <a:buChar char="–"/>
            </a:pPr>
            <a:r>
              <a:rPr lang="en-US" altLang="en-US" b="1"/>
              <a:t>XOR or the sign bits</a:t>
            </a:r>
          </a:p>
          <a:p>
            <a:endParaRPr lang="en-US" altLang="en-US" b="1"/>
          </a:p>
          <a:p>
            <a:pPr algn="ctr"/>
            <a:r>
              <a:rPr lang="en-US" altLang="en-US" b="1"/>
              <a:t>Example (1.25 x 10</a:t>
            </a:r>
            <a:r>
              <a:rPr lang="en-US" altLang="en-US" b="1" baseline="30000"/>
              <a:t>2</a:t>
            </a:r>
            <a:r>
              <a:rPr lang="en-US" altLang="en-US" b="1"/>
              <a:t>) x (2.0 x 10</a:t>
            </a:r>
            <a:r>
              <a:rPr lang="en-US" altLang="en-US" b="1" baseline="30000"/>
              <a:t>1</a:t>
            </a:r>
            <a:r>
              <a:rPr lang="en-US" altLang="en-US" b="1"/>
              <a:t>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011554C-AB4D-EA54-1648-3E406ED22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Division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9116546-C263-6D99-E687-3A35103FA5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90700"/>
            <a:ext cx="8229600" cy="4114800"/>
          </a:xfrm>
          <a:noFill/>
        </p:spPr>
        <p:txBody>
          <a:bodyPr/>
          <a:lstStyle/>
          <a:p>
            <a:pPr>
              <a:buFontTx/>
              <a:buChar char="•"/>
            </a:pPr>
            <a:r>
              <a:rPr lang="en-US" altLang="en-US" b="1"/>
              <a:t>Do unsigned division on mantissas</a:t>
            </a:r>
          </a:p>
          <a:p>
            <a:pPr>
              <a:buFontTx/>
              <a:buChar char="•"/>
            </a:pPr>
            <a:r>
              <a:rPr lang="en-US" altLang="en-US" b="1"/>
              <a:t>Subtract (biased) exponent of divisor from (biased) exponent of dividend</a:t>
            </a:r>
          </a:p>
          <a:p>
            <a:pPr>
              <a:buFontTx/>
              <a:buChar char="•"/>
            </a:pPr>
            <a:r>
              <a:rPr lang="en-US" altLang="en-US" b="1"/>
              <a:t>Normalize the result</a:t>
            </a:r>
          </a:p>
          <a:p>
            <a:pPr>
              <a:buFontTx/>
              <a:buChar char="•"/>
            </a:pPr>
            <a:r>
              <a:rPr lang="en-US" altLang="en-US" b="1"/>
              <a:t>Set the sign bit of the result</a:t>
            </a:r>
          </a:p>
          <a:p>
            <a:pPr lvl="1">
              <a:buFontTx/>
              <a:buChar char="–"/>
            </a:pPr>
            <a:r>
              <a:rPr lang="en-US" altLang="en-US" b="1"/>
              <a:t>XOR of sign bits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709266-BA80-3029-17E1-CF374AA18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Undesirable effects of Rounding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EC8DFA8-93D0-F6F6-4B12-BBB491952F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90700"/>
            <a:ext cx="8153400" cy="4114800"/>
          </a:xfrm>
          <a:noFill/>
        </p:spPr>
        <p:txBody>
          <a:bodyPr/>
          <a:lstStyle/>
          <a:p>
            <a:pPr>
              <a:buFontTx/>
              <a:buChar char="•"/>
            </a:pPr>
            <a:r>
              <a:rPr lang="en-US" altLang="en-US" b="1"/>
              <a:t>Errors accumulate over time</a:t>
            </a:r>
          </a:p>
          <a:p>
            <a:pPr>
              <a:buFontTx/>
              <a:buChar char="•"/>
            </a:pPr>
            <a:endParaRPr lang="en-US" altLang="en-US" b="1"/>
          </a:p>
          <a:p>
            <a:pPr>
              <a:buFontTx/>
              <a:buChar char="•"/>
            </a:pPr>
            <a:r>
              <a:rPr lang="en-US" altLang="en-US" b="1"/>
              <a:t>Operations performed in a different order may give a different result</a:t>
            </a:r>
          </a:p>
          <a:p>
            <a:pPr>
              <a:buFontTx/>
              <a:buChar char="•"/>
            </a:pPr>
            <a:endParaRPr lang="en-US" altLang="en-US" b="1"/>
          </a:p>
          <a:p>
            <a:pPr>
              <a:buFontTx/>
              <a:buChar char="•"/>
            </a:pPr>
            <a:r>
              <a:rPr lang="en-US" altLang="en-US" b="1"/>
              <a:t>Infeasible to do an exact comparison of two floating point numbers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FDBFAD4-38CC-F81B-87C0-05188580D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altLang="en-US"/>
              <a:t>Overflow and Underflow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EA2157D-2217-8632-C0F7-746C53D3B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181600"/>
          </a:xfrm>
          <a:noFill/>
        </p:spPr>
        <p:txBody>
          <a:bodyPr/>
          <a:lstStyle/>
          <a:p>
            <a:r>
              <a:rPr lang="en-US" altLang="en-US" b="1"/>
              <a:t>overflow - the number is too large..</a:t>
            </a:r>
          </a:p>
          <a:p>
            <a:r>
              <a:rPr lang="en-US" altLang="en-US" sz="2800" b="1"/>
              <a:t>the biased exponent is too large to fit in 8 bits</a:t>
            </a:r>
          </a:p>
          <a:p>
            <a:r>
              <a:rPr lang="en-US" altLang="en-US" b="1"/>
              <a:t>			i.e. &gt; 1111 1110	&gt; 127</a:t>
            </a:r>
          </a:p>
          <a:p>
            <a:endParaRPr lang="en-US" altLang="en-US" b="1"/>
          </a:p>
          <a:p>
            <a:r>
              <a:rPr lang="en-US" altLang="en-US" b="1"/>
              <a:t>underflow - the number is too small</a:t>
            </a:r>
          </a:p>
          <a:p>
            <a:r>
              <a:rPr lang="en-US" altLang="en-US" sz="2800" b="1"/>
              <a:t>the biased exponent is too small to fit in 8 bits</a:t>
            </a:r>
          </a:p>
          <a:p>
            <a:r>
              <a:rPr lang="en-US" altLang="en-US" b="1"/>
              <a:t>			i.e. &lt; 000 0001		&lt; -126</a:t>
            </a:r>
          </a:p>
          <a:p>
            <a:endParaRPr lang="en-US" altLang="en-US" b="1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BBB1418-E09F-ABD1-5E40-C9584E2B3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34529D2-372A-28DA-C92C-20C0CDEA4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250" y="1412875"/>
            <a:ext cx="7772400" cy="4446588"/>
          </a:xfrm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n-CA" altLang="en-US" sz="2400"/>
              <a:t>Can be calculated using a Taylor Series.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altLang="en-US" sz="2000">
                <a:solidFill>
                  <a:srgbClr val="FF0000"/>
                </a:solidFill>
              </a:rPr>
              <a:t>Cos(x) = 1 – x</a:t>
            </a:r>
            <a:r>
              <a:rPr lang="en-CA" altLang="en-US" sz="2000" baseline="30000">
                <a:solidFill>
                  <a:srgbClr val="FF0000"/>
                </a:solidFill>
              </a:rPr>
              <a:t>2</a:t>
            </a:r>
            <a:r>
              <a:rPr lang="en-CA" altLang="en-US" sz="2000">
                <a:solidFill>
                  <a:srgbClr val="FF0000"/>
                </a:solidFill>
              </a:rPr>
              <a:t>/2! + x</a:t>
            </a:r>
            <a:r>
              <a:rPr lang="en-CA" altLang="en-US" sz="2000" baseline="30000">
                <a:solidFill>
                  <a:srgbClr val="FF0000"/>
                </a:solidFill>
              </a:rPr>
              <a:t>4</a:t>
            </a:r>
            <a:r>
              <a:rPr lang="en-CA" altLang="en-US" sz="2000">
                <a:solidFill>
                  <a:srgbClr val="FF0000"/>
                </a:solidFill>
              </a:rPr>
              <a:t>/4! - x</a:t>
            </a:r>
            <a:r>
              <a:rPr lang="en-CA" altLang="en-US" sz="2000" baseline="30000">
                <a:solidFill>
                  <a:srgbClr val="FF0000"/>
                </a:solidFill>
              </a:rPr>
              <a:t>6</a:t>
            </a:r>
            <a:r>
              <a:rPr lang="en-CA" altLang="en-US" sz="2000">
                <a:solidFill>
                  <a:srgbClr val="FF0000"/>
                </a:solidFill>
              </a:rPr>
              <a:t>/6! + x</a:t>
            </a:r>
            <a:r>
              <a:rPr lang="en-CA" altLang="en-US" sz="2000" baseline="30000">
                <a:solidFill>
                  <a:srgbClr val="FF0000"/>
                </a:solidFill>
              </a:rPr>
              <a:t>8</a:t>
            </a:r>
            <a:r>
              <a:rPr lang="en-CA" altLang="en-US" sz="2000">
                <a:solidFill>
                  <a:srgbClr val="FF0000"/>
                </a:solidFill>
              </a:rPr>
              <a:t>/8!</a:t>
            </a:r>
          </a:p>
          <a:p>
            <a:pPr marL="457200" indent="-457200">
              <a:buFontTx/>
              <a:buChar char="•"/>
            </a:pPr>
            <a:r>
              <a:rPr lang="en-CA" altLang="en-US" sz="2400"/>
              <a:t>We sum up the series until we get a low error between successive terms.</a:t>
            </a:r>
          </a:p>
          <a:p>
            <a:pPr marL="457200" indent="-457200">
              <a:buFontTx/>
              <a:buChar char="•"/>
            </a:pPr>
            <a:r>
              <a:rPr lang="en-CA" altLang="en-US" sz="2400"/>
              <a:t>Thus Cos(x) and Cos(x)+next_term must be sufficiently small.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altLang="en-US" sz="2000"/>
              <a:t>Less then an error Threshold value</a:t>
            </a:r>
          </a:p>
          <a:p>
            <a:pPr marL="1257300" lvl="2" indent="-457200">
              <a:buFontTx/>
              <a:buChar char="•"/>
            </a:pPr>
            <a:r>
              <a:rPr lang="en-CA" altLang="en-US" sz="1600"/>
              <a:t>Typically 0.00000001</a:t>
            </a:r>
            <a:endParaRPr lang="en-US" altLang="en-US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42E64D44-361A-D57B-0628-7ED0742C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Cos(x)</a:t>
            </a:r>
            <a:br>
              <a:rPr lang="en-CA" altLang="en-US"/>
            </a:br>
            <a:r>
              <a:rPr lang="en-CA" altLang="en-US" sz="2000">
                <a:solidFill>
                  <a:srgbClr val="FF0000"/>
                </a:solidFill>
              </a:rPr>
              <a:t>Algorithm</a:t>
            </a: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47213-A417-CB2D-EEC9-405CABFA8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CA" sz="2400" dirty="0"/>
              <a:t>Enter an Angle in degrees and convert to radian measure.</a:t>
            </a:r>
          </a:p>
          <a:p>
            <a:pPr marL="457200" lvl="1" indent="0">
              <a:defRPr/>
            </a:pPr>
            <a:r>
              <a:rPr lang="en-CA" sz="2000" dirty="0"/>
              <a:t>Cos(x)</a:t>
            </a:r>
            <a:r>
              <a:rPr lang="en-CA" sz="2000" baseline="-25000" dirty="0"/>
              <a:t>old</a:t>
            </a:r>
            <a:r>
              <a:rPr lang="en-CA" sz="2000" dirty="0"/>
              <a:t> = 0;</a:t>
            </a:r>
          </a:p>
          <a:p>
            <a:pPr marL="457200" lvl="1" indent="0">
              <a:defRPr/>
            </a:pPr>
            <a:r>
              <a:rPr lang="en-CA" sz="2000" dirty="0"/>
              <a:t>Cos(x)</a:t>
            </a:r>
            <a:r>
              <a:rPr lang="en-CA" sz="2000" baseline="-25000" dirty="0"/>
              <a:t>new</a:t>
            </a:r>
            <a:r>
              <a:rPr lang="en-CA" sz="2000" dirty="0"/>
              <a:t>=1;</a:t>
            </a:r>
          </a:p>
          <a:p>
            <a:pPr marL="0" indent="0">
              <a:defRPr/>
            </a:pPr>
            <a:r>
              <a:rPr lang="en-CA" sz="2000" dirty="0"/>
              <a:t>      while (|Cos(x)</a:t>
            </a:r>
            <a:r>
              <a:rPr lang="en-CA" sz="2000" baseline="-25000" dirty="0"/>
              <a:t>old</a:t>
            </a:r>
            <a:r>
              <a:rPr lang="en-CA" sz="2000" dirty="0"/>
              <a:t>-Cos(x)</a:t>
            </a:r>
            <a:r>
              <a:rPr lang="en-CA" sz="2000" baseline="-25000" dirty="0"/>
              <a:t>new</a:t>
            </a:r>
            <a:r>
              <a:rPr lang="en-CA" sz="2000" dirty="0"/>
              <a:t>| &gt; Threshold) Do</a:t>
            </a:r>
          </a:p>
          <a:p>
            <a:pPr marL="0" indent="0">
              <a:defRPr/>
            </a:pPr>
            <a:r>
              <a:rPr lang="en-CA" sz="2000" dirty="0"/>
              <a:t>	Cos(x)</a:t>
            </a:r>
            <a:r>
              <a:rPr lang="en-CA" sz="2000" baseline="-25000" dirty="0"/>
              <a:t>old</a:t>
            </a:r>
            <a:r>
              <a:rPr lang="en-CA" sz="2000" dirty="0"/>
              <a:t> = Cos(x)</a:t>
            </a:r>
            <a:r>
              <a:rPr lang="en-CA" sz="2000" baseline="-25000" dirty="0"/>
              <a:t>new</a:t>
            </a:r>
          </a:p>
          <a:p>
            <a:pPr marL="0" indent="0">
              <a:defRPr/>
            </a:pPr>
            <a:r>
              <a:rPr lang="en-CA" sz="2000" dirty="0"/>
              <a:t>	Cos(x)</a:t>
            </a:r>
            <a:r>
              <a:rPr lang="en-CA" sz="2000" baseline="-25000" dirty="0"/>
              <a:t>new</a:t>
            </a:r>
            <a:r>
              <a:rPr lang="en-CA" sz="2000" dirty="0"/>
              <a:t>= Cos(x)</a:t>
            </a:r>
            <a:r>
              <a:rPr lang="en-CA" sz="2000" baseline="-25000" dirty="0"/>
              <a:t>old</a:t>
            </a:r>
            <a:r>
              <a:rPr lang="en-CA" sz="2000" dirty="0"/>
              <a:t> + </a:t>
            </a:r>
            <a:r>
              <a:rPr lang="en-CA" sz="2000" dirty="0" err="1"/>
              <a:t>Next_Term</a:t>
            </a:r>
            <a:endParaRPr lang="en-CA" sz="2000" dirty="0"/>
          </a:p>
          <a:p>
            <a:pPr marL="914400" lvl="2" indent="0"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AC3882A-C6FA-4149-5459-9C3842F4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C031DEC-1874-44AD-C354-3F01856D7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4797425"/>
            <a:ext cx="7772400" cy="1565275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Degrees to Radians</a:t>
            </a:r>
          </a:p>
          <a:p>
            <a:pPr>
              <a:buFontTx/>
              <a:buChar char="•"/>
            </a:pPr>
            <a:r>
              <a:rPr lang="en-CA" altLang="en-US" sz="2000"/>
              <a:t>	AngleR = AngleD*Pi / 180.</a:t>
            </a:r>
          </a:p>
          <a:p>
            <a:pPr>
              <a:buFontTx/>
              <a:buChar char="•"/>
            </a:pPr>
            <a:r>
              <a:rPr lang="en-CA" altLang="en-US" sz="2000"/>
              <a:t>Basic Values are defined and initialized as memory variables</a:t>
            </a:r>
            <a:endParaRPr lang="en-US" altLang="en-US" sz="2000"/>
          </a:p>
        </p:txBody>
      </p:sp>
      <p:pic>
        <p:nvPicPr>
          <p:cNvPr id="18436" name="Picture 3">
            <a:extLst>
              <a:ext uri="{FF2B5EF4-FFF2-40B4-BE49-F238E27FC236}">
                <a16:creationId xmlns:a16="http://schemas.microsoft.com/office/drawing/2014/main" id="{45F2AA3F-D1C7-7B50-875E-4133A01C6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09700"/>
            <a:ext cx="780097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D1FE35B4-8656-193E-CEEA-301BAD4E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706438"/>
          </a:xfrm>
        </p:spPr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5A74F4E-1DD3-9E03-0579-E1C6A68ED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581525"/>
            <a:ext cx="7772400" cy="1323975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Load Pi and 180 into FP registers, these are doubles.</a:t>
            </a:r>
          </a:p>
          <a:p>
            <a:pPr>
              <a:buFontTx/>
              <a:buChar char="•"/>
            </a:pPr>
            <a:r>
              <a:rPr lang="en-CA" altLang="en-US" sz="2000"/>
              <a:t>After conversion to radian measure, and Angle is stored back into memory.</a:t>
            </a:r>
            <a:endParaRPr lang="en-US" altLang="en-US" sz="2000"/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E47C3A54-B9C4-3AF5-AA3A-2A8895ADCB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41438"/>
            <a:ext cx="6408738" cy="2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70A79920-26C5-AA5D-4A6D-0BBD1CF8F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777875"/>
          </a:xfrm>
        </p:spPr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83725681-7FF7-D3B7-2E8C-AF3457626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88" y="3644900"/>
            <a:ext cx="7772400" cy="2386013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Cos(x)</a:t>
            </a:r>
            <a:r>
              <a:rPr lang="en-CA" altLang="en-US" sz="2000" baseline="-25000"/>
              <a:t>old</a:t>
            </a:r>
            <a:r>
              <a:rPr lang="en-CA" altLang="en-US" sz="2000"/>
              <a:t> and Cos(x)</a:t>
            </a:r>
            <a:r>
              <a:rPr lang="en-CA" altLang="en-US" sz="2000" baseline="-25000"/>
              <a:t>new</a:t>
            </a:r>
            <a:r>
              <a:rPr lang="en-CA" altLang="en-US" sz="2000"/>
              <a:t> are represented by FP registers $f0 and $f2.</a:t>
            </a:r>
          </a:p>
          <a:p>
            <a:pPr>
              <a:buFontTx/>
              <a:buChar char="•"/>
            </a:pPr>
            <a:r>
              <a:rPr lang="en-CA" altLang="en-US" sz="2000"/>
              <a:t>These are loaded by moving integer from a T register to an FP register and then converting to FPS.</a:t>
            </a:r>
          </a:p>
          <a:p>
            <a:pPr>
              <a:buFontTx/>
              <a:buChar char="•"/>
            </a:pPr>
            <a:r>
              <a:rPr lang="en-CA" altLang="en-US" sz="2000"/>
              <a:t>Angle and Threshold are loaded from memory.</a:t>
            </a:r>
          </a:p>
          <a:p>
            <a:pPr>
              <a:buFontTx/>
              <a:buChar char="•"/>
            </a:pPr>
            <a:r>
              <a:rPr lang="en-CA" altLang="en-US" sz="2000"/>
              <a:t>T1 will be used to define the power and factorial values for each term, initialize to 2.</a:t>
            </a:r>
            <a:endParaRPr lang="en-US" altLang="en-US" sz="2000"/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B397BB7D-D26B-0E8D-78E6-7B6C72EC14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557338"/>
            <a:ext cx="64293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B19EE31F-690B-D464-6676-B8D37A697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706438"/>
          </a:xfrm>
        </p:spPr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0BCBAFD2-1152-E780-B159-D14F51E5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73463"/>
            <a:ext cx="7772400" cy="1800225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MIPS contains 8 condition flags for branching. </a:t>
            </a:r>
          </a:p>
          <a:p>
            <a:pPr>
              <a:buFontTx/>
              <a:buChar char="•"/>
            </a:pPr>
            <a:r>
              <a:rPr lang="en-CA" altLang="en-US" sz="2000"/>
              <a:t>To test abs( … ) we need to check if f0 &lt; f2 or visa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en-US" sz="1600"/>
              <a:t>c.lt.d tests, if true will set condition flag 1 to true.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altLang="en-US" sz="1600"/>
              <a:t>belt 1, loop1   tests this flag and branches accordingly</a:t>
            </a:r>
            <a:endParaRPr lang="en-US" altLang="en-US" sz="1600"/>
          </a:p>
        </p:txBody>
      </p:sp>
      <p:pic>
        <p:nvPicPr>
          <p:cNvPr id="21508" name="Picture 3">
            <a:extLst>
              <a:ext uri="{FF2B5EF4-FFF2-40B4-BE49-F238E27FC236}">
                <a16:creationId xmlns:a16="http://schemas.microsoft.com/office/drawing/2014/main" id="{3306536C-7583-D181-ED32-8EF06E072E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412875"/>
            <a:ext cx="664051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FEBB3A6-17C7-91ED-0DA9-D555B0C7D7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MIPS FPU</a:t>
            </a:r>
            <a:endParaRPr lang="en-CA" altLang="en-US"/>
          </a:p>
        </p:txBody>
      </p:sp>
      <p:pic>
        <p:nvPicPr>
          <p:cNvPr id="4099" name="Content Placeholder 4">
            <a:extLst>
              <a:ext uri="{FF2B5EF4-FFF2-40B4-BE49-F238E27FC236}">
                <a16:creationId xmlns:a16="http://schemas.microsoft.com/office/drawing/2014/main" id="{10E8540D-1803-B155-C2BD-D03DBF30C7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1370013"/>
            <a:ext cx="4751387" cy="5068887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02044088-0150-E213-F3E6-5ADF4F45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777875"/>
          </a:xfrm>
        </p:spPr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64CA17E0-2E64-E0B4-FE94-23569E3FF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88" y="4397375"/>
            <a:ext cx="7772400" cy="2241550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Calculate pow(Angle,T1)</a:t>
            </a:r>
          </a:p>
          <a:p>
            <a:pPr>
              <a:buFontTx/>
              <a:buChar char="•"/>
            </a:pPr>
            <a:r>
              <a:rPr lang="en-CA" altLang="en-US" sz="2000"/>
              <a:t>Run a loop to multiply Angle*Angle</a:t>
            </a:r>
          </a:p>
          <a:p>
            <a:pPr>
              <a:buFontTx/>
              <a:buChar char="•"/>
            </a:pPr>
            <a:endParaRPr lang="en-CA" altLang="en-US" sz="2000"/>
          </a:p>
          <a:p>
            <a:pPr>
              <a:buFontTx/>
              <a:buChar char="•"/>
            </a:pPr>
            <a:r>
              <a:rPr lang="en-CA" altLang="en-US" sz="2000"/>
              <a:t>Use the factorial function from lab 8 and convert the result to a double. </a:t>
            </a:r>
            <a:endParaRPr lang="en-US" altLang="en-US" sz="2000"/>
          </a:p>
        </p:txBody>
      </p:sp>
      <p:pic>
        <p:nvPicPr>
          <p:cNvPr id="22532" name="Picture 3">
            <a:extLst>
              <a:ext uri="{FF2B5EF4-FFF2-40B4-BE49-F238E27FC236}">
                <a16:creationId xmlns:a16="http://schemas.microsoft.com/office/drawing/2014/main" id="{785B0120-61F8-06B2-1554-5751FA215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484313"/>
            <a:ext cx="56959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>
            <a:extLst>
              <a:ext uri="{FF2B5EF4-FFF2-40B4-BE49-F238E27FC236}">
                <a16:creationId xmlns:a16="http://schemas.microsoft.com/office/drawing/2014/main" id="{41A746C0-B43D-B1C2-5912-39119BBB37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319463"/>
            <a:ext cx="565785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BE641B7-F584-AFEE-31AB-E1D4E6D14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796925"/>
          </a:xfrm>
        </p:spPr>
        <p:txBody>
          <a:bodyPr/>
          <a:lstStyle/>
          <a:p>
            <a:r>
              <a:rPr lang="en-CA" altLang="en-US"/>
              <a:t>Cos(x)</a:t>
            </a:r>
            <a:endParaRPr lang="en-US" altLang="en-US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4D9A858B-F9C6-5204-CA0C-C6D59ECBC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357563"/>
            <a:ext cx="7772400" cy="2951162"/>
          </a:xfrm>
        </p:spPr>
        <p:txBody>
          <a:bodyPr/>
          <a:lstStyle/>
          <a:p>
            <a:pPr>
              <a:buFontTx/>
              <a:buChar char="•"/>
            </a:pPr>
            <a:r>
              <a:rPr lang="en-CA" altLang="en-US" sz="2000"/>
              <a:t>Divide pow(Angle,t1)/Fact(t1) creating the new term.</a:t>
            </a:r>
          </a:p>
          <a:p>
            <a:pPr>
              <a:buFontTx/>
              <a:buChar char="•"/>
            </a:pPr>
            <a:endParaRPr lang="en-CA" altLang="en-US" sz="2000"/>
          </a:p>
          <a:p>
            <a:pPr>
              <a:buFontTx/>
              <a:buChar char="•"/>
            </a:pPr>
            <a:r>
              <a:rPr lang="en-CA" altLang="en-US" sz="2000"/>
              <a:t>Sign alternates, after multiplying the term by the sign, we multiply the sign by -1 and store it back to memory.</a:t>
            </a:r>
          </a:p>
          <a:p>
            <a:pPr>
              <a:buFontTx/>
              <a:buChar char="•"/>
            </a:pPr>
            <a:endParaRPr lang="en-CA" altLang="en-US" sz="2000"/>
          </a:p>
          <a:p>
            <a:pPr>
              <a:buFontTx/>
              <a:buChar char="•"/>
            </a:pPr>
            <a:r>
              <a:rPr lang="en-CA" altLang="en-US" sz="2000"/>
              <a:t>Increment t1 by 2, which aligns with the next term</a:t>
            </a:r>
          </a:p>
          <a:p>
            <a:pPr>
              <a:buFontTx/>
              <a:buChar char="•"/>
            </a:pPr>
            <a:endParaRPr lang="en-CA" altLang="en-US" sz="2000"/>
          </a:p>
          <a:p>
            <a:pPr>
              <a:buFontTx/>
              <a:buChar char="•"/>
            </a:pPr>
            <a:r>
              <a:rPr lang="en-CA" altLang="en-US" sz="2000"/>
              <a:t>Create Cos(x) new by adding in Cos(x) old to the new term.</a:t>
            </a:r>
          </a:p>
          <a:p>
            <a:pPr>
              <a:buFontTx/>
              <a:buChar char="•"/>
            </a:pPr>
            <a:endParaRPr lang="en-US" altLang="en-US" sz="2000"/>
          </a:p>
        </p:txBody>
      </p:sp>
      <p:pic>
        <p:nvPicPr>
          <p:cNvPr id="23556" name="Picture 3">
            <a:extLst>
              <a:ext uri="{FF2B5EF4-FFF2-40B4-BE49-F238E27FC236}">
                <a16:creationId xmlns:a16="http://schemas.microsoft.com/office/drawing/2014/main" id="{50398EBD-C752-CCBF-B129-201ACE021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052513"/>
            <a:ext cx="663892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8111201-E4B3-939A-6A40-86CCF7734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42EF392-4126-FF73-82BC-B6A3FA4C0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141663"/>
            <a:ext cx="7772400" cy="2763837"/>
          </a:xfrm>
        </p:spPr>
        <p:txBody>
          <a:bodyPr/>
          <a:lstStyle/>
          <a:p>
            <a:pPr algn="ctr"/>
            <a:r>
              <a:rPr lang="en-CA" altLang="en-US"/>
              <a:t>End</a:t>
            </a:r>
            <a:endParaRPr lang="en-US" alt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EEC46EB-F3FD-E45B-2655-1F0800A700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19100"/>
            <a:ext cx="7772400" cy="723900"/>
          </a:xfrm>
          <a:noFill/>
        </p:spPr>
        <p:txBody>
          <a:bodyPr/>
          <a:lstStyle/>
          <a:p>
            <a:r>
              <a:rPr lang="en-US" altLang="en-US"/>
              <a:t>Single Precision Format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5D39192-4222-2C85-E3F0-E2B06BCE0E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  <a:noFill/>
        </p:spPr>
        <p:txBody>
          <a:bodyPr/>
          <a:lstStyle/>
          <a:p>
            <a:r>
              <a:rPr lang="en-US" altLang="en-US" b="1">
                <a:solidFill>
                  <a:schemeClr val="accent2"/>
                </a:solidFill>
              </a:rPr>
              <a:t>S</a:t>
            </a:r>
            <a:r>
              <a:rPr lang="en-US" altLang="en-US" b="1"/>
              <a:t>		1 sign bit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E</a:t>
            </a:r>
            <a:r>
              <a:rPr lang="en-US" altLang="en-US" b="1"/>
              <a:t>		8 bits biased 127</a:t>
            </a:r>
          </a:p>
          <a:p>
            <a:r>
              <a:rPr lang="en-US" altLang="en-US" b="1">
                <a:solidFill>
                  <a:schemeClr val="accent1"/>
                </a:solidFill>
              </a:rPr>
              <a:t>F</a:t>
            </a:r>
            <a:r>
              <a:rPr lang="en-US" altLang="en-US" b="1"/>
              <a:t>		23 bit significand (normalized)</a:t>
            </a:r>
          </a:p>
          <a:p>
            <a:r>
              <a:rPr lang="en-US" altLang="en-US" b="1"/>
              <a:t>		32 bits</a:t>
            </a:r>
          </a:p>
          <a:p>
            <a:endParaRPr lang="en-US" altLang="en-US" b="1"/>
          </a:p>
          <a:p>
            <a:r>
              <a:rPr lang="en-US" altLang="en-US" b="1"/>
              <a:t>				32 bit </a:t>
            </a:r>
            <a:r>
              <a:rPr lang="en-US" altLang="en-US" b="1">
                <a:solidFill>
                  <a:schemeClr val="accent2"/>
                </a:solidFill>
              </a:rPr>
              <a:t>S</a:t>
            </a:r>
            <a:r>
              <a:rPr lang="en-US" altLang="en-US" b="1">
                <a:solidFill>
                  <a:schemeClr val="hlink"/>
                </a:solidFill>
              </a:rPr>
              <a:t>E</a:t>
            </a:r>
            <a:r>
              <a:rPr lang="en-US" altLang="en-US" b="1">
                <a:solidFill>
                  <a:schemeClr val="accent1"/>
                </a:solidFill>
              </a:rPr>
              <a:t>F </a:t>
            </a:r>
            <a:r>
              <a:rPr lang="en-US" altLang="en-US" b="1"/>
              <a:t>FPS</a:t>
            </a:r>
          </a:p>
          <a:p>
            <a:r>
              <a:rPr lang="en-US" altLang="en-US" sz="2800">
                <a:solidFill>
                  <a:schemeClr val="accent2"/>
                </a:solidFill>
              </a:rPr>
              <a:t>S</a:t>
            </a:r>
            <a:r>
              <a:rPr lang="en-US" altLang="en-US" sz="2800">
                <a:solidFill>
                  <a:schemeClr val="hlink"/>
                </a:solidFill>
              </a:rPr>
              <a:t>EEEEEEE E</a:t>
            </a:r>
            <a:r>
              <a:rPr lang="en-US" altLang="en-US" sz="2800">
                <a:solidFill>
                  <a:schemeClr val="accent1"/>
                </a:solidFill>
              </a:rPr>
              <a:t>FFFFFFF FFFFFFFF FFFFFFFF</a:t>
            </a:r>
            <a:endParaRPr lang="en-US" altLang="en-US" b="1"/>
          </a:p>
          <a:p>
            <a:endParaRPr lang="en-US" altLang="en-US" b="1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2ECD2C2F-98BF-010B-9ECE-8661DD79C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5720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C6A653FE-68AE-F747-D55E-A7647075A9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7200" y="45466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3D46BF0-D422-437F-1376-F354BF62E9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Single Precision</a:t>
            </a:r>
            <a:br>
              <a:rPr lang="en-US" altLang="en-US"/>
            </a:br>
            <a:r>
              <a:rPr lang="en-US" altLang="en-US"/>
              <a:t>Representation in IEEE FPS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CE7B6C2-2E44-4E46-0384-2464874BE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43100"/>
            <a:ext cx="7772400" cy="4114800"/>
          </a:xfrm>
          <a:noFill/>
        </p:spPr>
        <p:txBody>
          <a:bodyPr/>
          <a:lstStyle/>
          <a:p>
            <a:r>
              <a:rPr lang="en-US" altLang="en-US" b="1"/>
              <a:t>				32 bit SEF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</a:rPr>
              <a:t>S</a:t>
            </a:r>
            <a:r>
              <a:rPr lang="en-US" altLang="en-US" sz="2800" b="1">
                <a:solidFill>
                  <a:schemeClr val="hlink"/>
                </a:solidFill>
              </a:rPr>
              <a:t>EEEEEEE E</a:t>
            </a:r>
            <a:r>
              <a:rPr lang="en-US" altLang="en-US" sz="2800" b="1">
                <a:solidFill>
                  <a:schemeClr val="accent1"/>
                </a:solidFill>
              </a:rPr>
              <a:t>FFFFFFF FFFFFFFF FFFFFFFF</a:t>
            </a:r>
            <a:endParaRPr lang="en-US" altLang="en-US" sz="2800" b="1"/>
          </a:p>
          <a:p>
            <a:r>
              <a:rPr lang="en-US" altLang="en-US" b="1"/>
              <a:t>S - sign, 0=positive, 1=negative</a:t>
            </a:r>
          </a:p>
          <a:p>
            <a:r>
              <a:rPr lang="en-US" altLang="en-US" b="1"/>
              <a:t>E - exponent, biased 127</a:t>
            </a:r>
          </a:p>
          <a:p>
            <a:r>
              <a:rPr lang="en-US" altLang="en-US" b="1"/>
              <a:t>F - fraction, normalized with hidden bit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E85C2B6-9288-FFD9-3295-79F2A18AF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Representation in IEEE FPS</a:t>
            </a:r>
            <a:br>
              <a:rPr lang="en-US" altLang="en-US"/>
            </a:br>
            <a:r>
              <a:rPr lang="en-US" altLang="en-US"/>
              <a:t>showing the hidden bit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2D8FC2A-9B2E-D14F-8908-FCE587807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43100"/>
            <a:ext cx="8305800" cy="4114800"/>
          </a:xfrm>
          <a:noFill/>
        </p:spPr>
        <p:txBody>
          <a:bodyPr/>
          <a:lstStyle/>
          <a:p>
            <a:r>
              <a:rPr lang="en-US" altLang="en-US" b="1"/>
              <a:t>				32 bit SEF</a:t>
            </a:r>
          </a:p>
          <a:p>
            <a:pPr algn="ctr"/>
            <a:r>
              <a:rPr lang="en-US" altLang="en-US" sz="2800" b="1">
                <a:solidFill>
                  <a:schemeClr val="accent2"/>
                </a:solidFill>
              </a:rPr>
              <a:t>S</a:t>
            </a:r>
            <a:r>
              <a:rPr lang="en-US" altLang="en-US" sz="2800" b="1">
                <a:solidFill>
                  <a:schemeClr val="hlink"/>
                </a:solidFill>
              </a:rPr>
              <a:t>EEEEEEE E</a:t>
            </a:r>
            <a:r>
              <a:rPr lang="en-US" altLang="en-US" sz="2800" b="1">
                <a:solidFill>
                  <a:srgbClr val="0C2E9C"/>
                </a:solidFill>
              </a:rPr>
              <a:t>(1)</a:t>
            </a:r>
            <a:r>
              <a:rPr lang="en-US" altLang="en-US" sz="2800" b="1">
                <a:solidFill>
                  <a:schemeClr val="accent1"/>
                </a:solidFill>
              </a:rPr>
              <a:t>FFFFFFF FFFFFFFF FFFFFFFF</a:t>
            </a:r>
            <a:endParaRPr lang="en-US" altLang="en-US" sz="2800" b="1"/>
          </a:p>
          <a:p>
            <a:pPr algn="ctr"/>
            <a:endParaRPr lang="en-US" altLang="en-US" sz="2800" b="1"/>
          </a:p>
          <a:p>
            <a:r>
              <a:rPr lang="en-US" altLang="en-US" b="1"/>
              <a:t>- because the fraction is normalized</a:t>
            </a:r>
          </a:p>
          <a:p>
            <a:r>
              <a:rPr lang="en-US" altLang="en-US" b="1"/>
              <a:t>	the hidden bit is always 1</a:t>
            </a:r>
          </a:p>
          <a:p>
            <a:endParaRPr lang="en-US" altLang="en-US" b="1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07C7C46-3E22-7DE5-DE9E-6B341E9B87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Double Precision Format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9553EE-714C-CE7E-62BF-B20D6B33A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>
                <a:solidFill>
                  <a:schemeClr val="accent2"/>
                </a:solidFill>
              </a:rPr>
              <a:t>S</a:t>
            </a:r>
            <a:r>
              <a:rPr lang="en-US" altLang="en-US" b="1"/>
              <a:t>		1 sign bit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E</a:t>
            </a:r>
            <a:r>
              <a:rPr lang="en-US" altLang="en-US" b="1"/>
              <a:t>		11 bits biased 1023</a:t>
            </a:r>
          </a:p>
          <a:p>
            <a:r>
              <a:rPr lang="en-US" altLang="en-US" b="1">
                <a:solidFill>
                  <a:schemeClr val="accent1"/>
                </a:solidFill>
              </a:rPr>
              <a:t>F</a:t>
            </a:r>
            <a:r>
              <a:rPr lang="en-US" altLang="en-US" b="1"/>
              <a:t>		52 bit significand (normalized)</a:t>
            </a:r>
          </a:p>
          <a:p>
            <a:r>
              <a:rPr lang="en-US" altLang="en-US" b="1"/>
              <a:t>		64 bits</a:t>
            </a:r>
          </a:p>
          <a:p>
            <a:pPr algn="ctr"/>
            <a:r>
              <a:rPr lang="en-US" altLang="en-US" b="1"/>
              <a:t>64 bit </a:t>
            </a:r>
            <a:r>
              <a:rPr lang="en-US" altLang="en-US" b="1">
                <a:solidFill>
                  <a:schemeClr val="accent2"/>
                </a:solidFill>
              </a:rPr>
              <a:t>S</a:t>
            </a:r>
            <a:r>
              <a:rPr lang="en-US" altLang="en-US" b="1">
                <a:solidFill>
                  <a:schemeClr val="hlink"/>
                </a:solidFill>
              </a:rPr>
              <a:t>E</a:t>
            </a:r>
            <a:r>
              <a:rPr lang="en-US" altLang="en-US" b="1">
                <a:solidFill>
                  <a:schemeClr val="accent1"/>
                </a:solidFill>
              </a:rPr>
              <a:t>F</a:t>
            </a:r>
            <a:endParaRPr lang="en-US" altLang="en-US" b="1"/>
          </a:p>
          <a:p>
            <a:r>
              <a:rPr lang="en-US" altLang="en-US" sz="2800" b="1">
                <a:solidFill>
                  <a:schemeClr val="accent2"/>
                </a:solidFill>
              </a:rPr>
              <a:t>S</a:t>
            </a:r>
            <a:r>
              <a:rPr lang="en-US" altLang="en-US" sz="2800" b="1">
                <a:solidFill>
                  <a:schemeClr val="hlink"/>
                </a:solidFill>
              </a:rPr>
              <a:t>EEEEEEE EEEE</a:t>
            </a:r>
            <a:r>
              <a:rPr lang="en-US" altLang="en-US" sz="2800" b="1">
                <a:solidFill>
                  <a:schemeClr val="accent1"/>
                </a:solidFill>
              </a:rPr>
              <a:t>FFFF FFFFFFFF FFFFFFFF</a:t>
            </a:r>
          </a:p>
          <a:p>
            <a:r>
              <a:rPr lang="en-US" altLang="en-US" sz="2800" b="1">
                <a:solidFill>
                  <a:schemeClr val="accent1"/>
                </a:solidFill>
              </a:rPr>
              <a:t>FFFFFFFF FFFFFFFF FFFFFFFF FFFFFFFF</a:t>
            </a:r>
            <a:endParaRPr lang="en-US" altLang="en-US" sz="2800" b="1"/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9379B16E-F1E2-BF72-40D6-93A5920D784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5720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A614105B-B7DE-E81F-2E8C-DE617EFA7A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482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D0CA73A-3254-7665-914B-78E241438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Addition and Subtraction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9D2596E-D596-B687-6E37-8907800424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pPr>
              <a:buFontTx/>
              <a:buChar char="•"/>
            </a:pPr>
            <a:r>
              <a:rPr lang="en-US" altLang="en-US" b="1"/>
              <a:t>Align radix points</a:t>
            </a:r>
          </a:p>
          <a:p>
            <a:pPr lvl="1">
              <a:buFontTx/>
              <a:buChar char="–"/>
            </a:pPr>
            <a:r>
              <a:rPr lang="en-US" altLang="en-US" b="1"/>
              <a:t>adjust the fraction and exponent of the number with the smaller exponent</a:t>
            </a:r>
          </a:p>
          <a:p>
            <a:pPr>
              <a:buFontTx/>
              <a:buChar char="•"/>
            </a:pPr>
            <a:r>
              <a:rPr lang="en-US" altLang="en-US" b="1"/>
              <a:t>Add or subtract the mantissas</a:t>
            </a:r>
          </a:p>
          <a:p>
            <a:pPr>
              <a:buFontTx/>
              <a:buChar char="•"/>
            </a:pPr>
            <a:r>
              <a:rPr lang="en-US" altLang="en-US" b="1"/>
              <a:t>Normalize the result</a:t>
            </a:r>
          </a:p>
          <a:p>
            <a:pPr>
              <a:buFontTx/>
              <a:buChar char="•"/>
            </a:pPr>
            <a:r>
              <a:rPr lang="en-US" altLang="en-US" b="1"/>
              <a:t>Scientific Notation Examples </a:t>
            </a:r>
          </a:p>
          <a:p>
            <a:pPr algn="ctr"/>
            <a:r>
              <a:rPr lang="en-US" altLang="en-US" sz="2800" b="1"/>
              <a:t>1.5 x 10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+ 2.0 x 10</a:t>
            </a:r>
            <a:r>
              <a:rPr lang="en-US" altLang="en-US" sz="2800" b="1" baseline="30000"/>
              <a:t>1</a:t>
            </a:r>
            <a:r>
              <a:rPr lang="en-US" altLang="en-US" sz="2800" b="1"/>
              <a:t> = ?</a:t>
            </a:r>
          </a:p>
          <a:p>
            <a:pPr algn="ctr"/>
            <a:r>
              <a:rPr lang="en-US" altLang="en-US" sz="2800" b="1"/>
              <a:t>5.5 x 10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+ 6.5 x 10</a:t>
            </a:r>
            <a:r>
              <a:rPr lang="en-US" altLang="en-US" sz="2800" b="1" baseline="30000"/>
              <a:t>2  </a:t>
            </a:r>
            <a:r>
              <a:rPr lang="en-US" altLang="en-US" sz="2800" b="1"/>
              <a:t>= ?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ADB2A98-BFB0-9711-1162-7AB0332765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Example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FCE9FB-3643-6F22-640A-4F8C7CC9C0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3962400" cy="5715000"/>
          </a:xfrm>
        </p:spPr>
        <p:txBody>
          <a:bodyPr/>
          <a:lstStyle/>
          <a:p>
            <a:r>
              <a:rPr lang="en-US" altLang="en-US"/>
              <a:t>1.5 x 10</a:t>
            </a:r>
            <a:r>
              <a:rPr lang="en-US" altLang="en-US" baseline="30000"/>
              <a:t>2</a:t>
            </a:r>
            <a:r>
              <a:rPr lang="en-US" altLang="en-US"/>
              <a:t> + </a:t>
            </a:r>
            <a:r>
              <a:rPr lang="en-US" altLang="en-US">
                <a:solidFill>
                  <a:schemeClr val="accent1"/>
                </a:solidFill>
              </a:rPr>
              <a:t>2.0 x 10</a:t>
            </a:r>
            <a:r>
              <a:rPr lang="en-US" altLang="en-US" baseline="30000">
                <a:solidFill>
                  <a:schemeClr val="accent1"/>
                </a:solidFill>
              </a:rPr>
              <a:t>1</a:t>
            </a:r>
            <a:endParaRPr lang="en-US" altLang="en-US"/>
          </a:p>
          <a:p>
            <a:r>
              <a:rPr lang="en-US" altLang="en-US"/>
              <a:t>	</a:t>
            </a:r>
          </a:p>
          <a:p>
            <a:r>
              <a:rPr lang="en-US" altLang="en-US"/>
              <a:t>	1.5   x 10</a:t>
            </a:r>
            <a:r>
              <a:rPr lang="en-US" altLang="en-US" baseline="30000"/>
              <a:t>2</a:t>
            </a:r>
            <a:endParaRPr lang="en-US" altLang="en-US"/>
          </a:p>
          <a:p>
            <a:r>
              <a:rPr lang="en-US" altLang="en-US"/>
              <a:t>+</a:t>
            </a:r>
            <a:r>
              <a:rPr lang="en-US" altLang="en-US">
                <a:solidFill>
                  <a:schemeClr val="accent1"/>
                </a:solidFill>
              </a:rPr>
              <a:t>	0.20 x 10</a:t>
            </a:r>
            <a:r>
              <a:rPr lang="en-US" altLang="en-US" baseline="30000">
                <a:solidFill>
                  <a:schemeClr val="accent1"/>
                </a:solidFill>
              </a:rPr>
              <a:t>2</a:t>
            </a:r>
            <a:endParaRPr lang="en-US" altLang="en-US"/>
          </a:p>
          <a:p>
            <a:r>
              <a:rPr lang="en-US" altLang="en-US"/>
              <a:t>	1.70 x 10</a:t>
            </a:r>
            <a:r>
              <a:rPr lang="en-US" altLang="en-US" baseline="30000"/>
              <a:t>2</a:t>
            </a:r>
          </a:p>
          <a:p>
            <a:r>
              <a:rPr lang="en-US" altLang="en-US"/>
              <a:t>OR</a:t>
            </a:r>
          </a:p>
          <a:p>
            <a:r>
              <a:rPr lang="en-US" altLang="en-US"/>
              <a:t>	170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8E898D56-2198-AA95-24B5-6A9F78CDB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1242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D6B6DD3E-4467-5BF8-B663-A228FC34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7620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1.5 x 10</a:t>
            </a:r>
            <a:r>
              <a:rPr lang="en-US" altLang="en-US" baseline="30000"/>
              <a:t>2</a:t>
            </a:r>
            <a:r>
              <a:rPr lang="en-US" altLang="en-US"/>
              <a:t> + </a:t>
            </a:r>
            <a:r>
              <a:rPr lang="en-US" altLang="en-US">
                <a:solidFill>
                  <a:schemeClr val="accent1"/>
                </a:solidFill>
              </a:rPr>
              <a:t>2.0 x 10</a:t>
            </a:r>
            <a:r>
              <a:rPr lang="en-US" altLang="en-US" baseline="30000">
                <a:solidFill>
                  <a:schemeClr val="accent1"/>
                </a:solidFill>
              </a:rPr>
              <a:t>1</a:t>
            </a:r>
            <a:endParaRPr lang="en-US" altLang="en-US"/>
          </a:p>
          <a:p>
            <a:pPr>
              <a:spcBef>
                <a:spcPct val="0"/>
              </a:spcBef>
            </a:pPr>
            <a:endParaRPr lang="en-US" altLang="en-US"/>
          </a:p>
          <a:p>
            <a:pPr>
              <a:spcBef>
                <a:spcPct val="0"/>
              </a:spcBef>
            </a:pPr>
            <a:r>
              <a:rPr lang="en-US" altLang="en-US"/>
              <a:t>1.0010110  x 2</a:t>
            </a:r>
            <a:r>
              <a:rPr lang="en-US" altLang="en-US" baseline="30000"/>
              <a:t>7</a:t>
            </a:r>
            <a:endParaRPr lang="en-US" altLang="en-US"/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chemeClr val="accent1"/>
                </a:solidFill>
              </a:rPr>
              <a:t>1.0100 x 2</a:t>
            </a:r>
            <a:r>
              <a:rPr lang="en-US" altLang="en-US" baseline="30000">
                <a:solidFill>
                  <a:schemeClr val="accent1"/>
                </a:solidFill>
              </a:rPr>
              <a:t>4</a:t>
            </a:r>
            <a:endParaRPr lang="en-US" altLang="en-US"/>
          </a:p>
          <a:p>
            <a:pPr>
              <a:spcBef>
                <a:spcPct val="0"/>
              </a:spcBef>
            </a:pPr>
            <a:r>
              <a:rPr lang="en-US" altLang="en-US"/>
              <a:t>adjust </a:t>
            </a:r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chemeClr val="accent1"/>
                </a:solidFill>
              </a:rPr>
              <a:t>0.0010100 x 2</a:t>
            </a:r>
            <a:r>
              <a:rPr lang="en-US" altLang="en-US" baseline="30000">
                <a:solidFill>
                  <a:schemeClr val="accent1"/>
                </a:solidFill>
              </a:rPr>
              <a:t>7</a:t>
            </a:r>
            <a:r>
              <a:rPr lang="en-US" altLang="en-US"/>
              <a:t> 	</a:t>
            </a:r>
          </a:p>
          <a:p>
            <a:pPr>
              <a:spcBef>
                <a:spcPct val="0"/>
              </a:spcBef>
            </a:pPr>
            <a:r>
              <a:rPr lang="en-US" altLang="en-US"/>
              <a:t>So</a:t>
            </a:r>
          </a:p>
          <a:p>
            <a:pPr>
              <a:spcBef>
                <a:spcPct val="0"/>
              </a:spcBef>
            </a:pPr>
            <a:r>
              <a:rPr lang="en-US" altLang="en-US"/>
              <a:t>1.0010110 x 2</a:t>
            </a:r>
            <a:r>
              <a:rPr lang="en-US" altLang="en-US" baseline="30000"/>
              <a:t>7</a:t>
            </a:r>
            <a:endParaRPr lang="en-US" altLang="en-US"/>
          </a:p>
          <a:p>
            <a:pPr>
              <a:spcBef>
                <a:spcPct val="0"/>
              </a:spcBef>
            </a:pPr>
            <a:r>
              <a:rPr lang="en-US" altLang="en-US">
                <a:solidFill>
                  <a:schemeClr val="accent1"/>
                </a:solidFill>
              </a:rPr>
              <a:t>0.0010100 x 2</a:t>
            </a:r>
            <a:r>
              <a:rPr lang="en-US" altLang="en-US" baseline="30000">
                <a:solidFill>
                  <a:schemeClr val="accent1"/>
                </a:solidFill>
              </a:rPr>
              <a:t>7</a:t>
            </a:r>
            <a:endParaRPr lang="en-US" altLang="en-US" baseline="30000"/>
          </a:p>
          <a:p>
            <a:pPr>
              <a:spcBef>
                <a:spcPct val="15000"/>
              </a:spcBef>
            </a:pPr>
            <a:r>
              <a:rPr lang="en-US" altLang="en-US"/>
              <a:t>1.0101010 x 2</a:t>
            </a:r>
            <a:r>
              <a:rPr lang="en-US" altLang="en-US" baseline="30000"/>
              <a:t>7</a:t>
            </a:r>
          </a:p>
          <a:p>
            <a:pPr>
              <a:spcBef>
                <a:spcPct val="15000"/>
              </a:spcBef>
            </a:pPr>
            <a:r>
              <a:rPr lang="en-US" altLang="en-US"/>
              <a:t>		170</a:t>
            </a:r>
            <a:endParaRPr lang="en-US" altLang="en-US" baseline="30000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DB13B865-B41D-AB0B-8885-F13E3D15A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914400"/>
            <a:ext cx="0" cy="518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47" name="AutoShape 7">
            <a:extLst>
              <a:ext uri="{FF2B5EF4-FFF2-40B4-BE49-F238E27FC236}">
                <a16:creationId xmlns:a16="http://schemas.microsoft.com/office/drawing/2014/main" id="{D6387B7E-7F53-2552-CBDB-949862369D6C}"/>
              </a:ext>
            </a:extLst>
          </p:cNvPr>
          <p:cNvSpPr>
            <a:spLocks/>
          </p:cNvSpPr>
          <p:nvPr/>
        </p:nvSpPr>
        <p:spPr bwMode="auto">
          <a:xfrm rot="-5400000">
            <a:off x="5372100" y="647700"/>
            <a:ext cx="152400" cy="1447800"/>
          </a:xfrm>
          <a:prstGeom prst="leftBrace">
            <a:avLst>
              <a:gd name="adj1" fmla="val 7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0248" name="AutoShape 8">
            <a:extLst>
              <a:ext uri="{FF2B5EF4-FFF2-40B4-BE49-F238E27FC236}">
                <a16:creationId xmlns:a16="http://schemas.microsoft.com/office/drawing/2014/main" id="{9EFBD81E-8AB1-F5BD-A47E-E96069DB3F41}"/>
              </a:ext>
            </a:extLst>
          </p:cNvPr>
          <p:cNvSpPr>
            <a:spLocks/>
          </p:cNvSpPr>
          <p:nvPr/>
        </p:nvSpPr>
        <p:spPr bwMode="auto">
          <a:xfrm rot="-5400000">
            <a:off x="7353300" y="647700"/>
            <a:ext cx="152400" cy="1447800"/>
          </a:xfrm>
          <a:prstGeom prst="leftBrace">
            <a:avLst>
              <a:gd name="adj1" fmla="val 7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0249" name="Freeform 9">
            <a:extLst>
              <a:ext uri="{FF2B5EF4-FFF2-40B4-BE49-F238E27FC236}">
                <a16:creationId xmlns:a16="http://schemas.microsoft.com/office/drawing/2014/main" id="{E7B8FDF9-6DAF-9C7D-36F2-0F1E10417307}"/>
              </a:ext>
            </a:extLst>
          </p:cNvPr>
          <p:cNvSpPr>
            <a:spLocks/>
          </p:cNvSpPr>
          <p:nvPr/>
        </p:nvSpPr>
        <p:spPr bwMode="auto">
          <a:xfrm>
            <a:off x="6743700" y="1524000"/>
            <a:ext cx="1346200" cy="1104900"/>
          </a:xfrm>
          <a:custGeom>
            <a:avLst/>
            <a:gdLst>
              <a:gd name="T0" fmla="*/ 2147483646 w 848"/>
              <a:gd name="T1" fmla="*/ 0 h 696"/>
              <a:gd name="T2" fmla="*/ 2147483646 w 848"/>
              <a:gd name="T3" fmla="*/ 2147483646 h 696"/>
              <a:gd name="T4" fmla="*/ 2147483646 w 848"/>
              <a:gd name="T5" fmla="*/ 2147483646 h 696"/>
              <a:gd name="T6" fmla="*/ 2147483646 w 848"/>
              <a:gd name="T7" fmla="*/ 2147483646 h 6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8" h="696">
                <a:moveTo>
                  <a:pt x="456" y="0"/>
                </a:moveTo>
                <a:cubicBezTo>
                  <a:pt x="652" y="44"/>
                  <a:pt x="848" y="88"/>
                  <a:pt x="792" y="192"/>
                </a:cubicBezTo>
                <a:cubicBezTo>
                  <a:pt x="736" y="296"/>
                  <a:pt x="240" y="552"/>
                  <a:pt x="120" y="624"/>
                </a:cubicBezTo>
                <a:cubicBezTo>
                  <a:pt x="0" y="696"/>
                  <a:pt x="36" y="660"/>
                  <a:pt x="72" y="624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50" name="Line 12">
            <a:extLst>
              <a:ext uri="{FF2B5EF4-FFF2-40B4-BE49-F238E27FC236}">
                <a16:creationId xmlns:a16="http://schemas.microsoft.com/office/drawing/2014/main" id="{5596588B-37D2-88EB-0694-AE18D5A153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181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51" name="AutoShape 13">
            <a:extLst>
              <a:ext uri="{FF2B5EF4-FFF2-40B4-BE49-F238E27FC236}">
                <a16:creationId xmlns:a16="http://schemas.microsoft.com/office/drawing/2014/main" id="{67E577B5-1E11-55E4-E179-780F1E0CDBD3}"/>
              </a:ext>
            </a:extLst>
          </p:cNvPr>
          <p:cNvSpPr>
            <a:spLocks/>
          </p:cNvSpPr>
          <p:nvPr/>
        </p:nvSpPr>
        <p:spPr bwMode="auto">
          <a:xfrm rot="-5400000">
            <a:off x="5905500" y="4533900"/>
            <a:ext cx="76200" cy="2438400"/>
          </a:xfrm>
          <a:prstGeom prst="leftBrace">
            <a:avLst>
              <a:gd name="adj1" fmla="val 2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0252" name="Line 14">
            <a:extLst>
              <a:ext uri="{FF2B5EF4-FFF2-40B4-BE49-F238E27FC236}">
                <a16:creationId xmlns:a16="http://schemas.microsoft.com/office/drawing/2014/main" id="{5C5DBFBD-BD4E-1452-F33E-10A33CB377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2819400"/>
            <a:ext cx="2286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53" name="Line 15">
            <a:extLst>
              <a:ext uri="{FF2B5EF4-FFF2-40B4-BE49-F238E27FC236}">
                <a16:creationId xmlns:a16="http://schemas.microsoft.com/office/drawing/2014/main" id="{A1B00637-F132-2F63-6B74-0C196F879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1524000"/>
            <a:ext cx="152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254" name="Text Box 16">
            <a:extLst>
              <a:ext uri="{FF2B5EF4-FFF2-40B4-BE49-F238E27FC236}">
                <a16:creationId xmlns:a16="http://schemas.microsoft.com/office/drawing/2014/main" id="{42271662-E271-6632-81F3-1683DE431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25908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hlink"/>
                </a:solidFill>
              </a:rPr>
              <a:t>Shift to line up radix points</a:t>
            </a:r>
            <a:endParaRPr lang="en-US" altLang="en-US" sz="1800"/>
          </a:p>
        </p:txBody>
      </p:sp>
      <p:sp>
        <p:nvSpPr>
          <p:cNvPr id="10255" name="AutoShape 17">
            <a:extLst>
              <a:ext uri="{FF2B5EF4-FFF2-40B4-BE49-F238E27FC236}">
                <a16:creationId xmlns:a16="http://schemas.microsoft.com/office/drawing/2014/main" id="{7F1BDA8E-423A-C519-620F-42234D853549}"/>
              </a:ext>
            </a:extLst>
          </p:cNvPr>
          <p:cNvSpPr>
            <a:spLocks/>
          </p:cNvSpPr>
          <p:nvPr/>
        </p:nvSpPr>
        <p:spPr bwMode="auto">
          <a:xfrm rot="-5400000">
            <a:off x="3086100" y="723900"/>
            <a:ext cx="152400" cy="1447800"/>
          </a:xfrm>
          <a:prstGeom prst="leftBrace">
            <a:avLst>
              <a:gd name="adj1" fmla="val 791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endParaRPr lang="en-US" altLang="en-US" sz="1800"/>
          </a:p>
        </p:txBody>
      </p:sp>
      <p:sp>
        <p:nvSpPr>
          <p:cNvPr id="10256" name="Freeform 18">
            <a:extLst>
              <a:ext uri="{FF2B5EF4-FFF2-40B4-BE49-F238E27FC236}">
                <a16:creationId xmlns:a16="http://schemas.microsoft.com/office/drawing/2014/main" id="{414AA934-CF82-3787-7931-3A6D94D52FB6}"/>
              </a:ext>
            </a:extLst>
          </p:cNvPr>
          <p:cNvSpPr>
            <a:spLocks/>
          </p:cNvSpPr>
          <p:nvPr/>
        </p:nvSpPr>
        <p:spPr bwMode="auto">
          <a:xfrm>
            <a:off x="2514600" y="1600200"/>
            <a:ext cx="1346200" cy="1104900"/>
          </a:xfrm>
          <a:custGeom>
            <a:avLst/>
            <a:gdLst>
              <a:gd name="T0" fmla="*/ 2147483646 w 848"/>
              <a:gd name="T1" fmla="*/ 0 h 696"/>
              <a:gd name="T2" fmla="*/ 2147483646 w 848"/>
              <a:gd name="T3" fmla="*/ 2147483646 h 696"/>
              <a:gd name="T4" fmla="*/ 2147483646 w 848"/>
              <a:gd name="T5" fmla="*/ 2147483646 h 696"/>
              <a:gd name="T6" fmla="*/ 2147483646 w 848"/>
              <a:gd name="T7" fmla="*/ 2147483646 h 69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48" h="696">
                <a:moveTo>
                  <a:pt x="456" y="0"/>
                </a:moveTo>
                <a:cubicBezTo>
                  <a:pt x="652" y="44"/>
                  <a:pt x="848" y="88"/>
                  <a:pt x="792" y="192"/>
                </a:cubicBezTo>
                <a:cubicBezTo>
                  <a:pt x="736" y="296"/>
                  <a:pt x="240" y="552"/>
                  <a:pt x="120" y="624"/>
                </a:cubicBezTo>
                <a:cubicBezTo>
                  <a:pt x="0" y="696"/>
                  <a:pt x="36" y="660"/>
                  <a:pt x="72" y="624"/>
                </a:cubicBezTo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83D276C-7405-E9E0-B75D-4A1C7C0B6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/>
              <a:t>Example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6CF43CD-F0FF-8C5E-A433-B1F27787074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3962400" cy="5334000"/>
          </a:xfrm>
        </p:spPr>
        <p:txBody>
          <a:bodyPr/>
          <a:lstStyle/>
          <a:p>
            <a:pPr marL="0" indent="0"/>
            <a:r>
              <a:rPr lang="en-US" altLang="en-US" sz="2800"/>
              <a:t>5.5 x 10</a:t>
            </a:r>
            <a:r>
              <a:rPr lang="en-US" altLang="en-US" sz="2800" baseline="30000"/>
              <a:t>2</a:t>
            </a:r>
            <a:r>
              <a:rPr lang="en-US" altLang="en-US" sz="2800"/>
              <a:t> + 6.5 x 10</a:t>
            </a:r>
            <a:r>
              <a:rPr lang="en-US" altLang="en-US" sz="2800" baseline="30000"/>
              <a:t>2</a:t>
            </a:r>
          </a:p>
          <a:p>
            <a:pPr marL="0" indent="0"/>
            <a:endParaRPr lang="en-US" altLang="en-US" sz="2800"/>
          </a:p>
          <a:p>
            <a:pPr marL="0" indent="0"/>
            <a:r>
              <a:rPr lang="en-US" altLang="en-US" sz="2800"/>
              <a:t>	5.5  x 10</a:t>
            </a:r>
            <a:r>
              <a:rPr lang="en-US" altLang="en-US" sz="2800" baseline="30000"/>
              <a:t>2</a:t>
            </a:r>
          </a:p>
          <a:p>
            <a:pPr marL="0" indent="0"/>
            <a:r>
              <a:rPr lang="en-US" altLang="en-US" sz="2800"/>
              <a:t>	6.5  x 10</a:t>
            </a:r>
            <a:r>
              <a:rPr lang="en-US" altLang="en-US" sz="2800" baseline="30000"/>
              <a:t>2</a:t>
            </a:r>
          </a:p>
          <a:p>
            <a:pPr marL="0" indent="0"/>
            <a:r>
              <a:rPr lang="en-US" altLang="en-US" sz="2800"/>
              <a:t>       12.00 x 10</a:t>
            </a:r>
            <a:r>
              <a:rPr lang="en-US" altLang="en-US" sz="2800" baseline="30000"/>
              <a:t>2</a:t>
            </a:r>
            <a:endParaRPr lang="en-US" altLang="en-US" sz="2800"/>
          </a:p>
          <a:p>
            <a:pPr marL="0" indent="0"/>
            <a:r>
              <a:rPr lang="en-US" altLang="en-US" sz="2800"/>
              <a:t>         1.20 x 10</a:t>
            </a:r>
            <a:r>
              <a:rPr lang="en-US" altLang="en-US" sz="2800" baseline="30000"/>
              <a:t>3</a:t>
            </a:r>
            <a:endParaRPr lang="en-US" altLang="en-US" sz="2800"/>
          </a:p>
          <a:p>
            <a:pPr marL="0" indent="0"/>
            <a:endParaRPr lang="en-US" altLang="en-US" sz="2800"/>
          </a:p>
          <a:p>
            <a:pPr marL="0" indent="0"/>
            <a:endParaRPr lang="en-US" altLang="en-US" sz="2800"/>
          </a:p>
          <a:p>
            <a:pPr marL="0" indent="0"/>
            <a:r>
              <a:rPr lang="en-US" altLang="en-US" sz="2800"/>
              <a:t>	1200</a:t>
            </a:r>
            <a:r>
              <a:rPr lang="en-US" altLang="en-US" sz="2800" baseline="-25000"/>
              <a:t>10</a:t>
            </a:r>
            <a:endParaRPr lang="en-US" altLang="en-US" sz="2800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9B6762B0-2AA9-7EA6-3363-F5974714795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914400"/>
            <a:ext cx="4343400" cy="5334000"/>
          </a:xfrm>
        </p:spPr>
        <p:txBody>
          <a:bodyPr/>
          <a:lstStyle/>
          <a:p>
            <a:pPr marL="0" indent="0"/>
            <a:r>
              <a:rPr lang="en-US" altLang="en-US" sz="2800"/>
              <a:t>5.5 x 10</a:t>
            </a:r>
            <a:r>
              <a:rPr lang="en-US" altLang="en-US" sz="2800" baseline="30000"/>
              <a:t>2</a:t>
            </a:r>
            <a:r>
              <a:rPr lang="en-US" altLang="en-US" sz="2800"/>
              <a:t> + 6.5 x 10</a:t>
            </a:r>
            <a:r>
              <a:rPr lang="en-US" altLang="en-US" sz="2800" baseline="30000"/>
              <a:t>2</a:t>
            </a:r>
            <a:endParaRPr lang="en-US" altLang="en-US" sz="2800"/>
          </a:p>
          <a:p>
            <a:pPr marL="0" indent="0"/>
            <a:endParaRPr lang="en-US" altLang="en-US" sz="2800"/>
          </a:p>
          <a:p>
            <a:pPr marL="0" indent="0"/>
            <a:r>
              <a:rPr lang="en-US" altLang="en-US" sz="2800"/>
              <a:t>	1.000100110 x 2</a:t>
            </a:r>
            <a:r>
              <a:rPr lang="en-US" altLang="en-US" sz="2800" baseline="30000"/>
              <a:t>9</a:t>
            </a:r>
            <a:endParaRPr lang="en-US" altLang="en-US" sz="2800"/>
          </a:p>
          <a:p>
            <a:pPr marL="0" indent="0"/>
            <a:r>
              <a:rPr lang="en-US" altLang="en-US" sz="2800"/>
              <a:t>	1.010001010 x 2</a:t>
            </a:r>
            <a:r>
              <a:rPr lang="en-US" altLang="en-US" sz="2800" baseline="30000"/>
              <a:t>9</a:t>
            </a:r>
            <a:endParaRPr lang="en-US" altLang="en-US" sz="2800"/>
          </a:p>
          <a:p>
            <a:pPr marL="0" indent="0"/>
            <a:r>
              <a:rPr lang="en-US" altLang="en-US" sz="2800"/>
              <a:t>       10.010110000 x 2</a:t>
            </a:r>
            <a:r>
              <a:rPr lang="en-US" altLang="en-US" sz="2800" baseline="30000"/>
              <a:t>9</a:t>
            </a:r>
            <a:endParaRPr lang="en-US" altLang="en-US" sz="2800"/>
          </a:p>
          <a:p>
            <a:pPr marL="0" indent="0"/>
            <a:r>
              <a:rPr lang="en-US" altLang="en-US" sz="2800"/>
              <a:t>	1.0010110000 x 2</a:t>
            </a:r>
            <a:r>
              <a:rPr lang="en-US" altLang="en-US" sz="2800" baseline="30000"/>
              <a:t>10</a:t>
            </a:r>
            <a:endParaRPr lang="en-US" altLang="en-US" sz="2800"/>
          </a:p>
          <a:p>
            <a:pPr marL="0" indent="0"/>
            <a:endParaRPr lang="en-US" altLang="en-US" sz="2800"/>
          </a:p>
          <a:p>
            <a:pPr marL="0" indent="0"/>
            <a:endParaRPr lang="en-US" altLang="en-US" sz="2800"/>
          </a:p>
          <a:p>
            <a:pPr marL="0" indent="0"/>
            <a:r>
              <a:rPr lang="en-US" altLang="en-US" sz="2800"/>
              <a:t>	1200</a:t>
            </a:r>
            <a:r>
              <a:rPr lang="en-US" altLang="en-US" sz="2800" baseline="-25000"/>
              <a:t>10</a:t>
            </a:r>
            <a:endParaRPr lang="en-US" altLang="en-US" sz="2800"/>
          </a:p>
          <a:p>
            <a:pPr marL="0" indent="0"/>
            <a:endParaRPr lang="en-US" altLang="en-US" sz="2800" baseline="30000"/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70480668-08E1-D40D-D612-04286DB94A4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9718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270" name="Line 6">
            <a:extLst>
              <a:ext uri="{FF2B5EF4-FFF2-40B4-BE49-F238E27FC236}">
                <a16:creationId xmlns:a16="http://schemas.microsoft.com/office/drawing/2014/main" id="{FA311381-F56E-D631-2BE2-9E621F18E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9718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271" name="Line 7">
            <a:extLst>
              <a:ext uri="{FF2B5EF4-FFF2-40B4-BE49-F238E27FC236}">
                <a16:creationId xmlns:a16="http://schemas.microsoft.com/office/drawing/2014/main" id="{C1EA2AEA-B751-972A-C1D7-57983F5BE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14800"/>
            <a:ext cx="2362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D2340D4D-52FF-CABF-31CC-9CE33B59B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7200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hlink"/>
                </a:solidFill>
              </a:rPr>
              <a:t>Shift right once to normalize</a:t>
            </a:r>
            <a:endParaRPr lang="en-US" altLang="en-US" sz="1800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506E1EEB-E3CD-D257-EAC0-FC6D0C031EF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3962400"/>
            <a:ext cx="1828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A4C37845-7F46-F510-B0B6-CA4CE0475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1000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chemeClr val="hlink"/>
                </a:solidFill>
              </a:rPr>
              <a:t>Shift right once to normalize</a:t>
            </a:r>
            <a:endParaRPr lang="en-US" altLang="en-US" sz="1800"/>
          </a:p>
        </p:txBody>
      </p:sp>
      <p:sp>
        <p:nvSpPr>
          <p:cNvPr id="11275" name="Line 11">
            <a:extLst>
              <a:ext uri="{FF2B5EF4-FFF2-40B4-BE49-F238E27FC236}">
                <a16:creationId xmlns:a16="http://schemas.microsoft.com/office/drawing/2014/main" id="{AB2E8642-375D-4046-6FCD-CCBF256E0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914400"/>
            <a:ext cx="0" cy="548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ashors.pp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eashors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eashor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shor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seashors.ppt</Template>
  <TotalTime>154457816</TotalTime>
  <Pages>25</Pages>
  <Words>977</Words>
  <Application>Microsoft Office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Times New Roman</vt:lpstr>
      <vt:lpstr>seashors.ppt</vt:lpstr>
      <vt:lpstr>Floating Point Arithmetic</vt:lpstr>
      <vt:lpstr>MIPS FPU</vt:lpstr>
      <vt:lpstr>Single Precision Format</vt:lpstr>
      <vt:lpstr>Single Precision Representation in IEEE FPS</vt:lpstr>
      <vt:lpstr>Representation in IEEE FPS showing the hidden bit</vt:lpstr>
      <vt:lpstr>Double Precision Format</vt:lpstr>
      <vt:lpstr>Addition and Subtraction</vt:lpstr>
      <vt:lpstr>Example 1</vt:lpstr>
      <vt:lpstr>Example 2</vt:lpstr>
      <vt:lpstr>Multiplication</vt:lpstr>
      <vt:lpstr>Division</vt:lpstr>
      <vt:lpstr>Undesirable effects of Rounding</vt:lpstr>
      <vt:lpstr>Overflow and Underflow</vt:lpstr>
      <vt:lpstr>Cos(x)</vt:lpstr>
      <vt:lpstr>Cos(x) Algorithm</vt:lpstr>
      <vt:lpstr>Cos(x)</vt:lpstr>
      <vt:lpstr>Cos(x)</vt:lpstr>
      <vt:lpstr>Cos(x)</vt:lpstr>
      <vt:lpstr>Cos(x)</vt:lpstr>
      <vt:lpstr>Cos(x)</vt:lpstr>
      <vt:lpstr>Cos(x)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1P12 Week 4</dc:title>
  <dc:subject>COSC 1P12</dc:subject>
  <dc:creator>Andy Barbacki</dc:creator>
  <cp:keywords/>
  <dc:description/>
  <cp:lastModifiedBy>Cale Fairchild</cp:lastModifiedBy>
  <cp:revision>34</cp:revision>
  <cp:lastPrinted>2000-10-10T13:03:46Z</cp:lastPrinted>
  <dcterms:created xsi:type="dcterms:W3CDTF">1998-10-06T11:14:36Z</dcterms:created>
  <dcterms:modified xsi:type="dcterms:W3CDTF">2022-11-09T17:39:45Z</dcterms:modified>
</cp:coreProperties>
</file>