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35" r:id="rId2"/>
    <p:sldId id="287" r:id="rId3"/>
    <p:sldId id="317" r:id="rId4"/>
    <p:sldId id="318" r:id="rId5"/>
    <p:sldId id="336" r:id="rId6"/>
    <p:sldId id="337" r:id="rId7"/>
    <p:sldId id="325" r:id="rId8"/>
    <p:sldId id="292" r:id="rId9"/>
    <p:sldId id="320" r:id="rId10"/>
    <p:sldId id="321" r:id="rId11"/>
    <p:sldId id="322" r:id="rId12"/>
    <p:sldId id="324" r:id="rId13"/>
    <p:sldId id="323" r:id="rId14"/>
    <p:sldId id="345" r:id="rId15"/>
    <p:sldId id="338" r:id="rId16"/>
    <p:sldId id="326" r:id="rId17"/>
    <p:sldId id="327" r:id="rId18"/>
    <p:sldId id="341" r:id="rId19"/>
    <p:sldId id="328" r:id="rId20"/>
    <p:sldId id="329" r:id="rId21"/>
    <p:sldId id="330" r:id="rId22"/>
    <p:sldId id="331" r:id="rId23"/>
    <p:sldId id="333" r:id="rId24"/>
    <p:sldId id="332" r:id="rId25"/>
    <p:sldId id="334" r:id="rId26"/>
    <p:sldId id="339" r:id="rId27"/>
    <p:sldId id="340" r:id="rId28"/>
    <p:sldId id="342" r:id="rId29"/>
    <p:sldId id="344" r:id="rId30"/>
    <p:sldId id="304" r:id="rId31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e Bockus" initials="D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223"/>
    <a:srgbClr val="00D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5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06T13:49:28.208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C909331-1FCE-0E5E-B618-E158D8C8B5E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B503A3B-EF8B-FF7D-6D37-2C7B186BBE0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DC800F8-78F4-62B8-0ACB-2D2954AF1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" y="8751888"/>
            <a:ext cx="771525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 anchor="ctr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defRPr/>
            </a:pPr>
            <a:fld id="{C316872A-1E7A-47D6-BDF3-C09E2B8ECD0D}" type="datetime1">
              <a:rPr lang="en-US" altLang="en-US" sz="1400" smtClean="0"/>
              <a:pPr algn="l">
                <a:defRPr/>
              </a:pPr>
              <a:t>11/9/2022</a:t>
            </a:fld>
            <a:endParaRPr lang="en-US" altLang="en-US" sz="1400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22D2687D-66D8-718D-991A-835929E6F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751888"/>
            <a:ext cx="396875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7626E013-4D7F-4826-8643-3FD2F3FC5AF6}" type="slidenum">
              <a:rPr lang="en-US" altLang="en-US" sz="1400" smtClean="0"/>
              <a:pPr algn="r">
                <a:defRPr/>
              </a:pPr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6193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969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3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122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815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691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3520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4582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743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271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268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16CCBD9-9639-5447-A73D-6A1AB68E4A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6B357E9-8960-F48F-9C1A-C8ED33370A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38F8964-0569-F22B-C5C5-07E30E82B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8" y="6484938"/>
            <a:ext cx="1290637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CA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A2BF18E-0005-590C-2C86-C961AD3EE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6400800"/>
            <a:ext cx="396875" cy="3016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fld id="{FDBBF992-A851-44F9-BDE7-446D2BD35224}" type="slidenum">
              <a:rPr lang="en-US" altLang="en-US" sz="1400" smtClean="0"/>
              <a:pPr algn="ctr">
                <a:defRPr/>
              </a:pPr>
              <a:t>‹#›</a:t>
            </a:fld>
            <a:endParaRPr lang="en-US" altLang="en-US" sz="14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C53C23-4B76-6038-8C84-8D23857DA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6688" y="6484938"/>
            <a:ext cx="1162050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CA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7EE2D3DA-BD41-05CB-A8C4-76554CE20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108325"/>
            <a:ext cx="5238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comments" Target="../comments/commen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4C15C021-5BD5-AA15-60F5-D9A41ED1B8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08050"/>
            <a:ext cx="7772400" cy="1143000"/>
          </a:xfrm>
        </p:spPr>
        <p:txBody>
          <a:bodyPr/>
          <a:lstStyle/>
          <a:p>
            <a:r>
              <a:rPr lang="en-US" altLang="en-US"/>
              <a:t>Logical Operations</a:t>
            </a:r>
            <a:endParaRPr lang="en-CA" altLang="en-US"/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54375C49-157A-3251-FA10-048826118E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2959100"/>
            <a:ext cx="7772400" cy="1925638"/>
          </a:xfrm>
        </p:spPr>
        <p:txBody>
          <a:bodyPr/>
          <a:lstStyle/>
          <a:p>
            <a:pPr marL="0" indent="0"/>
            <a:r>
              <a:rPr lang="en-CA" altLang="en-US"/>
              <a:t>Boy who sow wild oats better hope for crop failure.</a:t>
            </a:r>
          </a:p>
          <a:p>
            <a:pPr marL="400050" lvl="1" indent="0" algn="r"/>
            <a:r>
              <a:rPr lang="en-CA" altLang="en-US"/>
              <a:t> </a:t>
            </a:r>
            <a:r>
              <a:rPr lang="en-CA" altLang="en-US">
                <a:solidFill>
                  <a:srgbClr val="00B0F0"/>
                </a:solidFill>
              </a:rPr>
              <a:t>Chinese Proverb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3">
            <a:extLst>
              <a:ext uri="{FF2B5EF4-FFF2-40B4-BE49-F238E27FC236}">
                <a16:creationId xmlns:a16="http://schemas.microsoft.com/office/drawing/2014/main" id="{46505632-28A3-788F-18DD-81AD82B0BB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838200"/>
          <a:ext cx="7772400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4466667" imgH="2933333" progId="MSPhotoEd.3">
                  <p:embed/>
                </p:oleObj>
              </mc:Choice>
              <mc:Fallback>
                <p:oleObj name="Photo Editor Photo" r:id="rId2" imgW="4466667" imgH="2933333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838200"/>
                        <a:ext cx="7772400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>
            <a:extLst>
              <a:ext uri="{FF2B5EF4-FFF2-40B4-BE49-F238E27FC236}">
                <a16:creationId xmlns:a16="http://schemas.microsoft.com/office/drawing/2014/main" id="{407C5B3F-6913-DA19-55B2-284FC95BE1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609600"/>
          <a:ext cx="7467600" cy="553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4334480" imgH="3209524" progId="MSPhotoEd.3">
                  <p:embed/>
                </p:oleObj>
              </mc:Choice>
              <mc:Fallback>
                <p:oleObj name="Photo Editor Photo" r:id="rId2" imgW="4334480" imgH="3209524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609600"/>
                        <a:ext cx="7467600" cy="553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>
            <a:extLst>
              <a:ext uri="{FF2B5EF4-FFF2-40B4-BE49-F238E27FC236}">
                <a16:creationId xmlns:a16="http://schemas.microsoft.com/office/drawing/2014/main" id="{86D4D3C3-6843-056D-B370-36A9827285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914400"/>
          <a:ext cx="6858000" cy="488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4505954" imgH="3209524" progId="MSPhotoEd.3">
                  <p:embed/>
                </p:oleObj>
              </mc:Choice>
              <mc:Fallback>
                <p:oleObj name="Photo Editor Photo" r:id="rId2" imgW="4505954" imgH="3209524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914400"/>
                        <a:ext cx="6858000" cy="488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4">
            <a:extLst>
              <a:ext uri="{FF2B5EF4-FFF2-40B4-BE49-F238E27FC236}">
                <a16:creationId xmlns:a16="http://schemas.microsoft.com/office/drawing/2014/main" id="{A8B87BFF-0FA5-B763-33A9-B35B6B4DD5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804863"/>
          <a:ext cx="7162800" cy="522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4401164" imgH="3209524" progId="MSPhotoEd.3">
                  <p:embed/>
                </p:oleObj>
              </mc:Choice>
              <mc:Fallback>
                <p:oleObj name="Photo Editor Photo" r:id="rId2" imgW="4401164" imgH="3209524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804863"/>
                        <a:ext cx="7162800" cy="5224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Rectangle 1">
            <a:extLst>
              <a:ext uri="{FF2B5EF4-FFF2-40B4-BE49-F238E27FC236}">
                <a16:creationId xmlns:a16="http://schemas.microsoft.com/office/drawing/2014/main" id="{86B1905D-F855-ABD9-B127-D7F980F39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4365625"/>
            <a:ext cx="1008063" cy="215900"/>
          </a:xfrm>
          <a:prstGeom prst="rect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en-US" altLang="en-US"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A249A463-221B-F93D-E7A7-78C73F53F3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19050"/>
            <a:ext cx="7772400" cy="1143000"/>
          </a:xfrm>
        </p:spPr>
        <p:txBody>
          <a:bodyPr/>
          <a:lstStyle/>
          <a:p>
            <a:r>
              <a:rPr lang="en-US" altLang="en-US"/>
              <a:t>Macro Inclusion</a:t>
            </a:r>
            <a:endParaRPr lang="en-CA" altLang="en-US"/>
          </a:p>
        </p:txBody>
      </p:sp>
      <p:pic>
        <p:nvPicPr>
          <p:cNvPr id="16387" name="Picture 2">
            <a:extLst>
              <a:ext uri="{FF2B5EF4-FFF2-40B4-BE49-F238E27FC236}">
                <a16:creationId xmlns:a16="http://schemas.microsoft.com/office/drawing/2014/main" id="{D0297215-E0C8-3F2F-42EA-62461EFEE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836613"/>
            <a:ext cx="6381750" cy="319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3">
            <a:extLst>
              <a:ext uri="{FF2B5EF4-FFF2-40B4-BE49-F238E27FC236}">
                <a16:creationId xmlns:a16="http://schemas.microsoft.com/office/drawing/2014/main" id="{354821DB-D262-92A2-27F7-96370F978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3" y="4149725"/>
            <a:ext cx="5702300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">
            <a:extLst>
              <a:ext uri="{FF2B5EF4-FFF2-40B4-BE49-F238E27FC236}">
                <a16:creationId xmlns:a16="http://schemas.microsoft.com/office/drawing/2014/main" id="{93B09B8E-131A-8ADF-3495-82E27A3115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7772400" cy="561975"/>
          </a:xfrm>
        </p:spPr>
        <p:txBody>
          <a:bodyPr/>
          <a:lstStyle/>
          <a:p>
            <a:r>
              <a:rPr lang="en-CA" altLang="en-US" sz="3200" b="0"/>
              <a:t>Count # of 1’s in a word</a:t>
            </a:r>
            <a:endParaRPr lang="en-US" altLang="en-US" sz="3200" b="0"/>
          </a:p>
        </p:txBody>
      </p:sp>
      <p:sp>
        <p:nvSpPr>
          <p:cNvPr id="17411" name="Content Placeholder 4">
            <a:extLst>
              <a:ext uri="{FF2B5EF4-FFF2-40B4-BE49-F238E27FC236}">
                <a16:creationId xmlns:a16="http://schemas.microsoft.com/office/drawing/2014/main" id="{DA21E4E5-5AF4-127A-211B-ECDA00438CE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932363" y="1790700"/>
            <a:ext cx="3525837" cy="3078163"/>
          </a:xfrm>
        </p:spPr>
        <p:txBody>
          <a:bodyPr/>
          <a:lstStyle/>
          <a:p>
            <a:pPr marL="457200" indent="-457200">
              <a:buFontTx/>
              <a:buChar char="•"/>
            </a:pPr>
            <a:r>
              <a:rPr lang="en-CA" altLang="en-US" sz="2800"/>
              <a:t>Mask out all bits except the LSB, if it is a 1 count it.</a:t>
            </a:r>
          </a:p>
          <a:p>
            <a:pPr marL="457200" indent="-457200">
              <a:buFontTx/>
              <a:buChar char="•"/>
            </a:pPr>
            <a:r>
              <a:rPr lang="en-CA" altLang="en-US" sz="2800"/>
              <a:t>Rotate right 1 bit and repeat</a:t>
            </a:r>
            <a:endParaRPr lang="en-US" altLang="en-US" sz="2800"/>
          </a:p>
        </p:txBody>
      </p:sp>
      <p:pic>
        <p:nvPicPr>
          <p:cNvPr id="17412" name="Picture 5">
            <a:extLst>
              <a:ext uri="{FF2B5EF4-FFF2-40B4-BE49-F238E27FC236}">
                <a16:creationId xmlns:a16="http://schemas.microsoft.com/office/drawing/2014/main" id="{A246C02E-E071-96A4-E61A-9CB61ACA4B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1790700"/>
            <a:ext cx="4476750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275325C-8562-6DB8-8A8B-7C739F901C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7772400" cy="647700"/>
          </a:xfrm>
        </p:spPr>
        <p:txBody>
          <a:bodyPr/>
          <a:lstStyle/>
          <a:p>
            <a:r>
              <a:rPr lang="en-US" altLang="en-US"/>
              <a:t>Partial Products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4B560F0-B894-F99C-2214-D212D1FBF1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9525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/>
              <a:t>Partial products are added as they are generated</a:t>
            </a:r>
          </a:p>
        </p:txBody>
      </p:sp>
      <p:graphicFrame>
        <p:nvGraphicFramePr>
          <p:cNvPr id="18436" name="Object 5">
            <a:extLst>
              <a:ext uri="{FF2B5EF4-FFF2-40B4-BE49-F238E27FC236}">
                <a16:creationId xmlns:a16="http://schemas.microsoft.com/office/drawing/2014/main" id="{EC0EB317-9E7C-9645-8A04-10B4A5D3BE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2209800"/>
          <a:ext cx="4114800" cy="363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3200000" imgH="2828571" progId="MSPhotoEd.3">
                  <p:embed/>
                </p:oleObj>
              </mc:Choice>
              <mc:Fallback>
                <p:oleObj name="Photo Editor Photo" r:id="rId2" imgW="3200000" imgH="2828571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209800"/>
                        <a:ext cx="4114800" cy="363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7">
            <a:extLst>
              <a:ext uri="{FF2B5EF4-FFF2-40B4-BE49-F238E27FC236}">
                <a16:creationId xmlns:a16="http://schemas.microsoft.com/office/drawing/2014/main" id="{66D9729E-91D4-7925-C255-353335B473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" y="2971800"/>
          <a:ext cx="4419600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4" imgW="3247619" imgH="1638529" progId="MSPhotoEd.3">
                  <p:embed/>
                </p:oleObj>
              </mc:Choice>
              <mc:Fallback>
                <p:oleObj name="Photo Editor Photo" r:id="rId4" imgW="3247619" imgH="1638529" progId="MSPhotoEd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971800"/>
                        <a:ext cx="4419600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Line 8">
            <a:extLst>
              <a:ext uri="{FF2B5EF4-FFF2-40B4-BE49-F238E27FC236}">
                <a16:creationId xmlns:a16="http://schemas.microsoft.com/office/drawing/2014/main" id="{1A018D38-7452-7C3D-8A61-A123ED20AB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2133600"/>
            <a:ext cx="0" cy="388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C1BE188-1B51-0077-38BE-59FEC48D00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Standard Multiply Algorithm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5ECA489-1291-A4E3-8300-AEE35BB48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305800" cy="4114800"/>
          </a:xfrm>
        </p:spPr>
        <p:txBody>
          <a:bodyPr/>
          <a:lstStyle/>
          <a:p>
            <a:r>
              <a:rPr lang="en-US" altLang="en-US"/>
              <a:t>Multiply can be done using a series of shift and add operations</a:t>
            </a:r>
          </a:p>
          <a:p>
            <a:r>
              <a:rPr lang="en-US" altLang="en-US" sz="2400">
                <a:latin typeface="Courier New" panose="02070309020205020404" pitchFamily="49" charset="0"/>
              </a:rPr>
              <a:t>	</a:t>
            </a:r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product = 0</a:t>
            </a:r>
          </a:p>
          <a:p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	while multiplier is non-zero</a:t>
            </a:r>
          </a:p>
          <a:p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		if multiplier LSB = 1</a:t>
            </a:r>
          </a:p>
          <a:p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			product = product + multiplicand</a:t>
            </a:r>
          </a:p>
          <a:p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		multiplier = multiplier &gt;&gt; 1</a:t>
            </a:r>
          </a:p>
          <a:p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		multiplicand = multiplicand &lt;&lt; 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01CA8D30-94A4-BD1E-57E2-16C4581491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7772400" cy="777875"/>
          </a:xfrm>
        </p:spPr>
        <p:txBody>
          <a:bodyPr/>
          <a:lstStyle/>
          <a:p>
            <a:r>
              <a:rPr lang="en-US" altLang="en-US" b="0"/>
              <a:t>Multiply</a:t>
            </a:r>
            <a:endParaRPr lang="en-CA" altLang="en-US" b="0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FA4EF533-BFE8-4007-C851-795138AA09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5257800"/>
            <a:ext cx="7772400" cy="1181100"/>
          </a:xfrm>
        </p:spPr>
        <p:txBody>
          <a:bodyPr/>
          <a:lstStyle/>
          <a:p>
            <a:endParaRPr lang="en-CA" altLang="en-US"/>
          </a:p>
        </p:txBody>
      </p:sp>
      <p:pic>
        <p:nvPicPr>
          <p:cNvPr id="20484" name="Picture 3">
            <a:extLst>
              <a:ext uri="{FF2B5EF4-FFF2-40B4-BE49-F238E27FC236}">
                <a16:creationId xmlns:a16="http://schemas.microsoft.com/office/drawing/2014/main" id="{8339C267-D456-40E8-42F3-136A49FE2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1196975"/>
            <a:ext cx="8191500" cy="372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215374A-1A88-8A83-C20B-577597CE8D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>
                <a:solidFill>
                  <a:srgbClr val="FF0000"/>
                </a:solidFill>
              </a:rPr>
              <a:t>Alternate Multiply Algorithm</a:t>
            </a:r>
            <a:br>
              <a:rPr lang="en-US" altLang="en-US" b="0">
                <a:solidFill>
                  <a:srgbClr val="FF0000"/>
                </a:solidFill>
              </a:rPr>
            </a:br>
            <a:r>
              <a:rPr lang="en-US" altLang="en-US" sz="2400" b="0">
                <a:solidFill>
                  <a:srgbClr val="FF0000"/>
                </a:solidFill>
              </a:rPr>
              <a:t>how h/w does it.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AA08DD7-D41D-C501-5249-8AAE0BEC0C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2950" y="1531938"/>
            <a:ext cx="7772400" cy="1630362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sz="2400"/>
              <a:t>32 bit x 32 bit  = 64 bit result</a:t>
            </a:r>
          </a:p>
          <a:p>
            <a:pPr>
              <a:buFontTx/>
              <a:buChar char="•"/>
            </a:pPr>
            <a:r>
              <a:rPr lang="en-US" altLang="en-US" sz="2400"/>
              <a:t>Multiplicand is added into Product_High, Multiplier loaded into Product low.</a:t>
            </a:r>
          </a:p>
        </p:txBody>
      </p:sp>
      <p:sp>
        <p:nvSpPr>
          <p:cNvPr id="21508" name="AutoShape 7">
            <a:extLst>
              <a:ext uri="{FF2B5EF4-FFF2-40B4-BE49-F238E27FC236}">
                <a16:creationId xmlns:a16="http://schemas.microsoft.com/office/drawing/2014/main" id="{A2218344-7DC9-CB05-5A0F-67A43E95A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733800"/>
            <a:ext cx="2209800" cy="381000"/>
          </a:xfrm>
          <a:prstGeom prst="wedgeRectCallout">
            <a:avLst>
              <a:gd name="adj1" fmla="val -33838"/>
              <a:gd name="adj2" fmla="val 4291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1800"/>
              <a:t>Product_High</a:t>
            </a:r>
          </a:p>
        </p:txBody>
      </p:sp>
      <p:sp>
        <p:nvSpPr>
          <p:cNvPr id="21509" name="AutoShape 8">
            <a:extLst>
              <a:ext uri="{FF2B5EF4-FFF2-40B4-BE49-F238E27FC236}">
                <a16:creationId xmlns:a16="http://schemas.microsoft.com/office/drawing/2014/main" id="{A4C12E7C-4602-E746-7DFC-850EC7473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733800"/>
            <a:ext cx="2209800" cy="381000"/>
          </a:xfrm>
          <a:prstGeom prst="wedgeRectCallout">
            <a:avLst>
              <a:gd name="adj1" fmla="val -33838"/>
              <a:gd name="adj2" fmla="val 4291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1800"/>
              <a:t>Product_Low</a:t>
            </a:r>
          </a:p>
        </p:txBody>
      </p:sp>
      <p:sp>
        <p:nvSpPr>
          <p:cNvPr id="21510" name="AutoShape 9">
            <a:extLst>
              <a:ext uri="{FF2B5EF4-FFF2-40B4-BE49-F238E27FC236}">
                <a16:creationId xmlns:a16="http://schemas.microsoft.com/office/drawing/2014/main" id="{4B961F9C-0EFD-89EA-01D2-67EC209FA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343400"/>
            <a:ext cx="2209800" cy="381000"/>
          </a:xfrm>
          <a:prstGeom prst="wedgeRectCallout">
            <a:avLst>
              <a:gd name="adj1" fmla="val -33838"/>
              <a:gd name="adj2" fmla="val 4291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1800"/>
              <a:t>Multiplicand</a:t>
            </a:r>
          </a:p>
        </p:txBody>
      </p:sp>
      <p:sp>
        <p:nvSpPr>
          <p:cNvPr id="21511" name="AutoShape 13">
            <a:extLst>
              <a:ext uri="{FF2B5EF4-FFF2-40B4-BE49-F238E27FC236}">
                <a16:creationId xmlns:a16="http://schemas.microsoft.com/office/drawing/2014/main" id="{E05EA3A7-93DD-9628-399F-6A8E0DF02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2350" y="4381500"/>
            <a:ext cx="2209800" cy="381000"/>
          </a:xfrm>
          <a:prstGeom prst="wedgeRectCallout">
            <a:avLst>
              <a:gd name="adj1" fmla="val -27875"/>
              <a:gd name="adj2" fmla="val -21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1800"/>
              <a:t>Multiplier</a:t>
            </a:r>
          </a:p>
        </p:txBody>
      </p:sp>
      <p:sp>
        <p:nvSpPr>
          <p:cNvPr id="21512" name="Text Box 16">
            <a:extLst>
              <a:ext uri="{FF2B5EF4-FFF2-40B4-BE49-F238E27FC236}">
                <a16:creationId xmlns:a16="http://schemas.microsoft.com/office/drawing/2014/main" id="{51BAC87F-5174-2FEB-D2CE-A0F938402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3434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1800"/>
              <a:t>A</a:t>
            </a:r>
          </a:p>
        </p:txBody>
      </p:sp>
      <p:sp>
        <p:nvSpPr>
          <p:cNvPr id="21513" name="Text Box 17">
            <a:extLst>
              <a:ext uri="{FF2B5EF4-FFF2-40B4-BE49-F238E27FC236}">
                <a16:creationId xmlns:a16="http://schemas.microsoft.com/office/drawing/2014/main" id="{F726673E-14C0-768F-853B-240D9993C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3725" y="433863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1800"/>
              <a:t>B</a:t>
            </a:r>
          </a:p>
        </p:txBody>
      </p:sp>
      <p:sp>
        <p:nvSpPr>
          <p:cNvPr id="21514" name="Right Arrow 1">
            <a:extLst>
              <a:ext uri="{FF2B5EF4-FFF2-40B4-BE49-F238E27FC236}">
                <a16:creationId xmlns:a16="http://schemas.microsoft.com/office/drawing/2014/main" id="{D1F883F2-0A12-6A7F-1D31-2D3B1CD1F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3162300"/>
            <a:ext cx="3671888" cy="411163"/>
          </a:xfrm>
          <a:prstGeom prst="rightArrow">
            <a:avLst>
              <a:gd name="adj1" fmla="val 50000"/>
              <a:gd name="adj2" fmla="val 49945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CA" altLang="en-US" sz="1800"/>
              <a:t>Shift</a:t>
            </a:r>
            <a:endParaRPr lang="en-US" altLang="en-US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2EF3C60-2C95-AC09-411E-337914A376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47700"/>
          </a:xfrm>
          <a:noFill/>
        </p:spPr>
        <p:txBody>
          <a:bodyPr/>
          <a:lstStyle/>
          <a:p>
            <a:r>
              <a:rPr lang="en-US" altLang="en-US"/>
              <a:t>7 Logical Operations in MIPS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F0FBB99-35BA-EBDD-178C-F37F2387E0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3581400" cy="5105400"/>
          </a:xfrm>
          <a:noFill/>
        </p:spPr>
        <p:txBody>
          <a:bodyPr/>
          <a:lstStyle/>
          <a:p>
            <a:r>
              <a:rPr lang="en-US" altLang="en-US" sz="3600" b="1"/>
              <a:t>not		x, y	</a:t>
            </a:r>
          </a:p>
          <a:p>
            <a:r>
              <a:rPr lang="en-US" altLang="en-US" sz="3600" b="1"/>
              <a:t>and		x, y, z</a:t>
            </a:r>
          </a:p>
          <a:p>
            <a:r>
              <a:rPr lang="en-US" altLang="en-US" sz="3600" b="1"/>
              <a:t>nand 	x, y, z</a:t>
            </a:r>
          </a:p>
          <a:p>
            <a:r>
              <a:rPr lang="en-US" altLang="en-US" sz="3600" b="1"/>
              <a:t>or 		x, y, z</a:t>
            </a:r>
          </a:p>
          <a:p>
            <a:r>
              <a:rPr lang="en-US" altLang="en-US" sz="3600" b="1"/>
              <a:t>nor 		x, y, z</a:t>
            </a:r>
          </a:p>
          <a:p>
            <a:r>
              <a:rPr lang="en-US" altLang="en-US" sz="3600" b="1"/>
              <a:t>xor 		x, y, z</a:t>
            </a:r>
          </a:p>
          <a:p>
            <a:r>
              <a:rPr lang="en-US" altLang="en-US" sz="3600" b="1"/>
              <a:t>xnor 	x, y, z</a:t>
            </a: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3C2FD4CC-EA04-4FE2-1819-56B0D06FF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925" y="3154363"/>
            <a:ext cx="184150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 sz="1800"/>
          </a:p>
          <a:p>
            <a:pPr algn="ctr"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6E3A7A2-6C78-F0D9-E8C6-C92878500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066800"/>
            <a:ext cx="3581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b="1"/>
              <a:t>  x get y’</a:t>
            </a:r>
          </a:p>
          <a:p>
            <a:endParaRPr lang="en-US" altLang="en-US" sz="3600" b="1"/>
          </a:p>
          <a:p>
            <a:endParaRPr lang="en-US" altLang="en-US" sz="3600" b="1"/>
          </a:p>
          <a:p>
            <a:r>
              <a:rPr lang="en-US" altLang="en-US" sz="3600" b="1"/>
              <a:t>  x gets result of y,z operation</a:t>
            </a:r>
          </a:p>
        </p:txBody>
      </p:sp>
      <p:sp>
        <p:nvSpPr>
          <p:cNvPr id="4102" name="AutoShape 6">
            <a:extLst>
              <a:ext uri="{FF2B5EF4-FFF2-40B4-BE49-F238E27FC236}">
                <a16:creationId xmlns:a16="http://schemas.microsoft.com/office/drawing/2014/main" id="{64A9DA2A-A48B-A28F-D29D-5639C9DE35B8}"/>
              </a:ext>
            </a:extLst>
          </p:cNvPr>
          <p:cNvSpPr>
            <a:spLocks/>
          </p:cNvSpPr>
          <p:nvPr/>
        </p:nvSpPr>
        <p:spPr bwMode="auto">
          <a:xfrm>
            <a:off x="4495800" y="1905000"/>
            <a:ext cx="304800" cy="3581400"/>
          </a:xfrm>
          <a:prstGeom prst="rightBrace">
            <a:avLst>
              <a:gd name="adj1" fmla="val 9791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en-CA" altLang="en-US" sz="180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3E66FA6-9AA6-953F-BEFC-2592BB81CC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7772400" cy="876300"/>
          </a:xfrm>
        </p:spPr>
        <p:txBody>
          <a:bodyPr/>
          <a:lstStyle/>
          <a:p>
            <a:r>
              <a:rPr lang="en-US" altLang="en-US" b="0">
                <a:solidFill>
                  <a:srgbClr val="FF0000"/>
                </a:solidFill>
              </a:rPr>
              <a:t>Alternate Multiply Algorithm</a:t>
            </a:r>
            <a:br>
              <a:rPr lang="en-US" altLang="en-US" b="0">
                <a:solidFill>
                  <a:srgbClr val="FF0000"/>
                </a:solidFill>
              </a:rPr>
            </a:br>
            <a:r>
              <a:rPr lang="en-US" altLang="en-US" sz="2400" b="0">
                <a:solidFill>
                  <a:srgbClr val="FF0000"/>
                </a:solidFill>
              </a:rPr>
              <a:t>how h/w does it</a:t>
            </a:r>
            <a:endParaRPr lang="en-US" altLang="en-US" sz="240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7E52C3D-4B41-89E0-ED79-BBC8A68C13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r>
              <a:rPr lang="en-US" altLang="en-US" sz="2400"/>
              <a:t>		</a:t>
            </a:r>
            <a:r>
              <a:rPr lang="en-US" altLang="en-US" sz="2400">
                <a:solidFill>
                  <a:srgbClr val="0070C0"/>
                </a:solidFill>
              </a:rPr>
              <a:t>product_high = 0</a:t>
            </a:r>
          </a:p>
          <a:p>
            <a:r>
              <a:rPr lang="en-CA" altLang="en-US" sz="2400">
                <a:solidFill>
                  <a:srgbClr val="0070C0"/>
                </a:solidFill>
              </a:rPr>
              <a:t>		product_low = multiplier</a:t>
            </a:r>
            <a:endParaRPr lang="en-US" altLang="en-US" sz="2400">
              <a:solidFill>
                <a:srgbClr val="0070C0"/>
              </a:solidFill>
            </a:endParaRPr>
          </a:p>
          <a:p>
            <a:r>
              <a:rPr lang="en-US" altLang="en-US" sz="2400">
                <a:solidFill>
                  <a:srgbClr val="0070C0"/>
                </a:solidFill>
              </a:rPr>
              <a:t>		do {	</a:t>
            </a:r>
          </a:p>
          <a:p>
            <a:r>
              <a:rPr lang="en-US" altLang="en-US" sz="2400">
                <a:solidFill>
                  <a:srgbClr val="0070C0"/>
                </a:solidFill>
              </a:rPr>
              <a:t>			If (LSB of B) == 1 then</a:t>
            </a:r>
          </a:p>
          <a:p>
            <a:r>
              <a:rPr lang="en-US" altLang="en-US" sz="2400">
                <a:solidFill>
                  <a:srgbClr val="0070C0"/>
                </a:solidFill>
              </a:rPr>
              <a:t>				add multiplicand to product_High</a:t>
            </a:r>
          </a:p>
          <a:p>
            <a:r>
              <a:rPr lang="en-US" altLang="en-US" sz="2400">
                <a:solidFill>
                  <a:srgbClr val="0070C0"/>
                </a:solidFill>
              </a:rPr>
              <a:t>			  shift multiplier (product_low) right 1</a:t>
            </a:r>
          </a:p>
          <a:p>
            <a:r>
              <a:rPr lang="en-US" altLang="en-US" sz="2400">
                <a:solidFill>
                  <a:srgbClr val="0070C0"/>
                </a:solidFill>
              </a:rPr>
              <a:t>			  shift product_high right 1</a:t>
            </a:r>
          </a:p>
          <a:p>
            <a:r>
              <a:rPr lang="en-US" altLang="en-US" sz="2400">
                <a:solidFill>
                  <a:srgbClr val="0070C0"/>
                </a:solidFill>
              </a:rPr>
              <a:t>		} while (product has not been shifted 32 times)</a:t>
            </a:r>
          </a:p>
          <a:p>
            <a:pPr>
              <a:buFontTx/>
              <a:buChar char="•"/>
            </a:pPr>
            <a:r>
              <a:rPr lang="en-CA" altLang="en-US" sz="2400"/>
              <a:t>Note: the shift will be done together as 1 cycle in h/w.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altLang="en-US" sz="2000"/>
              <a:t>Broken down for clearity.</a:t>
            </a:r>
          </a:p>
          <a:p>
            <a:pPr>
              <a:buFontTx/>
              <a:buChar char="•"/>
            </a:pPr>
            <a:r>
              <a:rPr lang="en-CA" altLang="en-US" sz="2400"/>
              <a:t>After 32 shifts, the multiplier will be moved out.</a:t>
            </a:r>
            <a:endParaRPr lang="en-US" altLang="en-US"/>
          </a:p>
        </p:txBody>
      </p:sp>
      <p:sp>
        <p:nvSpPr>
          <p:cNvPr id="22532" name="Rectangle 1">
            <a:extLst>
              <a:ext uri="{FF2B5EF4-FFF2-40B4-BE49-F238E27FC236}">
                <a16:creationId xmlns:a16="http://schemas.microsoft.com/office/drawing/2014/main" id="{E3CA4133-1C8A-4925-B4F0-1E3F1A9DF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3500438"/>
            <a:ext cx="5184775" cy="936625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en-US" altLang="en-US" sz="1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607C34E-C6A2-839C-EEC4-665AB84EF9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7772400" cy="647700"/>
          </a:xfrm>
        </p:spPr>
        <p:txBody>
          <a:bodyPr/>
          <a:lstStyle/>
          <a:p>
            <a:r>
              <a:rPr lang="en-US" altLang="en-US" b="0"/>
              <a:t>End Notes on Multiply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B3418FE-D26E-795F-40E6-6E4DB57F72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/>
              <a:t>The algorithm loops 32 time</a:t>
            </a:r>
          </a:p>
          <a:p>
            <a:pPr lvl="1">
              <a:buFontTx/>
              <a:buChar char="–"/>
            </a:pPr>
            <a:r>
              <a:rPr lang="en-US" altLang="en-US"/>
              <a:t>Product_low has been shifted 32 times</a:t>
            </a:r>
          </a:p>
          <a:p>
            <a:pPr lvl="1">
              <a:buFontTx/>
              <a:buChar char="–"/>
            </a:pPr>
            <a:r>
              <a:rPr lang="en-US" altLang="en-US"/>
              <a:t>Product_high has been shifted 32 times</a:t>
            </a:r>
          </a:p>
          <a:p>
            <a:pPr lvl="2">
              <a:buFontTx/>
              <a:buChar char="•"/>
            </a:pPr>
            <a:r>
              <a:rPr lang="en-US" altLang="en-US"/>
              <a:t>LSB become MSB of Product_low on shift</a:t>
            </a:r>
          </a:p>
          <a:p>
            <a:pPr>
              <a:buFontTx/>
              <a:buChar char="•"/>
            </a:pPr>
            <a:r>
              <a:rPr lang="en-US" altLang="en-US"/>
              <a:t>Rather then shift the multiplicand left and keeping the product stationary, we keep the multiplicand stationary and shift the product right.</a:t>
            </a:r>
          </a:p>
          <a:p>
            <a:pPr>
              <a:buFontTx/>
              <a:buChar char="•"/>
            </a:pPr>
            <a:r>
              <a:rPr lang="en-CA" altLang="en-US"/>
              <a:t>Easier to build in h/w</a:t>
            </a:r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8D9EEE1-9F9F-0ED2-46A1-624379131C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/>
              <a:t>Signed Multiplication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C185850-7045-23DF-4BB8-022C486AD7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/>
              <a:t>Same algorithm but with small adjustment</a:t>
            </a:r>
          </a:p>
          <a:p>
            <a:pPr lvl="1">
              <a:buFontTx/>
              <a:buChar char="–"/>
            </a:pPr>
            <a:r>
              <a:rPr lang="en-US" altLang="en-US"/>
              <a:t>Save XOR of sign bits to get product sign bit</a:t>
            </a:r>
          </a:p>
          <a:p>
            <a:pPr lvl="1">
              <a:buFontTx/>
              <a:buChar char="–"/>
            </a:pPr>
            <a:r>
              <a:rPr lang="en-US" altLang="en-US"/>
              <a:t>Convert multiplier &amp; multiplicand to positive</a:t>
            </a:r>
          </a:p>
          <a:p>
            <a:pPr lvl="1">
              <a:buFontTx/>
              <a:buChar char="–"/>
            </a:pPr>
            <a:r>
              <a:rPr lang="en-US" altLang="en-US"/>
              <a:t>Perform normal multiplication algorithm</a:t>
            </a:r>
          </a:p>
          <a:p>
            <a:pPr lvl="1">
              <a:buFontTx/>
              <a:buChar char="–"/>
            </a:pPr>
            <a:r>
              <a:rPr lang="en-US" altLang="en-US"/>
              <a:t>Negate result if product sign bit is 1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DC50975-FBE9-6A9C-648A-74D188C51C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7772400" cy="647700"/>
          </a:xfrm>
        </p:spPr>
        <p:txBody>
          <a:bodyPr/>
          <a:lstStyle/>
          <a:p>
            <a:r>
              <a:rPr lang="en-US" altLang="en-US"/>
              <a:t>Unsigned Division Algorithm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2C6D261-1BCE-4BF9-BF33-EE49AE1CF4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en-US"/>
              <a:t>remainder = dividend</a:t>
            </a:r>
          </a:p>
          <a:p>
            <a:r>
              <a:rPr lang="en-US" altLang="en-US"/>
              <a:t>quotient = 0</a:t>
            </a:r>
          </a:p>
          <a:p>
            <a:r>
              <a:rPr lang="en-US" altLang="en-US"/>
              <a:t>for i=1 to # of significant digits</a:t>
            </a:r>
          </a:p>
          <a:p>
            <a:r>
              <a:rPr lang="en-US" altLang="en-US"/>
              <a:t>		divisor = divisor &gt;&gt; 1</a:t>
            </a:r>
          </a:p>
          <a:p>
            <a:r>
              <a:rPr lang="en-US" altLang="en-US"/>
              <a:t>		quotient = quotient &lt;&lt;1</a:t>
            </a:r>
          </a:p>
          <a:p>
            <a:r>
              <a:rPr lang="en-US" altLang="en-US"/>
              <a:t>		if divisor &lt;= remainder</a:t>
            </a:r>
          </a:p>
          <a:p>
            <a:r>
              <a:rPr lang="en-US" altLang="en-US"/>
              <a:t>			remainder = remainder - divisor</a:t>
            </a:r>
          </a:p>
          <a:p>
            <a:r>
              <a:rPr lang="en-US" altLang="en-US"/>
              <a:t>			quotient = quotient +1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1F1D40F-F970-4731-BE7C-F15CC8DA45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47700"/>
          </a:xfrm>
        </p:spPr>
        <p:txBody>
          <a:bodyPr/>
          <a:lstStyle/>
          <a:p>
            <a:r>
              <a:rPr lang="en-US" altLang="en-US"/>
              <a:t>Unsigned Division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D6091ED-50BC-BA72-CC50-2312823978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610100"/>
          </a:xfrm>
        </p:spPr>
        <p:txBody>
          <a:bodyPr/>
          <a:lstStyle/>
          <a:p>
            <a:r>
              <a:rPr lang="en-US" altLang="en-US">
                <a:latin typeface="Courier New" panose="02070309020205020404" pitchFamily="49" charset="0"/>
              </a:rPr>
              <a:t>	</a:t>
            </a:r>
            <a:r>
              <a:rPr lang="en-US" altLang="en-US" b="1">
                <a:latin typeface="Courier New" panose="02070309020205020404" pitchFamily="49" charset="0"/>
              </a:rPr>
              <a:t>01000010 	--Dividend = 66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	00000110 	--Divisor = 6</a:t>
            </a:r>
            <a:endParaRPr lang="en-US" altLang="en-US">
              <a:latin typeface="Courier New" panose="02070309020205020404" pitchFamily="49" charset="0"/>
            </a:endParaRPr>
          </a:p>
          <a:p>
            <a:pPr>
              <a:buFontTx/>
              <a:buChar char="•"/>
            </a:pPr>
            <a:r>
              <a:rPr lang="en-US" altLang="en-US"/>
              <a:t>Determine # of significant digits in quotient, shift divisor left until shifted divisor is &gt; dividend</a:t>
            </a:r>
          </a:p>
          <a:p>
            <a:pPr>
              <a:buFontTx/>
              <a:buChar char="•"/>
            </a:pPr>
            <a:endParaRPr lang="en-US" altLang="en-US"/>
          </a:p>
          <a:p>
            <a:r>
              <a:rPr lang="en-US" altLang="en-US" b="1">
                <a:latin typeface="Courier New" panose="02070309020205020404" pitchFamily="49" charset="0"/>
              </a:rPr>
              <a:t>	01000010 	--dividend 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	01100000	--Shifted divisor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>
            <a:extLst>
              <a:ext uri="{FF2B5EF4-FFF2-40B4-BE49-F238E27FC236}">
                <a16:creationId xmlns:a16="http://schemas.microsoft.com/office/drawing/2014/main" id="{B3458454-694B-84CF-5960-42FED46054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1462088"/>
          <a:ext cx="7620000" cy="407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4952381" imgH="2647619" progId="MSPhotoEd.3">
                  <p:embed/>
                </p:oleObj>
              </mc:Choice>
              <mc:Fallback>
                <p:oleObj name="Photo Editor Photo" r:id="rId2" imgW="4952381" imgH="2647619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462088"/>
                        <a:ext cx="7620000" cy="407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1" name="Rectangle 5">
            <a:extLst>
              <a:ext uri="{FF2B5EF4-FFF2-40B4-BE49-F238E27FC236}">
                <a16:creationId xmlns:a16="http://schemas.microsoft.com/office/drawing/2014/main" id="{5DC865E9-BCFA-BECA-93A7-DD24B73F2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7772400" cy="723900"/>
          </a:xfrm>
        </p:spPr>
        <p:txBody>
          <a:bodyPr/>
          <a:lstStyle/>
          <a:p>
            <a:r>
              <a:rPr lang="en-US" altLang="en-US"/>
              <a:t>Division Example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B65B2593-A001-5528-FD08-B067D0774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7772400" cy="633413"/>
          </a:xfrm>
        </p:spPr>
        <p:txBody>
          <a:bodyPr/>
          <a:lstStyle/>
          <a:p>
            <a:r>
              <a:rPr lang="en-US" altLang="en-US" b="0"/>
              <a:t>Division</a:t>
            </a:r>
            <a:endParaRPr lang="en-CA" altLang="en-US" b="0"/>
          </a:p>
        </p:txBody>
      </p:sp>
      <p:pic>
        <p:nvPicPr>
          <p:cNvPr id="28675" name="Picture 2">
            <a:extLst>
              <a:ext uri="{FF2B5EF4-FFF2-40B4-BE49-F238E27FC236}">
                <a16:creationId xmlns:a16="http://schemas.microsoft.com/office/drawing/2014/main" id="{9BEC6784-41E9-5C80-E42F-E3E6AEE42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00213"/>
            <a:ext cx="7745413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Callout: Double Bent Line 4">
            <a:extLst>
              <a:ext uri="{FF2B5EF4-FFF2-40B4-BE49-F238E27FC236}">
                <a16:creationId xmlns:a16="http://schemas.microsoft.com/office/drawing/2014/main" id="{2E07AAC7-DA39-5C18-2AB7-AEA78B363237}"/>
              </a:ext>
            </a:extLst>
          </p:cNvPr>
          <p:cNvSpPr>
            <a:spLocks/>
          </p:cNvSpPr>
          <p:nvPr/>
        </p:nvSpPr>
        <p:spPr bwMode="auto">
          <a:xfrm>
            <a:off x="6300788" y="3789363"/>
            <a:ext cx="2303462" cy="1295400"/>
          </a:xfrm>
          <a:prstGeom prst="borderCallout3">
            <a:avLst>
              <a:gd name="adj1" fmla="val 18750"/>
              <a:gd name="adj2" fmla="val -569"/>
              <a:gd name="adj3" fmla="val 18750"/>
              <a:gd name="adj4" fmla="val -16667"/>
              <a:gd name="adj5" fmla="val -8889"/>
              <a:gd name="adj6" fmla="val -35991"/>
              <a:gd name="adj7" fmla="val -7426"/>
              <a:gd name="adj8" fmla="val -48810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1800"/>
              <a:t>Determine number of significant bits in quotient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5EC00772-744F-16AD-2E6F-6F8A14A45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7772400" cy="633413"/>
          </a:xfrm>
        </p:spPr>
        <p:txBody>
          <a:bodyPr/>
          <a:lstStyle/>
          <a:p>
            <a:r>
              <a:rPr lang="en-US" altLang="en-US" b="0"/>
              <a:t>Division</a:t>
            </a:r>
            <a:endParaRPr lang="en-CA" altLang="en-US" b="0"/>
          </a:p>
        </p:txBody>
      </p:sp>
      <p:pic>
        <p:nvPicPr>
          <p:cNvPr id="29699" name="Picture 3">
            <a:extLst>
              <a:ext uri="{FF2B5EF4-FFF2-40B4-BE49-F238E27FC236}">
                <a16:creationId xmlns:a16="http://schemas.microsoft.com/office/drawing/2014/main" id="{215F308D-947E-7533-A90E-F0020B27E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557338"/>
            <a:ext cx="782955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E0149B53-B2C9-2DDB-38B8-F260E396A9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3200" b="0"/>
              <a:t>Alternate Division Algorithm</a:t>
            </a:r>
            <a:br>
              <a:rPr lang="en-CA" altLang="en-US" sz="3200" b="0"/>
            </a:br>
            <a:r>
              <a:rPr lang="en-CA" altLang="en-US" sz="2400" b="0">
                <a:solidFill>
                  <a:srgbClr val="FF0000"/>
                </a:solidFill>
              </a:rPr>
              <a:t>how h/w does it</a:t>
            </a:r>
            <a:endParaRPr lang="en-US" altLang="en-US" sz="2400" b="0">
              <a:solidFill>
                <a:srgbClr val="FF0000"/>
              </a:solidFill>
            </a:endParaRP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B865C761-F165-E6BF-5209-E523AB473C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4365625"/>
            <a:ext cx="7772400" cy="1539875"/>
          </a:xfrm>
        </p:spPr>
        <p:txBody>
          <a:bodyPr/>
          <a:lstStyle/>
          <a:p>
            <a:pPr marL="457200" indent="-457200">
              <a:buFontTx/>
              <a:buChar char="•"/>
            </a:pPr>
            <a:r>
              <a:rPr lang="en-CA" altLang="en-US"/>
              <a:t>Initialize High to 0 and Low to the Dividend.</a:t>
            </a:r>
            <a:endParaRPr lang="en-US" altLang="en-US"/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B9BDE498-3343-D12E-EEE9-8FA48BCD4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205038"/>
            <a:ext cx="2232025" cy="360362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CA" altLang="en-US" sz="1800"/>
              <a:t>Remainder</a:t>
            </a:r>
            <a:endParaRPr lang="en-US" altLang="en-US" sz="1800"/>
          </a:p>
        </p:txBody>
      </p:sp>
      <p:sp>
        <p:nvSpPr>
          <p:cNvPr id="30725" name="Rectangle 4">
            <a:extLst>
              <a:ext uri="{FF2B5EF4-FFF2-40B4-BE49-F238E27FC236}">
                <a16:creationId xmlns:a16="http://schemas.microsoft.com/office/drawing/2014/main" id="{6C7AFD96-7C96-BFFC-09CA-FFF29B08E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2205038"/>
            <a:ext cx="2232025" cy="360362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CA" altLang="en-US" sz="1800"/>
              <a:t>Dividend</a:t>
            </a:r>
            <a:endParaRPr lang="en-US" altLang="en-US" sz="1800"/>
          </a:p>
        </p:txBody>
      </p:sp>
      <p:sp>
        <p:nvSpPr>
          <p:cNvPr id="30726" name="Rectangle 5">
            <a:extLst>
              <a:ext uri="{FF2B5EF4-FFF2-40B4-BE49-F238E27FC236}">
                <a16:creationId xmlns:a16="http://schemas.microsoft.com/office/drawing/2014/main" id="{EB529A83-5C60-CE0D-F49A-25A546F49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3179763"/>
            <a:ext cx="2232025" cy="358775"/>
          </a:xfrm>
          <a:prstGeom prst="rect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CA" altLang="en-US" sz="1800"/>
              <a:t>Divisor</a:t>
            </a:r>
            <a:endParaRPr lang="en-US" altLang="en-US" sz="1800"/>
          </a:p>
        </p:txBody>
      </p:sp>
      <p:sp>
        <p:nvSpPr>
          <p:cNvPr id="30727" name="Flowchart: Decision 6">
            <a:extLst>
              <a:ext uri="{FF2B5EF4-FFF2-40B4-BE49-F238E27FC236}">
                <a16:creationId xmlns:a16="http://schemas.microsoft.com/office/drawing/2014/main" id="{BA771BC2-A598-F3E0-F751-AB65C2966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641600"/>
            <a:ext cx="576263" cy="427038"/>
          </a:xfrm>
          <a:prstGeom prst="flowChartDecision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CA" altLang="en-US" sz="1800"/>
              <a:t>+/-</a:t>
            </a:r>
            <a:endParaRPr lang="en-US" altLang="en-US" sz="1800"/>
          </a:p>
        </p:txBody>
      </p:sp>
      <p:sp>
        <p:nvSpPr>
          <p:cNvPr id="30728" name="Left Arrow 9">
            <a:extLst>
              <a:ext uri="{FF2B5EF4-FFF2-40B4-BE49-F238E27FC236}">
                <a16:creationId xmlns:a16="http://schemas.microsoft.com/office/drawing/2014/main" id="{B856B3BF-3508-9C0A-C6E9-3834CD1A5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1562100"/>
            <a:ext cx="3240087" cy="427038"/>
          </a:xfrm>
          <a:prstGeom prst="leftArrow">
            <a:avLst>
              <a:gd name="adj1" fmla="val 50000"/>
              <a:gd name="adj2" fmla="val 49950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CA" altLang="en-US" sz="1800"/>
              <a:t>Shift</a:t>
            </a:r>
            <a:endParaRPr lang="en-US" altLang="en-US" sz="1800"/>
          </a:p>
        </p:txBody>
      </p:sp>
      <p:sp>
        <p:nvSpPr>
          <p:cNvPr id="30729" name="Left Arrow 10">
            <a:extLst>
              <a:ext uri="{FF2B5EF4-FFF2-40B4-BE49-F238E27FC236}">
                <a16:creationId xmlns:a16="http://schemas.microsoft.com/office/drawing/2014/main" id="{FA564749-39A3-67AF-E16E-CA4F4E6F1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2641600"/>
            <a:ext cx="1655763" cy="427038"/>
          </a:xfrm>
          <a:prstGeom prst="leftArrow">
            <a:avLst>
              <a:gd name="adj1" fmla="val 50000"/>
              <a:gd name="adj2" fmla="val 50064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CA" altLang="en-US" sz="1800"/>
              <a:t>Quotient</a:t>
            </a:r>
            <a:endParaRPr lang="en-US" altLang="en-US" sz="1800"/>
          </a:p>
        </p:txBody>
      </p:sp>
      <p:sp>
        <p:nvSpPr>
          <p:cNvPr id="30730" name="Line Callout 2 11">
            <a:extLst>
              <a:ext uri="{FF2B5EF4-FFF2-40B4-BE49-F238E27FC236}">
                <a16:creationId xmlns:a16="http://schemas.microsoft.com/office/drawing/2014/main" id="{322F3E4D-5F60-3A16-29D7-C1B70473AE2F}"/>
              </a:ext>
            </a:extLst>
          </p:cNvPr>
          <p:cNvSpPr>
            <a:spLocks/>
          </p:cNvSpPr>
          <p:nvPr/>
        </p:nvSpPr>
        <p:spPr bwMode="auto">
          <a:xfrm>
            <a:off x="728663" y="1357313"/>
            <a:ext cx="792162" cy="427037"/>
          </a:xfrm>
          <a:prstGeom prst="borderCallout2">
            <a:avLst>
              <a:gd name="adj1" fmla="val 73912"/>
              <a:gd name="adj2" fmla="val 105968"/>
              <a:gd name="adj3" fmla="val 112097"/>
              <a:gd name="adj4" fmla="val 118204"/>
              <a:gd name="adj5" fmla="val 176148"/>
              <a:gd name="adj6" fmla="val 153356"/>
            </a:avLst>
          </a:prstGeom>
          <a:noFill/>
          <a:ln w="2540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CA" altLang="en-US" sz="1800"/>
              <a:t>High</a:t>
            </a:r>
            <a:endParaRPr lang="en-US" altLang="en-US" sz="1800"/>
          </a:p>
        </p:txBody>
      </p:sp>
      <p:sp>
        <p:nvSpPr>
          <p:cNvPr id="30731" name="Line Callout 2 12">
            <a:extLst>
              <a:ext uri="{FF2B5EF4-FFF2-40B4-BE49-F238E27FC236}">
                <a16:creationId xmlns:a16="http://schemas.microsoft.com/office/drawing/2014/main" id="{21CC7999-C6D6-BBEC-0117-707C45AEBBAD}"/>
              </a:ext>
            </a:extLst>
          </p:cNvPr>
          <p:cNvSpPr>
            <a:spLocks/>
          </p:cNvSpPr>
          <p:nvPr/>
        </p:nvSpPr>
        <p:spPr bwMode="auto">
          <a:xfrm>
            <a:off x="7308850" y="1209675"/>
            <a:ext cx="792163" cy="427038"/>
          </a:xfrm>
          <a:prstGeom prst="borderCallout2">
            <a:avLst>
              <a:gd name="adj1" fmla="val 120583"/>
              <a:gd name="adj2" fmla="val 5384"/>
              <a:gd name="adj3" fmla="val 169380"/>
              <a:gd name="adj4" fmla="val -26954"/>
              <a:gd name="adj5" fmla="val 224940"/>
              <a:gd name="adj6" fmla="val -42097"/>
            </a:avLst>
          </a:prstGeom>
          <a:noFill/>
          <a:ln w="2540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CA" altLang="en-US" sz="1800"/>
              <a:t>Low</a:t>
            </a:r>
            <a:endParaRPr lang="en-US" altLang="en-US" sz="1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3392CCC6-12D7-A391-BE56-0C6BB13FEB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3200" b="0"/>
              <a:t>Alternate Division Algorithm</a:t>
            </a:r>
            <a:br>
              <a:rPr lang="en-CA" altLang="en-US" sz="3200" b="0"/>
            </a:br>
            <a:r>
              <a:rPr lang="en-CA" altLang="en-US" sz="2400" b="0">
                <a:solidFill>
                  <a:srgbClr val="FF0000"/>
                </a:solidFill>
              </a:rPr>
              <a:t>how h/w does it</a:t>
            </a:r>
            <a:endParaRPr lang="en-US" altLang="en-US" sz="2400" b="0">
              <a:solidFill>
                <a:srgbClr val="FF0000"/>
              </a:solidFill>
            </a:endParaRP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3039965-DE82-1179-C05E-B03A138E57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04850" y="1562100"/>
            <a:ext cx="7772400" cy="4895850"/>
          </a:xfrm>
        </p:spPr>
        <p:txBody>
          <a:bodyPr/>
          <a:lstStyle/>
          <a:p>
            <a:pPr marL="400050" lvl="1" indent="0">
              <a:spcBef>
                <a:spcPct val="0"/>
              </a:spcBef>
            </a:pPr>
            <a:r>
              <a:rPr lang="en-CA" altLang="en-US" sz="24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High = 0</a:t>
            </a:r>
          </a:p>
          <a:p>
            <a:pPr marL="400050" lvl="1" indent="0">
              <a:spcBef>
                <a:spcPct val="0"/>
              </a:spcBef>
            </a:pPr>
            <a:r>
              <a:rPr lang="en-CA" altLang="en-US" sz="24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Low = Dividend</a:t>
            </a:r>
          </a:p>
          <a:p>
            <a:pPr marL="400050" lvl="1" indent="0">
              <a:spcBef>
                <a:spcPct val="0"/>
              </a:spcBef>
            </a:pPr>
            <a:r>
              <a:rPr lang="en-CA" altLang="en-US" sz="24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shift left</a:t>
            </a:r>
          </a:p>
          <a:p>
            <a:pPr marL="400050" lvl="1" indent="0">
              <a:spcBef>
                <a:spcPct val="0"/>
              </a:spcBef>
            </a:pPr>
            <a:r>
              <a:rPr lang="en-CA" altLang="en-US" sz="24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High = High – divisor</a:t>
            </a:r>
          </a:p>
          <a:p>
            <a:pPr marL="400050" lvl="1" indent="0">
              <a:spcBef>
                <a:spcPct val="0"/>
              </a:spcBef>
            </a:pPr>
            <a:r>
              <a:rPr lang="en-CA" altLang="en-US" sz="24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High &lt; 0 </a:t>
            </a:r>
          </a:p>
          <a:p>
            <a:pPr marL="400050" lvl="1" indent="0">
              <a:spcBef>
                <a:spcPct val="0"/>
              </a:spcBef>
            </a:pPr>
            <a:r>
              <a:rPr lang="en-CA" altLang="en-US" sz="24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High = High + divisor</a:t>
            </a:r>
          </a:p>
          <a:p>
            <a:pPr marL="400050" lvl="1" indent="0">
              <a:spcBef>
                <a:spcPct val="0"/>
              </a:spcBef>
            </a:pPr>
            <a:r>
              <a:rPr lang="en-CA" altLang="en-US" sz="24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400050" lvl="1" indent="0">
              <a:spcBef>
                <a:spcPct val="0"/>
              </a:spcBef>
            </a:pPr>
            <a:r>
              <a:rPr lang="en-CA" altLang="en-US" sz="24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Low = Low or 0x01</a:t>
            </a:r>
          </a:p>
          <a:p>
            <a:pPr marL="400050" lvl="1" indent="0">
              <a:spcBef>
                <a:spcPct val="0"/>
              </a:spcBef>
            </a:pPr>
            <a:r>
              <a:rPr lang="en-CA" altLang="en-US" sz="24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(While not shifted 32 times)</a:t>
            </a:r>
          </a:p>
          <a:p>
            <a:pPr marL="457200" indent="-457200">
              <a:buFontTx/>
              <a:buChar char="•"/>
            </a:pPr>
            <a:r>
              <a:rPr lang="en-CA" altLang="en-US" sz="2800"/>
              <a:t>Note: </a:t>
            </a:r>
            <a:r>
              <a:rPr lang="en-CA" altLang="en-US" sz="2800">
                <a:solidFill>
                  <a:srgbClr val="FF0000"/>
                </a:solidFill>
              </a:rPr>
              <a:t>Low OR 0x01 </a:t>
            </a:r>
            <a:r>
              <a:rPr lang="en-CA" altLang="en-US" sz="2800"/>
              <a:t>will set the LSB of Low, same as adding a 1 since the shift left would shift in a 0</a:t>
            </a:r>
            <a:r>
              <a:rPr lang="en-CA" altLang="en-US"/>
              <a:t>.</a:t>
            </a: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4">
            <a:extLst>
              <a:ext uri="{FF2B5EF4-FFF2-40B4-BE49-F238E27FC236}">
                <a16:creationId xmlns:a16="http://schemas.microsoft.com/office/drawing/2014/main" id="{4B095F77-6B85-64EF-E195-3C741CFB2E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762000"/>
          <a:ext cx="6553200" cy="488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4315427" imgH="3219899" progId="MSPhotoEd.3">
                  <p:embed/>
                </p:oleObj>
              </mc:Choice>
              <mc:Fallback>
                <p:oleObj name="Photo Editor Photo" r:id="rId2" imgW="4315427" imgH="3219899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762000"/>
                        <a:ext cx="6553200" cy="488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FF56E89E-E9DB-42A0-0FD5-DB12526AE2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708275"/>
            <a:ext cx="7772400" cy="1143000"/>
          </a:xfrm>
        </p:spPr>
        <p:txBody>
          <a:bodyPr/>
          <a:lstStyle/>
          <a:p>
            <a:r>
              <a:rPr lang="en-CA" altLang="en-US" b="0" i="1"/>
              <a:t>End!</a:t>
            </a:r>
            <a:endParaRPr lang="en-US" altLang="en-US" b="0" i="1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>
            <a:extLst>
              <a:ext uri="{FF2B5EF4-FFF2-40B4-BE49-F238E27FC236}">
                <a16:creationId xmlns:a16="http://schemas.microsoft.com/office/drawing/2014/main" id="{69524751-0D99-33B0-914F-6E3D00DF46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838200"/>
          <a:ext cx="6781800" cy="500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4285714" imgH="3161905" progId="MSPhotoEd.3">
                  <p:embed/>
                </p:oleObj>
              </mc:Choice>
              <mc:Fallback>
                <p:oleObj name="Photo Editor Photo" r:id="rId2" imgW="4285714" imgH="3161905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838200"/>
                        <a:ext cx="6781800" cy="500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00DADC4-6DA8-7C04-3CFC-EFCD4FC0A1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3200" b="0"/>
              <a:t>Mask and Merge Example</a:t>
            </a:r>
            <a:endParaRPr lang="en-US" altLang="en-US" sz="3200" b="0"/>
          </a:p>
        </p:txBody>
      </p:sp>
      <p:sp>
        <p:nvSpPr>
          <p:cNvPr id="7171" name="Content Placeholder 4">
            <a:extLst>
              <a:ext uri="{FF2B5EF4-FFF2-40B4-BE49-F238E27FC236}">
                <a16:creationId xmlns:a16="http://schemas.microsoft.com/office/drawing/2014/main" id="{08A8DFFF-3EC6-E2A9-1CB2-47CF41381F9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224463" y="1412875"/>
            <a:ext cx="3810000" cy="4114800"/>
          </a:xfrm>
        </p:spPr>
        <p:txBody>
          <a:bodyPr/>
          <a:lstStyle/>
          <a:p>
            <a:pPr marL="457200" indent="-457200">
              <a:buFontTx/>
              <a:buChar char="•"/>
            </a:pPr>
            <a:r>
              <a:rPr lang="en-CA" altLang="en-US" sz="2000"/>
              <a:t>Macros can be useful to cut down on writing repetitive code blocks like print statements. </a:t>
            </a:r>
          </a:p>
          <a:p>
            <a:pPr marL="457200" indent="-457200">
              <a:buFontTx/>
              <a:buChar char="•"/>
            </a:pPr>
            <a:r>
              <a:rPr lang="en-CA" altLang="en-US" sz="2000"/>
              <a:t>NewLine macro will print a linefeed to the console, called by </a:t>
            </a:r>
            <a:r>
              <a:rPr lang="en-CA" altLang="en-US" sz="2000">
                <a:solidFill>
                  <a:srgbClr val="FF0000"/>
                </a:solidFill>
              </a:rPr>
              <a:t>newline</a:t>
            </a:r>
          </a:p>
          <a:p>
            <a:pPr marL="457200" indent="-457200">
              <a:buFontTx/>
              <a:buChar char="•"/>
            </a:pPr>
            <a:r>
              <a:rPr lang="en-CA" altLang="en-US" sz="2000"/>
              <a:t>PHex will print an int in hex format, %value is a substitution string, in this case it should be a register.</a:t>
            </a:r>
          </a:p>
          <a:p>
            <a:pPr marL="457200" indent="-457200">
              <a:buFontTx/>
              <a:buChar char="•"/>
            </a:pPr>
            <a:r>
              <a:rPr lang="en-CA" altLang="en-US" sz="2000"/>
              <a:t>E.g. </a:t>
            </a:r>
            <a:r>
              <a:rPr lang="en-CA" altLang="en-US" sz="2000">
                <a:solidFill>
                  <a:srgbClr val="FF0000"/>
                </a:solidFill>
              </a:rPr>
              <a:t>PHex($t4)</a:t>
            </a:r>
            <a:endParaRPr lang="en-US" altLang="en-US" sz="2000">
              <a:solidFill>
                <a:srgbClr val="FF0000"/>
              </a:solidFill>
            </a:endParaRPr>
          </a:p>
        </p:txBody>
      </p:sp>
      <p:pic>
        <p:nvPicPr>
          <p:cNvPr id="7172" name="Picture 2">
            <a:extLst>
              <a:ext uri="{FF2B5EF4-FFF2-40B4-BE49-F238E27FC236}">
                <a16:creationId xmlns:a16="http://schemas.microsoft.com/office/drawing/2014/main" id="{61348B00-1D44-0D5A-461A-A8CA5A6AE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341438"/>
            <a:ext cx="481965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0E0D8658-81F8-A207-25E2-F31463E010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b="0"/>
              <a:t>Mask and Merge Example.</a:t>
            </a:r>
            <a:endParaRPr lang="en-US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9CB923-CE3D-39C5-AB65-946EC4E11B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87900" y="1436688"/>
            <a:ext cx="3810000" cy="41148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CA" sz="2800" dirty="0"/>
              <a:t>Mask using bitwise </a:t>
            </a:r>
            <a:r>
              <a:rPr lang="en-CA" sz="2800" dirty="0">
                <a:solidFill>
                  <a:srgbClr val="FF0000"/>
                </a:solidFill>
              </a:rPr>
              <a:t>and</a:t>
            </a:r>
            <a:r>
              <a:rPr lang="en-CA" sz="2800" dirty="0"/>
              <a:t> will mask out bits, E.g.</a:t>
            </a:r>
          </a:p>
          <a:p>
            <a:pPr marL="800100" lvl="2" indent="0">
              <a:defRPr/>
            </a:pPr>
            <a:r>
              <a:rPr lang="en-CA" sz="2000" dirty="0">
                <a:solidFill>
                  <a:srgbClr val="FF0000"/>
                </a:solidFill>
              </a:rPr>
              <a:t>0x70707070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CA" sz="2800" dirty="0"/>
              <a:t>Merge using bitwise or, sets bits. </a:t>
            </a:r>
            <a:r>
              <a:rPr lang="en-CA" sz="2800" dirty="0" err="1"/>
              <a:t>E.g</a:t>
            </a:r>
            <a:endParaRPr lang="en-CA" sz="2800" dirty="0"/>
          </a:p>
          <a:p>
            <a:pPr marL="800100" lvl="2" indent="0">
              <a:defRPr/>
            </a:pPr>
            <a:r>
              <a:rPr lang="en-CA" sz="2000" dirty="0">
                <a:solidFill>
                  <a:srgbClr val="FF0000"/>
                </a:solidFill>
              </a:rPr>
              <a:t>0x7777FFFF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CA" sz="2800" dirty="0">
                <a:solidFill>
                  <a:srgbClr val="00B0F0"/>
                </a:solidFill>
              </a:rPr>
              <a:t>Note: the macro calls</a:t>
            </a:r>
            <a:endParaRPr lang="en-US" sz="2800" dirty="0">
              <a:solidFill>
                <a:srgbClr val="00B0F0"/>
              </a:solidFill>
            </a:endParaRPr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A07772A0-CC8F-3A8F-2B3F-4D51E794F9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58950"/>
            <a:ext cx="4402138" cy="347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9A7D589-F4DB-6D73-2187-68D882BF6C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7772400" cy="876300"/>
          </a:xfrm>
        </p:spPr>
        <p:txBody>
          <a:bodyPr/>
          <a:lstStyle/>
          <a:p>
            <a:r>
              <a:rPr lang="en-US" altLang="en-US"/>
              <a:t>Shifts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D2572D0-45C0-3678-D5ED-DF00B7A68C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/>
              <a:t>Move bits to new locations in a word</a:t>
            </a:r>
          </a:p>
          <a:p>
            <a:pPr>
              <a:buFontTx/>
              <a:buChar char="•"/>
            </a:pPr>
            <a:r>
              <a:rPr lang="en-US" altLang="en-US"/>
              <a:t>3 Type of Shifts allowed</a:t>
            </a:r>
          </a:p>
          <a:p>
            <a:pPr lvl="1">
              <a:buFontTx/>
              <a:buChar char="–"/>
            </a:pPr>
            <a:r>
              <a:rPr lang="en-US" altLang="en-US"/>
              <a:t>Logical shift</a:t>
            </a:r>
          </a:p>
          <a:p>
            <a:pPr lvl="1">
              <a:buFontTx/>
              <a:buChar char="–"/>
            </a:pPr>
            <a:r>
              <a:rPr lang="en-US" altLang="en-US"/>
              <a:t>Arithmetic Shift</a:t>
            </a:r>
          </a:p>
          <a:p>
            <a:pPr lvl="1">
              <a:buFontTx/>
              <a:buChar char="–"/>
            </a:pPr>
            <a:r>
              <a:rPr lang="en-US" altLang="en-US"/>
              <a:t>Rotate</a:t>
            </a:r>
          </a:p>
          <a:p>
            <a:pPr>
              <a:buFontTx/>
              <a:buChar char="•"/>
            </a:pPr>
            <a:r>
              <a:rPr lang="en-US" altLang="en-US"/>
              <a:t>Can shift right or left by a specified number of bits (0 - 31)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06B0973-494F-59CA-4A96-DDF5F81B91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b="0"/>
              <a:t>MAL’s Shift Operations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347EBCB-8288-B3F2-B456-C853B6599D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90700"/>
            <a:ext cx="7848600" cy="4305300"/>
          </a:xfrm>
          <a:noFill/>
        </p:spPr>
        <p:txBody>
          <a:bodyPr/>
          <a:lstStyle/>
          <a:p>
            <a:r>
              <a:rPr lang="en-US" altLang="en-US"/>
              <a:t>			sll	shift left logical</a:t>
            </a:r>
          </a:p>
          <a:p>
            <a:r>
              <a:rPr lang="en-US" altLang="en-US"/>
              <a:t>			srl	shift right logical</a:t>
            </a:r>
          </a:p>
          <a:p>
            <a:r>
              <a:rPr lang="en-US" altLang="en-US"/>
              <a:t>			rol	rotate left</a:t>
            </a:r>
          </a:p>
          <a:p>
            <a:r>
              <a:rPr lang="en-US" altLang="en-US"/>
              <a:t>			ror	rotate right</a:t>
            </a:r>
          </a:p>
          <a:p>
            <a:r>
              <a:rPr lang="en-US" altLang="en-US"/>
              <a:t>			sra	shift right arithmetic</a:t>
            </a:r>
          </a:p>
          <a:p>
            <a:r>
              <a:rPr lang="en-US" altLang="en-US"/>
              <a:t>Format</a:t>
            </a:r>
          </a:p>
          <a:p>
            <a:pPr lvl="1"/>
            <a:r>
              <a:rPr lang="en-US" altLang="en-US"/>
              <a:t>operation destination, source, Amount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>
            <a:extLst>
              <a:ext uri="{FF2B5EF4-FFF2-40B4-BE49-F238E27FC236}">
                <a16:creationId xmlns:a16="http://schemas.microsoft.com/office/drawing/2014/main" id="{781D2657-D043-DB51-41E2-2C20E957ADE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685800"/>
          <a:ext cx="7239000" cy="540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4247619" imgH="3172268" progId="MSPhotoEd.3">
                  <p:embed/>
                </p:oleObj>
              </mc:Choice>
              <mc:Fallback>
                <p:oleObj name="Photo Editor Photo" r:id="rId2" imgW="4247619" imgH="3172268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685800"/>
                        <a:ext cx="7239000" cy="540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eashor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easho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easho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sho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seashors.ppt</Template>
  <TotalTime>1881495</TotalTime>
  <Pages>49</Pages>
  <Words>852</Words>
  <Application>Microsoft Office PowerPoint</Application>
  <PresentationFormat>On-screen Show (4:3)</PresentationFormat>
  <Paragraphs>133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Times New Roman</vt:lpstr>
      <vt:lpstr>Courier New</vt:lpstr>
      <vt:lpstr>seashors</vt:lpstr>
      <vt:lpstr>Microsoft Photo Editor 3.0 Photo</vt:lpstr>
      <vt:lpstr>Logical Operations</vt:lpstr>
      <vt:lpstr>7 Logical Operations in MIPS</vt:lpstr>
      <vt:lpstr>PowerPoint Presentation</vt:lpstr>
      <vt:lpstr>PowerPoint Presentation</vt:lpstr>
      <vt:lpstr>Mask and Merge Example</vt:lpstr>
      <vt:lpstr>Mask and Merge Example.</vt:lpstr>
      <vt:lpstr>Shifts</vt:lpstr>
      <vt:lpstr>MAL’s Shift Operations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Macro Inclusion</vt:lpstr>
      <vt:lpstr>Count # of 1’s in a word</vt:lpstr>
      <vt:lpstr>Partial Products</vt:lpstr>
      <vt:lpstr>Standard Multiply Algorithm</vt:lpstr>
      <vt:lpstr>Multiply</vt:lpstr>
      <vt:lpstr>Alternate Multiply Algorithm how h/w does it.</vt:lpstr>
      <vt:lpstr>Alternate Multiply Algorithm how h/w does it</vt:lpstr>
      <vt:lpstr>End Notes on Multiply</vt:lpstr>
      <vt:lpstr>Signed Multiplication</vt:lpstr>
      <vt:lpstr>Unsigned Division Algorithm</vt:lpstr>
      <vt:lpstr>Unsigned Division</vt:lpstr>
      <vt:lpstr>Division Example</vt:lpstr>
      <vt:lpstr>Division</vt:lpstr>
      <vt:lpstr>Division</vt:lpstr>
      <vt:lpstr>Alternate Division Algorithm how h/w does it</vt:lpstr>
      <vt:lpstr>Alternate Division Algorithm how h/w does it</vt:lpstr>
      <vt:lpstr>End!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1P12 Week 3</dc:title>
  <dc:subject>COSC 1P12</dc:subject>
  <dc:creator>Andy Barbacki</dc:creator>
  <cp:keywords/>
  <dc:description/>
  <cp:lastModifiedBy>Cale Fairchild</cp:lastModifiedBy>
  <cp:revision>67</cp:revision>
  <cp:lastPrinted>2000-10-03T16:05:20Z</cp:lastPrinted>
  <dcterms:created xsi:type="dcterms:W3CDTF">1998-09-27T18:58:16Z</dcterms:created>
  <dcterms:modified xsi:type="dcterms:W3CDTF">2022-11-09T17:36:17Z</dcterms:modified>
</cp:coreProperties>
</file>