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322" r:id="rId2"/>
    <p:sldId id="256" r:id="rId3"/>
    <p:sldId id="258" r:id="rId4"/>
    <p:sldId id="295" r:id="rId5"/>
    <p:sldId id="259" r:id="rId6"/>
    <p:sldId id="260" r:id="rId7"/>
    <p:sldId id="296" r:id="rId8"/>
    <p:sldId id="297" r:id="rId9"/>
    <p:sldId id="298" r:id="rId10"/>
    <p:sldId id="299" r:id="rId11"/>
    <p:sldId id="300" r:id="rId12"/>
    <p:sldId id="263" r:id="rId13"/>
    <p:sldId id="262" r:id="rId14"/>
    <p:sldId id="293" r:id="rId15"/>
    <p:sldId id="301" r:id="rId16"/>
    <p:sldId id="302" r:id="rId17"/>
    <p:sldId id="264" r:id="rId18"/>
    <p:sldId id="303" r:id="rId19"/>
    <p:sldId id="265" r:id="rId20"/>
    <p:sldId id="266" r:id="rId21"/>
    <p:sldId id="304" r:id="rId22"/>
    <p:sldId id="267" r:id="rId23"/>
    <p:sldId id="271" r:id="rId24"/>
    <p:sldId id="272" r:id="rId25"/>
    <p:sldId id="274" r:id="rId26"/>
    <p:sldId id="275" r:id="rId27"/>
    <p:sldId id="276" r:id="rId28"/>
    <p:sldId id="277" r:id="rId29"/>
    <p:sldId id="309" r:id="rId30"/>
    <p:sldId id="310" r:id="rId31"/>
    <p:sldId id="305" r:id="rId32"/>
    <p:sldId id="306" r:id="rId33"/>
    <p:sldId id="307" r:id="rId34"/>
    <p:sldId id="308" r:id="rId35"/>
    <p:sldId id="311" r:id="rId36"/>
    <p:sldId id="31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  <p:sldId id="331" r:id="rId46"/>
    <p:sldId id="332" r:id="rId47"/>
    <p:sldId id="334" r:id="rId48"/>
    <p:sldId id="335" r:id="rId49"/>
    <p:sldId id="336" r:id="rId50"/>
    <p:sldId id="321" r:id="rId51"/>
    <p:sldId id="333" r:id="rId52"/>
    <p:sldId id="318" r:id="rId53"/>
    <p:sldId id="292" r:id="rId54"/>
  </p:sldIdLst>
  <p:sldSz cx="9144000" cy="6858000" type="screen4x3"/>
  <p:notesSz cx="699135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C0A82"/>
    <a:srgbClr val="3312DA"/>
    <a:srgbClr val="74AE95"/>
    <a:srgbClr val="C00223"/>
    <a:srgbClr val="00D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9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5" d="100"/>
        <a:sy n="85" d="100"/>
      </p:scale>
      <p:origin x="0" y="5952"/>
    </p:cViewPr>
  </p:sorterViewPr>
  <p:notesViewPr>
    <p:cSldViewPr>
      <p:cViewPr varScale="1">
        <p:scale>
          <a:sx n="84" d="100"/>
          <a:sy n="84" d="100"/>
        </p:scale>
        <p:origin x="2106" y="96"/>
      </p:cViewPr>
      <p:guideLst>
        <p:guide orient="horz" pos="2923"/>
        <p:guide pos="220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1304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40262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17" tIns="45201" rIns="92017" bIns="452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notes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1438" y="8883650"/>
            <a:ext cx="7858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17" tIns="45201" rIns="92017" bIns="45201" anchor="ctr">
            <a:spAutoFit/>
          </a:bodyPr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5138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30275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95413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58963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16163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73363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30563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87763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7EDD62-82ED-4908-B1EA-19CFFC068787}" type="datetime1">
              <a:rPr lang="en-US" altLang="en-US" sz="1400">
                <a:latin typeface="Arial" panose="020B0604020202020204" pitchFamily="34" charset="0"/>
              </a:rPr>
              <a:pPr/>
              <a:t>3/11/2024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515100" y="8883650"/>
            <a:ext cx="404813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17" tIns="45201" rIns="92017" bIns="45201" anchor="ctr">
            <a:spAutoFit/>
          </a:bodyPr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5138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30275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95413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58963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16163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73363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30563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87763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6BFA04A-4B8B-4D87-9C1A-FAA5B6AB3CE3}" type="slidenum">
              <a:rPr lang="en-US" altLang="en-US" sz="1400">
                <a:latin typeface="Arial" panose="020B0604020202020204" pitchFamily="34" charset="0"/>
              </a:rPr>
              <a:pPr algn="r"/>
              <a:t>‹#›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13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145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315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75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7455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712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676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676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125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860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821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533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533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90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585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86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1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369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055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0488" y="6484938"/>
            <a:ext cx="1290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610600" y="6400800"/>
            <a:ext cx="396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/>
            <a:fld id="{35D2180E-28C1-4AB4-A6A7-BB3677E64451}" type="slidenum">
              <a:rPr lang="en-US" altLang="en-US" sz="1400"/>
              <a:pPr algn="ctr"/>
              <a:t>‹#›</a:t>
            </a:fld>
            <a:endParaRPr lang="en-US" altLang="en-US" sz="1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7786688" y="6484938"/>
            <a:ext cx="1162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79925" y="31083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3312DA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C00223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6.png"/><Relationship Id="rId4" Type="http://schemas.openxmlformats.org/officeDocument/2006/relationships/oleObject" Target="../embeddings/oleObject5.bin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0" dirty="0"/>
              <a:t>Week 7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CA" dirty="0">
                <a:solidFill>
                  <a:srgbClr val="0070C0"/>
                </a:solidFill>
              </a:rPr>
              <a:t>Where is all the knowledge we lost with information? </a:t>
            </a:r>
          </a:p>
          <a:p>
            <a:pPr algn="r"/>
            <a:r>
              <a:rPr lang="en-CA" dirty="0">
                <a:solidFill>
                  <a:srgbClr val="FF0000"/>
                </a:solidFill>
              </a:rPr>
              <a:t>T. S. Eliot</a:t>
            </a:r>
            <a:r>
              <a:rPr lang="en-CA" dirty="0"/>
              <a:t/>
            </a:r>
            <a:br>
              <a:rPr lang="en-CA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498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Procedure Call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486400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altLang="en-US" dirty="0"/>
              <a:t>MAL has a special jump instruction for procedure calls, Jump and Link ( </a:t>
            </a:r>
            <a:r>
              <a:rPr lang="en-US" altLang="en-US" b="1" dirty="0" err="1"/>
              <a:t>jal</a:t>
            </a:r>
            <a:r>
              <a:rPr lang="en-US" altLang="en-US" dirty="0"/>
              <a:t> )</a:t>
            </a:r>
          </a:p>
          <a:p>
            <a:pPr>
              <a:spcBef>
                <a:spcPct val="10000"/>
              </a:spcBef>
            </a:pPr>
            <a:r>
              <a:rPr lang="en-US" altLang="en-US" dirty="0"/>
              <a:t>Instruction’s assembly format:</a:t>
            </a:r>
          </a:p>
          <a:p>
            <a:pPr lvl="1">
              <a:spcBef>
                <a:spcPct val="10000"/>
              </a:spcBef>
            </a:pPr>
            <a:r>
              <a:rPr lang="en-US" altLang="en-US" b="1" dirty="0" err="1"/>
              <a:t>jal</a:t>
            </a:r>
            <a:r>
              <a:rPr lang="en-US" altLang="en-US" b="1" dirty="0"/>
              <a:t> </a:t>
            </a:r>
            <a:r>
              <a:rPr lang="en-US" altLang="en-US" b="1" dirty="0" err="1"/>
              <a:t>proc_label</a:t>
            </a:r>
            <a:endParaRPr lang="en-US" altLang="en-US" dirty="0"/>
          </a:p>
          <a:p>
            <a:pPr>
              <a:spcBef>
                <a:spcPct val="10000"/>
              </a:spcBef>
            </a:pPr>
            <a:r>
              <a:rPr lang="en-US" altLang="en-US" dirty="0"/>
              <a:t>Instruction’s action:</a:t>
            </a:r>
          </a:p>
          <a:p>
            <a:pPr lvl="1">
              <a:spcBef>
                <a:spcPct val="10000"/>
              </a:spcBef>
            </a:pPr>
            <a:r>
              <a:rPr lang="en-US" altLang="en-US" dirty="0"/>
              <a:t>program jumps to the address represented by </a:t>
            </a:r>
            <a:r>
              <a:rPr lang="en-US" altLang="en-US" b="1" dirty="0" err="1"/>
              <a:t>proc_label</a:t>
            </a:r>
            <a:endParaRPr lang="en-US" altLang="en-US" dirty="0"/>
          </a:p>
          <a:p>
            <a:pPr lvl="1">
              <a:spcBef>
                <a:spcPct val="10000"/>
              </a:spcBef>
            </a:pPr>
            <a:r>
              <a:rPr lang="en-US" altLang="en-US" dirty="0"/>
              <a:t>return address (address of instruction after </a:t>
            </a:r>
            <a:r>
              <a:rPr lang="en-US" altLang="en-US" dirty="0" err="1"/>
              <a:t>jal</a:t>
            </a:r>
            <a:r>
              <a:rPr lang="en-US" altLang="en-US" dirty="0"/>
              <a:t> ) is saved in </a:t>
            </a:r>
            <a:r>
              <a:rPr lang="en-US" altLang="en-US" b="1" dirty="0"/>
              <a:t>$31</a:t>
            </a:r>
            <a:r>
              <a:rPr lang="en-US" altLang="en-US" dirty="0"/>
              <a:t>, called the “link register” because it links the procedure back to the return location.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Procedure Return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686800" cy="4533900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altLang="en-US"/>
              <a:t>A new instruction Jump Register ( </a:t>
            </a:r>
            <a:r>
              <a:rPr lang="en-US" altLang="en-US" b="1"/>
              <a:t>jr </a:t>
            </a:r>
            <a:r>
              <a:rPr lang="en-US" altLang="en-US"/>
              <a:t>) is used for returning from a procedure</a:t>
            </a:r>
          </a:p>
          <a:p>
            <a:pPr>
              <a:spcBef>
                <a:spcPct val="10000"/>
              </a:spcBef>
            </a:pPr>
            <a:r>
              <a:rPr lang="en-US" altLang="en-US"/>
              <a:t>Instruction’s assembly format:</a:t>
            </a:r>
          </a:p>
          <a:p>
            <a:pPr lvl="1">
              <a:spcBef>
                <a:spcPct val="10000"/>
              </a:spcBef>
            </a:pPr>
            <a:r>
              <a:rPr lang="en-US" altLang="en-US" b="1"/>
              <a:t>jr $x</a:t>
            </a:r>
            <a:endParaRPr lang="en-US" altLang="en-US"/>
          </a:p>
          <a:p>
            <a:pPr>
              <a:spcBef>
                <a:spcPct val="10000"/>
              </a:spcBef>
            </a:pPr>
            <a:r>
              <a:rPr lang="en-US" altLang="en-US"/>
              <a:t>Instruction’s action:</a:t>
            </a:r>
          </a:p>
          <a:p>
            <a:pPr lvl="1">
              <a:spcBef>
                <a:spcPct val="10000"/>
              </a:spcBef>
            </a:pPr>
            <a:r>
              <a:rPr lang="en-US" altLang="en-US"/>
              <a:t>program jumps to the address contained in register x.</a:t>
            </a:r>
          </a:p>
          <a:p>
            <a:pPr>
              <a:spcBef>
                <a:spcPct val="10000"/>
              </a:spcBef>
            </a:pPr>
            <a:r>
              <a:rPr lang="en-US" altLang="en-US"/>
              <a:t>Together </a:t>
            </a:r>
            <a:r>
              <a:rPr lang="en-US" altLang="en-US" b="1"/>
              <a:t>jal</a:t>
            </a:r>
            <a:r>
              <a:rPr lang="en-US" altLang="en-US"/>
              <a:t> and </a:t>
            </a:r>
            <a:r>
              <a:rPr lang="en-US" altLang="en-US" b="1"/>
              <a:t>jr </a:t>
            </a:r>
            <a:r>
              <a:rPr lang="en-US" altLang="en-US"/>
              <a:t>allow for simple and fast subroutine calls/returns:</a:t>
            </a: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5257800" y="4876800"/>
          <a:ext cx="347662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Photo Editor Photo" r:id="rId3" imgW="3476190" imgH="1352381" progId="MSPhotoEd.3">
                  <p:embed/>
                </p:oleObj>
              </mc:Choice>
              <mc:Fallback>
                <p:oleObj name="Photo Editor Photo" r:id="rId3" imgW="3476190" imgH="1352381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76800"/>
                        <a:ext cx="3476625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MAL Procedure Call Summary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					</a:t>
            </a:r>
            <a:r>
              <a:rPr lang="en-US" altLang="en-US" b="1"/>
              <a:t>jal	proc1</a:t>
            </a:r>
          </a:p>
          <a:p>
            <a:pPr>
              <a:buFontTx/>
              <a:buNone/>
            </a:pPr>
            <a:r>
              <a:rPr lang="en-US" altLang="en-US" b="1"/>
              <a:t>next_instruction:	...</a:t>
            </a:r>
          </a:p>
          <a:p>
            <a:pPr>
              <a:buFontTx/>
              <a:buNone/>
            </a:pPr>
            <a:r>
              <a:rPr lang="en-US" altLang="en-US" b="1"/>
              <a:t>					...</a:t>
            </a:r>
          </a:p>
          <a:p>
            <a:pPr>
              <a:buFontTx/>
              <a:buNone/>
            </a:pPr>
            <a:r>
              <a:rPr lang="en-US" altLang="en-US" b="1"/>
              <a:t>					done</a:t>
            </a:r>
          </a:p>
          <a:p>
            <a:pPr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r>
              <a:rPr lang="en-US" altLang="en-US" b="1"/>
              <a:t>proc1:			...</a:t>
            </a:r>
          </a:p>
          <a:p>
            <a:pPr>
              <a:buFontTx/>
              <a:buNone/>
            </a:pPr>
            <a:r>
              <a:rPr lang="en-US" altLang="en-US" b="1"/>
              <a:t>					...</a:t>
            </a:r>
          </a:p>
          <a:p>
            <a:pPr>
              <a:buFontTx/>
              <a:buNone/>
            </a:pPr>
            <a:r>
              <a:rPr lang="en-US" altLang="en-US" b="1"/>
              <a:t>					jr $31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019800" y="4572000"/>
            <a:ext cx="2330450" cy="46990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chemeClr val="hlink"/>
                </a:solidFill>
                <a:latin typeface="Times New Roman" panose="02020603050405020304" pitchFamily="18" charset="0"/>
              </a:rPr>
              <a:t>next_instruction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V="1">
            <a:off x="5562600" y="5105400"/>
            <a:ext cx="685800" cy="838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5181600" y="1600200"/>
            <a:ext cx="1524000" cy="838200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641475" y="2387600"/>
            <a:ext cx="3871913" cy="2281238"/>
          </a:xfrm>
          <a:custGeom>
            <a:avLst/>
            <a:gdLst>
              <a:gd name="T0" fmla="*/ 2439 w 2439"/>
              <a:gd name="T1" fmla="*/ 0 h 1437"/>
              <a:gd name="T2" fmla="*/ 2414 w 2439"/>
              <a:gd name="T3" fmla="*/ 85 h 1437"/>
              <a:gd name="T4" fmla="*/ 1864 w 2439"/>
              <a:gd name="T5" fmla="*/ 229 h 1437"/>
              <a:gd name="T6" fmla="*/ 1569 w 2439"/>
              <a:gd name="T7" fmla="*/ 279 h 1437"/>
              <a:gd name="T8" fmla="*/ 1247 w 2439"/>
              <a:gd name="T9" fmla="*/ 338 h 1437"/>
              <a:gd name="T10" fmla="*/ 808 w 2439"/>
              <a:gd name="T11" fmla="*/ 457 h 1437"/>
              <a:gd name="T12" fmla="*/ 715 w 2439"/>
              <a:gd name="T13" fmla="*/ 533 h 1437"/>
              <a:gd name="T14" fmla="*/ 529 w 2439"/>
              <a:gd name="T15" fmla="*/ 668 h 1437"/>
              <a:gd name="T16" fmla="*/ 369 w 2439"/>
              <a:gd name="T17" fmla="*/ 786 h 1437"/>
              <a:gd name="T18" fmla="*/ 293 w 2439"/>
              <a:gd name="T19" fmla="*/ 879 h 1437"/>
              <a:gd name="T20" fmla="*/ 233 w 2439"/>
              <a:gd name="T21" fmla="*/ 938 h 1437"/>
              <a:gd name="T22" fmla="*/ 81 w 2439"/>
              <a:gd name="T23" fmla="*/ 1217 h 1437"/>
              <a:gd name="T24" fmla="*/ 39 w 2439"/>
              <a:gd name="T25" fmla="*/ 1302 h 1437"/>
              <a:gd name="T26" fmla="*/ 22 w 2439"/>
              <a:gd name="T27" fmla="*/ 1369 h 1437"/>
              <a:gd name="T28" fmla="*/ 14 w 2439"/>
              <a:gd name="T29" fmla="*/ 1437 h 1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439" h="1437">
                <a:moveTo>
                  <a:pt x="2439" y="0"/>
                </a:moveTo>
                <a:cubicBezTo>
                  <a:pt x="2435" y="17"/>
                  <a:pt x="2420" y="76"/>
                  <a:pt x="2414" y="85"/>
                </a:cubicBezTo>
                <a:cubicBezTo>
                  <a:pt x="2308" y="265"/>
                  <a:pt x="2025" y="224"/>
                  <a:pt x="1864" y="229"/>
                </a:cubicBezTo>
                <a:cubicBezTo>
                  <a:pt x="1764" y="243"/>
                  <a:pt x="1668" y="266"/>
                  <a:pt x="1569" y="279"/>
                </a:cubicBezTo>
                <a:cubicBezTo>
                  <a:pt x="1466" y="313"/>
                  <a:pt x="1354" y="315"/>
                  <a:pt x="1247" y="338"/>
                </a:cubicBezTo>
                <a:cubicBezTo>
                  <a:pt x="1097" y="370"/>
                  <a:pt x="953" y="409"/>
                  <a:pt x="808" y="457"/>
                </a:cubicBezTo>
                <a:cubicBezTo>
                  <a:pt x="774" y="480"/>
                  <a:pt x="748" y="509"/>
                  <a:pt x="715" y="533"/>
                </a:cubicBezTo>
                <a:cubicBezTo>
                  <a:pt x="530" y="664"/>
                  <a:pt x="694" y="535"/>
                  <a:pt x="529" y="668"/>
                </a:cubicBezTo>
                <a:cubicBezTo>
                  <a:pt x="477" y="710"/>
                  <a:pt x="428" y="756"/>
                  <a:pt x="369" y="786"/>
                </a:cubicBezTo>
                <a:cubicBezTo>
                  <a:pt x="347" y="819"/>
                  <a:pt x="320" y="850"/>
                  <a:pt x="293" y="879"/>
                </a:cubicBezTo>
                <a:cubicBezTo>
                  <a:pt x="274" y="900"/>
                  <a:pt x="248" y="914"/>
                  <a:pt x="233" y="938"/>
                </a:cubicBezTo>
                <a:cubicBezTo>
                  <a:pt x="175" y="1027"/>
                  <a:pt x="140" y="1130"/>
                  <a:pt x="81" y="1217"/>
                </a:cubicBezTo>
                <a:cubicBezTo>
                  <a:pt x="71" y="1249"/>
                  <a:pt x="52" y="1271"/>
                  <a:pt x="39" y="1302"/>
                </a:cubicBezTo>
                <a:cubicBezTo>
                  <a:pt x="30" y="1324"/>
                  <a:pt x="28" y="1346"/>
                  <a:pt x="22" y="1369"/>
                </a:cubicBezTo>
                <a:cubicBezTo>
                  <a:pt x="15" y="1397"/>
                  <a:pt x="0" y="1411"/>
                  <a:pt x="14" y="1437"/>
                </a:cubicBezTo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8984" y="304800"/>
            <a:ext cx="7772400" cy="800100"/>
          </a:xfrm>
          <a:noFill/>
          <a:ln/>
        </p:spPr>
        <p:txBody>
          <a:bodyPr/>
          <a:lstStyle/>
          <a:p>
            <a:r>
              <a:rPr lang="en-US" altLang="en-US" dirty="0"/>
              <a:t>MIPS Jump Instructions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8984" y="1219200"/>
            <a:ext cx="7924800" cy="4724400"/>
          </a:xfrm>
          <a:noFill/>
          <a:ln/>
        </p:spPr>
        <p:txBody>
          <a:bodyPr/>
          <a:lstStyle/>
          <a:p>
            <a:r>
              <a:rPr lang="en-US" altLang="en-US" b="1" dirty="0"/>
              <a:t>j	jump to a label (similar to branch)</a:t>
            </a:r>
          </a:p>
          <a:p>
            <a:pPr lvl="1"/>
            <a:r>
              <a:rPr lang="en-CA" altLang="en-US" b="1" dirty="0"/>
              <a:t>Absolute address</a:t>
            </a:r>
          </a:p>
          <a:p>
            <a:endParaRPr lang="en-US" altLang="en-US" sz="1000" b="1" dirty="0"/>
          </a:p>
          <a:p>
            <a:r>
              <a:rPr lang="en-US" altLang="en-US" b="1" dirty="0" err="1"/>
              <a:t>jal</a:t>
            </a:r>
            <a:r>
              <a:rPr lang="en-US" altLang="en-US" b="1" dirty="0"/>
              <a:t>	jump and link</a:t>
            </a:r>
          </a:p>
          <a:p>
            <a:pPr lvl="1"/>
            <a:r>
              <a:rPr lang="en-US" altLang="en-US" b="1" dirty="0"/>
              <a:t>jumps to a procedure</a:t>
            </a:r>
          </a:p>
          <a:p>
            <a:pPr lvl="1"/>
            <a:r>
              <a:rPr lang="en-US" altLang="en-US" b="1" dirty="0"/>
              <a:t>saves the return address in $31</a:t>
            </a:r>
          </a:p>
          <a:p>
            <a:endParaRPr lang="en-US" altLang="en-US" sz="1000" b="1" dirty="0"/>
          </a:p>
          <a:p>
            <a:r>
              <a:rPr lang="en-US" altLang="en-US" b="1" dirty="0" err="1"/>
              <a:t>jr</a:t>
            </a:r>
            <a:r>
              <a:rPr lang="en-US" altLang="en-US" b="1" dirty="0"/>
              <a:t>	R	jump register</a:t>
            </a:r>
          </a:p>
          <a:p>
            <a:pPr lvl="1"/>
            <a:r>
              <a:rPr lang="en-US" altLang="en-US" b="1" dirty="0"/>
              <a:t>jumps to the location </a:t>
            </a:r>
          </a:p>
          <a:p>
            <a:pPr lvl="1"/>
            <a:r>
              <a:rPr lang="en-US" altLang="en-US" b="1" dirty="0"/>
              <a:t>pointed to by register R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Procedure Call and Return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458200" cy="4076700"/>
          </a:xfrm>
          <a:noFill/>
          <a:ln/>
        </p:spPr>
        <p:txBody>
          <a:bodyPr/>
          <a:lstStyle/>
          <a:p>
            <a:r>
              <a:rPr lang="en-US" altLang="en-US" b="1" dirty="0" err="1"/>
              <a:t>jal</a:t>
            </a:r>
            <a:r>
              <a:rPr lang="en-US" altLang="en-US" b="1" dirty="0"/>
              <a:t>	label1	</a:t>
            </a:r>
          </a:p>
          <a:p>
            <a:pPr lvl="1"/>
            <a:r>
              <a:rPr lang="en-US" altLang="en-US" b="1" dirty="0"/>
              <a:t># Jump and Link</a:t>
            </a:r>
          </a:p>
          <a:p>
            <a:pPr lvl="1"/>
            <a:r>
              <a:rPr lang="en-US" altLang="en-US" b="1" dirty="0"/>
              <a:t>jumps to the instruction at label1</a:t>
            </a:r>
          </a:p>
          <a:p>
            <a:pPr lvl="1"/>
            <a:r>
              <a:rPr lang="en-US" altLang="en-US" b="1" dirty="0"/>
              <a:t>saves the return address in $31</a:t>
            </a:r>
          </a:p>
          <a:p>
            <a:r>
              <a:rPr lang="en-US" altLang="en-US" b="1" dirty="0" err="1"/>
              <a:t>jr</a:t>
            </a:r>
            <a:r>
              <a:rPr lang="en-US" altLang="en-US" b="1" dirty="0"/>
              <a:t>	$31 </a:t>
            </a:r>
          </a:p>
          <a:p>
            <a:pPr lvl="1"/>
            <a:r>
              <a:rPr lang="en-US" altLang="en-US" b="1" dirty="0"/>
              <a:t># Jump Register</a:t>
            </a:r>
          </a:p>
          <a:p>
            <a:pPr lvl="1"/>
            <a:r>
              <a:rPr lang="en-US" altLang="en-US" b="1" dirty="0"/>
              <a:t>copies value in register $31 to the PC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-BoldMT+1"/>
              </a:rPr>
              <a:t>Nested Procedure Calls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2514600"/>
          </a:xfrm>
        </p:spPr>
        <p:txBody>
          <a:bodyPr/>
          <a:lstStyle/>
          <a:p>
            <a:r>
              <a:rPr lang="en-US" altLang="en-US" b="1" dirty="0">
                <a:latin typeface="Times New Roman" panose="02020603050405020304" pitchFamily="18" charset="0"/>
              </a:rPr>
              <a:t>We have a problem: when procedure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b="1" dirty="0">
                <a:latin typeface="Times New Roman" panose="02020603050405020304" pitchFamily="18" charset="0"/>
              </a:rPr>
              <a:t> calls another procedure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b="1" dirty="0">
                <a:latin typeface="Times New Roman" panose="02020603050405020304" pitchFamily="18" charset="0"/>
              </a:rPr>
              <a:t> (a “nested procedure call”) the contents of $31 are overwritten and the return address for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 </a:t>
            </a:r>
            <a:r>
              <a:rPr lang="en-US" altLang="en-US" b="1" dirty="0">
                <a:latin typeface="Times New Roman" panose="02020603050405020304" pitchFamily="18" charset="0"/>
              </a:rPr>
              <a:t>is lost:</a:t>
            </a:r>
            <a:endParaRPr lang="en-US" altLang="en-US" b="1" dirty="0">
              <a:latin typeface="Arial-BoldMT+1"/>
            </a:endParaRPr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1371600" y="4114800"/>
          <a:ext cx="6615113" cy="182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Photo Editor Photo" r:id="rId3" imgW="8202170" imgH="2257740" progId="MSPhotoEd.3">
                  <p:embed/>
                </p:oleObj>
              </mc:Choice>
              <mc:Fallback>
                <p:oleObj name="Photo Editor Photo" r:id="rId3" imgW="8202170" imgH="2257740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114800"/>
                        <a:ext cx="6615113" cy="182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-BoldMT+1"/>
              </a:rPr>
              <a:t>Nested Procedure Calls Cont.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153400" cy="5105400"/>
          </a:xfrm>
        </p:spPr>
        <p:txBody>
          <a:bodyPr/>
          <a:lstStyle/>
          <a:p>
            <a:r>
              <a:rPr lang="en-US" altLang="en-US" b="1">
                <a:latin typeface="Times New Roman" panose="02020603050405020304" pitchFamily="18" charset="0"/>
              </a:rPr>
              <a:t>Solution: transfer the return address to another register</a:t>
            </a:r>
            <a:endParaRPr lang="en-US" altLang="en-US">
              <a:latin typeface="Times New Roman" panose="02020603050405020304" pitchFamily="18" charset="0"/>
            </a:endParaRPr>
          </a:p>
          <a:p>
            <a:pPr lvl="1"/>
            <a:r>
              <a:rPr lang="en-US" altLang="en-US" b="1">
                <a:latin typeface="Times New Roman" panose="02020603050405020304" pitchFamily="18" charset="0"/>
              </a:rPr>
              <a:t>In A, before call to B:</a:t>
            </a:r>
          </a:p>
          <a:p>
            <a:pPr lvl="1"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	move $16,$31    </a:t>
            </a:r>
            <a:r>
              <a:rPr lang="en-US" altLang="en-US" b="1">
                <a:solidFill>
                  <a:srgbClr val="4C0A82"/>
                </a:solidFill>
                <a:latin typeface="Times New Roman" panose="02020603050405020304" pitchFamily="18" charset="0"/>
              </a:rPr>
              <a:t># save return address in reg 16</a:t>
            </a:r>
            <a:endParaRPr lang="en-US" altLang="en-US" b="1">
              <a:latin typeface="Times New Roman" panose="02020603050405020304" pitchFamily="18" charset="0"/>
            </a:endParaRPr>
          </a:p>
          <a:p>
            <a:pPr lvl="1"/>
            <a:r>
              <a:rPr lang="en-US" altLang="en-US" b="1">
                <a:latin typeface="Times New Roman" panose="02020603050405020304" pitchFamily="18" charset="0"/>
              </a:rPr>
              <a:t>To return from A:</a:t>
            </a:r>
          </a:p>
          <a:p>
            <a:pPr lvl="1"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	jr $16 		    </a:t>
            </a:r>
            <a:r>
              <a:rPr lang="en-US" altLang="en-US" b="1">
                <a:solidFill>
                  <a:srgbClr val="4C0A82"/>
                </a:solidFill>
                <a:latin typeface="Times New Roman" panose="02020603050405020304" pitchFamily="18" charset="0"/>
              </a:rPr>
              <a:t># return address is in reg 16</a:t>
            </a:r>
            <a:endParaRPr lang="en-US" altLang="en-US">
              <a:latin typeface="Times New Roman" panose="02020603050405020304" pitchFamily="18" charset="0"/>
            </a:endParaRPr>
          </a:p>
          <a:p>
            <a:r>
              <a:rPr lang="en-US" altLang="en-US" b="1">
                <a:latin typeface="Times New Roman" panose="02020603050405020304" pitchFamily="18" charset="0"/>
              </a:rPr>
              <a:t>This has limitations:</a:t>
            </a:r>
            <a:endParaRPr lang="en-US" altLang="en-US">
              <a:latin typeface="Times New Roman" panose="02020603050405020304" pitchFamily="18" charset="0"/>
            </a:endParaRPr>
          </a:p>
          <a:p>
            <a:pPr lvl="1"/>
            <a:r>
              <a:rPr lang="en-US" altLang="en-US" b="1">
                <a:latin typeface="Times New Roman" panose="02020603050405020304" pitchFamily="18" charset="0"/>
              </a:rPr>
              <a:t>Limited by number of nested procedures</a:t>
            </a:r>
          </a:p>
          <a:p>
            <a:pPr lvl="1"/>
            <a:r>
              <a:rPr lang="en-US" altLang="en-US" b="1">
                <a:latin typeface="Times New Roman" panose="02020603050405020304" pitchFamily="18" charset="0"/>
              </a:rPr>
              <a:t>Programmer must keep return addresses straight</a:t>
            </a:r>
            <a:endParaRPr lang="en-US" altLang="en-US" b="1">
              <a:latin typeface="Arial-BoldMT+1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Dynamic Storage Allocation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b="1" dirty="0"/>
              <a:t>return address in register $</a:t>
            </a:r>
            <a:r>
              <a:rPr lang="en-US" altLang="en-US" b="1" dirty="0" err="1"/>
              <a:t>ra</a:t>
            </a:r>
            <a:r>
              <a:rPr lang="en-US" altLang="en-US" b="1" dirty="0"/>
              <a:t> ($31)</a:t>
            </a:r>
          </a:p>
          <a:p>
            <a:r>
              <a:rPr lang="en-US" altLang="en-US" b="1" dirty="0"/>
              <a:t>must save this return address for </a:t>
            </a:r>
          </a:p>
          <a:p>
            <a:pPr lvl="1"/>
            <a:r>
              <a:rPr lang="en-US" altLang="en-US" b="1" dirty="0"/>
              <a:t>nested procedure calls</a:t>
            </a:r>
          </a:p>
          <a:p>
            <a:pPr lvl="1"/>
            <a:r>
              <a:rPr lang="en-US" altLang="en-US" b="1" dirty="0"/>
              <a:t>recursive procedure calls</a:t>
            </a:r>
          </a:p>
          <a:p>
            <a:endParaRPr lang="en-US" altLang="en-US" b="1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Recursive Procedure Calls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562600"/>
          </a:xfrm>
        </p:spPr>
        <p:txBody>
          <a:bodyPr/>
          <a:lstStyle/>
          <a:p>
            <a:r>
              <a:rPr lang="en-US" altLang="en-US" dirty="0"/>
              <a:t>It is possible for a procedure to conditionally call itself, a “recursive procedure call”.</a:t>
            </a:r>
          </a:p>
          <a:p>
            <a:pPr lvl="1"/>
            <a:r>
              <a:rPr lang="en-US" altLang="en-US" b="1" dirty="0"/>
              <a:t>The number or recursive calls can be indefinite</a:t>
            </a:r>
          </a:p>
          <a:p>
            <a:pPr lvl="1"/>
            <a:r>
              <a:rPr lang="en-US" altLang="en-US" b="1" dirty="0"/>
              <a:t>Cannot save return address in registers</a:t>
            </a:r>
            <a:endParaRPr lang="en-US" altLang="en-US" dirty="0"/>
          </a:p>
          <a:p>
            <a:r>
              <a:rPr lang="en-US" altLang="en-US" dirty="0"/>
              <a:t> Solution: save return addresses on the “system stack”</a:t>
            </a:r>
          </a:p>
          <a:p>
            <a:pPr lvl="1"/>
            <a:r>
              <a:rPr lang="en-US" altLang="en-US" b="1" dirty="0"/>
              <a:t>Want a stack, because addresses are needed in the reverse order they are produced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A register ($29) is designated as the system stack pointer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MIPS System Stack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5257800" cy="5181600"/>
          </a:xfrm>
          <a:noFill/>
          <a:ln/>
        </p:spPr>
        <p:txBody>
          <a:bodyPr/>
          <a:lstStyle/>
          <a:p>
            <a:r>
              <a:rPr lang="en-US" altLang="en-US" b="1"/>
              <a:t>stack pointer $sp ($29)</a:t>
            </a:r>
          </a:p>
          <a:p>
            <a:r>
              <a:rPr lang="en-US" altLang="en-US" b="1"/>
              <a:t>base of stack at high memory</a:t>
            </a:r>
          </a:p>
          <a:p>
            <a:r>
              <a:rPr lang="en-US" altLang="en-US" b="1"/>
              <a:t>stack grows down (toward smaller addresses)	</a:t>
            </a:r>
          </a:p>
          <a:p>
            <a:r>
              <a:rPr lang="en-US" altLang="en-US" b="1"/>
              <a:t>$sp points to first empty location at the top of the stack</a:t>
            </a:r>
          </a:p>
        </p:txBody>
      </p:sp>
      <p:grpSp>
        <p:nvGrpSpPr>
          <p:cNvPr id="13330" name="Group 18"/>
          <p:cNvGrpSpPr>
            <a:grpSpLocks/>
          </p:cNvGrpSpPr>
          <p:nvPr/>
        </p:nvGrpSpPr>
        <p:grpSpPr bwMode="auto">
          <a:xfrm>
            <a:off x="5410200" y="1371600"/>
            <a:ext cx="3343275" cy="4283075"/>
            <a:chOff x="3168" y="816"/>
            <a:chExt cx="2106" cy="2698"/>
          </a:xfrm>
        </p:grpSpPr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3947" y="891"/>
              <a:ext cx="1327" cy="262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3947" y="3139"/>
              <a:ext cx="132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3947" y="2690"/>
              <a:ext cx="132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3947" y="2240"/>
              <a:ext cx="132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3947" y="1191"/>
              <a:ext cx="132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3947" y="3139"/>
              <a:ext cx="1327" cy="37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altLang="en-US" sz="1000">
                <a:latin typeface="Times New Roman" panose="02020603050405020304" pitchFamily="18" charset="0"/>
              </a:endParaRPr>
            </a:p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Reserved</a:t>
              </a:r>
              <a:endParaRPr lang="en-US" altLang="en-US" sz="1000">
                <a:latin typeface="Times New Roman" panose="02020603050405020304" pitchFamily="18" charset="0"/>
              </a:endParaRPr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V="1">
              <a:off x="4645" y="1940"/>
              <a:ext cx="1" cy="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>
              <a:off x="4645" y="1191"/>
              <a:ext cx="1" cy="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Text Box 13"/>
            <p:cNvSpPr txBox="1">
              <a:spLocks noChangeArrowheads="1"/>
            </p:cNvSpPr>
            <p:nvPr/>
          </p:nvSpPr>
          <p:spPr bwMode="auto">
            <a:xfrm>
              <a:off x="4080" y="2832"/>
              <a:ext cx="1008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Test Segment</a:t>
              </a:r>
              <a:endParaRPr lang="en-US" altLang="en-US" sz="1000">
                <a:latin typeface="Times New Roman" panose="02020603050405020304" pitchFamily="18" charset="0"/>
              </a:endParaRPr>
            </a:p>
          </p:txBody>
        </p:sp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4176" y="2400"/>
              <a:ext cx="968" cy="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Data Segment</a:t>
              </a:r>
              <a:endParaRPr lang="en-US" altLang="en-US" sz="1000">
                <a:latin typeface="Times New Roman" panose="02020603050405020304" pitchFamily="18" charset="0"/>
              </a:endParaRPr>
            </a:p>
          </p:txBody>
        </p:sp>
        <p:sp>
          <p:nvSpPr>
            <p:cNvPr id="13327" name="Text Box 15"/>
            <p:cNvSpPr txBox="1">
              <a:spLocks noChangeArrowheads="1"/>
            </p:cNvSpPr>
            <p:nvPr/>
          </p:nvSpPr>
          <p:spPr bwMode="auto">
            <a:xfrm>
              <a:off x="4176" y="960"/>
              <a:ext cx="1031" cy="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en-US" sz="1600">
                  <a:latin typeface="Times New Roman" panose="02020603050405020304" pitchFamily="18" charset="0"/>
                </a:rPr>
                <a:t>Stack Segment</a:t>
              </a:r>
              <a:endParaRPr lang="en-US" altLang="en-US" sz="1000">
                <a:latin typeface="Times New Roman" panose="02020603050405020304" pitchFamily="18" charset="0"/>
              </a:endParaRPr>
            </a:p>
          </p:txBody>
        </p:sp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3168" y="2989"/>
              <a:ext cx="71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en-US" altLang="en-US" sz="1600">
                  <a:latin typeface="Times New Roman" panose="02020603050405020304" pitchFamily="18" charset="0"/>
                </a:rPr>
                <a:t>0x400000</a:t>
              </a:r>
              <a:endParaRPr lang="en-US" altLang="en-US" sz="1000">
                <a:latin typeface="Times New Roman" panose="02020603050405020304" pitchFamily="18" charset="0"/>
              </a:endParaRPr>
            </a:p>
          </p:txBody>
        </p:sp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3168" y="816"/>
              <a:ext cx="65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en-US" altLang="en-US" sz="1600">
                  <a:latin typeface="Times New Roman" panose="02020603050405020304" pitchFamily="18" charset="0"/>
                </a:rPr>
                <a:t>0x7fffffff</a:t>
              </a:r>
              <a:endParaRPr lang="en-US" altLang="en-US" sz="10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143000"/>
          </a:xfrm>
          <a:noFill/>
          <a:ln/>
        </p:spPr>
        <p:txBody>
          <a:bodyPr anchor="ctr"/>
          <a:lstStyle/>
          <a:p>
            <a:r>
              <a:rPr lang="en-US" altLang="en-US" sz="4400" b="0" dirty="0"/>
              <a:t>Procedures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00200"/>
            <a:ext cx="8763000" cy="3581400"/>
          </a:xfrm>
          <a:noFill/>
          <a:ln/>
        </p:spPr>
        <p:txBody>
          <a:bodyPr/>
          <a:lstStyle/>
          <a:p>
            <a:pPr marL="342900" indent="-342900" algn="l">
              <a:spcBef>
                <a:spcPct val="0"/>
              </a:spcBef>
            </a:pPr>
            <a:r>
              <a:rPr lang="en-US" altLang="en-US" sz="2800" b="1" dirty="0">
                <a:solidFill>
                  <a:schemeClr val="tx2"/>
                </a:solidFill>
              </a:rPr>
              <a:t>1 - MAL Procedure Call &amp; Return Mechanisms</a:t>
            </a:r>
          </a:p>
          <a:p>
            <a:pPr marL="342900" indent="-342900" algn="l">
              <a:spcBef>
                <a:spcPct val="0"/>
              </a:spcBef>
            </a:pPr>
            <a:r>
              <a:rPr lang="en-US" altLang="en-US" sz="2800" b="1" dirty="0">
                <a:solidFill>
                  <a:schemeClr val="tx2"/>
                </a:solidFill>
              </a:rPr>
              <a:t>2 - Dynamic Storage Allocation</a:t>
            </a:r>
          </a:p>
          <a:p>
            <a:pPr marL="342900" indent="-342900" algn="l">
              <a:spcBef>
                <a:spcPct val="0"/>
              </a:spcBef>
            </a:pPr>
            <a:r>
              <a:rPr lang="en-US" altLang="en-US" sz="2800" b="1" dirty="0">
                <a:solidFill>
                  <a:schemeClr val="tx2"/>
                </a:solidFill>
              </a:rPr>
              <a:t>3 - Activation Records</a:t>
            </a:r>
          </a:p>
          <a:p>
            <a:pPr marL="342900" indent="-342900" algn="l">
              <a:spcBef>
                <a:spcPct val="0"/>
              </a:spcBef>
            </a:pPr>
            <a:r>
              <a:rPr lang="en-US" altLang="en-US" sz="2800" b="1" dirty="0">
                <a:solidFill>
                  <a:schemeClr val="tx2"/>
                </a:solidFill>
              </a:rPr>
              <a:t>4 - Parameter Passing</a:t>
            </a:r>
          </a:p>
          <a:p>
            <a:pPr marL="342900" indent="-342900" algn="l">
              <a:spcBef>
                <a:spcPct val="0"/>
              </a:spcBef>
            </a:pPr>
            <a:r>
              <a:rPr lang="en-US" altLang="en-US" sz="2800" b="1" dirty="0">
                <a:solidFill>
                  <a:schemeClr val="tx2"/>
                </a:solidFill>
              </a:rPr>
              <a:t>5 - Saving Registers</a:t>
            </a:r>
          </a:p>
          <a:p>
            <a:pPr marL="342900" indent="-342900" algn="l">
              <a:spcBef>
                <a:spcPct val="0"/>
              </a:spcBef>
            </a:pPr>
            <a:r>
              <a:rPr lang="en-US" altLang="en-US" sz="2800" b="1" dirty="0">
                <a:solidFill>
                  <a:schemeClr val="tx2"/>
                </a:solidFill>
              </a:rPr>
              <a:t>6 - MIPS Register Usage</a:t>
            </a:r>
          </a:p>
          <a:p>
            <a:pPr marL="342900" indent="-342900" algn="l">
              <a:spcBef>
                <a:spcPct val="0"/>
              </a:spcBef>
            </a:pPr>
            <a:r>
              <a:rPr lang="en-US" altLang="en-US" sz="2800" b="1" dirty="0">
                <a:solidFill>
                  <a:schemeClr val="tx2"/>
                </a:solidFill>
              </a:rPr>
              <a:t>7 - Sample MAL Program that uses Procedures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Push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b="1" dirty="0" err="1"/>
              <a:t>sw</a:t>
            </a:r>
            <a:r>
              <a:rPr lang="en-US" altLang="en-US" b="1" dirty="0"/>
              <a:t>		$8, 0($</a:t>
            </a:r>
            <a:r>
              <a:rPr lang="en-US" altLang="en-US" b="1" dirty="0" err="1"/>
              <a:t>sp</a:t>
            </a:r>
            <a:r>
              <a:rPr lang="en-US" altLang="en-US" b="1" dirty="0"/>
              <a:t>)</a:t>
            </a:r>
          </a:p>
          <a:p>
            <a:pPr>
              <a:buFontTx/>
              <a:buNone/>
            </a:pPr>
            <a:r>
              <a:rPr lang="en-US" altLang="en-US" b="1" dirty="0"/>
              <a:t>		</a:t>
            </a:r>
            <a:r>
              <a:rPr lang="en-US" altLang="en-US" b="1" dirty="0" err="1"/>
              <a:t>addi</a:t>
            </a:r>
            <a:r>
              <a:rPr lang="en-US" altLang="en-US" b="1" dirty="0"/>
              <a:t>		$</a:t>
            </a:r>
            <a:r>
              <a:rPr lang="en-US" altLang="en-US" b="1" dirty="0" err="1"/>
              <a:t>sp</a:t>
            </a:r>
            <a:r>
              <a:rPr lang="en-US" altLang="en-US" b="1" dirty="0"/>
              <a:t>, $</a:t>
            </a:r>
            <a:r>
              <a:rPr lang="en-US" altLang="en-US" b="1" dirty="0" err="1"/>
              <a:t>sp</a:t>
            </a:r>
            <a:r>
              <a:rPr lang="en-US" altLang="en-US" b="1" dirty="0"/>
              <a:t>, -4</a:t>
            </a:r>
          </a:p>
          <a:p>
            <a:pPr>
              <a:buFontTx/>
              <a:buNone/>
            </a:pPr>
            <a:endParaRPr lang="en-US" altLang="en-US" b="1" dirty="0"/>
          </a:p>
          <a:p>
            <a:pPr algn="ctr">
              <a:buFontTx/>
              <a:buNone/>
            </a:pPr>
            <a:r>
              <a:rPr lang="en-US" altLang="en-US" b="1" dirty="0"/>
              <a:t>or</a:t>
            </a:r>
          </a:p>
          <a:p>
            <a:pPr>
              <a:buFontTx/>
              <a:buNone/>
            </a:pPr>
            <a:endParaRPr lang="en-US" altLang="en-US" b="1" dirty="0"/>
          </a:p>
          <a:p>
            <a:pPr>
              <a:buFontTx/>
              <a:buNone/>
            </a:pPr>
            <a:r>
              <a:rPr lang="en-US" altLang="en-US" b="1" dirty="0"/>
              <a:t>		</a:t>
            </a:r>
            <a:r>
              <a:rPr lang="en-US" altLang="en-US" b="1" dirty="0" err="1"/>
              <a:t>addi</a:t>
            </a:r>
            <a:r>
              <a:rPr lang="en-US" altLang="en-US" b="1" dirty="0"/>
              <a:t>		$</a:t>
            </a:r>
            <a:r>
              <a:rPr lang="en-US" altLang="en-US" b="1" dirty="0" err="1"/>
              <a:t>sp</a:t>
            </a:r>
            <a:r>
              <a:rPr lang="en-US" altLang="en-US" b="1" dirty="0"/>
              <a:t>, $</a:t>
            </a:r>
            <a:r>
              <a:rPr lang="en-US" altLang="en-US" b="1" dirty="0" err="1"/>
              <a:t>sp</a:t>
            </a:r>
            <a:r>
              <a:rPr lang="en-US" altLang="en-US" b="1" dirty="0"/>
              <a:t>, -4</a:t>
            </a:r>
          </a:p>
          <a:p>
            <a:pPr>
              <a:buFontTx/>
              <a:buNone/>
            </a:pPr>
            <a:r>
              <a:rPr lang="en-US" altLang="en-US" b="1" dirty="0"/>
              <a:t>		</a:t>
            </a:r>
            <a:r>
              <a:rPr lang="en-US" altLang="en-US" b="1" dirty="0" err="1"/>
              <a:t>sw</a:t>
            </a:r>
            <a:r>
              <a:rPr lang="en-US" altLang="en-US" b="1" dirty="0"/>
              <a:t>		$8, 4($</a:t>
            </a:r>
            <a:r>
              <a:rPr lang="en-US" altLang="en-US" b="1" dirty="0" err="1"/>
              <a:t>sp</a:t>
            </a:r>
            <a:r>
              <a:rPr lang="en-US" altLang="en-US" b="1" dirty="0"/>
              <a:t>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-BoldMT+1"/>
              </a:rPr>
              <a:t>Stacking the Return Address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257800"/>
          </a:xfrm>
        </p:spPr>
        <p:txBody>
          <a:bodyPr/>
          <a:lstStyle/>
          <a:p>
            <a:r>
              <a:rPr lang="en-US" altLang="en-US" b="1" dirty="0">
                <a:latin typeface="Arial-BoldMT+1"/>
              </a:rPr>
              <a:t>The system stack grows from high-numbered memory toward low-numbered memory</a:t>
            </a:r>
          </a:p>
          <a:p>
            <a:pPr>
              <a:buFontTx/>
              <a:buNone/>
            </a:pPr>
            <a:endParaRPr lang="en-US" altLang="en-US" sz="1800" b="1" dirty="0">
              <a:latin typeface="Arial-BoldMT+1"/>
            </a:endParaRP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Proc1: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addi</a:t>
            </a:r>
            <a:r>
              <a:rPr lang="en-US" altLang="en-US" sz="2000" b="1" dirty="0">
                <a:latin typeface="Courier New" panose="02070309020205020404" pitchFamily="49" charset="0"/>
              </a:rPr>
              <a:t> $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sp</a:t>
            </a:r>
            <a:r>
              <a:rPr lang="en-US" altLang="en-US" sz="2000" b="1" dirty="0">
                <a:latin typeface="Courier New" panose="02070309020205020404" pitchFamily="49" charset="0"/>
              </a:rPr>
              <a:t>, $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sp</a:t>
            </a:r>
            <a:r>
              <a:rPr lang="en-US" altLang="en-US" sz="2000" b="1" dirty="0">
                <a:latin typeface="Courier New" panose="02070309020205020404" pitchFamily="49" charset="0"/>
              </a:rPr>
              <a:t>, -4</a:t>
            </a:r>
            <a:r>
              <a:rPr lang="en-US" altLang="en-US" sz="1800" b="1" dirty="0">
                <a:latin typeface="Courier New" panose="02070309020205020404" pitchFamily="49" charset="0"/>
              </a:rPr>
              <a:t> 	</a:t>
            </a:r>
            <a:r>
              <a:rPr lang="en-US" altLang="en-US" sz="1800" b="1" dirty="0">
                <a:latin typeface="Times New Roman" panose="02020603050405020304" pitchFamily="18" charset="0"/>
              </a:rPr>
              <a:t># make room on stack for return </a:t>
            </a:r>
            <a:r>
              <a:rPr lang="en-US" altLang="en-US" sz="1800" b="1" dirty="0" err="1">
                <a:latin typeface="Times New Roman" panose="02020603050405020304" pitchFamily="18" charset="0"/>
              </a:rPr>
              <a:t>addr</a:t>
            </a:r>
            <a:r>
              <a:rPr lang="en-US" altLang="en-US" sz="1800" b="1" dirty="0">
                <a:latin typeface="Times New Roman" panose="02020603050405020304" pitchFamily="18" charset="0"/>
              </a:rPr>
              <a:t>.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sw</a:t>
            </a:r>
            <a:r>
              <a:rPr lang="en-US" altLang="en-US" sz="2000" b="1" dirty="0">
                <a:latin typeface="Courier New" panose="02070309020205020404" pitchFamily="49" charset="0"/>
              </a:rPr>
              <a:t> $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ra</a:t>
            </a:r>
            <a:r>
              <a:rPr lang="en-US" altLang="en-US" sz="2000" b="1" dirty="0">
                <a:latin typeface="Courier New" panose="02070309020205020404" pitchFamily="49" charset="0"/>
              </a:rPr>
              <a:t>, 4($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sp</a:t>
            </a:r>
            <a:r>
              <a:rPr lang="en-US" altLang="en-US" sz="2000" b="1" dirty="0">
                <a:latin typeface="Courier New" panose="02070309020205020404" pitchFamily="49" charset="0"/>
              </a:rPr>
              <a:t>)</a:t>
            </a:r>
            <a:r>
              <a:rPr lang="en-US" altLang="en-US" sz="1800" b="1" dirty="0">
                <a:latin typeface="Courier New" panose="02070309020205020404" pitchFamily="49" charset="0"/>
              </a:rPr>
              <a:t> 	</a:t>
            </a:r>
            <a:r>
              <a:rPr lang="en-US" altLang="en-US" sz="1800" b="1" dirty="0">
                <a:latin typeface="Times New Roman" panose="02020603050405020304" pitchFamily="18" charset="0"/>
              </a:rPr>
              <a:t># save return address to the stack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>
                <a:latin typeface="Courier New" panose="02070309020205020404" pitchFamily="49" charset="0"/>
              </a:rPr>
              <a:t>...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beq</a:t>
            </a:r>
            <a:r>
              <a:rPr lang="en-US" altLang="en-US" sz="2000" b="1" dirty="0">
                <a:latin typeface="Courier New" panose="02070309020205020404" pitchFamily="49" charset="0"/>
              </a:rPr>
              <a:t> $8, $9, exit</a:t>
            </a:r>
            <a:r>
              <a:rPr lang="en-US" altLang="en-US" sz="1800" b="1" dirty="0">
                <a:latin typeface="Courier New" panose="02070309020205020404" pitchFamily="49" charset="0"/>
              </a:rPr>
              <a:t> 	</a:t>
            </a:r>
            <a:r>
              <a:rPr lang="en-US" altLang="en-US" sz="1800" b="1" dirty="0">
                <a:latin typeface="Times New Roman" panose="02020603050405020304" pitchFamily="18" charset="0"/>
              </a:rPr>
              <a:t># test some condition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jal</a:t>
            </a:r>
            <a:r>
              <a:rPr lang="en-US" altLang="en-US" sz="2000" b="1" dirty="0">
                <a:latin typeface="Courier New" panose="02070309020205020404" pitchFamily="49" charset="0"/>
              </a:rPr>
              <a:t> Proc1</a:t>
            </a:r>
            <a:r>
              <a:rPr lang="en-US" altLang="en-US" sz="1800" b="1" dirty="0">
                <a:latin typeface="Courier New" panose="02070309020205020404" pitchFamily="49" charset="0"/>
              </a:rPr>
              <a:t> 		</a:t>
            </a:r>
            <a:r>
              <a:rPr lang="en-US" altLang="en-US" sz="1800" b="1" dirty="0">
                <a:latin typeface="Times New Roman" panose="02020603050405020304" pitchFamily="18" charset="0"/>
              </a:rPr>
              <a:t># recursive call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>
                <a:latin typeface="Courier New" panose="02070309020205020404" pitchFamily="49" charset="0"/>
              </a:rPr>
              <a:t>...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>
                <a:latin typeface="Courier New" panose="02070309020205020404" pitchFamily="49" charset="0"/>
              </a:rPr>
              <a:t>exit: 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lw</a:t>
            </a:r>
            <a:r>
              <a:rPr lang="en-US" altLang="en-US" sz="2000" b="1" dirty="0">
                <a:latin typeface="Courier New" panose="02070309020205020404" pitchFamily="49" charset="0"/>
              </a:rPr>
              <a:t> $10, 4($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sp</a:t>
            </a:r>
            <a:r>
              <a:rPr lang="en-US" altLang="en-US" sz="2000" b="1" dirty="0">
                <a:latin typeface="Courier New" panose="02070309020205020404" pitchFamily="49" charset="0"/>
              </a:rPr>
              <a:t>)</a:t>
            </a:r>
            <a:r>
              <a:rPr lang="en-US" altLang="en-US" sz="1800" b="1" dirty="0">
                <a:latin typeface="Courier New" panose="02070309020205020404" pitchFamily="49" charset="0"/>
              </a:rPr>
              <a:t> 	</a:t>
            </a:r>
            <a:r>
              <a:rPr lang="en-US" altLang="en-US" sz="1800" b="1" dirty="0">
                <a:latin typeface="Times New Roman" panose="02020603050405020304" pitchFamily="18" charset="0"/>
              </a:rPr>
              <a:t># restore return address from the stack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addi</a:t>
            </a:r>
            <a:r>
              <a:rPr lang="en-US" altLang="en-US" sz="2000" b="1" dirty="0">
                <a:latin typeface="Courier New" panose="02070309020205020404" pitchFamily="49" charset="0"/>
              </a:rPr>
              <a:t> $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sp</a:t>
            </a:r>
            <a:r>
              <a:rPr lang="en-US" altLang="en-US" sz="2000" b="1" dirty="0">
                <a:latin typeface="Courier New" panose="02070309020205020404" pitchFamily="49" charset="0"/>
              </a:rPr>
              <a:t>, $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sp</a:t>
            </a:r>
            <a:r>
              <a:rPr lang="en-US" altLang="en-US" sz="2000" b="1" dirty="0">
                <a:latin typeface="Courier New" panose="02070309020205020404" pitchFamily="49" charset="0"/>
              </a:rPr>
              <a:t>, 4</a:t>
            </a:r>
            <a:r>
              <a:rPr lang="en-US" altLang="en-US" sz="1800" b="1" dirty="0">
                <a:latin typeface="Courier New" panose="02070309020205020404" pitchFamily="49" charset="0"/>
              </a:rPr>
              <a:t> 	</a:t>
            </a:r>
            <a:r>
              <a:rPr lang="en-US" altLang="en-US" sz="1800" b="1" dirty="0">
                <a:latin typeface="Times New Roman" panose="02020603050405020304" pitchFamily="18" charset="0"/>
              </a:rPr>
              <a:t># deallocate the stack space</a:t>
            </a:r>
          </a:p>
          <a:p>
            <a:pPr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	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jr</a:t>
            </a:r>
            <a:r>
              <a:rPr lang="en-US" altLang="en-US" sz="2000" b="1" dirty="0">
                <a:latin typeface="Courier New" panose="02070309020205020404" pitchFamily="49" charset="0"/>
              </a:rPr>
              <a:t> $10 </a:t>
            </a:r>
            <a:r>
              <a:rPr lang="en-US" altLang="en-US" sz="1800" b="1" dirty="0">
                <a:latin typeface="Courier New" panose="02070309020205020404" pitchFamily="49" charset="0"/>
              </a:rPr>
              <a:t>		</a:t>
            </a:r>
            <a:r>
              <a:rPr lang="en-US" altLang="en-US" sz="1800" b="1" dirty="0">
                <a:latin typeface="Times New Roman" panose="02020603050405020304" pitchFamily="18" charset="0"/>
              </a:rPr>
              <a:t># return to the calling routine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Pop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		</a:t>
            </a:r>
            <a:r>
              <a:rPr lang="en-US" altLang="en-US" b="1"/>
              <a:t>addi		$sp, $sp, 4</a:t>
            </a:r>
          </a:p>
          <a:p>
            <a:pPr>
              <a:buFontTx/>
              <a:buNone/>
            </a:pPr>
            <a:r>
              <a:rPr lang="en-US" altLang="en-US" b="1"/>
              <a:t>		lw		$8, 0($sp)</a:t>
            </a:r>
          </a:p>
          <a:p>
            <a:pPr>
              <a:buFontTx/>
              <a:buNone/>
            </a:pPr>
            <a:r>
              <a:rPr lang="en-US" altLang="en-US" b="1"/>
              <a:t>	</a:t>
            </a:r>
          </a:p>
          <a:p>
            <a:pPr algn="ctr">
              <a:buFontTx/>
              <a:buNone/>
            </a:pPr>
            <a:r>
              <a:rPr lang="en-US" altLang="en-US" b="1"/>
              <a:t>or</a:t>
            </a:r>
          </a:p>
          <a:p>
            <a:pPr>
              <a:buFontTx/>
              <a:buNone/>
            </a:pPr>
            <a:endParaRPr lang="en-US" altLang="en-US" b="1"/>
          </a:p>
          <a:p>
            <a:pPr>
              <a:buFontTx/>
              <a:buNone/>
            </a:pPr>
            <a:r>
              <a:rPr lang="en-US" altLang="en-US" b="1"/>
              <a:t>		lw		$8, 4($sp)</a:t>
            </a:r>
          </a:p>
          <a:p>
            <a:pPr>
              <a:buFontTx/>
              <a:buNone/>
            </a:pPr>
            <a:r>
              <a:rPr lang="en-US" altLang="en-US" b="1"/>
              <a:t>		addi		$sp, $sp, 4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Activation Records - Concept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876800"/>
          </a:xfrm>
        </p:spPr>
        <p:txBody>
          <a:bodyPr/>
          <a:lstStyle/>
          <a:p>
            <a:r>
              <a:rPr lang="en-US" altLang="en-US"/>
              <a:t>When a procedure is invoked</a:t>
            </a:r>
          </a:p>
          <a:p>
            <a:pPr lvl="1"/>
            <a:r>
              <a:rPr lang="en-US" altLang="en-US"/>
              <a:t>old environment must be saved. </a:t>
            </a:r>
          </a:p>
          <a:p>
            <a:pPr lvl="1"/>
            <a:r>
              <a:rPr lang="en-US" altLang="en-US"/>
              <a:t>new environment is created </a:t>
            </a:r>
          </a:p>
          <a:p>
            <a:r>
              <a:rPr lang="en-US" altLang="en-US"/>
              <a:t>When the procedure terminates this new environment disappears and the old environment must be restored.</a:t>
            </a:r>
          </a:p>
          <a:p>
            <a:r>
              <a:rPr lang="en-US" altLang="en-US"/>
              <a:t>An activation record consists of all the information that corresponds to the state of a procedure.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Saving and Restoring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  <a:noFill/>
          <a:ln/>
        </p:spPr>
        <p:txBody>
          <a:bodyPr/>
          <a:lstStyle/>
          <a:p>
            <a:r>
              <a:rPr lang="en-US" altLang="en-US" b="1">
                <a:latin typeface="Times New Roman" panose="02020603050405020304" pitchFamily="18" charset="0"/>
              </a:rPr>
              <a:t>Activation Record (or Stack Frame) is pushed onto the stack just like a word.</a:t>
            </a:r>
          </a:p>
          <a:p>
            <a:pPr lvl="1"/>
            <a:r>
              <a:rPr lang="en-US" altLang="en-US" b="1">
                <a:latin typeface="Times New Roman" panose="02020603050405020304" pitchFamily="18" charset="0"/>
              </a:rPr>
              <a:t>Can consist of multiple words </a:t>
            </a:r>
          </a:p>
          <a:p>
            <a:pPr lvl="1"/>
            <a:r>
              <a:rPr lang="en-US" altLang="en-US" b="1">
                <a:latin typeface="Times New Roman" panose="02020603050405020304" pitchFamily="18" charset="0"/>
              </a:rPr>
              <a:t>Varies in size.</a:t>
            </a:r>
          </a:p>
          <a:p>
            <a:r>
              <a:rPr lang="en-US" altLang="en-US" b="1">
                <a:latin typeface="Times New Roman" panose="02020603050405020304" pitchFamily="18" charset="0"/>
              </a:rPr>
              <a:t>Stack pointer ($29) must be adjusted by this size</a:t>
            </a:r>
          </a:p>
          <a:p>
            <a:pPr lvl="1"/>
            <a:r>
              <a:rPr lang="en-US" altLang="en-US" b="1">
                <a:latin typeface="Times New Roman" panose="02020603050405020304" pitchFamily="18" charset="0"/>
              </a:rPr>
              <a:t>After pushing</a:t>
            </a:r>
          </a:p>
          <a:p>
            <a:pPr lvl="1"/>
            <a:r>
              <a:rPr lang="en-US" altLang="en-US" b="1">
                <a:latin typeface="Times New Roman" panose="02020603050405020304" pitchFamily="18" charset="0"/>
              </a:rPr>
              <a:t>After popping.</a:t>
            </a:r>
            <a:endParaRPr lang="en-US" alt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66800"/>
          </a:xfrm>
          <a:noFill/>
          <a:ln/>
        </p:spPr>
        <p:txBody>
          <a:bodyPr/>
          <a:lstStyle/>
          <a:p>
            <a:r>
              <a:rPr lang="en-US" altLang="en-US"/>
              <a:t>Pushing one at a time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b="1"/>
              <a:t>			sw	$8, 0($sp)</a:t>
            </a:r>
          </a:p>
          <a:p>
            <a:pPr>
              <a:buFontTx/>
              <a:buNone/>
            </a:pPr>
            <a:r>
              <a:rPr lang="en-US" altLang="en-US" sz="2800" b="1"/>
              <a:t>			add	$sp, $sp, -4</a:t>
            </a:r>
          </a:p>
          <a:p>
            <a:pPr>
              <a:buFontTx/>
              <a:buNone/>
            </a:pPr>
            <a:r>
              <a:rPr lang="en-US" altLang="en-US" sz="2800" b="1"/>
              <a:t>			sw	$12, 0($sp)</a:t>
            </a:r>
          </a:p>
          <a:p>
            <a:pPr>
              <a:buFontTx/>
              <a:buNone/>
            </a:pPr>
            <a:r>
              <a:rPr lang="en-US" altLang="en-US" sz="2800" b="1"/>
              <a:t>			add	$sp, $sp, -4</a:t>
            </a:r>
          </a:p>
          <a:p>
            <a:pPr>
              <a:buFontTx/>
              <a:buNone/>
            </a:pPr>
            <a:r>
              <a:rPr lang="en-US" altLang="en-US" sz="2800" b="1"/>
              <a:t>			sw	$6, 0($sp)</a:t>
            </a:r>
          </a:p>
          <a:p>
            <a:pPr>
              <a:buFontTx/>
              <a:buNone/>
            </a:pPr>
            <a:r>
              <a:rPr lang="en-US" altLang="en-US" sz="2800" b="1"/>
              <a:t>			add	$sp, $sp, -4</a:t>
            </a:r>
          </a:p>
          <a:p>
            <a:pPr>
              <a:buFontTx/>
              <a:buNone/>
            </a:pPr>
            <a:r>
              <a:rPr lang="en-US" altLang="en-US" sz="2800" b="1"/>
              <a:t>			jal	proc</a:t>
            </a:r>
          </a:p>
          <a:p>
            <a:pPr>
              <a:buFontTx/>
              <a:buNone/>
            </a:pPr>
            <a:r>
              <a:rPr lang="en-US" altLang="en-US" sz="2800" b="1"/>
              <a:t>			...</a:t>
            </a:r>
          </a:p>
          <a:p>
            <a:pPr>
              <a:buFontTx/>
              <a:buNone/>
            </a:pPr>
            <a:r>
              <a:rPr lang="en-US" altLang="en-US" sz="2800" b="1"/>
              <a:t>proc:		sw	$31, 0($sp)</a:t>
            </a:r>
          </a:p>
          <a:p>
            <a:pPr>
              <a:buFontTx/>
              <a:buNone/>
            </a:pPr>
            <a:r>
              <a:rPr lang="en-US" altLang="en-US" sz="2800" b="1"/>
              <a:t>			add	$sp, $sp, -4</a:t>
            </a:r>
          </a:p>
          <a:p>
            <a:endParaRPr lang="en-US" altLang="en-US" sz="2800" b="1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371600"/>
          </a:xfrm>
          <a:noFill/>
          <a:ln/>
        </p:spPr>
        <p:txBody>
          <a:bodyPr/>
          <a:lstStyle/>
          <a:p>
            <a:r>
              <a:rPr lang="en-US" altLang="en-US"/>
              <a:t>Push Activation Record</a:t>
            </a:r>
            <a:br>
              <a:rPr lang="en-US" altLang="en-US"/>
            </a:br>
            <a:r>
              <a:rPr lang="en-US" altLang="en-US"/>
              <a:t>then Increment sp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6482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b="1"/>
              <a:t>			sw	$8, 0($sp)</a:t>
            </a:r>
          </a:p>
          <a:p>
            <a:pPr>
              <a:buFontTx/>
              <a:buNone/>
            </a:pPr>
            <a:r>
              <a:rPr lang="en-US" altLang="en-US" sz="2800" b="1"/>
              <a:t>			sw	$12, -4($sp)</a:t>
            </a:r>
          </a:p>
          <a:p>
            <a:pPr>
              <a:buFontTx/>
              <a:buNone/>
            </a:pPr>
            <a:r>
              <a:rPr lang="en-US" altLang="en-US" sz="2800" b="1"/>
              <a:t>			sw	$6, -8($sp)</a:t>
            </a:r>
          </a:p>
          <a:p>
            <a:pPr>
              <a:buFontTx/>
              <a:buNone/>
            </a:pPr>
            <a:r>
              <a:rPr lang="en-US" altLang="en-US" sz="2800" b="1"/>
              <a:t>			jal	proc</a:t>
            </a:r>
          </a:p>
          <a:p>
            <a:pPr>
              <a:buFontTx/>
              <a:buNone/>
            </a:pPr>
            <a:r>
              <a:rPr lang="en-US" altLang="en-US" sz="2800" b="1"/>
              <a:t>			...</a:t>
            </a:r>
          </a:p>
          <a:p>
            <a:pPr>
              <a:buFontTx/>
              <a:buNone/>
            </a:pPr>
            <a:r>
              <a:rPr lang="en-US" altLang="en-US" sz="2800" b="1"/>
              <a:t>proc:		sw	$31, -12($sp)</a:t>
            </a:r>
          </a:p>
          <a:p>
            <a:pPr>
              <a:buFontTx/>
              <a:buNone/>
            </a:pPr>
            <a:r>
              <a:rPr lang="en-US" altLang="en-US" sz="2800" b="1"/>
              <a:t>			add	$sp, $sp, -16</a:t>
            </a:r>
          </a:p>
          <a:p>
            <a:pPr>
              <a:buFontTx/>
              <a:buNone/>
            </a:pPr>
            <a:r>
              <a:rPr lang="en-US" altLang="en-US" sz="2800" b="1"/>
              <a:t>			...</a:t>
            </a:r>
          </a:p>
          <a:p>
            <a:pPr>
              <a:buFontTx/>
              <a:buNone/>
            </a:pPr>
            <a:r>
              <a:rPr lang="en-US" altLang="en-US" sz="2800" b="1"/>
              <a:t>			add	$sp, $sp, 16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42900"/>
            <a:ext cx="7772400" cy="1638300"/>
          </a:xfrm>
          <a:noFill/>
          <a:ln/>
        </p:spPr>
        <p:txBody>
          <a:bodyPr/>
          <a:lstStyle/>
          <a:p>
            <a:r>
              <a:rPr lang="en-US" altLang="en-US"/>
              <a:t>Increment sp then </a:t>
            </a:r>
            <a:br>
              <a:rPr lang="en-US" altLang="en-US"/>
            </a:br>
            <a:r>
              <a:rPr lang="en-US" altLang="en-US"/>
              <a:t> Push Activation Record</a:t>
            </a:r>
            <a:br>
              <a:rPr lang="en-US" altLang="en-US"/>
            </a:br>
            <a:r>
              <a:rPr lang="en-US" altLang="en-US"/>
              <a:t> </a:t>
            </a:r>
            <a:r>
              <a:rPr lang="en-US" altLang="en-US">
                <a:solidFill>
                  <a:schemeClr val="accent1"/>
                </a:solidFill>
              </a:rPr>
              <a:t>Most Common Method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848600" cy="43053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b="1"/>
              <a:t>			add	$sp, $sp, -16</a:t>
            </a:r>
          </a:p>
          <a:p>
            <a:pPr>
              <a:buFontTx/>
              <a:buNone/>
            </a:pPr>
            <a:r>
              <a:rPr lang="en-US" altLang="en-US" sz="2800" b="1"/>
              <a:t>			sw	$8, 16($sp)</a:t>
            </a:r>
          </a:p>
          <a:p>
            <a:pPr>
              <a:buFontTx/>
              <a:buNone/>
            </a:pPr>
            <a:r>
              <a:rPr lang="en-US" altLang="en-US" sz="2800" b="1"/>
              <a:t>			sw	$12, 12($sp)</a:t>
            </a:r>
          </a:p>
          <a:p>
            <a:pPr>
              <a:buFontTx/>
              <a:buNone/>
            </a:pPr>
            <a:r>
              <a:rPr lang="en-US" altLang="en-US" sz="2800" b="1"/>
              <a:t>			sw	$6, 8($sp)</a:t>
            </a:r>
          </a:p>
          <a:p>
            <a:pPr>
              <a:buFontTx/>
              <a:buNone/>
            </a:pPr>
            <a:r>
              <a:rPr lang="en-US" altLang="en-US" sz="2800" b="1"/>
              <a:t>	 	 	jal	proc</a:t>
            </a:r>
          </a:p>
          <a:p>
            <a:pPr>
              <a:buFontTx/>
              <a:buNone/>
            </a:pPr>
            <a:r>
              <a:rPr lang="en-US" altLang="en-US" sz="2800" b="1"/>
              <a:t>			add	$sp, $sp, 16</a:t>
            </a:r>
          </a:p>
          <a:p>
            <a:pPr>
              <a:buFontTx/>
              <a:buNone/>
            </a:pPr>
            <a:r>
              <a:rPr lang="en-US" altLang="en-US" sz="2800" b="1"/>
              <a:t>			...</a:t>
            </a:r>
          </a:p>
          <a:p>
            <a:pPr>
              <a:buFontTx/>
              <a:buNone/>
            </a:pPr>
            <a:r>
              <a:rPr lang="en-US" altLang="en-US" sz="2800" b="1"/>
              <a:t>proc:		sw	$31, 4($sp)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  <a:noFill/>
          <a:ln/>
        </p:spPr>
        <p:txBody>
          <a:bodyPr/>
          <a:lstStyle/>
          <a:p>
            <a:r>
              <a:rPr lang="en-US" altLang="en-US" dirty="0"/>
              <a:t>Accessing Parameters in the Procedure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657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b="1" dirty="0"/>
              <a:t>		</a:t>
            </a:r>
            <a:r>
              <a:rPr lang="en-US" altLang="en-US" b="1" dirty="0" err="1"/>
              <a:t>lw</a:t>
            </a:r>
            <a:r>
              <a:rPr lang="en-US" altLang="en-US" b="1" dirty="0"/>
              <a:t>	$4, 4($</a:t>
            </a:r>
            <a:r>
              <a:rPr lang="en-US" altLang="en-US" b="1" dirty="0" err="1"/>
              <a:t>fp</a:t>
            </a:r>
            <a:r>
              <a:rPr lang="en-US" altLang="en-US" b="1" dirty="0"/>
              <a:t>)		</a:t>
            </a:r>
            <a:r>
              <a:rPr lang="en-US" altLang="en-US" b="1" dirty="0">
                <a:solidFill>
                  <a:srgbClr val="00B050"/>
                </a:solidFill>
              </a:rPr>
              <a:t># parameter 1</a:t>
            </a:r>
          </a:p>
          <a:p>
            <a:pPr>
              <a:buFontTx/>
              <a:buNone/>
            </a:pPr>
            <a:r>
              <a:rPr lang="en-US" altLang="en-US" b="1" dirty="0"/>
              <a:t>		</a:t>
            </a:r>
            <a:r>
              <a:rPr lang="en-US" altLang="en-US" b="1" dirty="0" err="1"/>
              <a:t>lw</a:t>
            </a:r>
            <a:r>
              <a:rPr lang="en-US" altLang="en-US" b="1" dirty="0"/>
              <a:t>	$5, 8($</a:t>
            </a:r>
            <a:r>
              <a:rPr lang="en-US" altLang="en-US" b="1" dirty="0" err="1"/>
              <a:t>fp</a:t>
            </a:r>
            <a:r>
              <a:rPr lang="en-US" altLang="en-US" b="1" dirty="0"/>
              <a:t>)		</a:t>
            </a:r>
            <a:r>
              <a:rPr lang="en-US" altLang="en-US" b="1" dirty="0">
                <a:solidFill>
                  <a:srgbClr val="00B050"/>
                </a:solidFill>
              </a:rPr>
              <a:t># parameter 2</a:t>
            </a:r>
          </a:p>
          <a:p>
            <a:pPr>
              <a:buFontTx/>
              <a:buNone/>
            </a:pPr>
            <a:r>
              <a:rPr lang="en-US" altLang="en-US" b="1" dirty="0"/>
              <a:t>		</a:t>
            </a:r>
            <a:r>
              <a:rPr lang="en-US" altLang="en-US" b="1" dirty="0" err="1"/>
              <a:t>lw</a:t>
            </a:r>
            <a:r>
              <a:rPr lang="en-US" altLang="en-US" b="1" dirty="0"/>
              <a:t>	$6, 12($</a:t>
            </a:r>
            <a:r>
              <a:rPr lang="en-US" altLang="en-US" b="1" dirty="0" err="1"/>
              <a:t>fp</a:t>
            </a:r>
            <a:r>
              <a:rPr lang="en-US" altLang="en-US" b="1" dirty="0"/>
              <a:t>)	</a:t>
            </a:r>
            <a:r>
              <a:rPr lang="en-US" altLang="en-US" b="1" dirty="0">
                <a:solidFill>
                  <a:srgbClr val="00B050"/>
                </a:solidFill>
              </a:rPr>
              <a:t># parameter 3</a:t>
            </a:r>
          </a:p>
          <a:p>
            <a:pPr>
              <a:buFontTx/>
              <a:buNone/>
            </a:pPr>
            <a:endParaRPr lang="en-CA" altLang="en-US" b="1" dirty="0"/>
          </a:p>
          <a:p>
            <a:r>
              <a:rPr lang="en-CA" altLang="en-US" dirty="0"/>
              <a:t>This assumes that the parameters are not passed via register.</a:t>
            </a:r>
            <a:endParaRPr lang="en-US" altLang="en-US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-BoldMT+1"/>
              </a:rPr>
              <a:t>Caller-Saved/Callee-Saved Registers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4876800"/>
          </a:xfrm>
        </p:spPr>
        <p:txBody>
          <a:bodyPr/>
          <a:lstStyle/>
          <a:p>
            <a:r>
              <a:rPr lang="en-US" altLang="en-US" b="1" dirty="0">
                <a:latin typeface="Arial-BoldMT+1"/>
              </a:rPr>
              <a:t>To avoid unnecessary register saves/restores, software convention divides the registers into two sets:</a:t>
            </a:r>
          </a:p>
          <a:p>
            <a:pPr lvl="1"/>
            <a:r>
              <a:rPr lang="en-US" altLang="en-US" b="1" dirty="0">
                <a:latin typeface="Arial-BoldMT+1"/>
              </a:rPr>
              <a:t>“</a:t>
            </a:r>
            <a:r>
              <a:rPr lang="en-US" altLang="en-US" b="1" dirty="0" err="1">
                <a:latin typeface="Arial-BoldMT+1"/>
              </a:rPr>
              <a:t>callee</a:t>
            </a:r>
            <a:r>
              <a:rPr lang="en-US" altLang="en-US" b="1" dirty="0">
                <a:latin typeface="Arial-BoldMT+1"/>
              </a:rPr>
              <a:t> saved registers” (also called “saved registers”):</a:t>
            </a:r>
          </a:p>
          <a:p>
            <a:pPr lvl="1"/>
            <a:r>
              <a:rPr lang="en-US" altLang="en-US" b="1" dirty="0">
                <a:latin typeface="Arial-BoldMT+1"/>
              </a:rPr>
              <a:t>preserved across a call</a:t>
            </a:r>
          </a:p>
          <a:p>
            <a:pPr lvl="2"/>
            <a:r>
              <a:rPr lang="en-US" altLang="en-US" b="1" dirty="0">
                <a:latin typeface="Arial-BoldMT+1"/>
              </a:rPr>
              <a:t>caller does not have to worry about saving them. </a:t>
            </a:r>
          </a:p>
          <a:p>
            <a:pPr lvl="1"/>
            <a:r>
              <a:rPr lang="en-US" altLang="en-US" b="1" dirty="0">
                <a:latin typeface="Arial-BoldMT+1"/>
              </a:rPr>
              <a:t>The </a:t>
            </a:r>
            <a:r>
              <a:rPr lang="en-US" altLang="en-US" b="1" dirty="0" err="1">
                <a:latin typeface="Arial-BoldMT+1"/>
              </a:rPr>
              <a:t>callee</a:t>
            </a:r>
            <a:r>
              <a:rPr lang="en-US" altLang="en-US" b="1" dirty="0">
                <a:latin typeface="Arial-BoldMT+1"/>
              </a:rPr>
              <a:t> must save them if it wants to use them.</a:t>
            </a:r>
          </a:p>
          <a:p>
            <a:pPr lvl="2"/>
            <a:r>
              <a:rPr lang="en-US" altLang="en-US" b="1" dirty="0" err="1">
                <a:latin typeface="Arial-BoldMT+1"/>
              </a:rPr>
              <a:t>callee</a:t>
            </a:r>
            <a:r>
              <a:rPr lang="en-US" altLang="en-US" b="1" dirty="0">
                <a:latin typeface="Arial-BoldMT+1"/>
              </a:rPr>
              <a:t> saved registers are $16-$23, $30 ($</a:t>
            </a:r>
            <a:r>
              <a:rPr lang="en-US" altLang="en-US" b="1" dirty="0" err="1">
                <a:latin typeface="Arial-BoldMT+1"/>
              </a:rPr>
              <a:t>fp</a:t>
            </a:r>
            <a:r>
              <a:rPr lang="en-US" altLang="en-US" b="1" dirty="0">
                <a:latin typeface="Arial-BoldMT+1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Use Procedures?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3810000"/>
          </a:xfrm>
        </p:spPr>
        <p:txBody>
          <a:bodyPr/>
          <a:lstStyle/>
          <a:p>
            <a:r>
              <a:rPr lang="en-US" altLang="en-US" dirty="0"/>
              <a:t>Code is easier to understand.</a:t>
            </a:r>
          </a:p>
          <a:p>
            <a:r>
              <a:rPr lang="en-US" altLang="en-US" dirty="0"/>
              <a:t>Easier to develop and maintain.</a:t>
            </a:r>
          </a:p>
          <a:p>
            <a:r>
              <a:rPr lang="en-US" altLang="en-US" dirty="0"/>
              <a:t>Different programmers can write different parts of the program</a:t>
            </a:r>
          </a:p>
          <a:p>
            <a:r>
              <a:rPr lang="en-US" altLang="en-US" dirty="0"/>
              <a:t>Code becomes modular </a:t>
            </a:r>
            <a:endParaRPr lang="en-US" altLang="en-US" b="1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Caller-Saved/Callee-Saved Registers Cont.</a:t>
            </a:r>
            <a:endParaRPr lang="en-US" altLang="en-US">
              <a:latin typeface="Arial-BoldMT+1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91000"/>
          </a:xfrm>
        </p:spPr>
        <p:txBody>
          <a:bodyPr/>
          <a:lstStyle/>
          <a:p>
            <a:pPr lvl="1"/>
            <a:r>
              <a:rPr lang="en-US" altLang="en-US" b="1" dirty="0">
                <a:latin typeface="Times New Roman" panose="02020603050405020304" pitchFamily="18" charset="0"/>
              </a:rPr>
              <a:t>“caller saved registers” (also called “temporary registers”):</a:t>
            </a:r>
          </a:p>
          <a:p>
            <a:pPr lvl="1"/>
            <a:r>
              <a:rPr lang="en-US" altLang="en-US" b="1" dirty="0">
                <a:latin typeface="Times New Roman" panose="02020603050405020304" pitchFamily="18" charset="0"/>
              </a:rPr>
              <a:t>may be destroyed by the </a:t>
            </a:r>
            <a:r>
              <a:rPr lang="en-US" altLang="en-US" b="1" dirty="0" err="1">
                <a:latin typeface="Times New Roman" panose="02020603050405020304" pitchFamily="18" charset="0"/>
              </a:rPr>
              <a:t>callee</a:t>
            </a:r>
            <a:r>
              <a:rPr lang="en-US" altLang="en-US" b="1" dirty="0">
                <a:latin typeface="Times New Roman" panose="02020603050405020304" pitchFamily="18" charset="0"/>
              </a:rPr>
              <a:t> without saving them. </a:t>
            </a:r>
          </a:p>
          <a:p>
            <a:pPr lvl="1"/>
            <a:r>
              <a:rPr lang="en-US" altLang="en-US" b="1" dirty="0">
                <a:latin typeface="Times New Roman" panose="02020603050405020304" pitchFamily="18" charset="0"/>
              </a:rPr>
              <a:t>The caller must save these registers if it wants to preserve the values</a:t>
            </a:r>
          </a:p>
          <a:p>
            <a:pPr lvl="2"/>
            <a:r>
              <a:rPr lang="en-US" altLang="en-US" b="1" dirty="0">
                <a:latin typeface="Times New Roman" panose="02020603050405020304" pitchFamily="18" charset="0"/>
              </a:rPr>
              <a:t>caller saved registers (except those reserved for system use): $2-$15, $24-25, $31 ($</a:t>
            </a:r>
            <a:r>
              <a:rPr lang="en-US" altLang="en-US" b="1" dirty="0" err="1">
                <a:latin typeface="Times New Roman" panose="02020603050405020304" pitchFamily="18" charset="0"/>
              </a:rPr>
              <a:t>ra</a:t>
            </a:r>
            <a:r>
              <a:rPr lang="en-US" altLang="en-US" b="1" dirty="0">
                <a:latin typeface="Times New Roman" panose="02020603050405020304" pitchFamily="18" charset="0"/>
              </a:rPr>
              <a:t>)</a:t>
            </a:r>
            <a:endParaRPr lang="en-US" altLang="en-US" b="1" dirty="0">
              <a:latin typeface="Arial-BoldMT+1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-BoldMT+1"/>
              </a:rPr>
              <a:t>Passing Parameters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924800" cy="4876800"/>
          </a:xfrm>
        </p:spPr>
        <p:txBody>
          <a:bodyPr/>
          <a:lstStyle/>
          <a:p>
            <a:r>
              <a:rPr lang="en-US" altLang="en-US" b="1">
                <a:latin typeface="Times New Roman" panose="02020603050405020304" pitchFamily="18" charset="0"/>
              </a:rPr>
              <a:t>A fast method of passing parameters to a procedure is using registers (they are fast)</a:t>
            </a:r>
          </a:p>
          <a:p>
            <a:pPr lvl="1"/>
            <a:r>
              <a:rPr lang="en-US" altLang="en-US" b="1">
                <a:latin typeface="Times New Roman" panose="02020603050405020304" pitchFamily="18" charset="0"/>
              </a:rPr>
              <a:t>MIPS uses the software convention that the first 4 parameters are passed in registers $4-$7</a:t>
            </a:r>
          </a:p>
          <a:p>
            <a:pPr lvl="1"/>
            <a:r>
              <a:rPr lang="en-US" altLang="en-US" b="1">
                <a:latin typeface="Times New Roman" panose="02020603050405020304" pitchFamily="18" charset="0"/>
              </a:rPr>
              <a:t>Handles most procedure calls, because usually few parameters are passed.</a:t>
            </a:r>
          </a:p>
          <a:p>
            <a:pPr lvl="1"/>
            <a:r>
              <a:rPr lang="en-US" altLang="en-US" b="1">
                <a:latin typeface="Times New Roman" panose="02020603050405020304" pitchFamily="18" charset="0"/>
              </a:rPr>
              <a:t>Additional parameters are passed on the system stack.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-BoldMT+1"/>
              </a:rPr>
              <a:t>Passing Parameters Cont.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29600" cy="45339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move $4, param1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move $5, param2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move $6, param3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move $7, param4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addi</a:t>
            </a:r>
            <a:r>
              <a:rPr lang="en-US" altLang="en-US" sz="2000" b="1" dirty="0">
                <a:latin typeface="Courier New" panose="02070309020205020404" pitchFamily="49" charset="0"/>
              </a:rPr>
              <a:t> $29, $29, -12 	</a:t>
            </a:r>
            <a:r>
              <a:rPr lang="en-US" altLang="en-US" sz="2000" b="1" dirty="0">
                <a:latin typeface="Times New Roman" panose="02020603050405020304" pitchFamily="18" charset="0"/>
              </a:rPr>
              <a:t># make room on stack for two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params</a:t>
            </a:r>
            <a:endParaRPr lang="en-US" altLang="en-US" sz="2000" b="1" dirty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</a:rPr>
              <a:t>					# and return address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sw</a:t>
            </a:r>
            <a:r>
              <a:rPr lang="en-US" altLang="en-US" sz="2000" b="1" dirty="0">
                <a:latin typeface="Courier New" panose="02070309020205020404" pitchFamily="49" charset="0"/>
              </a:rPr>
              <a:t> $31, 4($29) 		</a:t>
            </a:r>
            <a:r>
              <a:rPr lang="en-US" altLang="en-US" sz="2000" b="1" dirty="0">
                <a:latin typeface="Times New Roman" panose="02020603050405020304" pitchFamily="18" charset="0"/>
              </a:rPr>
              <a:t># save return address in top stack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</a:rPr>
              <a:t>					# location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sw</a:t>
            </a:r>
            <a:r>
              <a:rPr lang="en-US" altLang="en-US" sz="2000" b="1" dirty="0">
                <a:latin typeface="Courier New" panose="02070309020205020404" pitchFamily="49" charset="0"/>
              </a:rPr>
              <a:t> $14, 8($29) 		</a:t>
            </a:r>
            <a:r>
              <a:rPr lang="en-US" altLang="en-US" sz="2000" b="1" dirty="0">
                <a:latin typeface="Times New Roman" panose="02020603050405020304" pitchFamily="18" charset="0"/>
              </a:rPr>
              <a:t># store 6th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param</a:t>
            </a:r>
            <a:r>
              <a:rPr lang="en-US" altLang="en-US" sz="2000" b="1" dirty="0">
                <a:latin typeface="Times New Roman" panose="02020603050405020304" pitchFamily="18" charset="0"/>
              </a:rPr>
              <a:t> in next stack location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sw</a:t>
            </a:r>
            <a:r>
              <a:rPr lang="en-US" altLang="en-US" sz="2000" b="1" dirty="0">
                <a:latin typeface="Courier New" panose="02070309020205020404" pitchFamily="49" charset="0"/>
              </a:rPr>
              <a:t> $15, 12($29) 	</a:t>
            </a:r>
            <a:r>
              <a:rPr lang="en-US" altLang="en-US" sz="2000" b="1" dirty="0">
                <a:latin typeface="Times New Roman" panose="02020603050405020304" pitchFamily="18" charset="0"/>
              </a:rPr>
              <a:t># store 5th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param</a:t>
            </a:r>
            <a:r>
              <a:rPr lang="en-US" altLang="en-US" sz="2000" b="1" dirty="0">
                <a:latin typeface="Times New Roman" panose="02020603050405020304" pitchFamily="18" charset="0"/>
              </a:rPr>
              <a:t> in next stack location</a:t>
            </a: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jal</a:t>
            </a:r>
            <a:r>
              <a:rPr lang="en-US" altLang="en-US" sz="2000" b="1" dirty="0">
                <a:latin typeface="Courier New" panose="02070309020205020404" pitchFamily="49" charset="0"/>
              </a:rPr>
              <a:t> Proc1 		</a:t>
            </a:r>
            <a:r>
              <a:rPr lang="en-US" altLang="en-US" sz="2000" b="1" dirty="0">
                <a:latin typeface="Times New Roman" panose="02020603050405020304" pitchFamily="18" charset="0"/>
              </a:rPr>
              <a:t># call procedure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...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-BoldMT+1"/>
              </a:rPr>
              <a:t>Passing Parameters Cont.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05800" cy="45339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Proc1: 			</a:t>
            </a:r>
            <a:r>
              <a:rPr lang="en-US" altLang="en-US" sz="2000" b="1">
                <a:latin typeface="Times New Roman" panose="02020603050405020304" pitchFamily="18" charset="0"/>
              </a:rPr>
              <a:t># params 1-4 are in registers $4-$7,</a:t>
            </a:r>
            <a:endParaRPr lang="en-US" altLang="en-US" sz="20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					# can use them directly from those regs.</a:t>
            </a:r>
            <a:endParaRPr lang="en-US" altLang="en-US" sz="20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	lw $8, 12($29) 	</a:t>
            </a:r>
            <a:r>
              <a:rPr lang="en-US" altLang="en-US" sz="2000" b="1">
                <a:latin typeface="Times New Roman" panose="02020603050405020304" pitchFamily="18" charset="0"/>
              </a:rPr>
              <a:t># put 5th parameter in a register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	lw $9, 8($29) 	</a:t>
            </a:r>
            <a:r>
              <a:rPr lang="en-US" altLang="en-US" sz="2000" b="1">
                <a:latin typeface="Times New Roman" panose="02020603050405020304" pitchFamily="18" charset="0"/>
              </a:rPr>
              <a:t># put 6th parameter in a register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	...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	lw $10, 4($29)	</a:t>
            </a:r>
            <a:r>
              <a:rPr lang="en-US" altLang="en-US" sz="2000" b="1">
                <a:latin typeface="Times New Roman" panose="02020603050405020304" pitchFamily="18" charset="0"/>
              </a:rPr>
              <a:t># put return address in a register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	addi $29, $29, 12	</a:t>
            </a:r>
            <a:r>
              <a:rPr lang="en-US" altLang="en-US" sz="2000" b="1">
                <a:latin typeface="Times New Roman" panose="02020603050405020304" pitchFamily="18" charset="0"/>
              </a:rPr>
              <a:t># deallocate stack space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	jr $10 		</a:t>
            </a:r>
            <a:r>
              <a:rPr lang="en-US" altLang="en-US" sz="2000" b="1">
                <a:latin typeface="Times New Roman" panose="02020603050405020304" pitchFamily="18" charset="0"/>
              </a:rPr>
              <a:t># return to caller</a:t>
            </a:r>
          </a:p>
          <a:p>
            <a:pPr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	...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-BoldMT+1"/>
              </a:rPr>
              <a:t>Return Values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altLang="en-US" b="1" dirty="0">
                <a:latin typeface="Arial-BoldMT+1"/>
              </a:rPr>
              <a:t>Procedure return values are handled similarly:</a:t>
            </a:r>
          </a:p>
          <a:p>
            <a:pPr lvl="1"/>
            <a:r>
              <a:rPr lang="en-US" altLang="en-US" b="1" dirty="0">
                <a:latin typeface="Arial-BoldMT+1"/>
              </a:rPr>
              <a:t>First 2 return values are returned in registers, $2 and $3.</a:t>
            </a:r>
          </a:p>
          <a:p>
            <a:pPr lvl="1"/>
            <a:r>
              <a:rPr lang="en-US" altLang="en-US" b="1" dirty="0">
                <a:latin typeface="Arial-BoldMT+1"/>
              </a:rPr>
              <a:t>Additional return values are passed back on the stack.</a:t>
            </a:r>
          </a:p>
          <a:p>
            <a:r>
              <a:rPr lang="en-US" altLang="en-US" b="1" dirty="0">
                <a:latin typeface="Arial-BoldMT+1"/>
              </a:rPr>
              <a:t>By convention with HLL, only 1 value is returned</a:t>
            </a:r>
          </a:p>
          <a:p>
            <a:pPr lvl="1"/>
            <a:r>
              <a:rPr lang="en-US" altLang="en-US" b="1" dirty="0">
                <a:latin typeface="Arial-BoldMT+1"/>
              </a:rPr>
              <a:t>Vo and V1 support double length return values.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-BoldMT+1"/>
              </a:rPr>
              <a:t>Dynamic Storage Allocation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458200" cy="5334000"/>
          </a:xfrm>
        </p:spPr>
        <p:txBody>
          <a:bodyPr/>
          <a:lstStyle/>
          <a:p>
            <a:pPr>
              <a:spcBef>
                <a:spcPct val="5000"/>
              </a:spcBef>
            </a:pPr>
            <a:r>
              <a:rPr lang="en-US" altLang="en-US" sz="2800" b="1" dirty="0">
                <a:latin typeface="Arial-BoldMT+1"/>
              </a:rPr>
              <a:t>A procedure’s local variables can be allocated on the system stack, on procedure entry</a:t>
            </a:r>
          </a:p>
          <a:p>
            <a:pPr lvl="1">
              <a:spcBef>
                <a:spcPct val="5000"/>
              </a:spcBef>
            </a:pPr>
            <a:r>
              <a:rPr lang="en-US" altLang="en-US" sz="2400" b="1" dirty="0">
                <a:latin typeface="Arial-BoldMT+1"/>
              </a:rPr>
              <a:t>Allows instances of variable for recursive calls</a:t>
            </a:r>
          </a:p>
          <a:p>
            <a:pPr lvl="1">
              <a:spcBef>
                <a:spcPct val="5000"/>
              </a:spcBef>
            </a:pPr>
            <a:r>
              <a:rPr lang="en-US" altLang="en-US" sz="2400" b="1" dirty="0">
                <a:latin typeface="Arial-BoldMT+1"/>
              </a:rPr>
              <a:t>Provides proper variable scope</a:t>
            </a:r>
          </a:p>
          <a:p>
            <a:pPr lvl="1">
              <a:spcBef>
                <a:spcPct val="5000"/>
              </a:spcBef>
            </a:pPr>
            <a:r>
              <a:rPr lang="en-US" altLang="en-US" sz="2400" b="1" dirty="0">
                <a:latin typeface="Arial-BoldMT+1"/>
              </a:rPr>
              <a:t>Allows easy deallocation</a:t>
            </a:r>
          </a:p>
          <a:p>
            <a:pPr>
              <a:spcBef>
                <a:spcPct val="5000"/>
              </a:spcBef>
            </a:pPr>
            <a:r>
              <a:rPr lang="en-US" altLang="en-US" sz="2800" b="1" dirty="0">
                <a:latin typeface="Arial-BoldMT+1"/>
              </a:rPr>
              <a:t>E.g., allocating 2  local index variables. Rather than write: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		.data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	i: 	.word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	j: 	.word</a:t>
            </a:r>
          </a:p>
          <a:p>
            <a:pPr>
              <a:spcBef>
                <a:spcPct val="5000"/>
              </a:spcBef>
            </a:pPr>
            <a:r>
              <a:rPr lang="en-US" altLang="en-US" b="1" dirty="0">
                <a:latin typeface="Arial-BoldMT+1"/>
              </a:rPr>
              <a:t>You write: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		.text</a:t>
            </a:r>
          </a:p>
          <a:p>
            <a:pPr lvl="1">
              <a:spcBef>
                <a:spcPct val="5000"/>
              </a:spcBef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	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myproc</a:t>
            </a:r>
            <a:r>
              <a:rPr lang="en-US" altLang="en-US" sz="1800" b="1" dirty="0">
                <a:latin typeface="Courier New" panose="02070309020205020404" pitchFamily="49" charset="0"/>
              </a:rPr>
              <a:t>: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addi</a:t>
            </a:r>
            <a:r>
              <a:rPr lang="en-US" altLang="en-US" sz="1800" b="1" dirty="0">
                <a:latin typeface="Courier New" panose="02070309020205020404" pitchFamily="49" charset="0"/>
              </a:rPr>
              <a:t> $29, $29, -8 </a:t>
            </a:r>
            <a:r>
              <a:rPr lang="en-US" altLang="en-US" sz="1800" b="1" dirty="0">
                <a:latin typeface="Times New Roman" panose="02020603050405020304" pitchFamily="18" charset="0"/>
              </a:rPr>
              <a:t>#allocate space for 2 local variables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-BoldMT+1"/>
              </a:rPr>
              <a:t>Dynamic Storage Allocation (cont.)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599"/>
            <a:ext cx="8382000" cy="5438775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The first index variable is accessed as:</a:t>
            </a:r>
            <a:endParaRPr lang="en-US" altLang="en-US" sz="2000" b="1" dirty="0">
              <a:latin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sz="2000" b="1" dirty="0" err="1">
                <a:latin typeface="Courier New" panose="02070309020205020404" pitchFamily="49" charset="0"/>
              </a:rPr>
              <a:t>lw</a:t>
            </a:r>
            <a:r>
              <a:rPr lang="en-US" altLang="en-US" sz="2000" b="1" dirty="0">
                <a:latin typeface="Courier New" panose="02070309020205020404" pitchFamily="49" charset="0"/>
              </a:rPr>
              <a:t>/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sw</a:t>
            </a:r>
            <a:r>
              <a:rPr lang="en-US" altLang="en-US" sz="2000" b="1" dirty="0">
                <a:latin typeface="Courier New" panose="02070309020205020404" pitchFamily="49" charset="0"/>
              </a:rPr>
              <a:t> $x, 4($29)</a:t>
            </a:r>
            <a:r>
              <a:rPr lang="en-US" altLang="en-US" sz="2000" b="1" dirty="0">
                <a:latin typeface="Times New Roman" panose="02020603050405020304" pitchFamily="18" charset="0"/>
              </a:rPr>
              <a:t> 	# its location is on the top of the stack</a:t>
            </a:r>
          </a:p>
          <a:p>
            <a:pPr lvl="1"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The second index variable is access as:</a:t>
            </a:r>
            <a:endParaRPr lang="en-US" altLang="en-US" sz="2000" b="1" dirty="0">
              <a:latin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sz="2000" b="1" dirty="0" err="1">
                <a:latin typeface="Courier New" panose="02070309020205020404" pitchFamily="49" charset="0"/>
              </a:rPr>
              <a:t>lw</a:t>
            </a:r>
            <a:r>
              <a:rPr lang="en-US" altLang="en-US" sz="2000" b="1" dirty="0">
                <a:latin typeface="Courier New" panose="02070309020205020404" pitchFamily="49" charset="0"/>
              </a:rPr>
              <a:t>/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sw</a:t>
            </a:r>
            <a:r>
              <a:rPr lang="en-US" altLang="en-US" sz="2000" b="1" dirty="0">
                <a:latin typeface="Courier New" panose="02070309020205020404" pitchFamily="49" charset="0"/>
              </a:rPr>
              <a:t> $x, 8($29)</a:t>
            </a:r>
            <a:r>
              <a:rPr lang="en-US" altLang="en-US" sz="2000" b="1" dirty="0">
                <a:latin typeface="Times New Roman" panose="02020603050405020304" pitchFamily="18" charset="0"/>
              </a:rPr>
              <a:t> # its location is second from top of the stack</a:t>
            </a:r>
          </a:p>
          <a:p>
            <a:r>
              <a:rPr lang="en-US" altLang="en-US" b="1" dirty="0">
                <a:latin typeface="Times New Roman" panose="02020603050405020304" pitchFamily="18" charset="0"/>
              </a:rPr>
              <a:t>Local variables are pushed on top of return address and any parameters passed on stack:</a:t>
            </a:r>
          </a:p>
        </p:txBody>
      </p:sp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381000" y="3733800"/>
          <a:ext cx="2657475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Photo Editor Photo" r:id="rId3" imgW="2657846" imgH="2695951" progId="MSPhotoEd.3">
                  <p:embed/>
                </p:oleObj>
              </mc:Choice>
              <mc:Fallback>
                <p:oleObj name="Photo Editor Photo" r:id="rId3" imgW="2657846" imgH="2695951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733800"/>
                        <a:ext cx="2657475" cy="269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4" name="AutoShape 6"/>
          <p:cNvSpPr>
            <a:spLocks noChangeArrowheads="1"/>
          </p:cNvSpPr>
          <p:nvPr/>
        </p:nvSpPr>
        <p:spPr bwMode="auto">
          <a:xfrm>
            <a:off x="4495800" y="3657600"/>
            <a:ext cx="1447800" cy="457200"/>
          </a:xfrm>
          <a:prstGeom prst="wedgeRoundRectCallout">
            <a:avLst>
              <a:gd name="adj1" fmla="val -149014"/>
              <a:gd name="adj2" fmla="val -8333"/>
              <a:gd name="adj3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Top Of Stack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3886200" y="4572000"/>
            <a:ext cx="4572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 dirty="0">
                <a:solidFill>
                  <a:srgbClr val="C00223"/>
                </a:solidFill>
                <a:latin typeface="Arial-BoldMT+1"/>
              </a:rPr>
              <a:t>The only local variables allocated space on the stack are those that cannot stay in a register their entire life.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0" dirty="0" err="1"/>
              <a:t>SumN</a:t>
            </a:r>
            <a:r>
              <a:rPr lang="en-CA" b="0" dirty="0"/>
              <a:t> Example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35" y="1155629"/>
            <a:ext cx="7696200" cy="496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6364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0" dirty="0" err="1"/>
              <a:t>SumN</a:t>
            </a:r>
            <a:r>
              <a:rPr lang="en-CA" b="0" dirty="0"/>
              <a:t> Example.</a:t>
            </a:r>
            <a:endParaRPr lang="en-US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524000"/>
            <a:ext cx="4953000" cy="4430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1697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485900"/>
            <a:ext cx="7879806" cy="4648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0" dirty="0" err="1"/>
              <a:t>SumN</a:t>
            </a:r>
            <a:r>
              <a:rPr lang="en-CA" b="0" dirty="0"/>
              <a:t>, Full AR creation</a:t>
            </a:r>
            <a:endParaRPr lang="en-US" b="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524000" y="3886200"/>
            <a:ext cx="6629400" cy="914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7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Procedures Cont.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Allows reduction in size of program in exchange for somewhat reduced performance (overhead of Call, Return, and certain associated overhead)</a:t>
            </a: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2209800" y="4191000"/>
          <a:ext cx="4343400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hoto Editor Photo" r:id="rId3" imgW="4342857" imgH="1914286" progId="MSPhotoEd.3">
                  <p:embed/>
                </p:oleObj>
              </mc:Choice>
              <mc:Fallback>
                <p:oleObj name="Photo Editor Photo" r:id="rId3" imgW="4342857" imgH="1914286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191000"/>
                        <a:ext cx="4343400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0" dirty="0" err="1"/>
              <a:t>SumN</a:t>
            </a:r>
            <a:r>
              <a:rPr lang="en-CA" b="0" dirty="0"/>
              <a:t>, Full AR creation.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29000"/>
            <a:ext cx="7772400" cy="533400"/>
          </a:xfrm>
        </p:spPr>
        <p:txBody>
          <a:bodyPr/>
          <a:lstStyle/>
          <a:p>
            <a:r>
              <a:rPr lang="en-CA" sz="2000" dirty="0"/>
              <a:t>Same code as before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524000"/>
            <a:ext cx="7534031" cy="1828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BE6F0FA-1643-43BE-8754-B115AF6C57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138" y="4143375"/>
            <a:ext cx="460689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5379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Fibonacci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921" y="914400"/>
            <a:ext cx="7772400" cy="4533900"/>
          </a:xfrm>
        </p:spPr>
        <p:txBody>
          <a:bodyPr/>
          <a:lstStyle/>
          <a:p>
            <a:r>
              <a:rPr lang="en-CA" dirty="0"/>
              <a:t>Defined as a recursive function</a:t>
            </a:r>
          </a:p>
          <a:p>
            <a:pPr lvl="1"/>
            <a:r>
              <a:rPr lang="en-CA" dirty="0"/>
              <a:t>F(n) = 	    0				; </a:t>
            </a:r>
            <a:r>
              <a:rPr lang="en-CA" sz="2400" dirty="0"/>
              <a:t>n=0</a:t>
            </a:r>
            <a:r>
              <a:rPr lang="en-CA" dirty="0"/>
              <a:t/>
            </a:r>
            <a:br>
              <a:rPr lang="en-CA" dirty="0"/>
            </a:br>
            <a:r>
              <a:rPr lang="en-CA" dirty="0"/>
              <a:t>		    1  				</a:t>
            </a:r>
            <a:r>
              <a:rPr lang="en-CA" sz="2400" dirty="0"/>
              <a:t>; n=1</a:t>
            </a:r>
            <a:br>
              <a:rPr lang="en-CA" sz="2400" dirty="0"/>
            </a:br>
            <a:r>
              <a:rPr lang="en-CA" dirty="0"/>
              <a:t>		    F(n-1) + F(n-2)		; </a:t>
            </a:r>
            <a:r>
              <a:rPr lang="en-CA" sz="2400" dirty="0"/>
              <a:t>otherwise</a:t>
            </a:r>
          </a:p>
          <a:p>
            <a:r>
              <a:rPr lang="en-CA" dirty="0"/>
              <a:t>Generates the numbers</a:t>
            </a:r>
          </a:p>
          <a:p>
            <a:endParaRPr lang="en-US" dirty="0"/>
          </a:p>
        </p:txBody>
      </p:sp>
      <p:sp>
        <p:nvSpPr>
          <p:cNvPr id="5" name="Left Brace 4"/>
          <p:cNvSpPr/>
          <p:nvPr/>
        </p:nvSpPr>
        <p:spPr bwMode="auto">
          <a:xfrm>
            <a:off x="2667000" y="1600200"/>
            <a:ext cx="228600" cy="1219200"/>
          </a:xfrm>
          <a:prstGeom prst="leftBrac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3472802"/>
            <a:ext cx="4876800" cy="311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509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Fibonacci Sequence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762000"/>
          </a:xfrm>
        </p:spPr>
        <p:txBody>
          <a:bodyPr/>
          <a:lstStyle/>
          <a:p>
            <a:r>
              <a:rPr lang="en-CA" dirty="0"/>
              <a:t>Java code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2600" y="25908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public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fibonacci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n)  {</a:t>
            </a:r>
          </a:p>
          <a:p>
            <a:r>
              <a:rPr lang="en-US" dirty="0"/>
              <a:t>    if(n == 0)</a:t>
            </a:r>
          </a:p>
          <a:p>
            <a:r>
              <a:rPr lang="en-US" dirty="0"/>
              <a:t>        return 0;</a:t>
            </a:r>
          </a:p>
          <a:p>
            <a:r>
              <a:rPr lang="en-US" dirty="0"/>
              <a:t>    else if(n == 1)</a:t>
            </a:r>
          </a:p>
          <a:p>
            <a:r>
              <a:rPr lang="en-US" dirty="0"/>
              <a:t>      return 1;</a:t>
            </a:r>
          </a:p>
          <a:p>
            <a:r>
              <a:rPr lang="en-US" dirty="0"/>
              <a:t>   else</a:t>
            </a:r>
          </a:p>
          <a:p>
            <a:r>
              <a:rPr lang="en-US" dirty="0"/>
              <a:t>      return </a:t>
            </a:r>
            <a:r>
              <a:rPr lang="en-US" dirty="0" err="1"/>
              <a:t>fibonacci</a:t>
            </a:r>
            <a:r>
              <a:rPr lang="en-US" dirty="0"/>
              <a:t>(n - 1) + </a:t>
            </a:r>
            <a:r>
              <a:rPr lang="en-US" dirty="0" err="1"/>
              <a:t>fibonacci</a:t>
            </a:r>
            <a:r>
              <a:rPr lang="en-US" dirty="0"/>
              <a:t>(n - 2);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52107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Fibonacci Sequence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447800"/>
            <a:ext cx="7306216" cy="2971800"/>
          </a:xfrm>
          <a:prstGeom prst="rect">
            <a:avLst/>
          </a:prstGeom>
        </p:spPr>
      </p:pic>
      <p:sp>
        <p:nvSpPr>
          <p:cNvPr id="5" name="Line Callout 1 4"/>
          <p:cNvSpPr/>
          <p:nvPr/>
        </p:nvSpPr>
        <p:spPr bwMode="auto">
          <a:xfrm>
            <a:off x="4572000" y="1676400"/>
            <a:ext cx="3124200" cy="685800"/>
          </a:xfrm>
          <a:prstGeom prst="borderCallout1">
            <a:avLst>
              <a:gd name="adj1" fmla="val 18750"/>
              <a:gd name="adj2" fmla="val -8333"/>
              <a:gd name="adj3" fmla="val 150784"/>
              <a:gd name="adj4" fmla="val -61578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Must create a dummy AR for initial procedure call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5029200" y="4724400"/>
            <a:ext cx="3124200" cy="1257300"/>
          </a:xfrm>
          <a:prstGeom prst="borderCallout1">
            <a:avLst>
              <a:gd name="adj1" fmla="val 18750"/>
              <a:gd name="adj2" fmla="val -8333"/>
              <a:gd name="adj3" fmla="val -109162"/>
              <a:gd name="adj4" fmla="val -89687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Don’t have to save old a0 first time in</a:t>
            </a:r>
            <a:b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</a:t>
            </a:r>
            <a:r>
              <a:rPr kumimoji="0" lang="en-CA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is loaded into a0 the parameter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ine Callout 1 6"/>
          <p:cNvSpPr/>
          <p:nvPr/>
        </p:nvSpPr>
        <p:spPr bwMode="auto">
          <a:xfrm>
            <a:off x="1676400" y="5486400"/>
            <a:ext cx="3124200" cy="685800"/>
          </a:xfrm>
          <a:prstGeom prst="borderCallout1">
            <a:avLst>
              <a:gd name="adj1" fmla="val 18750"/>
              <a:gd name="adj2" fmla="val -8333"/>
              <a:gd name="adj3" fmla="val -230734"/>
              <a:gd name="adj4" fmla="val 146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Save return value somewhere safe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8325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Fibonacci Sequence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43000"/>
            <a:ext cx="6204564" cy="5029200"/>
          </a:xfrm>
          <a:prstGeom prst="rect">
            <a:avLst/>
          </a:prstGeom>
        </p:spPr>
      </p:pic>
      <p:sp>
        <p:nvSpPr>
          <p:cNvPr id="5" name="Line Callout 1 4"/>
          <p:cNvSpPr/>
          <p:nvPr/>
        </p:nvSpPr>
        <p:spPr bwMode="auto">
          <a:xfrm>
            <a:off x="6172200" y="990600"/>
            <a:ext cx="2819400" cy="990600"/>
          </a:xfrm>
          <a:prstGeom prst="borderCallout1">
            <a:avLst>
              <a:gd name="adj1" fmla="val 18750"/>
              <a:gd name="adj2" fmla="val -8333"/>
              <a:gd name="adj3" fmla="val 41111"/>
              <a:gd name="adj4" fmla="val -127085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1600" dirty="0" err="1"/>
              <a:t>ra</a:t>
            </a:r>
            <a:r>
              <a:rPr lang="en-CA" sz="1600" dirty="0"/>
              <a:t> is stored in AR, we decide to use s1 and s2, so they must be saved onto the AR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6019800" y="2057400"/>
            <a:ext cx="2819400" cy="990600"/>
          </a:xfrm>
          <a:prstGeom prst="borderCallout1">
            <a:avLst>
              <a:gd name="adj1" fmla="val 18751"/>
              <a:gd name="adj2" fmla="val -4159"/>
              <a:gd name="adj3" fmla="val 45681"/>
              <a:gd name="adj4" fmla="val -116168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1600" dirty="0"/>
              <a:t>There are 2 base cases, each must be identified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ine Callout 1 6"/>
          <p:cNvSpPr/>
          <p:nvPr/>
        </p:nvSpPr>
        <p:spPr bwMode="auto">
          <a:xfrm>
            <a:off x="6019800" y="3886200"/>
            <a:ext cx="2971800" cy="838200"/>
          </a:xfrm>
          <a:prstGeom prst="borderCallout1">
            <a:avLst>
              <a:gd name="adj1" fmla="val 53480"/>
              <a:gd name="adj2" fmla="val -4480"/>
              <a:gd name="adj3" fmla="val 14524"/>
              <a:gd name="adj4" fmla="val -107926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1600" dirty="0"/>
              <a:t>Create a new AR for Fib(n-1), saving a0 onto stack.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6053750" y="4842095"/>
            <a:ext cx="2819400" cy="990600"/>
          </a:xfrm>
          <a:prstGeom prst="borderCallout1">
            <a:avLst>
              <a:gd name="adj1" fmla="val 4127"/>
              <a:gd name="adj2" fmla="val -3837"/>
              <a:gd name="adj3" fmla="val 41111"/>
              <a:gd name="adj4" fmla="val -127085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1600" dirty="0"/>
              <a:t>After Fib(n-1) return we must undo the AR created above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0922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Fibonacci Sequence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1295400"/>
            <a:ext cx="5492905" cy="3505200"/>
          </a:xfrm>
          <a:prstGeom prst="rect">
            <a:avLst/>
          </a:prstGeom>
        </p:spPr>
      </p:pic>
      <p:sp>
        <p:nvSpPr>
          <p:cNvPr id="5" name="Line Callout 1 4"/>
          <p:cNvSpPr/>
          <p:nvPr/>
        </p:nvSpPr>
        <p:spPr bwMode="auto">
          <a:xfrm>
            <a:off x="5943600" y="3124200"/>
            <a:ext cx="2819400" cy="990600"/>
          </a:xfrm>
          <a:prstGeom prst="borderCallout1">
            <a:avLst>
              <a:gd name="adj1" fmla="val 4127"/>
              <a:gd name="adj2" fmla="val -3837"/>
              <a:gd name="adj3" fmla="val 11865"/>
              <a:gd name="adj4" fmla="val -134792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1600" dirty="0"/>
              <a:t>Same as previous call, except on return we save the result in a different register.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4876800" y="5367196"/>
            <a:ext cx="2819400" cy="990600"/>
          </a:xfrm>
          <a:prstGeom prst="borderCallout1">
            <a:avLst>
              <a:gd name="adj1" fmla="val 4127"/>
              <a:gd name="adj2" fmla="val -3837"/>
              <a:gd name="adj3" fmla="val -62164"/>
              <a:gd name="adj4" fmla="val -109103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1600" dirty="0"/>
              <a:t>Branch to code to add S1 and S2, the results of the 2 Fib calls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1569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Fibonacci Sequence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00" y="1524000"/>
            <a:ext cx="5321526" cy="3352800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 bwMode="auto">
          <a:xfrm>
            <a:off x="4876800" y="1600200"/>
            <a:ext cx="457200" cy="1066800"/>
          </a:xfrm>
          <a:prstGeom prst="rightBrac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5867400" y="1447800"/>
            <a:ext cx="2819400" cy="990600"/>
          </a:xfrm>
          <a:prstGeom prst="borderCallout1">
            <a:avLst>
              <a:gd name="adj1" fmla="val 4127"/>
              <a:gd name="adj2" fmla="val -3837"/>
              <a:gd name="adj3" fmla="val 63960"/>
              <a:gd name="adj4" fmla="val -18228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1600" dirty="0"/>
              <a:t>Load return value of each base case as appropriate into return register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ine Callout 1 6"/>
          <p:cNvSpPr/>
          <p:nvPr/>
        </p:nvSpPr>
        <p:spPr bwMode="auto">
          <a:xfrm>
            <a:off x="5839485" y="3581400"/>
            <a:ext cx="2819400" cy="990600"/>
          </a:xfrm>
          <a:prstGeom prst="borderCallout1">
            <a:avLst>
              <a:gd name="adj1" fmla="val -443"/>
              <a:gd name="adj2" fmla="val -626"/>
              <a:gd name="adj3" fmla="val -25606"/>
              <a:gd name="adj4" fmla="val -88552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1600" dirty="0"/>
              <a:t>Branch to code to add S1 and S2, the results of the 2 Fib calls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5334000" y="5219700"/>
            <a:ext cx="2819400" cy="1104900"/>
          </a:xfrm>
          <a:prstGeom prst="borderCallout1">
            <a:avLst>
              <a:gd name="adj1" fmla="val -443"/>
              <a:gd name="adj2" fmla="val -626"/>
              <a:gd name="adj3" fmla="val -87754"/>
              <a:gd name="adj4" fmla="val -81809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1600" dirty="0"/>
              <a:t>Restore the saved S1 and S2 from AR, load the stored </a:t>
            </a:r>
            <a:r>
              <a:rPr lang="en-CA" sz="1600" dirty="0" err="1"/>
              <a:t>ra</a:t>
            </a:r>
            <a:r>
              <a:rPr lang="en-CA" sz="1600" dirty="0"/>
              <a:t> from the AR, then return from the procedure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052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69AF3F-EE74-44A9-8FBC-859D84DA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create an AR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95E3BF-54E1-4107-B784-8FF64F105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 dirty="0"/>
              <a:t>Leaf function is one that does not call any other function, including it’s self.</a:t>
            </a:r>
          </a:p>
          <a:p>
            <a:pPr lvl="1"/>
            <a:r>
              <a:rPr lang="en-US" dirty="0"/>
              <a:t>In this case an AR can be avoided.</a:t>
            </a:r>
          </a:p>
          <a:p>
            <a:pPr lvl="1"/>
            <a:r>
              <a:rPr lang="en-US" dirty="0"/>
              <a:t>Jal  target, and </a:t>
            </a:r>
            <a:r>
              <a:rPr lang="en-US" dirty="0" err="1"/>
              <a:t>jr</a:t>
            </a:r>
            <a:r>
              <a:rPr lang="en-US" dirty="0"/>
              <a:t>  $ra will suffice</a:t>
            </a:r>
          </a:p>
          <a:p>
            <a:r>
              <a:rPr lang="en-US" dirty="0"/>
              <a:t>All other cases require a full AR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18554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6645F-DB68-105B-D66A-E7E2C120E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and Static Links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11C7FD-85E2-4076-5BDA-C53A18D43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links are simply the old </a:t>
            </a:r>
            <a:r>
              <a:rPr lang="en-US" dirty="0" err="1"/>
              <a:t>fp</a:t>
            </a:r>
            <a:r>
              <a:rPr lang="en-US" dirty="0"/>
              <a:t>, which binds together the AR.</a:t>
            </a:r>
          </a:p>
          <a:p>
            <a:r>
              <a:rPr lang="en-US" dirty="0"/>
              <a:t>When a function contains a function, a static link will point back to the level of nested function.</a:t>
            </a:r>
          </a:p>
          <a:p>
            <a:r>
              <a:rPr lang="en-US" dirty="0"/>
              <a:t>E.g. If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contained in 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/>
              <a:t> then the static link points from p to the AR of f. Regardless if p calls itself recursively.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23484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4A382B-2413-4FE5-BE65-073852442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link Example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F9413A-A40A-4CA0-13BF-E5D8C04A4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334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F(){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      int 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      P(int y){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  <a:r>
              <a:rPr lang="en-US" sz="1800" dirty="0"/>
              <a:t>=2;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if (y&gt;0)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	    P(y-1);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	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                }</a:t>
            </a:r>
          </a:p>
          <a:p>
            <a:r>
              <a:rPr lang="en-CA" dirty="0"/>
              <a:t>The AR for F will have x declared at </a:t>
            </a:r>
          </a:p>
          <a:p>
            <a:pPr marL="457200" lvl="1" indent="0">
              <a:buNone/>
            </a:pPr>
            <a:r>
              <a:rPr lang="en-CA" dirty="0"/>
              <a:t>	x -&gt; fp-12</a:t>
            </a:r>
          </a:p>
          <a:p>
            <a:pPr marL="457200" lvl="1" indent="0">
              <a:buNone/>
            </a:pPr>
            <a:r>
              <a:rPr lang="en-CA" dirty="0"/>
              <a:t>To access x from P</a:t>
            </a:r>
          </a:p>
          <a:p>
            <a:pPr marL="457200" lvl="1" indent="0">
              <a:buNone/>
            </a:pPr>
            <a:r>
              <a:rPr lang="en-CA" dirty="0"/>
              <a:t>	</a:t>
            </a:r>
            <a:r>
              <a:rPr lang="en-CA" dirty="0" err="1"/>
              <a:t>lw</a:t>
            </a:r>
            <a:r>
              <a:rPr lang="en-CA" dirty="0"/>
              <a:t> t0,  -8(</a:t>
            </a:r>
            <a:r>
              <a:rPr lang="en-CA" dirty="0" err="1"/>
              <a:t>fp</a:t>
            </a:r>
            <a:r>
              <a:rPr lang="en-CA" dirty="0"/>
              <a:t>)</a:t>
            </a:r>
          </a:p>
          <a:p>
            <a:pPr marL="457200" lvl="1" indent="0">
              <a:buNone/>
            </a:pPr>
            <a:r>
              <a:rPr lang="en-CA" dirty="0"/>
              <a:t>	</a:t>
            </a:r>
            <a:r>
              <a:rPr lang="en-CA" dirty="0" err="1"/>
              <a:t>lw</a:t>
            </a:r>
            <a:r>
              <a:rPr lang="en-CA" dirty="0"/>
              <a:t> t1, -12(t0)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FDDB7D7C-0D1B-0278-872A-AADA4A094598}"/>
              </a:ext>
            </a:extLst>
          </p:cNvPr>
          <p:cNvGrpSpPr/>
          <p:nvPr/>
        </p:nvGrpSpPr>
        <p:grpSpPr>
          <a:xfrm>
            <a:off x="5257800" y="1447800"/>
            <a:ext cx="1981200" cy="1828800"/>
            <a:chOff x="5867400" y="1905000"/>
            <a:chExt cx="1981200" cy="182880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7A8D0B17-5D28-E634-51ED-CDABD9713106}"/>
                </a:ext>
              </a:extLst>
            </p:cNvPr>
            <p:cNvGrpSpPr/>
            <p:nvPr/>
          </p:nvGrpSpPr>
          <p:grpSpPr>
            <a:xfrm>
              <a:off x="5867400" y="1905000"/>
              <a:ext cx="1981200" cy="1828800"/>
              <a:chOff x="5867400" y="1905000"/>
              <a:chExt cx="990600" cy="198120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42C098B9-4EEC-7644-2739-03E09F6388E6}"/>
                  </a:ext>
                </a:extLst>
              </p:cNvPr>
              <p:cNvSpPr/>
              <p:nvPr/>
            </p:nvSpPr>
            <p:spPr bwMode="auto">
              <a:xfrm>
                <a:off x="5867400" y="1905000"/>
                <a:ext cx="914400" cy="1981200"/>
              </a:xfrm>
              <a:prstGeom prst="rect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xmlns="" id="{33D1EFB6-2734-6F55-8F98-D990B14FE8CE}"/>
                  </a:ext>
                </a:extLst>
              </p:cNvPr>
              <p:cNvCxnSpPr/>
              <p:nvPr/>
            </p:nvCxnSpPr>
            <p:spPr bwMode="auto">
              <a:xfrm>
                <a:off x="5867400" y="2362200"/>
                <a:ext cx="914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xmlns="" id="{6D547CB0-4DA1-756E-0E0B-AECE36653E0B}"/>
                  </a:ext>
                </a:extLst>
              </p:cNvPr>
              <p:cNvCxnSpPr/>
              <p:nvPr/>
            </p:nvCxnSpPr>
            <p:spPr bwMode="auto">
              <a:xfrm>
                <a:off x="5867400" y="2743200"/>
                <a:ext cx="914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xmlns="" id="{708FA8DD-1B75-9E1C-8702-7039C313E22D}"/>
                  </a:ext>
                </a:extLst>
              </p:cNvPr>
              <p:cNvCxnSpPr/>
              <p:nvPr/>
            </p:nvCxnSpPr>
            <p:spPr bwMode="auto">
              <a:xfrm>
                <a:off x="5867400" y="3200400"/>
                <a:ext cx="990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4A80B5AE-29BC-554E-7498-2CC565ED8BAE}"/>
                </a:ext>
              </a:extLst>
            </p:cNvPr>
            <p:cNvSpPr txBox="1"/>
            <p:nvPr/>
          </p:nvSpPr>
          <p:spPr>
            <a:xfrm>
              <a:off x="6324600" y="1957699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RA</a:t>
              </a:r>
              <a:endParaRPr lang="en-CA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81B76F4B-1E47-4547-8338-17A3D612C642}"/>
                </a:ext>
              </a:extLst>
            </p:cNvPr>
            <p:cNvSpPr txBox="1"/>
            <p:nvPr/>
          </p:nvSpPr>
          <p:spPr>
            <a:xfrm>
              <a:off x="6172200" y="2318211"/>
              <a:ext cx="12191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Dynamic</a:t>
              </a:r>
              <a:endParaRPr lang="en-CA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F2909F9E-322D-D88C-3830-66756F3E3ED1}"/>
                </a:ext>
              </a:extLst>
            </p:cNvPr>
            <p:cNvSpPr txBox="1"/>
            <p:nvPr/>
          </p:nvSpPr>
          <p:spPr>
            <a:xfrm>
              <a:off x="6226630" y="2678723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Static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278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HLL Compilers ..</a:t>
            </a:r>
            <a:endParaRPr lang="en-US" altLang="en-US" sz="24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4876800"/>
          </a:xfrm>
          <a:noFill/>
          <a:ln/>
        </p:spPr>
        <p:txBody>
          <a:bodyPr/>
          <a:lstStyle/>
          <a:p>
            <a:r>
              <a:rPr lang="en-US" altLang="en-US" sz="3600" b="1" dirty="0"/>
              <a:t>generate assembly language</a:t>
            </a:r>
          </a:p>
          <a:p>
            <a:r>
              <a:rPr lang="en-US" altLang="en-US" sz="3600" b="1" dirty="0"/>
              <a:t>instructions to implement</a:t>
            </a:r>
          </a:p>
          <a:p>
            <a:pPr lvl="1"/>
            <a:r>
              <a:rPr lang="en-US" altLang="en-US" b="1" dirty="0"/>
              <a:t>calling the procedure</a:t>
            </a:r>
          </a:p>
          <a:p>
            <a:pPr lvl="1"/>
            <a:r>
              <a:rPr lang="en-US" altLang="en-US" b="1" dirty="0"/>
              <a:t>returning from the procedure</a:t>
            </a:r>
          </a:p>
          <a:p>
            <a:pPr lvl="1"/>
            <a:r>
              <a:rPr lang="en-US" altLang="en-US" b="1" dirty="0"/>
              <a:t>passing parameters to the procedure</a:t>
            </a:r>
          </a:p>
          <a:p>
            <a:pPr lvl="1"/>
            <a:r>
              <a:rPr lang="en-US" altLang="en-US" b="1" dirty="0"/>
              <a:t>returning parameters from the procedure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Main () as a Procedure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 dirty="0">
                <a:latin typeface="Times New Roman" panose="02020603050405020304" pitchFamily="18" charset="0"/>
              </a:rPr>
              <a:t>Main () is called by the operating system, somewhat like a procedure, except:</a:t>
            </a:r>
          </a:p>
          <a:p>
            <a:pPr lvl="1"/>
            <a:r>
              <a:rPr lang="en-US" altLang="en-US" sz="2400" b="1" dirty="0">
                <a:latin typeface="Times New Roman" panose="02020603050405020304" pitchFamily="18" charset="0"/>
              </a:rPr>
              <a:t>Return address is not saved, so called using jump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>
                <a:latin typeface="Times New Roman" panose="02020603050405020304" pitchFamily="18" charset="0"/>
              </a:rPr>
              <a:t>rather than JAL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 lvl="2"/>
            <a:r>
              <a:rPr lang="en-US" altLang="en-US" sz="2000" b="1" dirty="0">
                <a:latin typeface="Times New Roman" panose="02020603050405020304" pitchFamily="18" charset="0"/>
              </a:rPr>
              <a:t>OS does not necessarily want to execute the next instruction after jump to user code</a:t>
            </a:r>
          </a:p>
          <a:p>
            <a:pPr lvl="1"/>
            <a:r>
              <a:rPr lang="en-US" altLang="en-US" sz="2400" b="1" dirty="0">
                <a:latin typeface="Times New Roman" panose="02020603050405020304" pitchFamily="18" charset="0"/>
              </a:rPr>
              <a:t>Return is via a special instruction SYSCALL, which jumps to a special return location in the OS.</a:t>
            </a:r>
          </a:p>
          <a:p>
            <a:pPr lvl="2"/>
            <a:r>
              <a:rPr lang="en-US" altLang="en-US" sz="2000" b="1" dirty="0">
                <a:latin typeface="Times New Roman" panose="02020603050405020304" pitchFamily="18" charset="0"/>
              </a:rPr>
              <a:t>User is blocked from jumping to other locations in the OS, for security and reliability</a:t>
            </a:r>
          </a:p>
          <a:p>
            <a:pPr lvl="2"/>
            <a:r>
              <a:rPr lang="en-US" altLang="en-US" sz="2000" b="1" dirty="0">
                <a:latin typeface="Times New Roman" panose="02020603050405020304" pitchFamily="18" charset="0"/>
              </a:rPr>
              <a:t>SYSCALL exit.</a:t>
            </a:r>
          </a:p>
          <a:p>
            <a:pPr marL="914400" lvl="2" indent="0">
              <a:buNone/>
            </a:pPr>
            <a:endParaRPr lang="en-US" altLang="en-US" sz="2000" b="1" dirty="0">
              <a:latin typeface="Times New Roman" panose="02020603050405020304" pitchFamily="18" charset="0"/>
            </a:endParaRPr>
          </a:p>
          <a:p>
            <a:pPr lvl="1"/>
            <a:endParaRPr lang="en-US" altLang="en-US" b="1" dirty="0">
              <a:latin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5638800"/>
            <a:ext cx="4419600" cy="916929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7A9FFF-1F6E-4363-A58E-618E10709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Data.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3E6A3-CA99-4285-813E-2E41E0A07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en-US" dirty="0" err="1">
                <a:solidFill>
                  <a:srgbClr val="FF0000"/>
                </a:solidFill>
              </a:rPr>
              <a:t>globl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Allows the label to be referenced by other programs.</a:t>
            </a:r>
          </a:p>
          <a:p>
            <a:r>
              <a:rPr lang="en-US" dirty="0"/>
              <a:t>Similar to public and private in Java.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55867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Data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27243"/>
            <a:ext cx="6248400" cy="5715000"/>
          </a:xfrm>
        </p:spPr>
        <p:txBody>
          <a:bodyPr/>
          <a:lstStyle/>
          <a:p>
            <a:r>
              <a:rPr lang="en-US" altLang="en-US" sz="2800" b="1" dirty="0">
                <a:latin typeface="Times New Roman" panose="02020603050405020304" pitchFamily="18" charset="0"/>
              </a:rPr>
              <a:t>Non-local data that can be accessed in all procedures (called Global Data) is kept in a special region of memory</a:t>
            </a:r>
          </a:p>
          <a:p>
            <a:pPr lvl="1"/>
            <a:r>
              <a:rPr lang="en-US" altLang="en-US" sz="2400" b="1" dirty="0">
                <a:latin typeface="Times New Roman" panose="02020603050405020304" pitchFamily="18" charset="0"/>
              </a:rPr>
              <a:t>Global data space is accessed via global pointer ($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gp</a:t>
            </a:r>
            <a:r>
              <a:rPr lang="en-US" altLang="en-US" sz="2400" b="1" dirty="0">
                <a:latin typeface="Times New Roman" panose="02020603050405020304" pitchFamily="18" charset="0"/>
              </a:rPr>
              <a:t>)</a:t>
            </a:r>
          </a:p>
          <a:p>
            <a:pPr lvl="1"/>
            <a:r>
              <a:rPr lang="en-US" altLang="en-US" sz="2400" b="1" dirty="0">
                <a:latin typeface="Times New Roman" panose="02020603050405020304" pitchFamily="18" charset="0"/>
              </a:rPr>
              <a:t>Created by:</a:t>
            </a:r>
          </a:p>
          <a:p>
            <a:pPr marL="914400" lvl="2" indent="0">
              <a:buNone/>
            </a:pPr>
            <a:r>
              <a:rPr lang="en-US" altLang="en-US" sz="2000" b="1" dirty="0">
                <a:latin typeface="Times New Roman" panose="02020603050405020304" pitchFamily="18" charset="0"/>
              </a:rPr>
              <a:t>.extern  name  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size_in_bytes</a:t>
            </a:r>
            <a:r>
              <a:rPr lang="en-US" altLang="en-US" sz="2000" b="1" dirty="0">
                <a:latin typeface="Times New Roman" panose="02020603050405020304" pitchFamily="18" charset="0"/>
              </a:rPr>
              <a:t>.</a:t>
            </a:r>
          </a:p>
          <a:p>
            <a:r>
              <a:rPr lang="en-CA" altLang="en-US" sz="2800" b="1" dirty="0">
                <a:latin typeface="Times New Roman" panose="02020603050405020304" pitchFamily="18" charset="0"/>
              </a:rPr>
              <a:t>Compiler and linker then reference this data as offsets to $</a:t>
            </a:r>
            <a:r>
              <a:rPr lang="en-CA" altLang="en-US" sz="2800" b="1" dirty="0" err="1">
                <a:latin typeface="Times New Roman" panose="02020603050405020304" pitchFamily="18" charset="0"/>
              </a:rPr>
              <a:t>gp</a:t>
            </a:r>
            <a:endParaRPr lang="en-CA" altLang="en-US" sz="2800" b="1" dirty="0">
              <a:latin typeface="Times New Roman" panose="02020603050405020304" pitchFamily="18" charset="0"/>
            </a:endParaRPr>
          </a:p>
          <a:p>
            <a:r>
              <a:rPr lang="en-CA" altLang="en-US" sz="2800" b="1" dirty="0">
                <a:latin typeface="Times New Roman" panose="02020603050405020304" pitchFamily="18" charset="0"/>
              </a:rPr>
              <a:t>Normally used when multiple programs wish to access common resources.</a:t>
            </a:r>
            <a:endParaRPr lang="en-US" altLang="en-US" sz="2800" b="1" dirty="0"/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7086600" y="1524000"/>
          <a:ext cx="1438275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Photo Editor Photo" r:id="rId4" imgW="1933333" imgH="4466667" progId="MSPhotoEd.3">
                  <p:embed/>
                </p:oleObj>
              </mc:Choice>
              <mc:Fallback>
                <p:oleObj name="Photo Editor Photo" r:id="rId4" imgW="1933333" imgH="4466667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524000"/>
                        <a:ext cx="1438275" cy="332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6E6953-7F31-4523-985F-99D9004787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0" dirty="0"/>
              <a:t>End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00CDA3A-A058-468B-814E-AAE9AA47F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MAL Procedure </a:t>
            </a:r>
            <a:br>
              <a:rPr lang="en-US" altLang="en-US" dirty="0"/>
            </a:br>
            <a:r>
              <a:rPr lang="en-US" altLang="en-US" dirty="0"/>
              <a:t>Call &amp; Return Mechanism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81150"/>
            <a:ext cx="6553200" cy="335915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b="1" dirty="0"/>
              <a:t>1 - Save the return address</a:t>
            </a:r>
          </a:p>
          <a:p>
            <a:pPr>
              <a:buFontTx/>
              <a:buNone/>
            </a:pPr>
            <a:r>
              <a:rPr lang="en-US" altLang="en-US" b="1" dirty="0"/>
              <a:t>2 - Call the procedure</a:t>
            </a:r>
          </a:p>
          <a:p>
            <a:pPr>
              <a:buFontTx/>
              <a:buNone/>
            </a:pPr>
            <a:r>
              <a:rPr lang="en-US" altLang="en-US" b="1" dirty="0"/>
              <a:t>3 - Execute the procedure</a:t>
            </a:r>
          </a:p>
          <a:p>
            <a:pPr>
              <a:buFontTx/>
              <a:buNone/>
            </a:pPr>
            <a:r>
              <a:rPr lang="en-US" altLang="en-US" b="1" dirty="0"/>
              <a:t>4 - Return to calling program</a:t>
            </a:r>
          </a:p>
          <a:p>
            <a:endParaRPr lang="en-US" altLang="en-US" b="1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 altLang="en-US" dirty="0"/>
              <a:t>Reality -Procedure Execution Steps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339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/>
              <a:t>1. Save parameters. Where?</a:t>
            </a:r>
          </a:p>
          <a:p>
            <a:pPr lvl="1"/>
            <a:r>
              <a:rPr lang="en-US" altLang="en-US" b="1" dirty="0"/>
              <a:t>In registers (fast) or in memory (slow)</a:t>
            </a:r>
          </a:p>
          <a:p>
            <a:pPr>
              <a:buFontTx/>
              <a:buNone/>
            </a:pPr>
            <a:r>
              <a:rPr lang="en-US" altLang="en-US" b="1" dirty="0"/>
              <a:t>2. Save return address. Where?</a:t>
            </a:r>
          </a:p>
          <a:p>
            <a:pPr lvl="1"/>
            <a:r>
              <a:rPr lang="en-US" altLang="en-US" b="1" dirty="0"/>
              <a:t>In registers (fast) or in memory (slow)</a:t>
            </a:r>
          </a:p>
          <a:p>
            <a:pPr>
              <a:buFontTx/>
              <a:buNone/>
            </a:pPr>
            <a:r>
              <a:rPr lang="en-US" altLang="en-US" b="1" dirty="0"/>
              <a:t>3. Call procedure. How?</a:t>
            </a:r>
          </a:p>
          <a:p>
            <a:pPr lvl="1"/>
            <a:r>
              <a:rPr lang="en-US" altLang="en-US" b="1" dirty="0"/>
              <a:t>new jump instruction</a:t>
            </a:r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1371600" y="2819400"/>
            <a:ext cx="3048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1371600" y="3962400"/>
            <a:ext cx="3048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Procedure Execution Steps Cont.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/>
              <a:t>4. Allocate space to store procedure’s variables (local variables). Why?</a:t>
            </a:r>
          </a:p>
          <a:p>
            <a:pPr lvl="1"/>
            <a:r>
              <a:rPr lang="en-US" altLang="en-US" b="1" dirty="0"/>
              <a:t>Variables are used temporarily, space can be reclaimed upon return.</a:t>
            </a:r>
          </a:p>
          <a:p>
            <a:pPr lvl="1"/>
            <a:r>
              <a:rPr lang="en-US" altLang="en-US" b="1" dirty="0"/>
              <a:t>For recursive procedure call, must have multiple copies of local variables, one for each recursion.</a:t>
            </a:r>
          </a:p>
          <a:p>
            <a:pPr>
              <a:buFontTx/>
              <a:buNone/>
            </a:pPr>
            <a:r>
              <a:rPr lang="en-US" altLang="en-US" b="1" dirty="0"/>
              <a:t>How?</a:t>
            </a:r>
          </a:p>
          <a:p>
            <a:pPr lvl="1"/>
            <a:r>
              <a:rPr lang="en-US" altLang="en-US" b="1" dirty="0"/>
              <a:t>using a special stack, the “system stack”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Procedure Execution Steps Cont.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/>
              <a:t>5. Execute procedure</a:t>
            </a:r>
          </a:p>
          <a:p>
            <a:pPr>
              <a:buFontTx/>
              <a:buNone/>
            </a:pPr>
            <a:r>
              <a:rPr lang="en-US" altLang="en-US" b="1" dirty="0"/>
              <a:t>6. Deallocate local variables. How?</a:t>
            </a:r>
          </a:p>
          <a:p>
            <a:pPr lvl="1"/>
            <a:r>
              <a:rPr lang="en-US" altLang="en-US" b="1" dirty="0"/>
              <a:t>Pop them off the system stack</a:t>
            </a:r>
          </a:p>
          <a:p>
            <a:pPr>
              <a:buFontTx/>
              <a:buNone/>
            </a:pPr>
            <a:r>
              <a:rPr lang="en-US" altLang="en-US" b="1" dirty="0"/>
              <a:t>7. Save return values, if any. Where?</a:t>
            </a:r>
          </a:p>
          <a:p>
            <a:pPr lvl="1"/>
            <a:r>
              <a:rPr lang="en-US" altLang="en-US" b="1" dirty="0"/>
              <a:t>In registers (fast) or in memory (slow)</a:t>
            </a:r>
          </a:p>
          <a:p>
            <a:pPr>
              <a:buFontTx/>
              <a:buNone/>
            </a:pPr>
            <a:r>
              <a:rPr lang="en-US" altLang="en-US" b="1" dirty="0"/>
              <a:t>8. Get return address</a:t>
            </a:r>
          </a:p>
          <a:p>
            <a:pPr>
              <a:buFontTx/>
              <a:buNone/>
            </a:pPr>
            <a:r>
              <a:rPr lang="en-US" altLang="en-US" b="1" dirty="0"/>
              <a:t>9. Return. How?</a:t>
            </a:r>
          </a:p>
          <a:p>
            <a:pPr lvl="1"/>
            <a:r>
              <a:rPr lang="en-US" altLang="en-US" b="1" dirty="0"/>
              <a:t>new jump instruction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1371600" y="4114800"/>
            <a:ext cx="3048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/>
    </p:bldLst>
  </p:timing>
</p:sld>
</file>

<file path=ppt/theme/theme1.xml><?xml version="1.0" encoding="utf-8"?>
<a:theme xmlns:a="http://schemas.openxmlformats.org/drawingml/2006/main" name="seashor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easho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easho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sho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seashors.ppt</Template>
  <TotalTime>1881050</TotalTime>
  <Pages>37</Pages>
  <Words>1664</Words>
  <Application>Microsoft Office PowerPoint</Application>
  <PresentationFormat>On-screen Show (4:3)</PresentationFormat>
  <Paragraphs>353</Paragraphs>
  <Slides>53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9" baseType="lpstr">
      <vt:lpstr>Arial</vt:lpstr>
      <vt:lpstr>Arial-BoldMT+1</vt:lpstr>
      <vt:lpstr>Courier New</vt:lpstr>
      <vt:lpstr>Times New Roman</vt:lpstr>
      <vt:lpstr>seashors</vt:lpstr>
      <vt:lpstr>Photo Editor Photo</vt:lpstr>
      <vt:lpstr>Week 7</vt:lpstr>
      <vt:lpstr>Procedures</vt:lpstr>
      <vt:lpstr>Why Use Procedures?</vt:lpstr>
      <vt:lpstr>Why Procedures Cont.</vt:lpstr>
      <vt:lpstr>HLL Compilers ..</vt:lpstr>
      <vt:lpstr>MAL Procedure  Call &amp; Return Mechanism</vt:lpstr>
      <vt:lpstr>Reality -Procedure Execution Steps</vt:lpstr>
      <vt:lpstr>Procedure Execution Steps Cont.</vt:lpstr>
      <vt:lpstr>Procedure Execution Steps Cont.</vt:lpstr>
      <vt:lpstr>Procedure Call</vt:lpstr>
      <vt:lpstr>Procedure Return</vt:lpstr>
      <vt:lpstr>MAL Procedure Call Summary</vt:lpstr>
      <vt:lpstr>MIPS Jump Instructions</vt:lpstr>
      <vt:lpstr>Procedure Call and Return</vt:lpstr>
      <vt:lpstr>Nested Procedure Calls</vt:lpstr>
      <vt:lpstr>Nested Procedure Calls Cont.</vt:lpstr>
      <vt:lpstr>Dynamic Storage Allocation</vt:lpstr>
      <vt:lpstr>Recursive Procedure Calls</vt:lpstr>
      <vt:lpstr>MIPS System Stack</vt:lpstr>
      <vt:lpstr>Push</vt:lpstr>
      <vt:lpstr>Stacking the Return Address</vt:lpstr>
      <vt:lpstr>Pop</vt:lpstr>
      <vt:lpstr>Activation Records - Concept</vt:lpstr>
      <vt:lpstr>Saving and Restoring </vt:lpstr>
      <vt:lpstr>Pushing one at a time</vt:lpstr>
      <vt:lpstr>Push Activation Record then Increment sp</vt:lpstr>
      <vt:lpstr>Increment sp then   Push Activation Record  Most Common Method</vt:lpstr>
      <vt:lpstr>Accessing Parameters in the Procedure</vt:lpstr>
      <vt:lpstr>Caller-Saved/Callee-Saved Registers</vt:lpstr>
      <vt:lpstr>Caller-Saved/Callee-Saved Registers Cont.</vt:lpstr>
      <vt:lpstr>Passing Parameters</vt:lpstr>
      <vt:lpstr>Passing Parameters Cont.</vt:lpstr>
      <vt:lpstr>Passing Parameters Cont.</vt:lpstr>
      <vt:lpstr>Return Values</vt:lpstr>
      <vt:lpstr>Dynamic Storage Allocation</vt:lpstr>
      <vt:lpstr>Dynamic Storage Allocation (cont.)</vt:lpstr>
      <vt:lpstr>SumN Example</vt:lpstr>
      <vt:lpstr>SumN Example.</vt:lpstr>
      <vt:lpstr>SumN, Full AR creation</vt:lpstr>
      <vt:lpstr>SumN, Full AR creation.</vt:lpstr>
      <vt:lpstr>Fibonacci Sequence</vt:lpstr>
      <vt:lpstr>Fibonacci Sequence</vt:lpstr>
      <vt:lpstr>Fibonacci Sequence</vt:lpstr>
      <vt:lpstr>Fibonacci Sequence</vt:lpstr>
      <vt:lpstr>Fibonacci Sequence</vt:lpstr>
      <vt:lpstr>Fibonacci Sequence</vt:lpstr>
      <vt:lpstr>When to create an AR</vt:lpstr>
      <vt:lpstr>Dynamic and Static Links</vt:lpstr>
      <vt:lpstr>Static link Example</vt:lpstr>
      <vt:lpstr>Main () as a Procedure</vt:lpstr>
      <vt:lpstr>Global Data.</vt:lpstr>
      <vt:lpstr>Global Data</vt:lpstr>
      <vt:lpstr>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1P12 Week 8</dc:title>
  <dc:subject>COSC 1P12</dc:subject>
  <dc:creator>Andy Barbacki</dc:creator>
  <cp:keywords/>
  <dc:description/>
  <cp:lastModifiedBy>Dave Bockus</cp:lastModifiedBy>
  <cp:revision>104</cp:revision>
  <cp:lastPrinted>2000-11-07T20:48:12Z</cp:lastPrinted>
  <dcterms:created xsi:type="dcterms:W3CDTF">1998-11-01T16:32:58Z</dcterms:created>
  <dcterms:modified xsi:type="dcterms:W3CDTF">2024-03-11T19:07:35Z</dcterms:modified>
</cp:coreProperties>
</file>