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2" r:id="rId11"/>
    <p:sldId id="258" r:id="rId12"/>
    <p:sldId id="267" r:id="rId13"/>
    <p:sldId id="268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8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2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5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5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7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0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3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2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04D86-ED1B-4954-8DFC-64C61E3A54F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984D-61A3-4A77-914A-070425AA9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8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Week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 fontAlgn="base"/>
            <a:r>
              <a:rPr lang="en-US" b="0" i="0" dirty="0">
                <a:solidFill>
                  <a:srgbClr val="33475B"/>
                </a:solidFill>
                <a:effectLst/>
                <a:latin typeface="inherit"/>
              </a:rPr>
              <a:t>Tell me and I forget. Teach me and I remember. Involve me and I learn.</a:t>
            </a:r>
            <a:br>
              <a:rPr lang="en-US" b="0" i="0" dirty="0">
                <a:solidFill>
                  <a:srgbClr val="33475B"/>
                </a:solidFill>
                <a:effectLst/>
                <a:latin typeface="inherit"/>
              </a:rPr>
            </a:br>
            <a:br>
              <a:rPr lang="en-US" b="0" i="0" dirty="0">
                <a:solidFill>
                  <a:srgbClr val="33475B"/>
                </a:solidFill>
                <a:effectLst/>
                <a:latin typeface="inherit"/>
              </a:rPr>
            </a:br>
            <a:r>
              <a:rPr lang="en-US" b="0" i="0" dirty="0">
                <a:solidFill>
                  <a:srgbClr val="33475B"/>
                </a:solidFill>
                <a:effectLst/>
                <a:latin typeface="inherit"/>
              </a:rPr>
              <a:t>							 </a:t>
            </a:r>
            <a:r>
              <a:rPr lang="en-US" b="0" i="1" dirty="0">
                <a:solidFill>
                  <a:srgbClr val="33475B"/>
                </a:solidFill>
                <a:effectLst/>
                <a:latin typeface="inherit"/>
              </a:rPr>
              <a:t>-Benjamin Franklin</a:t>
            </a:r>
            <a:endParaRPr lang="en-US" b="0" i="0" dirty="0">
              <a:solidFill>
                <a:srgbClr val="33475B"/>
              </a:solidFill>
              <a:effectLst/>
              <a:latin typeface="inherit"/>
            </a:endParaRPr>
          </a:p>
          <a:p>
            <a:pPr algn="r"/>
            <a:br>
              <a:rPr lang="en-CA" dirty="0">
                <a:effectLst/>
              </a:rPr>
            </a:br>
            <a:endParaRPr lang="en-CA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7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MIPS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Uses a combination of Implicit and Condition registers</a:t>
            </a:r>
          </a:p>
          <a:p>
            <a:pPr lvl="1"/>
            <a:r>
              <a:rPr lang="en-CA" dirty="0"/>
              <a:t>86% of branches are equality or inequality, </a:t>
            </a:r>
            <a:r>
              <a:rPr lang="en-CA" dirty="0" err="1">
                <a:solidFill>
                  <a:srgbClr val="FF0000"/>
                </a:solidFill>
              </a:rPr>
              <a:t>beq</a:t>
            </a:r>
            <a:r>
              <a:rPr lang="en-CA" dirty="0">
                <a:solidFill>
                  <a:srgbClr val="FF0000"/>
                </a:solidFill>
              </a:rPr>
              <a:t> and </a:t>
            </a:r>
            <a:r>
              <a:rPr lang="en-CA" dirty="0" err="1">
                <a:solidFill>
                  <a:srgbClr val="FF0000"/>
                </a:solidFill>
              </a:rPr>
              <a:t>bne</a:t>
            </a:r>
            <a:endParaRPr lang="en-CA" dirty="0">
              <a:solidFill>
                <a:srgbClr val="FF0000"/>
              </a:solidFill>
            </a:endParaRPr>
          </a:p>
          <a:p>
            <a:pPr lvl="2"/>
            <a:r>
              <a:rPr lang="en-CA" dirty="0"/>
              <a:t>Compare 2 registers and branch</a:t>
            </a:r>
          </a:p>
          <a:p>
            <a:pPr lvl="2"/>
            <a:r>
              <a:rPr lang="en-CA" dirty="0"/>
              <a:t>These comparisons are implemented directly in hardware.</a:t>
            </a:r>
          </a:p>
          <a:p>
            <a:pPr marL="914400" lvl="2" indent="0">
              <a:buNone/>
            </a:pPr>
            <a:r>
              <a:rPr lang="en-CA" dirty="0"/>
              <a:t>OR</a:t>
            </a:r>
          </a:p>
          <a:p>
            <a:pPr lvl="2"/>
            <a:r>
              <a:rPr lang="en-CA" dirty="0"/>
              <a:t>Comparison to zero - </a:t>
            </a:r>
            <a:r>
              <a:rPr lang="en-CA" dirty="0" err="1">
                <a:solidFill>
                  <a:srgbClr val="FF0000"/>
                </a:solidFill>
              </a:rPr>
              <a:t>bgtz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bgez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bltz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blez</a:t>
            </a:r>
            <a:endParaRPr lang="en-CA" dirty="0">
              <a:solidFill>
                <a:srgbClr val="FF0000"/>
              </a:solidFill>
            </a:endParaRPr>
          </a:p>
          <a:p>
            <a:pPr lvl="2"/>
            <a:r>
              <a:rPr lang="en-CA" dirty="0"/>
              <a:t>Hardware implemented.</a:t>
            </a:r>
          </a:p>
          <a:p>
            <a:pPr lvl="1"/>
            <a:r>
              <a:rPr lang="en-CA" dirty="0"/>
              <a:t>14% of branches are Compare to an immediate</a:t>
            </a:r>
          </a:p>
          <a:p>
            <a:pPr lvl="2"/>
            <a:r>
              <a:rPr lang="en-CA" dirty="0"/>
              <a:t>Thus we have 2 instructions, </a:t>
            </a:r>
            <a:r>
              <a:rPr lang="en-CA" dirty="0" err="1"/>
              <a:t>slt</a:t>
            </a:r>
            <a:r>
              <a:rPr lang="en-CA" dirty="0"/>
              <a:t>, </a:t>
            </a:r>
            <a:r>
              <a:rPr lang="en-CA" dirty="0" err="1"/>
              <a:t>sltu</a:t>
            </a:r>
            <a:r>
              <a:rPr lang="en-CA" dirty="0"/>
              <a:t>, </a:t>
            </a:r>
            <a:r>
              <a:rPr lang="en-CA" dirty="0" err="1"/>
              <a:t>slti</a:t>
            </a:r>
            <a:r>
              <a:rPr lang="en-CA" dirty="0"/>
              <a:t>, etc. and the branch</a:t>
            </a:r>
          </a:p>
          <a:p>
            <a:r>
              <a:rPr lang="en-CA" dirty="0"/>
              <a:t>Makes sense that the first branch option is very efficient.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7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Print String Char by Char</a:t>
            </a:r>
            <a:br>
              <a:rPr lang="en-CA" dirty="0"/>
            </a:br>
            <a:r>
              <a:rPr lang="en-CA" sz="2800" dirty="0">
                <a:solidFill>
                  <a:srgbClr val="0070C0"/>
                </a:solidFill>
              </a:rPr>
              <a:t>while loop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2227160"/>
            <a:ext cx="9369354" cy="370169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494503" y="3008671"/>
            <a:ext cx="511278" cy="2172929"/>
            <a:chOff x="1494503" y="3008671"/>
            <a:chExt cx="511278" cy="2172929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494503" y="5181600"/>
              <a:ext cx="511278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504335" y="3008671"/>
              <a:ext cx="39330" cy="216309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670048" y="3008671"/>
            <a:ext cx="1938528" cy="2806913"/>
            <a:chOff x="2670048" y="3008671"/>
            <a:chExt cx="1938528" cy="2806913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4596384" y="3008671"/>
              <a:ext cx="12192" cy="277033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2670048" y="5791200"/>
              <a:ext cx="1901952" cy="2438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112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Print Char by Char</a:t>
            </a:r>
            <a:br>
              <a:rPr lang="en-CA" dirty="0"/>
            </a:br>
            <a:r>
              <a:rPr lang="en-CA" sz="2800" dirty="0" err="1">
                <a:solidFill>
                  <a:srgbClr val="0070C0"/>
                </a:solidFill>
              </a:rPr>
              <a:t>do_while</a:t>
            </a:r>
            <a:r>
              <a:rPr lang="en-CA" sz="2800" dirty="0">
                <a:solidFill>
                  <a:srgbClr val="0070C0"/>
                </a:solidFill>
              </a:rPr>
              <a:t> loop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599" y="1825625"/>
            <a:ext cx="7015013" cy="410915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329314" y="5419023"/>
            <a:ext cx="327259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329314" y="4013735"/>
            <a:ext cx="28875" cy="140528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0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Print Char by Char</a:t>
            </a:r>
            <a:br>
              <a:rPr lang="en-CA" dirty="0"/>
            </a:br>
            <a:r>
              <a:rPr lang="en-CA" sz="2800" dirty="0">
                <a:solidFill>
                  <a:srgbClr val="0070C0"/>
                </a:solidFill>
              </a:rPr>
              <a:t>for loop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798" y="1467652"/>
            <a:ext cx="6711566" cy="519448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627697" y="6343048"/>
            <a:ext cx="394636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08446" y="4331368"/>
            <a:ext cx="19251" cy="201168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970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6754" y="433137"/>
            <a:ext cx="6647046" cy="1257551"/>
          </a:xfrm>
        </p:spPr>
        <p:txBody>
          <a:bodyPr/>
          <a:lstStyle/>
          <a:p>
            <a:pPr algn="ctr"/>
            <a:r>
              <a:rPr lang="en-CA" dirty="0"/>
              <a:t>Letter Grade</a:t>
            </a:r>
            <a:br>
              <a:rPr lang="en-CA" dirty="0"/>
            </a:br>
            <a:r>
              <a:rPr lang="en-CA" sz="2400" dirty="0">
                <a:solidFill>
                  <a:srgbClr val="0070C0"/>
                </a:solidFill>
              </a:rPr>
              <a:t>case statement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90700"/>
            <a:ext cx="4407568" cy="615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41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F26B-C1F4-436C-9996-AA5B90EA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Branch vs. Jump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8E122-82A3-43CA-A6AA-77DD0D3B7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branch is relative to the PC.</a:t>
            </a:r>
          </a:p>
          <a:p>
            <a:pPr lvl="1"/>
            <a:r>
              <a:rPr lang="en-US" dirty="0"/>
              <a:t>An unconditional branch should be used within procedures to allow code to be moved in memory.</a:t>
            </a:r>
          </a:p>
          <a:p>
            <a:pPr lvl="1"/>
            <a:r>
              <a:rPr lang="en-US" dirty="0"/>
              <a:t>An unconditional jump is uses for absolute entry points.</a:t>
            </a:r>
          </a:p>
          <a:p>
            <a:r>
              <a:rPr lang="en-US" dirty="0"/>
              <a:t>E.g.</a:t>
            </a:r>
          </a:p>
          <a:p>
            <a:pPr lvl="1"/>
            <a:r>
              <a:rPr lang="en-US" dirty="0"/>
              <a:t>Dynamic link libraries (*.</a:t>
            </a:r>
            <a:r>
              <a:rPr lang="en-US" dirty="0" err="1"/>
              <a:t>dll</a:t>
            </a:r>
            <a:r>
              <a:rPr lang="en-US" dirty="0"/>
              <a:t>) use an export address table to define the methods which the </a:t>
            </a:r>
            <a:r>
              <a:rPr lang="en-US" dirty="0" err="1"/>
              <a:t>dll</a:t>
            </a:r>
            <a:r>
              <a:rPr lang="en-US" dirty="0"/>
              <a:t> supports. The address table is modified to reflect the entry points to methods in the </a:t>
            </a:r>
            <a:r>
              <a:rPr lang="en-US" dirty="0" err="1"/>
              <a:t>dll</a:t>
            </a:r>
            <a:r>
              <a:rPr lang="en-US" dirty="0"/>
              <a:t>. This is done by the OS on </a:t>
            </a:r>
            <a:r>
              <a:rPr lang="en-US" dirty="0" err="1"/>
              <a:t>dll</a:t>
            </a:r>
            <a:r>
              <a:rPr lang="en-US" dirty="0"/>
              <a:t> load. Addresses in this table would use jump. </a:t>
            </a:r>
          </a:p>
          <a:p>
            <a:r>
              <a:rPr lang="en-US" dirty="0">
                <a:solidFill>
                  <a:srgbClr val="FF0000"/>
                </a:solidFill>
              </a:rPr>
              <a:t>Always use </a:t>
            </a:r>
            <a:r>
              <a:rPr lang="en-US" sz="3600" b="1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for unconditional branching within a procedure.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0328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End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9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Branching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Simplest is unconditional branch</a:t>
            </a:r>
          </a:p>
          <a:p>
            <a:pPr lvl="1"/>
            <a:r>
              <a:rPr lang="en-CA" dirty="0">
                <a:solidFill>
                  <a:srgbClr val="0070C0"/>
                </a:solidFill>
              </a:rPr>
              <a:t>b address</a:t>
            </a:r>
          </a:p>
          <a:p>
            <a:r>
              <a:rPr lang="en-CA" dirty="0"/>
              <a:t>Address is a label and points somewhere in the code section of the memory.</a:t>
            </a:r>
          </a:p>
          <a:p>
            <a:r>
              <a:rPr lang="en-CA" dirty="0"/>
              <a:t>Allows the PC to jump to a new location in memory to read the next opcode.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225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If Statement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306" y="1690688"/>
            <a:ext cx="7827645" cy="456892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767584" y="3779520"/>
            <a:ext cx="1731264" cy="633984"/>
            <a:chOff x="2767584" y="3779520"/>
            <a:chExt cx="1731264" cy="633984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498848" y="3779520"/>
              <a:ext cx="0" cy="621792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2767584" y="4413504"/>
              <a:ext cx="1731264" cy="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530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If else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466" y="2139505"/>
            <a:ext cx="10816170" cy="347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5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Condition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697221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Register where the bits represent specific states of the processor</a:t>
            </a:r>
          </a:p>
          <a:p>
            <a:r>
              <a:rPr lang="en-CA" dirty="0"/>
              <a:t>Each Processor will have a unique set of condition codes, but the general function remains the same.</a:t>
            </a:r>
          </a:p>
          <a:p>
            <a:r>
              <a:rPr lang="en-CA" dirty="0"/>
              <a:t>Below is the ARM processor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449" y="3857575"/>
            <a:ext cx="48672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1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Explicit Compare and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This type of branching uses 2 ALUs</a:t>
            </a:r>
          </a:p>
          <a:p>
            <a:pPr lvl="1"/>
            <a:r>
              <a:rPr lang="en-CA" dirty="0"/>
              <a:t>1st for address modification</a:t>
            </a:r>
          </a:p>
          <a:p>
            <a:pPr lvl="2"/>
            <a:r>
              <a:rPr lang="en-CA" dirty="0"/>
              <a:t>PC = PC + offset</a:t>
            </a:r>
          </a:p>
          <a:p>
            <a:pPr lvl="1"/>
            <a:r>
              <a:rPr lang="en-CA" dirty="0"/>
              <a:t>2</a:t>
            </a:r>
            <a:r>
              <a:rPr lang="en-CA" baseline="30000" dirty="0"/>
              <a:t>nd</a:t>
            </a:r>
            <a:r>
              <a:rPr lang="en-CA" dirty="0"/>
              <a:t> for the comparison.</a:t>
            </a:r>
          </a:p>
          <a:p>
            <a:r>
              <a:rPr lang="en-CA" dirty="0"/>
              <a:t>E.g. </a:t>
            </a:r>
          </a:p>
          <a:p>
            <a:pPr lvl="1"/>
            <a:r>
              <a:rPr lang="en-CA" dirty="0" err="1"/>
              <a:t>blt</a:t>
            </a:r>
            <a:r>
              <a:rPr lang="en-CA" dirty="0"/>
              <a:t> R1, 10, target  </a:t>
            </a:r>
            <a:r>
              <a:rPr lang="en-CA" dirty="0">
                <a:solidFill>
                  <a:srgbClr val="00B050"/>
                </a:solidFill>
              </a:rPr>
              <a:t>#if R1 &lt; 10 then </a:t>
            </a:r>
            <a:r>
              <a:rPr lang="en-CA" dirty="0" err="1">
                <a:solidFill>
                  <a:srgbClr val="00B050"/>
                </a:solidFill>
              </a:rPr>
              <a:t>goto</a:t>
            </a:r>
            <a:r>
              <a:rPr lang="en-CA" dirty="0">
                <a:solidFill>
                  <a:srgbClr val="00B050"/>
                </a:solidFill>
              </a:rPr>
              <a:t> target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5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Implicit Condition Codes.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General concept</a:t>
            </a:r>
          </a:p>
          <a:p>
            <a:pPr lvl="1"/>
            <a:r>
              <a:rPr lang="en-CA" dirty="0"/>
              <a:t>Set the condition codes by performing an ALU Operation.</a:t>
            </a:r>
          </a:p>
          <a:p>
            <a:pPr lvl="2"/>
            <a:r>
              <a:rPr lang="en-CA" dirty="0"/>
              <a:t>Virtually all ALU operations will set the condition codes.</a:t>
            </a:r>
          </a:p>
          <a:p>
            <a:pPr lvl="1"/>
            <a:r>
              <a:rPr lang="en-CA" dirty="0"/>
              <a:t>Branch according to the state of a particular code.</a:t>
            </a:r>
          </a:p>
          <a:p>
            <a:pPr lvl="1"/>
            <a:r>
              <a:rPr lang="en-CA" dirty="0"/>
              <a:t>E.g.</a:t>
            </a:r>
          </a:p>
          <a:p>
            <a:pPr lvl="2"/>
            <a:r>
              <a:rPr lang="en-CA" b="1" dirty="0"/>
              <a:t>Sub R1, R1, 1     </a:t>
            </a:r>
            <a:r>
              <a:rPr lang="en-CA" dirty="0">
                <a:solidFill>
                  <a:srgbClr val="00B050"/>
                </a:solidFill>
              </a:rPr>
              <a:t>#subtract 1 from register 1</a:t>
            </a:r>
          </a:p>
          <a:p>
            <a:pPr lvl="2"/>
            <a:r>
              <a:rPr lang="en-CA" b="1" dirty="0"/>
              <a:t>Bez End</a:t>
            </a:r>
            <a:r>
              <a:rPr lang="en-CA" dirty="0"/>
              <a:t>	</a:t>
            </a:r>
            <a:r>
              <a:rPr lang="en-CA" dirty="0">
                <a:solidFill>
                  <a:srgbClr val="00B050"/>
                </a:solidFill>
              </a:rPr>
              <a:t>#if condition code Z = 1 then branch</a:t>
            </a:r>
          </a:p>
          <a:p>
            <a:pPr lvl="2"/>
            <a:endParaRPr lang="en-CA" dirty="0"/>
          </a:p>
          <a:p>
            <a:pPr lvl="1"/>
            <a:r>
              <a:rPr lang="en-CA" dirty="0"/>
              <a:t>It is assumed that subtracting 1 from R1 could result in R1 becoming Zero</a:t>
            </a:r>
          </a:p>
          <a:p>
            <a:pPr lvl="2"/>
            <a:r>
              <a:rPr lang="en-CA" dirty="0"/>
              <a:t>When R1 becomes 0, the Z flag is set in the condition code.</a:t>
            </a:r>
          </a:p>
          <a:p>
            <a:pPr lvl="2"/>
            <a:r>
              <a:rPr lang="en-CA" dirty="0"/>
              <a:t>Bez (branch if zero) will branch if Z is set, otherwise it will fall through to the next instruction.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0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Condition Registers, Separate Branch inst.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Special instructions which will test for a specific property and only set that condition code</a:t>
            </a:r>
          </a:p>
          <a:p>
            <a:pPr lvl="1"/>
            <a:r>
              <a:rPr lang="en-CA" dirty="0"/>
              <a:t>E.g. Branch if $t2 &lt; 10</a:t>
            </a:r>
            <a:br>
              <a:rPr lang="en-CA" dirty="0"/>
            </a:br>
            <a:r>
              <a:rPr lang="en-CA" dirty="0"/>
              <a:t>	</a:t>
            </a:r>
            <a:r>
              <a:rPr lang="en-CA" dirty="0" err="1">
                <a:solidFill>
                  <a:srgbClr val="FF0000"/>
                </a:solidFill>
              </a:rPr>
              <a:t>blt</a:t>
            </a:r>
            <a:r>
              <a:rPr lang="en-CA" dirty="0">
                <a:solidFill>
                  <a:srgbClr val="FF0000"/>
                </a:solidFill>
              </a:rPr>
              <a:t> $t2, 10, skip</a:t>
            </a:r>
            <a:br>
              <a:rPr lang="en-CA" dirty="0"/>
            </a:br>
            <a:r>
              <a:rPr lang="en-CA" dirty="0"/>
              <a:t>Is expanded to:</a:t>
            </a:r>
          </a:p>
          <a:p>
            <a:pPr lvl="1"/>
            <a:r>
              <a:rPr lang="en-CA" dirty="0" err="1">
                <a:solidFill>
                  <a:srgbClr val="FF0000"/>
                </a:solidFill>
              </a:rPr>
              <a:t>slti</a:t>
            </a:r>
            <a:r>
              <a:rPr lang="en-CA" dirty="0">
                <a:solidFill>
                  <a:srgbClr val="FF0000"/>
                </a:solidFill>
              </a:rPr>
              <a:t> $1, $t2, 10  </a:t>
            </a:r>
            <a:r>
              <a:rPr lang="en-CA" dirty="0">
                <a:solidFill>
                  <a:srgbClr val="00B050"/>
                </a:solidFill>
              </a:rPr>
              <a:t>#set $1 = 1 if t2 &lt; 10</a:t>
            </a:r>
          </a:p>
          <a:p>
            <a:pPr lvl="1"/>
            <a:r>
              <a:rPr lang="en-CA" dirty="0" err="1">
                <a:solidFill>
                  <a:srgbClr val="FF0000"/>
                </a:solidFill>
              </a:rPr>
              <a:t>bne</a:t>
            </a:r>
            <a:r>
              <a:rPr lang="en-CA" dirty="0">
                <a:solidFill>
                  <a:srgbClr val="FF0000"/>
                </a:solidFill>
              </a:rPr>
              <a:t> $1, $0, </a:t>
            </a:r>
            <a:r>
              <a:rPr lang="en-CA" dirty="0">
                <a:solidFill>
                  <a:srgbClr val="00B0F0"/>
                </a:solidFill>
              </a:rPr>
              <a:t>2</a:t>
            </a:r>
            <a:r>
              <a:rPr lang="en-CA" dirty="0">
                <a:solidFill>
                  <a:srgbClr val="0070C0"/>
                </a:solidFill>
              </a:rPr>
              <a:t>   </a:t>
            </a:r>
            <a:r>
              <a:rPr lang="en-CA" dirty="0">
                <a:solidFill>
                  <a:srgbClr val="00B050"/>
                </a:solidFill>
              </a:rPr>
              <a:t>#2 is the offset for the PC in our example</a:t>
            </a:r>
          </a:p>
          <a:p>
            <a:pPr lvl="1"/>
            <a:endParaRPr lang="en-CA" dirty="0">
              <a:solidFill>
                <a:srgbClr val="00B050"/>
              </a:solidFill>
            </a:endParaRPr>
          </a:p>
          <a:p>
            <a:pPr lvl="1"/>
            <a:r>
              <a:rPr lang="en-CA" dirty="0">
                <a:solidFill>
                  <a:srgbClr val="002060"/>
                </a:solidFill>
              </a:rPr>
              <a:t>Note: </a:t>
            </a:r>
            <a:r>
              <a:rPr lang="en-CA" dirty="0" err="1">
                <a:solidFill>
                  <a:srgbClr val="002060"/>
                </a:solidFill>
              </a:rPr>
              <a:t>reg</a:t>
            </a:r>
            <a:r>
              <a:rPr lang="en-CA" dirty="0">
                <a:solidFill>
                  <a:srgbClr val="002060"/>
                </a:solidFill>
              </a:rPr>
              <a:t> $1 is the assembler reserved register</a:t>
            </a:r>
            <a:r>
              <a:rPr lang="en-CA" dirty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2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Code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09" y="2970325"/>
            <a:ext cx="3374958" cy="23863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709" y="2970325"/>
            <a:ext cx="7125799" cy="198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2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592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inherit</vt:lpstr>
      <vt:lpstr>Office Theme</vt:lpstr>
      <vt:lpstr>Week 6</vt:lpstr>
      <vt:lpstr>Branching Statements</vt:lpstr>
      <vt:lpstr>If Statement</vt:lpstr>
      <vt:lpstr>If else</vt:lpstr>
      <vt:lpstr>Condition Codes</vt:lpstr>
      <vt:lpstr>Explicit Compare and Branch</vt:lpstr>
      <vt:lpstr>Implicit Condition Codes.</vt:lpstr>
      <vt:lpstr>Condition Registers, Separate Branch inst.</vt:lpstr>
      <vt:lpstr>Code example</vt:lpstr>
      <vt:lpstr>MIPS</vt:lpstr>
      <vt:lpstr>Print String Char by Char while loop</vt:lpstr>
      <vt:lpstr>Print Char by Char do_while loop</vt:lpstr>
      <vt:lpstr>Print Char by Char for loop</vt:lpstr>
      <vt:lpstr>Letter Grade case statement</vt:lpstr>
      <vt:lpstr>Branch vs. Jump</vt:lpstr>
      <vt:lpstr>End</vt:lpstr>
    </vt:vector>
  </TitlesOfParts>
  <Company>Brock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6</dc:title>
  <dc:creator>Dave Bockus</dc:creator>
  <cp:lastModifiedBy>Dave Bockus</cp:lastModifiedBy>
  <cp:revision>30</cp:revision>
  <dcterms:created xsi:type="dcterms:W3CDTF">2018-10-17T16:11:32Z</dcterms:created>
  <dcterms:modified xsi:type="dcterms:W3CDTF">2021-10-26T19:28:30Z</dcterms:modified>
</cp:coreProperties>
</file>