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6" r:id="rId6"/>
    <p:sldId id="260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66" d="100"/>
          <a:sy n="66" d="100"/>
        </p:scale>
        <p:origin x="5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BC046-E412-4196-9854-FB8410701BAA}" type="datetimeFigureOut">
              <a:rPr lang="en-CA" smtClean="0"/>
              <a:t>2022-10-18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2DEC0-2783-4DED-B8B0-2517ECF6EA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942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B2BCD-96AA-4F08-89F8-2073E8543622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0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7242-16DA-4B9C-AA11-83295E3B3E72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1FB8A-CA3C-4B8E-8AC8-E6B40040245C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2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5805A-19EA-4A4C-A528-480467D2BA9C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6F20-9C1B-437E-8867-15F59DEFC6B4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1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A8E8-A506-4EED-A7BF-8B7961B83B3D}" type="datetime1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5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9460-F053-48B6-ACD8-14CB8FB8A629}" type="datetime1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2FC3-B929-48AA-913A-EE1F3BD0834E}" type="datetime1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1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FBC9-B609-4AF5-B7B3-99769CE415FD}" type="datetime1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4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95495-D9BD-4530-9D2A-21AD9BDB948D}" type="datetime1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4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D1CC1-6344-46BF-87BD-628518C9D7A2}" type="datetime1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2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096E4-3A2F-488A-B270-3167A4075594}" type="datetime1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EF528-B90A-4698-BACA-86498DD61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3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15354"/>
          </a:xfrm>
        </p:spPr>
        <p:txBody>
          <a:bodyPr/>
          <a:lstStyle/>
          <a:p>
            <a:r>
              <a:rPr lang="en-CA" dirty="0"/>
              <a:t>Week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Computers are like Old Testament gods; lots of rules and no mercy.</a:t>
            </a:r>
          </a:p>
          <a:p>
            <a:pPr algn="r"/>
            <a:r>
              <a:rPr lang="en-US" dirty="0">
                <a:solidFill>
                  <a:srgbClr val="00B0F0"/>
                </a:solidFill>
              </a:rPr>
              <a:t>Joseph Campbell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9FAD4E-C950-4DA1-BFB3-27CA0050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19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Load and Store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6852"/>
            <a:ext cx="10515600" cy="5250425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40% of all instructions will load and store data to/from the registers.</a:t>
            </a:r>
          </a:p>
          <a:p>
            <a:pPr lvl="1"/>
            <a:r>
              <a:rPr lang="en-CA" dirty="0" err="1"/>
              <a:t>Lw</a:t>
            </a:r>
            <a:r>
              <a:rPr lang="en-CA" dirty="0"/>
              <a:t> $t0, </a:t>
            </a:r>
            <a:r>
              <a:rPr lang="en-CA" dirty="0" err="1"/>
              <a:t>some_label</a:t>
            </a:r>
            <a:endParaRPr lang="en-CA" dirty="0"/>
          </a:p>
          <a:p>
            <a:pPr lvl="2"/>
            <a:r>
              <a:rPr lang="en-CA" dirty="0"/>
              <a:t>Get the contents of memory address “</a:t>
            </a:r>
            <a:r>
              <a:rPr lang="en-CA" dirty="0" err="1"/>
              <a:t>some_label</a:t>
            </a:r>
            <a:r>
              <a:rPr lang="en-CA" dirty="0"/>
              <a:t>” and place it into register $t0.</a:t>
            </a:r>
          </a:p>
          <a:p>
            <a:r>
              <a:rPr lang="en-CA" dirty="0"/>
              <a:t>At times it may be convenient to have the data address in the register</a:t>
            </a:r>
          </a:p>
          <a:p>
            <a:pPr lvl="1"/>
            <a:r>
              <a:rPr lang="en-CA" dirty="0" err="1"/>
              <a:t>Lw</a:t>
            </a:r>
            <a:r>
              <a:rPr lang="en-CA" dirty="0"/>
              <a:t> $t0, ($t1)</a:t>
            </a:r>
          </a:p>
          <a:p>
            <a:pPr lvl="2"/>
            <a:r>
              <a:rPr lang="en-CA" dirty="0"/>
              <a:t>($t1) indicates that the contents of $t1 is an address and should be treated as such. </a:t>
            </a:r>
          </a:p>
          <a:p>
            <a:pPr lvl="2"/>
            <a:r>
              <a:rPr lang="en-CA" dirty="0"/>
              <a:t>This implies that addresses can be contained in registers and are thus susceptible to arithmetic operations. </a:t>
            </a:r>
          </a:p>
          <a:p>
            <a:pPr lvl="2"/>
            <a:r>
              <a:rPr lang="en-CA" dirty="0"/>
              <a:t>This allows for dynamic addressing control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La $t0, </a:t>
            </a:r>
            <a:r>
              <a:rPr lang="en-US" dirty="0" err="1"/>
              <a:t>some_label</a:t>
            </a:r>
            <a:endParaRPr lang="en-US" dirty="0"/>
          </a:p>
          <a:p>
            <a:pPr lvl="2"/>
            <a:r>
              <a:rPr lang="en-US" dirty="0"/>
              <a:t>Loads the </a:t>
            </a:r>
            <a:r>
              <a:rPr lang="en-US" dirty="0" err="1"/>
              <a:t>some_label</a:t>
            </a:r>
            <a:r>
              <a:rPr lang="en-US" dirty="0"/>
              <a:t> address into a register.</a:t>
            </a:r>
          </a:p>
          <a:p>
            <a:r>
              <a:rPr lang="en-CA" dirty="0"/>
              <a:t>Store instructions will work the same way</a:t>
            </a:r>
          </a:p>
          <a:p>
            <a:pPr lvl="1"/>
            <a:r>
              <a:rPr lang="en-CA" dirty="0" err="1"/>
              <a:t>Sw</a:t>
            </a:r>
            <a:r>
              <a:rPr lang="en-CA" dirty="0"/>
              <a:t> $t0, </a:t>
            </a:r>
            <a:r>
              <a:rPr lang="en-CA" dirty="0" err="1"/>
              <a:t>some_label</a:t>
            </a:r>
            <a:r>
              <a:rPr lang="en-CA" dirty="0"/>
              <a:t>   -- in this case the contents of $t0 is placed into memory at </a:t>
            </a:r>
            <a:r>
              <a:rPr lang="en-CA" dirty="0" err="1"/>
              <a:t>some_label</a:t>
            </a:r>
            <a:endParaRPr lang="en-CA" dirty="0"/>
          </a:p>
          <a:p>
            <a:pPr lvl="1"/>
            <a:r>
              <a:rPr lang="en-CA" dirty="0" err="1"/>
              <a:t>Sw</a:t>
            </a:r>
            <a:r>
              <a:rPr lang="en-CA" dirty="0"/>
              <a:t> $t0, ($t1)   - has a similar effect.</a:t>
            </a:r>
          </a:p>
          <a:p>
            <a:pPr marL="457200" lvl="1" indent="0">
              <a:buNone/>
            </a:pPr>
            <a:endParaRPr lang="en-CA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E7638-5009-4326-8760-FA8A85D3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3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Hello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9458" y="1825625"/>
            <a:ext cx="4874342" cy="4351338"/>
          </a:xfrm>
        </p:spPr>
        <p:txBody>
          <a:bodyPr/>
          <a:lstStyle/>
          <a:p>
            <a:r>
              <a:rPr lang="en-CA" dirty="0"/>
              <a:t>Strings can be defined as being null terminated or not.</a:t>
            </a:r>
          </a:p>
          <a:p>
            <a:r>
              <a:rPr lang="en-CA" dirty="0"/>
              <a:t>.</a:t>
            </a:r>
            <a:r>
              <a:rPr lang="en-CA" dirty="0" err="1"/>
              <a:t>asciiz</a:t>
            </a:r>
            <a:r>
              <a:rPr lang="en-CA" dirty="0"/>
              <a:t> is null terminated.</a:t>
            </a:r>
          </a:p>
          <a:p>
            <a:r>
              <a:rPr lang="en-CA" dirty="0"/>
              <a:t>La $a0, </a:t>
            </a:r>
            <a:r>
              <a:rPr lang="en-CA" dirty="0" err="1"/>
              <a:t>msg</a:t>
            </a:r>
            <a:r>
              <a:rPr lang="en-CA" dirty="0"/>
              <a:t> will load the base address of </a:t>
            </a:r>
            <a:r>
              <a:rPr lang="en-CA" dirty="0" err="1"/>
              <a:t>msg</a:t>
            </a:r>
            <a:r>
              <a:rPr lang="en-CA" dirty="0"/>
              <a:t> into $a0 for the </a:t>
            </a:r>
            <a:r>
              <a:rPr lang="en-CA" dirty="0" err="1"/>
              <a:t>syscall</a:t>
            </a:r>
            <a:endParaRPr lang="en-CA" dirty="0"/>
          </a:p>
          <a:p>
            <a:r>
              <a:rPr lang="en-CA" dirty="0" err="1"/>
              <a:t>Syscall</a:t>
            </a:r>
            <a:r>
              <a:rPr lang="en-CA" dirty="0"/>
              <a:t> will output the entire message </a:t>
            </a:r>
            <a:r>
              <a:rPr lang="en-CA" dirty="0" err="1"/>
              <a:t>upto</a:t>
            </a:r>
            <a:r>
              <a:rPr lang="en-CA" dirty="0"/>
              <a:t> the null character at the end of the string.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685" y="1560154"/>
            <a:ext cx="5276850" cy="331762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2651D-C212-4719-A6BB-5D7163BA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59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715" y="385509"/>
            <a:ext cx="10515600" cy="1325563"/>
          </a:xfrm>
        </p:spPr>
        <p:txBody>
          <a:bodyPr/>
          <a:lstStyle/>
          <a:p>
            <a:pPr algn="ctr"/>
            <a:r>
              <a:rPr lang="en-CA" dirty="0"/>
              <a:t>Hello World!.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3168" y="1690688"/>
            <a:ext cx="10515600" cy="1465467"/>
          </a:xfrm>
        </p:spPr>
        <p:txBody>
          <a:bodyPr>
            <a:normAutofit lnSpcReduction="10000"/>
          </a:bodyPr>
          <a:lstStyle/>
          <a:p>
            <a:r>
              <a:rPr lang="en-CA" dirty="0"/>
              <a:t>Stored in memory as a series of bytes.</a:t>
            </a:r>
          </a:p>
          <a:p>
            <a:r>
              <a:rPr lang="en-CA" dirty="0"/>
              <a:t>Note the low byte of each word is on the right.</a:t>
            </a:r>
          </a:p>
          <a:p>
            <a:r>
              <a:rPr lang="en-CA" dirty="0"/>
              <a:t>Null terminator is a 0.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44" y="5079898"/>
            <a:ext cx="11364992" cy="907947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8302752" y="3779520"/>
            <a:ext cx="3250151" cy="1874028"/>
            <a:chOff x="8302752" y="3779520"/>
            <a:chExt cx="3250151" cy="1874028"/>
          </a:xfrm>
        </p:grpSpPr>
        <p:sp>
          <p:nvSpPr>
            <p:cNvPr id="7" name="Rectangle 6"/>
            <p:cNvSpPr/>
            <p:nvPr/>
          </p:nvSpPr>
          <p:spPr>
            <a:xfrm>
              <a:off x="11257935" y="5378245"/>
              <a:ext cx="294968" cy="27530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9875520" y="4425851"/>
              <a:ext cx="1382415" cy="95239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302752" y="3779520"/>
              <a:ext cx="1572768" cy="64633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CA" dirty="0"/>
                <a:t>String terminator.</a:t>
              </a:r>
              <a:endParaRPr lang="en-US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687CF-22A9-49CE-B21C-6F2202A8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89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Hello World!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4368" y="1825625"/>
            <a:ext cx="4599432" cy="3124327"/>
          </a:xfrm>
        </p:spPr>
        <p:txBody>
          <a:bodyPr/>
          <a:lstStyle/>
          <a:p>
            <a:r>
              <a:rPr lang="en-CA" dirty="0"/>
              <a:t>Note what happens when we remove the terminator from the first string.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1690688"/>
            <a:ext cx="4000500" cy="226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715415"/>
            <a:ext cx="7389947" cy="113557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E6FCC-B3C5-43E2-8CF7-8EAD5BC0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41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Byte Addressable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4512" y="1496441"/>
            <a:ext cx="4501896" cy="4351338"/>
          </a:xfrm>
        </p:spPr>
        <p:txBody>
          <a:bodyPr/>
          <a:lstStyle/>
          <a:p>
            <a:r>
              <a:rPr lang="en-CA" dirty="0"/>
              <a:t>MIPs uses byte addressable memory.</a:t>
            </a:r>
          </a:p>
          <a:p>
            <a:r>
              <a:rPr lang="en-CA" dirty="0"/>
              <a:t>Each address refers to a unique byte in memory.</a:t>
            </a:r>
          </a:p>
          <a:p>
            <a:r>
              <a:rPr lang="en-CA" dirty="0"/>
              <a:t>Words are collections of 4 bytes, and reside on addresses exactly divisible by 4.</a:t>
            </a:r>
          </a:p>
          <a:p>
            <a:r>
              <a:rPr lang="en-CA" dirty="0"/>
              <a:t>First 3 lines can be reduced to:  </a:t>
            </a:r>
            <a:r>
              <a:rPr lang="en-CA" dirty="0">
                <a:solidFill>
                  <a:srgbClr val="FF0000"/>
                </a:solidFill>
              </a:rPr>
              <a:t>lb $t1, </a:t>
            </a:r>
            <a:r>
              <a:rPr lang="en-CA" dirty="0" err="1">
                <a:solidFill>
                  <a:srgbClr val="FF0000"/>
                </a:solidFill>
              </a:rPr>
              <a:t>msg</a:t>
            </a:r>
            <a:r>
              <a:rPr lang="en-CA" dirty="0">
                <a:solidFill>
                  <a:srgbClr val="FF0000"/>
                </a:solidFill>
              </a:rPr>
              <a:t> + 4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14" y="1866709"/>
            <a:ext cx="6327458" cy="424148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88BC86-D2DE-4006-91DA-23B6A23D5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48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182245"/>
            <a:ext cx="4672584" cy="1325563"/>
          </a:xfrm>
        </p:spPr>
        <p:txBody>
          <a:bodyPr/>
          <a:lstStyle/>
          <a:p>
            <a:pPr algn="ctr"/>
            <a:r>
              <a:rPr lang="en-CA" dirty="0"/>
              <a:t>Simple Arithmetic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68" y="5594194"/>
            <a:ext cx="8305800" cy="816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904" y="378713"/>
            <a:ext cx="6262340" cy="5031991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0688" y="1507808"/>
            <a:ext cx="5035296" cy="3153347"/>
          </a:xfrm>
        </p:spPr>
        <p:txBody>
          <a:bodyPr/>
          <a:lstStyle/>
          <a:p>
            <a:r>
              <a:rPr lang="en-CA" dirty="0"/>
              <a:t>Variables x and y are defined and given 4 bytes of space in memory.</a:t>
            </a:r>
          </a:p>
          <a:p>
            <a:r>
              <a:rPr lang="en-CA" dirty="0"/>
              <a:t>Result is placed in x which appears first in the </a:t>
            </a:r>
            <a:r>
              <a:rPr lang="en-CA" dirty="0">
                <a:solidFill>
                  <a:srgbClr val="FF0000"/>
                </a:solidFill>
              </a:rPr>
              <a:t>.data </a:t>
            </a:r>
            <a:r>
              <a:rPr lang="en-CA" dirty="0"/>
              <a:t>section, see below.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B13F23-5826-4289-A390-2A588C8C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35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432" y="2669413"/>
            <a:ext cx="10515600" cy="1325563"/>
          </a:xfrm>
        </p:spPr>
        <p:txBody>
          <a:bodyPr/>
          <a:lstStyle/>
          <a:p>
            <a:pPr algn="ctr"/>
            <a:r>
              <a:rPr lang="en-CA" dirty="0"/>
              <a:t>End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A3407F-142A-4231-9836-B19827A6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MIPs Assembler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Like most High Level Languages, assembly uses much of the same practices.</a:t>
            </a:r>
          </a:p>
          <a:p>
            <a:pPr lvl="1"/>
            <a:r>
              <a:rPr lang="en-CA" dirty="0"/>
              <a:t>Enter text as Assembly Code</a:t>
            </a:r>
          </a:p>
          <a:p>
            <a:pPr lvl="1"/>
            <a:r>
              <a:rPr lang="en-CA" dirty="0"/>
              <a:t>Assemble the code producing machine code</a:t>
            </a:r>
          </a:p>
          <a:p>
            <a:pPr lvl="1"/>
            <a:r>
              <a:rPr lang="en-CA" dirty="0"/>
              <a:t>Run the machine code.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9D0D8-0F08-4D18-9B9F-71E7B56D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1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8E31D-CD2D-4114-B75B-C0A72A55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Basic program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59437-4EE3-4D72-B517-C150A2E5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8784"/>
            <a:ext cx="10515600" cy="2612812"/>
          </a:xfrm>
        </p:spPr>
        <p:txBody>
          <a:bodyPr/>
          <a:lstStyle/>
          <a:p>
            <a:r>
              <a:rPr lang="en-CA" dirty="0"/>
              <a:t>data</a:t>
            </a:r>
          </a:p>
          <a:p>
            <a:pPr marL="914400" lvl="2" indent="0">
              <a:buNone/>
            </a:pPr>
            <a:r>
              <a:rPr lang="en-CA" dirty="0"/>
              <a:t>Variables are declared here</a:t>
            </a:r>
          </a:p>
          <a:p>
            <a:r>
              <a:rPr lang="en-CA" dirty="0"/>
              <a:t>text</a:t>
            </a:r>
          </a:p>
          <a:p>
            <a:pPr marL="914400" lvl="2" indent="0">
              <a:buNone/>
            </a:pPr>
            <a:r>
              <a:rPr lang="en-CA" dirty="0"/>
              <a:t>Code goes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6AE06-0E78-4F23-93B1-0ECB8F25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9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Basic Program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3B37FD-7648-4730-AFE2-3B7766C6F79A}"/>
              </a:ext>
            </a:extLst>
          </p:cNvPr>
          <p:cNvSpPr/>
          <p:nvPr/>
        </p:nvSpPr>
        <p:spPr>
          <a:xfrm>
            <a:off x="1023991" y="177301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#This is where variable definitions go</a:t>
            </a:r>
          </a:p>
          <a:p>
            <a:r>
              <a:rPr lang="en-US" dirty="0">
                <a:solidFill>
                  <a:srgbClr val="7030A0"/>
                </a:solidFill>
              </a:rPr>
              <a:t>.data</a:t>
            </a:r>
          </a:p>
          <a:p>
            <a:r>
              <a:rPr lang="en-US" dirty="0" err="1"/>
              <a:t>theSolution</a:t>
            </a:r>
            <a:r>
              <a:rPr lang="en-US" dirty="0"/>
              <a:t>:	.</a:t>
            </a:r>
            <a:r>
              <a:rPr lang="en-US" dirty="0">
                <a:solidFill>
                  <a:srgbClr val="7030A0"/>
                </a:solidFill>
              </a:rPr>
              <a:t>word</a:t>
            </a:r>
            <a:r>
              <a:rPr lang="en-US" dirty="0"/>
              <a:t> 42	</a:t>
            </a:r>
            <a:r>
              <a:rPr lang="en-US" dirty="0">
                <a:solidFill>
                  <a:srgbClr val="00B050"/>
                </a:solidFill>
              </a:rPr>
              <a:t>#in decimal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#This is where code goes</a:t>
            </a:r>
          </a:p>
          <a:p>
            <a:r>
              <a:rPr lang="en-US" dirty="0">
                <a:solidFill>
                  <a:srgbClr val="7030A0"/>
                </a:solidFill>
              </a:rPr>
              <a:t>.text</a:t>
            </a:r>
          </a:p>
          <a:p>
            <a:r>
              <a:rPr lang="en-US" dirty="0"/>
              <a:t>Main:	</a:t>
            </a:r>
          </a:p>
          <a:p>
            <a:r>
              <a:rPr lang="en-US" dirty="0"/>
              <a:t>	</a:t>
            </a:r>
            <a:r>
              <a:rPr lang="en-US" dirty="0" err="1">
                <a:solidFill>
                  <a:srgbClr val="00B0F0"/>
                </a:solidFill>
              </a:rPr>
              <a:t>lw</a:t>
            </a:r>
            <a:r>
              <a:rPr lang="en-US" dirty="0"/>
              <a:t> $t0,theSolution  </a:t>
            </a:r>
            <a:r>
              <a:rPr lang="en-US" dirty="0">
                <a:solidFill>
                  <a:srgbClr val="00B050"/>
                </a:solidFill>
              </a:rPr>
              <a:t>	#load value stored at address</a:t>
            </a:r>
          </a:p>
          <a:p>
            <a:r>
              <a:rPr lang="en-US" dirty="0"/>
              <a:t>	</a:t>
            </a:r>
            <a:r>
              <a:rPr lang="en-US" dirty="0" err="1">
                <a:solidFill>
                  <a:srgbClr val="00B0F0"/>
                </a:solidFill>
              </a:rPr>
              <a:t>addi</a:t>
            </a:r>
            <a:r>
              <a:rPr lang="en-US" dirty="0"/>
              <a:t> $t0,$t0, 3     	</a:t>
            </a:r>
            <a:r>
              <a:rPr lang="en-US" dirty="0">
                <a:solidFill>
                  <a:srgbClr val="00B050"/>
                </a:solidFill>
              </a:rPr>
              <a:t>#add 3 onto 42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move</a:t>
            </a:r>
            <a:r>
              <a:rPr lang="en-US" dirty="0"/>
              <a:t> $a0, $t0	</a:t>
            </a:r>
            <a:r>
              <a:rPr lang="en-US" dirty="0">
                <a:solidFill>
                  <a:srgbClr val="00B050"/>
                </a:solidFill>
              </a:rPr>
              <a:t>#output our value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li</a:t>
            </a:r>
            <a:r>
              <a:rPr lang="en-US" dirty="0"/>
              <a:t> $v0, 1</a:t>
            </a:r>
          </a:p>
          <a:p>
            <a:r>
              <a:rPr lang="en-US" dirty="0"/>
              <a:t>	</a:t>
            </a:r>
            <a:r>
              <a:rPr lang="en-US" dirty="0" err="1">
                <a:solidFill>
                  <a:srgbClr val="00B0F0"/>
                </a:solidFill>
              </a:rPr>
              <a:t>syscall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		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00B0F0"/>
                </a:solidFill>
              </a:rPr>
              <a:t>li</a:t>
            </a:r>
            <a:r>
              <a:rPr lang="en-US" dirty="0"/>
              <a:t> $v0, 10		</a:t>
            </a:r>
            <a:r>
              <a:rPr lang="en-US" dirty="0">
                <a:solidFill>
                  <a:srgbClr val="00B050"/>
                </a:solidFill>
              </a:rPr>
              <a:t># </a:t>
            </a:r>
            <a:r>
              <a:rPr lang="en-US" dirty="0" err="1">
                <a:solidFill>
                  <a:srgbClr val="00B050"/>
                </a:solidFill>
              </a:rPr>
              <a:t>Systemcall</a:t>
            </a:r>
            <a:r>
              <a:rPr lang="en-US" dirty="0">
                <a:solidFill>
                  <a:srgbClr val="00B050"/>
                </a:solidFill>
              </a:rPr>
              <a:t> code exit</a:t>
            </a:r>
          </a:p>
          <a:p>
            <a:r>
              <a:rPr lang="en-US" dirty="0"/>
              <a:t>	</a:t>
            </a:r>
            <a:r>
              <a:rPr lang="en-US" dirty="0" err="1">
                <a:solidFill>
                  <a:srgbClr val="00B0F0"/>
                </a:solidFill>
              </a:rPr>
              <a:t>syscall</a:t>
            </a:r>
            <a:endParaRPr lang="en-CA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53C322-346E-4A0A-8C79-E748B6BF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Basic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All labels are denoted as:</a:t>
            </a:r>
          </a:p>
          <a:p>
            <a:pPr lvl="1"/>
            <a:r>
              <a:rPr lang="en-CA" dirty="0" err="1">
                <a:solidFill>
                  <a:srgbClr val="FF0000"/>
                </a:solidFill>
              </a:rPr>
              <a:t>someVariableName</a:t>
            </a:r>
            <a:r>
              <a:rPr lang="en-CA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CA" dirty="0"/>
              <a:t>All of these can be viewed as memory addresses.</a:t>
            </a:r>
          </a:p>
          <a:p>
            <a:pPr lvl="1"/>
            <a:r>
              <a:rPr lang="en-CA" dirty="0"/>
              <a:t>These are sometimes referred to as symbolic addresses</a:t>
            </a:r>
          </a:p>
          <a:p>
            <a:pPr lvl="1"/>
            <a:r>
              <a:rPr lang="en-CA" dirty="0"/>
              <a:t>The Assembler will use these to:</a:t>
            </a:r>
          </a:p>
          <a:p>
            <a:pPr lvl="2"/>
            <a:r>
              <a:rPr lang="en-CA" dirty="0"/>
              <a:t>Reference memory location</a:t>
            </a:r>
          </a:p>
          <a:p>
            <a:pPr lvl="2"/>
            <a:r>
              <a:rPr lang="en-CA" dirty="0"/>
              <a:t>Control program flow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1A12F-5FF3-4E1A-BA0D-C22C2BCF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9850-21DC-4B68-9790-C303065B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BIOS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B490B-85D6-403B-801D-86C125A3F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959"/>
            <a:ext cx="10515600" cy="4695004"/>
          </a:xfrm>
        </p:spPr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B</a:t>
            </a:r>
            <a:r>
              <a:rPr lang="en-CA" dirty="0"/>
              <a:t>asic </a:t>
            </a:r>
            <a:r>
              <a:rPr lang="en-CA" dirty="0">
                <a:solidFill>
                  <a:srgbClr val="FF0000"/>
                </a:solidFill>
              </a:rPr>
              <a:t>I</a:t>
            </a:r>
            <a:r>
              <a:rPr lang="en-CA" dirty="0"/>
              <a:t>nput </a:t>
            </a:r>
            <a:r>
              <a:rPr lang="en-CA" dirty="0">
                <a:solidFill>
                  <a:srgbClr val="FF0000"/>
                </a:solidFill>
              </a:rPr>
              <a:t>O</a:t>
            </a:r>
            <a:r>
              <a:rPr lang="en-CA" dirty="0"/>
              <a:t>utput </a:t>
            </a:r>
            <a:r>
              <a:rPr lang="en-CA" dirty="0">
                <a:solidFill>
                  <a:srgbClr val="FF0000"/>
                </a:solidFill>
              </a:rPr>
              <a:t>S</a:t>
            </a:r>
            <a:r>
              <a:rPr lang="en-CA" dirty="0"/>
              <a:t>ystem</a:t>
            </a:r>
          </a:p>
          <a:p>
            <a:pPr lvl="1"/>
            <a:r>
              <a:rPr lang="en-CA" dirty="0"/>
              <a:t>All </a:t>
            </a:r>
            <a:r>
              <a:rPr lang="en-CA" dirty="0" err="1"/>
              <a:t>cpu</a:t>
            </a:r>
            <a:r>
              <a:rPr lang="en-CA" dirty="0"/>
              <a:t> architectures have one, just the name may be different.</a:t>
            </a:r>
          </a:p>
          <a:p>
            <a:pPr lvl="1"/>
            <a:r>
              <a:rPr lang="en-CA" dirty="0"/>
              <a:t>X86 it is called the BIOS</a:t>
            </a:r>
          </a:p>
          <a:p>
            <a:pPr lvl="2"/>
            <a:r>
              <a:rPr lang="en-CA" dirty="0"/>
              <a:t>Recall your PC has a BIOS</a:t>
            </a:r>
          </a:p>
          <a:p>
            <a:pPr lvl="1"/>
            <a:r>
              <a:rPr lang="en-CA" dirty="0"/>
              <a:t>MIPs refers to it as the firmware routines</a:t>
            </a:r>
          </a:p>
          <a:p>
            <a:r>
              <a:rPr lang="en-CA" dirty="0"/>
              <a:t>BIOS routines are drivers located in the firmware which interface the OS to the hardware.</a:t>
            </a:r>
          </a:p>
          <a:p>
            <a:pPr lvl="1"/>
            <a:r>
              <a:rPr lang="en-CA" dirty="0"/>
              <a:t>The OS has access to these, but are protected from user programs.</a:t>
            </a:r>
          </a:p>
          <a:p>
            <a:pPr lvl="1"/>
            <a:r>
              <a:rPr lang="en-CA" dirty="0"/>
              <a:t>User software can access these OS routines which access the firmware by making system calls to the OS.</a:t>
            </a:r>
          </a:p>
          <a:p>
            <a:pPr lvl="1"/>
            <a:r>
              <a:rPr lang="en-CA" dirty="0"/>
              <a:t>To protect these subroutines, the OS switches to </a:t>
            </a:r>
            <a:r>
              <a:rPr lang="en-CA" dirty="0">
                <a:solidFill>
                  <a:srgbClr val="FF0000"/>
                </a:solidFill>
              </a:rPr>
              <a:t>Kernel Mode</a:t>
            </a:r>
            <a:r>
              <a:rPr lang="en-CA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ACB7B-B9EC-48FE-A676-F8946B2CE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7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OS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61852" cy="4351338"/>
          </a:xfrm>
        </p:spPr>
        <p:txBody>
          <a:bodyPr>
            <a:normAutofit fontScale="92500"/>
          </a:bodyPr>
          <a:lstStyle/>
          <a:p>
            <a:r>
              <a:rPr lang="en-CA" dirty="0"/>
              <a:t>Figure to the right shows a typical system.</a:t>
            </a:r>
          </a:p>
          <a:p>
            <a:r>
              <a:rPr lang="en-CA" dirty="0"/>
              <a:t>The </a:t>
            </a:r>
            <a:r>
              <a:rPr lang="en-CA" dirty="0">
                <a:solidFill>
                  <a:srgbClr val="FF0000"/>
                </a:solidFill>
              </a:rPr>
              <a:t>kernel</a:t>
            </a:r>
            <a:r>
              <a:rPr lang="en-CA" dirty="0"/>
              <a:t> is viewed as the green and purple sections.</a:t>
            </a:r>
          </a:p>
          <a:p>
            <a:r>
              <a:rPr lang="en-CA" dirty="0"/>
              <a:t>To get to any functionality you must go through protected system calls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238" y="1825625"/>
            <a:ext cx="6096851" cy="424874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A9FD96-6702-4C63-8789-1D13D9B2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7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Typical BIOS routine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33" y="1923947"/>
            <a:ext cx="3202858" cy="4351338"/>
          </a:xfrm>
        </p:spPr>
        <p:txBody>
          <a:bodyPr>
            <a:normAutofit/>
          </a:bodyPr>
          <a:lstStyle/>
          <a:p>
            <a:r>
              <a:rPr lang="en-CA" sz="2000" dirty="0"/>
              <a:t>User programs will load specific registers with output data, service #.</a:t>
            </a:r>
          </a:p>
          <a:p>
            <a:r>
              <a:rPr lang="en-CA" sz="2000" dirty="0"/>
              <a:t>Issue a </a:t>
            </a:r>
            <a:r>
              <a:rPr lang="en-CA" sz="2000" dirty="0" err="1"/>
              <a:t>syscall</a:t>
            </a:r>
            <a:r>
              <a:rPr lang="en-CA" sz="2000" dirty="0"/>
              <a:t>.</a:t>
            </a:r>
          </a:p>
          <a:p>
            <a:r>
              <a:rPr lang="en-CA" sz="2000" dirty="0"/>
              <a:t>OS determines what type of </a:t>
            </a:r>
            <a:r>
              <a:rPr lang="en-CA" sz="2000" dirty="0" err="1"/>
              <a:t>syscall</a:t>
            </a:r>
            <a:r>
              <a:rPr lang="en-CA" sz="2000" dirty="0"/>
              <a:t>, and processes the data accordingly.</a:t>
            </a:r>
          </a:p>
          <a:p>
            <a:r>
              <a:rPr lang="en-CA" sz="2000" dirty="0"/>
              <a:t>When complete, control returns to the user program.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360" y="1690688"/>
            <a:ext cx="7352239" cy="388420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07BDA-B174-4279-9018-3616E579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3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290" cy="1325563"/>
          </a:xfrm>
        </p:spPr>
        <p:txBody>
          <a:bodyPr/>
          <a:lstStyle/>
          <a:p>
            <a:pPr algn="ctr"/>
            <a:r>
              <a:rPr lang="en-CA" dirty="0"/>
              <a:t>Sys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45808" cy="4351338"/>
          </a:xfrm>
        </p:spPr>
        <p:txBody>
          <a:bodyPr/>
          <a:lstStyle/>
          <a:p>
            <a:r>
              <a:rPr lang="en-CA" dirty="0"/>
              <a:t>MIPs has 17 standard system calls.</a:t>
            </a:r>
          </a:p>
          <a:p>
            <a:r>
              <a:rPr lang="en-CA" dirty="0"/>
              <a:t>MARS simulator has extended </a:t>
            </a:r>
            <a:r>
              <a:rPr lang="en-CA"/>
              <a:t>system calls.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008" y="586556"/>
            <a:ext cx="5829300" cy="603885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FF264-3123-4B43-8DDD-B7B306C1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EF528-B90A-4698-BACA-86498DD610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9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768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Week 5</vt:lpstr>
      <vt:lpstr>MIPs Assembler</vt:lpstr>
      <vt:lpstr>Basic program format</vt:lpstr>
      <vt:lpstr>Basic Program</vt:lpstr>
      <vt:lpstr>Basic Program</vt:lpstr>
      <vt:lpstr>BIOS functions</vt:lpstr>
      <vt:lpstr>OS Kernel</vt:lpstr>
      <vt:lpstr>Typical BIOS routine example</vt:lpstr>
      <vt:lpstr>Sys Calls</vt:lpstr>
      <vt:lpstr>Load and Store Word</vt:lpstr>
      <vt:lpstr>Hello World</vt:lpstr>
      <vt:lpstr>Hello World!.</vt:lpstr>
      <vt:lpstr>Hello World!</vt:lpstr>
      <vt:lpstr>Byte Addressable Memory</vt:lpstr>
      <vt:lpstr>Simple Arithmetic</vt:lpstr>
      <vt:lpstr>End</vt:lpstr>
    </vt:vector>
  </TitlesOfParts>
  <Company>Brock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</dc:title>
  <dc:creator>Dave Bockus</dc:creator>
  <cp:lastModifiedBy>Dave Bockus</cp:lastModifiedBy>
  <cp:revision>31</cp:revision>
  <dcterms:created xsi:type="dcterms:W3CDTF">2018-10-02T19:34:56Z</dcterms:created>
  <dcterms:modified xsi:type="dcterms:W3CDTF">2022-10-18T13:02:48Z</dcterms:modified>
</cp:coreProperties>
</file>