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76" r:id="rId11"/>
    <p:sldId id="267" r:id="rId12"/>
    <p:sldId id="277" r:id="rId13"/>
    <p:sldId id="275" r:id="rId14"/>
    <p:sldId id="288" r:id="rId15"/>
    <p:sldId id="268" r:id="rId16"/>
    <p:sldId id="269" r:id="rId17"/>
    <p:sldId id="270" r:id="rId18"/>
    <p:sldId id="271" r:id="rId19"/>
    <p:sldId id="272" r:id="rId20"/>
    <p:sldId id="273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74" r:id="rId29"/>
    <p:sldId id="287" r:id="rId30"/>
    <p:sldId id="27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4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5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8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3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4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3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7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4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0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10E33-3CC4-42A4-82D9-40E0556B286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8040D-7D2F-4875-8D0A-170CA01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7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58887"/>
          </a:xfrm>
        </p:spPr>
        <p:txBody>
          <a:bodyPr/>
          <a:lstStyle/>
          <a:p>
            <a:r>
              <a:rPr lang="en-CA" dirty="0"/>
              <a:t>Week 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CA" sz="3200" dirty="0">
                <a:effectLst/>
              </a:rPr>
              <a:t>Enemies make you stronger, allies make you weaker.</a:t>
            </a:r>
          </a:p>
          <a:p>
            <a:pPr algn="r"/>
            <a:r>
              <a:rPr lang="en-CA" dirty="0">
                <a:solidFill>
                  <a:srgbClr val="0070C0"/>
                </a:solidFill>
                <a:effectLst/>
              </a:rPr>
              <a:t> Frank Herbert</a:t>
            </a:r>
            <a:r>
              <a:rPr lang="en-CA" dirty="0">
                <a:effectLst/>
              </a:rPr>
              <a:t/>
            </a:r>
            <a:br>
              <a:rPr lang="en-CA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47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MIPs Architecture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254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Introduction To MIPs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659923" cy="4351338"/>
          </a:xfrm>
        </p:spPr>
        <p:txBody>
          <a:bodyPr/>
          <a:lstStyle/>
          <a:p>
            <a:r>
              <a:rPr lang="en-CA" dirty="0"/>
              <a:t>Register file is central.</a:t>
            </a:r>
          </a:p>
          <a:p>
            <a:r>
              <a:rPr lang="en-CA" dirty="0"/>
              <a:t>All operations will involve the registers.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121" y="1825625"/>
            <a:ext cx="6181725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574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Another View of the R2000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702" y="1690688"/>
            <a:ext cx="3781425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09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062" y="306509"/>
            <a:ext cx="4542692" cy="1325563"/>
          </a:xfrm>
        </p:spPr>
        <p:txBody>
          <a:bodyPr/>
          <a:lstStyle/>
          <a:p>
            <a:r>
              <a:rPr lang="en-CA" dirty="0"/>
              <a:t>MIPS Register File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212" y="1439069"/>
            <a:ext cx="6196727" cy="506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3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Memory Layout in R2000/3000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06709"/>
            <a:ext cx="5651864" cy="4351338"/>
          </a:xfrm>
        </p:spPr>
        <p:txBody>
          <a:bodyPr/>
          <a:lstStyle/>
          <a:p>
            <a:r>
              <a:rPr lang="en-CA" dirty="0"/>
              <a:t>text segment: the code data segment </a:t>
            </a:r>
            <a:endParaRPr lang="en-CA" dirty="0" smtClean="0"/>
          </a:p>
          <a:p>
            <a:pPr marL="457200" lvl="1" indent="0">
              <a:buNone/>
            </a:pPr>
            <a:r>
              <a:rPr lang="en-CA" dirty="0" smtClean="0"/>
              <a:t>• </a:t>
            </a:r>
            <a:r>
              <a:rPr lang="en-CA" dirty="0">
                <a:solidFill>
                  <a:srgbClr val="FF0000"/>
                </a:solidFill>
              </a:rPr>
              <a:t>static data</a:t>
            </a:r>
            <a:r>
              <a:rPr lang="en-CA" dirty="0"/>
              <a:t>: objects whose size is known to the compiler &amp; whose lifetime is the whole program </a:t>
            </a:r>
            <a:r>
              <a:rPr lang="en-CA" dirty="0" smtClean="0"/>
              <a:t>execution</a:t>
            </a:r>
          </a:p>
          <a:p>
            <a:pPr marL="457200" lvl="1" indent="0">
              <a:buNone/>
            </a:pPr>
            <a:r>
              <a:rPr lang="en-CA" dirty="0"/>
              <a:t>	</a:t>
            </a:r>
            <a:r>
              <a:rPr lang="en-CA" dirty="0" smtClean="0"/>
              <a:t>Pointed to by </a:t>
            </a:r>
            <a:r>
              <a:rPr lang="en-US" dirty="0" err="1" smtClean="0"/>
              <a:t>gp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Shared memory.</a:t>
            </a:r>
            <a:r>
              <a:rPr lang="en-CA" dirty="0" smtClean="0"/>
              <a:t> </a:t>
            </a:r>
          </a:p>
          <a:p>
            <a:pPr marL="457200" lvl="1" indent="0">
              <a:buNone/>
            </a:pPr>
            <a:r>
              <a:rPr lang="en-CA" dirty="0" smtClean="0"/>
              <a:t>• </a:t>
            </a:r>
            <a:r>
              <a:rPr lang="en-CA" dirty="0">
                <a:solidFill>
                  <a:srgbClr val="FF0000"/>
                </a:solidFill>
              </a:rPr>
              <a:t>dynamic data</a:t>
            </a:r>
            <a:r>
              <a:rPr lang="en-CA" dirty="0"/>
              <a:t>: objects allocated as the program executes (</a:t>
            </a:r>
            <a:r>
              <a:rPr lang="en-CA" dirty="0" err="1"/>
              <a:t>malloc</a:t>
            </a:r>
            <a:r>
              <a:rPr lang="en-CA" dirty="0" smtClean="0"/>
              <a:t>) </a:t>
            </a:r>
            <a:r>
              <a:rPr lang="en-CA" dirty="0" smtClean="0">
                <a:solidFill>
                  <a:srgbClr val="FF0000"/>
                </a:solidFill>
              </a:rPr>
              <a:t>Heap Space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3383" y="1448753"/>
            <a:ext cx="539115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8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MIPs Instruction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122" y="2185715"/>
            <a:ext cx="62674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15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Register Format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562" y="1514475"/>
            <a:ext cx="6238875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36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Register Format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987" y="1733550"/>
            <a:ext cx="629602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18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Immediate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900" y="1909762"/>
            <a:ext cx="617220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99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Immediate Format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575" y="1733550"/>
            <a:ext cx="603885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8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Full Adder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437" y="1666875"/>
            <a:ext cx="595312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599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6771" y="1649657"/>
            <a:ext cx="6470393" cy="5143133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>
          <a:xfrm>
            <a:off x="3284661" y="253511"/>
            <a:ext cx="1962150" cy="1533525"/>
          </a:xfrm>
          <a:prstGeom prst="wedgeRectCallout">
            <a:avLst>
              <a:gd name="adj1" fmla="val 148323"/>
              <a:gd name="adj2" fmla="val 6775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IR contains some example instruction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1922584" y="2914650"/>
            <a:ext cx="2938281" cy="1533525"/>
          </a:xfrm>
          <a:prstGeom prst="wedgeRectCallout">
            <a:avLst>
              <a:gd name="adj1" fmla="val 159818"/>
              <a:gd name="adj2" fmla="val 354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Based on the format, </a:t>
            </a:r>
            <a:r>
              <a:rPr lang="en-CA" dirty="0" err="1">
                <a:solidFill>
                  <a:srgbClr val="FF0000"/>
                </a:solidFill>
              </a:rPr>
              <a:t>Rs,Rt</a:t>
            </a:r>
            <a:r>
              <a:rPr lang="en-CA" dirty="0">
                <a:solidFill>
                  <a:srgbClr val="FF0000"/>
                </a:solidFill>
              </a:rPr>
              <a:t> and Rd will always reference the register file. There values enter the ALU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7974808" y="72902"/>
            <a:ext cx="1962150" cy="1533525"/>
          </a:xfrm>
          <a:prstGeom prst="wedgeRectCallout">
            <a:avLst>
              <a:gd name="adj1" fmla="val 32415"/>
              <a:gd name="adj2" fmla="val 807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Immediate values directly enter the ALU.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92369" y="4736123"/>
            <a:ext cx="3048000" cy="1195754"/>
          </a:xfrm>
          <a:prstGeom prst="wedgeRectCallout">
            <a:avLst>
              <a:gd name="adj1" fmla="val 111224"/>
              <a:gd name="adj2" fmla="val 8334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ALU results go back to register file, these in turn can be loaded or stored to main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8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B96176-3E39-4C01-87D4-ADD0DEFA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688" y="79491"/>
            <a:ext cx="10515600" cy="1325563"/>
          </a:xfrm>
        </p:spPr>
        <p:txBody>
          <a:bodyPr/>
          <a:lstStyle/>
          <a:p>
            <a:pPr algn="ctr"/>
            <a:r>
              <a:rPr lang="en-CA" dirty="0"/>
              <a:t>Addressing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3B087E-2B86-4EB1-8E93-BCD99E9A6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054"/>
            <a:ext cx="10515600" cy="4771909"/>
          </a:xfrm>
        </p:spPr>
        <p:txBody>
          <a:bodyPr/>
          <a:lstStyle/>
          <a:p>
            <a:r>
              <a:rPr lang="en-CA" dirty="0"/>
              <a:t>Defines how information is moved</a:t>
            </a:r>
          </a:p>
          <a:p>
            <a:pPr lvl="1"/>
            <a:r>
              <a:rPr lang="en-CA" dirty="0"/>
              <a:t>To memory</a:t>
            </a:r>
          </a:p>
          <a:p>
            <a:pPr lvl="1"/>
            <a:r>
              <a:rPr lang="en-CA" dirty="0"/>
              <a:t>From memory</a:t>
            </a:r>
          </a:p>
          <a:p>
            <a:pPr lvl="1"/>
            <a:r>
              <a:rPr lang="en-CA" dirty="0"/>
              <a:t>Through the ALU</a:t>
            </a:r>
          </a:p>
          <a:p>
            <a:r>
              <a:rPr lang="en-CA" dirty="0"/>
              <a:t>Each type of CPU will have a defined set of valid modes.</a:t>
            </a:r>
          </a:p>
          <a:p>
            <a:pPr lvl="1"/>
            <a:r>
              <a:rPr lang="en-CA" dirty="0"/>
              <a:t>MIPS - 5 addressing modes</a:t>
            </a:r>
          </a:p>
          <a:p>
            <a:pPr lvl="1"/>
            <a:r>
              <a:rPr lang="en-CA" dirty="0"/>
              <a:t>X86 – 12 addressing modes</a:t>
            </a:r>
          </a:p>
          <a:p>
            <a:r>
              <a:rPr lang="en-CA" dirty="0"/>
              <a:t>The modes are realized in the instruction set architecture</a:t>
            </a:r>
          </a:p>
          <a:p>
            <a:pPr lvl="1"/>
            <a:r>
              <a:rPr lang="en-CA" dirty="0"/>
              <a:t>Define the assembly syntax.</a:t>
            </a:r>
          </a:p>
          <a:p>
            <a:r>
              <a:rPr lang="en-CA" dirty="0"/>
              <a:t>Modes are responsible how address resolution of each instruction is accomplished.</a:t>
            </a:r>
          </a:p>
        </p:txBody>
      </p:sp>
    </p:spTree>
    <p:extLst>
      <p:ext uri="{BB962C8B-B14F-4D97-AF65-F5344CB8AC3E}">
        <p14:creationId xmlns:p14="http://schemas.microsoft.com/office/powerpoint/2010/main" val="368011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82A192-FD91-492D-A9DC-40D831411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Effective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003621-BA87-435E-B485-C18B1B959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3817"/>
          </a:xfrm>
        </p:spPr>
        <p:txBody>
          <a:bodyPr/>
          <a:lstStyle/>
          <a:p>
            <a:r>
              <a:rPr lang="en-CA" dirty="0"/>
              <a:t>The result of an assembly instruction decode is an operator (opcode) and operand resolution.</a:t>
            </a:r>
          </a:p>
          <a:p>
            <a:r>
              <a:rPr lang="en-CA" dirty="0"/>
              <a:t>Operand resolution often calculates the effective address of the operand</a:t>
            </a:r>
          </a:p>
          <a:p>
            <a:pPr lvl="1"/>
            <a:r>
              <a:rPr lang="en-CA" dirty="0"/>
              <a:t>Memory location</a:t>
            </a:r>
          </a:p>
          <a:p>
            <a:pPr lvl="1"/>
            <a:r>
              <a:rPr lang="en-CA" dirty="0"/>
              <a:t>Register</a:t>
            </a:r>
          </a:p>
          <a:p>
            <a:r>
              <a:rPr lang="en-CA" dirty="0"/>
              <a:t>E.g.</a:t>
            </a:r>
          </a:p>
          <a:p>
            <a:pPr lvl="1"/>
            <a:r>
              <a:rPr lang="en-CA" dirty="0"/>
              <a:t>Add $t0, $t1,$t2 – each operand resolves to a register in the register file</a:t>
            </a:r>
          </a:p>
          <a:p>
            <a:pPr lvl="1"/>
            <a:r>
              <a:rPr lang="en-CA" dirty="0"/>
              <a:t>LW $t0, ($t2)  -- ($t2) resolves to a memory location</a:t>
            </a:r>
          </a:p>
          <a:p>
            <a:pPr lvl="1"/>
            <a:r>
              <a:rPr lang="en-CA" dirty="0"/>
              <a:t>SW $t0, 4($t2)  -- resolves to a memory location ($t2) + 4.</a:t>
            </a:r>
          </a:p>
          <a:p>
            <a:pPr lvl="1"/>
            <a:r>
              <a:rPr lang="en-CA" dirty="0"/>
              <a:t>LW $t0, label  -- label defines a memory address</a:t>
            </a:r>
          </a:p>
        </p:txBody>
      </p:sp>
    </p:spTree>
    <p:extLst>
      <p:ext uri="{BB962C8B-B14F-4D97-AF65-F5344CB8AC3E}">
        <p14:creationId xmlns:p14="http://schemas.microsoft.com/office/powerpoint/2010/main" val="1408270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0C1BA8-5E2E-43D4-BD42-F32BB06CC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Register Addressing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A0A773-0A0A-4456-803E-F17E75B6D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Instruction will only use registers from the register file.</a:t>
            </a:r>
          </a:p>
          <a:p>
            <a:pPr lvl="1"/>
            <a:r>
              <a:rPr lang="en-CA" dirty="0"/>
              <a:t>E.g. add $t0, $t1, $t2</a:t>
            </a:r>
          </a:p>
          <a:p>
            <a:r>
              <a:rPr lang="en-CA" dirty="0"/>
              <a:t>Can be read as the contents of $t1 + $t2 is stored in $t0.</a:t>
            </a:r>
          </a:p>
          <a:p>
            <a:r>
              <a:rPr lang="en-CA" dirty="0"/>
              <a:t>View registers in the register file as variables which can be directly accessed.</a:t>
            </a:r>
          </a:p>
        </p:txBody>
      </p:sp>
    </p:spTree>
    <p:extLst>
      <p:ext uri="{BB962C8B-B14F-4D97-AF65-F5344CB8AC3E}">
        <p14:creationId xmlns:p14="http://schemas.microsoft.com/office/powerpoint/2010/main" val="2102853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F5DD67-A2C5-4C51-B7F7-6CD5E0BD3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Base Displacement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F8C6FD-E108-4B23-B538-C01BFB9F7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Contents of a register is an address in memory.</a:t>
            </a:r>
          </a:p>
          <a:p>
            <a:pPr lvl="1"/>
            <a:r>
              <a:rPr lang="en-CA" dirty="0"/>
              <a:t>Defined when a register is in brackets</a:t>
            </a:r>
          </a:p>
          <a:p>
            <a:pPr lvl="1"/>
            <a:r>
              <a:rPr lang="en-CA" dirty="0"/>
              <a:t>E.g. </a:t>
            </a:r>
            <a:r>
              <a:rPr lang="en-CA" dirty="0" err="1"/>
              <a:t>lw</a:t>
            </a:r>
            <a:r>
              <a:rPr lang="en-CA" dirty="0"/>
              <a:t>, $t0, ($t1),    where register t1 contains a memory address.</a:t>
            </a:r>
          </a:p>
          <a:p>
            <a:r>
              <a:rPr lang="en-CA" dirty="0"/>
              <a:t>Offsets from this address are defined as:</a:t>
            </a:r>
          </a:p>
          <a:p>
            <a:pPr lvl="1"/>
            <a:r>
              <a:rPr lang="en-CA" dirty="0" err="1"/>
              <a:t>Lw</a:t>
            </a:r>
            <a:r>
              <a:rPr lang="en-CA" dirty="0"/>
              <a:t> $t0, 4($t1)</a:t>
            </a:r>
          </a:p>
          <a:p>
            <a:pPr lvl="1"/>
            <a:r>
              <a:rPr lang="en-CA" dirty="0"/>
              <a:t>Read as 1 word displaced from base address ($t1).</a:t>
            </a:r>
          </a:p>
          <a:p>
            <a:r>
              <a:rPr lang="en-CA" dirty="0">
                <a:solidFill>
                  <a:srgbClr val="FF0000"/>
                </a:solidFill>
              </a:rPr>
              <a:t>Usage</a:t>
            </a:r>
            <a:r>
              <a:rPr lang="en-CA" dirty="0"/>
              <a:t>: Record processing, where base of record is stored in the register, variables are offsets from the base.</a:t>
            </a:r>
          </a:p>
          <a:p>
            <a:r>
              <a:rPr lang="en-CA" dirty="0"/>
              <a:t>Note: </a:t>
            </a:r>
            <a:r>
              <a:rPr lang="en-CA" dirty="0">
                <a:solidFill>
                  <a:srgbClr val="FF0000"/>
                </a:solidFill>
              </a:rPr>
              <a:t>1 word is 4 bytes</a:t>
            </a:r>
            <a:r>
              <a:rPr lang="en-CA" dirty="0"/>
              <a:t>, so each word has a 4 byte offset.</a:t>
            </a:r>
          </a:p>
        </p:txBody>
      </p:sp>
    </p:spTree>
    <p:extLst>
      <p:ext uri="{BB962C8B-B14F-4D97-AF65-F5344CB8AC3E}">
        <p14:creationId xmlns:p14="http://schemas.microsoft.com/office/powerpoint/2010/main" val="1219349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D19E2D-6425-409C-9295-FB5BC767C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Immediate Addressing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756423-AA02-4312-B88E-B68DDC4F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Directly load a register with a defined value or literal</a:t>
            </a:r>
          </a:p>
          <a:p>
            <a:r>
              <a:rPr lang="en-CA" dirty="0"/>
              <a:t>E.g. li $t0, 0  -- puts the value 0 into register $t0.</a:t>
            </a:r>
          </a:p>
        </p:txBody>
      </p:sp>
    </p:spTree>
    <p:extLst>
      <p:ext uri="{BB962C8B-B14F-4D97-AF65-F5344CB8AC3E}">
        <p14:creationId xmlns:p14="http://schemas.microsoft.com/office/powerpoint/2010/main" val="1199689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8A3ACA-A82F-4043-8F6B-A954C7E91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PC Relative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F95F21-C04C-4132-A43C-F7483DDD4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Effective address is calculated relative to the PC. </a:t>
            </a:r>
          </a:p>
          <a:p>
            <a:pPr lvl="1"/>
            <a:r>
              <a:rPr lang="en-CA" dirty="0"/>
              <a:t>E.g. b label  -- Branch unconditionally</a:t>
            </a:r>
          </a:p>
          <a:p>
            <a:pPr lvl="1"/>
            <a:r>
              <a:rPr lang="en-CA" dirty="0"/>
              <a:t>Effective address is calculated as:</a:t>
            </a:r>
          </a:p>
          <a:p>
            <a:pPr lvl="2"/>
            <a:r>
              <a:rPr lang="en-CA" dirty="0"/>
              <a:t>PC + Offset where offset is signed allowing forward and backward branching</a:t>
            </a:r>
          </a:p>
        </p:txBody>
      </p:sp>
    </p:spTree>
    <p:extLst>
      <p:ext uri="{BB962C8B-B14F-4D97-AF65-F5344CB8AC3E}">
        <p14:creationId xmlns:p14="http://schemas.microsoft.com/office/powerpoint/2010/main" val="3455711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AC1226-9DE0-40E2-BFE5-F9B588AB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Pseudo PC Direct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C70DF2-D9EF-40D7-886E-4A764C8B9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Effective address is a direct memory address:</a:t>
            </a:r>
          </a:p>
          <a:p>
            <a:pPr lvl="1"/>
            <a:r>
              <a:rPr lang="en-CA" dirty="0"/>
              <a:t>E.g.  J target  where target is an absolute memory address</a:t>
            </a:r>
          </a:p>
          <a:p>
            <a:pPr lvl="1"/>
            <a:endParaRPr lang="en-CA" dirty="0"/>
          </a:p>
          <a:p>
            <a:r>
              <a:rPr lang="en-CA" dirty="0"/>
              <a:t>Usage jumping to a procedure</a:t>
            </a:r>
          </a:p>
          <a:p>
            <a:pPr lvl="1"/>
            <a:r>
              <a:rPr lang="en-CA" dirty="0"/>
              <a:t>Jumping to another process.</a:t>
            </a:r>
          </a:p>
        </p:txBody>
      </p:sp>
    </p:spTree>
    <p:extLst>
      <p:ext uri="{BB962C8B-B14F-4D97-AF65-F5344CB8AC3E}">
        <p14:creationId xmlns:p14="http://schemas.microsoft.com/office/powerpoint/2010/main" val="1193612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MIPs Addressing Modes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450" y="1833562"/>
            <a:ext cx="651510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851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Pseudo vs True Assembly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For convenience MIPs has a large set of Pseudo instructions, also called macro instructions.</a:t>
            </a:r>
          </a:p>
          <a:p>
            <a:r>
              <a:rPr lang="en-CA" dirty="0"/>
              <a:t>Assembler will expand these to true Assembly (instruction set architecture instructions).</a:t>
            </a:r>
          </a:p>
          <a:p>
            <a:pPr lvl="1"/>
            <a:r>
              <a:rPr lang="en-CA" dirty="0"/>
              <a:t>Makes coding easier. </a:t>
            </a:r>
          </a:p>
          <a:p>
            <a:r>
              <a:rPr lang="en-CA" dirty="0"/>
              <a:t>E.g. Load address</a:t>
            </a:r>
          </a:p>
          <a:p>
            <a:pPr lvl="1"/>
            <a:r>
              <a:rPr lang="en-CA" dirty="0"/>
              <a:t> </a:t>
            </a:r>
            <a:r>
              <a:rPr lang="en-CA" dirty="0">
                <a:solidFill>
                  <a:srgbClr val="FF0000"/>
                </a:solidFill>
              </a:rPr>
              <a:t>la $t0, </a:t>
            </a:r>
            <a:r>
              <a:rPr lang="en-CA" dirty="0" err="1">
                <a:solidFill>
                  <a:srgbClr val="FF0000"/>
                </a:solidFill>
              </a:rPr>
              <a:t>some_variable</a:t>
            </a:r>
            <a:endParaRPr lang="en-CA" dirty="0">
              <a:solidFill>
                <a:srgbClr val="FF0000"/>
              </a:solidFill>
            </a:endParaRPr>
          </a:p>
          <a:p>
            <a:pPr lvl="1"/>
            <a:r>
              <a:rPr lang="en-CA" dirty="0"/>
              <a:t> will load the memory address of </a:t>
            </a:r>
            <a:r>
              <a:rPr lang="en-CA" dirty="0" err="1"/>
              <a:t>some_variable</a:t>
            </a:r>
            <a:r>
              <a:rPr lang="en-CA" dirty="0"/>
              <a:t> into $t0.</a:t>
            </a:r>
          </a:p>
          <a:p>
            <a:r>
              <a:rPr lang="en-CA" dirty="0"/>
              <a:t>This is expanded to:</a:t>
            </a:r>
          </a:p>
          <a:p>
            <a:pPr lvl="2"/>
            <a:r>
              <a:rPr lang="en-CA" dirty="0" err="1">
                <a:solidFill>
                  <a:srgbClr val="FF0000"/>
                </a:solidFill>
              </a:rPr>
              <a:t>lui</a:t>
            </a:r>
            <a:r>
              <a:rPr lang="en-CA" dirty="0">
                <a:solidFill>
                  <a:srgbClr val="FF0000"/>
                </a:solidFill>
              </a:rPr>
              <a:t> $1, </a:t>
            </a:r>
            <a:r>
              <a:rPr lang="en-CA" dirty="0" err="1">
                <a:solidFill>
                  <a:srgbClr val="FF0000"/>
                </a:solidFill>
              </a:rPr>
              <a:t>memory_address</a:t>
            </a:r>
            <a:r>
              <a:rPr lang="en-CA" dirty="0">
                <a:solidFill>
                  <a:srgbClr val="FF0000"/>
                </a:solidFill>
              </a:rPr>
              <a:t> of </a:t>
            </a:r>
            <a:r>
              <a:rPr lang="en-CA" dirty="0" err="1">
                <a:solidFill>
                  <a:srgbClr val="FF0000"/>
                </a:solidFill>
              </a:rPr>
              <a:t>some_variable</a:t>
            </a:r>
            <a:r>
              <a:rPr lang="en-CA" dirty="0"/>
              <a:t/>
            </a:r>
            <a:br>
              <a:rPr lang="en-CA" dirty="0"/>
            </a:br>
            <a:r>
              <a:rPr lang="en-CA" dirty="0" err="1">
                <a:solidFill>
                  <a:srgbClr val="FF0000"/>
                </a:solidFill>
              </a:rPr>
              <a:t>ori</a:t>
            </a:r>
            <a:r>
              <a:rPr lang="en-CA" dirty="0">
                <a:solidFill>
                  <a:srgbClr val="FF0000"/>
                </a:solidFill>
              </a:rPr>
              <a:t> $t0, $1,0</a:t>
            </a:r>
          </a:p>
          <a:p>
            <a:endParaRPr lang="en-CA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3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771" y="-118516"/>
            <a:ext cx="10515600" cy="1325563"/>
          </a:xfrm>
        </p:spPr>
        <p:txBody>
          <a:bodyPr/>
          <a:lstStyle/>
          <a:p>
            <a:pPr algn="ctr"/>
            <a:r>
              <a:rPr lang="en-CA" dirty="0"/>
              <a:t>1 Bit ALU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897" y="1925437"/>
            <a:ext cx="5653040" cy="454030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838200" y="3328622"/>
            <a:ext cx="3189514" cy="985468"/>
            <a:chOff x="838200" y="3328622"/>
            <a:chExt cx="3189514" cy="985468"/>
          </a:xfrm>
        </p:grpSpPr>
        <p:sp>
          <p:nvSpPr>
            <p:cNvPr id="7" name="Rectangular Callout 6"/>
            <p:cNvSpPr/>
            <p:nvPr/>
          </p:nvSpPr>
          <p:spPr>
            <a:xfrm>
              <a:off x="838200" y="3328622"/>
              <a:ext cx="1826645" cy="985468"/>
            </a:xfrm>
            <a:prstGeom prst="wedgeRectCallout">
              <a:avLst>
                <a:gd name="adj1" fmla="val 48611"/>
                <a:gd name="adj2" fmla="val -16532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rgbClr val="FF0000"/>
                  </a:solidFill>
                </a:rPr>
                <a:t>Inversion is controlled by the XOR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7" idx="3"/>
            </p:cNvCxnSpPr>
            <p:nvPr/>
          </p:nvCxnSpPr>
          <p:spPr>
            <a:xfrm flipV="1">
              <a:off x="2664845" y="3657600"/>
              <a:ext cx="1362869" cy="16375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976252" y="2129200"/>
            <a:ext cx="3954977" cy="1278029"/>
            <a:chOff x="976252" y="2129200"/>
            <a:chExt cx="3954977" cy="1278029"/>
          </a:xfrm>
        </p:grpSpPr>
        <p:sp>
          <p:nvSpPr>
            <p:cNvPr id="6" name="Rectangular Callout 5"/>
            <p:cNvSpPr/>
            <p:nvPr/>
          </p:nvSpPr>
          <p:spPr>
            <a:xfrm>
              <a:off x="976252" y="2129200"/>
              <a:ext cx="1826645" cy="985468"/>
            </a:xfrm>
            <a:prstGeom prst="wedgeRectCallout">
              <a:avLst>
                <a:gd name="adj1" fmla="val 48611"/>
                <a:gd name="adj2" fmla="val -16532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rgbClr val="FF0000"/>
                  </a:solidFill>
                </a:rPr>
                <a:t>Adder is used to Add, Sub, Invert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802897" y="2710543"/>
              <a:ext cx="2128332" cy="69668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838200" y="684240"/>
            <a:ext cx="3585113" cy="1937694"/>
            <a:chOff x="838200" y="684240"/>
            <a:chExt cx="3585113" cy="1937694"/>
          </a:xfrm>
        </p:grpSpPr>
        <p:sp>
          <p:nvSpPr>
            <p:cNvPr id="17" name="Rectangular Callout 16"/>
            <p:cNvSpPr/>
            <p:nvPr/>
          </p:nvSpPr>
          <p:spPr>
            <a:xfrm>
              <a:off x="838200" y="684240"/>
              <a:ext cx="3585113" cy="985468"/>
            </a:xfrm>
            <a:prstGeom prst="wedgeRectCallout">
              <a:avLst>
                <a:gd name="adj1" fmla="val 48611"/>
                <a:gd name="adj2" fmla="val -16532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rgbClr val="FF0000"/>
                  </a:solidFill>
                </a:rPr>
                <a:t>OR and </a:t>
              </a:r>
              <a:r>
                <a:rPr lang="en-CA" dirty="0" err="1">
                  <a:solidFill>
                    <a:srgbClr val="FF0000"/>
                  </a:solidFill>
                </a:rPr>
                <a:t>AND</a:t>
              </a:r>
              <a:r>
                <a:rPr lang="en-CA" dirty="0">
                  <a:solidFill>
                    <a:srgbClr val="FF0000"/>
                  </a:solidFill>
                </a:rPr>
                <a:t> functions are implemented separately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2802897" y="1690688"/>
              <a:ext cx="1333674" cy="93124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3867063" y="1690688"/>
              <a:ext cx="405579" cy="25037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629417" y="1197954"/>
            <a:ext cx="4984154" cy="2731789"/>
            <a:chOff x="5629417" y="1197954"/>
            <a:chExt cx="4984154" cy="2731789"/>
          </a:xfrm>
        </p:grpSpPr>
        <p:sp>
          <p:nvSpPr>
            <p:cNvPr id="15" name="Rectangular Callout 14"/>
            <p:cNvSpPr/>
            <p:nvPr/>
          </p:nvSpPr>
          <p:spPr>
            <a:xfrm>
              <a:off x="7892143" y="1197954"/>
              <a:ext cx="2721428" cy="985468"/>
            </a:xfrm>
            <a:prstGeom prst="wedgeRectCallout">
              <a:avLst>
                <a:gd name="adj1" fmla="val 48611"/>
                <a:gd name="adj2" fmla="val -16532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rgbClr val="FF0000"/>
                  </a:solidFill>
                </a:rPr>
                <a:t>AND gates control which functional unit will have output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15" idx="1"/>
            </p:cNvCxnSpPr>
            <p:nvPr/>
          </p:nvCxnSpPr>
          <p:spPr>
            <a:xfrm flipH="1">
              <a:off x="6433309" y="1690688"/>
              <a:ext cx="1458834" cy="14978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ounded Rectangle 24"/>
            <p:cNvSpPr/>
            <p:nvPr/>
          </p:nvSpPr>
          <p:spPr>
            <a:xfrm>
              <a:off x="5629417" y="1815873"/>
              <a:ext cx="793154" cy="2113870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67063" y="4998178"/>
            <a:ext cx="7119485" cy="1282183"/>
            <a:chOff x="3867063" y="4998178"/>
            <a:chExt cx="7119485" cy="1282183"/>
          </a:xfrm>
        </p:grpSpPr>
        <p:sp>
          <p:nvSpPr>
            <p:cNvPr id="32" name="Rectangular Callout 31"/>
            <p:cNvSpPr/>
            <p:nvPr/>
          </p:nvSpPr>
          <p:spPr>
            <a:xfrm>
              <a:off x="7519166" y="4998178"/>
              <a:ext cx="3467382" cy="1282183"/>
            </a:xfrm>
            <a:prstGeom prst="wedgeRectCallout">
              <a:avLst>
                <a:gd name="adj1" fmla="val 48611"/>
                <a:gd name="adj2" fmla="val -16532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rgbClr val="FF0000"/>
                  </a:solidFill>
                </a:rPr>
                <a:t>Decoder determines what the ALU will do. Outputs of the decoder will activate AND gates and control the inputs (inversion) as appropriate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H="1">
              <a:off x="3867063" y="6172200"/>
              <a:ext cx="3652103" cy="2177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889" y="5423111"/>
            <a:ext cx="923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23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The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 4 Bit ALU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503" y="1489301"/>
            <a:ext cx="5810250" cy="5076825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838200" y="2033222"/>
            <a:ext cx="3516086" cy="985468"/>
            <a:chOff x="838200" y="2033222"/>
            <a:chExt cx="3516086" cy="985468"/>
          </a:xfrm>
        </p:grpSpPr>
        <p:sp>
          <p:nvSpPr>
            <p:cNvPr id="6" name="Rectangular Callout 5"/>
            <p:cNvSpPr/>
            <p:nvPr/>
          </p:nvSpPr>
          <p:spPr>
            <a:xfrm>
              <a:off x="838200" y="2033222"/>
              <a:ext cx="1826645" cy="985468"/>
            </a:xfrm>
            <a:prstGeom prst="wedgeRectCallout">
              <a:avLst>
                <a:gd name="adj1" fmla="val 48611"/>
                <a:gd name="adj2" fmla="val -16532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rgbClr val="FF0000"/>
                  </a:solidFill>
                </a:rPr>
                <a:t>Replicate the 1 Bit ALU 4 times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" name="Straight Arrow Connector 6"/>
            <p:cNvCxnSpPr>
              <a:stCxn id="6" idx="3"/>
            </p:cNvCxnSpPr>
            <p:nvPr/>
          </p:nvCxnSpPr>
          <p:spPr>
            <a:xfrm>
              <a:off x="2664845" y="2525956"/>
              <a:ext cx="1689441" cy="492734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8610600" y="3864429"/>
            <a:ext cx="3429000" cy="1973661"/>
            <a:chOff x="8610600" y="3864429"/>
            <a:chExt cx="3429000" cy="1973661"/>
          </a:xfrm>
        </p:grpSpPr>
        <p:sp>
          <p:nvSpPr>
            <p:cNvPr id="11" name="Rectangular Callout 10"/>
            <p:cNvSpPr/>
            <p:nvPr/>
          </p:nvSpPr>
          <p:spPr>
            <a:xfrm>
              <a:off x="9176658" y="3864429"/>
              <a:ext cx="2862942" cy="1973661"/>
            </a:xfrm>
            <a:prstGeom prst="wedgeRectCallout">
              <a:avLst>
                <a:gd name="adj1" fmla="val 48611"/>
                <a:gd name="adj2" fmla="val -16532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rgbClr val="FF0000"/>
                  </a:solidFill>
                </a:rPr>
                <a:t>Subtraction is ALU function 2, must force 2’s complement by adding 1 to the inverse of the A input, force </a:t>
              </a:r>
              <a:r>
                <a:rPr lang="en-CA" dirty="0" err="1">
                  <a:solidFill>
                    <a:srgbClr val="FF0000"/>
                  </a:solidFill>
                </a:rPr>
                <a:t>Cin</a:t>
              </a:r>
              <a:r>
                <a:rPr lang="en-CA" dirty="0">
                  <a:solidFill>
                    <a:srgbClr val="FF0000"/>
                  </a:solidFill>
                </a:rPr>
                <a:t> to 1. 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8610600" y="4408714"/>
              <a:ext cx="566058" cy="21352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262743" y="3534979"/>
            <a:ext cx="2797628" cy="1087262"/>
            <a:chOff x="1262743" y="3534979"/>
            <a:chExt cx="2797628" cy="1087262"/>
          </a:xfrm>
        </p:grpSpPr>
        <p:sp>
          <p:nvSpPr>
            <p:cNvPr id="9" name="Rectangular Callout 8"/>
            <p:cNvSpPr/>
            <p:nvPr/>
          </p:nvSpPr>
          <p:spPr>
            <a:xfrm>
              <a:off x="1262743" y="3534979"/>
              <a:ext cx="1826645" cy="985468"/>
            </a:xfrm>
            <a:prstGeom prst="wedgeRectCallout">
              <a:avLst>
                <a:gd name="adj1" fmla="val 48611"/>
                <a:gd name="adj2" fmla="val -16532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rgbClr val="FF0000"/>
                  </a:solidFill>
                </a:rPr>
                <a:t>Sensor is used to select the ALU function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089388" y="3912391"/>
              <a:ext cx="970983" cy="70985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7228115" y="1042047"/>
            <a:ext cx="3897086" cy="1066275"/>
            <a:chOff x="7228115" y="1042047"/>
            <a:chExt cx="3897086" cy="1066275"/>
          </a:xfrm>
        </p:grpSpPr>
        <p:sp>
          <p:nvSpPr>
            <p:cNvPr id="10" name="Rectangular Callout 9"/>
            <p:cNvSpPr/>
            <p:nvPr/>
          </p:nvSpPr>
          <p:spPr>
            <a:xfrm>
              <a:off x="8286183" y="1042047"/>
              <a:ext cx="2839018" cy="1066275"/>
            </a:xfrm>
            <a:prstGeom prst="wedgeRectCallout">
              <a:avLst>
                <a:gd name="adj1" fmla="val 48611"/>
                <a:gd name="adj2" fmla="val -16532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>
                  <a:solidFill>
                    <a:srgbClr val="FF0000"/>
                  </a:solidFill>
                </a:rPr>
                <a:t>These sensors input define the 4 bit A and B inputs to the ALU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7228115" y="1575184"/>
              <a:ext cx="1058068" cy="199187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3541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SR Latch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091" y="2479797"/>
            <a:ext cx="4764292" cy="26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69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D-Latch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754" y="2279406"/>
            <a:ext cx="50292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981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D-Latch with enable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012" y="2035785"/>
            <a:ext cx="6505575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39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1x4 Memory Circuit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562" y="1431681"/>
            <a:ext cx="5934075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89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2-4 Decoder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262" y="1429544"/>
            <a:ext cx="616267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1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5952</TotalTime>
  <Words>763</Words>
  <Application>Microsoft Office PowerPoint</Application>
  <PresentationFormat>Widescreen</PresentationFormat>
  <Paragraphs>101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Week 4</vt:lpstr>
      <vt:lpstr>Full Adder</vt:lpstr>
      <vt:lpstr>1 Bit ALU</vt:lpstr>
      <vt:lpstr> 4 Bit ALU</vt:lpstr>
      <vt:lpstr>SR Latch</vt:lpstr>
      <vt:lpstr>D-Latch</vt:lpstr>
      <vt:lpstr>D-Latch with enable</vt:lpstr>
      <vt:lpstr>1x4 Memory Circuit</vt:lpstr>
      <vt:lpstr>2-4 Decoder</vt:lpstr>
      <vt:lpstr>MIPs Architecture</vt:lpstr>
      <vt:lpstr>Introduction To MIPs Architecture</vt:lpstr>
      <vt:lpstr>Another View of the R2000</vt:lpstr>
      <vt:lpstr>MIPS Register File</vt:lpstr>
      <vt:lpstr>Memory Layout in R2000/3000</vt:lpstr>
      <vt:lpstr>MIPs Instruction Format</vt:lpstr>
      <vt:lpstr>Register Format</vt:lpstr>
      <vt:lpstr>Register Format Example</vt:lpstr>
      <vt:lpstr>Immediate Format</vt:lpstr>
      <vt:lpstr>Immediate Format Example</vt:lpstr>
      <vt:lpstr>PowerPoint Presentation</vt:lpstr>
      <vt:lpstr>Addressing Modes</vt:lpstr>
      <vt:lpstr>Effective Address</vt:lpstr>
      <vt:lpstr>Register Addressing </vt:lpstr>
      <vt:lpstr>Base Displacement</vt:lpstr>
      <vt:lpstr>Immediate Addressing</vt:lpstr>
      <vt:lpstr>PC Relative</vt:lpstr>
      <vt:lpstr>Pseudo PC Direct</vt:lpstr>
      <vt:lpstr>MIPs Addressing Modes</vt:lpstr>
      <vt:lpstr>Pseudo vs True Assembly Instructions</vt:lpstr>
      <vt:lpstr>The End</vt:lpstr>
    </vt:vector>
  </TitlesOfParts>
  <Company>Brock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</dc:title>
  <dc:creator>Dave Bockus</dc:creator>
  <cp:lastModifiedBy>Dave Bockus</cp:lastModifiedBy>
  <cp:revision>45</cp:revision>
  <dcterms:created xsi:type="dcterms:W3CDTF">2018-09-28T15:27:00Z</dcterms:created>
  <dcterms:modified xsi:type="dcterms:W3CDTF">2024-10-03T15:39:59Z</dcterms:modified>
</cp:coreProperties>
</file>