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32"/>
  </p:handoutMasterIdLst>
  <p:sldIdLst>
    <p:sldId id="257" r:id="rId3"/>
    <p:sldId id="315" r:id="rId4"/>
    <p:sldId id="299" r:id="rId5"/>
    <p:sldId id="301" r:id="rId6"/>
    <p:sldId id="276" r:id="rId7"/>
    <p:sldId id="277" r:id="rId8"/>
    <p:sldId id="278" r:id="rId9"/>
    <p:sldId id="317" r:id="rId10"/>
    <p:sldId id="279" r:id="rId11"/>
    <p:sldId id="318" r:id="rId12"/>
    <p:sldId id="280" r:id="rId13"/>
    <p:sldId id="303" r:id="rId14"/>
    <p:sldId id="283" r:id="rId15"/>
    <p:sldId id="282" r:id="rId16"/>
    <p:sldId id="304" r:id="rId17"/>
    <p:sldId id="305" r:id="rId18"/>
    <p:sldId id="307" r:id="rId19"/>
    <p:sldId id="306" r:id="rId20"/>
    <p:sldId id="285" r:id="rId21"/>
    <p:sldId id="308" r:id="rId22"/>
    <p:sldId id="286" r:id="rId23"/>
    <p:sldId id="309" r:id="rId24"/>
    <p:sldId id="313" r:id="rId25"/>
    <p:sldId id="310" r:id="rId26"/>
    <p:sldId id="311" r:id="rId27"/>
    <p:sldId id="312" r:id="rId28"/>
    <p:sldId id="291" r:id="rId29"/>
    <p:sldId id="316" r:id="rId30"/>
    <p:sldId id="314" r:id="rId31"/>
  </p:sldIdLst>
  <p:sldSz cx="12192000" cy="6858000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C8052C9B-8513-4737-AE6D-FD7BFC37E81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3DA94274-CA0C-43B1-8997-F8B470070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97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0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6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52564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720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1080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907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907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8090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7499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8799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020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3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76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212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2404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4191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191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176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9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5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0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3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4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3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4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86AF3-7088-4AD8-B3F7-EC71A826BAB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57793-95BA-47B0-AB31-3FE9C33F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5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D807F262-6514-48A2-89AE-9F16116E6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907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A7A2FFD-C45E-4781-A7B0-20BC50CFA2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191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941264A6-AFD4-4116-8148-CCEED1241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2" y="6484938"/>
            <a:ext cx="1720849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5E15BDE1-0E03-4516-BB56-F256DC2E6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0208" y="6322807"/>
            <a:ext cx="40075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3260F2A2-A5D0-4D31-A2AD-33FE02BE39DB}" type="slidenum">
              <a:rPr lang="en-US" altLang="en-US" sz="1400"/>
              <a:pPr algn="ctr"/>
              <a:t>‹#›</a:t>
            </a:fld>
            <a:endParaRPr lang="en-US" altLang="en-US" sz="140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FE728E6A-90AD-416E-93F2-240D5054F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2251" y="6484938"/>
            <a:ext cx="154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B52CF29A-4D3D-456D-894C-62EE56FBF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3234" y="3108325"/>
            <a:ext cx="69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06522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3658" y="338416"/>
            <a:ext cx="7772400" cy="1143000"/>
          </a:xfrm>
        </p:spPr>
        <p:txBody>
          <a:bodyPr anchor="ctr"/>
          <a:lstStyle/>
          <a:p>
            <a:r>
              <a:rPr lang="en-US" altLang="en-US" sz="3600" dirty="0" err="1"/>
              <a:t>Cosc</a:t>
            </a:r>
            <a:r>
              <a:rPr lang="en-US" altLang="en-US" sz="3600" dirty="0"/>
              <a:t> 2P12</a:t>
            </a:r>
            <a:br>
              <a:rPr lang="en-US" altLang="en-US" sz="3600" dirty="0"/>
            </a:br>
            <a:r>
              <a:rPr lang="en-US" altLang="en-US" sz="3600" dirty="0"/>
              <a:t>Week 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" t="25548" r="35391" b="4196"/>
          <a:stretch/>
        </p:blipFill>
        <p:spPr>
          <a:xfrm>
            <a:off x="4036938" y="1705233"/>
            <a:ext cx="3665839" cy="462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29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7" y="26556"/>
            <a:ext cx="10363200" cy="1143000"/>
          </a:xfrm>
        </p:spPr>
        <p:txBody>
          <a:bodyPr/>
          <a:lstStyle/>
          <a:p>
            <a:r>
              <a:rPr lang="en-US" dirty="0"/>
              <a:t>2’s compliment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115" y="926669"/>
            <a:ext cx="5043635" cy="5688444"/>
          </a:xfrm>
        </p:spPr>
      </p:pic>
    </p:spTree>
    <p:extLst>
      <p:ext uri="{BB962C8B-B14F-4D97-AF65-F5344CB8AC3E}">
        <p14:creationId xmlns:p14="http://schemas.microsoft.com/office/powerpoint/2010/main" val="4129835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C6BB8ACD-B25B-4BA2-9CA0-9777812A8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Biased Representation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2FC15F62-A953-4D54-BE5A-E70BD9EC9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90700"/>
            <a:ext cx="8534400" cy="4114800"/>
          </a:xfrm>
          <a:noFill/>
        </p:spPr>
        <p:txBody>
          <a:bodyPr/>
          <a:lstStyle/>
          <a:p>
            <a:r>
              <a:rPr lang="en-US" altLang="en-US" b="1" dirty="0"/>
              <a:t>Subtract a constant value (the bias) from the unsigned interpretation</a:t>
            </a:r>
          </a:p>
          <a:p>
            <a:r>
              <a:rPr lang="en-US" altLang="en-US" b="1" dirty="0"/>
              <a:t>For a 3 bit representation with a bias of 4</a:t>
            </a:r>
          </a:p>
          <a:p>
            <a:pPr lvl="1"/>
            <a:r>
              <a:rPr lang="en-US" altLang="en-US" b="1" dirty="0"/>
              <a:t>range of unsigned is 0 .. 7</a:t>
            </a:r>
          </a:p>
          <a:p>
            <a:pPr lvl="1"/>
            <a:r>
              <a:rPr lang="en-US" altLang="en-US" b="1" dirty="0"/>
              <a:t>range of biased is -4 .. +</a:t>
            </a:r>
            <a:r>
              <a:rPr lang="en-US" altLang="en-US" b="1" dirty="0" smtClean="0"/>
              <a:t>3</a:t>
            </a:r>
          </a:p>
          <a:p>
            <a:r>
              <a:rPr lang="en-CA" altLang="en-US" b="1" dirty="0" smtClean="0"/>
              <a:t>Note: bias value is typically 2</a:t>
            </a:r>
            <a:r>
              <a:rPr lang="en-CA" altLang="en-US" b="1" baseline="30000" dirty="0" smtClean="0"/>
              <a:t>n</a:t>
            </a:r>
            <a:r>
              <a:rPr lang="en-CA" altLang="en-US" b="1" dirty="0" smtClean="0"/>
              <a:t>-1</a:t>
            </a:r>
          </a:p>
          <a:p>
            <a:pPr lvl="1"/>
            <a:r>
              <a:rPr lang="en-CA" altLang="en-US" b="1" dirty="0" smtClean="0"/>
              <a:t>An 8 bit bias value would be 0111 1111.</a:t>
            </a:r>
            <a:endParaRPr lang="en-US" altLang="en-US" b="1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341341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6A65DDF4-410A-4E36-A936-898C29FFDB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0" y="381000"/>
            <a:ext cx="7772400" cy="609600"/>
          </a:xfrm>
        </p:spPr>
        <p:txBody>
          <a:bodyPr anchor="ctr"/>
          <a:lstStyle/>
          <a:p>
            <a:r>
              <a:rPr lang="en-US" altLang="en-US" sz="3600"/>
              <a:t>Negative Numbers</a:t>
            </a:r>
          </a:p>
        </p:txBody>
      </p:sp>
      <p:graphicFrame>
        <p:nvGraphicFramePr>
          <p:cNvPr id="35843" name="Object 4">
            <a:extLst>
              <a:ext uri="{FF2B5EF4-FFF2-40B4-BE49-F238E27FC236}">
                <a16:creationId xmlns="" xmlns:a16="http://schemas.microsoft.com/office/drawing/2014/main" id="{59E20364-6318-423E-9B28-99F1AE59F2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371601"/>
          <a:ext cx="18034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Worksheet" r:id="rId3" imgW="1228954" imgH="1629164" progId="Excel.Sheet.8">
                  <p:embed/>
                </p:oleObj>
              </mc:Choice>
              <mc:Fallback>
                <p:oleObj name="Worksheet" r:id="rId3" imgW="1228954" imgH="1629164" progId="Excel.Sheet.8">
                  <p:embed/>
                  <p:pic>
                    <p:nvPicPr>
                      <p:cNvPr id="35843" name="Object 4">
                        <a:extLst>
                          <a:ext uri="{FF2B5EF4-FFF2-40B4-BE49-F238E27FC236}">
                            <a16:creationId xmlns="" xmlns:a16="http://schemas.microsoft.com/office/drawing/2014/main" id="{59E20364-6318-423E-9B28-99F1AE59F2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71601"/>
                        <a:ext cx="18034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5">
            <a:extLst>
              <a:ext uri="{FF2B5EF4-FFF2-40B4-BE49-F238E27FC236}">
                <a16:creationId xmlns="" xmlns:a16="http://schemas.microsoft.com/office/drawing/2014/main" id="{F2C84B60-F0F3-4B0C-A995-C4C887E5D6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1295401"/>
          <a:ext cx="18034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Worksheet" r:id="rId5" imgW="1228954" imgH="1629164" progId="Excel.Sheet.8">
                  <p:embed/>
                </p:oleObj>
              </mc:Choice>
              <mc:Fallback>
                <p:oleObj name="Worksheet" r:id="rId5" imgW="1228954" imgH="1629164" progId="Excel.Sheet.8">
                  <p:embed/>
                  <p:pic>
                    <p:nvPicPr>
                      <p:cNvPr id="35844" name="Object 5">
                        <a:extLst>
                          <a:ext uri="{FF2B5EF4-FFF2-40B4-BE49-F238E27FC236}">
                            <a16:creationId xmlns="" xmlns:a16="http://schemas.microsoft.com/office/drawing/2014/main" id="{F2C84B60-F0F3-4B0C-A995-C4C887E5D6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295401"/>
                        <a:ext cx="18034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6">
            <a:extLst>
              <a:ext uri="{FF2B5EF4-FFF2-40B4-BE49-F238E27FC236}">
                <a16:creationId xmlns="" xmlns:a16="http://schemas.microsoft.com/office/drawing/2014/main" id="{7B616D1E-C7D7-4BB0-9475-F86DE3CBA1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53400" y="1295401"/>
          <a:ext cx="18034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Worksheet" r:id="rId7" imgW="1228954" imgH="1629164" progId="Excel.Sheet.8">
                  <p:embed/>
                </p:oleObj>
              </mc:Choice>
              <mc:Fallback>
                <p:oleObj name="Worksheet" r:id="rId7" imgW="1228954" imgH="1629164" progId="Excel.Sheet.8">
                  <p:embed/>
                  <p:pic>
                    <p:nvPicPr>
                      <p:cNvPr id="35845" name="Object 6">
                        <a:extLst>
                          <a:ext uri="{FF2B5EF4-FFF2-40B4-BE49-F238E27FC236}">
                            <a16:creationId xmlns="" xmlns:a16="http://schemas.microsoft.com/office/drawing/2014/main" id="{7B616D1E-C7D7-4BB0-9475-F86DE3CBA1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295401"/>
                        <a:ext cx="18034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7">
            <a:extLst>
              <a:ext uri="{FF2B5EF4-FFF2-40B4-BE49-F238E27FC236}">
                <a16:creationId xmlns="" xmlns:a16="http://schemas.microsoft.com/office/drawing/2014/main" id="{8A063C22-E74C-42C2-9E1A-79C9BCA052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4191001"/>
          <a:ext cx="18034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Worksheet" r:id="rId9" imgW="1228954" imgH="1629164" progId="Excel.Sheet.8">
                  <p:embed/>
                </p:oleObj>
              </mc:Choice>
              <mc:Fallback>
                <p:oleObj name="Worksheet" r:id="rId9" imgW="1228954" imgH="1629164" progId="Excel.Sheet.8">
                  <p:embed/>
                  <p:pic>
                    <p:nvPicPr>
                      <p:cNvPr id="35846" name="Object 7">
                        <a:extLst>
                          <a:ext uri="{FF2B5EF4-FFF2-40B4-BE49-F238E27FC236}">
                            <a16:creationId xmlns="" xmlns:a16="http://schemas.microsoft.com/office/drawing/2014/main" id="{8A063C22-E74C-42C2-9E1A-79C9BCA052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191001"/>
                        <a:ext cx="18034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8">
            <a:extLst>
              <a:ext uri="{FF2B5EF4-FFF2-40B4-BE49-F238E27FC236}">
                <a16:creationId xmlns="" xmlns:a16="http://schemas.microsoft.com/office/drawing/2014/main" id="{2432DB66-7346-449A-A856-40E392E97E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6600" y="4191001"/>
          <a:ext cx="18034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Worksheet" r:id="rId11" imgW="1228954" imgH="1629164" progId="Excel.Sheet.8">
                  <p:embed/>
                </p:oleObj>
              </mc:Choice>
              <mc:Fallback>
                <p:oleObj name="Worksheet" r:id="rId11" imgW="1228954" imgH="1629164" progId="Excel.Sheet.8">
                  <p:embed/>
                  <p:pic>
                    <p:nvPicPr>
                      <p:cNvPr id="35847" name="Object 8">
                        <a:extLst>
                          <a:ext uri="{FF2B5EF4-FFF2-40B4-BE49-F238E27FC236}">
                            <a16:creationId xmlns="" xmlns:a16="http://schemas.microsoft.com/office/drawing/2014/main" id="{2432DB66-7346-449A-A856-40E392E97E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191001"/>
                        <a:ext cx="18034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528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67FB6D70-0DA1-4CE9-8D9A-CA222C8AA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Notes on Integer Representation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="" xmlns:a16="http://schemas.microsoft.com/office/drawing/2014/main" id="{4DAF7B38-E850-415B-B837-6FE968AF0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305300"/>
          </a:xfrm>
          <a:noFill/>
        </p:spPr>
        <p:txBody>
          <a:bodyPr/>
          <a:lstStyle/>
          <a:p>
            <a:r>
              <a:rPr lang="en-US" altLang="en-US" b="1" dirty="0"/>
              <a:t>positive integers are represented  the same in all but biased</a:t>
            </a:r>
          </a:p>
          <a:p>
            <a:r>
              <a:rPr lang="en-US" altLang="en-US" b="1" dirty="0"/>
              <a:t>S-M &amp; complements </a:t>
            </a:r>
            <a:r>
              <a:rPr lang="en-US" altLang="en-US" b="1" dirty="0" err="1"/>
              <a:t>msb</a:t>
            </a:r>
            <a:r>
              <a:rPr lang="en-US" altLang="en-US" b="1" dirty="0"/>
              <a:t> is the sign</a:t>
            </a:r>
          </a:p>
          <a:p>
            <a:pPr lvl="1"/>
            <a:r>
              <a:rPr lang="en-US" altLang="en-US" b="1" dirty="0"/>
              <a:t>	(0 for +, 1 for -)</a:t>
            </a:r>
          </a:p>
          <a:p>
            <a:r>
              <a:rPr lang="en-US" altLang="en-US" b="1" dirty="0"/>
              <a:t>two's comp. &amp; bias 128 represent the same values except </a:t>
            </a:r>
            <a:r>
              <a:rPr lang="en-US" altLang="en-US" b="1" dirty="0" err="1"/>
              <a:t>msb</a:t>
            </a:r>
            <a:r>
              <a:rPr lang="en-US" altLang="en-US" b="1" dirty="0"/>
              <a:t> is inverted</a:t>
            </a:r>
          </a:p>
        </p:txBody>
      </p:sp>
    </p:spTree>
    <p:extLst>
      <p:ext uri="{BB962C8B-B14F-4D97-AF65-F5344CB8AC3E}">
        <p14:creationId xmlns:p14="http://schemas.microsoft.com/office/powerpoint/2010/main" val="127811656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>
            <a:extLst>
              <a:ext uri="{FF2B5EF4-FFF2-40B4-BE49-F238E27FC236}">
                <a16:creationId xmlns="" xmlns:a16="http://schemas.microsoft.com/office/drawing/2014/main" id="{AB596D14-5011-4FB4-B560-C70B6EE66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800100"/>
          </a:xfrm>
        </p:spPr>
        <p:txBody>
          <a:bodyPr/>
          <a:lstStyle/>
          <a:p>
            <a:r>
              <a:rPr lang="en-US" altLang="en-US"/>
              <a:t>Sign Extension</a:t>
            </a:r>
          </a:p>
        </p:txBody>
      </p:sp>
      <p:sp>
        <p:nvSpPr>
          <p:cNvPr id="38915" name="Rectangle 7">
            <a:extLst>
              <a:ext uri="{FF2B5EF4-FFF2-40B4-BE49-F238E27FC236}">
                <a16:creationId xmlns="" xmlns:a16="http://schemas.microsoft.com/office/drawing/2014/main" id="{1CCB85E9-2A75-49CB-9385-D49A31E76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143000"/>
            <a:ext cx="7772400" cy="5029200"/>
          </a:xfrm>
        </p:spPr>
        <p:txBody>
          <a:bodyPr/>
          <a:lstStyle/>
          <a:p>
            <a:r>
              <a:rPr lang="en-US" altLang="en-US"/>
              <a:t>Typical Integer Representations are</a:t>
            </a:r>
          </a:p>
          <a:p>
            <a:r>
              <a:rPr lang="en-US" altLang="en-US"/>
              <a:t>8, 16, 32, 64 bits.</a:t>
            </a:r>
          </a:p>
          <a:p>
            <a:r>
              <a:rPr lang="en-US" altLang="en-US"/>
              <a:t>We want to:</a:t>
            </a:r>
          </a:p>
          <a:p>
            <a:pPr lvl="1"/>
            <a:r>
              <a:rPr lang="en-US" altLang="en-US"/>
              <a:t>Change a smaller representation to a larger one.</a:t>
            </a:r>
          </a:p>
          <a:p>
            <a:r>
              <a:rPr lang="en-US" altLang="en-US"/>
              <a:t>Representations</a:t>
            </a:r>
          </a:p>
          <a:p>
            <a:pPr lvl="1"/>
            <a:r>
              <a:rPr lang="en-US" altLang="en-US"/>
              <a:t>unsigned</a:t>
            </a:r>
          </a:p>
          <a:p>
            <a:pPr lvl="1"/>
            <a:r>
              <a:rPr lang="en-US" altLang="en-US"/>
              <a:t>sign-magnitude</a:t>
            </a:r>
          </a:p>
          <a:p>
            <a:pPr lvl="1"/>
            <a:r>
              <a:rPr lang="en-US" altLang="en-US"/>
              <a:t>complement </a:t>
            </a:r>
          </a:p>
        </p:txBody>
      </p:sp>
    </p:spTree>
    <p:extLst>
      <p:ext uri="{BB962C8B-B14F-4D97-AF65-F5344CB8AC3E}">
        <p14:creationId xmlns:p14="http://schemas.microsoft.com/office/powerpoint/2010/main" val="47338702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>
            <a:extLst>
              <a:ext uri="{FF2B5EF4-FFF2-40B4-BE49-F238E27FC236}">
                <a16:creationId xmlns="" xmlns:a16="http://schemas.microsoft.com/office/drawing/2014/main" id="{035DB1BA-F543-4341-B477-6166972486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381000"/>
          <a:ext cx="7162800" cy="59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Photo Editor Photo" r:id="rId3" imgW="5152381" imgH="4285714" progId="MSPhotoEd.3">
                  <p:embed/>
                </p:oleObj>
              </mc:Choice>
              <mc:Fallback>
                <p:oleObj name="Photo Editor Photo" r:id="rId3" imgW="5152381" imgH="4285714" progId="MSPhotoEd.3">
                  <p:embed/>
                  <p:pic>
                    <p:nvPicPr>
                      <p:cNvPr id="39938" name="Object 2">
                        <a:extLst>
                          <a:ext uri="{FF2B5EF4-FFF2-40B4-BE49-F238E27FC236}">
                            <a16:creationId xmlns="" xmlns:a16="http://schemas.microsoft.com/office/drawing/2014/main" id="{035DB1BA-F543-4341-B477-6166972486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81000"/>
                        <a:ext cx="7162800" cy="595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075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3B701FBD-7878-44E8-868B-8B8D85FE5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04801"/>
            <a:ext cx="81534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Char  Dec  Oct  Hex | Char  Dec  Oct  Hex | Char  Dec  Oct  Hex | Char Dec  Oct   Hex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-------------------------------------------------------------------------------------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(nul)   0 0000 0x00 | (sp)   32 0040 0x20 | @      64 0100 0x40 | `      96 0140 0x60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(soh)   1 0001 0x01 | !      33 0041 0x21 | A      65 0101 0x41 | a      97 0141 0x61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(stx)   2 0002 0x02 | "      34 0042 0x22 | B      66 0102 0x42 | b      98 0142 0x62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(etx)   3 0003 0x03 | #      35 0043 0x23 | C      67 0103 0x43 | c      99 0143 0x63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(eot)   4 0004 0x04 | $      36 0044 0x24 | D      68 0104 0x44 | d     100 0144 0x64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(enq)   5 0005 0x05 | %      37 0045 0x25 | E      69 0105 0x45 | e     101 0145 0x65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(ack)   6 0006 0x06 | &amp;      38 0046 0x26 | F      70 0106 0x46 | f     102 0146 0x66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(bel)   7 0007 0x07 | '      39 0047 0x27 | G      71 0107 0x47 | g     103 0147 0x67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(bs)    8 0010 0x08 | (      40 0050 0x28 | H      72 0110 0x48 | h     104 0150 0x68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(ht)    9 0011 0x09 | )      41 0051 0x29 | I      73 0111 0x49 | i     105 0151 0x69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(nl)   10 0012 0x0a | *      42 0052 0x2a | J      74 0112 0x4a | j     106 0152 0x6a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(vt)   11 0013 0x0b | +      43 0053 0x2b | K      75 0113 0x4b | k     107 0153 0x6b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(np)   12 0014 0x0c | ,      44 0054 0x2c | L      76 0114 0x4c | l     108 0154 0x6c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(cr)   13 0015 0x0d | -      45 0055 0x2d | M      77 0115 0x4d | m     109 0155 0x6d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(so)   14 0016 0x0e | .      46 0056 0x2e | N      78 0116 0x4e | n     110 0156 0x6e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(si)   15 0017 0x0f | /      47 0057 0x2f | O      79 0117 0x4f | o     111 0157 0x6f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(dle)  16 0020 0x10 | 0      48 0060 0x30 | P      80 0120 0x50 | p     112 0160 0x70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(dc1)  17 0021 0x11 | 1      49 0061 0x31 | Q      81 0121 0x51 | q     113 0161 0x71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(dc2)  18 0022 0x12 | 2      50 0062 0x32 | R      82 0122 0x52 | r     114 0162 0x72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(dc3)  19 0023 0x13 | 3      51 0063 0x33 | S      83 0123 0x53 | s     115 0163 0x73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(dc4)  20 0024 0x14 | 4      52 0064 0x34 | T      84 0124 0x54 | t     116 0164 0x74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(nak)  21 0025 0x15 | 5      53 0065 0x35 | U      85 0125 0x55 | u     117 0165 0x75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(syn)  22 0026 0x16 | 6      54 0066 0x36 | V      86 0126 0x56 | v     118 0166 0x76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(etb)  23 0027 0x17 | 7      55 0067 0x37 | W      87 0127 0x57 | w     119 0167 0x77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(can)  24 0030 0x18 | 8      56 0070 0x38 | X      88 0130 0x58 | x     120 0170 0x78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(em)   25 0031 0x19 | 9      57 0071 0x39 | Y      89 0131 0x59 | y     121 0171 0x79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(sub)  26 0032 0x1a | :      58 0072 0x3a | Z      90 0132 0x5a | z     122 0172 0x7a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(esc)  27 0033 0x1b | ;      59 0073 0x3b | [      91 0133 0x5b | {     123 0173 0x7b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(fs)   28 0034 0x1c | &lt;      60 0074 0x3c | \      92 0134 0x5c | |     124 0174 0x7c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(gs)   29 0035 0x1d | =      61 0075 0x3d | ]      93 0135 0x5d | }     125 0175 0x7d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(rs)   30 0036 0x1e | &gt;      62 0076 0x3e | ^      94 0136 0x5e | ~     126 0176 0x7e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Courier New" panose="02070309020205020404" pitchFamily="49" charset="0"/>
              </a:rPr>
              <a:t>(us)   31 0037 0x1f | ?      63 0077 0x3f | _      95 0137 0x5f | (del) 127 0177 0x7f</a:t>
            </a:r>
          </a:p>
        </p:txBody>
      </p:sp>
    </p:spTree>
    <p:extLst>
      <p:ext uri="{BB962C8B-B14F-4D97-AF65-F5344CB8AC3E}">
        <p14:creationId xmlns:p14="http://schemas.microsoft.com/office/powerpoint/2010/main" val="2654787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>
            <a:extLst>
              <a:ext uri="{FF2B5EF4-FFF2-40B4-BE49-F238E27FC236}">
                <a16:creationId xmlns="" xmlns:a16="http://schemas.microsoft.com/office/drawing/2014/main" id="{AAEAFE9A-2F10-44D6-B1B5-7CDA31B4CC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1" y="304800"/>
          <a:ext cx="7116763" cy="610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Photo Editor Photo" r:id="rId3" imgW="5087060" imgH="4361905" progId="MSPhotoEd.3">
                  <p:embed/>
                </p:oleObj>
              </mc:Choice>
              <mc:Fallback>
                <p:oleObj name="Photo Editor Photo" r:id="rId3" imgW="5087060" imgH="4361905" progId="MSPhotoEd.3">
                  <p:embed/>
                  <p:pic>
                    <p:nvPicPr>
                      <p:cNvPr id="43010" name="Object 2">
                        <a:extLst>
                          <a:ext uri="{FF2B5EF4-FFF2-40B4-BE49-F238E27FC236}">
                            <a16:creationId xmlns="" xmlns:a16="http://schemas.microsoft.com/office/drawing/2014/main" id="{AAEAFE9A-2F10-44D6-B1B5-7CDA31B4CC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304800"/>
                        <a:ext cx="7116763" cy="610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8963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>
            <a:extLst>
              <a:ext uri="{FF2B5EF4-FFF2-40B4-BE49-F238E27FC236}">
                <a16:creationId xmlns="" xmlns:a16="http://schemas.microsoft.com/office/drawing/2014/main" id="{A4025645-C6AE-43B8-84B5-ECA303DEB3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204750"/>
              </p:ext>
            </p:extLst>
          </p:nvPr>
        </p:nvGraphicFramePr>
        <p:xfrm>
          <a:off x="2157283" y="2166036"/>
          <a:ext cx="7696200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Photo Editor Photo" r:id="rId3" imgW="4819048" imgH="1800476" progId="MSPhotoEd.3">
                  <p:embed/>
                </p:oleObj>
              </mc:Choice>
              <mc:Fallback>
                <p:oleObj name="Photo Editor Photo" r:id="rId3" imgW="4819048" imgH="1800476" progId="MSPhotoEd.3">
                  <p:embed/>
                  <p:pic>
                    <p:nvPicPr>
                      <p:cNvPr id="44034" name="Object 2">
                        <a:extLst>
                          <a:ext uri="{FF2B5EF4-FFF2-40B4-BE49-F238E27FC236}">
                            <a16:creationId xmlns="" xmlns:a16="http://schemas.microsoft.com/office/drawing/2014/main" id="{A4025645-C6AE-43B8-84B5-ECA303DEB3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283" y="2166036"/>
                        <a:ext cx="7696200" cy="287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7F7316-4627-4F16-BEB8-91D31397A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used to work.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2757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="" xmlns:a16="http://schemas.microsoft.com/office/drawing/2014/main" id="{6D845787-A3D2-45BE-9366-9DC394964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Floating Point Representation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="" xmlns:a16="http://schemas.microsoft.com/office/drawing/2014/main" id="{146EE281-3DFD-4902-B4CE-313B5E561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90700"/>
            <a:ext cx="8077200" cy="4686300"/>
          </a:xfrm>
          <a:noFill/>
        </p:spPr>
        <p:txBody>
          <a:bodyPr/>
          <a:lstStyle/>
          <a:p>
            <a:r>
              <a:rPr lang="en-US" altLang="en-US" b="1" dirty="0"/>
              <a:t>IEEE FPS (Floating Point Standard)</a:t>
            </a:r>
          </a:p>
          <a:p>
            <a:r>
              <a:rPr lang="en-US" altLang="en-US" b="1" dirty="0"/>
              <a:t>exponent - 8 bit biased - 127 integer</a:t>
            </a:r>
          </a:p>
          <a:p>
            <a:r>
              <a:rPr lang="en-US" altLang="en-US" b="1" dirty="0"/>
              <a:t>mantissa - normalized, scaled, </a:t>
            </a:r>
          </a:p>
          <a:p>
            <a:r>
              <a:rPr lang="en-US" altLang="en-US" b="1" dirty="0"/>
              <a:t>sign-magnitude integer</a:t>
            </a:r>
          </a:p>
          <a:p>
            <a:endParaRPr lang="en-US" altLang="en-US" b="1" dirty="0"/>
          </a:p>
          <a:p>
            <a:r>
              <a:rPr lang="en-US" altLang="en-US" b="1" dirty="0"/>
              <a:t>scaled - mantissa is implicitly divided by a constant ( 2 </a:t>
            </a:r>
            <a:r>
              <a:rPr lang="en-US" altLang="en-US" b="1" baseline="30000" dirty="0"/>
              <a:t>23</a:t>
            </a:r>
            <a:r>
              <a:rPr lang="en-US" altLang="en-US" b="1" dirty="0" smtClean="0"/>
              <a:t>)</a:t>
            </a:r>
          </a:p>
          <a:p>
            <a:pPr lvl="1"/>
            <a:r>
              <a:rPr lang="en-US" altLang="en-US" b="1" dirty="0" smtClean="0"/>
              <a:t>Shifted due to hidden bit.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6043183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Rational Number</a:t>
            </a:r>
          </a:p>
          <a:p>
            <a:pPr lvl="1"/>
            <a:r>
              <a:rPr lang="en-CA" dirty="0"/>
              <a:t>Can be represented by dividing 2 integers,  E.g. A/B</a:t>
            </a:r>
          </a:p>
          <a:p>
            <a:r>
              <a:rPr lang="en-CA" dirty="0"/>
              <a:t>Irrational Number</a:t>
            </a:r>
          </a:p>
          <a:p>
            <a:pPr lvl="1"/>
            <a:r>
              <a:rPr lang="en-CA" dirty="0"/>
              <a:t>A/B results in a non-repeating, non-terminating decimal, Pi, </a:t>
            </a:r>
            <a:r>
              <a:rPr lang="en-CA" dirty="0" err="1"/>
              <a:t>sqr</a:t>
            </a:r>
            <a:r>
              <a:rPr lang="en-CA" dirty="0"/>
              <a:t>(2).</a:t>
            </a:r>
          </a:p>
          <a:p>
            <a:r>
              <a:rPr lang="en-CA" dirty="0"/>
              <a:t>Terminating Decimal</a:t>
            </a:r>
          </a:p>
          <a:p>
            <a:pPr lvl="1"/>
            <a:r>
              <a:rPr lang="en-CA" dirty="0"/>
              <a:t>Rational Numbers which have a terminating decimal equivalent</a:t>
            </a:r>
          </a:p>
          <a:p>
            <a:r>
              <a:rPr lang="en-CA" dirty="0"/>
              <a:t>Non-Terminating Rational numbers</a:t>
            </a:r>
          </a:p>
          <a:p>
            <a:pPr lvl="1"/>
            <a:r>
              <a:rPr lang="en-CA" dirty="0"/>
              <a:t>Contain a repeating sequence of numbers, call the </a:t>
            </a:r>
            <a:r>
              <a:rPr lang="en-CA" dirty="0" err="1">
                <a:solidFill>
                  <a:srgbClr val="FF0000"/>
                </a:solidFill>
              </a:rPr>
              <a:t>Reptend</a:t>
            </a:r>
            <a:endParaRPr lang="en-CA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CA" dirty="0"/>
          </a:p>
          <a:p>
            <a:pPr marL="914400" lvl="2" indent="0">
              <a:buNone/>
            </a:pPr>
            <a:r>
              <a:rPr lang="en-CA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849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="" xmlns:a16="http://schemas.microsoft.com/office/drawing/2014/main" id="{9C9F4ED2-CFFD-425A-B3D6-DE5CA0183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19100"/>
            <a:ext cx="7772400" cy="723900"/>
          </a:xfrm>
        </p:spPr>
        <p:txBody>
          <a:bodyPr/>
          <a:lstStyle/>
          <a:p>
            <a:r>
              <a:rPr lang="en-US" altLang="en-US"/>
              <a:t>Hidden Bit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="" xmlns:a16="http://schemas.microsoft.com/office/drawing/2014/main" id="{0A637C93-0064-4DD3-AF37-935A6385B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7772400" cy="4533900"/>
          </a:xfrm>
        </p:spPr>
        <p:txBody>
          <a:bodyPr/>
          <a:lstStyle/>
          <a:p>
            <a:pPr>
              <a:spcAft>
                <a:spcPct val="35000"/>
              </a:spcAft>
            </a:pPr>
            <a:r>
              <a:rPr lang="en-US" altLang="en-US" dirty="0"/>
              <a:t>m = 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.b</a:t>
            </a:r>
            <a:r>
              <a:rPr lang="en-US" altLang="en-US" baseline="-25000" dirty="0"/>
              <a:t>-1</a:t>
            </a:r>
            <a:r>
              <a:rPr lang="en-US" altLang="en-US" dirty="0"/>
              <a:t>b</a:t>
            </a:r>
            <a:r>
              <a:rPr lang="en-US" altLang="en-US" baseline="-25000" dirty="0"/>
              <a:t>-2</a:t>
            </a:r>
            <a:r>
              <a:rPr lang="en-US" altLang="en-US" dirty="0"/>
              <a:t>b</a:t>
            </a:r>
            <a:r>
              <a:rPr lang="en-US" altLang="en-US" baseline="-25000" dirty="0"/>
              <a:t>-3</a:t>
            </a:r>
            <a:r>
              <a:rPr lang="en-US" altLang="en-US" dirty="0"/>
              <a:t>•••b</a:t>
            </a:r>
            <a:r>
              <a:rPr lang="en-US" altLang="en-US" baseline="-25000" dirty="0"/>
              <a:t>-22</a:t>
            </a:r>
            <a:r>
              <a:rPr lang="en-US" altLang="en-US" dirty="0"/>
              <a:t>b</a:t>
            </a:r>
            <a:r>
              <a:rPr lang="en-US" altLang="en-US" baseline="-25000" dirty="0"/>
              <a:t>-23   two</a:t>
            </a:r>
            <a:endParaRPr lang="en-US" altLang="en-US" dirty="0"/>
          </a:p>
          <a:p>
            <a:pPr>
              <a:spcAft>
                <a:spcPct val="35000"/>
              </a:spcAft>
            </a:pPr>
            <a:r>
              <a:rPr lang="en-US" altLang="en-US" dirty="0"/>
              <a:t>Since we know m </a:t>
            </a:r>
            <a:r>
              <a:rPr lang="en-US" altLang="en-US" dirty="0">
                <a:sym typeface="Symbol" panose="05050102010706020507" pitchFamily="18" charset="2"/>
              </a:rPr>
              <a:t> 1 &lt; 2  (</a:t>
            </a:r>
            <a:r>
              <a:rPr lang="en-US" altLang="en-US" dirty="0"/>
              <a:t>b</a:t>
            </a:r>
            <a:r>
              <a:rPr lang="en-US" altLang="en-US" baseline="-25000" dirty="0"/>
              <a:t>0</a:t>
            </a:r>
            <a:r>
              <a:rPr lang="en-US" altLang="en-US" dirty="0">
                <a:sym typeface="Symbol" panose="05050102010706020507" pitchFamily="18" charset="2"/>
              </a:rPr>
              <a:t>) we don’t have to represent it.</a:t>
            </a:r>
          </a:p>
          <a:p>
            <a:pPr algn="ctr">
              <a:spcBef>
                <a:spcPct val="25000"/>
              </a:spcBef>
              <a:spcAft>
                <a:spcPct val="35000"/>
              </a:spcAft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b</a:t>
            </a:r>
            <a:r>
              <a:rPr lang="en-US" altLang="en-US" baseline="-25000" dirty="0">
                <a:solidFill>
                  <a:srgbClr val="FF0000"/>
                </a:solidFill>
              </a:rPr>
              <a:t>0</a:t>
            </a:r>
            <a:r>
              <a:rPr lang="en-US" altLang="en-US" dirty="0"/>
              <a:t>.b</a:t>
            </a:r>
            <a:r>
              <a:rPr lang="en-US" altLang="en-US" baseline="-25000" dirty="0"/>
              <a:t>-1</a:t>
            </a:r>
            <a:r>
              <a:rPr lang="en-US" altLang="en-US" dirty="0"/>
              <a:t>b</a:t>
            </a:r>
            <a:r>
              <a:rPr lang="en-US" altLang="en-US" baseline="-25000" dirty="0"/>
              <a:t>-2</a:t>
            </a:r>
            <a:r>
              <a:rPr lang="en-US" altLang="en-US" dirty="0"/>
              <a:t>b</a:t>
            </a:r>
            <a:r>
              <a:rPr lang="en-US" altLang="en-US" baseline="-25000" dirty="0"/>
              <a:t>-3</a:t>
            </a:r>
            <a:r>
              <a:rPr lang="en-US" altLang="en-US" dirty="0"/>
              <a:t>•••b</a:t>
            </a:r>
            <a:r>
              <a:rPr lang="en-US" altLang="en-US" baseline="-25000" dirty="0"/>
              <a:t>-22</a:t>
            </a:r>
            <a:r>
              <a:rPr lang="en-US" altLang="en-US" dirty="0"/>
              <a:t>b</a:t>
            </a:r>
            <a:r>
              <a:rPr lang="en-US" altLang="en-US" baseline="-25000" dirty="0"/>
              <a:t>-23   two</a:t>
            </a:r>
          </a:p>
          <a:p>
            <a:pPr>
              <a:spcAft>
                <a:spcPct val="35000"/>
              </a:spcAft>
              <a:buFontTx/>
              <a:buNone/>
            </a:pPr>
            <a:r>
              <a:rPr lang="en-US" altLang="en-US" dirty="0"/>
              <a:t>So all we Store is:</a:t>
            </a:r>
          </a:p>
          <a:p>
            <a:pPr algn="ctr">
              <a:spcAft>
                <a:spcPct val="35000"/>
              </a:spcAft>
              <a:buFontTx/>
              <a:buNone/>
            </a:pPr>
            <a:r>
              <a:rPr lang="en-US" altLang="en-US" dirty="0"/>
              <a:t>b</a:t>
            </a:r>
            <a:r>
              <a:rPr lang="en-US" altLang="en-US" baseline="-25000" dirty="0"/>
              <a:t>-1</a:t>
            </a:r>
            <a:r>
              <a:rPr lang="en-US" altLang="en-US" dirty="0"/>
              <a:t>b</a:t>
            </a:r>
            <a:r>
              <a:rPr lang="en-US" altLang="en-US" baseline="-25000" dirty="0"/>
              <a:t>-2</a:t>
            </a:r>
            <a:r>
              <a:rPr lang="en-US" altLang="en-US" dirty="0"/>
              <a:t>b</a:t>
            </a:r>
            <a:r>
              <a:rPr lang="en-US" altLang="en-US" baseline="-25000" dirty="0"/>
              <a:t>-3</a:t>
            </a:r>
            <a:r>
              <a:rPr lang="en-US" altLang="en-US" dirty="0"/>
              <a:t>•••b</a:t>
            </a:r>
            <a:r>
              <a:rPr lang="en-US" altLang="en-US" baseline="-25000" dirty="0"/>
              <a:t>-22</a:t>
            </a:r>
            <a:r>
              <a:rPr lang="en-US" altLang="en-US" dirty="0"/>
              <a:t>b</a:t>
            </a:r>
            <a:r>
              <a:rPr lang="en-US" altLang="en-US" baseline="-25000" dirty="0"/>
              <a:t>-23   two</a:t>
            </a:r>
          </a:p>
        </p:txBody>
      </p:sp>
    </p:spTree>
    <p:extLst>
      <p:ext uri="{BB962C8B-B14F-4D97-AF65-F5344CB8AC3E}">
        <p14:creationId xmlns:p14="http://schemas.microsoft.com/office/powerpoint/2010/main" val="242977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="" xmlns:a16="http://schemas.microsoft.com/office/drawing/2014/main" id="{12D5EB7F-A9F2-463D-AF23-22BAEAE2D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Representation in IEEE FPS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="" xmlns:a16="http://schemas.microsoft.com/office/drawing/2014/main" id="{303BBE30-A2EE-4C0C-85F1-C7B405FB6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dirty="0"/>
              <a:t>SEF</a:t>
            </a:r>
          </a:p>
          <a:p>
            <a:pPr lvl="1"/>
            <a:r>
              <a:rPr lang="en-US" altLang="en-US" b="1" dirty="0"/>
              <a:t>S - sign of the significand</a:t>
            </a:r>
          </a:p>
          <a:p>
            <a:pPr lvl="1"/>
            <a:r>
              <a:rPr lang="en-US" altLang="en-US" b="1" dirty="0"/>
              <a:t>E - referred to as exponent</a:t>
            </a:r>
          </a:p>
          <a:p>
            <a:pPr lvl="1"/>
            <a:r>
              <a:rPr lang="en-US" altLang="en-US" b="1" dirty="0"/>
              <a:t>F - fractional part of significand (mantissa)</a:t>
            </a:r>
          </a:p>
          <a:p>
            <a:endParaRPr lang="en-US" altLang="en-US" b="1" dirty="0"/>
          </a:p>
          <a:p>
            <a:r>
              <a:rPr lang="en-US" altLang="en-US" b="1" dirty="0"/>
              <a:t>e - true exponent (E -127) due to bias representation</a:t>
            </a:r>
          </a:p>
          <a:p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21515397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="" xmlns:a16="http://schemas.microsoft.com/office/drawing/2014/main" id="{813F714F-B7DA-4D5E-8D9B-92D9DAB85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Representing Zero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="" xmlns:a16="http://schemas.microsoft.com/office/drawing/2014/main" id="{2838DADB-E646-463A-BBBF-C59CC6AA7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Since b</a:t>
            </a:r>
            <a:r>
              <a:rPr lang="en-US" altLang="en-US" baseline="-25000" dirty="0"/>
              <a:t>0</a:t>
            </a:r>
            <a:r>
              <a:rPr lang="en-US" altLang="en-US" dirty="0"/>
              <a:t> is not stored we need another method</a:t>
            </a:r>
          </a:p>
          <a:p>
            <a:r>
              <a:rPr lang="en-US" altLang="en-US" dirty="0"/>
              <a:t>Reserve -127 of Exponent</a:t>
            </a:r>
          </a:p>
          <a:p>
            <a:r>
              <a:rPr lang="en-US" altLang="en-US" dirty="0"/>
              <a:t>Forces </a:t>
            </a:r>
            <a:r>
              <a:rPr lang="en-US" altLang="en-US" dirty="0" err="1"/>
              <a:t>Exp</a:t>
            </a:r>
            <a:r>
              <a:rPr lang="en-US" altLang="en-US" dirty="0"/>
              <a:t> to be </a:t>
            </a:r>
            <a:r>
              <a:rPr lang="en-US" altLang="en-US" dirty="0" err="1"/>
              <a:t>pos</a:t>
            </a:r>
            <a:r>
              <a:rPr lang="en-US" altLang="en-US" dirty="0"/>
              <a:t> unsigned</a:t>
            </a:r>
            <a:br>
              <a:rPr lang="en-US" altLang="en-US" dirty="0"/>
            </a:br>
            <a:r>
              <a:rPr lang="en-US" altLang="en-US" dirty="0"/>
              <a:t>integer, because of bias</a:t>
            </a:r>
          </a:p>
          <a:p>
            <a:r>
              <a:rPr lang="en-US" altLang="en-US" dirty="0"/>
              <a:t>FPS defines 0 as Mantissa=</a:t>
            </a:r>
            <a:r>
              <a:rPr lang="en-US" altLang="en-US" dirty="0" err="1"/>
              <a:t>Exp</a:t>
            </a:r>
            <a:r>
              <a:rPr lang="en-US" altLang="en-US" dirty="0"/>
              <a:t>=0</a:t>
            </a:r>
          </a:p>
          <a:p>
            <a:pPr lvl="1"/>
            <a:r>
              <a:rPr lang="en-US" altLang="en-US" dirty="0"/>
              <a:t>F=E=0 in SEF standard </a:t>
            </a:r>
          </a:p>
        </p:txBody>
      </p:sp>
      <p:graphicFrame>
        <p:nvGraphicFramePr>
          <p:cNvPr id="47108" name="Object 4">
            <a:extLst>
              <a:ext uri="{FF2B5EF4-FFF2-40B4-BE49-F238E27FC236}">
                <a16:creationId xmlns="" xmlns:a16="http://schemas.microsoft.com/office/drawing/2014/main" id="{9B2C0B46-870A-4552-9515-CD915BDCDB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01000" y="2895600"/>
          <a:ext cx="2362200" cy="217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Photo Editor Photo" r:id="rId3" imgW="1781424" imgH="1638529" progId="MSPhotoEd.3">
                  <p:embed/>
                </p:oleObj>
              </mc:Choice>
              <mc:Fallback>
                <p:oleObj name="Photo Editor Photo" r:id="rId3" imgW="1781424" imgH="1638529" progId="MSPhotoEd.3">
                  <p:embed/>
                  <p:pic>
                    <p:nvPicPr>
                      <p:cNvPr id="47108" name="Object 4">
                        <a:extLst>
                          <a:ext uri="{FF2B5EF4-FFF2-40B4-BE49-F238E27FC236}">
                            <a16:creationId xmlns="" xmlns:a16="http://schemas.microsoft.com/office/drawing/2014/main" id="{9B2C0B46-870A-4552-9515-CD915BDCDB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895600"/>
                        <a:ext cx="2362200" cy="217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3717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442" y="913476"/>
            <a:ext cx="7921967" cy="444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23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FP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132" y="1762893"/>
            <a:ext cx="8462337" cy="328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67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FP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730" y="1879343"/>
            <a:ext cx="9126346" cy="346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43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FP Numbers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329" y="2075068"/>
            <a:ext cx="9106967" cy="34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336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="" xmlns:a16="http://schemas.microsoft.com/office/drawing/2014/main" id="{BB11FD1D-FE8D-4D39-A3A8-8A8AF9CDD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Conversion to</a:t>
            </a:r>
            <a:br>
              <a:rPr lang="en-US" altLang="en-US"/>
            </a:br>
            <a:r>
              <a:rPr lang="en-US" altLang="en-US"/>
              <a:t> Floating Point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="" xmlns:a16="http://schemas.microsoft.com/office/drawing/2014/main" id="{F1E466FA-3DEB-4288-9BB6-3A96552A8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90700"/>
            <a:ext cx="8077200" cy="4114800"/>
          </a:xfrm>
          <a:noFill/>
        </p:spPr>
        <p:txBody>
          <a:bodyPr/>
          <a:lstStyle/>
          <a:p>
            <a:r>
              <a:rPr lang="en-US" altLang="en-US" dirty="0"/>
              <a:t>Break decimal number into two parts.</a:t>
            </a:r>
          </a:p>
          <a:p>
            <a:r>
              <a:rPr lang="en-US" altLang="en-US" dirty="0"/>
              <a:t>Convert integer part to binary</a:t>
            </a:r>
          </a:p>
          <a:p>
            <a:r>
              <a:rPr lang="en-US" altLang="en-US" dirty="0"/>
              <a:t>Convert fraction to binary</a:t>
            </a:r>
          </a:p>
          <a:p>
            <a:r>
              <a:rPr lang="en-US" altLang="en-US" dirty="0"/>
              <a:t>Put the two pieces back together</a:t>
            </a:r>
          </a:p>
          <a:p>
            <a:r>
              <a:rPr lang="en-US" altLang="en-US" dirty="0"/>
              <a:t>Normalize and put into Scientific Notation</a:t>
            </a:r>
          </a:p>
          <a:p>
            <a:r>
              <a:rPr lang="en-CA" altLang="en-US" dirty="0"/>
              <a:t>E.g. 33.3125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353482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FPS Standard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077707" y="2431026"/>
            <a:ext cx="9820275" cy="3278659"/>
            <a:chOff x="1077707" y="2431026"/>
            <a:chExt cx="9820275" cy="327865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7707" y="2431026"/>
              <a:ext cx="9820275" cy="2743200"/>
            </a:xfrm>
            <a:prstGeom prst="rect">
              <a:avLst/>
            </a:prstGeom>
          </p:spPr>
        </p:pic>
        <p:cxnSp>
          <p:nvCxnSpPr>
            <p:cNvPr id="5" name="Straight Connector 4"/>
            <p:cNvCxnSpPr/>
            <p:nvPr/>
          </p:nvCxnSpPr>
          <p:spPr bwMode="auto">
            <a:xfrm flipH="1">
              <a:off x="5283623" y="4490485"/>
              <a:ext cx="11723" cy="1219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516733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06245" y="2552700"/>
            <a:ext cx="10363200" cy="1143000"/>
          </a:xfrm>
        </p:spPr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39834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026">
            <a:extLst>
              <a:ext uri="{FF2B5EF4-FFF2-40B4-BE49-F238E27FC236}">
                <a16:creationId xmlns="" xmlns:a16="http://schemas.microsoft.com/office/drawing/2014/main" id="{0B7A8A70-5F2E-4AC3-AF41-44C88B3E16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44488"/>
          <a:ext cx="8229600" cy="594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Photo Editor Photo" r:id="rId3" imgW="4847619" imgH="3505689" progId="MSPhotoEd.3">
                  <p:embed/>
                </p:oleObj>
              </mc:Choice>
              <mc:Fallback>
                <p:oleObj name="Photo Editor Photo" r:id="rId3" imgW="4847619" imgH="3505689" progId="MSPhotoEd.3">
                  <p:embed/>
                  <p:pic>
                    <p:nvPicPr>
                      <p:cNvPr id="12290" name="Object 1026">
                        <a:extLst>
                          <a:ext uri="{FF2B5EF4-FFF2-40B4-BE49-F238E27FC236}">
                            <a16:creationId xmlns="" xmlns:a16="http://schemas.microsoft.com/office/drawing/2014/main" id="{0B7A8A70-5F2E-4AC3-AF41-44C88B3E16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44488"/>
                        <a:ext cx="8229600" cy="594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031B7559-9689-42B8-A4BA-FE99008D8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Goals of Integer Representation</a:t>
            </a:r>
          </a:p>
        </p:txBody>
      </p:sp>
      <p:graphicFrame>
        <p:nvGraphicFramePr>
          <p:cNvPr id="29699" name="Object 4">
            <a:extLst>
              <a:ext uri="{FF2B5EF4-FFF2-40B4-BE49-F238E27FC236}">
                <a16:creationId xmlns="" xmlns:a16="http://schemas.microsoft.com/office/drawing/2014/main" id="{B09A4BB9-D128-49CB-A24C-B6200D0FB3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2209800"/>
          <a:ext cx="7620000" cy="355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Photo Editor Photo" r:id="rId3" imgW="4638095" imgH="2161905" progId="MSPhotoEd.3">
                  <p:embed/>
                </p:oleObj>
              </mc:Choice>
              <mc:Fallback>
                <p:oleObj name="Photo Editor Photo" r:id="rId3" imgW="4638095" imgH="2161905" progId="MSPhotoEd.3">
                  <p:embed/>
                  <p:pic>
                    <p:nvPicPr>
                      <p:cNvPr id="29699" name="Object 4">
                        <a:extLst>
                          <a:ext uri="{FF2B5EF4-FFF2-40B4-BE49-F238E27FC236}">
                            <a16:creationId xmlns="" xmlns:a16="http://schemas.microsoft.com/office/drawing/2014/main" id="{B09A4BB9-D128-49CB-A24C-B6200D0FB3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09800"/>
                        <a:ext cx="7620000" cy="355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93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C8633F3C-E1C8-4393-A231-71048356F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762000"/>
          </a:xfrm>
          <a:noFill/>
        </p:spPr>
        <p:txBody>
          <a:bodyPr/>
          <a:lstStyle/>
          <a:p>
            <a:r>
              <a:rPr lang="en-US" altLang="en-US"/>
              <a:t>Unsigned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D258BD6D-B474-4B18-BCB1-C0605BF55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990600"/>
            <a:ext cx="7772400" cy="5257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	</a:t>
            </a:r>
            <a:r>
              <a:rPr lang="en-US" altLang="en-US" b="1"/>
              <a:t>base ten	base two</a:t>
            </a:r>
          </a:p>
          <a:p>
            <a:pPr>
              <a:buFontTx/>
              <a:buNone/>
            </a:pPr>
            <a:r>
              <a:rPr lang="en-US" altLang="en-US" b="1"/>
              <a:t>		0		   0000</a:t>
            </a:r>
          </a:p>
          <a:p>
            <a:pPr>
              <a:buFontTx/>
              <a:buNone/>
            </a:pPr>
            <a:r>
              <a:rPr lang="en-US" altLang="en-US" b="1"/>
              <a:t>		1		   0001</a:t>
            </a:r>
          </a:p>
          <a:p>
            <a:pPr>
              <a:buFontTx/>
              <a:buNone/>
            </a:pPr>
            <a:r>
              <a:rPr lang="en-US" altLang="en-US" b="1"/>
              <a:t>		2		   0010</a:t>
            </a:r>
          </a:p>
          <a:p>
            <a:pPr>
              <a:buFontTx/>
              <a:buNone/>
            </a:pPr>
            <a:r>
              <a:rPr lang="en-US" altLang="en-US" b="1"/>
              <a:t>		3		   0011</a:t>
            </a:r>
          </a:p>
          <a:p>
            <a:pPr>
              <a:buFontTx/>
              <a:buNone/>
            </a:pPr>
            <a:r>
              <a:rPr lang="en-US" altLang="en-US" b="1"/>
              <a:t>		4		   0100</a:t>
            </a:r>
          </a:p>
          <a:p>
            <a:pPr>
              <a:buFontTx/>
              <a:buNone/>
            </a:pPr>
            <a:r>
              <a:rPr lang="en-US" altLang="en-US" b="1"/>
              <a:t>		…</a:t>
            </a:r>
          </a:p>
          <a:p>
            <a:pPr>
              <a:buFontTx/>
              <a:buNone/>
            </a:pPr>
            <a:r>
              <a:rPr lang="en-US" altLang="en-US" b="1"/>
              <a:t>		8		   1000</a:t>
            </a:r>
          </a:p>
          <a:p>
            <a:pPr>
              <a:buFontTx/>
              <a:buNone/>
            </a:pPr>
            <a:r>
              <a:rPr lang="en-US" altLang="en-US" b="1"/>
              <a:t>		15		   1111	</a:t>
            </a:r>
          </a:p>
        </p:txBody>
      </p:sp>
    </p:spTree>
    <p:extLst>
      <p:ext uri="{BB962C8B-B14F-4D97-AF65-F5344CB8AC3E}">
        <p14:creationId xmlns:p14="http://schemas.microsoft.com/office/powerpoint/2010/main" val="30592991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F874E0F0-36E4-485E-9A17-EBA86CFDE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Sign Magnitude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3B503106-B8F2-4433-AEFD-BECFB4919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/>
              <a:t>left bit is for the sign</a:t>
            </a:r>
          </a:p>
          <a:p>
            <a:r>
              <a:rPr lang="en-US" altLang="en-US" b="1"/>
              <a:t>0	for positive</a:t>
            </a:r>
          </a:p>
          <a:p>
            <a:r>
              <a:rPr lang="en-US" altLang="en-US" b="1"/>
              <a:t>1	for negative</a:t>
            </a:r>
          </a:p>
          <a:p>
            <a:endParaRPr lang="en-US" altLang="en-US" b="1"/>
          </a:p>
          <a:p>
            <a:r>
              <a:rPr lang="en-US" altLang="en-US" b="1"/>
              <a:t>remaining bits for the magnitude</a:t>
            </a:r>
          </a:p>
          <a:p>
            <a:r>
              <a:rPr lang="en-US" altLang="en-US" b="1"/>
              <a:t>e.g. 0011 = +3		1011 = -3</a:t>
            </a:r>
          </a:p>
        </p:txBody>
      </p:sp>
    </p:spTree>
    <p:extLst>
      <p:ext uri="{BB962C8B-B14F-4D97-AF65-F5344CB8AC3E}">
        <p14:creationId xmlns:p14="http://schemas.microsoft.com/office/powerpoint/2010/main" val="122728100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412AFF5B-8E11-4B59-B4F8-6ED9DEF06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One's Complement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252B8308-7253-40E6-83AB-75BF64208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dirty="0"/>
              <a:t>to change the sign:</a:t>
            </a:r>
          </a:p>
          <a:p>
            <a:r>
              <a:rPr lang="en-US" altLang="en-US" b="1" dirty="0"/>
              <a:t>toggle all bits	i.e. 	1--&gt; 0	0--&gt;1</a:t>
            </a:r>
          </a:p>
          <a:p>
            <a:endParaRPr lang="en-US" altLang="en-US" b="1" dirty="0"/>
          </a:p>
          <a:p>
            <a:pPr>
              <a:buFontTx/>
              <a:buNone/>
            </a:pPr>
            <a:r>
              <a:rPr lang="en-US" altLang="en-US" b="1" dirty="0"/>
              <a:t>		e.g. 	0011 =  +3		1100 = -3</a:t>
            </a:r>
          </a:p>
          <a:p>
            <a:endParaRPr lang="en-US" altLang="en-US" b="1" dirty="0"/>
          </a:p>
          <a:p>
            <a:r>
              <a:rPr lang="en-US" altLang="en-US" b="1" dirty="0"/>
              <a:t>note: zero has two representations</a:t>
            </a:r>
          </a:p>
          <a:p>
            <a:pPr>
              <a:buFontTx/>
              <a:buNone/>
            </a:pPr>
            <a:r>
              <a:rPr lang="en-US" altLang="en-US" b="1" dirty="0"/>
              <a:t>		0000 = + 0	1111 = - 0</a:t>
            </a:r>
          </a:p>
        </p:txBody>
      </p:sp>
    </p:spTree>
    <p:extLst>
      <p:ext uri="{BB962C8B-B14F-4D97-AF65-F5344CB8AC3E}">
        <p14:creationId xmlns:p14="http://schemas.microsoft.com/office/powerpoint/2010/main" val="180732647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1’s Compliment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762" y="1450548"/>
            <a:ext cx="8183100" cy="5250428"/>
          </a:xfrm>
        </p:spPr>
      </p:pic>
    </p:spTree>
    <p:extLst>
      <p:ext uri="{BB962C8B-B14F-4D97-AF65-F5344CB8AC3E}">
        <p14:creationId xmlns:p14="http://schemas.microsoft.com/office/powerpoint/2010/main" val="217184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089F341C-DDEF-46B7-9A83-FE40A6DDB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Two's Complement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164D961F-9186-42EC-8194-6E3E6931F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382000" cy="4800600"/>
          </a:xfrm>
          <a:noFill/>
        </p:spPr>
        <p:txBody>
          <a:bodyPr/>
          <a:lstStyle/>
          <a:p>
            <a:r>
              <a:rPr lang="en-US" altLang="en-US" b="1" dirty="0"/>
              <a:t>to change the sign:</a:t>
            </a:r>
          </a:p>
          <a:p>
            <a:r>
              <a:rPr lang="en-US" altLang="en-US" b="1" dirty="0"/>
              <a:t>toggle all bits	i.e. 	1--&gt; 0	0--&gt;1</a:t>
            </a:r>
          </a:p>
          <a:p>
            <a:r>
              <a:rPr lang="en-US" altLang="en-US" b="1" dirty="0"/>
              <a:t>and then add 1</a:t>
            </a:r>
          </a:p>
          <a:p>
            <a:pPr lvl="2">
              <a:buFontTx/>
              <a:buNone/>
            </a:pPr>
            <a:r>
              <a:rPr lang="en-US" altLang="en-US" b="1" dirty="0"/>
              <a:t>e.g. 	0011 = +3</a:t>
            </a:r>
          </a:p>
          <a:p>
            <a:pPr lvl="2">
              <a:buFontTx/>
              <a:buNone/>
            </a:pPr>
            <a:r>
              <a:rPr lang="en-US" altLang="en-US" b="1" dirty="0"/>
              <a:t>		1100 + 0001 = 1101 = -3</a:t>
            </a:r>
          </a:p>
          <a:p>
            <a:r>
              <a:rPr lang="en-US" altLang="en-US" b="1" dirty="0"/>
              <a:t>note: largest positive number (in 4 bits) </a:t>
            </a:r>
          </a:p>
          <a:p>
            <a:pPr lvl="1"/>
            <a:r>
              <a:rPr lang="en-US" altLang="en-US" b="1" dirty="0"/>
              <a:t>is 0111 = +7 </a:t>
            </a:r>
          </a:p>
          <a:p>
            <a:pPr lvl="1"/>
            <a:r>
              <a:rPr lang="en-US" altLang="en-US" b="1" dirty="0"/>
              <a:t>1000 = -8 is the largest negative number</a:t>
            </a:r>
          </a:p>
          <a:p>
            <a:pPr lvl="2"/>
            <a:r>
              <a:rPr lang="en-US" altLang="en-US" b="1" dirty="0"/>
              <a:t>But is invalid since -8 and 2’s comp is the same</a:t>
            </a:r>
          </a:p>
        </p:txBody>
      </p:sp>
    </p:spTree>
    <p:extLst>
      <p:ext uri="{BB962C8B-B14F-4D97-AF65-F5344CB8AC3E}">
        <p14:creationId xmlns:p14="http://schemas.microsoft.com/office/powerpoint/2010/main" val="2915798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ashor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easho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easho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sho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1096</Words>
  <Application>Microsoft Office PowerPoint</Application>
  <PresentationFormat>Widescreen</PresentationFormat>
  <Paragraphs>146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Symbol</vt:lpstr>
      <vt:lpstr>Office Theme</vt:lpstr>
      <vt:lpstr>seashors</vt:lpstr>
      <vt:lpstr>Photo Editor Photo</vt:lpstr>
      <vt:lpstr>Worksheet</vt:lpstr>
      <vt:lpstr>Cosc 2P12 Week 2</vt:lpstr>
      <vt:lpstr>Some Definitions</vt:lpstr>
      <vt:lpstr>PowerPoint Presentation</vt:lpstr>
      <vt:lpstr>Goals of Integer Representation</vt:lpstr>
      <vt:lpstr>Unsigned</vt:lpstr>
      <vt:lpstr>Sign Magnitude</vt:lpstr>
      <vt:lpstr>One's Complement</vt:lpstr>
      <vt:lpstr>1’s Compliment</vt:lpstr>
      <vt:lpstr>Two's Complement</vt:lpstr>
      <vt:lpstr>2’s compliment</vt:lpstr>
      <vt:lpstr>Biased Representation</vt:lpstr>
      <vt:lpstr>Negative Numbers</vt:lpstr>
      <vt:lpstr>Notes on Integer Representation</vt:lpstr>
      <vt:lpstr>Sign Extension</vt:lpstr>
      <vt:lpstr>PowerPoint Presentation</vt:lpstr>
      <vt:lpstr>PowerPoint Presentation</vt:lpstr>
      <vt:lpstr>PowerPoint Presentation</vt:lpstr>
      <vt:lpstr>How it used to work.</vt:lpstr>
      <vt:lpstr>Floating Point Representation</vt:lpstr>
      <vt:lpstr>Hidden Bit</vt:lpstr>
      <vt:lpstr>Representation in IEEE FPS</vt:lpstr>
      <vt:lpstr>Representing Zero</vt:lpstr>
      <vt:lpstr>PowerPoint Presentation</vt:lpstr>
      <vt:lpstr>Short FP</vt:lpstr>
      <vt:lpstr>Long FP</vt:lpstr>
      <vt:lpstr>Extended FP Numbers</vt:lpstr>
      <vt:lpstr>Conversion to  Floating Point</vt:lpstr>
      <vt:lpstr>FPS Standard</vt:lpstr>
      <vt:lpstr>End</vt:lpstr>
    </vt:vector>
  </TitlesOfParts>
  <Company>Brock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2P12 Week 2</dc:title>
  <dc:creator>Dave Bockus</dc:creator>
  <cp:lastModifiedBy>Dave Bockus</cp:lastModifiedBy>
  <cp:revision>27</cp:revision>
  <cp:lastPrinted>2018-09-12T14:55:38Z</cp:lastPrinted>
  <dcterms:created xsi:type="dcterms:W3CDTF">2018-09-11T20:01:09Z</dcterms:created>
  <dcterms:modified xsi:type="dcterms:W3CDTF">2024-09-12T15:46:03Z</dcterms:modified>
</cp:coreProperties>
</file>