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60" r:id="rId6"/>
    <p:sldId id="261" r:id="rId7"/>
    <p:sldId id="262" r:id="rId8"/>
    <p:sldId id="263" r:id="rId9"/>
    <p:sldId id="265" r:id="rId10"/>
    <p:sldId id="275" r:id="rId11"/>
    <p:sldId id="266" r:id="rId12"/>
    <p:sldId id="267" r:id="rId13"/>
    <p:sldId id="268" r:id="rId14"/>
    <p:sldId id="269" r:id="rId15"/>
    <p:sldId id="270" r:id="rId16"/>
    <p:sldId id="271" r:id="rId17"/>
    <p:sldId id="272" r:id="rId18"/>
    <p:sldId id="273" r:id="rId19"/>
    <p:sldId id="274" r:id="rId20"/>
    <p:sldId id="276" r:id="rId21"/>
    <p:sldId id="283" r:id="rId22"/>
    <p:sldId id="285" r:id="rId23"/>
    <p:sldId id="286" r:id="rId24"/>
    <p:sldId id="277" r:id="rId25"/>
    <p:sldId id="278" r:id="rId26"/>
    <p:sldId id="287" r:id="rId27"/>
    <p:sldId id="279" r:id="rId28"/>
    <p:sldId id="280" r:id="rId29"/>
    <p:sldId id="289" r:id="rId30"/>
    <p:sldId id="290" r:id="rId31"/>
    <p:sldId id="291" r:id="rId32"/>
    <p:sldId id="288" r:id="rId33"/>
    <p:sldId id="281" r:id="rId34"/>
    <p:sldId id="282" r:id="rId35"/>
    <p:sldId id="284" r:id="rId36"/>
    <p:sldId id="293" r:id="rId37"/>
    <p:sldId id="292" r:id="rId38"/>
    <p:sldId id="264"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B388376-4531-48BC-84F1-2F821B1410C3}" type="datetimeFigureOut">
              <a:rPr lang="en-US"/>
              <a:pPr>
                <a:defRPr/>
              </a:pPr>
              <a:t>3/24/2010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535C253-B26B-4B42-A432-33F3ECCA7190}"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1E250B-A424-46C7-962A-0D5873A4249D}" type="slidenum">
              <a:rPr lang="en-CA"/>
              <a:pPr fontAlgn="base">
                <a:spcBef>
                  <a:spcPct val="0"/>
                </a:spcBef>
                <a:spcAft>
                  <a:spcPct val="0"/>
                </a:spcAft>
              </a:pPr>
              <a:t>38</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1"/>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38"/>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39"/>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40"/>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41"/>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55"/>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64"/>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Rectangle 65"/>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Rectangle 66"/>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0A8988D0-7AEB-4265-89C5-87BF4FC05349}" type="datetimeFigureOut">
              <a:rPr lang="en-US"/>
              <a:pPr>
                <a:defRPr/>
              </a:pPr>
              <a:t>3/24/2010</a:t>
            </a:fld>
            <a:endParaRPr lang="en-CA"/>
          </a:p>
        </p:txBody>
      </p:sp>
      <p:sp>
        <p:nvSpPr>
          <p:cNvPr id="16" name="Footer Placeholder 16"/>
          <p:cNvSpPr>
            <a:spLocks noGrp="1"/>
          </p:cNvSpPr>
          <p:nvPr>
            <p:ph type="ftr" sz="quarter" idx="11"/>
          </p:nvPr>
        </p:nvSpPr>
        <p:spPr/>
        <p:txBody>
          <a:bodyPr/>
          <a:lstStyle>
            <a:lvl1pPr>
              <a:defRPr/>
            </a:lvl1pPr>
            <a:extLst/>
          </a:lstStyle>
          <a:p>
            <a:pPr>
              <a:defRPr/>
            </a:pPr>
            <a:endParaRPr lang="en-CA"/>
          </a:p>
        </p:txBody>
      </p:sp>
      <p:sp>
        <p:nvSpPr>
          <p:cNvPr id="17" name="Slide Number Placeholder 28"/>
          <p:cNvSpPr>
            <a:spLocks noGrp="1"/>
          </p:cNvSpPr>
          <p:nvPr>
            <p:ph type="sldNum" sz="quarter" idx="12"/>
          </p:nvPr>
        </p:nvSpPr>
        <p:spPr/>
        <p:txBody>
          <a:bodyPr/>
          <a:lstStyle>
            <a:lvl1pPr>
              <a:defRPr/>
            </a:lvl1pPr>
            <a:extLst/>
          </a:lstStyle>
          <a:p>
            <a:pPr>
              <a:defRPr/>
            </a:pPr>
            <a:fld id="{524DBBAC-1697-4DF5-9C96-47BAB4E3AFD0}" type="slidenum">
              <a:rPr lang="en-CA"/>
              <a:pPr>
                <a:defRPr/>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195D10B-5107-4C2A-A7A9-7FA379733217}" type="datetimeFigureOut">
              <a:rPr lang="en-US"/>
              <a:pPr>
                <a:defRPr/>
              </a:pPr>
              <a:t>3/24/2010</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34A4EA15-5615-4E2E-BDEF-9DFACEAFDF87}" type="slidenum">
              <a:rPr lang="en-CA"/>
              <a:pPr>
                <a:defRPr/>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3AA9B1C-DFA4-4576-AD27-E624B5BDD61D}" type="datetimeFigureOut">
              <a:rPr lang="en-US"/>
              <a:pPr>
                <a:defRPr/>
              </a:pPr>
              <a:t>3/24/2010</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9E26F6A1-9832-4E01-A313-2A02AE4B697C}" type="slidenum">
              <a:rPr lang="en-CA"/>
              <a:pPr>
                <a:defRPr/>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E9F4902-EA44-4FFF-A04F-E1527E1C5A69}" type="datetimeFigureOut">
              <a:rPr lang="en-US"/>
              <a:pPr>
                <a:defRPr/>
              </a:pPr>
              <a:t>3/24/2010</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415C63B5-9660-4F28-A90B-970D6737D3A4}" type="slidenum">
              <a:rPr lang="en-CA"/>
              <a:pPr>
                <a:defRPr/>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5" name="Freeform 1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12"/>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9"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0"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1"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3"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5"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6" name="Freeform 24"/>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7" name="Freeform 25"/>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8"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9" name="Rectangle 6"/>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0" name="Rectangle 7"/>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1" name="Rectangle 8"/>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Rectangle 9"/>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3" name="Rectangle 10"/>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4" name="Rectangle 11"/>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FFED0E5C-D9AA-48CD-8561-665A6E6099E4}" type="datetimeFigureOut">
              <a:rPr lang="en-US"/>
              <a:pPr>
                <a:defRPr/>
              </a:pPr>
              <a:t>3/24/2010</a:t>
            </a:fld>
            <a:endParaRPr lang="en-CA"/>
          </a:p>
        </p:txBody>
      </p:sp>
      <p:sp>
        <p:nvSpPr>
          <p:cNvPr id="26" name="Footer Placeholder 4"/>
          <p:cNvSpPr>
            <a:spLocks noGrp="1"/>
          </p:cNvSpPr>
          <p:nvPr>
            <p:ph type="ftr" sz="quarter" idx="11"/>
          </p:nvPr>
        </p:nvSpPr>
        <p:spPr/>
        <p:txBody>
          <a:bodyPr/>
          <a:lstStyle>
            <a:lvl1pPr>
              <a:defRPr/>
            </a:lvl1pPr>
            <a:extLst/>
          </a:lstStyle>
          <a:p>
            <a:pPr>
              <a:defRPr/>
            </a:pPr>
            <a:endParaRPr lang="en-CA"/>
          </a:p>
        </p:txBody>
      </p:sp>
      <p:sp>
        <p:nvSpPr>
          <p:cNvPr id="27" name="Slide Number Placeholder 5"/>
          <p:cNvSpPr>
            <a:spLocks noGrp="1"/>
          </p:cNvSpPr>
          <p:nvPr>
            <p:ph type="sldNum" sz="quarter" idx="12"/>
          </p:nvPr>
        </p:nvSpPr>
        <p:spPr/>
        <p:txBody>
          <a:bodyPr/>
          <a:lstStyle>
            <a:lvl1pPr>
              <a:defRPr/>
            </a:lvl1pPr>
            <a:extLst/>
          </a:lstStyle>
          <a:p>
            <a:pPr>
              <a:defRPr/>
            </a:pPr>
            <a:fld id="{FF7EF153-A561-41E2-97F1-5B05B87E2DB5}" type="slidenum">
              <a:rPr lang="en-CA"/>
              <a:pPr>
                <a:defRPr/>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EDF953D-C5C5-42D4-A6BF-CE607AE05043}" type="datetimeFigureOut">
              <a:rPr lang="en-US"/>
              <a:pPr>
                <a:defRPr/>
              </a:pPr>
              <a:t>3/24/2010</a:t>
            </a:fld>
            <a:endParaRPr lang="en-CA"/>
          </a:p>
        </p:txBody>
      </p:sp>
      <p:sp>
        <p:nvSpPr>
          <p:cNvPr id="6" name="Footer Placeholder 5"/>
          <p:cNvSpPr>
            <a:spLocks noGrp="1"/>
          </p:cNvSpPr>
          <p:nvPr>
            <p:ph type="ftr" sz="quarter" idx="11"/>
          </p:nvPr>
        </p:nvSpPr>
        <p:spPr/>
        <p:txBody>
          <a:bodyPr/>
          <a:lstStyle>
            <a:lvl1pPr>
              <a:defRPr/>
            </a:lvl1pPr>
            <a:extLst/>
          </a:lstStyle>
          <a:p>
            <a:pPr>
              <a:defRPr/>
            </a:pPr>
            <a:endParaRPr lang="en-CA"/>
          </a:p>
        </p:txBody>
      </p:sp>
      <p:sp>
        <p:nvSpPr>
          <p:cNvPr id="7" name="Slide Number Placeholder 6"/>
          <p:cNvSpPr>
            <a:spLocks noGrp="1"/>
          </p:cNvSpPr>
          <p:nvPr>
            <p:ph type="sldNum" sz="quarter" idx="12"/>
          </p:nvPr>
        </p:nvSpPr>
        <p:spPr/>
        <p:txBody>
          <a:bodyPr/>
          <a:lstStyle>
            <a:lvl1pPr>
              <a:defRPr/>
            </a:lvl1pPr>
            <a:extLst/>
          </a:lstStyle>
          <a:p>
            <a:pPr>
              <a:defRPr/>
            </a:pPr>
            <a:fld id="{F3CD2ABB-F3F2-462F-872D-63450F9203CC}" type="slidenum">
              <a:rPr lang="en-CA"/>
              <a:pPr>
                <a:defRPr/>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24"/>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15"/>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16"/>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17"/>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8"/>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9"/>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20"/>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21"/>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5" name="Rectangle 28"/>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29"/>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81A2046C-B306-4B6C-BE3C-AEDA0DC3327B}" type="datetimeFigureOut">
              <a:rPr lang="en-US"/>
              <a:pPr>
                <a:defRPr/>
              </a:pPr>
              <a:t>3/24/2010</a:t>
            </a:fld>
            <a:endParaRPr lang="en-CA"/>
          </a:p>
        </p:txBody>
      </p:sp>
      <p:sp>
        <p:nvSpPr>
          <p:cNvPr id="18" name="Footer Placeholder 7"/>
          <p:cNvSpPr>
            <a:spLocks noGrp="1"/>
          </p:cNvSpPr>
          <p:nvPr>
            <p:ph type="ftr" sz="quarter" idx="11"/>
          </p:nvPr>
        </p:nvSpPr>
        <p:spPr/>
        <p:txBody>
          <a:bodyPr/>
          <a:lstStyle>
            <a:lvl1pPr>
              <a:defRPr/>
            </a:lvl1pPr>
            <a:extLst/>
          </a:lstStyle>
          <a:p>
            <a:pPr>
              <a:defRPr/>
            </a:pPr>
            <a:endParaRPr lang="en-CA"/>
          </a:p>
        </p:txBody>
      </p:sp>
      <p:sp>
        <p:nvSpPr>
          <p:cNvPr id="19" name="Slide Number Placeholder 8"/>
          <p:cNvSpPr>
            <a:spLocks noGrp="1"/>
          </p:cNvSpPr>
          <p:nvPr>
            <p:ph type="sldNum" sz="quarter" idx="12"/>
          </p:nvPr>
        </p:nvSpPr>
        <p:spPr/>
        <p:txBody>
          <a:bodyPr/>
          <a:lstStyle>
            <a:lvl1pPr>
              <a:defRPr/>
            </a:lvl1pPr>
            <a:extLst/>
          </a:lstStyle>
          <a:p>
            <a:pPr>
              <a:defRPr/>
            </a:pPr>
            <a:fld id="{92DDD83A-E9BF-4228-B43F-947B2F838F3B}" type="slidenum">
              <a:rPr lang="en-CA"/>
              <a:pPr>
                <a:defRPr/>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C47DDF04-CA85-4D94-AA28-C8D5CE404128}" type="datetimeFigureOut">
              <a:rPr lang="en-US"/>
              <a:pPr>
                <a:defRPr/>
              </a:pPr>
              <a:t>3/24/2010</a:t>
            </a:fld>
            <a:endParaRPr lang="en-CA"/>
          </a:p>
        </p:txBody>
      </p:sp>
      <p:sp>
        <p:nvSpPr>
          <p:cNvPr id="4" name="Footer Placeholder 2"/>
          <p:cNvSpPr>
            <a:spLocks noGrp="1"/>
          </p:cNvSpPr>
          <p:nvPr>
            <p:ph type="ftr" sz="quarter" idx="11"/>
          </p:nvPr>
        </p:nvSpPr>
        <p:spPr/>
        <p:txBody>
          <a:bodyPr/>
          <a:lstStyle>
            <a:lvl1pPr>
              <a:defRPr/>
            </a:lvl1pPr>
          </a:lstStyle>
          <a:p>
            <a:pPr>
              <a:defRPr/>
            </a:pPr>
            <a:endParaRPr lang="en-CA"/>
          </a:p>
        </p:txBody>
      </p:sp>
      <p:sp>
        <p:nvSpPr>
          <p:cNvPr id="5" name="Slide Number Placeholder 22"/>
          <p:cNvSpPr>
            <a:spLocks noGrp="1"/>
          </p:cNvSpPr>
          <p:nvPr>
            <p:ph type="sldNum" sz="quarter" idx="12"/>
          </p:nvPr>
        </p:nvSpPr>
        <p:spPr/>
        <p:txBody>
          <a:bodyPr/>
          <a:lstStyle>
            <a:lvl1pPr>
              <a:defRPr/>
            </a:lvl1pPr>
          </a:lstStyle>
          <a:p>
            <a:pPr>
              <a:defRPr/>
            </a:pPr>
            <a:fld id="{DE091515-F864-4E33-A09C-E1CF29F94426}" type="slidenum">
              <a:rPr lang="en-CA"/>
              <a:pPr>
                <a:defRPr/>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4B761927-880A-4AE0-A966-9136F741AE45}" type="datetimeFigureOut">
              <a:rPr lang="en-US"/>
              <a:pPr>
                <a:defRPr/>
              </a:pPr>
              <a:t>3/24/2010</a:t>
            </a:fld>
            <a:endParaRPr lang="en-CA"/>
          </a:p>
        </p:txBody>
      </p:sp>
      <p:sp>
        <p:nvSpPr>
          <p:cNvPr id="3" name="Footer Placeholder 2"/>
          <p:cNvSpPr>
            <a:spLocks noGrp="1"/>
          </p:cNvSpPr>
          <p:nvPr>
            <p:ph type="ftr" sz="quarter" idx="11"/>
          </p:nvPr>
        </p:nvSpPr>
        <p:spPr/>
        <p:txBody>
          <a:bodyPr/>
          <a:lstStyle>
            <a:lvl1pPr>
              <a:defRPr/>
            </a:lvl1pPr>
            <a:extLst/>
          </a:lstStyle>
          <a:p>
            <a:pPr>
              <a:defRPr/>
            </a:pPr>
            <a:endParaRPr lang="en-CA"/>
          </a:p>
        </p:txBody>
      </p:sp>
      <p:sp>
        <p:nvSpPr>
          <p:cNvPr id="4" name="Slide Number Placeholder 3"/>
          <p:cNvSpPr>
            <a:spLocks noGrp="1"/>
          </p:cNvSpPr>
          <p:nvPr>
            <p:ph type="sldNum" sz="quarter" idx="12"/>
          </p:nvPr>
        </p:nvSpPr>
        <p:spPr/>
        <p:txBody>
          <a:bodyPr/>
          <a:lstStyle>
            <a:lvl1pPr>
              <a:defRPr/>
            </a:lvl1pPr>
            <a:extLst/>
          </a:lstStyle>
          <a:p>
            <a:pPr>
              <a:defRPr/>
            </a:pPr>
            <a:fld id="{12F48E81-FD47-4EE5-91F3-6A974B62F5FC}" type="slidenum">
              <a:rPr lang="en-CA"/>
              <a:pPr>
                <a:defRPr/>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93CDF6E-78CD-4E02-872A-B13991322901}" type="datetimeFigureOut">
              <a:rPr lang="en-US"/>
              <a:pPr>
                <a:defRPr/>
              </a:pPr>
              <a:t>3/24/2010</a:t>
            </a:fld>
            <a:endParaRPr lang="en-CA"/>
          </a:p>
        </p:txBody>
      </p:sp>
      <p:sp>
        <p:nvSpPr>
          <p:cNvPr id="6" name="Footer Placeholder 2"/>
          <p:cNvSpPr>
            <a:spLocks noGrp="1"/>
          </p:cNvSpPr>
          <p:nvPr>
            <p:ph type="ftr" sz="quarter" idx="11"/>
          </p:nvPr>
        </p:nvSpPr>
        <p:spPr/>
        <p:txBody>
          <a:bodyPr/>
          <a:lstStyle>
            <a:lvl1pPr>
              <a:defRPr/>
            </a:lvl1pPr>
          </a:lstStyle>
          <a:p>
            <a:pPr>
              <a:defRPr/>
            </a:pPr>
            <a:endParaRPr lang="en-CA"/>
          </a:p>
        </p:txBody>
      </p:sp>
      <p:sp>
        <p:nvSpPr>
          <p:cNvPr id="7" name="Slide Number Placeholder 22"/>
          <p:cNvSpPr>
            <a:spLocks noGrp="1"/>
          </p:cNvSpPr>
          <p:nvPr>
            <p:ph type="sldNum" sz="quarter" idx="12"/>
          </p:nvPr>
        </p:nvSpPr>
        <p:spPr/>
        <p:txBody>
          <a:bodyPr/>
          <a:lstStyle>
            <a:lvl1pPr>
              <a:defRPr/>
            </a:lvl1pPr>
          </a:lstStyle>
          <a:p>
            <a:pPr>
              <a:defRPr/>
            </a:pPr>
            <a:fld id="{57075C92-2A1C-4C18-9EC5-48C0E4A08357}" type="slidenum">
              <a:rPr lang="en-CA"/>
              <a:pPr>
                <a:defRPr/>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6" name="Straight Connector 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9"/>
          <p:cNvGrpSpPr>
            <a:grpSpLocks/>
          </p:cNvGrpSpPr>
          <p:nvPr/>
        </p:nvGrpSpPr>
        <p:grpSpPr bwMode="auto">
          <a:xfrm rot="5400000">
            <a:off x="8515351" y="1219200"/>
            <a:ext cx="131762" cy="128587"/>
            <a:chOff x="6668087" y="1297746"/>
            <a:chExt cx="161840" cy="156602"/>
          </a:xfrm>
        </p:grpSpPr>
        <p:cxnSp>
          <p:nvCxnSpPr>
            <p:cNvPr id="8" name="Straight Connector 14"/>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15"/>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16"/>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13"/>
          <p:cNvGrpSpPr>
            <a:grpSpLocks/>
          </p:cNvGrpSpPr>
          <p:nvPr/>
        </p:nvGrpSpPr>
        <p:grpSpPr bwMode="auto">
          <a:xfrm rot="5400000">
            <a:off x="8667751" y="1371600"/>
            <a:ext cx="131762" cy="128587"/>
            <a:chOff x="6668087" y="1297746"/>
            <a:chExt cx="161840" cy="156602"/>
          </a:xfrm>
        </p:grpSpPr>
        <p:cxnSp>
          <p:nvCxnSpPr>
            <p:cNvPr id="12" name="Straight Connector 10"/>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1"/>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2"/>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17"/>
          <p:cNvGrpSpPr>
            <a:grpSpLocks/>
          </p:cNvGrpSpPr>
          <p:nvPr/>
        </p:nvGrpSpPr>
        <p:grpSpPr bwMode="auto">
          <a:xfrm rot="5400000">
            <a:off x="8320087" y="1474788"/>
            <a:ext cx="131763" cy="128588"/>
            <a:chOff x="6668087" y="1297746"/>
            <a:chExt cx="161840" cy="156602"/>
          </a:xfrm>
        </p:grpSpPr>
        <p:cxnSp>
          <p:nvCxnSpPr>
            <p:cNvPr id="16" name="Straight Connector 18"/>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9"/>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20"/>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E66E75C1-F107-4A75-950F-1CD14ABDFDC1}" type="datetimeFigureOut">
              <a:rPr lang="en-US"/>
              <a:pPr>
                <a:defRPr/>
              </a:pPr>
              <a:t>3/24/2010</a:t>
            </a:fld>
            <a:endParaRPr lang="en-CA"/>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CA"/>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F8A51A79-CA12-45AB-9469-47E2F0C3EC62}" type="slidenum">
              <a:rPr lang="en-CA"/>
              <a:pPr>
                <a:defRPr/>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fontAlgn="auto" latinLnBrk="0" hangingPunct="1">
              <a:spcBef>
                <a:spcPts val="0"/>
              </a:spcBef>
              <a:spcAft>
                <a:spcPts val="0"/>
              </a:spcAft>
              <a:defRPr kumimoji="0" sz="1100" smtClean="0">
                <a:solidFill>
                  <a:schemeClr val="tx2"/>
                </a:solidFill>
                <a:latin typeface="+mn-lt"/>
              </a:defRPr>
            </a:lvl1pPr>
            <a:extLst/>
          </a:lstStyle>
          <a:p>
            <a:pPr>
              <a:defRPr/>
            </a:pPr>
            <a:fld id="{99BFA8AD-50C0-4CC6-A7BA-1B769268A56E}" type="datetimeFigureOut">
              <a:rPr lang="en-US"/>
              <a:pPr>
                <a:defRPr/>
              </a:pPr>
              <a:t>3/24/2010</a:t>
            </a:fld>
            <a:endParaRPr lang="en-CA"/>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fontAlgn="auto" latinLnBrk="0" hangingPunct="1">
              <a:spcBef>
                <a:spcPts val="0"/>
              </a:spcBef>
              <a:spcAft>
                <a:spcPts val="0"/>
              </a:spcAft>
              <a:defRPr kumimoji="0" sz="1100">
                <a:solidFill>
                  <a:schemeClr val="tx2"/>
                </a:solidFill>
                <a:latin typeface="+mn-lt"/>
              </a:defRPr>
            </a:lvl1pPr>
            <a:extLst/>
          </a:lstStyle>
          <a:p>
            <a:pPr>
              <a:defRPr/>
            </a:pPr>
            <a:endParaRPr lang="en-CA"/>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2"/>
                </a:solidFill>
                <a:latin typeface="+mn-lt"/>
              </a:defRPr>
            </a:lvl1pPr>
            <a:extLst/>
          </a:lstStyle>
          <a:p>
            <a:pPr>
              <a:defRPr/>
            </a:pPr>
            <a:fld id="{FB3B78B3-4BFB-4A14-9923-4B3C40C8AE45}" type="slidenum">
              <a:rPr lang="en-CA"/>
              <a:pPr>
                <a:defRPr/>
              </a:pPr>
              <a:t>‹#›</a:t>
            </a:fld>
            <a:endParaRPr lang="en-CA"/>
          </a:p>
        </p:txBody>
      </p:sp>
    </p:spTree>
  </p:cSld>
  <p:clrMap bg1="dk1" tx1="lt1" bg2="dk2" tx2="lt2" accent1="accent1" accent2="accent2" accent3="accent3" accent4="accent4" accent5="accent5" accent6="accent6" hlink="hlink" folHlink="folHlink"/>
  <p:sldLayoutIdLst>
    <p:sldLayoutId id="2147483672" r:id="rId1"/>
    <p:sldLayoutId id="2147483667" r:id="rId2"/>
    <p:sldLayoutId id="2147483673" r:id="rId3"/>
    <p:sldLayoutId id="2147483674" r:id="rId4"/>
    <p:sldLayoutId id="2147483675" r:id="rId5"/>
    <p:sldLayoutId id="2147483668" r:id="rId6"/>
    <p:sldLayoutId id="2147483676" r:id="rId7"/>
    <p:sldLayoutId id="2147483669" r:id="rId8"/>
    <p:sldLayoutId id="2147483677" r:id="rId9"/>
    <p:sldLayoutId id="2147483670" r:id="rId10"/>
    <p:sldLayoutId id="2147483671"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en.wikipedia.org/wiki/Genetic_algorith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edc.ncl.ac.u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CA" dirty="0" smtClean="0">
                <a:solidFill>
                  <a:schemeClr val="tx2">
                    <a:satMod val="200000"/>
                  </a:schemeClr>
                </a:solidFill>
              </a:rPr>
              <a:t>Parallel Evolution</a:t>
            </a:r>
            <a:endParaRPr lang="en-CA" dirty="0">
              <a:solidFill>
                <a:schemeClr val="tx2">
                  <a:satMod val="200000"/>
                </a:schemeClr>
              </a:solidFill>
            </a:endParaRPr>
          </a:p>
        </p:txBody>
      </p:sp>
      <p:sp>
        <p:nvSpPr>
          <p:cNvPr id="14338" name="Subtitle 2"/>
          <p:cNvSpPr>
            <a:spLocks noGrp="1"/>
          </p:cNvSpPr>
          <p:nvPr>
            <p:ph type="subTitle" idx="1"/>
          </p:nvPr>
        </p:nvSpPr>
        <p:spPr>
          <a:xfrm>
            <a:off x="914400" y="2835275"/>
            <a:ext cx="7772400" cy="1508125"/>
          </a:xfrm>
        </p:spPr>
        <p:txBody>
          <a:bodyPr/>
          <a:lstStyle/>
          <a:p>
            <a:pPr>
              <a:spcBef>
                <a:spcPct val="0"/>
              </a:spcBef>
            </a:pPr>
            <a:r>
              <a:rPr lang="en-CA" smtClean="0"/>
              <a:t>By: Andrew Moir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Questions on GA’s</a:t>
            </a:r>
            <a:endParaRPr lang="en-CA" dirty="0">
              <a:solidFill>
                <a:schemeClr val="tx2">
                  <a:satMod val="200000"/>
                </a:schemeClr>
              </a:solidFill>
            </a:endParaRPr>
          </a:p>
        </p:txBody>
      </p:sp>
      <p:pic>
        <p:nvPicPr>
          <p:cNvPr id="23554" name="Picture 2"/>
          <p:cNvPicPr>
            <a:picLocks noGrp="1" noChangeAspect="1" noChangeArrowheads="1"/>
          </p:cNvPicPr>
          <p:nvPr>
            <p:ph idx="1"/>
          </p:nvPr>
        </p:nvPicPr>
        <p:blipFill>
          <a:blip r:embed="rId2" cstate="print"/>
          <a:srcRect/>
          <a:stretch>
            <a:fillRect/>
          </a:stretch>
        </p:blipFill>
        <p:spPr>
          <a:xfrm>
            <a:off x="3286125" y="1357313"/>
            <a:ext cx="3000375" cy="514985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Parallel Evolution</a:t>
            </a:r>
            <a:endParaRPr lang="en-CA" dirty="0">
              <a:solidFill>
                <a:schemeClr val="tx2">
                  <a:satMod val="200000"/>
                </a:schemeClr>
              </a:solidFill>
            </a:endParaRPr>
          </a:p>
        </p:txBody>
      </p:sp>
      <p:sp>
        <p:nvSpPr>
          <p:cNvPr id="24578" name="Content Placeholder 2"/>
          <p:cNvSpPr>
            <a:spLocks noGrp="1"/>
          </p:cNvSpPr>
          <p:nvPr>
            <p:ph idx="1"/>
          </p:nvPr>
        </p:nvSpPr>
        <p:spPr/>
        <p:txBody>
          <a:bodyPr/>
          <a:lstStyle/>
          <a:p>
            <a:r>
              <a:rPr lang="en-CA" smtClean="0"/>
              <a:t>For obvious reasons (nature perhaps), we can see that evolution is a parallel process</a:t>
            </a:r>
          </a:p>
          <a:p>
            <a:r>
              <a:rPr lang="en-CA" smtClean="0"/>
              <a:t>The question is: how can we incorporate evolutionary computation with parallel computing</a:t>
            </a:r>
          </a:p>
          <a:p>
            <a:r>
              <a:rPr lang="en-CA" smtClean="0"/>
              <a:t>There exist many simple ways to implement a Parallel Genetic Algorithm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Identical Independent Processing</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20000"/>
          </a:bodyPr>
          <a:lstStyle/>
          <a:p>
            <a:pPr marL="411480" fontAlgn="auto">
              <a:spcAft>
                <a:spcPts val="0"/>
              </a:spcAft>
              <a:buFont typeface="Wingdings"/>
              <a:buChar char=""/>
              <a:defRPr/>
            </a:pPr>
            <a:r>
              <a:rPr lang="en-CA" dirty="0" smtClean="0"/>
              <a:t>This method (IIP) is simple: Have multiple processors with the same program running at the same time (the random number generators using a different seed)</a:t>
            </a:r>
          </a:p>
          <a:p>
            <a:pPr marL="411480" fontAlgn="auto">
              <a:spcAft>
                <a:spcPts val="0"/>
              </a:spcAft>
              <a:buFont typeface="Wingdings"/>
              <a:buChar char=""/>
              <a:defRPr/>
            </a:pPr>
            <a:r>
              <a:rPr lang="en-CA" dirty="0" smtClean="0"/>
              <a:t>This is useful because a GA may get different results each time it is run, and may need to be run many times to get the best (closest to optimal) solution</a:t>
            </a:r>
          </a:p>
          <a:p>
            <a:pPr marL="411480" fontAlgn="auto">
              <a:spcAft>
                <a:spcPts val="0"/>
              </a:spcAft>
              <a:buFont typeface="Wingdings"/>
              <a:buChar char=""/>
              <a:defRPr/>
            </a:pPr>
            <a:r>
              <a:rPr lang="en-CA" dirty="0" smtClean="0"/>
              <a:t>The speedup obtained is both proven empirically and theoretically</a:t>
            </a:r>
          </a:p>
          <a:p>
            <a:pPr marL="411480" fontAlgn="auto">
              <a:spcAft>
                <a:spcPts val="0"/>
              </a:spcAft>
              <a:buFont typeface="Wingdings"/>
              <a:buChar char=""/>
              <a:defRPr/>
            </a:pPr>
            <a:r>
              <a:rPr lang="en-CA" dirty="0" smtClean="0"/>
              <a:t>Works on a basic SIMD architecture</a:t>
            </a:r>
          </a:p>
          <a:p>
            <a:pPr marL="740664" lvl="1" fontAlgn="auto">
              <a:spcAft>
                <a:spcPts val="0"/>
              </a:spcAft>
              <a:buFont typeface="Wingdings"/>
              <a:buChar char=""/>
              <a:defRPr/>
            </a:pPr>
            <a:endParaRPr lang="en-CA"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Speedup for IIP</a:t>
            </a:r>
            <a:endParaRPr lang="en-CA" dirty="0">
              <a:solidFill>
                <a:schemeClr val="tx2">
                  <a:satMod val="200000"/>
                </a:schemeClr>
              </a:solidFill>
            </a:endParaRPr>
          </a:p>
        </p:txBody>
      </p:sp>
      <p:sp>
        <p:nvSpPr>
          <p:cNvPr id="26626" name="Content Placeholder 2"/>
          <p:cNvSpPr>
            <a:spLocks noGrp="1"/>
          </p:cNvSpPr>
          <p:nvPr>
            <p:ph idx="1"/>
          </p:nvPr>
        </p:nvSpPr>
        <p:spPr/>
        <p:txBody>
          <a:bodyPr/>
          <a:lstStyle/>
          <a:p>
            <a:r>
              <a:rPr lang="en-CA" smtClean="0"/>
              <a:t>The speedup expected (in theory) is approximately:</a:t>
            </a:r>
          </a:p>
          <a:p>
            <a:pPr lvl="1"/>
            <a:r>
              <a:rPr lang="en-CA" smtClean="0"/>
              <a:t>SU ≈ ms</a:t>
            </a:r>
            <a:r>
              <a:rPr lang="en-CA" baseline="30000" smtClean="0"/>
              <a:t>m-1</a:t>
            </a:r>
          </a:p>
          <a:p>
            <a:r>
              <a:rPr lang="en-CA" smtClean="0"/>
              <a:t>Where SU = Speedup, M = The number of given processors, and S = some number (greater than 1)</a:t>
            </a:r>
          </a:p>
          <a:p>
            <a:r>
              <a:rPr lang="en-CA" smtClean="0"/>
              <a:t>The exact value of s is dependant on the problem, and how complicated it is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The Password Problem</a:t>
            </a:r>
            <a:endParaRPr lang="en-CA" dirty="0">
              <a:solidFill>
                <a:schemeClr val="tx2">
                  <a:satMod val="200000"/>
                </a:schemeClr>
              </a:solidFill>
            </a:endParaRPr>
          </a:p>
        </p:txBody>
      </p:sp>
      <p:sp>
        <p:nvSpPr>
          <p:cNvPr id="27650" name="Content Placeholder 2"/>
          <p:cNvSpPr>
            <a:spLocks noGrp="1"/>
          </p:cNvSpPr>
          <p:nvPr>
            <p:ph idx="1"/>
          </p:nvPr>
        </p:nvSpPr>
        <p:spPr/>
        <p:txBody>
          <a:bodyPr/>
          <a:lstStyle/>
          <a:p>
            <a:r>
              <a:rPr lang="en-CA" smtClean="0"/>
              <a:t>By running a parallel GA on a problem that has a flat objective function we can find ‘s’ (in previous formula) for the speedup, based on iterations</a:t>
            </a:r>
          </a:p>
          <a:p>
            <a:r>
              <a:rPr lang="en-CA" smtClean="0"/>
              <a:t>Empirically, the study found a speedup of 1.000255, which is unfortunately not a huge increase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The Sandia Mountain Problem</a:t>
            </a:r>
            <a:endParaRPr lang="en-CA" dirty="0">
              <a:solidFill>
                <a:schemeClr val="tx2">
                  <a:satMod val="200000"/>
                </a:schemeClr>
              </a:solidFill>
            </a:endParaRPr>
          </a:p>
        </p:txBody>
      </p:sp>
      <p:sp>
        <p:nvSpPr>
          <p:cNvPr id="28674" name="Content Placeholder 2"/>
          <p:cNvSpPr>
            <a:spLocks noGrp="1"/>
          </p:cNvSpPr>
          <p:nvPr>
            <p:ph idx="1"/>
          </p:nvPr>
        </p:nvSpPr>
        <p:spPr/>
        <p:txBody>
          <a:bodyPr/>
          <a:lstStyle/>
          <a:p>
            <a:r>
              <a:rPr lang="en-CA" smtClean="0"/>
              <a:t>Is a difficult problem for many AI techniques as there is a large basin for suboptimal minima compared to the small basin for the true optimal (i.e. there is a very good chance it will be stuck in a local minima as oppose to the global optimal)</a:t>
            </a:r>
          </a:p>
          <a:p>
            <a:r>
              <a:rPr lang="en-CA" smtClean="0"/>
              <a:t>The study found an ‘s’ value of 1.1488966, which is an improvement over the basic GA by using the IIP method</a:t>
            </a:r>
          </a:p>
          <a:p>
            <a:endParaRPr lang="en-CA"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The Inverse Fractal Problem</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10000"/>
          </a:bodyPr>
          <a:lstStyle/>
          <a:p>
            <a:pPr marL="411480" fontAlgn="auto">
              <a:spcAft>
                <a:spcPts val="0"/>
              </a:spcAft>
              <a:buFont typeface="Wingdings"/>
              <a:buChar char=""/>
              <a:defRPr/>
            </a:pPr>
            <a:r>
              <a:rPr lang="en-CA" dirty="0" smtClean="0"/>
              <a:t>This is a difficult problem, where there is a probability that the time to reach a goal state can be infinite</a:t>
            </a:r>
          </a:p>
          <a:p>
            <a:pPr marL="411480" fontAlgn="auto">
              <a:spcAft>
                <a:spcPts val="0"/>
              </a:spcAft>
              <a:buFont typeface="Wingdings"/>
              <a:buChar char=""/>
              <a:defRPr/>
            </a:pPr>
            <a:r>
              <a:rPr lang="en-CA" dirty="0" smtClean="0"/>
              <a:t>The problem was run on a Sun </a:t>
            </a:r>
            <a:r>
              <a:rPr lang="en-CA" dirty="0" err="1" smtClean="0"/>
              <a:t>Sparc</a:t>
            </a:r>
            <a:r>
              <a:rPr lang="en-CA" dirty="0" smtClean="0"/>
              <a:t> workstation and took about an hour per 10,000 iterations (generation)</a:t>
            </a:r>
          </a:p>
          <a:p>
            <a:pPr marL="411480" fontAlgn="auto">
              <a:spcAft>
                <a:spcPts val="0"/>
              </a:spcAft>
              <a:buFont typeface="Wingdings"/>
              <a:buChar char=""/>
              <a:defRPr/>
            </a:pPr>
            <a:r>
              <a:rPr lang="en-CA" dirty="0" smtClean="0"/>
              <a:t>In 24 runs, on a single problem, a run time (# of iterations) was in excess of 100,000 </a:t>
            </a:r>
          </a:p>
          <a:p>
            <a:pPr marL="411480" fontAlgn="auto">
              <a:spcAft>
                <a:spcPts val="0"/>
              </a:spcAft>
              <a:buFont typeface="Wingdings"/>
              <a:buChar char=""/>
              <a:defRPr/>
            </a:pPr>
            <a:r>
              <a:rPr lang="en-CA" dirty="0" smtClean="0"/>
              <a:t>A ‘successful’ solution was one such that the </a:t>
            </a:r>
            <a:r>
              <a:rPr lang="en-CA" dirty="0" err="1" smtClean="0"/>
              <a:t>Hausdorff</a:t>
            </a:r>
            <a:r>
              <a:rPr lang="en-CA" dirty="0" smtClean="0"/>
              <a:t> distance was less than 500</a:t>
            </a:r>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IFP continued</a:t>
            </a:r>
            <a:endParaRPr lang="en-CA" dirty="0">
              <a:solidFill>
                <a:schemeClr val="tx2">
                  <a:satMod val="200000"/>
                </a:schemeClr>
              </a:solidFill>
            </a:endParaRPr>
          </a:p>
        </p:txBody>
      </p:sp>
      <p:sp>
        <p:nvSpPr>
          <p:cNvPr id="30722" name="Content Placeholder 2"/>
          <p:cNvSpPr>
            <a:spLocks noGrp="1"/>
          </p:cNvSpPr>
          <p:nvPr>
            <p:ph idx="1"/>
          </p:nvPr>
        </p:nvSpPr>
        <p:spPr/>
        <p:txBody>
          <a:bodyPr/>
          <a:lstStyle/>
          <a:p>
            <a:r>
              <a:rPr lang="en-CA" smtClean="0"/>
              <a:t>The difference in run time for the problem in serial vs. The run in parallel was in the order of 600-700 (the s value)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 of IIP solutions</a:t>
            </a:r>
            <a:endParaRPr lang="en-CA" dirty="0">
              <a:solidFill>
                <a:schemeClr val="tx2">
                  <a:satMod val="200000"/>
                </a:schemeClr>
              </a:solidFill>
            </a:endParaRPr>
          </a:p>
        </p:txBody>
      </p:sp>
      <p:sp>
        <p:nvSpPr>
          <p:cNvPr id="31746" name="Content Placeholder 2"/>
          <p:cNvSpPr>
            <a:spLocks noGrp="1"/>
          </p:cNvSpPr>
          <p:nvPr>
            <p:ph idx="1"/>
          </p:nvPr>
        </p:nvSpPr>
        <p:spPr/>
        <p:txBody>
          <a:bodyPr/>
          <a:lstStyle/>
          <a:p>
            <a:r>
              <a:rPr lang="en-CA" smtClean="0"/>
              <a:t>IIP solutions for Genetic Algorithms can give small speed increases on simple problems, or problems with a flat objective function</a:t>
            </a:r>
          </a:p>
          <a:p>
            <a:r>
              <a:rPr lang="en-CA" smtClean="0"/>
              <a:t>However when set on problems that are ‘deceptive’ (i.e. Problems that have many local minima and are very hard to traverse, in some cases may take infinite time) the IIP solution can yield massive (in the order of hundreds)  speed improvements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Master Slave Genetic Algorithms</a:t>
            </a:r>
            <a:endParaRPr lang="en-CA" dirty="0">
              <a:solidFill>
                <a:schemeClr val="tx2">
                  <a:satMod val="200000"/>
                </a:schemeClr>
              </a:solidFill>
            </a:endParaRPr>
          </a:p>
        </p:txBody>
      </p:sp>
      <p:sp>
        <p:nvSpPr>
          <p:cNvPr id="3" name="Content Placeholder 2"/>
          <p:cNvSpPr>
            <a:spLocks noGrp="1"/>
          </p:cNvSpPr>
          <p:nvPr>
            <p:ph idx="1"/>
          </p:nvPr>
        </p:nvSpPr>
        <p:spPr/>
        <p:txBody>
          <a:bodyPr>
            <a:normAutofit lnSpcReduction="10000"/>
          </a:bodyPr>
          <a:lstStyle/>
          <a:p>
            <a:pPr marL="411480" fontAlgn="auto">
              <a:spcAft>
                <a:spcPts val="0"/>
              </a:spcAft>
              <a:buFont typeface="Wingdings"/>
              <a:buChar char=""/>
              <a:defRPr/>
            </a:pPr>
            <a:r>
              <a:rPr lang="en-CA" dirty="0" smtClean="0"/>
              <a:t>There is a single population, however evaluation of fitness is distributed between many ‘slave’ processors (workable on a SIMD machine)</a:t>
            </a:r>
          </a:p>
          <a:p>
            <a:pPr marL="411480" fontAlgn="auto">
              <a:spcAft>
                <a:spcPts val="0"/>
              </a:spcAft>
              <a:buFont typeface="Wingdings"/>
              <a:buChar char=""/>
              <a:defRPr/>
            </a:pPr>
            <a:r>
              <a:rPr lang="en-CA" dirty="0" smtClean="0"/>
              <a:t>Evaluation of fitness can be a very complex process (may take a relatively long time), therefore breaking the population into subsections and having the evaluation done on multiple processors gives a substantial decrease in total time</a:t>
            </a: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Table of Contents</a:t>
            </a:r>
            <a:endParaRPr lang="en-CA" dirty="0">
              <a:solidFill>
                <a:schemeClr val="tx2">
                  <a:satMod val="200000"/>
                </a:schemeClr>
              </a:solidFill>
            </a:endParaRPr>
          </a:p>
        </p:txBody>
      </p:sp>
      <p:sp>
        <p:nvSpPr>
          <p:cNvPr id="15362" name="Content Placeholder 2"/>
          <p:cNvSpPr>
            <a:spLocks noGrp="1"/>
          </p:cNvSpPr>
          <p:nvPr>
            <p:ph idx="1"/>
          </p:nvPr>
        </p:nvSpPr>
        <p:spPr/>
        <p:txBody>
          <a:bodyPr/>
          <a:lstStyle/>
          <a:p>
            <a:r>
              <a:rPr lang="en-CA" dirty="0" smtClean="0"/>
              <a:t>Overview of Evolutionary Computation</a:t>
            </a:r>
          </a:p>
          <a:p>
            <a:r>
              <a:rPr lang="en-CA" dirty="0" smtClean="0"/>
              <a:t>Programming Strategies</a:t>
            </a:r>
          </a:p>
          <a:p>
            <a:pPr lvl="1"/>
            <a:r>
              <a:rPr lang="en-CA" dirty="0" smtClean="0"/>
              <a:t>Related Architecture</a:t>
            </a:r>
          </a:p>
          <a:p>
            <a:pPr lvl="1"/>
            <a:r>
              <a:rPr lang="en-CA" dirty="0" smtClean="0"/>
              <a:t>Efficiency Comparison</a:t>
            </a:r>
          </a:p>
          <a:p>
            <a:r>
              <a:rPr lang="en-CA" dirty="0" smtClean="0"/>
              <a:t>Implementations</a:t>
            </a:r>
          </a:p>
          <a:p>
            <a:r>
              <a:rPr lang="en-CA" dirty="0" smtClean="0"/>
              <a:t>Conclusion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Master and Slaves</a:t>
            </a:r>
            <a:endParaRPr lang="en-CA" dirty="0">
              <a:solidFill>
                <a:schemeClr val="tx2">
                  <a:satMod val="200000"/>
                </a:schemeClr>
              </a:solidFill>
            </a:endParaRPr>
          </a:p>
        </p:txBody>
      </p:sp>
      <p:pic>
        <p:nvPicPr>
          <p:cNvPr id="33794" name="Picture 2"/>
          <p:cNvPicPr>
            <a:picLocks noGrp="1" noChangeAspect="1" noChangeArrowheads="1"/>
          </p:cNvPicPr>
          <p:nvPr>
            <p:ph idx="1"/>
          </p:nvPr>
        </p:nvPicPr>
        <p:blipFill>
          <a:blip r:embed="rId2" cstate="print"/>
          <a:srcRect/>
          <a:stretch>
            <a:fillRect/>
          </a:stretch>
        </p:blipFill>
        <p:spPr>
          <a:xfrm>
            <a:off x="2533650" y="3055938"/>
            <a:ext cx="4533900" cy="2028825"/>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SIMD Architecture</a:t>
            </a:r>
            <a:endParaRPr lang="en-CA" dirty="0">
              <a:solidFill>
                <a:schemeClr val="tx2">
                  <a:satMod val="200000"/>
                </a:schemeClr>
              </a:solidFill>
            </a:endParaRPr>
          </a:p>
        </p:txBody>
      </p:sp>
      <p:pic>
        <p:nvPicPr>
          <p:cNvPr id="34818" name="Picture 3"/>
          <p:cNvPicPr>
            <a:picLocks noGrp="1" noChangeAspect="1" noChangeArrowheads="1"/>
          </p:cNvPicPr>
          <p:nvPr>
            <p:ph idx="1"/>
          </p:nvPr>
        </p:nvPicPr>
        <p:blipFill>
          <a:blip r:embed="rId2" cstate="print"/>
          <a:srcRect/>
          <a:stretch>
            <a:fillRect/>
          </a:stretch>
        </p:blipFill>
        <p:spPr>
          <a:xfrm>
            <a:off x="981075" y="2446338"/>
            <a:ext cx="7639050" cy="3248025"/>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 of Master-Slave</a:t>
            </a:r>
            <a:endParaRPr lang="en-CA" dirty="0">
              <a:solidFill>
                <a:schemeClr val="tx2">
                  <a:satMod val="200000"/>
                </a:schemeClr>
              </a:solidFill>
            </a:endParaRPr>
          </a:p>
        </p:txBody>
      </p:sp>
      <p:sp>
        <p:nvSpPr>
          <p:cNvPr id="35842" name="Content Placeholder 2"/>
          <p:cNvSpPr>
            <a:spLocks noGrp="1"/>
          </p:cNvSpPr>
          <p:nvPr>
            <p:ph idx="1"/>
          </p:nvPr>
        </p:nvSpPr>
        <p:spPr/>
        <p:txBody>
          <a:bodyPr/>
          <a:lstStyle/>
          <a:p>
            <a:r>
              <a:rPr lang="en-CA" smtClean="0"/>
              <a:t>Note that this is very similar to our typical GA, the population mating is random, and the process in entirely the same. It simply uses the extra processors to divide the evaluation</a:t>
            </a:r>
          </a:p>
          <a:p>
            <a:r>
              <a:rPr lang="en-CA" smtClean="0"/>
              <a:t>Pros: Very easy to implement, use the fundamentals of a GA, and greatly improve GA’s with complicated evaluation functions</a:t>
            </a:r>
          </a:p>
          <a:p>
            <a:r>
              <a:rPr lang="en-CA" smtClean="0"/>
              <a:t>Cons: communication overhead and dealing with ‘slow’ processors</a:t>
            </a:r>
          </a:p>
          <a:p>
            <a:endParaRPr lang="en-CA"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Fine-Grained GA</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10000"/>
          </a:bodyPr>
          <a:lstStyle/>
          <a:p>
            <a:pPr marL="411480" fontAlgn="auto">
              <a:spcAft>
                <a:spcPts val="0"/>
              </a:spcAft>
              <a:buFont typeface="Wingdings"/>
              <a:buChar char=""/>
              <a:defRPr/>
            </a:pPr>
            <a:r>
              <a:rPr lang="en-CA" dirty="0" smtClean="0"/>
              <a:t>This method uses a single population where each chromosome is a processor (optimally of course)</a:t>
            </a:r>
          </a:p>
          <a:p>
            <a:pPr marL="411480" fontAlgn="auto">
              <a:spcAft>
                <a:spcPts val="0"/>
              </a:spcAft>
              <a:buFont typeface="Wingdings"/>
              <a:buChar char=""/>
              <a:defRPr/>
            </a:pPr>
            <a:r>
              <a:rPr lang="en-CA" dirty="0" smtClean="0"/>
              <a:t> Members may only compete and procreate with other members of their neighbourhood </a:t>
            </a:r>
          </a:p>
          <a:p>
            <a:pPr marL="411480" fontAlgn="auto">
              <a:spcAft>
                <a:spcPts val="0"/>
              </a:spcAft>
              <a:buFont typeface="Wingdings"/>
              <a:buChar char=""/>
              <a:defRPr/>
            </a:pPr>
            <a:r>
              <a:rPr lang="en-CA" dirty="0" smtClean="0"/>
              <a:t>Because each member has a neighbourhood the neighbourhoods overlap and allow good solutions to emanate across the population</a:t>
            </a:r>
          </a:p>
          <a:p>
            <a:pPr marL="411480" fontAlgn="auto">
              <a:spcAft>
                <a:spcPts val="0"/>
              </a:spcAft>
              <a:buFont typeface="Wingdings"/>
              <a:buChar char=""/>
              <a:defRPr/>
            </a:pPr>
            <a:r>
              <a:rPr lang="en-CA" dirty="0" smtClean="0"/>
              <a:t>The method is similar to a regular GA, however restricts breading to neighbourhoods, which inevitably led </a:t>
            </a:r>
            <a:r>
              <a:rPr lang="en-CA" dirty="0" smtClean="0"/>
              <a:t>to solutions </a:t>
            </a:r>
            <a:r>
              <a:rPr lang="en-CA" dirty="0" smtClean="0"/>
              <a:t>faster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Single Population Fine Grained</a:t>
            </a:r>
            <a:endParaRPr lang="en-CA" dirty="0">
              <a:solidFill>
                <a:schemeClr val="tx2">
                  <a:satMod val="200000"/>
                </a:schemeClr>
              </a:solidFill>
            </a:endParaRPr>
          </a:p>
        </p:txBody>
      </p:sp>
      <p:sp>
        <p:nvSpPr>
          <p:cNvPr id="3" name="Content Placeholder 2"/>
          <p:cNvSpPr>
            <a:spLocks noGrp="1"/>
          </p:cNvSpPr>
          <p:nvPr>
            <p:ph idx="1"/>
          </p:nvPr>
        </p:nvSpPr>
        <p:spPr/>
        <p:txBody>
          <a:bodyPr>
            <a:normAutofit lnSpcReduction="10000"/>
          </a:bodyPr>
          <a:lstStyle/>
          <a:p>
            <a:pPr marL="411480" fontAlgn="auto">
              <a:spcAft>
                <a:spcPts val="0"/>
              </a:spcAft>
              <a:buFont typeface="Wingdings"/>
              <a:buChar char=""/>
              <a:defRPr/>
            </a:pPr>
            <a:r>
              <a:rPr lang="en-CA" dirty="0" smtClean="0"/>
              <a:t>Can be used on a massively parallel computer with an architecture like a Torus</a:t>
            </a:r>
          </a:p>
          <a:p>
            <a:pPr marL="411480" fontAlgn="auto">
              <a:spcAft>
                <a:spcPts val="0"/>
              </a:spcAft>
              <a:buFont typeface="Wingdings"/>
              <a:buChar char=""/>
              <a:defRPr/>
            </a:pPr>
            <a:r>
              <a:rPr lang="en-CA" dirty="0" smtClean="0"/>
              <a:t>Ideal: we have 1 chromosome per individual processor (you can see why it would need to be a supercomputer)</a:t>
            </a:r>
          </a:p>
          <a:p>
            <a:pPr marL="411480" fontAlgn="auto">
              <a:spcAft>
                <a:spcPts val="0"/>
              </a:spcAft>
              <a:buFont typeface="Wingdings"/>
              <a:buChar char=""/>
              <a:defRPr/>
            </a:pPr>
            <a:r>
              <a:rPr lang="en-CA" dirty="0" smtClean="0"/>
              <a:t>It was found that neighbourhood sizes that were too large led to poor solutions </a:t>
            </a:r>
          </a:p>
          <a:p>
            <a:pPr marL="411480" fontAlgn="auto">
              <a:spcAft>
                <a:spcPts val="0"/>
              </a:spcAft>
              <a:buFont typeface="Wingdings"/>
              <a:buChar char=""/>
              <a:defRPr/>
            </a:pPr>
            <a:r>
              <a:rPr lang="en-CA" dirty="0" smtClean="0"/>
              <a:t>The algorithm can be run on many architectures (Torus, Hypercube, 10-D binary hypercube) but is optimal on the Torus</a:t>
            </a:r>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Single Population Fine Grained</a:t>
            </a:r>
            <a:endParaRPr lang="en-CA" dirty="0">
              <a:solidFill>
                <a:schemeClr val="tx2">
                  <a:satMod val="200000"/>
                </a:schemeClr>
              </a:solidFill>
            </a:endParaRPr>
          </a:p>
        </p:txBody>
      </p:sp>
      <p:pic>
        <p:nvPicPr>
          <p:cNvPr id="38914" name="Picture 2"/>
          <p:cNvPicPr>
            <a:picLocks noGrp="1" noChangeAspect="1" noChangeArrowheads="1"/>
          </p:cNvPicPr>
          <p:nvPr>
            <p:ph idx="1"/>
          </p:nvPr>
        </p:nvPicPr>
        <p:blipFill>
          <a:blip r:embed="rId2" cstate="print"/>
          <a:srcRect/>
          <a:stretch>
            <a:fillRect/>
          </a:stretch>
        </p:blipFill>
        <p:spPr>
          <a:xfrm>
            <a:off x="1928813" y="2500313"/>
            <a:ext cx="5495925" cy="2790825"/>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 on Fine-Grained GA’s</a:t>
            </a:r>
            <a:endParaRPr lang="en-CA" dirty="0">
              <a:solidFill>
                <a:schemeClr val="tx2">
                  <a:satMod val="200000"/>
                </a:schemeClr>
              </a:solidFill>
            </a:endParaRPr>
          </a:p>
        </p:txBody>
      </p:sp>
      <p:sp>
        <p:nvSpPr>
          <p:cNvPr id="39938" name="Content Placeholder 2"/>
          <p:cNvSpPr>
            <a:spLocks noGrp="1"/>
          </p:cNvSpPr>
          <p:nvPr>
            <p:ph idx="1"/>
          </p:nvPr>
        </p:nvSpPr>
        <p:spPr/>
        <p:txBody>
          <a:bodyPr/>
          <a:lstStyle/>
          <a:p>
            <a:r>
              <a:rPr lang="en-CA" smtClean="0"/>
              <a:t>Gordon, Whitley and Bohm showed that a massively parallel architecture would require much less time to finish execution regardless of the population size</a:t>
            </a:r>
          </a:p>
          <a:p>
            <a:endParaRPr lang="en-CA"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Multiple-</a:t>
            </a:r>
            <a:r>
              <a:rPr lang="en-CA" dirty="0" err="1" smtClean="0">
                <a:solidFill>
                  <a:schemeClr val="tx2">
                    <a:satMod val="200000"/>
                  </a:schemeClr>
                </a:solidFill>
              </a:rPr>
              <a:t>Deme</a:t>
            </a:r>
            <a:r>
              <a:rPr lang="en-CA" dirty="0" smtClean="0">
                <a:solidFill>
                  <a:schemeClr val="tx2">
                    <a:satMod val="200000"/>
                  </a:schemeClr>
                </a:solidFill>
              </a:rPr>
              <a:t> Genetic Algorithm</a:t>
            </a:r>
            <a:endParaRPr lang="en-CA" dirty="0">
              <a:solidFill>
                <a:schemeClr val="tx2">
                  <a:satMod val="200000"/>
                </a:schemeClr>
              </a:solidFill>
            </a:endParaRPr>
          </a:p>
        </p:txBody>
      </p:sp>
      <p:sp>
        <p:nvSpPr>
          <p:cNvPr id="40962" name="Content Placeholder 2"/>
          <p:cNvSpPr>
            <a:spLocks noGrp="1"/>
          </p:cNvSpPr>
          <p:nvPr>
            <p:ph idx="1"/>
          </p:nvPr>
        </p:nvSpPr>
        <p:spPr/>
        <p:txBody>
          <a:bodyPr/>
          <a:lstStyle/>
          <a:p>
            <a:r>
              <a:rPr lang="en-CA" smtClean="0"/>
              <a:t>Unlike the previous examples of parallel GA’s the Multiple-deme (or Multiple-Population) GA is fundamentally different</a:t>
            </a:r>
          </a:p>
          <a:p>
            <a:r>
              <a:rPr lang="en-CA" smtClean="0"/>
              <a:t>Require a MIMD machine</a:t>
            </a:r>
          </a:p>
          <a:p>
            <a:r>
              <a:rPr lang="en-CA" smtClean="0"/>
              <a:t>Computation to communication ratio is relatively high (large internal computation with little migration)</a:t>
            </a:r>
          </a:p>
          <a:p>
            <a:r>
              <a:rPr lang="en-CA" smtClean="0"/>
              <a:t>Resembles the “island model” in population genetics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Multiple-</a:t>
            </a:r>
            <a:r>
              <a:rPr lang="en-CA" dirty="0" err="1" smtClean="0">
                <a:solidFill>
                  <a:schemeClr val="tx2">
                    <a:satMod val="200000"/>
                  </a:schemeClr>
                </a:solidFill>
              </a:rPr>
              <a:t>Deme</a:t>
            </a:r>
            <a:endParaRPr lang="en-CA" dirty="0">
              <a:solidFill>
                <a:schemeClr val="tx2">
                  <a:satMod val="200000"/>
                </a:schemeClr>
              </a:solidFill>
            </a:endParaRPr>
          </a:p>
        </p:txBody>
      </p:sp>
      <p:pic>
        <p:nvPicPr>
          <p:cNvPr id="41986" name="Picture 2"/>
          <p:cNvPicPr>
            <a:picLocks noGrp="1" noChangeAspect="1" noChangeArrowheads="1"/>
          </p:cNvPicPr>
          <p:nvPr>
            <p:ph idx="1"/>
          </p:nvPr>
        </p:nvPicPr>
        <p:blipFill>
          <a:blip r:embed="rId2" cstate="print"/>
          <a:srcRect/>
          <a:stretch>
            <a:fillRect/>
          </a:stretch>
        </p:blipFill>
        <p:spPr>
          <a:xfrm>
            <a:off x="3214688" y="2000250"/>
            <a:ext cx="3057525" cy="2638425"/>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Simple Version</a:t>
            </a:r>
            <a:endParaRPr lang="en-CA" dirty="0">
              <a:solidFill>
                <a:schemeClr val="tx2">
                  <a:satMod val="200000"/>
                </a:schemeClr>
              </a:solidFill>
            </a:endParaRPr>
          </a:p>
        </p:txBody>
      </p:sp>
      <p:sp>
        <p:nvSpPr>
          <p:cNvPr id="43010" name="Content Placeholder 2"/>
          <p:cNvSpPr>
            <a:spLocks noGrp="1"/>
          </p:cNvSpPr>
          <p:nvPr>
            <p:ph idx="1"/>
          </p:nvPr>
        </p:nvSpPr>
        <p:spPr/>
        <p:txBody>
          <a:bodyPr/>
          <a:lstStyle/>
          <a:p>
            <a:r>
              <a:rPr lang="en-CA" smtClean="0"/>
              <a:t>Basically: </a:t>
            </a:r>
          </a:p>
          <a:p>
            <a:pPr lvl="1"/>
            <a:r>
              <a:rPr lang="en-CA" smtClean="0"/>
              <a:t>Take a few GA’s and run them (with different random seeds) on different connected processors</a:t>
            </a:r>
          </a:p>
          <a:p>
            <a:pPr lvl="1"/>
            <a:r>
              <a:rPr lang="en-CA" smtClean="0"/>
              <a:t>After X generations exchange a few (possibly the best Y) between two of them</a:t>
            </a:r>
          </a:p>
          <a:p>
            <a:r>
              <a:rPr lang="en-CA" smtClean="0"/>
              <a:t>Unfortunately it is not so simple (at least there can be some issues)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Origins</a:t>
            </a:r>
            <a:endParaRPr lang="en-CA" dirty="0">
              <a:solidFill>
                <a:schemeClr val="tx2">
                  <a:satMod val="200000"/>
                </a:schemeClr>
              </a:solidFill>
            </a:endParaRPr>
          </a:p>
        </p:txBody>
      </p:sp>
      <p:sp>
        <p:nvSpPr>
          <p:cNvPr id="16386" name="Content Placeholder 2"/>
          <p:cNvSpPr>
            <a:spLocks noGrp="1"/>
          </p:cNvSpPr>
          <p:nvPr>
            <p:ph idx="1"/>
          </p:nvPr>
        </p:nvSpPr>
        <p:spPr/>
        <p:txBody>
          <a:bodyPr/>
          <a:lstStyle/>
          <a:p>
            <a:r>
              <a:rPr lang="en-CA" smtClean="0"/>
              <a:t>Based on the study of evolution by Charles Darwin</a:t>
            </a:r>
          </a:p>
          <a:p>
            <a:r>
              <a:rPr lang="en-CA" smtClean="0"/>
              <a:t>In 1859 he published ”</a:t>
            </a:r>
            <a:r>
              <a:rPr lang="en-US" smtClean="0"/>
              <a:t>On the origin of species by Natural Means of Selection</a:t>
            </a:r>
            <a:r>
              <a:rPr lang="en-CA" smtClean="0"/>
              <a:t>”</a:t>
            </a:r>
          </a:p>
          <a:p>
            <a:r>
              <a:rPr lang="en-CA" smtClean="0"/>
              <a:t>The problem is perfect for parallel computation because nature is highly parallel</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Complications</a:t>
            </a:r>
            <a:endParaRPr lang="en-CA" dirty="0">
              <a:solidFill>
                <a:schemeClr val="tx2">
                  <a:satMod val="200000"/>
                </a:schemeClr>
              </a:solidFill>
            </a:endParaRPr>
          </a:p>
        </p:txBody>
      </p:sp>
      <p:sp>
        <p:nvSpPr>
          <p:cNvPr id="44034" name="Content Placeholder 2"/>
          <p:cNvSpPr>
            <a:spLocks noGrp="1"/>
          </p:cNvSpPr>
          <p:nvPr>
            <p:ph idx="1"/>
          </p:nvPr>
        </p:nvSpPr>
        <p:spPr/>
        <p:txBody>
          <a:bodyPr/>
          <a:lstStyle/>
          <a:p>
            <a:r>
              <a:rPr lang="en-CA" smtClean="0"/>
              <a:t>MUST be made with a known machine architecture, or else it will not work</a:t>
            </a:r>
          </a:p>
          <a:p>
            <a:r>
              <a:rPr lang="en-CA" smtClean="0"/>
              <a:t>We don’t know what migration rate (number of generations before we use migration)</a:t>
            </a:r>
          </a:p>
          <a:p>
            <a:r>
              <a:rPr lang="en-CA" smtClean="0"/>
              <a:t>Although it runs faster, does it give the same quality?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Migration</a:t>
            </a:r>
            <a:endParaRPr lang="en-CA" dirty="0">
              <a:solidFill>
                <a:schemeClr val="tx2">
                  <a:satMod val="200000"/>
                </a:schemeClr>
              </a:solidFill>
            </a:endParaRPr>
          </a:p>
        </p:txBody>
      </p:sp>
      <p:sp>
        <p:nvSpPr>
          <p:cNvPr id="45058" name="Content Placeholder 2"/>
          <p:cNvSpPr>
            <a:spLocks noGrp="1"/>
          </p:cNvSpPr>
          <p:nvPr>
            <p:ph idx="1"/>
          </p:nvPr>
        </p:nvSpPr>
        <p:spPr/>
        <p:txBody>
          <a:bodyPr/>
          <a:lstStyle/>
          <a:p>
            <a:r>
              <a:rPr lang="en-CA" dirty="0" smtClean="0"/>
              <a:t>A synchronous process in which two of the connected processors communicate to transfer a few members of the population</a:t>
            </a:r>
          </a:p>
          <a:p>
            <a:pPr lvl="1"/>
            <a:r>
              <a:rPr lang="en-CA" dirty="0" smtClean="0"/>
              <a:t>They must wait for </a:t>
            </a:r>
            <a:r>
              <a:rPr lang="en-CA" dirty="0" smtClean="0"/>
              <a:t>each other</a:t>
            </a:r>
          </a:p>
          <a:p>
            <a:pPr lvl="1"/>
            <a:r>
              <a:rPr lang="en-CA" dirty="0" smtClean="0"/>
              <a:t>Usually handled on a number of generations method (after 20 generations try to communicate)</a:t>
            </a:r>
            <a:endParaRPr lang="en-CA" dirty="0" smtClean="0"/>
          </a:p>
          <a:p>
            <a:endParaRPr lang="en-CA"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 of Multiple-</a:t>
            </a:r>
            <a:r>
              <a:rPr lang="en-CA" dirty="0" err="1" smtClean="0">
                <a:solidFill>
                  <a:schemeClr val="tx2">
                    <a:satMod val="200000"/>
                  </a:schemeClr>
                </a:solidFill>
              </a:rPr>
              <a:t>Deme</a:t>
            </a:r>
            <a:r>
              <a:rPr lang="en-CA" dirty="0" smtClean="0">
                <a:solidFill>
                  <a:schemeClr val="tx2">
                    <a:satMod val="200000"/>
                  </a:schemeClr>
                </a:solidFill>
              </a:rPr>
              <a:t> GA’s</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10000"/>
          </a:bodyPr>
          <a:lstStyle/>
          <a:p>
            <a:pPr marL="411480" fontAlgn="auto">
              <a:spcAft>
                <a:spcPts val="0"/>
              </a:spcAft>
              <a:buFont typeface="Wingdings"/>
              <a:buChar char=""/>
              <a:defRPr/>
            </a:pPr>
            <a:r>
              <a:rPr lang="en-CA" dirty="0" smtClean="0"/>
              <a:t>Interesting note: The work in this field was done purely practically at first, and only after achieving huge success was it studied in theory</a:t>
            </a:r>
          </a:p>
          <a:p>
            <a:pPr marL="411480" fontAlgn="auto">
              <a:spcAft>
                <a:spcPts val="0"/>
              </a:spcAft>
              <a:buFont typeface="Wingdings"/>
              <a:buChar char=""/>
              <a:defRPr/>
            </a:pPr>
            <a:r>
              <a:rPr lang="en-CA" dirty="0" smtClean="0"/>
              <a:t>Many of the problems discussed above have been explored:</a:t>
            </a:r>
          </a:p>
          <a:p>
            <a:pPr marL="740664" lvl="1" fontAlgn="auto">
              <a:spcAft>
                <a:spcPts val="0"/>
              </a:spcAft>
              <a:buFont typeface="Wingdings"/>
              <a:buChar char=""/>
              <a:defRPr/>
            </a:pPr>
            <a:r>
              <a:rPr lang="en-CA" dirty="0" smtClean="0"/>
              <a:t>The migration rate should be proportional to the size of the </a:t>
            </a:r>
            <a:r>
              <a:rPr lang="en-CA" dirty="0" err="1" smtClean="0"/>
              <a:t>Deme</a:t>
            </a:r>
            <a:r>
              <a:rPr lang="en-CA" dirty="0" smtClean="0"/>
              <a:t> – The larger the </a:t>
            </a:r>
            <a:r>
              <a:rPr lang="en-CA" dirty="0" err="1" smtClean="0"/>
              <a:t>deme</a:t>
            </a:r>
            <a:r>
              <a:rPr lang="en-CA" dirty="0" smtClean="0"/>
              <a:t> the less migration is needed</a:t>
            </a:r>
          </a:p>
          <a:p>
            <a:pPr marL="411480" fontAlgn="auto">
              <a:spcAft>
                <a:spcPts val="0"/>
              </a:spcAft>
              <a:buFont typeface="Wingdings"/>
              <a:buChar char=""/>
              <a:defRPr/>
            </a:pPr>
            <a:r>
              <a:rPr lang="en-CA" dirty="0" smtClean="0"/>
              <a:t>According to many biologists this is the most accurate way (along with Hybrid Multiple-</a:t>
            </a:r>
            <a:r>
              <a:rPr lang="en-CA" dirty="0" err="1" smtClean="0"/>
              <a:t>Deme</a:t>
            </a:r>
            <a:r>
              <a:rPr lang="en-CA" dirty="0" smtClean="0"/>
              <a:t> models) to simulate biological evolution</a:t>
            </a:r>
          </a:p>
          <a:p>
            <a:pPr marL="411480" fontAlgn="auto">
              <a:spcAft>
                <a:spcPts val="0"/>
              </a:spcAft>
              <a:buFont typeface="Wingdings"/>
              <a:buChar char=""/>
              <a:defRPr/>
            </a:pPr>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Hybrid Multiple-</a:t>
            </a:r>
            <a:r>
              <a:rPr lang="en-CA" dirty="0" err="1" smtClean="0">
                <a:solidFill>
                  <a:schemeClr val="tx2">
                    <a:satMod val="200000"/>
                  </a:schemeClr>
                </a:solidFill>
              </a:rPr>
              <a:t>Deme</a:t>
            </a:r>
            <a:r>
              <a:rPr lang="en-CA" dirty="0" smtClean="0">
                <a:solidFill>
                  <a:schemeClr val="tx2">
                    <a:satMod val="200000"/>
                  </a:schemeClr>
                </a:solidFill>
              </a:rPr>
              <a:t> Model</a:t>
            </a:r>
            <a:endParaRPr lang="en-CA" dirty="0">
              <a:solidFill>
                <a:schemeClr val="tx2">
                  <a:satMod val="200000"/>
                </a:schemeClr>
              </a:solidFill>
            </a:endParaRPr>
          </a:p>
        </p:txBody>
      </p:sp>
      <p:sp>
        <p:nvSpPr>
          <p:cNvPr id="47106" name="Content Placeholder 2"/>
          <p:cNvSpPr>
            <a:spLocks noGrp="1"/>
          </p:cNvSpPr>
          <p:nvPr>
            <p:ph idx="1"/>
          </p:nvPr>
        </p:nvSpPr>
        <p:spPr/>
        <p:txBody>
          <a:bodyPr/>
          <a:lstStyle/>
          <a:p>
            <a:r>
              <a:rPr lang="en-CA" smtClean="0"/>
              <a:t>Notice the Multiple-Deme model is a change in the structure of the GA’s computation, but works mostly like an IIP – Therefore we can use a substructure of another method (such as ‘fine-grained’ or ‘master slave’)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Hybrid Multiple-</a:t>
            </a:r>
            <a:r>
              <a:rPr lang="en-CA" dirty="0" err="1" smtClean="0">
                <a:solidFill>
                  <a:schemeClr val="tx2">
                    <a:satMod val="200000"/>
                  </a:schemeClr>
                </a:solidFill>
              </a:rPr>
              <a:t>Deme</a:t>
            </a:r>
            <a:endParaRPr lang="en-CA" dirty="0">
              <a:solidFill>
                <a:schemeClr val="tx2">
                  <a:satMod val="200000"/>
                </a:schemeClr>
              </a:solidFill>
            </a:endParaRPr>
          </a:p>
        </p:txBody>
      </p:sp>
      <p:pic>
        <p:nvPicPr>
          <p:cNvPr id="48130" name="Picture 2"/>
          <p:cNvPicPr>
            <a:picLocks noGrp="1" noChangeAspect="1" noChangeArrowheads="1"/>
          </p:cNvPicPr>
          <p:nvPr>
            <p:ph idx="1"/>
          </p:nvPr>
        </p:nvPicPr>
        <p:blipFill>
          <a:blip r:embed="rId2" cstate="print"/>
          <a:srcRect/>
          <a:stretch>
            <a:fillRect/>
          </a:stretch>
        </p:blipFill>
        <p:spPr>
          <a:xfrm>
            <a:off x="1714500" y="2143125"/>
            <a:ext cx="6172200" cy="3286125"/>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 of Hybrid Multiple-</a:t>
            </a:r>
            <a:r>
              <a:rPr lang="en-CA" dirty="0" err="1" smtClean="0">
                <a:solidFill>
                  <a:schemeClr val="tx2">
                    <a:satMod val="200000"/>
                  </a:schemeClr>
                </a:solidFill>
              </a:rPr>
              <a:t>Deme</a:t>
            </a:r>
            <a:r>
              <a:rPr lang="en-CA" dirty="0" smtClean="0">
                <a:solidFill>
                  <a:schemeClr val="tx2">
                    <a:satMod val="200000"/>
                  </a:schemeClr>
                </a:solidFill>
              </a:rPr>
              <a:t> GA</a:t>
            </a:r>
            <a:endParaRPr lang="en-CA" dirty="0">
              <a:solidFill>
                <a:schemeClr val="tx2">
                  <a:satMod val="200000"/>
                </a:schemeClr>
              </a:solidFill>
            </a:endParaRPr>
          </a:p>
        </p:txBody>
      </p:sp>
      <p:sp>
        <p:nvSpPr>
          <p:cNvPr id="49154" name="Content Placeholder 2"/>
          <p:cNvSpPr>
            <a:spLocks noGrp="1"/>
          </p:cNvSpPr>
          <p:nvPr>
            <p:ph idx="1"/>
          </p:nvPr>
        </p:nvSpPr>
        <p:spPr/>
        <p:txBody>
          <a:bodyPr/>
          <a:lstStyle/>
          <a:p>
            <a:r>
              <a:rPr lang="en-CA" smtClean="0"/>
              <a:t>The speed increase is massive: equal to the speed increase by using the Multiple-Deme times the speed increase of using the other incorporated architecture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bwMode="auto">
          <a:noFill/>
        </p:spPr>
        <p:txBody>
          <a:bodyPr wrap="square" lIns="91440" tIns="45720" rIns="91440" bIns="45720" numCol="1" anchorCtr="0" compatLnSpc="1">
            <a:prstTxWarp prst="textNoShape">
              <a:avLst/>
            </a:prstTxWarp>
          </a:bodyPr>
          <a:lstStyle/>
          <a:p>
            <a:r>
              <a:rPr lang="en-US" smtClean="0"/>
              <a:t>Applications</a:t>
            </a:r>
          </a:p>
        </p:txBody>
      </p:sp>
      <p:sp>
        <p:nvSpPr>
          <p:cNvPr id="59395" name="Rectangle 3"/>
          <p:cNvSpPr>
            <a:spLocks noGrp="1"/>
          </p:cNvSpPr>
          <p:nvPr>
            <p:ph type="body" idx="1"/>
          </p:nvPr>
        </p:nvSpPr>
        <p:spPr/>
        <p:txBody>
          <a:bodyPr/>
          <a:lstStyle/>
          <a:p>
            <a:r>
              <a:rPr lang="en-US" smtClean="0"/>
              <a:t>Parallel GA’s can be used in any scenario where a regular GA can be used, they are also better for more complicated problems</a:t>
            </a:r>
          </a:p>
          <a:p>
            <a:r>
              <a:rPr lang="en-US" smtClean="0"/>
              <a:t>Parallel GA’s have also taken off in the study of natural evolution, because they very accurately imitate the real world (specifically Hybrid Multiple-Deme systems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Conclusion</a:t>
            </a:r>
            <a:endParaRPr lang="en-CA" dirty="0">
              <a:solidFill>
                <a:schemeClr val="tx2">
                  <a:satMod val="200000"/>
                </a:schemeClr>
              </a:solidFill>
            </a:endParaRPr>
          </a:p>
        </p:txBody>
      </p:sp>
      <p:sp>
        <p:nvSpPr>
          <p:cNvPr id="50178" name="Content Placeholder 2"/>
          <p:cNvSpPr>
            <a:spLocks noGrp="1"/>
          </p:cNvSpPr>
          <p:nvPr>
            <p:ph idx="1"/>
          </p:nvPr>
        </p:nvSpPr>
        <p:spPr/>
        <p:txBody>
          <a:bodyPr/>
          <a:lstStyle/>
          <a:p>
            <a:r>
              <a:rPr lang="en-CA" smtClean="0"/>
              <a:t>Parallelising evolutionary computation offers massive speed increases</a:t>
            </a:r>
          </a:p>
          <a:p>
            <a:r>
              <a:rPr lang="en-CA" smtClean="0"/>
              <a:t>Architecture plays a huge role in the programming of each GA (meaning the more parallel the less portable)</a:t>
            </a:r>
          </a:p>
          <a:p>
            <a:r>
              <a:rPr lang="en-CA" smtClean="0"/>
              <a:t>In some cases the conversion of a GA to a parallel GA is simple, however in some cases it can be a complex process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References</a:t>
            </a:r>
            <a:br>
              <a:rPr lang="en-CA" dirty="0" smtClean="0">
                <a:solidFill>
                  <a:schemeClr val="tx2">
                    <a:satMod val="200000"/>
                  </a:schemeClr>
                </a:solidFill>
              </a:rPr>
            </a:b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62500" lnSpcReduction="20000"/>
          </a:bodyPr>
          <a:lstStyle/>
          <a:p>
            <a:pPr marL="411480" fontAlgn="auto">
              <a:spcAft>
                <a:spcPts val="0"/>
              </a:spcAft>
              <a:buFont typeface="Wingdings"/>
              <a:buChar char=""/>
              <a:defRPr/>
            </a:pPr>
            <a:r>
              <a:rPr lang="en-CA" dirty="0" smtClean="0"/>
              <a:t>1) Erick Cantu-Paz, ‘A Survey of Parallel Genetic Algorithms’, http://citeseerx.ist.psu.edu/viewdoc/download?doi=10.1.1.111.1498&amp;rep=rep1&amp;type=pdf</a:t>
            </a:r>
          </a:p>
          <a:p>
            <a:pPr marL="411480" fontAlgn="auto">
              <a:spcAft>
                <a:spcPts val="0"/>
              </a:spcAft>
              <a:buFont typeface="Wingdings"/>
              <a:buChar char=""/>
              <a:defRPr/>
            </a:pPr>
            <a:r>
              <a:rPr lang="en-CA" dirty="0" smtClean="0"/>
              <a:t>2) R. </a:t>
            </a:r>
            <a:r>
              <a:rPr lang="en-CA" dirty="0" err="1" smtClean="0"/>
              <a:t>Shonkwiler</a:t>
            </a:r>
            <a:r>
              <a:rPr lang="en-CA" dirty="0" smtClean="0"/>
              <a:t>, ‘Parallel Genetic Algorithms’, http://citeseerx.ist.psu.edu/viewdoc/download?doi=10.1.1.106.389&amp;rep=rep1&amp;type=pdf</a:t>
            </a:r>
          </a:p>
          <a:p>
            <a:pPr marL="411480" fontAlgn="auto">
              <a:spcAft>
                <a:spcPts val="0"/>
              </a:spcAft>
              <a:buFont typeface="Wingdings"/>
              <a:buChar char=""/>
              <a:defRPr/>
            </a:pPr>
            <a:r>
              <a:rPr lang="en-CA" dirty="0" smtClean="0"/>
              <a:t>3) </a:t>
            </a:r>
            <a:r>
              <a:rPr lang="en-CA" dirty="0" smtClean="0">
                <a:hlinkClick r:id="rId3"/>
              </a:rPr>
              <a:t>http://en.wikipedia.org/wiki/Genetic_algorithm</a:t>
            </a:r>
            <a:r>
              <a:rPr lang="en-CA" dirty="0" smtClean="0"/>
              <a:t>, ‘Genetic Algorithms’, March, 2010</a:t>
            </a:r>
          </a:p>
          <a:p>
            <a:pPr marL="411480" fontAlgn="auto">
              <a:spcAft>
                <a:spcPts val="0"/>
              </a:spcAft>
              <a:buFont typeface="Wingdings"/>
              <a:buChar char=""/>
              <a:defRPr/>
            </a:pPr>
            <a:r>
              <a:rPr lang="en-CA" dirty="0" smtClean="0"/>
              <a:t>4) </a:t>
            </a:r>
            <a:r>
              <a:rPr lang="en-CA" dirty="0" smtClean="0">
                <a:hlinkClick r:id="rId4"/>
              </a:rPr>
              <a:t> http://www.edc.ncl.ac.uk/</a:t>
            </a:r>
            <a:r>
              <a:rPr lang="en-CA" dirty="0" smtClean="0"/>
              <a:t>, (for the graph)</a:t>
            </a:r>
          </a:p>
          <a:p>
            <a:pPr marL="411480" fontAlgn="auto">
              <a:spcAft>
                <a:spcPts val="0"/>
              </a:spcAft>
              <a:buFont typeface="Wingdings"/>
              <a:buChar char=""/>
              <a:defRPr/>
            </a:pPr>
            <a:r>
              <a:rPr lang="en-CA" dirty="0" smtClean="0"/>
              <a:t>5) V. Scott Gordon, D. Whitley, ‘Serial and Parallel Genetic Algorithms as Function Optimizers’, http://citeseerx.ist.psu.edu/viewdoc/download?doi=10.1.1.54.3472&amp;rep=rep1&amp;type=pdf</a:t>
            </a:r>
          </a:p>
          <a:p>
            <a:pPr marL="411480" fontAlgn="auto">
              <a:spcAft>
                <a:spcPts val="0"/>
              </a:spcAft>
              <a:buFont typeface="Wingdings"/>
              <a:buChar char=""/>
              <a:defRPr/>
            </a:pPr>
            <a:r>
              <a:rPr lang="en-CA" dirty="0" smtClean="0"/>
              <a:t>6) Robert J. Collins, David R. Jefferson, Selection in Massively Parallel Genetic Algorithms, http://citeseerx.ist.psu.edu/viewdoc/download?doi=10.1.1.38.9252&amp;rep=rep1&amp;type=pdf</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Genetic Algorithms</a:t>
            </a:r>
            <a:endParaRPr lang="en-CA" dirty="0">
              <a:solidFill>
                <a:schemeClr val="tx2">
                  <a:satMod val="200000"/>
                </a:schemeClr>
              </a:solidFill>
            </a:endParaRPr>
          </a:p>
        </p:txBody>
      </p:sp>
      <p:sp>
        <p:nvSpPr>
          <p:cNvPr id="17410" name="Content Placeholder 2"/>
          <p:cNvSpPr>
            <a:spLocks noGrp="1"/>
          </p:cNvSpPr>
          <p:nvPr>
            <p:ph idx="1"/>
          </p:nvPr>
        </p:nvSpPr>
        <p:spPr/>
        <p:txBody>
          <a:bodyPr/>
          <a:lstStyle/>
          <a:p>
            <a:r>
              <a:rPr lang="en-CA" smtClean="0"/>
              <a:t>A technique for exploiting and exploring a search space for NP complete problems (very complicated problems)</a:t>
            </a:r>
          </a:p>
          <a:p>
            <a:r>
              <a:rPr lang="en-CA" smtClean="0"/>
              <a:t>A subclass of evolutionary computation that is commonly used</a:t>
            </a:r>
          </a:p>
          <a:p>
            <a:r>
              <a:rPr lang="en-CA" smtClean="0"/>
              <a:t>The genetic algorithm uses a population of chromosomes (problem specific) and evolves them through both mutation and crossovers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The Chromosome</a:t>
            </a:r>
            <a:endParaRPr lang="en-CA" dirty="0">
              <a:solidFill>
                <a:schemeClr val="tx2">
                  <a:satMod val="200000"/>
                </a:schemeClr>
              </a:solidFill>
            </a:endParaRPr>
          </a:p>
        </p:txBody>
      </p:sp>
      <p:sp>
        <p:nvSpPr>
          <p:cNvPr id="18434" name="Content Placeholder 2"/>
          <p:cNvSpPr>
            <a:spLocks noGrp="1"/>
          </p:cNvSpPr>
          <p:nvPr>
            <p:ph idx="1"/>
          </p:nvPr>
        </p:nvSpPr>
        <p:spPr/>
        <p:txBody>
          <a:bodyPr/>
          <a:lstStyle/>
          <a:p>
            <a:r>
              <a:rPr lang="en-CA" smtClean="0"/>
              <a:t>A representation of a solution for a given problem</a:t>
            </a:r>
          </a:p>
          <a:p>
            <a:pPr lvl="1"/>
            <a:r>
              <a:rPr lang="en-CA" smtClean="0"/>
              <a:t>E.g.: Traveling Salesman – The chromosome could be a list (order matters) of cities to visit</a:t>
            </a:r>
          </a:p>
          <a:p>
            <a:r>
              <a:rPr lang="en-CA" smtClean="0"/>
              <a:t>There will be a population of these that is usually large (more than 100)</a:t>
            </a:r>
          </a:p>
          <a:p>
            <a:endParaRPr lang="en-CA" smtClean="0"/>
          </a:p>
          <a:p>
            <a:endParaRPr lang="en-CA" smtClean="0"/>
          </a:p>
          <a:p>
            <a:endParaRPr lang="en-CA"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Evolving the Population</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20000"/>
          </a:bodyPr>
          <a:lstStyle/>
          <a:p>
            <a:pPr marL="411480" fontAlgn="auto">
              <a:spcAft>
                <a:spcPts val="0"/>
              </a:spcAft>
              <a:buFont typeface="Wingdings"/>
              <a:buChar char=""/>
              <a:defRPr/>
            </a:pPr>
            <a:r>
              <a:rPr lang="en-CA" dirty="0" smtClean="0"/>
              <a:t>At every step the population must evolve</a:t>
            </a:r>
          </a:p>
          <a:p>
            <a:pPr marL="411480" fontAlgn="auto">
              <a:spcAft>
                <a:spcPts val="0"/>
              </a:spcAft>
              <a:buFont typeface="Wingdings"/>
              <a:buChar char=""/>
              <a:defRPr/>
            </a:pPr>
            <a:r>
              <a:rPr lang="en-CA" dirty="0" smtClean="0"/>
              <a:t>Mutation</a:t>
            </a:r>
          </a:p>
          <a:p>
            <a:pPr marL="740664" lvl="1" fontAlgn="auto">
              <a:spcAft>
                <a:spcPts val="0"/>
              </a:spcAft>
              <a:buFont typeface="Wingdings"/>
              <a:buChar char=""/>
              <a:defRPr/>
            </a:pPr>
            <a:r>
              <a:rPr lang="en-CA" dirty="0" smtClean="0"/>
              <a:t>Several methods including complete recreation, swapping of members (e.g. swapping two cities)</a:t>
            </a:r>
          </a:p>
          <a:p>
            <a:pPr marL="411480" fontAlgn="auto">
              <a:spcAft>
                <a:spcPts val="0"/>
              </a:spcAft>
              <a:buFont typeface="Wingdings"/>
              <a:buChar char=""/>
              <a:defRPr/>
            </a:pPr>
            <a:r>
              <a:rPr lang="en-CA" dirty="0" smtClean="0"/>
              <a:t>Crossover</a:t>
            </a:r>
          </a:p>
          <a:p>
            <a:pPr marL="740664" lvl="1" fontAlgn="auto">
              <a:spcAft>
                <a:spcPts val="0"/>
              </a:spcAft>
              <a:buFont typeface="Wingdings"/>
              <a:buChar char=""/>
              <a:defRPr/>
            </a:pPr>
            <a:r>
              <a:rPr lang="en-CA" dirty="0" smtClean="0"/>
              <a:t>The are many different techniques:</a:t>
            </a:r>
          </a:p>
          <a:p>
            <a:pPr marL="996696" lvl="2" fontAlgn="auto">
              <a:spcAft>
                <a:spcPts val="0"/>
              </a:spcAft>
              <a:buFont typeface="Wingdings 2"/>
              <a:buChar char=""/>
              <a:defRPr/>
            </a:pPr>
            <a:r>
              <a:rPr lang="en-CA" dirty="0" smtClean="0"/>
              <a:t>Uniform Order Crossover -&gt; take two chromosomes and a mask (random 1’s and 0’s) and creates two children (explained next slide)</a:t>
            </a:r>
          </a:p>
          <a:p>
            <a:pPr marL="996696" lvl="2" fontAlgn="auto">
              <a:spcAft>
                <a:spcPts val="0"/>
              </a:spcAft>
              <a:buFont typeface="Wingdings 2"/>
              <a:buChar char=""/>
              <a:defRPr/>
            </a:pPr>
            <a:r>
              <a:rPr lang="en-CA" dirty="0" smtClean="0"/>
              <a:t>One Point Crossover -&gt; choose a point and swap the parents at each point (note: this will not work for the TSP as there is a chance we will have the same city twice, and miss a city)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Uniform Order Crossover</a:t>
            </a:r>
            <a:endParaRPr lang="en-CA" dirty="0">
              <a:solidFill>
                <a:schemeClr val="tx2">
                  <a:satMod val="200000"/>
                </a:schemeClr>
              </a:solidFill>
            </a:endParaRPr>
          </a:p>
        </p:txBody>
      </p:sp>
      <p:sp>
        <p:nvSpPr>
          <p:cNvPr id="20482" name="Content Placeholder 2"/>
          <p:cNvSpPr>
            <a:spLocks noGrp="1"/>
          </p:cNvSpPr>
          <p:nvPr>
            <p:ph idx="1"/>
          </p:nvPr>
        </p:nvSpPr>
        <p:spPr/>
        <p:txBody>
          <a:bodyPr/>
          <a:lstStyle/>
          <a:p>
            <a:r>
              <a:rPr lang="en-CA" smtClean="0"/>
              <a:t>This is one of the most common crossover types as it works for most problem types that GA’s are used for:</a:t>
            </a:r>
          </a:p>
          <a:p>
            <a:pPr lvl="1"/>
            <a:r>
              <a:rPr lang="en-CA" smtClean="0"/>
              <a:t>Example with the TSP: </a:t>
            </a:r>
          </a:p>
          <a:p>
            <a:pPr lvl="2"/>
            <a:r>
              <a:rPr lang="en-CA" smtClean="0"/>
              <a:t>Parent 1: 263849517</a:t>
            </a:r>
          </a:p>
          <a:p>
            <a:pPr lvl="2"/>
            <a:r>
              <a:rPr lang="en-CA" smtClean="0"/>
              <a:t>Parent 2: 923754816</a:t>
            </a:r>
          </a:p>
          <a:p>
            <a:pPr lvl="2"/>
            <a:r>
              <a:rPr lang="en-CA" smtClean="0"/>
              <a:t>Mask: 010110010</a:t>
            </a:r>
          </a:p>
          <a:p>
            <a:pPr lvl="2"/>
            <a:r>
              <a:rPr lang="en-CA" smtClean="0"/>
              <a:t>Child 1: 962843715</a:t>
            </a:r>
          </a:p>
          <a:p>
            <a:pPr lvl="2"/>
            <a:r>
              <a:rPr lang="en-CA" smtClean="0"/>
              <a:t>Child 2: 623758419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Evaluation</a:t>
            </a:r>
            <a:endParaRPr lang="en-CA" dirty="0">
              <a:solidFill>
                <a:schemeClr val="tx2">
                  <a:satMod val="200000"/>
                </a:schemeClr>
              </a:solidFill>
            </a:endParaRPr>
          </a:p>
        </p:txBody>
      </p:sp>
      <p:sp>
        <p:nvSpPr>
          <p:cNvPr id="3" name="Content Placeholder 2"/>
          <p:cNvSpPr>
            <a:spLocks noGrp="1"/>
          </p:cNvSpPr>
          <p:nvPr>
            <p:ph idx="1"/>
          </p:nvPr>
        </p:nvSpPr>
        <p:spPr/>
        <p:txBody>
          <a:bodyPr>
            <a:normAutofit fontScale="92500"/>
          </a:bodyPr>
          <a:lstStyle/>
          <a:p>
            <a:pPr marL="411480" fontAlgn="auto">
              <a:spcAft>
                <a:spcPts val="0"/>
              </a:spcAft>
              <a:buFont typeface="Wingdings"/>
              <a:buChar char=""/>
              <a:defRPr/>
            </a:pPr>
            <a:r>
              <a:rPr lang="en-CA" dirty="0" smtClean="0"/>
              <a:t>At every generation each chromosome is evaluated</a:t>
            </a:r>
          </a:p>
          <a:p>
            <a:pPr marL="411480" fontAlgn="auto">
              <a:spcAft>
                <a:spcPts val="0"/>
              </a:spcAft>
              <a:buFont typeface="Wingdings"/>
              <a:buChar char=""/>
              <a:defRPr/>
            </a:pPr>
            <a:r>
              <a:rPr lang="en-CA" dirty="0" smtClean="0"/>
              <a:t>The evaluation is problem specific</a:t>
            </a:r>
          </a:p>
          <a:p>
            <a:pPr marL="740664" lvl="1" fontAlgn="auto">
              <a:spcAft>
                <a:spcPts val="0"/>
              </a:spcAft>
              <a:buFont typeface="Wingdings"/>
              <a:buChar char=""/>
              <a:defRPr/>
            </a:pPr>
            <a:r>
              <a:rPr lang="en-CA" dirty="0" smtClean="0"/>
              <a:t>E.g.: For the TSP the distance/time required to traverse the entire array of cities is the value</a:t>
            </a:r>
          </a:p>
          <a:p>
            <a:pPr marL="411480" fontAlgn="auto">
              <a:spcAft>
                <a:spcPts val="0"/>
              </a:spcAft>
              <a:buFont typeface="Wingdings"/>
              <a:buChar char=""/>
              <a:defRPr/>
            </a:pPr>
            <a:r>
              <a:rPr lang="en-CA" dirty="0" smtClean="0"/>
              <a:t>The evaluation is used to rate a chromosome, at the end of the evolution the best (winner) is chosen as the solution</a:t>
            </a:r>
          </a:p>
          <a:p>
            <a:pPr marL="740664" lvl="1" fontAlgn="auto">
              <a:spcAft>
                <a:spcPts val="0"/>
              </a:spcAft>
              <a:buFont typeface="Wingdings"/>
              <a:buChar char=""/>
              <a:defRPr/>
            </a:pPr>
            <a:r>
              <a:rPr lang="en-CA" dirty="0" smtClean="0"/>
              <a:t>It can also be used in ‘elitist’ evolution as well as being used for crossover methods, and tournament selection</a:t>
            </a:r>
          </a:p>
          <a:p>
            <a:pPr marL="411480" fontAlgn="auto">
              <a:spcAft>
                <a:spcPts val="0"/>
              </a:spcAft>
              <a:buFont typeface="Wingdings"/>
              <a:buChar char=""/>
              <a:defRPr/>
            </a:pPr>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smtClean="0">
                <a:solidFill>
                  <a:schemeClr val="tx2">
                    <a:satMod val="200000"/>
                  </a:schemeClr>
                </a:solidFill>
              </a:rPr>
              <a:t>Overview</a:t>
            </a:r>
            <a:endParaRPr lang="en-CA" dirty="0">
              <a:solidFill>
                <a:schemeClr val="tx2">
                  <a:satMod val="200000"/>
                </a:schemeClr>
              </a:solidFill>
            </a:endParaRPr>
          </a:p>
        </p:txBody>
      </p:sp>
      <p:pic>
        <p:nvPicPr>
          <p:cNvPr id="22530" name="Picture 2"/>
          <p:cNvPicPr>
            <a:picLocks noGrp="1" noChangeAspect="1" noChangeArrowheads="1"/>
          </p:cNvPicPr>
          <p:nvPr>
            <p:ph idx="1"/>
          </p:nvPr>
        </p:nvPicPr>
        <p:blipFill>
          <a:blip r:embed="rId2" cstate="print"/>
          <a:srcRect/>
          <a:stretch>
            <a:fillRect/>
          </a:stretch>
        </p:blipFill>
        <p:spPr>
          <a:xfrm>
            <a:off x="2490788" y="1784350"/>
            <a:ext cx="4619625" cy="457200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476</TotalTime>
  <Words>1756</Words>
  <Application>Microsoft Office PowerPoint</Application>
  <PresentationFormat>On-screen Show (4:3)</PresentationFormat>
  <Paragraphs>142</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Metro</vt:lpstr>
      <vt:lpstr>Parallel Evolution</vt:lpstr>
      <vt:lpstr>Table of Contents</vt:lpstr>
      <vt:lpstr>Origins</vt:lpstr>
      <vt:lpstr>Genetic Algorithms</vt:lpstr>
      <vt:lpstr>The Chromosome</vt:lpstr>
      <vt:lpstr>Evolving the Population</vt:lpstr>
      <vt:lpstr>Uniform Order Crossover</vt:lpstr>
      <vt:lpstr>Evaluation</vt:lpstr>
      <vt:lpstr>Overview</vt:lpstr>
      <vt:lpstr>Questions on GA’s</vt:lpstr>
      <vt:lpstr>Parallel Evolution</vt:lpstr>
      <vt:lpstr>Identical Independent Processing</vt:lpstr>
      <vt:lpstr>Speedup for IIP</vt:lpstr>
      <vt:lpstr>The Password Problem</vt:lpstr>
      <vt:lpstr>The Sandia Mountain Problem</vt:lpstr>
      <vt:lpstr>The Inverse Fractal Problem</vt:lpstr>
      <vt:lpstr>IFP continued</vt:lpstr>
      <vt:lpstr>Conclusion of IIP solutions</vt:lpstr>
      <vt:lpstr>Master Slave Genetic Algorithms</vt:lpstr>
      <vt:lpstr>Master and Slaves</vt:lpstr>
      <vt:lpstr>SIMD Architecture</vt:lpstr>
      <vt:lpstr>Conclusion of Master-Slave</vt:lpstr>
      <vt:lpstr>Fine-Grained GA</vt:lpstr>
      <vt:lpstr>Single Population Fine Grained</vt:lpstr>
      <vt:lpstr>Single Population Fine Grained</vt:lpstr>
      <vt:lpstr>Conclusion on Fine-Grained GA’s</vt:lpstr>
      <vt:lpstr>Multiple-Deme Genetic Algorithm</vt:lpstr>
      <vt:lpstr>Multiple-Deme</vt:lpstr>
      <vt:lpstr>Simple Version</vt:lpstr>
      <vt:lpstr>Complications</vt:lpstr>
      <vt:lpstr>Migration</vt:lpstr>
      <vt:lpstr>Conclusion of Multiple-Deme GA’s</vt:lpstr>
      <vt:lpstr>Hybrid Multiple-Deme Model</vt:lpstr>
      <vt:lpstr>Hybrid Multiple-Deme</vt:lpstr>
      <vt:lpstr>Conclusion of Hybrid Multiple-Deme GA</vt:lpstr>
      <vt:lpstr>Applications</vt:lpstr>
      <vt:lpstr>Conclusion</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 Evolution</dc:title>
  <dc:creator>Victoria</dc:creator>
  <cp:lastModifiedBy>Victoria</cp:lastModifiedBy>
  <cp:revision>44</cp:revision>
  <dcterms:created xsi:type="dcterms:W3CDTF">2010-03-23T01:29:38Z</dcterms:created>
  <dcterms:modified xsi:type="dcterms:W3CDTF">2010-03-24T18:24:05Z</dcterms:modified>
</cp:coreProperties>
</file>