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72" r:id="rId5"/>
    <p:sldId id="281" r:id="rId6"/>
    <p:sldId id="288" r:id="rId7"/>
    <p:sldId id="266" r:id="rId8"/>
    <p:sldId id="267" r:id="rId9"/>
    <p:sldId id="268" r:id="rId10"/>
    <p:sldId id="270" r:id="rId11"/>
    <p:sldId id="271" r:id="rId12"/>
    <p:sldId id="273" r:id="rId13"/>
    <p:sldId id="259" r:id="rId14"/>
    <p:sldId id="295" r:id="rId15"/>
    <p:sldId id="274" r:id="rId16"/>
    <p:sldId id="275" r:id="rId17"/>
    <p:sldId id="296" r:id="rId18"/>
    <p:sldId id="280" r:id="rId19"/>
    <p:sldId id="282" r:id="rId20"/>
    <p:sldId id="289" r:id="rId21"/>
    <p:sldId id="290" r:id="rId22"/>
    <p:sldId id="283" r:id="rId23"/>
    <p:sldId id="276" r:id="rId24"/>
    <p:sldId id="260" r:id="rId25"/>
    <p:sldId id="278" r:id="rId26"/>
    <p:sldId id="293" r:id="rId27"/>
    <p:sldId id="292" r:id="rId28"/>
    <p:sldId id="294" r:id="rId29"/>
    <p:sldId id="285" r:id="rId30"/>
    <p:sldId id="261" r:id="rId31"/>
    <p:sldId id="284" r:id="rId32"/>
    <p:sldId id="286" r:id="rId33"/>
    <p:sldId id="279" r:id="rId34"/>
    <p:sldId id="264" r:id="rId35"/>
    <p:sldId id="265" r:id="rId36"/>
    <p:sldId id="287"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46" autoAdjust="0"/>
    <p:restoredTop sz="94624" autoAdjust="0"/>
  </p:normalViewPr>
  <p:slideViewPr>
    <p:cSldViewPr>
      <p:cViewPr varScale="1">
        <p:scale>
          <a:sx n="69" d="100"/>
          <a:sy n="69" d="100"/>
        </p:scale>
        <p:origin x="-414" y="-102"/>
      </p:cViewPr>
      <p:guideLst>
        <p:guide orient="horz" pos="2160"/>
        <p:guide pos="2880"/>
      </p:guideLst>
    </p:cSldViewPr>
  </p:slideViewPr>
  <p:outlineViewPr>
    <p:cViewPr>
      <p:scale>
        <a:sx n="33" d="100"/>
        <a:sy n="33" d="100"/>
      </p:scale>
      <p:origin x="36"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0680682-487B-43F2-AE4D-CC8EB3A5CBD8}" type="datetimeFigureOut">
              <a:rPr lang="en-US" smtClean="0"/>
              <a:pPr/>
              <a:t>3/31/2010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DF8A168-EE78-40D7-A008-95279E419FF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680682-487B-43F2-AE4D-CC8EB3A5CBD8}" type="datetimeFigureOut">
              <a:rPr lang="en-US" smtClean="0"/>
              <a:pPr/>
              <a:t>3/31/2010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8A168-EE78-40D7-A008-95279E419F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0680682-487B-43F2-AE4D-CC8EB3A5CBD8}" type="datetimeFigureOut">
              <a:rPr lang="en-US" smtClean="0"/>
              <a:pPr/>
              <a:t>3/31/2010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DF8A168-EE78-40D7-A008-95279E419FF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0680682-487B-43F2-AE4D-CC8EB3A5CBD8}" type="datetimeFigureOut">
              <a:rPr lang="en-US" smtClean="0"/>
              <a:pPr/>
              <a:t>3/31/2010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DF8A168-EE78-40D7-A008-95279E419FF5}"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0680682-487B-43F2-AE4D-CC8EB3A5CBD8}" type="datetimeFigureOut">
              <a:rPr lang="en-US" smtClean="0"/>
              <a:pPr/>
              <a:t>3/31/2010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DF8A168-EE78-40D7-A008-95279E419FF5}"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0680682-487B-43F2-AE4D-CC8EB3A5CBD8}" type="datetimeFigureOut">
              <a:rPr lang="en-US" smtClean="0"/>
              <a:pPr/>
              <a:t>3/31/2010</a:t>
            </a:fld>
            <a:endParaRPr lang="en-US"/>
          </a:p>
        </p:txBody>
      </p:sp>
      <p:sp>
        <p:nvSpPr>
          <p:cNvPr id="10" name="Slide Number Placeholder 9"/>
          <p:cNvSpPr>
            <a:spLocks noGrp="1"/>
          </p:cNvSpPr>
          <p:nvPr>
            <p:ph type="sldNum" sz="quarter" idx="16"/>
          </p:nvPr>
        </p:nvSpPr>
        <p:spPr/>
        <p:txBody>
          <a:bodyPr rtlCol="0"/>
          <a:lstStyle/>
          <a:p>
            <a:fld id="{4DF8A168-EE78-40D7-A008-95279E419FF5}"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0680682-487B-43F2-AE4D-CC8EB3A5CBD8}" type="datetimeFigureOut">
              <a:rPr lang="en-US" smtClean="0"/>
              <a:pPr/>
              <a:t>3/31/2010</a:t>
            </a:fld>
            <a:endParaRPr lang="en-US"/>
          </a:p>
        </p:txBody>
      </p:sp>
      <p:sp>
        <p:nvSpPr>
          <p:cNvPr id="12" name="Slide Number Placeholder 11"/>
          <p:cNvSpPr>
            <a:spLocks noGrp="1"/>
          </p:cNvSpPr>
          <p:nvPr>
            <p:ph type="sldNum" sz="quarter" idx="16"/>
          </p:nvPr>
        </p:nvSpPr>
        <p:spPr/>
        <p:txBody>
          <a:bodyPr rtlCol="0"/>
          <a:lstStyle/>
          <a:p>
            <a:fld id="{4DF8A168-EE78-40D7-A008-95279E419FF5}"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0680682-487B-43F2-AE4D-CC8EB3A5CBD8}" type="datetimeFigureOut">
              <a:rPr lang="en-US" smtClean="0"/>
              <a:pPr/>
              <a:t>3/31/2010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DF8A168-EE78-40D7-A008-95279E419F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680682-487B-43F2-AE4D-CC8EB3A5CBD8}" type="datetimeFigureOut">
              <a:rPr lang="en-US" smtClean="0"/>
              <a:pPr/>
              <a:t>3/31/2010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DF8A168-EE78-40D7-A008-95279E419FF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0680682-487B-43F2-AE4D-CC8EB3A5CBD8}" type="datetimeFigureOut">
              <a:rPr lang="en-US" smtClean="0"/>
              <a:pPr/>
              <a:t>3/31/2010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DF8A168-EE78-40D7-A008-95279E419FF5}"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0680682-487B-43F2-AE4D-CC8EB3A5CBD8}" type="datetimeFigureOut">
              <a:rPr lang="en-US" smtClean="0"/>
              <a:pPr/>
              <a:t>3/31/2010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DF8A168-EE78-40D7-A008-95279E419FF5}"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0680682-487B-43F2-AE4D-CC8EB3A5CBD8}" type="datetimeFigureOut">
              <a:rPr lang="en-US" smtClean="0"/>
              <a:pPr/>
              <a:t>3/31/2010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DF8A168-EE78-40D7-A008-95279E419FF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qa.demo.guardian-tracker.com/"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developers.sun.com/mobility/midp/ttips/threading3/index.html" TargetMode="External"/><Relationship Id="rId2" Type="http://schemas.openxmlformats.org/officeDocument/2006/relationships/hyperlink" Target="http://www.ibm.com/developerworks/java/library/wi-j2me/" TargetMode="External"/><Relationship Id="rId1" Type="http://schemas.openxmlformats.org/officeDocument/2006/relationships/slideLayout" Target="../slideLayouts/slideLayout2.xml"/><Relationship Id="rId4" Type="http://schemas.openxmlformats.org/officeDocument/2006/relationships/hyperlink" Target="http://developers.sun.com/mobility/midp/articles/threading2/"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www.javabeat.net/articles/27-introduction-to-j2me-1.html" TargetMode="External"/><Relationship Id="rId2" Type="http://schemas.openxmlformats.org/officeDocument/2006/relationships/hyperlink" Target="http://www.javaworld.com/javaworld/jw-11-2003/jw-1107-wireless.html" TargetMode="External"/><Relationship Id="rId1" Type="http://schemas.openxmlformats.org/officeDocument/2006/relationships/slideLayout" Target="../slideLayouts/slideLayout2.xml"/><Relationship Id="rId4" Type="http://schemas.openxmlformats.org/officeDocument/2006/relationships/hyperlink" Target="http://dl.dropbox.com/u/1211335/Sonim%20Java%20Programmers%20Guide%20-%20PB1.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4038600"/>
            <a:ext cx="6781800" cy="1828800"/>
          </a:xfrm>
        </p:spPr>
        <p:txBody>
          <a:bodyPr>
            <a:normAutofit fontScale="90000"/>
          </a:bodyPr>
          <a:lstStyle/>
          <a:p>
            <a:r>
              <a:rPr lang="en-US" dirty="0" smtClean="0"/>
              <a:t>Java ME Parallelism and implementations for embedded devices</a:t>
            </a:r>
            <a:endParaRPr lang="en-US" dirty="0"/>
          </a:p>
        </p:txBody>
      </p:sp>
      <p:sp>
        <p:nvSpPr>
          <p:cNvPr id="3" name="Subtitle 2"/>
          <p:cNvSpPr>
            <a:spLocks noGrp="1"/>
          </p:cNvSpPr>
          <p:nvPr>
            <p:ph type="subTitle" idx="1"/>
          </p:nvPr>
        </p:nvSpPr>
        <p:spPr/>
        <p:txBody>
          <a:bodyPr/>
          <a:lstStyle/>
          <a:p>
            <a:r>
              <a:rPr lang="en-US" dirty="0" smtClean="0"/>
              <a:t>Adam Stirtan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MIDP (Acronyms </a:t>
            </a:r>
            <a:r>
              <a:rPr lang="en-US" dirty="0" err="1" smtClean="0"/>
              <a:t>Shmacronyms</a:t>
            </a:r>
            <a:r>
              <a:rPr lang="en-US" dirty="0" smtClean="0"/>
              <a:t>)</a:t>
            </a:r>
            <a:endParaRPr lang="en-US" dirty="0"/>
          </a:p>
        </p:txBody>
      </p:sp>
      <p:sp>
        <p:nvSpPr>
          <p:cNvPr id="3" name="Content Placeholder 2"/>
          <p:cNvSpPr>
            <a:spLocks noGrp="1"/>
          </p:cNvSpPr>
          <p:nvPr>
            <p:ph sz="quarter" idx="1"/>
          </p:nvPr>
        </p:nvSpPr>
        <p:spPr/>
        <p:txBody>
          <a:bodyPr/>
          <a:lstStyle/>
          <a:p>
            <a:r>
              <a:rPr lang="en-US" dirty="0" smtClean="0"/>
              <a:t>Java ME devices all implement a profile</a:t>
            </a:r>
          </a:p>
          <a:p>
            <a:endParaRPr lang="en-US" dirty="0" smtClean="0"/>
          </a:p>
          <a:p>
            <a:r>
              <a:rPr lang="en-US" dirty="0" smtClean="0"/>
              <a:t>The most commonly used is the MIDP (Mobile Information Device Profile) which is aimed at mobile devices such as phones, embedded devices use the Personal Profile instead</a:t>
            </a:r>
          </a:p>
          <a:p>
            <a:endParaRPr lang="en-US" dirty="0" smtClean="0"/>
          </a:p>
          <a:p>
            <a:r>
              <a:rPr lang="en-US" dirty="0" smtClean="0"/>
              <a:t>Profiles are subset of the CLDC and classes live in the </a:t>
            </a:r>
            <a:r>
              <a:rPr lang="en-US" dirty="0" err="1" smtClean="0"/>
              <a:t>javax.microedition</a:t>
            </a:r>
            <a:r>
              <a:rPr lang="en-US" dirty="0" smtClean="0"/>
              <a:t>.* namespace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MIDP (Continued)</a:t>
            </a:r>
            <a:endParaRPr lang="en-US" dirty="0"/>
          </a:p>
        </p:txBody>
      </p:sp>
      <p:sp>
        <p:nvSpPr>
          <p:cNvPr id="3" name="Content Placeholder 2"/>
          <p:cNvSpPr>
            <a:spLocks noGrp="1"/>
          </p:cNvSpPr>
          <p:nvPr>
            <p:ph sz="quarter" idx="1"/>
          </p:nvPr>
        </p:nvSpPr>
        <p:spPr/>
        <p:txBody>
          <a:bodyPr/>
          <a:lstStyle/>
          <a:p>
            <a:r>
              <a:rPr lang="en-US" dirty="0" smtClean="0"/>
              <a:t>MIDP provides a rich set of features to devices</a:t>
            </a:r>
          </a:p>
          <a:p>
            <a:endParaRPr lang="en-US" dirty="0" smtClean="0"/>
          </a:p>
          <a:p>
            <a:r>
              <a:rPr lang="en-US" dirty="0" err="1" smtClean="0"/>
              <a:t>javax.microedition.rms</a:t>
            </a:r>
            <a:endParaRPr lang="en-US" dirty="0" smtClean="0"/>
          </a:p>
          <a:p>
            <a:pPr lvl="1"/>
            <a:r>
              <a:rPr lang="en-US" dirty="0" smtClean="0"/>
              <a:t>Persistent form of storage for VMs using CRUD</a:t>
            </a:r>
          </a:p>
          <a:p>
            <a:r>
              <a:rPr lang="en-US" dirty="0" err="1" smtClean="0"/>
              <a:t>javax.microedition.messaging</a:t>
            </a:r>
            <a:endParaRPr lang="en-US" dirty="0" smtClean="0"/>
          </a:p>
          <a:p>
            <a:pPr lvl="1"/>
            <a:r>
              <a:rPr lang="en-US" dirty="0" smtClean="0"/>
              <a:t>Optional wireless messaging with SMS and MMS</a:t>
            </a:r>
          </a:p>
          <a:p>
            <a:r>
              <a:rPr lang="en-US" dirty="0" err="1" smtClean="0"/>
              <a:t>javax.microedition.lcdui</a:t>
            </a:r>
            <a:endParaRPr lang="en-US" dirty="0" smtClean="0"/>
          </a:p>
          <a:p>
            <a:pPr lvl="1"/>
            <a:r>
              <a:rPr lang="en-US" dirty="0" smtClean="0"/>
              <a:t>GUI elements which are drawn on the screen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Machines running machines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CLDC is responsible for running multiple Java applications inside a single OS process</a:t>
            </a:r>
          </a:p>
          <a:p>
            <a:endParaRPr lang="en-US" dirty="0" smtClean="0"/>
          </a:p>
          <a:p>
            <a:r>
              <a:rPr lang="en-US" dirty="0" smtClean="0"/>
              <a:t>The Java applications run on their own Java VM</a:t>
            </a:r>
          </a:p>
          <a:p>
            <a:endParaRPr lang="en-US" dirty="0" smtClean="0"/>
          </a:p>
          <a:p>
            <a:r>
              <a:rPr lang="en-US" dirty="0" smtClean="0"/>
              <a:t>In previous releases of CLDC (on old phones you might have owned) it only ran single Java applications, running more than one meant separate OS processes which was not possible with old hardware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where is the parallel?</a:t>
            </a:r>
            <a:endParaRPr lang="en-US" dirty="0"/>
          </a:p>
        </p:txBody>
      </p:sp>
      <p:sp>
        <p:nvSpPr>
          <p:cNvPr id="3" name="Content Placeholder 2"/>
          <p:cNvSpPr>
            <a:spLocks noGrp="1"/>
          </p:cNvSpPr>
          <p:nvPr>
            <p:ph sz="quarter" idx="1"/>
          </p:nvPr>
        </p:nvSpPr>
        <p:spPr/>
        <p:txBody>
          <a:bodyPr/>
          <a:lstStyle/>
          <a:p>
            <a:r>
              <a:rPr lang="en-US" dirty="0" smtClean="0"/>
              <a:t>It’s true, we don’t have traditional multi-processing inside Java ME due to lack of processors</a:t>
            </a:r>
          </a:p>
          <a:p>
            <a:endParaRPr lang="en-US" dirty="0" smtClean="0"/>
          </a:p>
          <a:p>
            <a:r>
              <a:rPr lang="en-US" dirty="0" smtClean="0"/>
              <a:t>Primary reason at this point is battery life (it sucks)</a:t>
            </a:r>
          </a:p>
          <a:p>
            <a:endParaRPr lang="en-US" dirty="0" smtClean="0"/>
          </a:p>
          <a:p>
            <a:r>
              <a:rPr lang="en-US" dirty="0" smtClean="0"/>
              <a:t>But… And it’s a big one…. Parallelism is achieved through </a:t>
            </a:r>
            <a:r>
              <a:rPr lang="en-US" b="1" dirty="0" smtClean="0"/>
              <a:t>concurrent virtual machines </a:t>
            </a:r>
            <a:r>
              <a:rPr lang="en-US" dirty="0" smtClean="0"/>
              <a:t>inside Java ME and through standard Java threading we all love and hate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Rundown</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Since Java applications are running in their own VM if an application encounters an error it can terminate in a consistent manner</a:t>
            </a:r>
          </a:p>
          <a:p>
            <a:endParaRPr lang="en-US" dirty="0" smtClean="0"/>
          </a:p>
          <a:p>
            <a:r>
              <a:rPr lang="en-US" dirty="0" smtClean="0"/>
              <a:t>Each application is isolated from the others which prevents deadlock and corruption in other running applications on errors in one</a:t>
            </a:r>
          </a:p>
          <a:p>
            <a:endParaRPr lang="en-US" dirty="0" smtClean="0"/>
          </a:p>
          <a:p>
            <a:r>
              <a:rPr lang="en-US" dirty="0" smtClean="0"/>
              <a:t>Java ME Multitasking means multiple virtual machines within a single OS process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CLDC VM</a:t>
            </a:r>
            <a:endParaRPr lang="en-US" dirty="0"/>
          </a:p>
        </p:txBody>
      </p:sp>
      <p:sp>
        <p:nvSpPr>
          <p:cNvPr id="3" name="Content Placeholder 2"/>
          <p:cNvSpPr>
            <a:spLocks noGrp="1"/>
          </p:cNvSpPr>
          <p:nvPr>
            <p:ph sz="quarter" idx="1"/>
          </p:nvPr>
        </p:nvSpPr>
        <p:spPr>
          <a:xfrm>
            <a:off x="612648" y="1600200"/>
            <a:ext cx="8302752" cy="4495800"/>
          </a:xfrm>
        </p:spPr>
        <p:txBody>
          <a:bodyPr>
            <a:normAutofit lnSpcReduction="10000"/>
          </a:bodyPr>
          <a:lstStyle/>
          <a:p>
            <a:r>
              <a:rPr lang="en-US" dirty="0" smtClean="0"/>
              <a:t>Pure 32-bit virtual machine</a:t>
            </a:r>
          </a:p>
          <a:p>
            <a:pPr lvl="1"/>
            <a:r>
              <a:rPr lang="en-US" dirty="0" smtClean="0"/>
              <a:t>Provides large address space and scalable architecture</a:t>
            </a:r>
          </a:p>
          <a:p>
            <a:r>
              <a:rPr lang="en-US" dirty="0" smtClean="0"/>
              <a:t>Compact object layout</a:t>
            </a:r>
          </a:p>
          <a:p>
            <a:pPr lvl="1"/>
            <a:r>
              <a:rPr lang="en-US" dirty="0" smtClean="0"/>
              <a:t>Objects have two parts: the header and body - header provides reflective information and hash coding (low memory compared to Java VM) while the body contains object fields</a:t>
            </a:r>
          </a:p>
          <a:p>
            <a:r>
              <a:rPr lang="en-US" dirty="0" smtClean="0"/>
              <a:t>Fast thread synchronization</a:t>
            </a:r>
          </a:p>
          <a:p>
            <a:pPr lvl="1"/>
            <a:r>
              <a:rPr lang="en-US" dirty="0" smtClean="0"/>
              <a:t>Uses a variant of block structured locking found in Java VM, as a result performance is no longer a bottleneck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Machines in machines</a:t>
            </a:r>
            <a:endParaRPr lang="en-US" dirty="0"/>
          </a:p>
        </p:txBody>
      </p:sp>
      <p:sp>
        <p:nvSpPr>
          <p:cNvPr id="4" name="Rectangle 3"/>
          <p:cNvSpPr/>
          <p:nvPr/>
        </p:nvSpPr>
        <p:spPr>
          <a:xfrm>
            <a:off x="609600" y="1752600"/>
            <a:ext cx="8305800" cy="48006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IPC</a:t>
            </a:r>
            <a:endParaRPr lang="en-US" dirty="0"/>
          </a:p>
        </p:txBody>
      </p:sp>
      <p:sp>
        <p:nvSpPr>
          <p:cNvPr id="5" name="Rounded Rectangle 4"/>
          <p:cNvSpPr/>
          <p:nvPr/>
        </p:nvSpPr>
        <p:spPr>
          <a:xfrm>
            <a:off x="762000" y="1905000"/>
            <a:ext cx="8001000" cy="121920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OS Process</a:t>
            </a:r>
            <a:br>
              <a:rPr lang="en-US" dirty="0" smtClean="0"/>
            </a:br>
            <a:r>
              <a:rPr lang="en-US" dirty="0" smtClean="0"/>
              <a:t>(System threads, garbage collection, memory allocation)</a:t>
            </a:r>
            <a:endParaRPr lang="en-US" dirty="0"/>
          </a:p>
        </p:txBody>
      </p:sp>
      <p:sp>
        <p:nvSpPr>
          <p:cNvPr id="6" name="Rounded Rectangle 5"/>
          <p:cNvSpPr/>
          <p:nvPr/>
        </p:nvSpPr>
        <p:spPr>
          <a:xfrm>
            <a:off x="762000" y="3276600"/>
            <a:ext cx="2362200" cy="26670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3581400" y="3276600"/>
            <a:ext cx="2362200" cy="2667000"/>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6400800" y="3276600"/>
            <a:ext cx="2362200" cy="26670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581400" y="6096000"/>
            <a:ext cx="2350836" cy="369332"/>
          </a:xfrm>
          <a:prstGeom prst="rect">
            <a:avLst/>
          </a:prstGeom>
          <a:noFill/>
        </p:spPr>
        <p:txBody>
          <a:bodyPr wrap="none" rtlCol="0">
            <a:spAutoFit/>
          </a:bodyPr>
          <a:lstStyle/>
          <a:p>
            <a:r>
              <a:rPr lang="en-US" dirty="0" smtClean="0"/>
              <a:t>Java Operating System</a:t>
            </a:r>
            <a:endParaRPr lang="en-US" dirty="0"/>
          </a:p>
        </p:txBody>
      </p:sp>
      <p:sp>
        <p:nvSpPr>
          <p:cNvPr id="10" name="Snip Single Corner Rectangle 9"/>
          <p:cNvSpPr/>
          <p:nvPr/>
        </p:nvSpPr>
        <p:spPr>
          <a:xfrm>
            <a:off x="990600" y="3581400"/>
            <a:ext cx="1905000" cy="609600"/>
          </a:xfrm>
          <a:prstGeom prst="snip1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MIDlet</a:t>
            </a:r>
            <a:endParaRPr lang="en-US" dirty="0">
              <a:solidFill>
                <a:schemeClr val="tx1"/>
              </a:solidFill>
            </a:endParaRPr>
          </a:p>
        </p:txBody>
      </p:sp>
      <p:sp>
        <p:nvSpPr>
          <p:cNvPr id="11" name="Snip Single Corner Rectangle 10"/>
          <p:cNvSpPr/>
          <p:nvPr/>
        </p:nvSpPr>
        <p:spPr>
          <a:xfrm>
            <a:off x="3810000" y="3581400"/>
            <a:ext cx="1905000" cy="609600"/>
          </a:xfrm>
          <a:prstGeom prst="snip1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MIDlet</a:t>
            </a:r>
            <a:endParaRPr lang="en-US" dirty="0">
              <a:solidFill>
                <a:schemeClr val="tx1"/>
              </a:solidFill>
            </a:endParaRPr>
          </a:p>
        </p:txBody>
      </p:sp>
      <p:sp>
        <p:nvSpPr>
          <p:cNvPr id="12" name="Snip Single Corner Rectangle 11"/>
          <p:cNvSpPr/>
          <p:nvPr/>
        </p:nvSpPr>
        <p:spPr>
          <a:xfrm>
            <a:off x="6629400" y="3581400"/>
            <a:ext cx="1905000" cy="609600"/>
          </a:xfrm>
          <a:prstGeom prst="snip1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MIDlet</a:t>
            </a:r>
            <a:endParaRPr lang="en-US" dirty="0">
              <a:solidFill>
                <a:schemeClr val="tx1"/>
              </a:solidFill>
            </a:endParaRPr>
          </a:p>
        </p:txBody>
      </p:sp>
      <p:sp>
        <p:nvSpPr>
          <p:cNvPr id="13" name="Flowchart: Predefined Process 12"/>
          <p:cNvSpPr/>
          <p:nvPr/>
        </p:nvSpPr>
        <p:spPr>
          <a:xfrm rot="5400000">
            <a:off x="876300" y="4381500"/>
            <a:ext cx="1143000" cy="914400"/>
          </a:xfrm>
          <a:prstGeom prst="flowChartPredefined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dirty="0" smtClean="0">
                <a:solidFill>
                  <a:schemeClr val="tx1"/>
                </a:solidFill>
              </a:rPr>
              <a:t>Thread</a:t>
            </a:r>
            <a:endParaRPr lang="en-US" dirty="0">
              <a:solidFill>
                <a:schemeClr val="tx1"/>
              </a:solidFill>
            </a:endParaRPr>
          </a:p>
        </p:txBody>
      </p:sp>
      <p:sp>
        <p:nvSpPr>
          <p:cNvPr id="20" name="Flowchart: Predefined Process 19"/>
          <p:cNvSpPr/>
          <p:nvPr/>
        </p:nvSpPr>
        <p:spPr>
          <a:xfrm rot="5400000">
            <a:off x="1866900" y="4381500"/>
            <a:ext cx="1143000" cy="914400"/>
          </a:xfrm>
          <a:prstGeom prst="flowChartPredefined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dirty="0" smtClean="0">
                <a:solidFill>
                  <a:schemeClr val="tx1"/>
                </a:solidFill>
              </a:rPr>
              <a:t>Thread</a:t>
            </a:r>
            <a:endParaRPr lang="en-US" dirty="0">
              <a:solidFill>
                <a:schemeClr val="tx1"/>
              </a:solidFill>
            </a:endParaRPr>
          </a:p>
        </p:txBody>
      </p:sp>
      <p:sp>
        <p:nvSpPr>
          <p:cNvPr id="21" name="Flowchart: Predefined Process 20"/>
          <p:cNvSpPr/>
          <p:nvPr/>
        </p:nvSpPr>
        <p:spPr>
          <a:xfrm rot="5400000">
            <a:off x="3695700" y="4381500"/>
            <a:ext cx="1143000" cy="914400"/>
          </a:xfrm>
          <a:prstGeom prst="flowChartPredefined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dirty="0" smtClean="0">
                <a:solidFill>
                  <a:schemeClr val="tx1"/>
                </a:solidFill>
              </a:rPr>
              <a:t>Thread</a:t>
            </a:r>
            <a:endParaRPr lang="en-US" dirty="0">
              <a:solidFill>
                <a:schemeClr val="tx1"/>
              </a:solidFill>
            </a:endParaRPr>
          </a:p>
        </p:txBody>
      </p:sp>
      <p:sp>
        <p:nvSpPr>
          <p:cNvPr id="22" name="Flowchart: Predefined Process 21"/>
          <p:cNvSpPr/>
          <p:nvPr/>
        </p:nvSpPr>
        <p:spPr>
          <a:xfrm rot="5400000">
            <a:off x="4686300" y="4381500"/>
            <a:ext cx="1143000" cy="914400"/>
          </a:xfrm>
          <a:prstGeom prst="flowChartPredefined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dirty="0" smtClean="0">
                <a:solidFill>
                  <a:schemeClr val="tx1"/>
                </a:solidFill>
              </a:rPr>
              <a:t>Thread</a:t>
            </a:r>
            <a:endParaRPr lang="en-US" dirty="0">
              <a:solidFill>
                <a:schemeClr val="tx1"/>
              </a:solidFill>
            </a:endParaRPr>
          </a:p>
        </p:txBody>
      </p:sp>
      <p:sp>
        <p:nvSpPr>
          <p:cNvPr id="23" name="Flowchart: Predefined Process 22"/>
          <p:cNvSpPr/>
          <p:nvPr/>
        </p:nvSpPr>
        <p:spPr>
          <a:xfrm rot="5400000">
            <a:off x="6515100" y="4381500"/>
            <a:ext cx="1143000" cy="914400"/>
          </a:xfrm>
          <a:prstGeom prst="flowChartPredefined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dirty="0" smtClean="0">
                <a:solidFill>
                  <a:schemeClr val="tx1"/>
                </a:solidFill>
              </a:rPr>
              <a:t>Thread</a:t>
            </a:r>
            <a:endParaRPr lang="en-US" dirty="0">
              <a:solidFill>
                <a:schemeClr val="tx1"/>
              </a:solidFill>
            </a:endParaRPr>
          </a:p>
        </p:txBody>
      </p:sp>
      <p:sp>
        <p:nvSpPr>
          <p:cNvPr id="24" name="Flowchart: Predefined Process 23"/>
          <p:cNvSpPr/>
          <p:nvPr/>
        </p:nvSpPr>
        <p:spPr>
          <a:xfrm rot="5400000">
            <a:off x="7505700" y="4381500"/>
            <a:ext cx="1143000" cy="914400"/>
          </a:xfrm>
          <a:prstGeom prst="flowChartPredefined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dirty="0" smtClean="0">
                <a:solidFill>
                  <a:schemeClr val="tx1"/>
                </a:solidFill>
              </a:rPr>
              <a:t>Thread</a:t>
            </a:r>
            <a:endParaRPr lang="en-US" dirty="0">
              <a:solidFill>
                <a:schemeClr val="tx1"/>
              </a:solidFill>
            </a:endParaRPr>
          </a:p>
        </p:txBody>
      </p:sp>
      <p:sp>
        <p:nvSpPr>
          <p:cNvPr id="25" name="TextBox 24"/>
          <p:cNvSpPr txBox="1"/>
          <p:nvPr/>
        </p:nvSpPr>
        <p:spPr>
          <a:xfrm>
            <a:off x="4267200" y="5486400"/>
            <a:ext cx="1001749" cy="369332"/>
          </a:xfrm>
          <a:prstGeom prst="rect">
            <a:avLst/>
          </a:prstGeom>
          <a:noFill/>
        </p:spPr>
        <p:txBody>
          <a:bodyPr wrap="none" rtlCol="0">
            <a:spAutoFit/>
          </a:bodyPr>
          <a:lstStyle/>
          <a:p>
            <a:r>
              <a:rPr lang="en-US" dirty="0" smtClean="0"/>
              <a:t>Java VM</a:t>
            </a:r>
            <a:endParaRPr lang="en-US" dirty="0"/>
          </a:p>
        </p:txBody>
      </p:sp>
      <p:sp>
        <p:nvSpPr>
          <p:cNvPr id="27" name="TextBox 26"/>
          <p:cNvSpPr txBox="1"/>
          <p:nvPr/>
        </p:nvSpPr>
        <p:spPr>
          <a:xfrm>
            <a:off x="1447800" y="5486400"/>
            <a:ext cx="1001749" cy="369332"/>
          </a:xfrm>
          <a:prstGeom prst="rect">
            <a:avLst/>
          </a:prstGeom>
          <a:noFill/>
        </p:spPr>
        <p:txBody>
          <a:bodyPr wrap="none" rtlCol="0">
            <a:spAutoFit/>
          </a:bodyPr>
          <a:lstStyle/>
          <a:p>
            <a:r>
              <a:rPr lang="en-US" dirty="0" smtClean="0"/>
              <a:t>Java VM</a:t>
            </a:r>
            <a:endParaRPr lang="en-US" dirty="0"/>
          </a:p>
        </p:txBody>
      </p:sp>
      <p:sp>
        <p:nvSpPr>
          <p:cNvPr id="28" name="TextBox 27"/>
          <p:cNvSpPr txBox="1"/>
          <p:nvPr/>
        </p:nvSpPr>
        <p:spPr>
          <a:xfrm>
            <a:off x="7086600" y="5486400"/>
            <a:ext cx="1001749" cy="369332"/>
          </a:xfrm>
          <a:prstGeom prst="rect">
            <a:avLst/>
          </a:prstGeom>
          <a:noFill/>
        </p:spPr>
        <p:txBody>
          <a:bodyPr wrap="none" rtlCol="0">
            <a:spAutoFit/>
          </a:bodyPr>
          <a:lstStyle/>
          <a:p>
            <a:r>
              <a:rPr lang="en-US" dirty="0" smtClean="0"/>
              <a:t>Java VM</a:t>
            </a:r>
            <a:endParaRPr lang="en-US" dirty="0"/>
          </a:p>
        </p:txBody>
      </p:sp>
      <p:sp>
        <p:nvSpPr>
          <p:cNvPr id="26" name="Left-Right Arrow 25"/>
          <p:cNvSpPr/>
          <p:nvPr/>
        </p:nvSpPr>
        <p:spPr>
          <a:xfrm>
            <a:off x="3124200" y="4419600"/>
            <a:ext cx="457200" cy="228600"/>
          </a:xfrm>
          <a:prstGeom prst="lef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Left-Right Arrow 29"/>
          <p:cNvSpPr/>
          <p:nvPr/>
        </p:nvSpPr>
        <p:spPr>
          <a:xfrm>
            <a:off x="5943600" y="4419600"/>
            <a:ext cx="457200" cy="228600"/>
          </a:xfrm>
          <a:prstGeom prst="lef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3124200" y="4648200"/>
            <a:ext cx="490840" cy="369332"/>
          </a:xfrm>
          <a:prstGeom prst="rect">
            <a:avLst/>
          </a:prstGeom>
          <a:noFill/>
        </p:spPr>
        <p:txBody>
          <a:bodyPr wrap="none" rtlCol="0">
            <a:spAutoFit/>
          </a:bodyPr>
          <a:lstStyle/>
          <a:p>
            <a:r>
              <a:rPr lang="en-US" dirty="0" smtClean="0"/>
              <a:t>IPC</a:t>
            </a:r>
            <a:endParaRPr lang="en-US" dirty="0"/>
          </a:p>
        </p:txBody>
      </p:sp>
      <p:sp>
        <p:nvSpPr>
          <p:cNvPr id="32" name="TextBox 31"/>
          <p:cNvSpPr txBox="1"/>
          <p:nvPr/>
        </p:nvSpPr>
        <p:spPr>
          <a:xfrm>
            <a:off x="5943600" y="4648200"/>
            <a:ext cx="490840" cy="369332"/>
          </a:xfrm>
          <a:prstGeom prst="rect">
            <a:avLst/>
          </a:prstGeom>
          <a:noFill/>
        </p:spPr>
        <p:txBody>
          <a:bodyPr wrap="none" rtlCol="0">
            <a:spAutoFit/>
          </a:bodyPr>
          <a:lstStyle/>
          <a:p>
            <a:r>
              <a:rPr lang="en-US" dirty="0" smtClean="0"/>
              <a:t>IPC</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ME IPC</a:t>
            </a:r>
            <a:endParaRPr lang="en-US" dirty="0"/>
          </a:p>
        </p:txBody>
      </p:sp>
      <p:sp>
        <p:nvSpPr>
          <p:cNvPr id="3" name="Content Placeholder 2"/>
          <p:cNvSpPr>
            <a:spLocks noGrp="1"/>
          </p:cNvSpPr>
          <p:nvPr>
            <p:ph sz="quarter" idx="1"/>
          </p:nvPr>
        </p:nvSpPr>
        <p:spPr/>
        <p:txBody>
          <a:bodyPr/>
          <a:lstStyle/>
          <a:p>
            <a:r>
              <a:rPr lang="en-US" dirty="0" smtClean="0"/>
              <a:t>Inter-Process Communication channels are the solution to allowing concurrent VMs to talk with each other</a:t>
            </a:r>
          </a:p>
          <a:p>
            <a:endParaRPr lang="en-US" dirty="0" smtClean="0"/>
          </a:p>
          <a:p>
            <a:r>
              <a:rPr lang="en-US" dirty="0" smtClean="0"/>
              <a:t>Java API libraries include the classes ‘</a:t>
            </a:r>
            <a:r>
              <a:rPr lang="en-US" dirty="0" err="1" smtClean="0"/>
              <a:t>PipedInputStream</a:t>
            </a:r>
            <a:r>
              <a:rPr lang="en-US" dirty="0" smtClean="0"/>
              <a:t>’ and ‘</a:t>
            </a:r>
            <a:r>
              <a:rPr lang="en-US" dirty="0" err="1" smtClean="0"/>
              <a:t>PipedOutputStream</a:t>
            </a:r>
            <a:r>
              <a:rPr lang="en-US" dirty="0" smtClean="0"/>
              <a:t>’</a:t>
            </a:r>
          </a:p>
          <a:p>
            <a:endParaRPr lang="en-US" dirty="0" smtClean="0"/>
          </a:p>
          <a:p>
            <a:r>
              <a:rPr lang="en-US" dirty="0" smtClean="0"/>
              <a:t>Streams are managed by the global VM to direct stream traffic to the correct destinations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Michael J. </a:t>
            </a:r>
            <a:r>
              <a:rPr lang="en-US" strike="sngStrike" dirty="0" smtClean="0"/>
              <a:t>Fox</a:t>
            </a:r>
            <a:r>
              <a:rPr lang="en-US" dirty="0" smtClean="0"/>
              <a:t> Flynn</a:t>
            </a:r>
            <a:endParaRPr lang="en-US" dirty="0"/>
          </a:p>
        </p:txBody>
      </p:sp>
      <p:sp>
        <p:nvSpPr>
          <p:cNvPr id="3" name="Content Placeholder 2"/>
          <p:cNvSpPr>
            <a:spLocks noGrp="1"/>
          </p:cNvSpPr>
          <p:nvPr>
            <p:ph sz="quarter" idx="1"/>
          </p:nvPr>
        </p:nvSpPr>
        <p:spPr/>
        <p:txBody>
          <a:bodyPr/>
          <a:lstStyle/>
          <a:p>
            <a:r>
              <a:rPr lang="en-US" dirty="0" smtClean="0"/>
              <a:t>Dual architecture being utilized to accomplish concurrent virtual machines</a:t>
            </a:r>
          </a:p>
          <a:p>
            <a:endParaRPr lang="en-US" dirty="0" smtClean="0"/>
          </a:p>
          <a:p>
            <a:r>
              <a:rPr lang="en-US" dirty="0" smtClean="0"/>
              <a:t>The entire Java operating system could be thought of as a SIMD architecture, while inside virtual machines are </a:t>
            </a:r>
            <a:r>
              <a:rPr lang="en-US" dirty="0" smtClean="0"/>
              <a:t>SISD</a:t>
            </a:r>
          </a:p>
          <a:p>
            <a:endParaRPr lang="en-US" dirty="0" smtClean="0"/>
          </a:p>
          <a:p>
            <a:r>
              <a:rPr lang="en-US" dirty="0" smtClean="0"/>
              <a:t>This creates a parallel software architecture</a:t>
            </a: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with MIDP APIs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combination of CLDC and MIDP provides a complete environment for creating applications</a:t>
            </a:r>
          </a:p>
          <a:p>
            <a:endParaRPr lang="en-US" dirty="0" smtClean="0"/>
          </a:p>
          <a:p>
            <a:r>
              <a:rPr lang="en-US" dirty="0" smtClean="0"/>
              <a:t>The core of a MIDP Profile is a </a:t>
            </a:r>
            <a:r>
              <a:rPr lang="en-US" dirty="0" err="1" smtClean="0"/>
              <a:t>MIDlet</a:t>
            </a:r>
            <a:r>
              <a:rPr lang="en-US" dirty="0" smtClean="0"/>
              <a:t> application which extends the </a:t>
            </a:r>
            <a:r>
              <a:rPr lang="en-US" dirty="0" err="1" smtClean="0"/>
              <a:t>MIDlet</a:t>
            </a:r>
            <a:r>
              <a:rPr lang="en-US" dirty="0" smtClean="0"/>
              <a:t> class to allow the application management software to control the </a:t>
            </a:r>
            <a:r>
              <a:rPr lang="en-US" dirty="0" err="1" smtClean="0"/>
              <a:t>MIDlet</a:t>
            </a:r>
            <a:r>
              <a:rPr lang="en-US" dirty="0" smtClean="0"/>
              <a:t> and communicate states changes</a:t>
            </a:r>
          </a:p>
          <a:p>
            <a:endParaRPr lang="en-US" dirty="0" smtClean="0"/>
          </a:p>
          <a:p>
            <a:r>
              <a:rPr lang="en-US" dirty="0" err="1" smtClean="0"/>
              <a:t>MIDlet</a:t>
            </a:r>
            <a:r>
              <a:rPr lang="en-US" dirty="0" smtClean="0"/>
              <a:t> class provides: Invoking, pausing, restarting and terminating </a:t>
            </a:r>
            <a:r>
              <a:rPr lang="en-US" dirty="0" err="1" smtClean="0"/>
              <a:t>MIDlet</a:t>
            </a:r>
            <a:r>
              <a:rPr lang="en-US" dirty="0" smtClean="0"/>
              <a:t> applications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a:t>
            </a:r>
            <a:r>
              <a:rPr lang="en-US" dirty="0" err="1" smtClean="0"/>
              <a:t>int</a:t>
            </a:r>
            <a:r>
              <a:rPr lang="en-US" dirty="0" smtClean="0"/>
              <a:t> </a:t>
            </a:r>
            <a:r>
              <a:rPr lang="en-US" dirty="0" err="1" smtClean="0"/>
              <a:t>i</a:t>
            </a:r>
            <a:r>
              <a:rPr lang="en-US" dirty="0" smtClean="0"/>
              <a:t> = 0; </a:t>
            </a:r>
            <a:r>
              <a:rPr lang="en-US" dirty="0" err="1" smtClean="0"/>
              <a:t>i</a:t>
            </a:r>
            <a:r>
              <a:rPr lang="en-US" dirty="0" smtClean="0"/>
              <a:t> &lt; </a:t>
            </a:r>
            <a:r>
              <a:rPr lang="en-US" dirty="0" err="1" smtClean="0"/>
              <a:t>slides.size</a:t>
            </a:r>
            <a:r>
              <a:rPr lang="en-US" dirty="0" smtClean="0"/>
              <a:t>(); </a:t>
            </a:r>
            <a:r>
              <a:rPr lang="en-US" dirty="0" err="1" smtClean="0"/>
              <a:t>i</a:t>
            </a:r>
            <a:r>
              <a:rPr lang="en-US" dirty="0" smtClean="0"/>
              <a:t>++)</a:t>
            </a:r>
            <a:endParaRPr lang="en-US" dirty="0"/>
          </a:p>
        </p:txBody>
      </p:sp>
      <p:sp>
        <p:nvSpPr>
          <p:cNvPr id="3" name="Content Placeholder 2"/>
          <p:cNvSpPr>
            <a:spLocks noGrp="1"/>
          </p:cNvSpPr>
          <p:nvPr>
            <p:ph sz="quarter" idx="1"/>
          </p:nvPr>
        </p:nvSpPr>
        <p:spPr>
          <a:xfrm>
            <a:off x="612648" y="1600200"/>
            <a:ext cx="8153400" cy="5029200"/>
          </a:xfrm>
        </p:spPr>
        <p:txBody>
          <a:bodyPr/>
          <a:lstStyle/>
          <a:p>
            <a:r>
              <a:rPr lang="en-US" dirty="0" smtClean="0"/>
              <a:t>What is Java ME and why should you care</a:t>
            </a:r>
          </a:p>
          <a:p>
            <a:endParaRPr lang="en-US" dirty="0" smtClean="0"/>
          </a:p>
          <a:p>
            <a:r>
              <a:rPr lang="en-US" dirty="0" smtClean="0"/>
              <a:t>The virtual machine and you</a:t>
            </a:r>
          </a:p>
          <a:p>
            <a:endParaRPr lang="en-US" dirty="0" smtClean="0"/>
          </a:p>
          <a:p>
            <a:r>
              <a:rPr lang="en-US" dirty="0" smtClean="0"/>
              <a:t>The phone you can’t break (go ahead and try)</a:t>
            </a:r>
          </a:p>
          <a:p>
            <a:endParaRPr lang="en-US" dirty="0" smtClean="0"/>
          </a:p>
          <a:p>
            <a:r>
              <a:rPr lang="en-US" dirty="0" smtClean="0"/>
              <a:t>Implementation details</a:t>
            </a:r>
          </a:p>
          <a:p>
            <a:endParaRPr lang="en-US" dirty="0" smtClean="0"/>
          </a:p>
          <a:p>
            <a:r>
              <a:rPr lang="en-US" dirty="0" smtClean="0"/>
              <a:t>Minority report (end results)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Breaking a </a:t>
            </a:r>
            <a:r>
              <a:rPr lang="en-US" dirty="0" err="1" smtClean="0"/>
              <a:t>MIDlet</a:t>
            </a:r>
            <a:endParaRPr lang="en-US" dirty="0"/>
          </a:p>
        </p:txBody>
      </p:sp>
      <p:sp>
        <p:nvSpPr>
          <p:cNvPr id="3" name="Content Placeholder 2"/>
          <p:cNvSpPr>
            <a:spLocks noGrp="1"/>
          </p:cNvSpPr>
          <p:nvPr>
            <p:ph sz="quarter" idx="1"/>
          </p:nvPr>
        </p:nvSpPr>
        <p:spPr>
          <a:xfrm>
            <a:off x="612648" y="1600200"/>
            <a:ext cx="8302752" cy="4495800"/>
          </a:xfrm>
        </p:spPr>
        <p:txBody>
          <a:bodyPr/>
          <a:lstStyle/>
          <a:p>
            <a:r>
              <a:rPr lang="en-US" dirty="0" smtClean="0"/>
              <a:t>Many new problems exist on embedded systems</a:t>
            </a:r>
          </a:p>
          <a:p>
            <a:endParaRPr lang="en-US" dirty="0" smtClean="0"/>
          </a:p>
          <a:p>
            <a:r>
              <a:rPr lang="en-US" dirty="0" smtClean="0"/>
              <a:t>We have to account for things such as receiving a phone call, SMS, MMS, or external data services invocations during execution and allow the external OS or host VM to take control</a:t>
            </a:r>
          </a:p>
          <a:p>
            <a:endParaRPr lang="en-US" dirty="0" smtClean="0"/>
          </a:p>
          <a:p>
            <a:r>
              <a:rPr lang="en-US" dirty="0" err="1" smtClean="0"/>
              <a:t>MIDlets</a:t>
            </a:r>
            <a:r>
              <a:rPr lang="en-US" dirty="0" smtClean="0"/>
              <a:t> must be able to live in different states to accomplish this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United </a:t>
            </a:r>
            <a:r>
              <a:rPr lang="en-US" dirty="0" err="1" smtClean="0"/>
              <a:t>MIDlet</a:t>
            </a:r>
            <a:r>
              <a:rPr lang="en-US" dirty="0" smtClean="0"/>
              <a:t> States of Java ME</a:t>
            </a:r>
            <a:endParaRPr lang="en-US" dirty="0"/>
          </a:p>
        </p:txBody>
      </p:sp>
      <p:sp>
        <p:nvSpPr>
          <p:cNvPr id="3" name="Content Placeholder 2"/>
          <p:cNvSpPr>
            <a:spLocks noGrp="1"/>
          </p:cNvSpPr>
          <p:nvPr>
            <p:ph sz="quarter" idx="1"/>
          </p:nvPr>
        </p:nvSpPr>
        <p:spPr/>
        <p:txBody>
          <a:bodyPr/>
          <a:lstStyle/>
          <a:p>
            <a:r>
              <a:rPr lang="en-US" dirty="0" smtClean="0"/>
              <a:t>Three possible states for a </a:t>
            </a:r>
            <a:r>
              <a:rPr lang="en-US" dirty="0" err="1" smtClean="0"/>
              <a:t>MIDlet</a:t>
            </a:r>
            <a:r>
              <a:rPr lang="en-US" dirty="0" smtClean="0"/>
              <a:t> to be in</a:t>
            </a:r>
          </a:p>
          <a:p>
            <a:pPr lvl="1"/>
            <a:r>
              <a:rPr lang="en-US" dirty="0" smtClean="0"/>
              <a:t>Running in the foreground (Active)</a:t>
            </a:r>
          </a:p>
          <a:p>
            <a:pPr lvl="1"/>
            <a:r>
              <a:rPr lang="en-US" dirty="0" smtClean="0"/>
              <a:t>Running in the background (Active without UI)</a:t>
            </a:r>
          </a:p>
          <a:p>
            <a:pPr lvl="1"/>
            <a:r>
              <a:rPr lang="en-US" dirty="0" smtClean="0"/>
              <a:t>Suspended in the background (Inactive)</a:t>
            </a:r>
          </a:p>
          <a:p>
            <a:pPr lvl="1"/>
            <a:endParaRPr lang="en-US" dirty="0" smtClean="0"/>
          </a:p>
          <a:p>
            <a:r>
              <a:rPr lang="en-US" dirty="0" smtClean="0"/>
              <a:t>In active states </a:t>
            </a:r>
            <a:r>
              <a:rPr lang="en-US" dirty="0" err="1" smtClean="0"/>
              <a:t>MIDlet</a:t>
            </a:r>
            <a:r>
              <a:rPr lang="en-US" dirty="0" smtClean="0"/>
              <a:t> can respond to all events</a:t>
            </a:r>
          </a:p>
          <a:p>
            <a:r>
              <a:rPr lang="en-US" dirty="0" smtClean="0"/>
              <a:t>In background can respond to all events except keys, camera, speaker and microphone</a:t>
            </a:r>
          </a:p>
          <a:p>
            <a:r>
              <a:rPr lang="en-US" dirty="0" smtClean="0"/>
              <a:t>Inactive </a:t>
            </a:r>
            <a:r>
              <a:rPr lang="en-US" dirty="0" err="1" smtClean="0"/>
              <a:t>MIDlets</a:t>
            </a:r>
            <a:r>
              <a:rPr lang="en-US" dirty="0" smtClean="0"/>
              <a:t> must have their VMs notified by OS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Classes of MIDP APIs</a:t>
            </a:r>
            <a:endParaRPr lang="en-US" dirty="0"/>
          </a:p>
        </p:txBody>
      </p:sp>
      <p:sp>
        <p:nvSpPr>
          <p:cNvPr id="3" name="Content Placeholder 2"/>
          <p:cNvSpPr>
            <a:spLocks noGrp="1"/>
          </p:cNvSpPr>
          <p:nvPr>
            <p:ph sz="quarter" idx="1"/>
          </p:nvPr>
        </p:nvSpPr>
        <p:spPr/>
        <p:txBody>
          <a:bodyPr/>
          <a:lstStyle/>
          <a:p>
            <a:r>
              <a:rPr lang="en-US" dirty="0" smtClean="0"/>
              <a:t>User Interface API</a:t>
            </a:r>
          </a:p>
          <a:p>
            <a:pPr lvl="1"/>
            <a:r>
              <a:rPr lang="en-US" dirty="0" smtClean="0"/>
              <a:t>Based upon a succession of displayable screens</a:t>
            </a:r>
          </a:p>
          <a:p>
            <a:pPr lvl="1"/>
            <a:r>
              <a:rPr lang="en-US" dirty="0" smtClean="0"/>
              <a:t>Each screen contains data and commands</a:t>
            </a:r>
          </a:p>
          <a:p>
            <a:pPr lvl="1"/>
            <a:r>
              <a:rPr lang="en-US" dirty="0" smtClean="0"/>
              <a:t>The API handles commands and changes the display</a:t>
            </a:r>
          </a:p>
          <a:p>
            <a:endParaRPr lang="en-US" dirty="0" smtClean="0"/>
          </a:p>
          <a:p>
            <a:r>
              <a:rPr lang="en-US" dirty="0" smtClean="0"/>
              <a:t>Persistent Storage API</a:t>
            </a:r>
          </a:p>
          <a:p>
            <a:pPr lvl="1"/>
            <a:r>
              <a:rPr lang="en-US" dirty="0" smtClean="0"/>
              <a:t>Organize and manipulate the devices database</a:t>
            </a:r>
          </a:p>
          <a:p>
            <a:pPr lvl="1"/>
            <a:r>
              <a:rPr lang="en-US" dirty="0" smtClean="0"/>
              <a:t>Maintains information across multiple invocations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System.out.println</a:t>
            </a:r>
            <a:r>
              <a:rPr lang="en-US" dirty="0" smtClean="0"/>
              <a:t>(“Hello World!”);</a:t>
            </a:r>
            <a:endParaRPr lang="en-US" dirty="0"/>
          </a:p>
        </p:txBody>
      </p:sp>
      <p:sp>
        <p:nvSpPr>
          <p:cNvPr id="4" name="TextBox 3"/>
          <p:cNvSpPr txBox="1"/>
          <p:nvPr/>
        </p:nvSpPr>
        <p:spPr>
          <a:xfrm>
            <a:off x="533400" y="1600200"/>
            <a:ext cx="8153400" cy="4616648"/>
          </a:xfrm>
          <a:prstGeom prst="rect">
            <a:avLst/>
          </a:prstGeom>
          <a:noFill/>
        </p:spPr>
        <p:txBody>
          <a:bodyPr wrap="square" rtlCol="0">
            <a:spAutoFit/>
          </a:bodyPr>
          <a:lstStyle/>
          <a:p>
            <a:r>
              <a:rPr lang="en-US" sz="1400" dirty="0" smtClean="0"/>
              <a:t>import </a:t>
            </a:r>
            <a:r>
              <a:rPr lang="en-US" sz="1400" dirty="0" err="1" smtClean="0"/>
              <a:t>javax.microedition.midlet</a:t>
            </a:r>
            <a:r>
              <a:rPr lang="en-US" sz="1400" dirty="0" smtClean="0"/>
              <a:t>.*;</a:t>
            </a:r>
          </a:p>
          <a:p>
            <a:r>
              <a:rPr lang="en-US" sz="1400" dirty="0" smtClean="0"/>
              <a:t>import </a:t>
            </a:r>
            <a:r>
              <a:rPr lang="en-US" sz="1400" dirty="0" err="1" smtClean="0"/>
              <a:t>javax.microedition.lcdui</a:t>
            </a:r>
            <a:r>
              <a:rPr lang="en-US" sz="1400" dirty="0" smtClean="0"/>
              <a:t>.*;</a:t>
            </a:r>
            <a:br>
              <a:rPr lang="en-US" sz="1400" dirty="0" smtClean="0"/>
            </a:br>
            <a:endParaRPr lang="en-US" sz="1400" dirty="0" smtClean="0"/>
          </a:p>
          <a:p>
            <a:r>
              <a:rPr lang="en-US" sz="1400" dirty="0" smtClean="0"/>
              <a:t>public class </a:t>
            </a:r>
            <a:r>
              <a:rPr lang="en-US" sz="1400" dirty="0" err="1" smtClean="0"/>
              <a:t>COSCMidlet</a:t>
            </a:r>
            <a:r>
              <a:rPr lang="en-US" sz="1400" dirty="0" smtClean="0"/>
              <a:t> extends </a:t>
            </a:r>
            <a:r>
              <a:rPr lang="en-US" sz="1400" dirty="0" err="1" smtClean="0"/>
              <a:t>MIDlet</a:t>
            </a:r>
            <a:r>
              <a:rPr lang="en-US" sz="1400" dirty="0" smtClean="0"/>
              <a:t> implements </a:t>
            </a:r>
            <a:r>
              <a:rPr lang="en-US" sz="1400" dirty="0" err="1" smtClean="0"/>
              <a:t>CommandListener</a:t>
            </a:r>
            <a:r>
              <a:rPr lang="en-US" sz="1400" dirty="0" smtClean="0"/>
              <a:t> {</a:t>
            </a:r>
          </a:p>
          <a:p>
            <a:r>
              <a:rPr lang="en-US" sz="1400" dirty="0" smtClean="0"/>
              <a:t/>
            </a:r>
            <a:br>
              <a:rPr lang="en-US" sz="1400" dirty="0" smtClean="0"/>
            </a:br>
            <a:r>
              <a:rPr lang="en-US" sz="1400" dirty="0" smtClean="0"/>
              <a:t>   private Command </a:t>
            </a:r>
            <a:r>
              <a:rPr lang="en-US" sz="1400" dirty="0" err="1" smtClean="0"/>
              <a:t>exitCmd</a:t>
            </a:r>
            <a:r>
              <a:rPr lang="en-US" sz="1400" dirty="0" smtClean="0"/>
              <a:t> = new Command("Exit", </a:t>
            </a:r>
            <a:r>
              <a:rPr lang="en-US" sz="1400" dirty="0" err="1" smtClean="0"/>
              <a:t>Command.EXIT</a:t>
            </a:r>
            <a:r>
              <a:rPr lang="en-US" sz="1400" dirty="0" smtClean="0"/>
              <a:t>, 1);</a:t>
            </a:r>
            <a:br>
              <a:rPr lang="en-US" sz="1400" dirty="0" smtClean="0"/>
            </a:br>
            <a:r>
              <a:rPr lang="en-US" sz="1400" dirty="0" smtClean="0"/>
              <a:t> </a:t>
            </a:r>
            <a:br>
              <a:rPr lang="en-US" sz="1400" dirty="0" smtClean="0"/>
            </a:br>
            <a:r>
              <a:rPr lang="en-US" sz="1400" dirty="0" smtClean="0"/>
              <a:t>   public </a:t>
            </a:r>
            <a:r>
              <a:rPr lang="en-US" sz="1400" dirty="0" err="1" smtClean="0"/>
              <a:t>COSCMIdlet</a:t>
            </a:r>
            <a:r>
              <a:rPr lang="en-US" sz="1400" dirty="0" smtClean="0"/>
              <a:t>() { }</a:t>
            </a:r>
            <a:br>
              <a:rPr lang="en-US" sz="1400" dirty="0" smtClean="0"/>
            </a:br>
            <a:r>
              <a:rPr lang="en-US" sz="1400" dirty="0" smtClean="0"/>
              <a:t> </a:t>
            </a:r>
            <a:br>
              <a:rPr lang="en-US" sz="1400" dirty="0" smtClean="0"/>
            </a:br>
            <a:r>
              <a:rPr lang="en-US" sz="1400" dirty="0" smtClean="0"/>
              <a:t>   protected void </a:t>
            </a:r>
            <a:r>
              <a:rPr lang="en-US" sz="1400" dirty="0" err="1" smtClean="0"/>
              <a:t>startApp</a:t>
            </a:r>
            <a:r>
              <a:rPr lang="en-US" sz="1400" dirty="0" smtClean="0"/>
              <a:t>() throws </a:t>
            </a:r>
            <a:r>
              <a:rPr lang="en-US" sz="1400" dirty="0" err="1" smtClean="0"/>
              <a:t>MIDletStateChangeException</a:t>
            </a:r>
            <a:r>
              <a:rPr lang="en-US" sz="1400" dirty="0" smtClean="0"/>
              <a:t> {</a:t>
            </a:r>
          </a:p>
          <a:p>
            <a:r>
              <a:rPr lang="en-US" sz="1400" dirty="0" smtClean="0"/>
              <a:t>      Display </a:t>
            </a:r>
            <a:r>
              <a:rPr lang="en-US" sz="1400" dirty="0" err="1" smtClean="0"/>
              <a:t>display</a:t>
            </a:r>
            <a:r>
              <a:rPr lang="en-US" sz="1400" dirty="0" smtClean="0"/>
              <a:t> = </a:t>
            </a:r>
            <a:r>
              <a:rPr lang="en-US" sz="1400" dirty="0" err="1" smtClean="0"/>
              <a:t>Display.getDisplay</a:t>
            </a:r>
            <a:r>
              <a:rPr lang="en-US" sz="1400" dirty="0" smtClean="0"/>
              <a:t>(this);</a:t>
            </a:r>
          </a:p>
          <a:p>
            <a:r>
              <a:rPr lang="en-US" sz="1400" dirty="0" smtClean="0"/>
              <a:t>      Form </a:t>
            </a:r>
            <a:r>
              <a:rPr lang="en-US" sz="1400" dirty="0" err="1" smtClean="0"/>
              <a:t>mainForm</a:t>
            </a:r>
            <a:r>
              <a:rPr lang="en-US" sz="1400" dirty="0" smtClean="0"/>
              <a:t> = new Form(“Hello COSC");</a:t>
            </a:r>
          </a:p>
          <a:p>
            <a:r>
              <a:rPr lang="en-US" sz="1400" dirty="0" smtClean="0"/>
              <a:t>      </a:t>
            </a:r>
            <a:r>
              <a:rPr lang="en-US" sz="1400" dirty="0" err="1" smtClean="0"/>
              <a:t>mainForm.addCommand</a:t>
            </a:r>
            <a:r>
              <a:rPr lang="en-US" sz="1400" dirty="0" smtClean="0"/>
              <a:t>(</a:t>
            </a:r>
            <a:r>
              <a:rPr lang="en-US" sz="1400" dirty="0" err="1" smtClean="0"/>
              <a:t>exitCmd</a:t>
            </a:r>
            <a:r>
              <a:rPr lang="en-US" sz="1400" dirty="0" smtClean="0"/>
              <a:t>);</a:t>
            </a:r>
          </a:p>
          <a:p>
            <a:r>
              <a:rPr lang="en-US" sz="1400" dirty="0" smtClean="0"/>
              <a:t>      </a:t>
            </a:r>
            <a:r>
              <a:rPr lang="en-US" sz="1400" dirty="0" err="1" smtClean="0"/>
              <a:t>mainForm.setCommandListener</a:t>
            </a:r>
            <a:r>
              <a:rPr lang="en-US" sz="1400" dirty="0" smtClean="0"/>
              <a:t>(this);</a:t>
            </a:r>
          </a:p>
          <a:p>
            <a:r>
              <a:rPr lang="en-US" sz="1400" dirty="0" smtClean="0"/>
              <a:t>      </a:t>
            </a:r>
            <a:r>
              <a:rPr lang="en-US" sz="1400" dirty="0" err="1" smtClean="0"/>
              <a:t>display.setCurrent</a:t>
            </a:r>
            <a:r>
              <a:rPr lang="en-US" sz="1400" dirty="0" smtClean="0"/>
              <a:t>(</a:t>
            </a:r>
            <a:r>
              <a:rPr lang="en-US" sz="1400" dirty="0" err="1" smtClean="0"/>
              <a:t>mainForm</a:t>
            </a:r>
            <a:r>
              <a:rPr lang="en-US" sz="1400" dirty="0" smtClean="0"/>
              <a:t>);</a:t>
            </a:r>
          </a:p>
          <a:p>
            <a:r>
              <a:rPr lang="en-US" sz="1400" dirty="0" smtClean="0"/>
              <a:t>   }</a:t>
            </a:r>
          </a:p>
          <a:p>
            <a:r>
              <a:rPr lang="en-US" sz="1400" dirty="0" smtClean="0"/>
              <a:t>   public void </a:t>
            </a:r>
            <a:r>
              <a:rPr lang="en-US" sz="1400" dirty="0" err="1" smtClean="0"/>
              <a:t>commandAction</a:t>
            </a:r>
            <a:r>
              <a:rPr lang="en-US" sz="1400" dirty="0" smtClean="0"/>
              <a:t>(Command c, Displayable d) {</a:t>
            </a:r>
          </a:p>
          <a:p>
            <a:r>
              <a:rPr lang="en-US" sz="1400" dirty="0" smtClean="0"/>
              <a:t>      if (c == </a:t>
            </a:r>
            <a:r>
              <a:rPr lang="en-US" sz="1400" dirty="0" err="1" smtClean="0"/>
              <a:t>exitCmd</a:t>
            </a:r>
            <a:r>
              <a:rPr lang="en-US" sz="1400" dirty="0" smtClean="0"/>
              <a:t>) {</a:t>
            </a:r>
          </a:p>
          <a:p>
            <a:r>
              <a:rPr lang="en-US" sz="1400" dirty="0" smtClean="0"/>
              <a:t>         </a:t>
            </a:r>
            <a:r>
              <a:rPr lang="en-US" sz="1400" dirty="0" err="1" smtClean="0"/>
              <a:t>destroyApp</a:t>
            </a:r>
            <a:r>
              <a:rPr lang="en-US" sz="1400" dirty="0" smtClean="0"/>
              <a:t>(false); </a:t>
            </a:r>
            <a:r>
              <a:rPr lang="en-US" sz="1400" dirty="0" err="1" smtClean="0"/>
              <a:t>notifyDestroyed</a:t>
            </a:r>
            <a:r>
              <a:rPr lang="en-US" sz="1400" dirty="0" smtClean="0"/>
              <a:t>(); }</a:t>
            </a:r>
          </a:p>
          <a:p>
            <a:r>
              <a:rPr lang="en-US" sz="1400" dirty="0" smtClean="0"/>
              <a:t>   }</a:t>
            </a:r>
          </a:p>
          <a:p>
            <a:r>
              <a:rPr lang="en-US" sz="1400" dirty="0" smtClean="0"/>
              <a:t>}</a:t>
            </a:r>
            <a:endParaRPr lang="en-US" sz="1400" dirty="0"/>
          </a:p>
        </p:txBody>
      </p:sp>
      <p:sp>
        <p:nvSpPr>
          <p:cNvPr id="5" name="Left Arrow 4"/>
          <p:cNvSpPr/>
          <p:nvPr/>
        </p:nvSpPr>
        <p:spPr>
          <a:xfrm>
            <a:off x="5943600" y="1828800"/>
            <a:ext cx="3048000" cy="1143000"/>
          </a:xfrm>
          <a:prstGeom prst="lef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All apps extend </a:t>
            </a:r>
            <a:r>
              <a:rPr lang="en-US" dirty="0" err="1" smtClean="0"/>
              <a:t>MIDlet</a:t>
            </a:r>
            <a:endParaRPr lang="en-US" dirty="0"/>
          </a:p>
        </p:txBody>
      </p:sp>
      <p:sp>
        <p:nvSpPr>
          <p:cNvPr id="6" name="Left Arrow 5"/>
          <p:cNvSpPr/>
          <p:nvPr/>
        </p:nvSpPr>
        <p:spPr>
          <a:xfrm>
            <a:off x="5943600" y="3505200"/>
            <a:ext cx="3048000" cy="1143000"/>
          </a:xfrm>
          <a:prstGeom prst="left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Simple “Hello World”</a:t>
            </a:r>
            <a:endParaRPr lang="en-US" dirty="0"/>
          </a:p>
        </p:txBody>
      </p:sp>
      <p:sp>
        <p:nvSpPr>
          <p:cNvPr id="7" name="Left Arrow 6"/>
          <p:cNvSpPr/>
          <p:nvPr/>
        </p:nvSpPr>
        <p:spPr>
          <a:xfrm>
            <a:off x="5943600" y="4876800"/>
            <a:ext cx="3048000" cy="1143000"/>
          </a:xfrm>
          <a:prstGeom prst="lef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Allows exiting with menu</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Threading (in) a nutshell</a:t>
            </a:r>
            <a:endParaRPr lang="en-US" dirty="0"/>
          </a:p>
        </p:txBody>
      </p:sp>
      <p:sp>
        <p:nvSpPr>
          <p:cNvPr id="3" name="Content Placeholder 2"/>
          <p:cNvSpPr>
            <a:spLocks noGrp="1"/>
          </p:cNvSpPr>
          <p:nvPr>
            <p:ph sz="quarter" idx="1"/>
          </p:nvPr>
        </p:nvSpPr>
        <p:spPr>
          <a:xfrm>
            <a:off x="612648" y="2743200"/>
            <a:ext cx="3806952" cy="3505200"/>
          </a:xfrm>
        </p:spPr>
        <p:txBody>
          <a:bodyPr/>
          <a:lstStyle/>
          <a:p>
            <a:r>
              <a:rPr lang="en-US" dirty="0" smtClean="0"/>
              <a:t>Managed by the OS</a:t>
            </a:r>
          </a:p>
          <a:p>
            <a:r>
              <a:rPr lang="en-US" dirty="0" smtClean="0"/>
              <a:t>No shared memory space</a:t>
            </a:r>
          </a:p>
          <a:p>
            <a:r>
              <a:rPr lang="en-US" dirty="0" smtClean="0"/>
              <a:t>Communication only with VM defined inter process communication channels (IPC)</a:t>
            </a:r>
            <a:endParaRPr lang="en-US" dirty="0"/>
          </a:p>
        </p:txBody>
      </p:sp>
      <p:sp>
        <p:nvSpPr>
          <p:cNvPr id="4" name="Content Placeholder 2"/>
          <p:cNvSpPr txBox="1">
            <a:spLocks/>
          </p:cNvSpPr>
          <p:nvPr/>
        </p:nvSpPr>
        <p:spPr>
          <a:xfrm>
            <a:off x="4800600" y="2743200"/>
            <a:ext cx="3736848" cy="3505200"/>
          </a:xfrm>
          <a:prstGeom prst="rect">
            <a:avLst/>
          </a:prstGeom>
        </p:spPr>
        <p:txBody>
          <a:bodyPr vert="horz">
            <a:normAutofit/>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a:buChar char=""/>
              <a:tabLst/>
              <a:defRPr/>
            </a:pPr>
            <a:r>
              <a:rPr lang="en-US" sz="2900" dirty="0" smtClean="0"/>
              <a:t>Managed by the containing VM</a:t>
            </a: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a:buChar char=""/>
              <a:tabLst/>
              <a:defRPr/>
            </a:pPr>
            <a:r>
              <a:rPr lang="en-US" sz="2900" dirty="0" smtClean="0"/>
              <a:t>Shared memory space</a:t>
            </a:r>
          </a:p>
          <a:p>
            <a:pPr marL="320040" indent="-320040">
              <a:spcBef>
                <a:spcPts val="700"/>
              </a:spcBef>
              <a:buClr>
                <a:schemeClr val="accent2"/>
              </a:buClr>
              <a:buSzPct val="60000"/>
              <a:buFont typeface="Wingdings"/>
              <a:buChar char=""/>
            </a:pPr>
            <a:r>
              <a:rPr lang="en-US" sz="2900" dirty="0" smtClean="0"/>
              <a:t>Single sequential flow of control</a:t>
            </a:r>
          </a:p>
          <a:p>
            <a:pPr marL="320040" indent="-320040">
              <a:spcBef>
                <a:spcPts val="700"/>
              </a:spcBef>
              <a:buClr>
                <a:schemeClr val="accent2"/>
              </a:buClr>
              <a:buSzPct val="60000"/>
              <a:buFont typeface="Wingdings"/>
              <a:buChar char=""/>
            </a:pPr>
            <a:r>
              <a:rPr lang="en-US" sz="2900" dirty="0" smtClean="0"/>
              <a:t>10 threads in CLDC</a:t>
            </a: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a:buChar char=""/>
              <a:tabLst/>
              <a:defRPr/>
            </a:pPr>
            <a:endParaRPr lang="en-US" sz="2900" dirty="0"/>
          </a:p>
        </p:txBody>
      </p:sp>
      <p:sp>
        <p:nvSpPr>
          <p:cNvPr id="5" name="Rounded Rectangle 4"/>
          <p:cNvSpPr/>
          <p:nvPr/>
        </p:nvSpPr>
        <p:spPr>
          <a:xfrm>
            <a:off x="685800" y="1828800"/>
            <a:ext cx="3733800" cy="838200"/>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Java Process</a:t>
            </a:r>
            <a:endParaRPr lang="en-US" dirty="0"/>
          </a:p>
        </p:txBody>
      </p:sp>
      <p:sp>
        <p:nvSpPr>
          <p:cNvPr id="6" name="Rounded Rectangle 5"/>
          <p:cNvSpPr/>
          <p:nvPr/>
        </p:nvSpPr>
        <p:spPr>
          <a:xfrm>
            <a:off x="4876800" y="1828800"/>
            <a:ext cx="3733800" cy="838200"/>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Java Thread</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Multithreading</a:t>
            </a:r>
            <a:endParaRPr lang="en-US" dirty="0"/>
          </a:p>
        </p:txBody>
      </p:sp>
      <p:sp>
        <p:nvSpPr>
          <p:cNvPr id="3" name="Content Placeholder 2"/>
          <p:cNvSpPr>
            <a:spLocks noGrp="1"/>
          </p:cNvSpPr>
          <p:nvPr>
            <p:ph sz="quarter" idx="1"/>
          </p:nvPr>
        </p:nvSpPr>
        <p:spPr/>
        <p:txBody>
          <a:bodyPr/>
          <a:lstStyle/>
          <a:p>
            <a:r>
              <a:rPr lang="en-US" dirty="0" smtClean="0"/>
              <a:t>Implement the ‘</a:t>
            </a:r>
            <a:r>
              <a:rPr lang="en-US" dirty="0" err="1" smtClean="0"/>
              <a:t>Runnable</a:t>
            </a:r>
            <a:r>
              <a:rPr lang="en-US" dirty="0" smtClean="0"/>
              <a:t>’ interface</a:t>
            </a:r>
          </a:p>
          <a:p>
            <a:pPr lvl="1"/>
            <a:r>
              <a:rPr lang="en-US" dirty="0" smtClean="0"/>
              <a:t>Derived classes override the ‘run’ method</a:t>
            </a:r>
          </a:p>
          <a:p>
            <a:pPr lvl="1"/>
            <a:r>
              <a:rPr lang="en-US" dirty="0" smtClean="0"/>
              <a:t>Preserves inheritance for implementation</a:t>
            </a:r>
          </a:p>
          <a:p>
            <a:pPr lvl="1"/>
            <a:endParaRPr lang="en-US" dirty="0" smtClean="0"/>
          </a:p>
          <a:p>
            <a:r>
              <a:rPr lang="en-US" dirty="0" smtClean="0"/>
              <a:t>Extend the ‘Thread’ class</a:t>
            </a:r>
          </a:p>
          <a:p>
            <a:pPr lvl="1"/>
            <a:r>
              <a:rPr lang="en-US" dirty="0" smtClean="0"/>
              <a:t>Declare a new Thread and call ‘start’ method</a:t>
            </a:r>
          </a:p>
          <a:p>
            <a:pPr lvl="1"/>
            <a:r>
              <a:rPr lang="en-US" dirty="0" smtClean="0"/>
              <a:t>Occupies Java’s single extension heritance</a:t>
            </a:r>
          </a:p>
          <a:p>
            <a:endParaRPr lang="en-US" dirty="0" smtClean="0"/>
          </a:p>
          <a:p>
            <a:r>
              <a:rPr lang="en-US" dirty="0" smtClean="0"/>
              <a:t>Can also use anonymous inner classes for small jobs</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Java UDP Client</a:t>
            </a:r>
            <a:endParaRPr lang="en-US" dirty="0"/>
          </a:p>
        </p:txBody>
      </p:sp>
      <p:sp>
        <p:nvSpPr>
          <p:cNvPr id="3" name="Content Placeholder 2"/>
          <p:cNvSpPr>
            <a:spLocks noGrp="1"/>
          </p:cNvSpPr>
          <p:nvPr>
            <p:ph sz="quarter" idx="1"/>
          </p:nvPr>
        </p:nvSpPr>
        <p:spPr/>
        <p:txBody>
          <a:bodyPr/>
          <a:lstStyle/>
          <a:p>
            <a:r>
              <a:rPr lang="en-US" dirty="0" smtClean="0"/>
              <a:t>Need have threaded method for sending information across network which doesn’t abuse battery life of the device</a:t>
            </a:r>
          </a:p>
          <a:p>
            <a:r>
              <a:rPr lang="en-US" dirty="0" smtClean="0"/>
              <a:t>Allows for the </a:t>
            </a:r>
            <a:r>
              <a:rPr lang="en-US" dirty="0" err="1" smtClean="0"/>
              <a:t>MIDlet</a:t>
            </a:r>
            <a:r>
              <a:rPr lang="en-US" dirty="0" smtClean="0"/>
              <a:t> to give message to be sent and only activate the network protocol when necessary</a:t>
            </a:r>
            <a:endParaRPr lang="en-US" dirty="0"/>
          </a:p>
        </p:txBody>
      </p:sp>
      <p:sp>
        <p:nvSpPr>
          <p:cNvPr id="4" name="TextBox 3"/>
          <p:cNvSpPr txBox="1"/>
          <p:nvPr/>
        </p:nvSpPr>
        <p:spPr>
          <a:xfrm>
            <a:off x="914400" y="4495800"/>
            <a:ext cx="5282152" cy="1477328"/>
          </a:xfrm>
          <a:prstGeom prst="rect">
            <a:avLst/>
          </a:prstGeom>
          <a:noFill/>
        </p:spPr>
        <p:txBody>
          <a:bodyPr wrap="none" rtlCol="0">
            <a:spAutoFit/>
          </a:bodyPr>
          <a:lstStyle/>
          <a:p>
            <a:r>
              <a:rPr lang="en-US" dirty="0" smtClean="0"/>
              <a:t>public synchronized void send(String </a:t>
            </a:r>
            <a:r>
              <a:rPr lang="en-US" dirty="0" err="1" smtClean="0"/>
              <a:t>addr</a:t>
            </a:r>
            <a:r>
              <a:rPr lang="en-US" dirty="0" smtClean="0"/>
              <a:t>, String </a:t>
            </a:r>
            <a:r>
              <a:rPr lang="en-US" dirty="0" err="1" smtClean="0"/>
              <a:t>msg</a:t>
            </a:r>
            <a:r>
              <a:rPr lang="en-US" dirty="0" smtClean="0"/>
              <a:t>) {</a:t>
            </a:r>
          </a:p>
          <a:p>
            <a:r>
              <a:rPr lang="en-US" dirty="0" smtClean="0"/>
              <a:t>    address = </a:t>
            </a:r>
            <a:r>
              <a:rPr lang="en-US" dirty="0" err="1" smtClean="0"/>
              <a:t>addr</a:t>
            </a:r>
            <a:r>
              <a:rPr lang="en-US" dirty="0" smtClean="0"/>
              <a:t>;</a:t>
            </a:r>
          </a:p>
          <a:p>
            <a:r>
              <a:rPr lang="en-US" dirty="0" smtClean="0"/>
              <a:t>    message = </a:t>
            </a:r>
            <a:r>
              <a:rPr lang="en-US" dirty="0" err="1" smtClean="0"/>
              <a:t>msg</a:t>
            </a:r>
            <a:r>
              <a:rPr lang="en-US" dirty="0" smtClean="0"/>
              <a:t>;</a:t>
            </a:r>
          </a:p>
          <a:p>
            <a:r>
              <a:rPr lang="en-US" dirty="0" smtClean="0"/>
              <a:t>    notify();</a:t>
            </a:r>
          </a:p>
          <a:p>
            <a:r>
              <a:rPr lang="en-US"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UDP Client (Continued)</a:t>
            </a:r>
            <a:endParaRPr lang="en-US" dirty="0"/>
          </a:p>
        </p:txBody>
      </p:sp>
      <p:sp>
        <p:nvSpPr>
          <p:cNvPr id="4" name="TextBox 3"/>
          <p:cNvSpPr txBox="1"/>
          <p:nvPr/>
        </p:nvSpPr>
        <p:spPr>
          <a:xfrm>
            <a:off x="533400" y="1600200"/>
            <a:ext cx="7502888" cy="5078313"/>
          </a:xfrm>
          <a:prstGeom prst="rect">
            <a:avLst/>
          </a:prstGeom>
          <a:noFill/>
        </p:spPr>
        <p:txBody>
          <a:bodyPr wrap="none" rtlCol="0">
            <a:spAutoFit/>
          </a:bodyPr>
          <a:lstStyle/>
          <a:p>
            <a:r>
              <a:rPr lang="en-US" dirty="0" smtClean="0"/>
              <a:t>public synchronized void run() {</a:t>
            </a:r>
          </a:p>
          <a:p>
            <a:r>
              <a:rPr lang="en-US" dirty="0" smtClean="0"/>
              <a:t>    while (true) {</a:t>
            </a:r>
          </a:p>
          <a:p>
            <a:r>
              <a:rPr lang="en-US" dirty="0" smtClean="0"/>
              <a:t>        if (message == null) {</a:t>
            </a:r>
          </a:p>
          <a:p>
            <a:r>
              <a:rPr lang="en-US" dirty="0" smtClean="0"/>
              <a:t>            try {</a:t>
            </a:r>
          </a:p>
          <a:p>
            <a:r>
              <a:rPr lang="en-US" dirty="0" smtClean="0"/>
              <a:t>                wait();</a:t>
            </a:r>
          </a:p>
          <a:p>
            <a:r>
              <a:rPr lang="en-US" dirty="0" smtClean="0"/>
              <a:t>            } catch (</a:t>
            </a:r>
            <a:r>
              <a:rPr lang="en-US" dirty="0" err="1" smtClean="0"/>
              <a:t>InterruptedException</a:t>
            </a:r>
            <a:r>
              <a:rPr lang="en-US" dirty="0" smtClean="0"/>
              <a:t> e) { }</a:t>
            </a:r>
          </a:p>
          <a:p>
            <a:r>
              <a:rPr lang="en-US" dirty="0" smtClean="0"/>
              <a:t>        }</a:t>
            </a:r>
          </a:p>
          <a:p>
            <a:r>
              <a:rPr lang="en-US" dirty="0" smtClean="0"/>
              <a:t>        try {</a:t>
            </a:r>
          </a:p>
          <a:p>
            <a:r>
              <a:rPr lang="en-US" dirty="0" smtClean="0"/>
              <a:t>            byte[] bytes = </a:t>
            </a:r>
            <a:r>
              <a:rPr lang="en-US" dirty="0" err="1" smtClean="0"/>
              <a:t>message.getBytes</a:t>
            </a:r>
            <a:r>
              <a:rPr lang="en-US" dirty="0" smtClean="0"/>
              <a:t>();</a:t>
            </a:r>
          </a:p>
          <a:p>
            <a:r>
              <a:rPr lang="en-US" dirty="0" smtClean="0"/>
              <a:t>                Datagram </a:t>
            </a:r>
            <a:r>
              <a:rPr lang="en-US" dirty="0" err="1" smtClean="0"/>
              <a:t>datagram</a:t>
            </a:r>
            <a:r>
              <a:rPr lang="en-US" dirty="0" smtClean="0"/>
              <a:t> = new Datagram(bytes, </a:t>
            </a:r>
            <a:r>
              <a:rPr lang="en-US" dirty="0" err="1" smtClean="0"/>
              <a:t>bytes.length</a:t>
            </a:r>
            <a:r>
              <a:rPr lang="en-US" dirty="0" smtClean="0"/>
              <a:t>, address);</a:t>
            </a:r>
          </a:p>
          <a:p>
            <a:r>
              <a:rPr lang="en-US" dirty="0" smtClean="0"/>
              <a:t>                </a:t>
            </a:r>
            <a:r>
              <a:rPr lang="en-US" dirty="0" err="1" smtClean="0"/>
              <a:t>datagramConnection.send</a:t>
            </a:r>
            <a:r>
              <a:rPr lang="en-US" dirty="0" smtClean="0"/>
              <a:t>(datagram);</a:t>
            </a:r>
          </a:p>
          <a:p>
            <a:r>
              <a:rPr lang="en-US" dirty="0" smtClean="0"/>
              <a:t>                </a:t>
            </a:r>
            <a:r>
              <a:rPr lang="en-US" dirty="0" err="1" smtClean="0"/>
              <a:t>datagramConnection.close</a:t>
            </a:r>
            <a:r>
              <a:rPr lang="en-US" dirty="0" smtClean="0"/>
              <a:t>();</a:t>
            </a:r>
          </a:p>
          <a:p>
            <a:r>
              <a:rPr lang="en-US" dirty="0" smtClean="0"/>
              <a:t>            } catch (Exception </a:t>
            </a:r>
            <a:r>
              <a:rPr lang="en-US" dirty="0" err="1" smtClean="0"/>
              <a:t>ioe</a:t>
            </a:r>
            <a:r>
              <a:rPr lang="en-US" dirty="0" smtClean="0"/>
              <a:t>) {</a:t>
            </a:r>
          </a:p>
          <a:p>
            <a:r>
              <a:rPr lang="en-US" dirty="0" smtClean="0"/>
              <a:t>                </a:t>
            </a:r>
            <a:r>
              <a:rPr lang="en-US" dirty="0" err="1" smtClean="0"/>
              <a:t>ioe.printStackTrace</a:t>
            </a:r>
            <a:r>
              <a:rPr lang="en-US" dirty="0" smtClean="0"/>
              <a:t>();</a:t>
            </a:r>
          </a:p>
          <a:p>
            <a:r>
              <a:rPr lang="en-US" dirty="0" smtClean="0"/>
              <a:t>            }</a:t>
            </a:r>
          </a:p>
          <a:p>
            <a:r>
              <a:rPr lang="en-US" dirty="0" smtClean="0"/>
              <a:t>            message = null;</a:t>
            </a:r>
          </a:p>
          <a:p>
            <a:r>
              <a:rPr lang="en-US" dirty="0" smtClean="0"/>
              <a:t>        }</a:t>
            </a:r>
            <a:br>
              <a:rPr lang="en-US" dirty="0" smtClean="0"/>
            </a:br>
            <a:r>
              <a:rPr lang="en-US" dirty="0" smtClean="0"/>
              <a:t>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UDP Client Result</a:t>
            </a:r>
            <a:endParaRPr lang="en-US" dirty="0"/>
          </a:p>
        </p:txBody>
      </p:sp>
      <p:sp>
        <p:nvSpPr>
          <p:cNvPr id="3" name="Content Placeholder 2"/>
          <p:cNvSpPr>
            <a:spLocks noGrp="1"/>
          </p:cNvSpPr>
          <p:nvPr>
            <p:ph sz="quarter" idx="1"/>
          </p:nvPr>
        </p:nvSpPr>
        <p:spPr/>
        <p:txBody>
          <a:bodyPr/>
          <a:lstStyle/>
          <a:p>
            <a:r>
              <a:rPr lang="en-US" dirty="0" smtClean="0"/>
              <a:t>We have a dedicated thread for accessing the network components on the CLDC</a:t>
            </a:r>
          </a:p>
          <a:p>
            <a:endParaRPr lang="en-US" dirty="0" smtClean="0"/>
          </a:p>
          <a:p>
            <a:r>
              <a:rPr lang="en-US" dirty="0" smtClean="0"/>
              <a:t>Classes which have an instance of the client class can simply use: </a:t>
            </a:r>
            <a:r>
              <a:rPr lang="en-US" dirty="0" err="1" smtClean="0"/>
              <a:t>client.sendMessage</a:t>
            </a:r>
            <a:r>
              <a:rPr lang="en-US" dirty="0" smtClean="0"/>
              <a:t>(“Hello!”)</a:t>
            </a:r>
          </a:p>
          <a:p>
            <a:endParaRPr lang="en-US" dirty="0" smtClean="0"/>
          </a:p>
          <a:p>
            <a:r>
              <a:rPr lang="en-US" dirty="0" smtClean="0"/>
              <a:t>Only pitfall is if multiple strings are to be sent, but we could easily modify the String object to a Queue</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smtClean="0"/>
              <a:t>Real-time GPS location services allows businesses or parents to track devices on a web interface</a:t>
            </a:r>
          </a:p>
          <a:p>
            <a:endParaRPr lang="en-US" dirty="0" smtClean="0"/>
          </a:p>
          <a:p>
            <a:r>
              <a:rPr lang="en-US" dirty="0" smtClean="0"/>
              <a:t>Used in vehicles as stand-alone devices or as software applications on handsets</a:t>
            </a:r>
          </a:p>
          <a:p>
            <a:endParaRPr lang="en-US" dirty="0" smtClean="0"/>
          </a:p>
          <a:p>
            <a:r>
              <a:rPr lang="en-US" dirty="0" smtClean="0"/>
              <a:t>Solutions Into Motion contracted me to port </a:t>
            </a:r>
            <a:r>
              <a:rPr lang="en-US" dirty="0" err="1" smtClean="0"/>
              <a:t>Trackem</a:t>
            </a:r>
            <a:r>
              <a:rPr lang="en-US" dirty="0" smtClean="0"/>
              <a:t> to a new device which will be shipped as part of a new Java ME device</a:t>
            </a:r>
            <a:endParaRPr lang="en-US" dirty="0"/>
          </a:p>
        </p:txBody>
      </p:sp>
      <p:pic>
        <p:nvPicPr>
          <p:cNvPr id="40962" name="Picture 2" descr="http://www.trackem.com/images/index_05.gif"/>
          <p:cNvPicPr>
            <a:picLocks noChangeAspect="1" noChangeArrowheads="1"/>
          </p:cNvPicPr>
          <p:nvPr/>
        </p:nvPicPr>
        <p:blipFill>
          <a:blip r:embed="rId2" cstate="print"/>
          <a:srcRect/>
          <a:stretch>
            <a:fillRect/>
          </a:stretch>
        </p:blipFill>
        <p:spPr bwMode="auto">
          <a:xfrm>
            <a:off x="533400" y="152400"/>
            <a:ext cx="2695575" cy="1057276"/>
          </a:xfrm>
          <a:prstGeom prst="rect">
            <a:avLst/>
          </a:prstGeom>
          <a:noFill/>
        </p:spPr>
      </p:pic>
      <p:pic>
        <p:nvPicPr>
          <p:cNvPr id="40964" name="Picture 4" descr="http://www.trackem.com/images/index_12.gif"/>
          <p:cNvPicPr>
            <a:picLocks noChangeAspect="1" noChangeArrowheads="1"/>
          </p:cNvPicPr>
          <p:nvPr/>
        </p:nvPicPr>
        <p:blipFill>
          <a:blip r:embed="rId3" cstate="print"/>
          <a:srcRect/>
          <a:stretch>
            <a:fillRect/>
          </a:stretch>
        </p:blipFill>
        <p:spPr bwMode="auto">
          <a:xfrm>
            <a:off x="3200400" y="533400"/>
            <a:ext cx="3000375" cy="457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Micro Edition</a:t>
            </a:r>
            <a:endParaRPr lang="en-US" dirty="0"/>
          </a:p>
        </p:txBody>
      </p:sp>
      <p:sp>
        <p:nvSpPr>
          <p:cNvPr id="3" name="Content Placeholder 2"/>
          <p:cNvSpPr>
            <a:spLocks noGrp="1"/>
          </p:cNvSpPr>
          <p:nvPr>
            <p:ph sz="quarter" idx="1"/>
          </p:nvPr>
        </p:nvSpPr>
        <p:spPr/>
        <p:txBody>
          <a:bodyPr/>
          <a:lstStyle/>
          <a:p>
            <a:r>
              <a:rPr lang="en-US" dirty="0" smtClean="0"/>
              <a:t>A Java platform designed specifically for mobile and embedded devices</a:t>
            </a:r>
          </a:p>
          <a:p>
            <a:endParaRPr lang="en-US" dirty="0" smtClean="0"/>
          </a:p>
          <a:p>
            <a:r>
              <a:rPr lang="en-US" dirty="0" smtClean="0"/>
              <a:t>Devices include over 2 billion cellular phones and smart cards, </a:t>
            </a:r>
            <a:r>
              <a:rPr lang="en-US" dirty="0" err="1" smtClean="0"/>
              <a:t>Blu</a:t>
            </a:r>
            <a:r>
              <a:rPr lang="en-US" dirty="0" smtClean="0"/>
              <a:t>-ray players, VOIP telephone systems</a:t>
            </a:r>
          </a:p>
          <a:p>
            <a:endParaRPr lang="en-US" dirty="0" smtClean="0"/>
          </a:p>
          <a:p>
            <a:r>
              <a:rPr lang="en-US" dirty="0" smtClean="0"/>
              <a:t>Allows easy development for an extensive array of markets using existing Java knowledge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Sonim</a:t>
            </a:r>
            <a:r>
              <a:rPr lang="en-US" dirty="0" smtClean="0"/>
              <a:t> XP3 Quest</a:t>
            </a:r>
            <a:endParaRPr lang="en-US" dirty="0"/>
          </a:p>
        </p:txBody>
      </p:sp>
      <p:sp>
        <p:nvSpPr>
          <p:cNvPr id="3" name="Content Placeholder 2"/>
          <p:cNvSpPr>
            <a:spLocks noGrp="1"/>
          </p:cNvSpPr>
          <p:nvPr>
            <p:ph sz="quarter" idx="1"/>
          </p:nvPr>
        </p:nvSpPr>
        <p:spPr>
          <a:xfrm>
            <a:off x="612648" y="1600200"/>
            <a:ext cx="5483352" cy="4876800"/>
          </a:xfrm>
        </p:spPr>
        <p:txBody>
          <a:bodyPr>
            <a:normAutofit/>
          </a:bodyPr>
          <a:lstStyle/>
          <a:p>
            <a:r>
              <a:rPr lang="en-US" dirty="0" smtClean="0"/>
              <a:t>A new to market device aimed at those who need a rugged phone</a:t>
            </a:r>
          </a:p>
          <a:p>
            <a:endParaRPr lang="en-US" dirty="0" smtClean="0"/>
          </a:p>
          <a:p>
            <a:r>
              <a:rPr lang="en-US" dirty="0" smtClean="0"/>
              <a:t>ARM-9 Processor</a:t>
            </a:r>
          </a:p>
          <a:p>
            <a:r>
              <a:rPr lang="en-US" dirty="0" smtClean="0"/>
              <a:t>25 MB Memory</a:t>
            </a:r>
          </a:p>
          <a:p>
            <a:r>
              <a:rPr lang="en-US" dirty="0" smtClean="0"/>
              <a:t>176x220 16-bit Resolution</a:t>
            </a:r>
          </a:p>
          <a:p>
            <a:endParaRPr lang="en-US" dirty="0" smtClean="0"/>
          </a:p>
          <a:p>
            <a:r>
              <a:rPr lang="en-US" dirty="0" smtClean="0"/>
              <a:t>You can whack it off your desk (or </a:t>
            </a:r>
            <a:r>
              <a:rPr lang="en-US" dirty="0" err="1" smtClean="0"/>
              <a:t>iPhone</a:t>
            </a:r>
            <a:r>
              <a:rPr lang="en-US" dirty="0" smtClean="0"/>
              <a:t>) and it will still work</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172200" y="1676400"/>
            <a:ext cx="2699227" cy="4926344"/>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Overview</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1295400" y="5257800"/>
            <a:ext cx="626269" cy="1143000"/>
          </a:xfrm>
          <a:prstGeom prst="rect">
            <a:avLst/>
          </a:prstGeom>
          <a:noFill/>
          <a:ln w="9525">
            <a:noFill/>
            <a:miter lim="800000"/>
            <a:headEnd/>
            <a:tailEnd/>
          </a:ln>
        </p:spPr>
      </p:pic>
      <p:pic>
        <p:nvPicPr>
          <p:cNvPr id="37892" name="Picture 4" descr="C:\Users\Adam\AppData\Local\Microsoft\Windows\Temporary Internet Files\Content.IE5\HI0H56X8\MCj04348110000[1].png"/>
          <p:cNvPicPr>
            <a:picLocks noChangeAspect="1" noChangeArrowheads="1"/>
          </p:cNvPicPr>
          <p:nvPr/>
        </p:nvPicPr>
        <p:blipFill>
          <a:blip r:embed="rId3" cstate="print"/>
          <a:srcRect/>
          <a:stretch>
            <a:fillRect/>
          </a:stretch>
        </p:blipFill>
        <p:spPr bwMode="auto">
          <a:xfrm>
            <a:off x="685800" y="1600200"/>
            <a:ext cx="1447800" cy="1447800"/>
          </a:xfrm>
          <a:prstGeom prst="rect">
            <a:avLst/>
          </a:prstGeom>
          <a:noFill/>
        </p:spPr>
      </p:pic>
      <p:pic>
        <p:nvPicPr>
          <p:cNvPr id="37894" name="Picture 6" descr="http://arunsworldonline.files.wordpress.com/2009/04/hp_mediasmart_server.jpg"/>
          <p:cNvPicPr>
            <a:picLocks noChangeAspect="1" noChangeArrowheads="1"/>
          </p:cNvPicPr>
          <p:nvPr/>
        </p:nvPicPr>
        <p:blipFill>
          <a:blip r:embed="rId4" cstate="print"/>
          <a:srcRect/>
          <a:stretch>
            <a:fillRect/>
          </a:stretch>
        </p:blipFill>
        <p:spPr bwMode="auto">
          <a:xfrm>
            <a:off x="3962400" y="2819400"/>
            <a:ext cx="1988705" cy="2476501"/>
          </a:xfrm>
          <a:prstGeom prst="rect">
            <a:avLst/>
          </a:prstGeom>
          <a:noFill/>
        </p:spPr>
      </p:pic>
      <p:sp>
        <p:nvSpPr>
          <p:cNvPr id="11" name="Left-Right Arrow 10"/>
          <p:cNvSpPr/>
          <p:nvPr/>
        </p:nvSpPr>
        <p:spPr>
          <a:xfrm rot="5400000">
            <a:off x="471578" y="3567022"/>
            <a:ext cx="2104844" cy="1066800"/>
          </a:xfrm>
          <a:prstGeom prst="lef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dirty="0" smtClean="0"/>
              <a:t>GPS</a:t>
            </a:r>
            <a:endParaRPr lang="en-US" dirty="0"/>
          </a:p>
        </p:txBody>
      </p:sp>
      <p:pic>
        <p:nvPicPr>
          <p:cNvPr id="13" name="Picture 2"/>
          <p:cNvPicPr>
            <a:picLocks noChangeAspect="1" noChangeArrowheads="1"/>
          </p:cNvPicPr>
          <p:nvPr/>
        </p:nvPicPr>
        <p:blipFill>
          <a:blip r:embed="rId2" cstate="print"/>
          <a:srcRect/>
          <a:stretch>
            <a:fillRect/>
          </a:stretch>
        </p:blipFill>
        <p:spPr bwMode="auto">
          <a:xfrm>
            <a:off x="1981200" y="5257800"/>
            <a:ext cx="626269" cy="1143000"/>
          </a:xfrm>
          <a:prstGeom prst="rect">
            <a:avLst/>
          </a:prstGeom>
          <a:noFill/>
          <a:ln w="9525">
            <a:noFill/>
            <a:miter lim="800000"/>
            <a:headEnd/>
            <a:tailEnd/>
          </a:ln>
        </p:spPr>
      </p:pic>
      <p:pic>
        <p:nvPicPr>
          <p:cNvPr id="14" name="Picture 2"/>
          <p:cNvPicPr>
            <a:picLocks noChangeAspect="1" noChangeArrowheads="1"/>
          </p:cNvPicPr>
          <p:nvPr/>
        </p:nvPicPr>
        <p:blipFill>
          <a:blip r:embed="rId2" cstate="print"/>
          <a:srcRect/>
          <a:stretch>
            <a:fillRect/>
          </a:stretch>
        </p:blipFill>
        <p:spPr bwMode="auto">
          <a:xfrm>
            <a:off x="609600" y="5257800"/>
            <a:ext cx="626269" cy="1143000"/>
          </a:xfrm>
          <a:prstGeom prst="rect">
            <a:avLst/>
          </a:prstGeom>
          <a:noFill/>
          <a:ln w="9525">
            <a:noFill/>
            <a:miter lim="800000"/>
            <a:headEnd/>
            <a:tailEnd/>
          </a:ln>
        </p:spPr>
      </p:pic>
      <p:sp>
        <p:nvSpPr>
          <p:cNvPr id="15" name="Left-Right Arrow 14"/>
          <p:cNvSpPr/>
          <p:nvPr/>
        </p:nvSpPr>
        <p:spPr>
          <a:xfrm rot="19401978">
            <a:off x="2498148" y="4875331"/>
            <a:ext cx="1859517" cy="762000"/>
          </a:xfrm>
          <a:prstGeom prst="lef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UDP</a:t>
            </a:r>
            <a:endParaRPr lang="en-US" dirty="0"/>
          </a:p>
        </p:txBody>
      </p:sp>
      <p:pic>
        <p:nvPicPr>
          <p:cNvPr id="37896" name="Picture 8" descr="http://reiciello.files.wordpress.com/2008/04/evesham-technology-solar-vs-desktop-pc.jpg"/>
          <p:cNvPicPr>
            <a:picLocks noChangeAspect="1" noChangeArrowheads="1"/>
          </p:cNvPicPr>
          <p:nvPr/>
        </p:nvPicPr>
        <p:blipFill>
          <a:blip r:embed="rId5" cstate="print"/>
          <a:srcRect/>
          <a:stretch>
            <a:fillRect/>
          </a:stretch>
        </p:blipFill>
        <p:spPr bwMode="auto">
          <a:xfrm>
            <a:off x="7315200" y="1905000"/>
            <a:ext cx="1428750" cy="1155247"/>
          </a:xfrm>
          <a:prstGeom prst="rect">
            <a:avLst/>
          </a:prstGeom>
          <a:noFill/>
        </p:spPr>
      </p:pic>
      <p:sp>
        <p:nvSpPr>
          <p:cNvPr id="20" name="TextBox 19"/>
          <p:cNvSpPr txBox="1"/>
          <p:nvPr/>
        </p:nvSpPr>
        <p:spPr>
          <a:xfrm>
            <a:off x="3886200" y="2438400"/>
            <a:ext cx="1993623" cy="369332"/>
          </a:xfrm>
          <a:prstGeom prst="rect">
            <a:avLst/>
          </a:prstGeom>
          <a:noFill/>
        </p:spPr>
        <p:txBody>
          <a:bodyPr wrap="none" rtlCol="0">
            <a:spAutoFit/>
          </a:bodyPr>
          <a:lstStyle/>
          <a:p>
            <a:r>
              <a:rPr lang="en-US" dirty="0" smtClean="0"/>
              <a:t>SQL / Web Server</a:t>
            </a:r>
            <a:endParaRPr lang="en-US" dirty="0"/>
          </a:p>
        </p:txBody>
      </p:sp>
      <p:pic>
        <p:nvPicPr>
          <p:cNvPr id="21" name="Picture 8" descr="http://reiciello.files.wordpress.com/2008/04/evesham-technology-solar-vs-desktop-pc.jpg"/>
          <p:cNvPicPr>
            <a:picLocks noChangeAspect="1" noChangeArrowheads="1"/>
          </p:cNvPicPr>
          <p:nvPr/>
        </p:nvPicPr>
        <p:blipFill>
          <a:blip r:embed="rId5" cstate="print"/>
          <a:srcRect/>
          <a:stretch>
            <a:fillRect/>
          </a:stretch>
        </p:blipFill>
        <p:spPr bwMode="auto">
          <a:xfrm>
            <a:off x="7315200" y="3505200"/>
            <a:ext cx="1428750" cy="1155247"/>
          </a:xfrm>
          <a:prstGeom prst="rect">
            <a:avLst/>
          </a:prstGeom>
          <a:noFill/>
        </p:spPr>
      </p:pic>
      <p:pic>
        <p:nvPicPr>
          <p:cNvPr id="22" name="Picture 8" descr="http://reiciello.files.wordpress.com/2008/04/evesham-technology-solar-vs-desktop-pc.jpg"/>
          <p:cNvPicPr>
            <a:picLocks noChangeAspect="1" noChangeArrowheads="1"/>
          </p:cNvPicPr>
          <p:nvPr/>
        </p:nvPicPr>
        <p:blipFill>
          <a:blip r:embed="rId5" cstate="print"/>
          <a:srcRect/>
          <a:stretch>
            <a:fillRect/>
          </a:stretch>
        </p:blipFill>
        <p:spPr bwMode="auto">
          <a:xfrm>
            <a:off x="7315200" y="5105400"/>
            <a:ext cx="1428750" cy="1155247"/>
          </a:xfrm>
          <a:prstGeom prst="rect">
            <a:avLst/>
          </a:prstGeom>
          <a:noFill/>
        </p:spPr>
      </p:pic>
      <p:sp>
        <p:nvSpPr>
          <p:cNvPr id="24" name="Left-Right Arrow 23"/>
          <p:cNvSpPr/>
          <p:nvPr/>
        </p:nvSpPr>
        <p:spPr>
          <a:xfrm rot="19401978">
            <a:off x="5613872" y="2514003"/>
            <a:ext cx="1782688" cy="762000"/>
          </a:xfrm>
          <a:prstGeom prst="lef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HTTP</a:t>
            </a:r>
            <a:endParaRPr lang="en-US" dirty="0"/>
          </a:p>
        </p:txBody>
      </p:sp>
      <p:sp>
        <p:nvSpPr>
          <p:cNvPr id="25" name="Left-Right Arrow 24"/>
          <p:cNvSpPr/>
          <p:nvPr/>
        </p:nvSpPr>
        <p:spPr>
          <a:xfrm rot="2700000">
            <a:off x="5570939" y="4785883"/>
            <a:ext cx="1782688" cy="762000"/>
          </a:xfrm>
          <a:prstGeom prst="lef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HTTP</a:t>
            </a:r>
            <a:endParaRPr lang="en-US" dirty="0"/>
          </a:p>
        </p:txBody>
      </p:sp>
      <p:sp>
        <p:nvSpPr>
          <p:cNvPr id="26" name="Left-Right Arrow 25"/>
          <p:cNvSpPr/>
          <p:nvPr/>
        </p:nvSpPr>
        <p:spPr>
          <a:xfrm>
            <a:off x="5791200" y="3581400"/>
            <a:ext cx="1447800" cy="762000"/>
          </a:xfrm>
          <a:prstGeom prst="lef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HTTP</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Trackem</a:t>
            </a:r>
            <a:r>
              <a:rPr lang="en-US" dirty="0" smtClean="0"/>
              <a:t> </a:t>
            </a:r>
            <a:r>
              <a:rPr lang="en-US" dirty="0" err="1" smtClean="0"/>
              <a:t>MIDlet</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Device needs to in parallel aggregate information from CLDC components to formulate a beacon</a:t>
            </a:r>
          </a:p>
          <a:p>
            <a:pPr lvl="1"/>
            <a:r>
              <a:rPr lang="en-US" dirty="0" smtClean="0"/>
              <a:t>Location services (latitude, longitude, altitude)</a:t>
            </a:r>
          </a:p>
          <a:p>
            <a:pPr lvl="1"/>
            <a:r>
              <a:rPr lang="en-US" dirty="0" smtClean="0"/>
              <a:t>Accelerometer data</a:t>
            </a:r>
          </a:p>
          <a:p>
            <a:pPr lvl="1"/>
            <a:r>
              <a:rPr lang="en-US" dirty="0" smtClean="0"/>
              <a:t>Store and forward persistence</a:t>
            </a:r>
          </a:p>
          <a:p>
            <a:endParaRPr lang="en-US" dirty="0" smtClean="0"/>
          </a:p>
          <a:p>
            <a:r>
              <a:rPr lang="en-US" dirty="0" smtClean="0"/>
              <a:t>On an interval the beacon is pushed to the server</a:t>
            </a:r>
          </a:p>
          <a:p>
            <a:endParaRPr lang="en-US" dirty="0" smtClean="0"/>
          </a:p>
          <a:p>
            <a:r>
              <a:rPr lang="en-US" dirty="0" smtClean="0"/>
              <a:t>A web interface allows mapping of where the device has been, its stops, and geo-fence boundaries</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609600" y="1600200"/>
            <a:ext cx="8305800" cy="2286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p:cNvSpPr/>
          <p:nvPr/>
        </p:nvSpPr>
        <p:spPr>
          <a:xfrm>
            <a:off x="914400" y="3124200"/>
            <a:ext cx="7696200" cy="53340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CLDC</a:t>
            </a:r>
            <a:endParaRPr lang="en-US" dirty="0"/>
          </a:p>
        </p:txBody>
      </p:sp>
      <p:sp>
        <p:nvSpPr>
          <p:cNvPr id="12" name="Rectangle 11"/>
          <p:cNvSpPr/>
          <p:nvPr/>
        </p:nvSpPr>
        <p:spPr>
          <a:xfrm>
            <a:off x="609600" y="4038600"/>
            <a:ext cx="8305800" cy="259080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err="1" smtClean="0"/>
              <a:t>Trackem</a:t>
            </a:r>
            <a:r>
              <a:rPr lang="en-US" dirty="0" smtClean="0"/>
              <a:t> </a:t>
            </a:r>
            <a:r>
              <a:rPr lang="en-US" dirty="0" err="1" smtClean="0"/>
              <a:t>MIDlet</a:t>
            </a:r>
            <a:r>
              <a:rPr lang="en-US" dirty="0" smtClean="0"/>
              <a:t> (continued)</a:t>
            </a:r>
            <a:endParaRPr lang="en-US" dirty="0"/>
          </a:p>
        </p:txBody>
      </p:sp>
      <p:sp>
        <p:nvSpPr>
          <p:cNvPr id="5" name="Can 4"/>
          <p:cNvSpPr/>
          <p:nvPr/>
        </p:nvSpPr>
        <p:spPr>
          <a:xfrm>
            <a:off x="4038600" y="1752600"/>
            <a:ext cx="1371600" cy="10668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Storage</a:t>
            </a:r>
            <a:endParaRPr lang="en-US" dirty="0"/>
          </a:p>
        </p:txBody>
      </p:sp>
      <p:sp>
        <p:nvSpPr>
          <p:cNvPr id="6" name="Cube 5"/>
          <p:cNvSpPr/>
          <p:nvPr/>
        </p:nvSpPr>
        <p:spPr>
          <a:xfrm>
            <a:off x="2057400" y="1752600"/>
            <a:ext cx="1295400" cy="1066800"/>
          </a:xfrm>
          <a:prstGeom prst="cube">
            <a:avLst>
              <a:gd name="adj" fmla="val 153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Location</a:t>
            </a:r>
            <a:endParaRPr lang="en-US" dirty="0"/>
          </a:p>
        </p:txBody>
      </p:sp>
      <p:sp>
        <p:nvSpPr>
          <p:cNvPr id="7" name="Cube 6"/>
          <p:cNvSpPr/>
          <p:nvPr/>
        </p:nvSpPr>
        <p:spPr>
          <a:xfrm>
            <a:off x="6019800" y="1752600"/>
            <a:ext cx="1295400" cy="990600"/>
          </a:xfrm>
          <a:prstGeom prst="cube">
            <a:avLst>
              <a:gd name="adj" fmla="val 153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Network</a:t>
            </a:r>
            <a:endParaRPr lang="en-US" dirty="0"/>
          </a:p>
        </p:txBody>
      </p:sp>
      <p:sp>
        <p:nvSpPr>
          <p:cNvPr id="8" name="Rounded Rectangle 7"/>
          <p:cNvSpPr/>
          <p:nvPr/>
        </p:nvSpPr>
        <p:spPr>
          <a:xfrm>
            <a:off x="914400" y="4343400"/>
            <a:ext cx="2209800" cy="1676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User Interface</a:t>
            </a:r>
            <a:endParaRPr lang="en-US" dirty="0"/>
          </a:p>
        </p:txBody>
      </p:sp>
      <p:sp>
        <p:nvSpPr>
          <p:cNvPr id="9" name="Rounded Rectangle 8"/>
          <p:cNvSpPr/>
          <p:nvPr/>
        </p:nvSpPr>
        <p:spPr>
          <a:xfrm>
            <a:off x="3657600" y="4343400"/>
            <a:ext cx="2209800" cy="175260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Aggregator</a:t>
            </a:r>
            <a:endParaRPr lang="en-US" dirty="0"/>
          </a:p>
        </p:txBody>
      </p:sp>
      <p:sp>
        <p:nvSpPr>
          <p:cNvPr id="10" name="Rounded Rectangle 9"/>
          <p:cNvSpPr/>
          <p:nvPr/>
        </p:nvSpPr>
        <p:spPr>
          <a:xfrm>
            <a:off x="6400800" y="4343400"/>
            <a:ext cx="2209800" cy="175260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UDP Client</a:t>
            </a:r>
            <a:endParaRPr lang="en-US" dirty="0"/>
          </a:p>
        </p:txBody>
      </p:sp>
      <p:sp>
        <p:nvSpPr>
          <p:cNvPr id="11" name="TextBox 10"/>
          <p:cNvSpPr txBox="1"/>
          <p:nvPr/>
        </p:nvSpPr>
        <p:spPr>
          <a:xfrm>
            <a:off x="3962400" y="6172200"/>
            <a:ext cx="1596014" cy="369332"/>
          </a:xfrm>
          <a:prstGeom prst="rect">
            <a:avLst/>
          </a:prstGeom>
          <a:noFill/>
        </p:spPr>
        <p:txBody>
          <a:bodyPr wrap="none" rtlCol="0">
            <a:spAutoFit/>
          </a:bodyPr>
          <a:lstStyle/>
          <a:p>
            <a:r>
              <a:rPr lang="en-US" dirty="0" err="1" smtClean="0"/>
              <a:t>Trackem</a:t>
            </a:r>
            <a:r>
              <a:rPr lang="en-US" dirty="0" smtClean="0"/>
              <a:t> </a:t>
            </a:r>
            <a:r>
              <a:rPr lang="en-US" dirty="0" err="1" smtClean="0"/>
              <a:t>MIDlet</a:t>
            </a:r>
            <a:endParaRPr lang="en-US" dirty="0"/>
          </a:p>
        </p:txBody>
      </p:sp>
      <p:sp>
        <p:nvSpPr>
          <p:cNvPr id="13" name="Left-Right Arrow 12"/>
          <p:cNvSpPr/>
          <p:nvPr/>
        </p:nvSpPr>
        <p:spPr>
          <a:xfrm>
            <a:off x="3124200" y="5105400"/>
            <a:ext cx="533400" cy="228600"/>
          </a:xfrm>
          <a:prstGeom prst="lef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Left-Right Arrow 13"/>
          <p:cNvSpPr/>
          <p:nvPr/>
        </p:nvSpPr>
        <p:spPr>
          <a:xfrm>
            <a:off x="5867400" y="5105400"/>
            <a:ext cx="533400" cy="228600"/>
          </a:xfrm>
          <a:prstGeom prst="lef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Left-Right Arrow 14"/>
          <p:cNvSpPr/>
          <p:nvPr/>
        </p:nvSpPr>
        <p:spPr>
          <a:xfrm rot="5400000">
            <a:off x="4419600" y="3810000"/>
            <a:ext cx="685800" cy="381000"/>
          </a:xfrm>
          <a:prstGeom prst="lef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Up Arrow 20"/>
          <p:cNvSpPr/>
          <p:nvPr/>
        </p:nvSpPr>
        <p:spPr>
          <a:xfrm>
            <a:off x="7315200" y="3657600"/>
            <a:ext cx="381000" cy="685800"/>
          </a:xfrm>
          <a:prstGeom prst="up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Guardian (Boss of level 9)</a:t>
            </a:r>
            <a:endParaRPr lang="en-US" dirty="0"/>
          </a:p>
        </p:txBody>
      </p:sp>
      <p:sp>
        <p:nvSpPr>
          <p:cNvPr id="3" name="Content Placeholder 2"/>
          <p:cNvSpPr>
            <a:spLocks noGrp="1"/>
          </p:cNvSpPr>
          <p:nvPr>
            <p:ph sz="quarter" idx="1"/>
          </p:nvPr>
        </p:nvSpPr>
        <p:spPr>
          <a:xfrm>
            <a:off x="612648" y="1600200"/>
            <a:ext cx="8153400" cy="533400"/>
          </a:xfrm>
        </p:spPr>
        <p:txBody>
          <a:bodyPr/>
          <a:lstStyle/>
          <a:p>
            <a:r>
              <a:rPr lang="en-US" dirty="0" smtClean="0">
                <a:hlinkClick r:id="rId2"/>
              </a:rPr>
              <a:t>http://qa.demo.guardian-tracker.com/</a:t>
            </a:r>
            <a:endParaRPr lang="en-US" dirty="0"/>
          </a:p>
        </p:txBody>
      </p:sp>
      <p:pic>
        <p:nvPicPr>
          <p:cNvPr id="1027" name="Picture 3"/>
          <p:cNvPicPr>
            <a:picLocks noChangeAspect="1" noChangeArrowheads="1"/>
          </p:cNvPicPr>
          <p:nvPr/>
        </p:nvPicPr>
        <p:blipFill>
          <a:blip r:embed="rId3" cstate="print"/>
          <a:srcRect/>
          <a:stretch>
            <a:fillRect/>
          </a:stretch>
        </p:blipFill>
        <p:spPr bwMode="auto">
          <a:xfrm>
            <a:off x="990600" y="2209800"/>
            <a:ext cx="7018289" cy="441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a:bodyPr>
          <a:lstStyle/>
          <a:p>
            <a:r>
              <a:rPr lang="en-US" dirty="0" smtClean="0"/>
              <a:t>Think small with J2ME</a:t>
            </a:r>
            <a:br>
              <a:rPr lang="en-US" dirty="0" smtClean="0"/>
            </a:br>
            <a:r>
              <a:rPr lang="en-US" dirty="0" smtClean="0">
                <a:hlinkClick r:id="rId2"/>
              </a:rPr>
              <a:t>http://www.ibm.com/developerworks/java/library/wi-j2me/</a:t>
            </a:r>
            <a:endParaRPr lang="en-US" dirty="0" smtClean="0"/>
          </a:p>
          <a:p>
            <a:r>
              <a:rPr lang="en-US" dirty="0" smtClean="0"/>
              <a:t>Understanding MIDP System Threads</a:t>
            </a:r>
            <a:br>
              <a:rPr lang="en-US" dirty="0" smtClean="0"/>
            </a:br>
            <a:r>
              <a:rPr lang="en-US" dirty="0" smtClean="0">
                <a:hlinkClick r:id="rId3"/>
              </a:rPr>
              <a:t>http://developers.sun.com/mobility/midp/ttips/threading3/index.html</a:t>
            </a:r>
            <a:endParaRPr lang="en-US" dirty="0" smtClean="0"/>
          </a:p>
          <a:p>
            <a:r>
              <a:rPr lang="en-US" dirty="0" smtClean="0"/>
              <a:t>Using Threads in J2ME Applications</a:t>
            </a:r>
            <a:r>
              <a:rPr lang="en-US" dirty="0" smtClean="0">
                <a:hlinkClick r:id="rId4"/>
              </a:rPr>
              <a:t> http://developers.sun.com/mobility/midp/articles/threading2/</a:t>
            </a:r>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a:bodyPr>
          <a:lstStyle/>
          <a:p>
            <a:r>
              <a:rPr lang="en-US" dirty="0" smtClean="0"/>
              <a:t>A portable platform</a:t>
            </a:r>
            <a:br>
              <a:rPr lang="en-US" dirty="0" smtClean="0"/>
            </a:br>
            <a:r>
              <a:rPr lang="en-US" dirty="0" smtClean="0">
                <a:hlinkClick r:id="rId2"/>
              </a:rPr>
              <a:t> http://www.javaworld.com/javaworld/jw-11-2003/jw-1107-wireless.html</a:t>
            </a:r>
            <a:endParaRPr lang="en-US" dirty="0" smtClean="0"/>
          </a:p>
          <a:p>
            <a:r>
              <a:rPr lang="en-US" dirty="0" smtClean="0"/>
              <a:t>Introduction to J2ME</a:t>
            </a:r>
            <a:br>
              <a:rPr lang="en-US" dirty="0" smtClean="0"/>
            </a:br>
            <a:r>
              <a:rPr lang="en-US" dirty="0" smtClean="0">
                <a:hlinkClick r:id="rId3"/>
              </a:rPr>
              <a:t> http://www.javabeat.net/articles/27-introduction-to-j2me-1.html</a:t>
            </a:r>
            <a:endParaRPr lang="en-US" dirty="0" smtClean="0"/>
          </a:p>
          <a:p>
            <a:r>
              <a:rPr lang="en-US" dirty="0" err="1" smtClean="0"/>
              <a:t>Sonim</a:t>
            </a:r>
            <a:r>
              <a:rPr lang="en-US" dirty="0" smtClean="0"/>
              <a:t> Java Programmers Guide</a:t>
            </a:r>
            <a:br>
              <a:rPr lang="en-US" dirty="0" smtClean="0"/>
            </a:br>
            <a:r>
              <a:rPr lang="en-US" dirty="0" smtClean="0">
                <a:hlinkClick r:id="rId4"/>
              </a:rPr>
              <a:t>http://dl.dropbox.com/u/1211335/Sonim%20Java%20Programmers%20Guide%20-%20PB1.pdf</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ME Structure</a:t>
            </a:r>
            <a:endParaRPr lang="en-US" dirty="0"/>
          </a:p>
        </p:txBody>
      </p:sp>
      <p:sp>
        <p:nvSpPr>
          <p:cNvPr id="5" name="Rounded Rectangle 4"/>
          <p:cNvSpPr/>
          <p:nvPr/>
        </p:nvSpPr>
        <p:spPr>
          <a:xfrm>
            <a:off x="838200" y="2895600"/>
            <a:ext cx="3657600" cy="2895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Java SE</a:t>
            </a:r>
            <a:endParaRPr lang="en-US" dirty="0"/>
          </a:p>
        </p:txBody>
      </p:sp>
      <p:sp>
        <p:nvSpPr>
          <p:cNvPr id="8" name="Rounded Rectangle 7"/>
          <p:cNvSpPr/>
          <p:nvPr/>
        </p:nvSpPr>
        <p:spPr>
          <a:xfrm>
            <a:off x="4648200" y="4495800"/>
            <a:ext cx="365760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Java ME</a:t>
            </a:r>
            <a:endParaRPr lang="en-US" dirty="0"/>
          </a:p>
        </p:txBody>
      </p:sp>
      <p:sp>
        <p:nvSpPr>
          <p:cNvPr id="9" name="Rounded Rectangle 8"/>
          <p:cNvSpPr/>
          <p:nvPr/>
        </p:nvSpPr>
        <p:spPr>
          <a:xfrm>
            <a:off x="4648200" y="2895600"/>
            <a:ext cx="3657600" cy="53340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MIDP</a:t>
            </a:r>
            <a:endParaRPr lang="en-US" dirty="0"/>
          </a:p>
        </p:txBody>
      </p:sp>
      <p:sp>
        <p:nvSpPr>
          <p:cNvPr id="10" name="Rounded Rectangle 9"/>
          <p:cNvSpPr/>
          <p:nvPr/>
        </p:nvSpPr>
        <p:spPr>
          <a:xfrm>
            <a:off x="4648200" y="3505200"/>
            <a:ext cx="3657600" cy="914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CLDC</a:t>
            </a:r>
            <a:endParaRPr lang="en-US" dirty="0"/>
          </a:p>
        </p:txBody>
      </p:sp>
      <p:sp>
        <p:nvSpPr>
          <p:cNvPr id="11" name="Rectangle 10"/>
          <p:cNvSpPr/>
          <p:nvPr/>
        </p:nvSpPr>
        <p:spPr>
          <a:xfrm>
            <a:off x="4648200" y="1828800"/>
            <a:ext cx="3657600" cy="457200"/>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Implementation</a:t>
            </a:r>
            <a:endParaRPr lang="en-US" dirty="0"/>
          </a:p>
        </p:txBody>
      </p:sp>
      <p:sp>
        <p:nvSpPr>
          <p:cNvPr id="12" name="Rounded Rectangle 11"/>
          <p:cNvSpPr/>
          <p:nvPr/>
        </p:nvSpPr>
        <p:spPr>
          <a:xfrm>
            <a:off x="838200" y="2362200"/>
            <a:ext cx="3657600" cy="45720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Optional Packages</a:t>
            </a:r>
            <a:endParaRPr lang="en-US" dirty="0"/>
          </a:p>
        </p:txBody>
      </p:sp>
      <p:sp>
        <p:nvSpPr>
          <p:cNvPr id="14" name="Rounded Rectangle 13"/>
          <p:cNvSpPr/>
          <p:nvPr/>
        </p:nvSpPr>
        <p:spPr>
          <a:xfrm>
            <a:off x="4648200" y="2362200"/>
            <a:ext cx="3657600" cy="45720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Optional Packages</a:t>
            </a:r>
            <a:endParaRPr lang="en-US" dirty="0"/>
          </a:p>
        </p:txBody>
      </p:sp>
      <p:sp>
        <p:nvSpPr>
          <p:cNvPr id="16" name="Rectangle 15"/>
          <p:cNvSpPr/>
          <p:nvPr/>
        </p:nvSpPr>
        <p:spPr>
          <a:xfrm>
            <a:off x="838200" y="1828800"/>
            <a:ext cx="3657600" cy="457200"/>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Implementation</a:t>
            </a:r>
            <a:endParaRPr lang="en-US" dirty="0"/>
          </a:p>
        </p:txBody>
      </p:sp>
      <p:sp>
        <p:nvSpPr>
          <p:cNvPr id="13" name="TextBox 12"/>
          <p:cNvSpPr txBox="1"/>
          <p:nvPr/>
        </p:nvSpPr>
        <p:spPr>
          <a:xfrm>
            <a:off x="2209800" y="5867400"/>
            <a:ext cx="4574201" cy="369332"/>
          </a:xfrm>
          <a:prstGeom prst="rect">
            <a:avLst/>
          </a:prstGeom>
          <a:noFill/>
        </p:spPr>
        <p:txBody>
          <a:bodyPr wrap="none" rtlCol="0">
            <a:spAutoFit/>
          </a:bodyPr>
          <a:lstStyle/>
          <a:p>
            <a:r>
              <a:rPr lang="en-US" dirty="0" smtClean="0"/>
              <a:t>Java Platforms reside on host operating systems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ME Architecture</a:t>
            </a:r>
            <a:endParaRPr lang="en-US" dirty="0"/>
          </a:p>
        </p:txBody>
      </p:sp>
      <p:sp>
        <p:nvSpPr>
          <p:cNvPr id="4" name="Cube 3"/>
          <p:cNvSpPr/>
          <p:nvPr/>
        </p:nvSpPr>
        <p:spPr>
          <a:xfrm>
            <a:off x="2514600" y="3200400"/>
            <a:ext cx="3962400" cy="3124200"/>
          </a:xfrm>
          <a:prstGeom prst="cube">
            <a:avLst>
              <a:gd name="adj" fmla="val 14189"/>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Profile Layer</a:t>
            </a:r>
            <a:r>
              <a:rPr lang="en-US" dirty="0" smtClean="0"/>
              <a:t/>
            </a:r>
            <a:br>
              <a:rPr lang="en-US" dirty="0" smtClean="0"/>
            </a:br>
            <a:r>
              <a:rPr lang="en-US" dirty="0" smtClean="0"/>
              <a:t>(Minimum set of API features)</a:t>
            </a:r>
            <a:br>
              <a:rPr lang="en-US" dirty="0" smtClean="0"/>
            </a:br>
            <a:r>
              <a:rPr lang="en-US" dirty="0" smtClean="0"/>
              <a:t/>
            </a:r>
            <a:br>
              <a:rPr lang="en-US" dirty="0" smtClean="0"/>
            </a:br>
            <a:r>
              <a:rPr lang="en-US" b="1" dirty="0" smtClean="0"/>
              <a:t>Configuration Layer</a:t>
            </a:r>
            <a:r>
              <a:rPr lang="en-US" dirty="0" smtClean="0"/>
              <a:t/>
            </a:r>
            <a:br>
              <a:rPr lang="en-US" dirty="0" smtClean="0"/>
            </a:br>
            <a:r>
              <a:rPr lang="en-US" dirty="0" smtClean="0"/>
              <a:t>(Available libraries for categories)</a:t>
            </a:r>
            <a:br>
              <a:rPr lang="en-US" dirty="0" smtClean="0"/>
            </a:br>
            <a:r>
              <a:rPr lang="en-US" dirty="0" smtClean="0"/>
              <a:t/>
            </a:r>
            <a:br>
              <a:rPr lang="en-US" dirty="0" smtClean="0"/>
            </a:br>
            <a:r>
              <a:rPr lang="en-US" b="1" dirty="0" smtClean="0"/>
              <a:t>Java Virtual Machine</a:t>
            </a:r>
            <a:br>
              <a:rPr lang="en-US" b="1" dirty="0" smtClean="0"/>
            </a:br>
            <a:r>
              <a:rPr lang="en-US" dirty="0" smtClean="0"/>
              <a:t>(Customized JVM for device OS)</a:t>
            </a:r>
            <a:endParaRPr lang="en-US" b="1" dirty="0"/>
          </a:p>
        </p:txBody>
      </p:sp>
      <p:sp>
        <p:nvSpPr>
          <p:cNvPr id="5" name="Cube 4"/>
          <p:cNvSpPr/>
          <p:nvPr/>
        </p:nvSpPr>
        <p:spPr>
          <a:xfrm>
            <a:off x="2514600" y="1828800"/>
            <a:ext cx="3962400" cy="1447800"/>
          </a:xfrm>
          <a:prstGeom prst="cube">
            <a:avLst>
              <a:gd name="adj" fmla="val 32371"/>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MIDP Profile Layer</a:t>
            </a:r>
            <a:r>
              <a:rPr lang="en-US" dirty="0" smtClean="0"/>
              <a:t/>
            </a:r>
            <a:br>
              <a:rPr lang="en-US" dirty="0" smtClean="0"/>
            </a:br>
            <a:r>
              <a:rPr lang="en-US" dirty="0" smtClean="0"/>
              <a:t>(Interface, Storage, Network)</a:t>
            </a:r>
            <a:endParaRPr lang="en-US" dirty="0"/>
          </a:p>
        </p:txBody>
      </p:sp>
      <p:sp>
        <p:nvSpPr>
          <p:cNvPr id="6" name="Left Arrow 5"/>
          <p:cNvSpPr/>
          <p:nvPr/>
        </p:nvSpPr>
        <p:spPr>
          <a:xfrm>
            <a:off x="6400800" y="4114800"/>
            <a:ext cx="1981200" cy="990600"/>
          </a:xfrm>
          <a:prstGeom prst="lef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CLDC</a:t>
            </a:r>
            <a:endParaRPr lang="en-US" dirty="0"/>
          </a:p>
        </p:txBody>
      </p:sp>
      <p:sp>
        <p:nvSpPr>
          <p:cNvPr id="7" name="Left Arrow 6"/>
          <p:cNvSpPr/>
          <p:nvPr/>
        </p:nvSpPr>
        <p:spPr>
          <a:xfrm>
            <a:off x="6400800" y="1981200"/>
            <a:ext cx="1981200" cy="990600"/>
          </a:xfrm>
          <a:prstGeom prst="lef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MIDP</a:t>
            </a:r>
            <a:endParaRPr lang="en-US" dirty="0"/>
          </a:p>
        </p:txBody>
      </p:sp>
      <p:pic>
        <p:nvPicPr>
          <p:cNvPr id="1026" name="Picture 2" descr="http://ramaker.files.wordpress.com/2009/01/cellphone.jpg"/>
          <p:cNvPicPr>
            <a:picLocks noChangeAspect="1" noChangeArrowheads="1"/>
          </p:cNvPicPr>
          <p:nvPr/>
        </p:nvPicPr>
        <p:blipFill>
          <a:blip r:embed="rId2" cstate="print"/>
          <a:srcRect/>
          <a:stretch>
            <a:fillRect/>
          </a:stretch>
        </p:blipFill>
        <p:spPr bwMode="auto">
          <a:xfrm>
            <a:off x="457200" y="2590800"/>
            <a:ext cx="1530858" cy="2133600"/>
          </a:xfrm>
          <a:prstGeom prst="rect">
            <a:avLst/>
          </a:prstGeom>
          <a:noFill/>
        </p:spPr>
      </p:pic>
      <p:sp>
        <p:nvSpPr>
          <p:cNvPr id="10" name="Right Arrow 9"/>
          <p:cNvSpPr/>
          <p:nvPr/>
        </p:nvSpPr>
        <p:spPr>
          <a:xfrm>
            <a:off x="1600200" y="3276600"/>
            <a:ext cx="990600" cy="38100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Java ME Ideas</a:t>
            </a:r>
            <a:endParaRPr lang="en-US" dirty="0"/>
          </a:p>
        </p:txBody>
      </p:sp>
      <p:sp>
        <p:nvSpPr>
          <p:cNvPr id="3" name="Content Placeholder 2"/>
          <p:cNvSpPr>
            <a:spLocks noGrp="1"/>
          </p:cNvSpPr>
          <p:nvPr>
            <p:ph sz="quarter" idx="1"/>
          </p:nvPr>
        </p:nvSpPr>
        <p:spPr/>
        <p:txBody>
          <a:bodyPr/>
          <a:lstStyle/>
          <a:p>
            <a:r>
              <a:rPr lang="en-US" dirty="0" smtClean="0"/>
              <a:t>Aimed at being highly portable and extendable</a:t>
            </a:r>
          </a:p>
          <a:p>
            <a:endParaRPr lang="en-US" dirty="0" smtClean="0"/>
          </a:p>
          <a:p>
            <a:r>
              <a:rPr lang="en-US" dirty="0" smtClean="0"/>
              <a:t>Once aimed at low-end devices (CDC for high-end) but technological convergence is blurring the lines</a:t>
            </a:r>
          </a:p>
          <a:p>
            <a:endParaRPr lang="en-US" dirty="0" smtClean="0"/>
          </a:p>
          <a:p>
            <a:r>
              <a:rPr lang="en-US" dirty="0" smtClean="0"/>
              <a:t>Configurations are horizontally defined for categories while profiles are vertical and specific to the family of devices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CLDC</a:t>
            </a:r>
            <a:endParaRPr lang="en-US" dirty="0"/>
          </a:p>
        </p:txBody>
      </p:sp>
      <p:sp>
        <p:nvSpPr>
          <p:cNvPr id="3" name="Content Placeholder 2"/>
          <p:cNvSpPr>
            <a:spLocks noGrp="1"/>
          </p:cNvSpPr>
          <p:nvPr>
            <p:ph sz="quarter" idx="1"/>
          </p:nvPr>
        </p:nvSpPr>
        <p:spPr/>
        <p:txBody>
          <a:bodyPr/>
          <a:lstStyle/>
          <a:p>
            <a:r>
              <a:rPr lang="en-US" dirty="0" smtClean="0"/>
              <a:t>CLDC: Connected Limited Device Configuration</a:t>
            </a:r>
          </a:p>
          <a:p>
            <a:endParaRPr lang="en-US" dirty="0" smtClean="0"/>
          </a:p>
          <a:p>
            <a:r>
              <a:rPr lang="en-US" dirty="0" smtClean="0"/>
              <a:t>A specification of a framework for Java ME applications which describes the basic set of libraries and VM features which must be present</a:t>
            </a:r>
          </a:p>
          <a:p>
            <a:endParaRPr lang="en-US" dirty="0" smtClean="0"/>
          </a:p>
          <a:p>
            <a:r>
              <a:rPr lang="en-US" dirty="0" smtClean="0"/>
              <a:t>Abstracts low level device interaction which runs optimally on restricted hardware devices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CLDC (Continued)</a:t>
            </a:r>
            <a:endParaRPr lang="en-US" dirty="0"/>
          </a:p>
        </p:txBody>
      </p:sp>
      <p:sp>
        <p:nvSpPr>
          <p:cNvPr id="3" name="Content Placeholder 2"/>
          <p:cNvSpPr>
            <a:spLocks noGrp="1"/>
          </p:cNvSpPr>
          <p:nvPr>
            <p:ph sz="quarter" idx="1"/>
          </p:nvPr>
        </p:nvSpPr>
        <p:spPr/>
        <p:txBody>
          <a:bodyPr/>
          <a:lstStyle/>
          <a:p>
            <a:r>
              <a:rPr lang="en-US" dirty="0" smtClean="0"/>
              <a:t>Entire Java libraries are resident in devices 160 KB ROM with minimum 192 KB allocated for VM RAM</a:t>
            </a:r>
          </a:p>
          <a:p>
            <a:endParaRPr lang="en-US" dirty="0" smtClean="0"/>
          </a:p>
          <a:p>
            <a:r>
              <a:rPr lang="en-US" dirty="0" smtClean="0"/>
              <a:t>Compared to Java SE, many features are rewritten entirely for CLDC or are entirely absent</a:t>
            </a:r>
          </a:p>
          <a:p>
            <a:endParaRPr lang="en-US" dirty="0" smtClean="0"/>
          </a:p>
          <a:p>
            <a:r>
              <a:rPr lang="en-US" dirty="0" smtClean="0"/>
              <a:t>As of 2010 there are two version of CLDC which devices can implement, 1.0 and 1.1</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CLDC Java vs. Java SE</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Version 1.0</a:t>
            </a:r>
          </a:p>
          <a:p>
            <a:pPr lvl="1"/>
            <a:r>
              <a:rPr lang="en-US" dirty="0" smtClean="0"/>
              <a:t>Floating point math and Java data structures are not present, this is due to minimum requirement of 16 MHz processor</a:t>
            </a:r>
          </a:p>
          <a:p>
            <a:r>
              <a:rPr lang="en-US" dirty="0" smtClean="0"/>
              <a:t>Version 1.1</a:t>
            </a:r>
          </a:p>
          <a:p>
            <a:pPr lvl="1"/>
            <a:r>
              <a:rPr lang="en-US" dirty="0" err="1" smtClean="0"/>
              <a:t>Serializable</a:t>
            </a:r>
            <a:r>
              <a:rPr lang="en-US" dirty="0" smtClean="0"/>
              <a:t> interface is not supported</a:t>
            </a:r>
          </a:p>
          <a:p>
            <a:pPr lvl="1"/>
            <a:r>
              <a:rPr lang="en-US" dirty="0" smtClean="0"/>
              <a:t>No thread groups or daemon threads</a:t>
            </a:r>
          </a:p>
          <a:p>
            <a:pPr lvl="1"/>
            <a:r>
              <a:rPr lang="en-US" dirty="0" smtClean="0"/>
              <a:t>Java reflection are altered and incompatible with SE</a:t>
            </a:r>
          </a:p>
          <a:p>
            <a:pPr lvl="1"/>
            <a:r>
              <a:rPr lang="en-US" dirty="0" smtClean="0"/>
              <a:t>Limited error handling where runtime errors are handled by terminating device or restarting application</a:t>
            </a:r>
          </a:p>
          <a:p>
            <a:pPr lvl="1"/>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2032</TotalTime>
  <Words>1552</Words>
  <Application>Microsoft Office PowerPoint</Application>
  <PresentationFormat>On-screen Show (4:3)</PresentationFormat>
  <Paragraphs>278</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Median</vt:lpstr>
      <vt:lpstr>Java ME Parallelism and implementations for embedded devices</vt:lpstr>
      <vt:lpstr>for (int i = 0; i &lt; slides.size(); i++)</vt:lpstr>
      <vt:lpstr>Java Micro Edition</vt:lpstr>
      <vt:lpstr>Java ME Structure</vt:lpstr>
      <vt:lpstr>Java ME Architecture</vt:lpstr>
      <vt:lpstr>Key Java ME Ideas</vt:lpstr>
      <vt:lpstr>CLDC</vt:lpstr>
      <vt:lpstr>CLDC (Continued)</vt:lpstr>
      <vt:lpstr>CLDC Java vs. Java SE</vt:lpstr>
      <vt:lpstr>MIDP (Acronyms Shmacronyms)</vt:lpstr>
      <vt:lpstr>MIDP (Continued)</vt:lpstr>
      <vt:lpstr>Machines running machines</vt:lpstr>
      <vt:lpstr>So where is the parallel?</vt:lpstr>
      <vt:lpstr>The Rundown</vt:lpstr>
      <vt:lpstr>The CLDC VM</vt:lpstr>
      <vt:lpstr>Machines in machines</vt:lpstr>
      <vt:lpstr>Java ME IPC</vt:lpstr>
      <vt:lpstr>Michael J. Fox Flynn</vt:lpstr>
      <vt:lpstr>Programming with MIDP APIs</vt:lpstr>
      <vt:lpstr>Breaking a MIDlet</vt:lpstr>
      <vt:lpstr>United MIDlet States of Java ME</vt:lpstr>
      <vt:lpstr>2 Classes of MIDP APIs</vt:lpstr>
      <vt:lpstr>System.out.println(“Hello World!”);</vt:lpstr>
      <vt:lpstr>Threading (in) a nutshell</vt:lpstr>
      <vt:lpstr>Java Multithreading</vt:lpstr>
      <vt:lpstr>Java UDP Client</vt:lpstr>
      <vt:lpstr>Java UDP Client (Continued)</vt:lpstr>
      <vt:lpstr>UDP Client Result</vt:lpstr>
      <vt:lpstr>Slide 29</vt:lpstr>
      <vt:lpstr>Sonim XP3 Quest</vt:lpstr>
      <vt:lpstr>Implementation Overview</vt:lpstr>
      <vt:lpstr>Trackem MIDlet</vt:lpstr>
      <vt:lpstr>Trackem MIDlet (continued)</vt:lpstr>
      <vt:lpstr>The Guardian (Boss of level 9)</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Parallelism and implementations on j2me embedded devices</dc:title>
  <dc:creator>Adam</dc:creator>
  <cp:lastModifiedBy>Adam</cp:lastModifiedBy>
  <cp:revision>82</cp:revision>
  <dcterms:created xsi:type="dcterms:W3CDTF">2010-03-20T13:25:40Z</dcterms:created>
  <dcterms:modified xsi:type="dcterms:W3CDTF">2010-03-31T19:09:48Z</dcterms:modified>
</cp:coreProperties>
</file>