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1"/>
  </p:notesMasterIdLst>
  <p:sldIdLst>
    <p:sldId id="256" r:id="rId2"/>
    <p:sldId id="265" r:id="rId3"/>
    <p:sldId id="257" r:id="rId4"/>
    <p:sldId id="294" r:id="rId5"/>
    <p:sldId id="261" r:id="rId6"/>
    <p:sldId id="267" r:id="rId7"/>
    <p:sldId id="268" r:id="rId8"/>
    <p:sldId id="278" r:id="rId9"/>
    <p:sldId id="274" r:id="rId10"/>
    <p:sldId id="275" r:id="rId11"/>
    <p:sldId id="303" r:id="rId12"/>
    <p:sldId id="272" r:id="rId13"/>
    <p:sldId id="287" r:id="rId14"/>
    <p:sldId id="302" r:id="rId15"/>
    <p:sldId id="282" r:id="rId16"/>
    <p:sldId id="300" r:id="rId17"/>
    <p:sldId id="301" r:id="rId18"/>
    <p:sldId id="291" r:id="rId19"/>
    <p:sldId id="290" r:id="rId20"/>
    <p:sldId id="295" r:id="rId21"/>
    <p:sldId id="296" r:id="rId22"/>
    <p:sldId id="289" r:id="rId23"/>
    <p:sldId id="273" r:id="rId24"/>
    <p:sldId id="288" r:id="rId25"/>
    <p:sldId id="266" r:id="rId26"/>
    <p:sldId id="286" r:id="rId27"/>
    <p:sldId id="279" r:id="rId28"/>
    <p:sldId id="280" r:id="rId29"/>
    <p:sldId id="281" r:id="rId30"/>
    <p:sldId id="269" r:id="rId31"/>
    <p:sldId id="283" r:id="rId32"/>
    <p:sldId id="284" r:id="rId33"/>
    <p:sldId id="285" r:id="rId34"/>
    <p:sldId id="304" r:id="rId35"/>
    <p:sldId id="305" r:id="rId36"/>
    <p:sldId id="306" r:id="rId37"/>
    <p:sldId id="276" r:id="rId38"/>
    <p:sldId id="262" r:id="rId39"/>
    <p:sldId id="297" r:id="rId40"/>
    <p:sldId id="298" r:id="rId41"/>
    <p:sldId id="308" r:id="rId42"/>
    <p:sldId id="309" r:id="rId43"/>
    <p:sldId id="307" r:id="rId44"/>
    <p:sldId id="310" r:id="rId45"/>
    <p:sldId id="259" r:id="rId46"/>
    <p:sldId id="277" r:id="rId47"/>
    <p:sldId id="260" r:id="rId48"/>
    <p:sldId id="258" r:id="rId49"/>
    <p:sldId id="29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57" autoAdjust="0"/>
  </p:normalViewPr>
  <p:slideViewPr>
    <p:cSldViewPr>
      <p:cViewPr varScale="1">
        <p:scale>
          <a:sx n="87" d="100"/>
          <a:sy n="87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FC12-C5B7-437D-996A-E1D0457DAD5A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F6140-A195-4647-86C8-AB1C910D1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 Kernels are run on devices</a:t>
            </a:r>
          </a:p>
          <a:p>
            <a:r>
              <a:rPr lang="en-CA" dirty="0" smtClean="0"/>
              <a:t>- We need to be aware</a:t>
            </a:r>
            <a:r>
              <a:rPr lang="en-CA" baseline="0" dirty="0" smtClean="0"/>
              <a:t> of the architecture when 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within a block cooperate via shared memory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within a block can synchronize</a:t>
            </a:r>
          </a:p>
          <a:p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in different blocks cannot cooperate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Threads are aware of their position and can communicate with the shared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CUDA Model</a:t>
            </a:r>
          </a:p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abstractions: a hierarchy of thread groups, shared memory, and thread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 CPUs</a:t>
            </a:r>
            <a:r>
              <a:rPr lang="en-CA" baseline="0" dirty="0" smtClean="0"/>
              <a:t> &amp; 2 GPUs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Allocate </a:t>
            </a:r>
            <a:r>
              <a:rPr lang="en-CA" b="1" dirty="0" smtClean="0"/>
              <a:t>host</a:t>
            </a:r>
            <a:r>
              <a:rPr lang="en-CA" dirty="0" smtClean="0"/>
              <a:t> memory</a:t>
            </a:r>
            <a:r>
              <a:rPr lang="en-CA" baseline="0" dirty="0" smtClean="0"/>
              <a:t> for A &amp; B</a:t>
            </a:r>
          </a:p>
          <a:p>
            <a:r>
              <a:rPr lang="en-CA" baseline="0" dirty="0" smtClean="0"/>
              <a:t>Allocate </a:t>
            </a:r>
            <a:r>
              <a:rPr lang="en-CA" b="1" baseline="0" dirty="0" smtClean="0"/>
              <a:t>host</a:t>
            </a:r>
            <a:r>
              <a:rPr lang="en-CA" baseline="0" dirty="0" smtClean="0"/>
              <a:t> memory for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="1" dirty="0" err="1" smtClean="0"/>
              <a:t>cudaMalloc</a:t>
            </a:r>
            <a:r>
              <a:rPr lang="en-CA" baseline="0" dirty="0" smtClean="0"/>
              <a:t> allocates memory on the device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cudaMemcpy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copies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__global__ indicates that this function is a kernel</a:t>
            </a:r>
          </a:p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generate a grid of threads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device</a:t>
            </a:r>
          </a:p>
          <a:p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threadIdx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indices of the thread inside the kernel as a way to differentiate threads between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Dim3 is a new data type defined by CUDA.</a:t>
            </a:r>
          </a:p>
          <a:p>
            <a:pPr>
              <a:buFontTx/>
              <a:buChar char="-"/>
            </a:pP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</a:t>
            </a: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size is how many threads we want</a:t>
            </a:r>
          </a:p>
          <a:p>
            <a:pPr>
              <a:buFontTx/>
              <a:buChar char="-"/>
            </a:pPr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us one grid</a:t>
            </a:r>
          </a:p>
          <a:p>
            <a:pPr>
              <a:buFontTx/>
              <a:buChar char="-"/>
            </a:pPr>
            <a:r>
              <a:rPr lang="en-CA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matrixMul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&lt;&lt;&lt; &gt;&gt;&gt;,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launches the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NVIDIA’s parallel computing architecture </a:t>
            </a:r>
          </a:p>
          <a:p>
            <a:pPr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"co-processing" on the CPU and GPU</a:t>
            </a:r>
          </a:p>
          <a:p>
            <a:pPr>
              <a:buFontTx/>
              <a:buChar char="-"/>
            </a:pP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GeForce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ION,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Tesla GPUs</a:t>
            </a:r>
          </a:p>
          <a:p>
            <a:pPr>
              <a:buFontTx/>
              <a:buChar char="-"/>
            </a:pP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scientific research</a:t>
            </a:r>
          </a:p>
          <a:p>
            <a:pPr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GPU computing is going mainstream</a:t>
            </a:r>
          </a:p>
          <a:p>
            <a:pPr>
              <a:buFontTx/>
              <a:buChar char="-"/>
            </a:pP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remain on CPU, heavy duty parallel computations are moved to the GPU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 Co-Computing</a:t>
            </a:r>
            <a:r>
              <a:rPr lang="en-CA" baseline="0" dirty="0" smtClean="0"/>
              <a:t> / Heterogeneous model</a:t>
            </a:r>
          </a:p>
          <a:p>
            <a:r>
              <a:rPr lang="en-CA" baseline="0" dirty="0" smtClean="0"/>
              <a:t>- GPUs are Massively multithreaded </a:t>
            </a:r>
            <a:r>
              <a:rPr lang="en-CA" baseline="0" dirty="0" err="1" smtClean="0"/>
              <a:t>multicore</a:t>
            </a:r>
            <a:r>
              <a:rPr lang="en-CA" baseline="0" dirty="0" smtClean="0"/>
              <a:t> chips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DNA Sequencing, Protein analysis</a:t>
            </a:r>
          </a:p>
          <a:p>
            <a:pPr>
              <a:buFontTx/>
              <a:buChar char="-"/>
            </a:pPr>
            <a:r>
              <a:rPr lang="en-CA" baseline="0" dirty="0" smtClean="0"/>
              <a:t> Pattern recognition, classification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Moore’s second law</a:t>
            </a:r>
          </a:p>
          <a:p>
            <a:r>
              <a:rPr lang="en-CA" dirty="0" smtClean="0"/>
              <a:t>Hit the wall on single</a:t>
            </a:r>
            <a:r>
              <a:rPr lang="en-CA" baseline="0" dirty="0" smtClean="0"/>
              <a:t> CPU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modules that exhibit little or no data parallelism are typically implemented in host code. </a:t>
            </a:r>
          </a:p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modules that exhibit data parallelism are implemented in the device code (or kernel).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modules that exhibit little or no data parallelism are typically implemented in host code. </a:t>
            </a:r>
          </a:p>
          <a:p>
            <a:r>
              <a:rPr lang="en-C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modules that exhibit data parallelism are implemented in the device code (or kernel).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Thread cooperation can</a:t>
            </a:r>
            <a:r>
              <a:rPr lang="en-CA" baseline="0" dirty="0" smtClean="0"/>
              <a:t> reduce redundant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6140-A195-4647-86C8-AB1C910D1D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73229-5BEE-48C9-B7BD-D84A5D495D81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7598-0888-487D-A10F-046945C1AD03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707E-FEF7-4FF7-ADEA-4DD2FF1C6C6E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7E89-0FF6-4E62-8DEF-0F44D01F5953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0A00-E7E7-4AF7-ABF9-9A5C3A74FA59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D5D9-0077-44D4-8971-CF2AA44FE26F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15EBB2-1D01-4E9C-B74A-707F1FBE22B9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0FF97B9-A65F-4987-AC23-CBB464693285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D2A9-19AB-485D-B428-91C8ABE84816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A103-A743-449B-BF70-3967B49EEBED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515B-C701-4DA9-82EB-30301BF5B840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03A781-BF70-4D8A-8DB6-382F8BD3F2DF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BA10BA8-C4E1-4403-A452-9FC03238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7/Intel_80486DX2_bottom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4/44/6600GT_GPU.jpg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7/Intel_80486DX2_bottom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4/44/6600GT_GPU.jpg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7/Intel_80486DX2_bottom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4/44/6600GT_GPU.jpg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2/23/64_slice_scanner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5/50/Computed_tomography_of_human_brain_-_large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qduA7myZok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object/gpucomputing.html" TargetMode="External"/><Relationship Id="rId2" Type="http://schemas.openxmlformats.org/officeDocument/2006/relationships/hyperlink" Target="http://developer.nvidia.com/object/cuda_3_0_download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idia.com/object/cuda_apps_flash_new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UDA" TargetMode="External"/><Relationship Id="rId2" Type="http://schemas.openxmlformats.org/officeDocument/2006/relationships/hyperlink" Target="http://gpgpu-computing.blogspot.com/2009/08/hitting-wall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gpgpu.com/gecco2009/1.pdf" TargetMode="External"/><Relationship Id="rId2" Type="http://schemas.openxmlformats.org/officeDocument/2006/relationships/hyperlink" Target="http://www.cse.buffalo.edu/hpmiccai/pdf/HPMICCAI2008-R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CUDA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Adrian Harrington</a:t>
            </a:r>
          </a:p>
          <a:p>
            <a:r>
              <a:rPr lang="en-CA" dirty="0" smtClean="0"/>
              <a:t>COSC 3P93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Stay ahead of the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Parallel computing is the future</a:t>
            </a:r>
          </a:p>
          <a:p>
            <a:r>
              <a:rPr lang="en-CA" dirty="0" smtClean="0"/>
              <a:t>Parallel algorithms result in large speedups</a:t>
            </a:r>
          </a:p>
          <a:p>
            <a:r>
              <a:rPr lang="en-CA" dirty="0" smtClean="0"/>
              <a:t>Use untapped </a:t>
            </a:r>
            <a:r>
              <a:rPr lang="en-CA" dirty="0" smtClean="0"/>
              <a:t>resources</a:t>
            </a:r>
          </a:p>
          <a:p>
            <a:r>
              <a:rPr lang="en-CA" dirty="0" smtClean="0"/>
              <a:t>Monitor parallel technologies as they evolve</a:t>
            </a:r>
          </a:p>
          <a:p>
            <a:r>
              <a:rPr lang="en-CA" dirty="0" smtClean="0"/>
              <a:t>I Just bought a </a:t>
            </a:r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Video Card I Just Bought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BFG </a:t>
            </a:r>
            <a:r>
              <a:rPr lang="en-CA" dirty="0" err="1" smtClean="0"/>
              <a:t>GeForce</a:t>
            </a:r>
            <a:r>
              <a:rPr lang="en-CA" dirty="0" smtClean="0"/>
              <a:t> GTX 260 </a:t>
            </a:r>
            <a:r>
              <a:rPr lang="en-CA" dirty="0" smtClean="0"/>
              <a:t>OC</a:t>
            </a:r>
          </a:p>
          <a:p>
            <a:r>
              <a:rPr lang="en-CA" dirty="0" smtClean="0"/>
              <a:t>Core Clock: </a:t>
            </a:r>
            <a:r>
              <a:rPr lang="en-US" dirty="0" smtClean="0"/>
              <a:t>590MHz</a:t>
            </a:r>
          </a:p>
          <a:p>
            <a:r>
              <a:rPr lang="en-CA" dirty="0" err="1" smtClean="0"/>
              <a:t>Shader</a:t>
            </a:r>
            <a:r>
              <a:rPr lang="en-CA" dirty="0" smtClean="0"/>
              <a:t> Clock: </a:t>
            </a:r>
            <a:r>
              <a:rPr lang="en-US" dirty="0" smtClean="0"/>
              <a:t>1296MHz</a:t>
            </a:r>
          </a:p>
          <a:p>
            <a:r>
              <a:rPr lang="en-US" dirty="0" smtClean="0"/>
              <a:t>Processor </a:t>
            </a:r>
            <a:r>
              <a:rPr lang="en-US" dirty="0" smtClean="0"/>
              <a:t>Cores: 216</a:t>
            </a:r>
          </a:p>
          <a:p>
            <a:r>
              <a:rPr lang="en-CA" dirty="0" smtClean="0"/>
              <a:t>$200</a:t>
            </a:r>
          </a:p>
          <a:p>
            <a:r>
              <a:rPr lang="en-CA" dirty="0" smtClean="0"/>
              <a:t>$0.92 per core</a:t>
            </a:r>
          </a:p>
          <a:p>
            <a:r>
              <a:rPr lang="en-CA" dirty="0" smtClean="0"/>
              <a:t>Upgrade from my </a:t>
            </a:r>
            <a:br>
              <a:rPr lang="en-CA" dirty="0" smtClean="0"/>
            </a:br>
            <a:r>
              <a:rPr lang="en-CA" dirty="0" err="1" smtClean="0"/>
              <a:t>GeForce</a:t>
            </a:r>
            <a:r>
              <a:rPr lang="en-CA" dirty="0" smtClean="0"/>
              <a:t> 7950 GT 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BFG GeForce GTX 260 OC MAXCORE 55 (D) (BFGEGTX260MC896OCDE) GTX 260 Chipset (590Mhz) Shader Clock (1296Mhz) 896MB GDDR3 (1998Mhz) Dual Dual-Link Display PCI-Express 2.0 Graphics 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343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 Programming Model Overview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dirty="0" smtClean="0"/>
              <a:t>CUDA Architecture </a:t>
            </a:r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Programming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 descr="Programming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934075" cy="3143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Graphics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294" y="1600201"/>
            <a:ext cx="51991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en-CA" dirty="0" smtClean="0"/>
              <a:t>Lots of Cores</a:t>
            </a:r>
            <a:endParaRPr lang="en-CA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CPU and GPU are separate devices with separate memory</a:t>
            </a:r>
          </a:p>
          <a:p>
            <a:r>
              <a:rPr lang="en-CA" dirty="0" smtClean="0"/>
              <a:t>CPU code is called ‘Host Code’</a:t>
            </a:r>
          </a:p>
          <a:p>
            <a:r>
              <a:rPr lang="en-CA" dirty="0" smtClean="0"/>
              <a:t>GPU code is called ‘Device Code’</a:t>
            </a:r>
          </a:p>
          <a:p>
            <a:r>
              <a:rPr lang="en-CA" dirty="0" smtClean="0"/>
              <a:t>Parallel portions are executed as ‘Kernels’ on GPU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9698" name="Picture 2" descr="File:Intel 80486DX2 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05400"/>
            <a:ext cx="1675638" cy="1371600"/>
          </a:xfrm>
          <a:prstGeom prst="rect">
            <a:avLst/>
          </a:prstGeom>
          <a:noFill/>
        </p:spPr>
      </p:pic>
      <p:pic>
        <p:nvPicPr>
          <p:cNvPr id="29700" name="Picture 4" descr="File:6600GT GP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105400"/>
            <a:ext cx="1431135" cy="137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Split code into components</a:t>
            </a:r>
          </a:p>
          <a:p>
            <a:r>
              <a:rPr lang="en-CA" dirty="0" smtClean="0"/>
              <a:t>CPU code is standard C</a:t>
            </a:r>
          </a:p>
          <a:p>
            <a:r>
              <a:rPr lang="en-CA" dirty="0" smtClean="0"/>
              <a:t>GPU code is C with extensions</a:t>
            </a:r>
          </a:p>
          <a:p>
            <a:r>
              <a:rPr lang="en-CA" dirty="0" smtClean="0"/>
              <a:t>GPU code is compiled and run on device as a Kernel</a:t>
            </a:r>
          </a:p>
          <a:p>
            <a:endParaRPr lang="en-C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9698" name="Picture 2" descr="File:Intel 80486DX2 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05400"/>
            <a:ext cx="1675638" cy="1371600"/>
          </a:xfrm>
          <a:prstGeom prst="rect">
            <a:avLst/>
          </a:prstGeom>
          <a:noFill/>
        </p:spPr>
      </p:pic>
      <p:pic>
        <p:nvPicPr>
          <p:cNvPr id="29700" name="Picture 4" descr="File:6600GT GP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105400"/>
            <a:ext cx="1431135" cy="137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Kernels are executed by arrays of threads</a:t>
            </a:r>
          </a:p>
          <a:p>
            <a:r>
              <a:rPr lang="en-CA" dirty="0" smtClean="0"/>
              <a:t>Threads run same code (SIMD)</a:t>
            </a:r>
          </a:p>
          <a:p>
            <a:r>
              <a:rPr lang="en-CA" dirty="0" smtClean="0"/>
              <a:t>Thread cooperation is important</a:t>
            </a:r>
          </a:p>
          <a:p>
            <a:r>
              <a:rPr lang="en-CA" dirty="0" smtClean="0"/>
              <a:t>Full Thread cooperation is not scalable</a:t>
            </a:r>
            <a:endParaRPr lang="en-C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9698" name="Picture 2" descr="File:Intel 80486DX2 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05400"/>
            <a:ext cx="1675638" cy="1371600"/>
          </a:xfrm>
          <a:prstGeom prst="rect">
            <a:avLst/>
          </a:prstGeom>
          <a:noFill/>
        </p:spPr>
      </p:pic>
      <p:pic>
        <p:nvPicPr>
          <p:cNvPr id="29700" name="Picture 4" descr="File:6600GT GP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105400"/>
            <a:ext cx="1431135" cy="137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en-CA" b="1" dirty="0" smtClean="0"/>
              <a:t>Device</a:t>
            </a:r>
          </a:p>
          <a:p>
            <a:r>
              <a:rPr lang="en-CA" dirty="0" smtClean="0"/>
              <a:t>Grid</a:t>
            </a:r>
          </a:p>
          <a:p>
            <a:r>
              <a:rPr lang="en-CA" dirty="0" smtClean="0"/>
              <a:t>Blocks</a:t>
            </a:r>
          </a:p>
          <a:p>
            <a:r>
              <a:rPr lang="en-CA" dirty="0" smtClean="0"/>
              <a:t>Threads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240 Thread Processors</a:t>
            </a:r>
          </a:p>
          <a:p>
            <a:pPr lvl="1"/>
            <a:r>
              <a:rPr lang="en-CA" dirty="0" smtClean="0"/>
              <a:t>30 multiprocessors contain 8 thread processors each</a:t>
            </a:r>
          </a:p>
          <a:p>
            <a:pPr lvl="1"/>
            <a:r>
              <a:rPr lang="en-CA" dirty="0" smtClean="0"/>
              <a:t>Shared memory on each MP</a:t>
            </a:r>
            <a:endParaRPr lang="en-US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5843588" cy="218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7010400" y="2286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7010400" y="4191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48600" y="21336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MP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Device</a:t>
            </a:r>
          </a:p>
          <a:p>
            <a:r>
              <a:rPr lang="en-CA" b="1" dirty="0" smtClean="0"/>
              <a:t>Grid</a:t>
            </a:r>
          </a:p>
          <a:p>
            <a:r>
              <a:rPr lang="en-CA" dirty="0" smtClean="0"/>
              <a:t>Blocks</a:t>
            </a:r>
          </a:p>
          <a:p>
            <a:r>
              <a:rPr lang="en-CA" dirty="0" smtClean="0"/>
              <a:t>Threads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Kernels are launched as a grid of thread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62200"/>
            <a:ext cx="5915025" cy="18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Last class of Undergrad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9938" name="Picture 2" descr="http://www.photorepetto.com/Beer/01-CHE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005" y="3505200"/>
            <a:ext cx="199799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Device</a:t>
            </a:r>
          </a:p>
          <a:p>
            <a:r>
              <a:rPr lang="en-CA" dirty="0" smtClean="0"/>
              <a:t>Grid</a:t>
            </a:r>
          </a:p>
          <a:p>
            <a:r>
              <a:rPr lang="en-CA" b="1" dirty="0" smtClean="0"/>
              <a:t>Blocks</a:t>
            </a:r>
          </a:p>
          <a:p>
            <a:r>
              <a:rPr lang="en-CA" dirty="0" smtClean="0"/>
              <a:t>Threads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Thread Blocks share memory and allow for inter-thread </a:t>
            </a:r>
            <a:r>
              <a:rPr lang="en-CA" dirty="0" smtClean="0"/>
              <a:t>communication</a:t>
            </a:r>
          </a:p>
          <a:p>
            <a:pPr lvl="1"/>
            <a:r>
              <a:rPr lang="en-CA" dirty="0" smtClean="0"/>
              <a:t>Threads in different blocks cannot communicate or synchronize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62200"/>
            <a:ext cx="5915025" cy="18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Device</a:t>
            </a:r>
          </a:p>
          <a:p>
            <a:r>
              <a:rPr lang="en-CA" dirty="0" smtClean="0"/>
              <a:t>Grid</a:t>
            </a:r>
          </a:p>
          <a:p>
            <a:r>
              <a:rPr lang="en-CA" dirty="0" smtClean="0"/>
              <a:t>Blocks</a:t>
            </a:r>
          </a:p>
          <a:p>
            <a:r>
              <a:rPr lang="en-CA" b="1" dirty="0" smtClean="0"/>
              <a:t>Threads</a:t>
            </a:r>
          </a:p>
          <a:p>
            <a:endParaRPr lang="en-CA" b="1" dirty="0" smtClean="0"/>
          </a:p>
          <a:p>
            <a:pPr lvl="1"/>
            <a:r>
              <a:rPr lang="en-CA" dirty="0" smtClean="0"/>
              <a:t>Threads are executed by thread </a:t>
            </a:r>
            <a:r>
              <a:rPr lang="en-CA" dirty="0" smtClean="0"/>
              <a:t>processor</a:t>
            </a:r>
          </a:p>
          <a:p>
            <a:pPr lvl="1"/>
            <a:r>
              <a:rPr lang="en-CA" dirty="0" smtClean="0"/>
              <a:t>Very lightweight</a:t>
            </a:r>
          </a:p>
          <a:p>
            <a:pPr lvl="1"/>
            <a:r>
              <a:rPr lang="en-CA" dirty="0" smtClean="0"/>
              <a:t>CUDA can run 1000s of Threads more efficiently than CPU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057525"/>
            <a:ext cx="400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400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00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Thread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Portions of parallel code are sent to individual thread blocks</a:t>
            </a:r>
          </a:p>
          <a:p>
            <a:r>
              <a:rPr lang="en-CA" dirty="0" smtClean="0"/>
              <a:t>Thread blocks can have up to 512 Threads</a:t>
            </a:r>
          </a:p>
          <a:p>
            <a:r>
              <a:rPr lang="en-CA" dirty="0" smtClean="0"/>
              <a:t>Thread blocks contain threads which can synchronize communication and share memory within that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Kernels and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Kernel code is executed on the GPU by groups of threads</a:t>
            </a:r>
          </a:p>
          <a:p>
            <a:r>
              <a:rPr lang="en-CA" dirty="0" smtClean="0"/>
              <a:t>Threads are grouped into Thread Blocks</a:t>
            </a:r>
          </a:p>
          <a:p>
            <a:r>
              <a:rPr lang="en-CA" dirty="0" smtClean="0"/>
              <a:t>Each thread is associated its own Id and executes its portion of the parallel code</a:t>
            </a:r>
          </a:p>
          <a:p>
            <a:r>
              <a:rPr lang="en-CA" dirty="0" smtClean="0"/>
              <a:t>All threads run the same code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Disadvantages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Significant Speedup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Untapped resource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Split up parallel code into Kernels &amp; leave sequential code alone as Host </a:t>
            </a:r>
            <a:r>
              <a:rPr lang="en-CA" dirty="0" smtClean="0"/>
              <a:t>code</a:t>
            </a:r>
          </a:p>
          <a:p>
            <a:endParaRPr lang="en-CA" dirty="0" smtClean="0"/>
          </a:p>
          <a:p>
            <a:r>
              <a:rPr lang="en-CA" dirty="0" smtClean="0"/>
              <a:t>Supercomputing for the masses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New C Compiler with extensions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Knowledge of architecture (Grid, Blocks, Threads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dirty="0" smtClean="0"/>
              <a:t>Handling Host/Device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Programming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Matrix Multiplication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Multiplication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Let’s go through the steps of parallelizing matrix multiplication</a:t>
            </a:r>
          </a:p>
          <a:p>
            <a:r>
              <a:rPr lang="en-CA" dirty="0" smtClean="0"/>
              <a:t>4x4 Matrices</a:t>
            </a:r>
          </a:p>
          <a:p>
            <a:r>
              <a:rPr lang="en-CA" dirty="0" smtClean="0"/>
              <a:t>Parallel Decomposition</a:t>
            </a:r>
          </a:p>
          <a:p>
            <a:r>
              <a:rPr lang="en-CA" dirty="0" smtClean="0"/>
              <a:t>CUDA Code Example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Matrix Problem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382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Time Steps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Initialization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Get Inputs for M1 &amp; 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Matrix Multiplication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Get Inputs for</a:t>
                      </a:r>
                      <a:r>
                        <a:rPr lang="en-CA" baseline="0" dirty="0" smtClean="0"/>
                        <a:t> M3 &amp; 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Matrix Multiplication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Matrix Multiplication</a:t>
                      </a:r>
                      <a:r>
                        <a:rPr lang="en-CA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Total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Parallel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722376"/>
          </a:xfrm>
        </p:spPr>
        <p:txBody>
          <a:bodyPr/>
          <a:lstStyle/>
          <a:p>
            <a:r>
              <a:rPr lang="en-CA" dirty="0" smtClean="0"/>
              <a:t>Speedup: approximately 3x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57200" y="2895600"/>
          <a:ext cx="8382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Time Steps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Initialization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Get Inputs for M1 &amp; 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Matrix Multiplication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Get Inputs for</a:t>
                      </a:r>
                      <a:r>
                        <a:rPr lang="en-CA" baseline="0" dirty="0" smtClean="0"/>
                        <a:t> M3 &amp; 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Matrix Multiplication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Matrix Multiplication</a:t>
                      </a:r>
                      <a:r>
                        <a:rPr lang="en-CA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Total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Parallel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722376"/>
          </a:xfrm>
        </p:spPr>
        <p:txBody>
          <a:bodyPr/>
          <a:lstStyle/>
          <a:p>
            <a:r>
              <a:rPr lang="en-CA" dirty="0" smtClean="0"/>
              <a:t>Speedup: approximately 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048000"/>
          <a:ext cx="83058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562100"/>
                <a:gridCol w="2627344"/>
                <a:gridCol w="1525556"/>
              </a:tblGrid>
              <a:tr h="338183">
                <a:tc>
                  <a:txBody>
                    <a:bodyPr/>
                    <a:lstStyle/>
                    <a:p>
                      <a:r>
                        <a:rPr lang="en-CA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Time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Time Step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Initialization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Get Inputs for M1 &amp; M2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Get Inputs for</a:t>
                      </a:r>
                      <a:r>
                        <a:rPr lang="en-CA" baseline="0" dirty="0" smtClean="0"/>
                        <a:t> M3 &amp; M4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Matrix Multiplication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Matrix Multiplication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Matrix Multiplication</a:t>
                      </a:r>
                      <a:r>
                        <a:rPr lang="en-CA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8183">
                <a:tc>
                  <a:txBody>
                    <a:bodyPr/>
                    <a:lstStyle/>
                    <a:p>
                      <a:r>
                        <a:rPr lang="en-CA" dirty="0" smtClean="0"/>
                        <a:t>Total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CUDA</a:t>
            </a:r>
          </a:p>
          <a:p>
            <a:r>
              <a:rPr lang="en-CA" dirty="0" smtClean="0"/>
              <a:t>Review</a:t>
            </a:r>
          </a:p>
          <a:p>
            <a:pPr lvl="1"/>
            <a:r>
              <a:rPr lang="en-CA" dirty="0" smtClean="0"/>
              <a:t>Architecture</a:t>
            </a:r>
          </a:p>
          <a:p>
            <a:pPr lvl="1"/>
            <a:r>
              <a:rPr lang="en-CA" dirty="0" smtClean="0"/>
              <a:t>Programming Model</a:t>
            </a:r>
          </a:p>
          <a:p>
            <a:r>
              <a:rPr lang="en-CA" dirty="0" smtClean="0"/>
              <a:t>Programming Examples</a:t>
            </a:r>
          </a:p>
          <a:p>
            <a:pPr lvl="1"/>
            <a:r>
              <a:rPr lang="en-CA" dirty="0" smtClean="0"/>
              <a:t>Matrix Multiplication</a:t>
            </a:r>
          </a:p>
          <a:p>
            <a:r>
              <a:rPr lang="en-CA" dirty="0" smtClean="0"/>
              <a:t>Applications</a:t>
            </a:r>
          </a:p>
          <a:p>
            <a:r>
              <a:rPr lang="en-CA" dirty="0" smtClean="0"/>
              <a:t>Resources &amp; Links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Matrix Multiplication Code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main()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// 1. allocate host memory for matrices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sizeA</a:t>
            </a:r>
            <a:r>
              <a:rPr lang="en-US" dirty="0" smtClean="0"/>
              <a:t> = WA * HA;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memsizeA</a:t>
            </a:r>
            <a:r>
              <a:rPr lang="en-US" dirty="0" smtClean="0"/>
              <a:t> = </a:t>
            </a:r>
            <a:r>
              <a:rPr lang="en-US" dirty="0" err="1" smtClean="0"/>
              <a:t>sizeof</a:t>
            </a:r>
            <a:r>
              <a:rPr lang="en-US" dirty="0" smtClean="0"/>
              <a:t>(float) * </a:t>
            </a:r>
            <a:r>
              <a:rPr lang="en-US" dirty="0" err="1" smtClean="0"/>
              <a:t>sizeA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float* A = (float*) 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memsizeA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// Do again for 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2. Initialize the matrices with some value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3. allocate host memory for the result C</a:t>
            </a:r>
            <a:br>
              <a:rPr lang="en-US" dirty="0" smtClean="0"/>
            </a:br>
            <a:r>
              <a:rPr lang="en-US" dirty="0" smtClean="0"/>
              <a:t>		// Do again for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4. perform the calculation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5. print out the results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Multiplication in C for CUDA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100" dirty="0" smtClean="0"/>
              <a:t>main()</a:t>
            </a:r>
            <a:br>
              <a:rPr lang="en-US" sz="1100" dirty="0" smtClean="0"/>
            </a:br>
            <a:r>
              <a:rPr lang="en-US" sz="1100" dirty="0" smtClean="0"/>
              <a:t>{</a:t>
            </a:r>
            <a:br>
              <a:rPr lang="en-US" sz="1100" dirty="0" smtClean="0"/>
            </a:br>
            <a:r>
              <a:rPr lang="en-US" sz="1100" dirty="0" smtClean="0"/>
              <a:t>	// Allocate host memory and initialize A &amp; B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	</a:t>
            </a:r>
            <a:r>
              <a:rPr lang="en-US" sz="1100" b="1" dirty="0" smtClean="0"/>
              <a:t>// allocate device memory (B not shown)</a:t>
            </a:r>
            <a:br>
              <a:rPr lang="en-US" sz="1100" b="1" dirty="0" smtClean="0"/>
            </a:br>
            <a:r>
              <a:rPr lang="en-US" sz="1100" b="1" dirty="0" smtClean="0"/>
              <a:t>	float* </a:t>
            </a:r>
            <a:r>
              <a:rPr lang="en-US" sz="1100" b="1" dirty="0" err="1" smtClean="0"/>
              <a:t>deviceA</a:t>
            </a:r>
            <a:r>
              <a:rPr lang="en-US" sz="1100" b="1" dirty="0" smtClean="0"/>
              <a:t>; </a:t>
            </a:r>
            <a:br>
              <a:rPr lang="en-US" sz="1100" b="1" dirty="0" smtClean="0"/>
            </a:br>
            <a:r>
              <a:rPr lang="en-US" sz="1100" b="1" dirty="0" smtClean="0"/>
              <a:t>	</a:t>
            </a:r>
            <a:r>
              <a:rPr lang="en-US" sz="1100" b="1" dirty="0" err="1" smtClean="0"/>
              <a:t>cudaMalloc</a:t>
            </a:r>
            <a:r>
              <a:rPr lang="en-US" sz="1100" b="1" dirty="0" smtClean="0"/>
              <a:t>((void**) &amp;</a:t>
            </a:r>
            <a:r>
              <a:rPr lang="en-US" sz="1100" b="1" dirty="0" err="1" smtClean="0"/>
              <a:t>deviceA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memsizeA</a:t>
            </a:r>
            <a:r>
              <a:rPr lang="en-US" sz="1100" b="1" dirty="0" smtClean="0"/>
              <a:t>); </a:t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	// copy host memory to device</a:t>
            </a:r>
            <a:br>
              <a:rPr lang="en-US" sz="1100" b="1" dirty="0" smtClean="0"/>
            </a:br>
            <a:r>
              <a:rPr lang="en-US" sz="1100" b="1" dirty="0" smtClean="0"/>
              <a:t>	</a:t>
            </a:r>
            <a:r>
              <a:rPr lang="en-US" sz="1100" b="1" dirty="0" err="1" smtClean="0"/>
              <a:t>cudaMemcpy</a:t>
            </a:r>
            <a:r>
              <a:rPr lang="en-US" sz="1100" b="1" dirty="0" smtClean="0"/>
              <a:t>(</a:t>
            </a:r>
            <a:r>
              <a:rPr lang="en-US" sz="1100" b="1" dirty="0" err="1" smtClean="0"/>
              <a:t>deviceA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hostA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memsizeA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cudaMemcpyHostToDevice</a:t>
            </a:r>
            <a:r>
              <a:rPr lang="en-US" sz="1100" b="1" dirty="0" smtClean="0"/>
              <a:t>);</a:t>
            </a:r>
            <a:br>
              <a:rPr lang="en-US" sz="1100" b="1" dirty="0" smtClean="0"/>
            </a:br>
            <a:r>
              <a:rPr lang="en-US" sz="1100" b="1" dirty="0" smtClean="0"/>
              <a:t>	</a:t>
            </a:r>
            <a:r>
              <a:rPr lang="en-US" sz="1100" b="1" dirty="0" err="1" smtClean="0"/>
              <a:t>cudaMemcpy</a:t>
            </a:r>
            <a:r>
              <a:rPr lang="en-US" sz="1100" b="1" dirty="0" smtClean="0"/>
              <a:t>(</a:t>
            </a:r>
            <a:r>
              <a:rPr lang="en-US" sz="1100" b="1" dirty="0" err="1" smtClean="0"/>
              <a:t>deviceB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hostB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memsizeB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cudaMemcpyHostToDevice</a:t>
            </a:r>
            <a:r>
              <a:rPr lang="en-US" sz="1100" b="1" dirty="0" smtClean="0"/>
              <a:t>);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	// allocate host memory for the result C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	</a:t>
            </a:r>
            <a:r>
              <a:rPr lang="en-US" sz="1100" b="1" dirty="0" smtClean="0"/>
              <a:t>// allocate device memory for the result</a:t>
            </a:r>
            <a:br>
              <a:rPr lang="en-US" sz="1100" b="1" dirty="0" smtClean="0"/>
            </a:br>
            <a:r>
              <a:rPr lang="en-US" sz="1100" b="1" dirty="0" smtClean="0"/>
              <a:t>	float* </a:t>
            </a:r>
            <a:r>
              <a:rPr lang="en-US" sz="1100" b="1" dirty="0" err="1" smtClean="0"/>
              <a:t>deviceC</a:t>
            </a:r>
            <a:r>
              <a:rPr lang="en-US" sz="1100" b="1" dirty="0" smtClean="0"/>
              <a:t>;</a:t>
            </a:r>
            <a:br>
              <a:rPr lang="en-US" sz="1100" b="1" dirty="0" smtClean="0"/>
            </a:br>
            <a:r>
              <a:rPr lang="en-US" sz="1100" b="1" dirty="0" smtClean="0"/>
              <a:t>	</a:t>
            </a:r>
            <a:r>
              <a:rPr lang="en-US" sz="1100" b="1" dirty="0" err="1" smtClean="0"/>
              <a:t>cudaMalloc</a:t>
            </a:r>
            <a:r>
              <a:rPr lang="en-US" sz="1100" b="1" dirty="0" smtClean="0"/>
              <a:t>((void**) &amp;</a:t>
            </a:r>
            <a:r>
              <a:rPr lang="en-US" sz="1100" b="1" dirty="0" err="1" smtClean="0"/>
              <a:t>deviceC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memsizeC</a:t>
            </a:r>
            <a:r>
              <a:rPr lang="en-US" sz="1100" b="1" dirty="0" smtClean="0"/>
              <a:t>);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	// perform the calculation</a:t>
            </a:r>
            <a:br>
              <a:rPr lang="en-US" sz="1100" dirty="0" smtClean="0"/>
            </a:br>
            <a:r>
              <a:rPr lang="en-US" sz="1100" dirty="0" smtClean="0"/>
              <a:t>		** Coming soon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	</a:t>
            </a:r>
            <a:r>
              <a:rPr lang="en-US" sz="1100" b="1" dirty="0" smtClean="0"/>
              <a:t>// 11. copy result from device to host</a:t>
            </a:r>
            <a:br>
              <a:rPr lang="en-US" sz="1100" b="1" dirty="0" smtClean="0"/>
            </a:br>
            <a:r>
              <a:rPr lang="en-US" sz="1100" b="1" dirty="0" smtClean="0"/>
              <a:t>	</a:t>
            </a:r>
            <a:r>
              <a:rPr lang="en-US" sz="1100" b="1" dirty="0" err="1" smtClean="0"/>
              <a:t>cudaMemcpy</a:t>
            </a:r>
            <a:r>
              <a:rPr lang="en-US" sz="1100" b="1" dirty="0" smtClean="0"/>
              <a:t>(</a:t>
            </a:r>
            <a:r>
              <a:rPr lang="en-US" sz="1100" b="1" dirty="0" err="1" smtClean="0"/>
              <a:t>h_C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d_C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mem_size_C</a:t>
            </a:r>
            <a:r>
              <a:rPr lang="en-US" sz="1100" b="1" dirty="0" smtClean="0"/>
              <a:t>, </a:t>
            </a:r>
            <a:br>
              <a:rPr lang="en-US" sz="1100" b="1" dirty="0" smtClean="0"/>
            </a:br>
            <a:r>
              <a:rPr lang="en-US" sz="1100" b="1" dirty="0" smtClean="0"/>
              <a:t>	</a:t>
            </a:r>
            <a:r>
              <a:rPr lang="en-US" sz="1100" b="1" dirty="0" err="1" smtClean="0"/>
              <a:t>cudaMemcpyDeviceToHost</a:t>
            </a:r>
            <a:r>
              <a:rPr lang="en-US" sz="1100" b="1" dirty="0" smtClean="0"/>
              <a:t>);</a:t>
            </a: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1100" dirty="0" smtClean="0"/>
              <a:t>}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Multiplication -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// CUDA Kernel</a:t>
            </a:r>
            <a:br>
              <a:rPr lang="en-US" dirty="0" smtClean="0"/>
            </a:br>
            <a:r>
              <a:rPr lang="en-US" b="1" dirty="0" smtClean="0"/>
              <a:t>__global__</a:t>
            </a:r>
            <a:r>
              <a:rPr lang="en-US" dirty="0" smtClean="0"/>
              <a:t> void</a:t>
            </a:r>
            <a:br>
              <a:rPr lang="en-US" dirty="0" smtClean="0"/>
            </a:br>
            <a:r>
              <a:rPr lang="en-US" dirty="0" err="1" smtClean="0"/>
              <a:t>matrixMul</a:t>
            </a:r>
            <a:r>
              <a:rPr lang="en-US" dirty="0" smtClean="0"/>
              <a:t>( float* C, float* A, float* B,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wB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// 2D Thread ID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= </a:t>
            </a:r>
            <a:r>
              <a:rPr lang="en-US" b="1" dirty="0" err="1" smtClean="0"/>
              <a:t>threadIdx.x</a:t>
            </a:r>
            <a:r>
              <a:rPr lang="en-US" b="1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ty</a:t>
            </a:r>
            <a:r>
              <a:rPr lang="en-US" dirty="0" smtClean="0"/>
              <a:t> = </a:t>
            </a:r>
            <a:r>
              <a:rPr lang="en-US" b="1" dirty="0" err="1" smtClean="0"/>
              <a:t>threadIdx.y</a:t>
            </a:r>
            <a:r>
              <a:rPr lang="en-US" b="1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value stores the element that is computed by this thread</a:t>
            </a:r>
            <a:br>
              <a:rPr lang="en-US" dirty="0" smtClean="0"/>
            </a:br>
            <a:r>
              <a:rPr lang="en-US" dirty="0" smtClean="0"/>
              <a:t>	float value = 0;</a:t>
            </a:r>
            <a:br>
              <a:rPr lang="en-US" dirty="0" smtClean="0"/>
            </a:br>
            <a:r>
              <a:rPr lang="en-US" dirty="0" smtClean="0"/>
              <a:t>	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wA</a:t>
            </a:r>
            <a:r>
              <a:rPr lang="en-US" dirty="0" smtClean="0"/>
              <a:t>; ++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{</a:t>
            </a:r>
            <a:br>
              <a:rPr lang="en-US" dirty="0" smtClean="0"/>
            </a:br>
            <a:r>
              <a:rPr lang="en-US" dirty="0" smtClean="0"/>
              <a:t>		float </a:t>
            </a:r>
            <a:r>
              <a:rPr lang="en-US" dirty="0" err="1" smtClean="0"/>
              <a:t>elementA</a:t>
            </a:r>
            <a:r>
              <a:rPr lang="en-US" dirty="0" smtClean="0"/>
              <a:t> = A[</a:t>
            </a:r>
            <a:r>
              <a:rPr lang="en-US" dirty="0" err="1" smtClean="0"/>
              <a:t>ty</a:t>
            </a:r>
            <a:r>
              <a:rPr lang="en-US" dirty="0" smtClean="0"/>
              <a:t> * </a:t>
            </a:r>
            <a:r>
              <a:rPr lang="en-US" dirty="0" err="1" smtClean="0"/>
              <a:t>wA</a:t>
            </a:r>
            <a:r>
              <a:rPr lang="en-US" dirty="0" smtClean="0"/>
              <a:t> + 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  <a:br>
              <a:rPr lang="en-US" dirty="0" smtClean="0"/>
            </a:br>
            <a:r>
              <a:rPr lang="en-US" dirty="0" smtClean="0"/>
              <a:t>		float </a:t>
            </a:r>
            <a:r>
              <a:rPr lang="en-US" dirty="0" err="1" smtClean="0"/>
              <a:t>elementB</a:t>
            </a:r>
            <a:r>
              <a:rPr lang="en-US" dirty="0" smtClean="0"/>
              <a:t> = B[</a:t>
            </a:r>
            <a:r>
              <a:rPr lang="en-US" dirty="0" err="1" smtClean="0"/>
              <a:t>i</a:t>
            </a:r>
            <a:r>
              <a:rPr lang="en-US" dirty="0" smtClean="0"/>
              <a:t> * </a:t>
            </a:r>
            <a:r>
              <a:rPr lang="en-US" dirty="0" err="1" smtClean="0"/>
              <a:t>wB</a:t>
            </a:r>
            <a:r>
              <a:rPr lang="en-US" dirty="0" smtClean="0"/>
              <a:t> + </a:t>
            </a:r>
            <a:r>
              <a:rPr lang="en-US" dirty="0" err="1" smtClean="0"/>
              <a:t>tx</a:t>
            </a:r>
            <a:r>
              <a:rPr lang="en-US" dirty="0" smtClean="0"/>
              <a:t>];</a:t>
            </a:r>
            <a:br>
              <a:rPr lang="en-US" dirty="0" smtClean="0"/>
            </a:br>
            <a:r>
              <a:rPr lang="en-US" dirty="0" smtClean="0"/>
              <a:t>		value += </a:t>
            </a:r>
            <a:r>
              <a:rPr lang="en-US" dirty="0" err="1" smtClean="0"/>
              <a:t>elementA</a:t>
            </a:r>
            <a:r>
              <a:rPr lang="en-US" dirty="0" smtClean="0"/>
              <a:t> * </a:t>
            </a:r>
            <a:r>
              <a:rPr lang="en-US" dirty="0" err="1" smtClean="0"/>
              <a:t>elementB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Write the value to device memory</a:t>
            </a:r>
            <a:br>
              <a:rPr lang="en-US" dirty="0" smtClean="0"/>
            </a:br>
            <a:r>
              <a:rPr lang="en-US" dirty="0" smtClean="0"/>
              <a:t>	C[</a:t>
            </a:r>
            <a:r>
              <a:rPr lang="en-US" dirty="0" err="1" smtClean="0"/>
              <a:t>ty</a:t>
            </a:r>
            <a:r>
              <a:rPr lang="en-US" dirty="0" smtClean="0"/>
              <a:t> * </a:t>
            </a:r>
            <a:r>
              <a:rPr lang="en-US" dirty="0" err="1" smtClean="0"/>
              <a:t>wA</a:t>
            </a:r>
            <a:r>
              <a:rPr lang="en-US" dirty="0" smtClean="0"/>
              <a:t> + </a:t>
            </a:r>
            <a:r>
              <a:rPr lang="en-US" dirty="0" err="1" smtClean="0"/>
              <a:t>tx</a:t>
            </a:r>
            <a:r>
              <a:rPr lang="en-US" dirty="0" smtClean="0"/>
              <a:t>] = value;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Matrix Multiplication – Final Touches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Main()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// Allocate memory for A, B and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// perform the calculation</a:t>
            </a:r>
            <a:br>
              <a:rPr lang="en-US" b="1" dirty="0" smtClean="0"/>
            </a:br>
            <a:r>
              <a:rPr lang="en-US" b="1" dirty="0" smtClean="0"/>
              <a:t>	// setup execution parameters</a:t>
            </a:r>
            <a:br>
              <a:rPr lang="en-US" b="1" dirty="0" smtClean="0"/>
            </a:br>
            <a:r>
              <a:rPr lang="en-US" b="1" dirty="0" smtClean="0"/>
              <a:t>	dim3 threads(4, 4);</a:t>
            </a:r>
            <a:br>
              <a:rPr lang="en-US" b="1" dirty="0" smtClean="0"/>
            </a:br>
            <a:r>
              <a:rPr lang="en-US" b="1" dirty="0" smtClean="0"/>
              <a:t>	dim3 grid(1, 1);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// execute the kernel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b="1" dirty="0" err="1" smtClean="0"/>
              <a:t>matrixMul</a:t>
            </a:r>
            <a:r>
              <a:rPr lang="en-US" b="1" dirty="0" smtClean="0"/>
              <a:t>&lt;&lt;&lt; grid, threads &gt;&gt;&gt;(</a:t>
            </a:r>
            <a:r>
              <a:rPr lang="en-US" b="1" dirty="0" err="1" smtClean="0"/>
              <a:t>d_C</a:t>
            </a:r>
            <a:r>
              <a:rPr lang="en-US" b="1" dirty="0" smtClean="0"/>
              <a:t>, </a:t>
            </a:r>
            <a:r>
              <a:rPr lang="en-US" b="1" dirty="0" err="1" smtClean="0"/>
              <a:t>d_A</a:t>
            </a:r>
            <a:r>
              <a:rPr lang="en-US" b="1" dirty="0" smtClean="0"/>
              <a:t>, </a:t>
            </a:r>
            <a:r>
              <a:rPr lang="en-US" b="1" dirty="0" err="1" smtClean="0"/>
              <a:t>d_B</a:t>
            </a:r>
            <a:r>
              <a:rPr lang="en-US" b="1" dirty="0" smtClean="0"/>
              <a:t>, WA, WB);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// Get Results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</a:t>
            </a:r>
            <a:r>
              <a:rPr lang="en-CA" dirty="0" err="1" smtClean="0"/>
              <a:t>Mutliplication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4x4 Matrix multiplication is boring and trivial</a:t>
            </a:r>
          </a:p>
          <a:p>
            <a:r>
              <a:rPr lang="en-CA" dirty="0" smtClean="0"/>
              <a:t>Lets do a 1024x1024 Matrix multiplication</a:t>
            </a:r>
          </a:p>
          <a:p>
            <a:r>
              <a:rPr lang="en-CA" dirty="0" smtClean="0"/>
              <a:t>Thread Block can only handle 512 Threads</a:t>
            </a:r>
          </a:p>
          <a:p>
            <a:r>
              <a:rPr lang="en-CA" dirty="0" smtClean="0"/>
              <a:t>We will have to divide the problem across thread blocks</a:t>
            </a:r>
          </a:p>
          <a:p>
            <a:r>
              <a:rPr lang="en-CA" dirty="0" smtClean="0"/>
              <a:t>So lets split it into 64x64 Grids of 16x16 Threads</a:t>
            </a:r>
          </a:p>
          <a:p>
            <a:r>
              <a:rPr lang="en-CA" dirty="0" smtClean="0"/>
              <a:t>1024x1024 = 64x64x16x16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Multiplication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main(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, char** </a:t>
            </a:r>
            <a:r>
              <a:rPr lang="en-US" dirty="0" err="1" smtClean="0"/>
              <a:t>argv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Allocate &amp; Initialize host </a:t>
            </a:r>
            <a:r>
              <a:rPr lang="en-US" dirty="0" smtClean="0"/>
              <a:t>memory for matrices </a:t>
            </a:r>
            <a:r>
              <a:rPr lang="en-US" dirty="0" smtClean="0"/>
              <a:t>A, B and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Allocate </a:t>
            </a:r>
            <a:r>
              <a:rPr lang="en-US" dirty="0" smtClean="0"/>
              <a:t>device </a:t>
            </a:r>
            <a:r>
              <a:rPr lang="en-US" dirty="0" smtClean="0"/>
              <a:t>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Copy </a:t>
            </a:r>
            <a:r>
              <a:rPr lang="en-US" dirty="0" smtClean="0"/>
              <a:t>host memory to device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cudaMemcpy</a:t>
            </a:r>
            <a:r>
              <a:rPr lang="en-US" dirty="0" smtClean="0"/>
              <a:t>(</a:t>
            </a:r>
            <a:r>
              <a:rPr lang="en-US" dirty="0" err="1" smtClean="0"/>
              <a:t>deviceA</a:t>
            </a:r>
            <a:r>
              <a:rPr lang="en-US" dirty="0" smtClean="0"/>
              <a:t>, </a:t>
            </a:r>
            <a:r>
              <a:rPr lang="en-US" dirty="0" err="1" smtClean="0"/>
              <a:t>hostA</a:t>
            </a:r>
            <a:r>
              <a:rPr lang="en-US" dirty="0" smtClean="0"/>
              <a:t>, </a:t>
            </a:r>
            <a:r>
              <a:rPr lang="en-US" dirty="0" err="1" smtClean="0"/>
              <a:t>memsizeA</a:t>
            </a:r>
            <a:r>
              <a:rPr lang="en-US" dirty="0" smtClean="0"/>
              <a:t>, </a:t>
            </a:r>
            <a:r>
              <a:rPr lang="en-US" dirty="0" err="1" smtClean="0"/>
              <a:t>cudaMemcpyHostToDevice</a:t>
            </a:r>
            <a:r>
              <a:rPr lang="en-US" dirty="0" smtClean="0"/>
              <a:t>);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Allocate device memory for the result</a:t>
            </a:r>
            <a:br>
              <a:rPr lang="en-US" dirty="0" smtClean="0"/>
            </a:br>
            <a:r>
              <a:rPr lang="en-US" dirty="0" smtClean="0"/>
              <a:t>	float* </a:t>
            </a:r>
            <a:r>
              <a:rPr lang="en-US" dirty="0" err="1" smtClean="0"/>
              <a:t>deviceC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cudaMalloc</a:t>
            </a:r>
            <a:r>
              <a:rPr lang="en-US" dirty="0" smtClean="0"/>
              <a:t>((void**) &amp;</a:t>
            </a:r>
            <a:r>
              <a:rPr lang="en-US" dirty="0" err="1" smtClean="0"/>
              <a:t>deviceC</a:t>
            </a:r>
            <a:r>
              <a:rPr lang="en-US" dirty="0" smtClean="0"/>
              <a:t>, </a:t>
            </a:r>
            <a:r>
              <a:rPr lang="en-US" dirty="0" err="1" smtClean="0"/>
              <a:t>memsizeC</a:t>
            </a:r>
            <a:r>
              <a:rPr lang="en-US" dirty="0" smtClean="0"/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Perform </a:t>
            </a:r>
            <a:r>
              <a:rPr lang="en-US" dirty="0" smtClean="0"/>
              <a:t>the </a:t>
            </a:r>
            <a:r>
              <a:rPr lang="en-US" dirty="0" smtClean="0"/>
              <a:t>calculation on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dim3 threads(16, 16);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dim3 </a:t>
            </a:r>
            <a:r>
              <a:rPr lang="en-US" dirty="0" smtClean="0"/>
              <a:t>grid(WC / </a:t>
            </a:r>
            <a:r>
              <a:rPr lang="en-US" dirty="0" err="1" smtClean="0"/>
              <a:t>threads.x</a:t>
            </a:r>
            <a:r>
              <a:rPr lang="en-US" dirty="0" smtClean="0"/>
              <a:t>, HC / </a:t>
            </a:r>
            <a:r>
              <a:rPr lang="en-US" dirty="0" err="1" smtClean="0"/>
              <a:t>threads.y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Execute </a:t>
            </a:r>
            <a:r>
              <a:rPr lang="en-US" dirty="0" smtClean="0"/>
              <a:t>the kernel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matrixMul</a:t>
            </a:r>
            <a:r>
              <a:rPr lang="en-US" dirty="0" smtClean="0"/>
              <a:t>&lt;&lt;&lt; grid, threads &gt;&gt;&gt;(</a:t>
            </a:r>
            <a:r>
              <a:rPr lang="en-US" dirty="0" err="1" smtClean="0"/>
              <a:t>deviceC</a:t>
            </a:r>
            <a:r>
              <a:rPr lang="en-US" dirty="0" smtClean="0"/>
              <a:t>, </a:t>
            </a:r>
            <a:r>
              <a:rPr lang="en-US" dirty="0" err="1" smtClean="0"/>
              <a:t>deviceA</a:t>
            </a:r>
            <a:r>
              <a:rPr lang="en-US" dirty="0" smtClean="0"/>
              <a:t>, </a:t>
            </a:r>
            <a:r>
              <a:rPr lang="en-US" dirty="0" err="1" smtClean="0"/>
              <a:t>deviceB</a:t>
            </a:r>
            <a:r>
              <a:rPr lang="en-US" dirty="0" smtClean="0"/>
              <a:t>, WA, WB);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Copy </a:t>
            </a:r>
            <a:r>
              <a:rPr lang="en-US" dirty="0" smtClean="0"/>
              <a:t>result from device to host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cudaMemcpy</a:t>
            </a:r>
            <a:r>
              <a:rPr lang="en-US" dirty="0" smtClean="0"/>
              <a:t>(</a:t>
            </a:r>
            <a:r>
              <a:rPr lang="en-US" dirty="0" err="1" smtClean="0"/>
              <a:t>hostC</a:t>
            </a:r>
            <a:r>
              <a:rPr lang="en-US" dirty="0" smtClean="0"/>
              <a:t>, </a:t>
            </a:r>
            <a:r>
              <a:rPr lang="en-US" dirty="0" err="1" smtClean="0"/>
              <a:t>deviceC</a:t>
            </a:r>
            <a:r>
              <a:rPr lang="en-US" dirty="0" smtClean="0"/>
              <a:t>, </a:t>
            </a:r>
            <a:r>
              <a:rPr lang="en-US" dirty="0" err="1" smtClean="0"/>
              <a:t>memsizeC</a:t>
            </a:r>
            <a:r>
              <a:rPr lang="en-US" dirty="0" smtClean="0"/>
              <a:t>, </a:t>
            </a:r>
            <a:r>
              <a:rPr lang="en-US" dirty="0" err="1" smtClean="0"/>
              <a:t>cudaMemcpyDeviceToHost</a:t>
            </a:r>
            <a:r>
              <a:rPr lang="en-US" dirty="0" smtClean="0"/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Multiplication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#</a:t>
            </a:r>
            <a:r>
              <a:rPr lang="en-US" dirty="0" smtClean="0"/>
              <a:t>define BLOCK_SIZE </a:t>
            </a:r>
            <a:r>
              <a:rPr lang="en-US" b="1" dirty="0" smtClean="0"/>
              <a:t>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#define TILE_SIZE </a:t>
            </a:r>
            <a:r>
              <a:rPr lang="en-US" b="1" dirty="0" smtClean="0"/>
              <a:t>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#define WA </a:t>
            </a:r>
            <a:r>
              <a:rPr lang="en-US" b="1" dirty="0" smtClean="0"/>
              <a:t>1024</a:t>
            </a:r>
            <a:r>
              <a:rPr lang="en-US" dirty="0" smtClean="0"/>
              <a:t> // Matrix A width</a:t>
            </a:r>
            <a:br>
              <a:rPr lang="en-US" dirty="0" smtClean="0"/>
            </a:br>
            <a:r>
              <a:rPr lang="en-US" dirty="0" smtClean="0"/>
              <a:t>#define HA </a:t>
            </a:r>
            <a:r>
              <a:rPr lang="en-US" b="1" dirty="0" smtClean="0"/>
              <a:t>1024</a:t>
            </a:r>
            <a:r>
              <a:rPr lang="en-US" dirty="0" smtClean="0"/>
              <a:t> // Matrix A height</a:t>
            </a:r>
            <a:br>
              <a:rPr lang="en-US" dirty="0" smtClean="0"/>
            </a:br>
            <a:r>
              <a:rPr lang="en-US" dirty="0" smtClean="0"/>
              <a:t>#define WB </a:t>
            </a:r>
            <a:r>
              <a:rPr lang="en-US" b="1" dirty="0" smtClean="0"/>
              <a:t>1024</a:t>
            </a:r>
            <a:r>
              <a:rPr lang="en-US" dirty="0" smtClean="0"/>
              <a:t> // Matrix B width</a:t>
            </a:r>
            <a:br>
              <a:rPr lang="en-US" dirty="0" smtClean="0"/>
            </a:br>
            <a:r>
              <a:rPr lang="en-US" dirty="0" smtClean="0"/>
              <a:t>#define HB WA // Matrix B height</a:t>
            </a:r>
            <a:br>
              <a:rPr lang="en-US" dirty="0" smtClean="0"/>
            </a:br>
            <a:r>
              <a:rPr lang="en-US" dirty="0" smtClean="0"/>
              <a:t>#define WC WB // Matrix C width</a:t>
            </a:r>
            <a:br>
              <a:rPr lang="en-US" dirty="0" smtClean="0"/>
            </a:br>
            <a:r>
              <a:rPr lang="en-US" dirty="0" smtClean="0"/>
              <a:t>#define HC HA // Matrix C height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__global__ void</a:t>
            </a:r>
            <a:br>
              <a:rPr lang="en-US" dirty="0" smtClean="0"/>
            </a:br>
            <a:r>
              <a:rPr lang="en-US" dirty="0" err="1" smtClean="0"/>
              <a:t>matrixMul</a:t>
            </a:r>
            <a:r>
              <a:rPr lang="en-US" dirty="0" smtClean="0"/>
              <a:t>( float* C, float* A, float* B,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wB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2D </a:t>
            </a:r>
            <a:r>
              <a:rPr lang="en-US" dirty="0" smtClean="0"/>
              <a:t>Thread ID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= </a:t>
            </a:r>
            <a:r>
              <a:rPr lang="en-US" b="1" dirty="0" err="1" smtClean="0"/>
              <a:t>blockIdx.x</a:t>
            </a:r>
            <a:r>
              <a:rPr lang="en-US" b="1" dirty="0" smtClean="0"/>
              <a:t> * TILE_SIZE + </a:t>
            </a:r>
            <a:r>
              <a:rPr lang="en-US" b="1" dirty="0" err="1" smtClean="0"/>
              <a:t>threadIdx.x</a:t>
            </a:r>
            <a:r>
              <a:rPr lang="en-US" b="1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ty</a:t>
            </a:r>
            <a:r>
              <a:rPr lang="en-US" dirty="0" smtClean="0"/>
              <a:t> = </a:t>
            </a:r>
            <a:r>
              <a:rPr lang="en-US" b="1" dirty="0" err="1" smtClean="0"/>
              <a:t>blockIdx.y</a:t>
            </a:r>
            <a:r>
              <a:rPr lang="en-US" b="1" dirty="0" smtClean="0"/>
              <a:t> * TILE_SIZE + </a:t>
            </a:r>
            <a:r>
              <a:rPr lang="en-US" b="1" dirty="0" err="1" smtClean="0"/>
              <a:t>threadIdx.y</a:t>
            </a:r>
            <a:r>
              <a:rPr lang="en-US" b="1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float </a:t>
            </a:r>
            <a:r>
              <a:rPr lang="en-US" dirty="0" smtClean="0"/>
              <a:t>value = 0;</a:t>
            </a:r>
            <a:br>
              <a:rPr lang="en-US" dirty="0" smtClean="0"/>
            </a:br>
            <a:r>
              <a:rPr lang="en-US" dirty="0" smtClean="0"/>
              <a:t>	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wA</a:t>
            </a:r>
            <a:r>
              <a:rPr lang="en-US" dirty="0" smtClean="0"/>
              <a:t>; ++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float </a:t>
            </a:r>
            <a:r>
              <a:rPr lang="en-US" dirty="0" err="1" smtClean="0"/>
              <a:t>elementA</a:t>
            </a:r>
            <a:r>
              <a:rPr lang="en-US" dirty="0" smtClean="0"/>
              <a:t> = </a:t>
            </a:r>
            <a:r>
              <a:rPr lang="en-US" b="1" dirty="0" smtClean="0"/>
              <a:t>A[</a:t>
            </a:r>
            <a:r>
              <a:rPr lang="en-US" b="1" dirty="0" err="1" smtClean="0"/>
              <a:t>ty</a:t>
            </a:r>
            <a:r>
              <a:rPr lang="en-US" b="1" dirty="0" smtClean="0"/>
              <a:t> * </a:t>
            </a:r>
            <a:r>
              <a:rPr lang="en-US" b="1" dirty="0" err="1" smtClean="0"/>
              <a:t>wA</a:t>
            </a:r>
            <a:r>
              <a:rPr lang="en-US" b="1" dirty="0" smtClean="0"/>
              <a:t> + </a:t>
            </a:r>
            <a:r>
              <a:rPr lang="en-US" b="1" dirty="0" err="1" smtClean="0"/>
              <a:t>i</a:t>
            </a:r>
            <a:r>
              <a:rPr lang="en-US" b="1" dirty="0" smtClean="0"/>
              <a:t>];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float </a:t>
            </a:r>
            <a:r>
              <a:rPr lang="en-US" dirty="0" err="1" smtClean="0"/>
              <a:t>elementB</a:t>
            </a:r>
            <a:r>
              <a:rPr lang="en-US" dirty="0" smtClean="0"/>
              <a:t> = </a:t>
            </a:r>
            <a:r>
              <a:rPr lang="en-US" b="1" dirty="0" smtClean="0"/>
              <a:t>B[</a:t>
            </a:r>
            <a:r>
              <a:rPr lang="en-US" b="1" dirty="0" err="1" smtClean="0"/>
              <a:t>i</a:t>
            </a:r>
            <a:r>
              <a:rPr lang="en-US" b="1" dirty="0" smtClean="0"/>
              <a:t> * </a:t>
            </a:r>
            <a:r>
              <a:rPr lang="en-US" b="1" dirty="0" err="1" smtClean="0"/>
              <a:t>wB</a:t>
            </a:r>
            <a:r>
              <a:rPr lang="en-US" b="1" dirty="0" smtClean="0"/>
              <a:t> + </a:t>
            </a:r>
            <a:r>
              <a:rPr lang="en-US" b="1" dirty="0" err="1" smtClean="0"/>
              <a:t>tx</a:t>
            </a:r>
            <a:r>
              <a:rPr lang="en-US" b="1" dirty="0" smtClean="0"/>
              <a:t>];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value </a:t>
            </a:r>
            <a:r>
              <a:rPr lang="en-US" dirty="0" smtClean="0"/>
              <a:t>+= </a:t>
            </a:r>
            <a:r>
              <a:rPr lang="en-US" dirty="0" err="1" smtClean="0"/>
              <a:t>elementA</a:t>
            </a:r>
            <a:r>
              <a:rPr lang="en-US" dirty="0" smtClean="0"/>
              <a:t> * </a:t>
            </a:r>
            <a:r>
              <a:rPr lang="en-US" dirty="0" err="1" smtClean="0"/>
              <a:t>elementB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}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C[</a:t>
            </a:r>
            <a:r>
              <a:rPr lang="en-US" b="1" dirty="0" err="1" smtClean="0"/>
              <a:t>ty</a:t>
            </a:r>
            <a:r>
              <a:rPr lang="en-US" b="1" dirty="0" smtClean="0"/>
              <a:t> </a:t>
            </a:r>
            <a:r>
              <a:rPr lang="en-US" b="1" dirty="0" smtClean="0"/>
              <a:t>* </a:t>
            </a:r>
            <a:r>
              <a:rPr lang="en-US" b="1" dirty="0" err="1" smtClean="0"/>
              <a:t>wA</a:t>
            </a:r>
            <a:r>
              <a:rPr lang="en-US" b="1" dirty="0" smtClean="0"/>
              <a:t> + </a:t>
            </a:r>
            <a:r>
              <a:rPr lang="en-US" b="1" dirty="0" err="1" smtClean="0"/>
              <a:t>tx</a:t>
            </a:r>
            <a:r>
              <a:rPr lang="en-US" b="1" dirty="0" smtClean="0"/>
              <a:t>]</a:t>
            </a:r>
            <a:r>
              <a:rPr lang="en-US" dirty="0" smtClean="0"/>
              <a:t> = value;</a:t>
            </a:r>
            <a:br>
              <a:rPr lang="en-US" dirty="0" smtClean="0"/>
            </a:br>
            <a:r>
              <a:rPr lang="en-US" dirty="0" smtClean="0"/>
              <a:t>}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Applications </a:t>
            </a:r>
            <a:r>
              <a:rPr lang="en-CA" dirty="0" smtClean="0"/>
              <a:t>of CUDA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US" dirty="0" smtClean="0"/>
              <a:t>GPU-Based Cone Beam Computed </a:t>
            </a:r>
            <a:r>
              <a:rPr lang="en-US" dirty="0" smtClean="0"/>
              <a:t>Tomography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Particle Swarm Optimization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GPU-Based Cone Beam Computed Tomography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170" name="Picture 2" descr="File:64 slice scan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2514600"/>
            <a:ext cx="5095875" cy="3820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GPU-Based Cone Beam Computed Tomography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6562" name="Picture 2" descr="File:Computed tomography of human brain - lar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2438400"/>
            <a:ext cx="5562600" cy="39633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Sequential programs take too long to execute for computationally expensive problems</a:t>
            </a:r>
          </a:p>
          <a:p>
            <a:r>
              <a:rPr lang="en-CA" dirty="0" smtClean="0"/>
              <a:t>These problems beg for parallelism</a:t>
            </a:r>
          </a:p>
          <a:p>
            <a:r>
              <a:rPr lang="en-CA" dirty="0" smtClean="0"/>
              <a:t>Our desktops and laptops are not performing to their potential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CT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Scans take 60 seconds</a:t>
            </a:r>
          </a:p>
          <a:p>
            <a:r>
              <a:rPr lang="en-CA" dirty="0" smtClean="0"/>
              <a:t>3D Reconstruction takes 30 minutes – hours</a:t>
            </a:r>
          </a:p>
          <a:p>
            <a:r>
              <a:rPr lang="en-CA" dirty="0" smtClean="0"/>
              <a:t>Used an NVIDIA </a:t>
            </a:r>
            <a:r>
              <a:rPr lang="en-CA" dirty="0" err="1" smtClean="0"/>
              <a:t>GeForce</a:t>
            </a:r>
            <a:r>
              <a:rPr lang="en-CA" dirty="0" smtClean="0"/>
              <a:t> 8800 </a:t>
            </a:r>
            <a:r>
              <a:rPr lang="en-CA" dirty="0" smtClean="0"/>
              <a:t>GT</a:t>
            </a:r>
          </a:p>
          <a:p>
            <a:pPr lvl="1"/>
            <a:r>
              <a:rPr lang="en-CA" dirty="0" smtClean="0"/>
              <a:t>112 Stream processors</a:t>
            </a:r>
          </a:p>
          <a:p>
            <a:pPr lvl="1"/>
            <a:r>
              <a:rPr lang="en-CA" dirty="0" smtClean="0"/>
              <a:t>366 </a:t>
            </a:r>
            <a:r>
              <a:rPr lang="en-CA" dirty="0" err="1" smtClean="0"/>
              <a:t>GFlops</a:t>
            </a:r>
            <a:endParaRPr lang="en-CA" dirty="0" smtClean="0"/>
          </a:p>
          <a:p>
            <a:r>
              <a:rPr lang="en-CA" dirty="0" smtClean="0"/>
              <a:t>Reduced to as low as 5 seconds on the GPU using CUDA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85800"/>
            <a:ext cx="2928937" cy="212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Particle Swarm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Split Particle updates into kernels</a:t>
            </a:r>
          </a:p>
          <a:p>
            <a:r>
              <a:rPr lang="en-CA" dirty="0" smtClean="0"/>
              <a:t>Kernel handles updates and </a:t>
            </a:r>
            <a:br>
              <a:rPr lang="en-CA" dirty="0" smtClean="0"/>
            </a:br>
            <a:r>
              <a:rPr lang="en-CA" dirty="0" smtClean="0"/>
              <a:t>fitness evaluation</a:t>
            </a:r>
          </a:p>
          <a:p>
            <a:r>
              <a:rPr lang="en-CA" dirty="0" smtClean="0"/>
              <a:t>Global memory contains best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15" y="4114800"/>
            <a:ext cx="39941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Particle Swarm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Results:</a:t>
            </a:r>
          </a:p>
          <a:p>
            <a:r>
              <a:rPr lang="en-CA" dirty="0" smtClean="0"/>
              <a:t>As Dimensions and swarm count increases overall speedup increases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0"/>
            <a:ext cx="4048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Genetic Algorithms</a:t>
            </a:r>
          </a:p>
          <a:p>
            <a:r>
              <a:rPr lang="en-CA" dirty="0" smtClean="0"/>
              <a:t>Particle Swarm Optimization</a:t>
            </a:r>
          </a:p>
          <a:p>
            <a:r>
              <a:rPr lang="en-CA" dirty="0" smtClean="0"/>
              <a:t>Neural Networks</a:t>
            </a:r>
          </a:p>
          <a:p>
            <a:r>
              <a:rPr lang="en-CA" dirty="0" smtClean="0"/>
              <a:t>Graphical Applications</a:t>
            </a:r>
          </a:p>
          <a:p>
            <a:r>
              <a:rPr lang="en-CA" dirty="0" smtClean="0"/>
              <a:t>Image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 Video of Particle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www.youtube.com/watch?v=RqduA7myZok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28051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 CUDA is an architecture which allows programmers to access the power of the GPU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Useful for computationally expensive problems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Programmers can obtain significant speedups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those interested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CUDA Downloads:</a:t>
            </a:r>
          </a:p>
          <a:p>
            <a:pPr lvl="1"/>
            <a:r>
              <a:rPr lang="en-US" dirty="0" smtClean="0">
                <a:hlinkClick r:id="rId2"/>
              </a:rPr>
              <a:t>http://developer.nvidia.com/object/cuda_3_0_downloads.html</a:t>
            </a:r>
            <a:endParaRPr lang="en-US" dirty="0" smtClean="0"/>
          </a:p>
          <a:p>
            <a:r>
              <a:rPr lang="en-CA" dirty="0" smtClean="0"/>
              <a:t>CUDA Resources:</a:t>
            </a:r>
          </a:p>
          <a:p>
            <a:pPr lvl="1"/>
            <a:r>
              <a:rPr lang="en-CA" dirty="0" smtClean="0">
                <a:hlinkClick r:id="rId3"/>
              </a:rPr>
              <a:t>http://developer.nvidia.com/object/gpucomputing.html</a:t>
            </a:r>
            <a:endParaRPr lang="en-CA" dirty="0" smtClean="0"/>
          </a:p>
          <a:p>
            <a:r>
              <a:rPr lang="en-CA" dirty="0" smtClean="0"/>
              <a:t>CUDA Community Showcase:</a:t>
            </a:r>
          </a:p>
          <a:p>
            <a:pPr lvl="1"/>
            <a:r>
              <a:rPr lang="en-US" dirty="0" smtClean="0">
                <a:hlinkClick r:id="rId4"/>
              </a:rPr>
              <a:t>http://www.nvidia.com/object/cuda_apps_flash_new.html</a:t>
            </a:r>
            <a:endParaRPr lang="en-US" dirty="0" smtClean="0"/>
          </a:p>
          <a:p>
            <a:r>
              <a:rPr lang="en-CA" dirty="0" smtClean="0"/>
              <a:t>CUDA Industry Solutions:</a:t>
            </a:r>
          </a:p>
          <a:p>
            <a:pPr lvl="1"/>
            <a:r>
              <a:rPr lang="en-US" dirty="0" smtClean="0"/>
              <a:t>http://www.nvidia.com/object/tesla_computing_solutions.html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9458" name="Picture 2" descr="http://www.bostonherald.com/blogs/sports/rap_sheet/wp-content/uploads/2009/11/question-mark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351" y="3581400"/>
            <a:ext cx="3577298" cy="28978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http://www.nvidia.com/object/cuda_home_new.html</a:t>
            </a:r>
          </a:p>
          <a:p>
            <a:r>
              <a:rPr lang="en-US" dirty="0" smtClean="0">
                <a:hlinkClick r:id="rId2"/>
              </a:rPr>
              <a:t>http://developer.nvidia.com/object/gpucomputing.html</a:t>
            </a:r>
          </a:p>
          <a:p>
            <a:r>
              <a:rPr lang="en-US" dirty="0" smtClean="0">
                <a:hlinkClick r:id="rId2"/>
              </a:rPr>
              <a:t>http://gpgpu-computing.blogspot.com/2009/08/hitting-wall.html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http://en.wikipedia.org/wiki/CUDA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www.cse.buffalo.edu/hpmiccai/pdf/HPMICCAI2008-R3.pdf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www.gpgpgpu.com/gecco2009/1.pdf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Compute Unified Device Architecture</a:t>
            </a:r>
          </a:p>
          <a:p>
            <a:r>
              <a:rPr lang="en-CA" dirty="0" smtClean="0"/>
              <a:t>Parallel Computing architecture</a:t>
            </a:r>
          </a:p>
          <a:p>
            <a:r>
              <a:rPr lang="en-CA" dirty="0" smtClean="0"/>
              <a:t>Harnesses the power of the GPU</a:t>
            </a:r>
          </a:p>
          <a:p>
            <a:r>
              <a:rPr lang="en-CA" dirty="0" smtClean="0"/>
              <a:t>GPGPU (General Purpose computing on GPUs)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482" name="Picture 2" descr="http://homepage.mac.com/swain/Macinchem/page5/files/nv_cuda_2d_color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4271772"/>
            <a:ext cx="4000500" cy="24243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should we care?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Gain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42" name="Picture 2" descr="http://www.serc.iisc.ernet.in/ComputingFacilities/images/heterogenousCompu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71600"/>
            <a:ext cx="3429000" cy="1507787"/>
          </a:xfrm>
          <a:prstGeom prst="rect">
            <a:avLst/>
          </a:prstGeom>
          <a:noFill/>
        </p:spPr>
      </p:pic>
      <p:pic>
        <p:nvPicPr>
          <p:cNvPr id="34818" name="Picture 2" descr="http://www.ixbt.com/video3/images/cuda/gflo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75" y="3276600"/>
            <a:ext cx="5048250" cy="2857500"/>
          </a:xfrm>
          <a:prstGeom prst="rect">
            <a:avLst/>
          </a:prstGeom>
          <a:noFill/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en-CA" dirty="0" smtClean="0"/>
              <a:t>Co-Computing</a:t>
            </a:r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Computational Biology, Bio-informatics and Life Sciences</a:t>
            </a:r>
          </a:p>
          <a:p>
            <a:r>
              <a:rPr lang="en-CA" dirty="0" smtClean="0"/>
              <a:t>Computer Vision</a:t>
            </a:r>
          </a:p>
          <a:p>
            <a:r>
              <a:rPr lang="en-CA" dirty="0" smtClean="0"/>
              <a:t>Computational </a:t>
            </a:r>
            <a:r>
              <a:rPr lang="en-CA" dirty="0" smtClean="0"/>
              <a:t>Electromagnetics </a:t>
            </a:r>
            <a:r>
              <a:rPr lang="en-CA" dirty="0" smtClean="0"/>
              <a:t>and Electrodynamics</a:t>
            </a:r>
          </a:p>
          <a:p>
            <a:r>
              <a:rPr lang="en-CA" dirty="0" smtClean="0"/>
              <a:t>Fluid Dynamics simulation</a:t>
            </a:r>
          </a:p>
          <a:p>
            <a:r>
              <a:rPr lang="en-CA" dirty="0" smtClean="0"/>
              <a:t>Ray Tracing</a:t>
            </a:r>
          </a:p>
          <a:p>
            <a:r>
              <a:rPr lang="en-CA" dirty="0" smtClean="0"/>
              <a:t>Molecular Dynamics</a:t>
            </a:r>
          </a:p>
          <a:p>
            <a:r>
              <a:rPr lang="en-CA" dirty="0" smtClean="0"/>
              <a:t>Medical Imaging and Applications</a:t>
            </a:r>
          </a:p>
          <a:p>
            <a:r>
              <a:rPr lang="en-CA" dirty="0" smtClean="0"/>
              <a:t>Geographical Applications</a:t>
            </a:r>
          </a:p>
          <a:p>
            <a:r>
              <a:rPr lang="en-CA" dirty="0" smtClean="0"/>
              <a:t>Computational Chemistry</a:t>
            </a:r>
          </a:p>
          <a:p>
            <a:r>
              <a:rPr lang="en-CA" dirty="0" smtClean="0"/>
              <a:t>Financial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Jobs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 just for Hobby &amp; Academia</a:t>
            </a:r>
          </a:p>
          <a:p>
            <a:r>
              <a:rPr lang="en-CA" dirty="0" smtClean="0"/>
              <a:t>Interesting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0BA8-C4E1-4403-A452-9FC03238EE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5029200" cy="299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1411</TotalTime>
  <Words>1266</Words>
  <Application>Microsoft Office PowerPoint</Application>
  <PresentationFormat>On-screen Show (4:3)</PresentationFormat>
  <Paragraphs>364</Paragraphs>
  <Slides>49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Urban</vt:lpstr>
      <vt:lpstr>CUDA Continued</vt:lpstr>
      <vt:lpstr>Last class of Undergrad</vt:lpstr>
      <vt:lpstr>Material to be Covered</vt:lpstr>
      <vt:lpstr>The Problem</vt:lpstr>
      <vt:lpstr>What is CUDA?</vt:lpstr>
      <vt:lpstr>Why should we care?</vt:lpstr>
      <vt:lpstr>Performance Gain</vt:lpstr>
      <vt:lpstr>Applications</vt:lpstr>
      <vt:lpstr>Jobs</vt:lpstr>
      <vt:lpstr>Stay ahead of the Curve</vt:lpstr>
      <vt:lpstr>New Video Card I Just Bought</vt:lpstr>
      <vt:lpstr>CUDA Review</vt:lpstr>
      <vt:lpstr>Programming Model</vt:lpstr>
      <vt:lpstr>Graphics Card</vt:lpstr>
      <vt:lpstr>CUDA</vt:lpstr>
      <vt:lpstr>CUDA</vt:lpstr>
      <vt:lpstr>CUDA</vt:lpstr>
      <vt:lpstr>CUDA Architecture</vt:lpstr>
      <vt:lpstr>CUDA Architecture</vt:lpstr>
      <vt:lpstr>CUDA Architecture</vt:lpstr>
      <vt:lpstr>CUDA Architecture</vt:lpstr>
      <vt:lpstr>Thread Blocks</vt:lpstr>
      <vt:lpstr>Kernels and Threads</vt:lpstr>
      <vt:lpstr>CUDA</vt:lpstr>
      <vt:lpstr>Programming Example</vt:lpstr>
      <vt:lpstr>Matrix Multiplication</vt:lpstr>
      <vt:lpstr>Some Matrix Problem</vt:lpstr>
      <vt:lpstr>Parallel Decomposition</vt:lpstr>
      <vt:lpstr>Parallel Decomposition</vt:lpstr>
      <vt:lpstr>Matrix Multiplication Code Example</vt:lpstr>
      <vt:lpstr>Matrix Multiplication in C for CUDA</vt:lpstr>
      <vt:lpstr>Matrix Multiplication - Kernel</vt:lpstr>
      <vt:lpstr>Matrix Multiplication – Final Touches</vt:lpstr>
      <vt:lpstr>Matrix Mutliplication</vt:lpstr>
      <vt:lpstr>Matrix Multiplication – Part 2</vt:lpstr>
      <vt:lpstr>Matrix Multiplication – Part 2</vt:lpstr>
      <vt:lpstr>Applications of CUDA</vt:lpstr>
      <vt:lpstr>GPU-Based Cone Beam Computed Tomography</vt:lpstr>
      <vt:lpstr>GPU-Based Cone Beam Computed Tomography</vt:lpstr>
      <vt:lpstr>CT Scans</vt:lpstr>
      <vt:lpstr>Particle Swarm Optimization</vt:lpstr>
      <vt:lpstr>Particle Swarm Optimization</vt:lpstr>
      <vt:lpstr>Other Applications</vt:lpstr>
      <vt:lpstr>Fun Video of Particle Physics</vt:lpstr>
      <vt:lpstr>Conclusion</vt:lpstr>
      <vt:lpstr>For those interested</vt:lpstr>
      <vt:lpstr>Questions</vt:lpstr>
      <vt:lpstr>References</vt:lpstr>
      <vt:lpstr>References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</dc:title>
  <dc:creator>Adrian</dc:creator>
  <cp:lastModifiedBy>Adrian</cp:lastModifiedBy>
  <cp:revision>163</cp:revision>
  <dcterms:created xsi:type="dcterms:W3CDTF">2010-03-24T19:46:21Z</dcterms:created>
  <dcterms:modified xsi:type="dcterms:W3CDTF">2010-04-13T18:36:10Z</dcterms:modified>
</cp:coreProperties>
</file>