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3" r:id="rId9"/>
    <p:sldId id="266" r:id="rId10"/>
    <p:sldId id="267" r:id="rId11"/>
    <p:sldId id="265" r:id="rId12"/>
    <p:sldId id="268" r:id="rId13"/>
    <p:sldId id="284" r:id="rId14"/>
    <p:sldId id="274" r:id="rId15"/>
    <p:sldId id="264" r:id="rId16"/>
    <p:sldId id="269" r:id="rId17"/>
    <p:sldId id="270" r:id="rId18"/>
    <p:sldId id="271" r:id="rId19"/>
    <p:sldId id="272" r:id="rId20"/>
    <p:sldId id="273" r:id="rId21"/>
    <p:sldId id="275" r:id="rId22"/>
    <p:sldId id="277" r:id="rId23"/>
    <p:sldId id="276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9220200" cy="6934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FF"/>
    <a:srgbClr val="FF0066"/>
    <a:srgbClr val="66FF33"/>
    <a:srgbClr val="000099"/>
    <a:srgbClr val="009900"/>
    <a:srgbClr val="99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705" autoAdjust="0"/>
  </p:normalViewPr>
  <p:slideViewPr>
    <p:cSldViewPr>
      <p:cViewPr>
        <p:scale>
          <a:sx n="100" d="100"/>
          <a:sy n="100" d="100"/>
        </p:scale>
        <p:origin x="-306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995896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4304" y="1"/>
            <a:ext cx="3995896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86538"/>
            <a:ext cx="399589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304" y="6586538"/>
            <a:ext cx="3995896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1" tIns="46195" rIns="92391" bIns="4619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7E828A-5C3C-40F4-B0BB-63AC1AA012C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875" y="0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1C21B-1D93-473C-A08B-D279B5F10748}" type="datetimeFigureOut">
              <a:rPr lang="en-US" smtClean="0"/>
              <a:pPr/>
              <a:t>5/31/2011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6550" y="520700"/>
            <a:ext cx="3467100" cy="2600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294063"/>
            <a:ext cx="7375525" cy="3119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86538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875" y="6586538"/>
            <a:ext cx="3995738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9C907-288F-4ECD-BE77-DEE8351B94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CD68C-6CE3-484B-938C-CD42E9148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6E0F-6983-4B87-B375-EAB2A052B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C2724-BA47-47F1-8111-E1EC972F4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DE964-D73A-45AA-9A46-AFC9CADD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B0F89C-B7D8-4510-B42B-BDF3E6CF3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0FB2A-AD6E-4447-B895-4361944DF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E1AC-344A-4906-8728-9EFA0C543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A975A-81F3-4191-9D37-824524552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C744-A64D-4C7A-B6A3-3EFC39B72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618CB-7F40-4A99-9898-9A1A615E8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8A9E0-05BA-4D04-AEE9-CD5FFDE04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D3CC1-4FE1-4BA9-ABD6-C89BCA3C3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E4207-7DDC-479A-B418-74155A999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0D94431-13D8-4A66-90B7-A80DC097B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2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19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93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68313" y="188913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14375" y="1500188"/>
            <a:ext cx="7772400" cy="1457325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Evolution of Stochastic Bio-Networks Using Summed Rank Strategies</a:t>
            </a:r>
            <a:endParaRPr lang="en-CA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313" y="3500438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Brian J. Ross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CA" sz="1800" dirty="0" smtClean="0"/>
              <a:t>Brock University</a:t>
            </a:r>
          </a:p>
          <a:p>
            <a:pPr eaLnBrk="1" hangingPunct="1"/>
            <a:r>
              <a:rPr lang="en-CA" sz="1800" dirty="0" smtClean="0"/>
              <a:t>Department of Computer Science</a:t>
            </a:r>
          </a:p>
          <a:p>
            <a:pPr eaLnBrk="1" hangingPunct="1"/>
            <a:r>
              <a:rPr lang="en-CA" sz="1800" dirty="0" smtClean="0"/>
              <a:t>St. Catharines, Ontario, </a:t>
            </a:r>
          </a:p>
          <a:p>
            <a:pPr eaLnBrk="1" hangingPunct="1"/>
            <a:r>
              <a:rPr lang="en-CA" sz="1800" dirty="0" smtClean="0"/>
              <a:t>Canada L2S 3A1</a:t>
            </a:r>
          </a:p>
          <a:p>
            <a:pPr eaLnBrk="1" hangingPunct="1"/>
            <a:r>
              <a:rPr lang="en-CA" sz="1800" dirty="0" err="1" smtClean="0"/>
              <a:t>bross@brocku.ca</a:t>
            </a:r>
            <a:endParaRPr lang="en-CA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6CD68C-6CE3-484B-938C-CD42E9148C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calculus: context free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1972816"/>
          </a:xfrm>
        </p:spPr>
        <p:txBody>
          <a:bodyPr/>
          <a:lstStyle/>
          <a:p>
            <a:r>
              <a:rPr lang="en-US" dirty="0" smtClean="0"/>
              <a:t>Grammar-guided GP: DCTG-GP</a:t>
            </a:r>
          </a:p>
          <a:p>
            <a:pPr lvl="1"/>
            <a:r>
              <a:rPr lang="en-US" dirty="0" smtClean="0"/>
              <a:t>Prolog-based</a:t>
            </a:r>
          </a:p>
          <a:p>
            <a:pPr lvl="1"/>
            <a:r>
              <a:rPr lang="en-US" dirty="0" smtClean="0"/>
              <a:t>DCTG: define syntax and semantics in one framework</a:t>
            </a:r>
          </a:p>
          <a:p>
            <a:pPr lvl="1"/>
            <a:r>
              <a:rPr lang="en-US" dirty="0" smtClean="0"/>
              <a:t>syntactic, knowledge-based constraints easy to introduce</a:t>
            </a:r>
          </a:p>
          <a:p>
            <a:pPr lvl="1"/>
            <a:r>
              <a:rPr lang="en-US" dirty="0" smtClean="0"/>
              <a:t>exploration of more sensible areas of search space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2050" name="Picture 2" descr="Z:\tex\cec2011_spi_gp_mop\CEC seminar\spi_cf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801109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series: highly studied phenomena</a:t>
            </a:r>
          </a:p>
          <a:p>
            <a:pPr lvl="1"/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prediction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financial prediction, weather forecasting,...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Imada</a:t>
            </a:r>
            <a:r>
              <a:rPr lang="en-US" dirty="0" smtClean="0"/>
              <a:t> (2009) used statistical features to characterize stochastic process behaviours</a:t>
            </a:r>
          </a:p>
          <a:p>
            <a:pPr lvl="1"/>
            <a:r>
              <a:rPr lang="en-US" dirty="0" smtClean="0"/>
              <a:t>based on those in [</a:t>
            </a:r>
            <a:r>
              <a:rPr lang="en-US" dirty="0" err="1" smtClean="0"/>
              <a:t>Nanopoulos</a:t>
            </a:r>
            <a:r>
              <a:rPr lang="en-US" dirty="0" smtClean="0"/>
              <a:t> et al 2001; Wang et al. 2006]</a:t>
            </a:r>
          </a:p>
          <a:p>
            <a:pPr lvl="1"/>
            <a:r>
              <a:rPr lang="en-US" dirty="0" smtClean="0"/>
              <a:t>stochastic, noisy behaviours can be reasonably characterized</a:t>
            </a:r>
          </a:p>
          <a:p>
            <a:pPr lvl="1"/>
            <a:r>
              <a:rPr lang="en-US" dirty="0" smtClean="0"/>
              <a:t>The general problem is intractable:  time series for Turing machine states.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selectively used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</a:t>
            </a:r>
            <a:r>
              <a:rPr lang="en-US" dirty="0" smtClean="0"/>
              <a:t>: mean</a:t>
            </a:r>
          </a:p>
          <a:p>
            <a:r>
              <a:rPr lang="en-US" dirty="0" smtClean="0"/>
              <a:t>σ: standard deviation</a:t>
            </a:r>
          </a:p>
          <a:p>
            <a:r>
              <a:rPr lang="en-US" dirty="0" smtClean="0"/>
              <a:t>Kurtosis: </a:t>
            </a:r>
            <a:r>
              <a:rPr lang="en-US" dirty="0" err="1" smtClean="0"/>
              <a:t>peakness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 normal distribution</a:t>
            </a:r>
          </a:p>
          <a:p>
            <a:r>
              <a:rPr lang="en-US" dirty="0" smtClean="0"/>
              <a:t>Serial correlation (sc): fit to white noise model</a:t>
            </a:r>
          </a:p>
          <a:p>
            <a:r>
              <a:rPr lang="en-US" dirty="0" smtClean="0"/>
              <a:t>Chaos: sensitivity on initial values</a:t>
            </a:r>
          </a:p>
          <a:p>
            <a:r>
              <a:rPr lang="en-US" dirty="0" err="1" smtClean="0"/>
              <a:t>Teravirta</a:t>
            </a:r>
            <a:r>
              <a:rPr lang="en-US" dirty="0" smtClean="0"/>
              <a:t>: degree on non-linearity</a:t>
            </a:r>
          </a:p>
          <a:p>
            <a:r>
              <a:rPr lang="en-US" dirty="0" smtClean="0"/>
              <a:t>Adjusted frequency: cyclic activity of possibly varying 				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stochastic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n-US" dirty="0" smtClean="0"/>
              <a:t>One process may produce different behaviours...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 scores will vary accordingly: fitness noise.</a:t>
            </a:r>
          </a:p>
          <a:p>
            <a:pPr lvl="1"/>
            <a:r>
              <a:rPr lang="en-US" smtClean="0"/>
              <a:t>Might </a:t>
            </a:r>
            <a:r>
              <a:rPr lang="en-US" dirty="0" smtClean="0"/>
              <a:t>perform multiple interpretations per fitness evaluation.</a:t>
            </a:r>
          </a:p>
          <a:p>
            <a:r>
              <a:rPr lang="en-US" dirty="0" smtClean="0"/>
              <a:t>How to identify a solution from a run?</a:t>
            </a:r>
          </a:p>
          <a:p>
            <a:pPr lvl="1"/>
            <a:r>
              <a:rPr lang="en-US" dirty="0" smtClean="0"/>
              <a:t>“Best” score may be accidentally good.</a:t>
            </a:r>
          </a:p>
          <a:p>
            <a:pPr lvl="1"/>
            <a:r>
              <a:rPr lang="en-US" dirty="0" smtClean="0"/>
              <a:t>A higher quality solution might have a worse score, due to statistical chance.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1030" name="Picture 6" descr="C:\Documents and Settings\bross.MSAD\Desktop\re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2522660" cy="2077988"/>
          </a:xfrm>
          <a:prstGeom prst="rect">
            <a:avLst/>
          </a:prstGeom>
          <a:noFill/>
        </p:spPr>
      </p:pic>
      <p:pic>
        <p:nvPicPr>
          <p:cNvPr id="1033" name="Picture 9" descr="C:\Documents and Settings\bross.MSAD\Desktop\re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72816"/>
            <a:ext cx="2487662" cy="2025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target behaviours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smtClean="0"/>
              <a:t>Target SPI model simulated 1000 times.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smtClean="0"/>
              <a:t>Mean and standard deviation for all feature values determined.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 smtClean="0"/>
              <a:t>Candidate features selected:</a:t>
            </a:r>
          </a:p>
          <a:p>
            <a:pPr marL="857250" lvl="1" indent="-457200">
              <a:buSzPct val="100000"/>
              <a:buFont typeface="+mj-lt"/>
              <a:buAutoNum type="alphaLcParenR"/>
            </a:pPr>
            <a:r>
              <a:rPr lang="en-US" dirty="0" smtClean="0"/>
              <a:t>Stability(z-score):</a:t>
            </a:r>
          </a:p>
          <a:p>
            <a:pPr marL="857250" lvl="1" indent="-457200">
              <a:buSzPct val="100000"/>
              <a:buFont typeface="+mj-lt"/>
              <a:buAutoNum type="alphaLcParenR"/>
            </a:pPr>
            <a:endParaRPr lang="en-US" dirty="0" smtClean="0"/>
          </a:p>
          <a:p>
            <a:pPr marL="857250" lvl="1" indent="-457200">
              <a:buSzPct val="100000"/>
              <a:buFont typeface="+mj-lt"/>
              <a:buAutoNum type="alphaLcParenR"/>
            </a:pPr>
            <a:endParaRPr lang="en-US" dirty="0" smtClean="0"/>
          </a:p>
          <a:p>
            <a:pPr marL="857250" lvl="1" indent="-457200">
              <a:buSzPct val="100000"/>
              <a:buFont typeface="+mj-lt"/>
              <a:buAutoNum type="alphaLcParenR"/>
            </a:pPr>
            <a:endParaRPr lang="en-US" dirty="0" smtClean="0"/>
          </a:p>
          <a:p>
            <a:pPr marL="857250" lvl="1" indent="-457200">
              <a:buSzPct val="100000"/>
              <a:buFont typeface="+mj-lt"/>
              <a:buAutoNum type="alphaLcParenR"/>
            </a:pPr>
            <a:r>
              <a:rPr lang="en-US" dirty="0" smtClean="0"/>
              <a:t>Select features based on stability, and perceived value of that feature for target behaviour of interest.</a:t>
            </a:r>
          </a:p>
          <a:p>
            <a:pPr marL="857250" lvl="1" indent="-457200">
              <a:buFont typeface="+mj-lt"/>
              <a:buAutoNum type="alphaLcParenR"/>
            </a:pPr>
            <a:endParaRPr lang="en-US" dirty="0" smtClean="0"/>
          </a:p>
          <a:p>
            <a:pPr marL="857250" lvl="1" indent="-457200"/>
            <a:r>
              <a:rPr lang="en-US" dirty="0" smtClean="0"/>
              <a:t>Note: Some features may be more stable than others. </a:t>
            </a:r>
          </a:p>
          <a:p>
            <a:pPr marL="857250" lvl="1" indent="-457200">
              <a:buNone/>
            </a:pPr>
            <a:r>
              <a:rPr lang="en-US" dirty="0" smtClean="0"/>
              <a:t>       This does not necessarily mean they are descriptively valuable.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6147" name="Picture 3" descr="Z:\tex\cec2011_spi_gp_mop\CEC seminar\stabil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429000"/>
            <a:ext cx="2476500" cy="85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1. </a:t>
            </a:r>
            <a:r>
              <a:rPr lang="en-US" dirty="0" err="1" smtClean="0"/>
              <a:t>Lotka-Volterra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en-US" dirty="0" smtClean="0"/>
              <a:t>Dynamic model of predator-prey equilibrium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3074" name="Picture 2" descr="Z:\tex\cec2011_spi_gp_mop\lot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3767504" cy="2592288"/>
          </a:xfrm>
          <a:prstGeom prst="rect">
            <a:avLst/>
          </a:prstGeom>
          <a:noFill/>
        </p:spPr>
      </p:pic>
      <p:pic>
        <p:nvPicPr>
          <p:cNvPr id="3075" name="Picture 3" descr="Z:\tex\cec2011_spi_gp_mop\CEC seminar\lotka_s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5191126" cy="1800225"/>
          </a:xfrm>
          <a:prstGeom prst="rect">
            <a:avLst/>
          </a:prstGeom>
          <a:noFill/>
        </p:spPr>
      </p:pic>
      <p:pic>
        <p:nvPicPr>
          <p:cNvPr id="3076" name="Picture 4" descr="Z:\tex\cec2011_spi_gp_mop\CEC seminar\lotka_featur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93096"/>
            <a:ext cx="3162300" cy="158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2. </a:t>
            </a:r>
            <a:r>
              <a:rPr lang="en-US" dirty="0" err="1" smtClean="0"/>
              <a:t>Repressilator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US" dirty="0" smtClean="0"/>
              <a:t>Autocatalytic reaction with noisy oscillating behaviour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4098" name="Picture 2" descr="Z:\tex\cec2011_spi_gp_mop\rep_tar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4178977" cy="3068573"/>
          </a:xfrm>
          <a:prstGeom prst="rect">
            <a:avLst/>
          </a:prstGeom>
          <a:noFill/>
        </p:spPr>
      </p:pic>
      <p:pic>
        <p:nvPicPr>
          <p:cNvPr id="4099" name="Picture 3" descr="Z:\tex\cec2011_spi_gp_mop\CEC seminar\repress_s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5153025" cy="1504950"/>
          </a:xfrm>
          <a:prstGeom prst="rect">
            <a:avLst/>
          </a:prstGeom>
          <a:noFill/>
        </p:spPr>
      </p:pic>
      <p:pic>
        <p:nvPicPr>
          <p:cNvPr id="4100" name="Picture 4" descr="Z:\tex\cec2011_spi_gp_mop\CEC seminar\repress_featur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89040"/>
            <a:ext cx="2619375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3. </a:t>
            </a:r>
            <a:r>
              <a:rPr lang="en-US" dirty="0" err="1" smtClean="0"/>
              <a:t>Oregonator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en-US" dirty="0" smtClean="0"/>
              <a:t>Another autocatalytic reaction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5122" name="Picture 2" descr="Z:\tex\cec2011_spi_gp_mop\oregon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748083" cy="3266990"/>
          </a:xfrm>
          <a:prstGeom prst="rect">
            <a:avLst/>
          </a:prstGeom>
          <a:noFill/>
        </p:spPr>
      </p:pic>
      <p:pic>
        <p:nvPicPr>
          <p:cNvPr id="5123" name="Picture 3" descr="Z:\tex\cec2011_spi_gp_mop\CEC seminar\oregonator_sp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3905250" cy="3238500"/>
          </a:xfrm>
          <a:prstGeom prst="rect">
            <a:avLst/>
          </a:prstGeom>
          <a:noFill/>
        </p:spPr>
      </p:pic>
      <p:pic>
        <p:nvPicPr>
          <p:cNvPr id="5125" name="Picture 5" descr="Z:\tex\cec2011_spi_gp_mop\CEC seminar\oregonator_featur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437112"/>
            <a:ext cx="3524250" cy="192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parameters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944216"/>
                <a:gridCol w="1728192"/>
                <a:gridCol w="22529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Lotka-Volterra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Repressilator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Oregonator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MOP strategy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dominance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ranks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ranks (norm)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Rank weights (def 1)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w(freq) =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w(freq)</a:t>
                      </a:r>
                      <a:r>
                        <a:rPr lang="en-US" baseline="0" dirty="0" smtClean="0"/>
                        <a:t> =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Stream filter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time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ticks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 delays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 Parameters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47664" y="1484784"/>
          <a:ext cx="562696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484"/>
                <a:gridCol w="28134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Runs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Solutions per 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population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Population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Unique</a:t>
                      </a:r>
                      <a:r>
                        <a:rPr lang="en-US" baseline="0" dirty="0" smtClean="0"/>
                        <a:t> 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Max tree depth (init)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Max tree depth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Probability crossover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Probability internal crossover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Probability terminal mutation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19100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0338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 overview</a:t>
            </a:r>
          </a:p>
          <a:p>
            <a:pPr>
              <a:defRPr/>
            </a:pPr>
            <a:r>
              <a:rPr lang="en-US" dirty="0" smtClean="0"/>
              <a:t>Background</a:t>
            </a:r>
          </a:p>
          <a:p>
            <a:pPr>
              <a:defRPr/>
            </a:pPr>
            <a:r>
              <a:rPr lang="en-US" dirty="0" smtClean="0"/>
              <a:t>Experiment design</a:t>
            </a:r>
          </a:p>
          <a:p>
            <a:pPr>
              <a:defRPr/>
            </a:pPr>
            <a:r>
              <a:rPr lang="en-US" dirty="0" smtClean="0"/>
              <a:t>Results</a:t>
            </a:r>
          </a:p>
          <a:p>
            <a:pPr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Total: 500 solutions per experiment (20 runs each)</a:t>
            </a:r>
          </a:p>
          <a:p>
            <a:r>
              <a:rPr lang="en-US" dirty="0" smtClean="0"/>
              <a:t>Exact solution is syntactic match with target model.</a:t>
            </a:r>
          </a:p>
          <a:p>
            <a:r>
              <a:rPr lang="en-US" dirty="0" smtClean="0"/>
              <a:t>All </a:t>
            </a:r>
            <a:r>
              <a:rPr lang="en-US" u="sng" dirty="0" err="1" smtClean="0"/>
              <a:t>behavioural</a:t>
            </a:r>
            <a:r>
              <a:rPr lang="en-US" dirty="0" smtClean="0"/>
              <a:t> matches turned out to be syntactic matches.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7170" name="Picture 2" descr="Z:\tex\cec2011_spi_gp_mop\CEC seminar\results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076950" cy="216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feature matches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candidate solution interpreted 100 times.</a:t>
            </a:r>
          </a:p>
          <a:p>
            <a:r>
              <a:rPr lang="en-US" dirty="0" smtClean="0"/>
              <a:t>z-score match of feature at 95% significance is a “hit”</a:t>
            </a:r>
          </a:p>
          <a:p>
            <a:r>
              <a:rPr lang="en-US" dirty="0" err="1" smtClean="0"/>
              <a:t>Oregonator</a:t>
            </a:r>
            <a:r>
              <a:rPr lang="en-US" dirty="0" smtClean="0"/>
              <a:t> has 15 features in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8194" name="Picture 2" descr="Z:\tex\cec2011_spi_gp_mop\CEC seminar\result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172325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plot: </a:t>
            </a:r>
            <a:r>
              <a:rPr lang="en-US" dirty="0" err="1" smtClean="0"/>
              <a:t>Lotka-Volterra</a:t>
            </a:r>
            <a:r>
              <a:rPr lang="en-US" dirty="0" smtClean="0"/>
              <a:t> (</a:t>
            </a:r>
            <a:r>
              <a:rPr lang="en-US" dirty="0" err="1" smtClean="0"/>
              <a:t>avg</a:t>
            </a:r>
            <a:r>
              <a:rPr lang="en-US" dirty="0" smtClean="0"/>
              <a:t> best)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10242" name="Picture 2" descr="Z:\tex\cec2011_spi_gp_mop\Lotkabes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124744"/>
            <a:ext cx="7318597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plots: </a:t>
            </a:r>
            <a:r>
              <a:rPr lang="en-US" dirty="0" err="1" smtClean="0"/>
              <a:t>Lotka-Volterra</a:t>
            </a:r>
            <a:r>
              <a:rPr lang="en-US" dirty="0" smtClean="0"/>
              <a:t> (</a:t>
            </a:r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 err="1" smtClean="0"/>
              <a:t>popn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9219" name="Picture 3" descr="Z:\tex\cec2011_spi_gp_mop\Lotkaav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488832" cy="5214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plot: </a:t>
            </a:r>
            <a:r>
              <a:rPr lang="en-US" dirty="0" err="1" smtClean="0"/>
              <a:t>Oregonator</a:t>
            </a:r>
            <a:r>
              <a:rPr lang="en-US" dirty="0" smtClean="0"/>
              <a:t> (</a:t>
            </a:r>
            <a:r>
              <a:rPr lang="en-US" dirty="0" err="1" smtClean="0"/>
              <a:t>avg</a:t>
            </a:r>
            <a:r>
              <a:rPr lang="en-US" dirty="0" smtClean="0"/>
              <a:t> best)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11266" name="Picture 2" descr="Z:\tex\cec2011_spi_gp_mop\oregonatorbes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416824" cy="5277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plot: </a:t>
            </a:r>
            <a:r>
              <a:rPr lang="en-US" dirty="0" err="1" smtClean="0"/>
              <a:t>Oregonator</a:t>
            </a:r>
            <a:r>
              <a:rPr lang="en-US" dirty="0" smtClean="0"/>
              <a:t> (</a:t>
            </a:r>
            <a:r>
              <a:rPr lang="en-US" dirty="0" err="1" smtClean="0"/>
              <a:t>avg</a:t>
            </a:r>
            <a:r>
              <a:rPr lang="en-US" dirty="0" smtClean="0"/>
              <a:t> </a:t>
            </a:r>
            <a:r>
              <a:rPr lang="en-US" dirty="0" err="1" smtClean="0"/>
              <a:t>popn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12290" name="Picture 2" descr="Z:\tex\cec2011_spi_gp_mop\Oregonatorav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493575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 err="1" smtClean="0"/>
              <a:t>Oregonator</a:t>
            </a:r>
            <a:r>
              <a:rPr lang="en-US" dirty="0" smtClean="0"/>
              <a:t>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13314" name="Picture 2" descr="Z:\tex\cec2011_spi_gp_mop\CEC seminar\oregonator_n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4981575" cy="1609725"/>
          </a:xfrm>
          <a:prstGeom prst="rect">
            <a:avLst/>
          </a:prstGeom>
          <a:noFill/>
        </p:spPr>
      </p:pic>
      <p:pic>
        <p:nvPicPr>
          <p:cNvPr id="13315" name="Picture 3" descr="Z:\tex\cec2011_spi_gp_mop\oregsol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068960"/>
            <a:ext cx="4797950" cy="3301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results for </a:t>
            </a:r>
            <a:r>
              <a:rPr lang="en-US" dirty="0" err="1" smtClean="0"/>
              <a:t>Lotka-Volterra</a:t>
            </a:r>
            <a:r>
              <a:rPr lang="en-US" dirty="0" smtClean="0"/>
              <a:t> and </a:t>
            </a:r>
            <a:r>
              <a:rPr lang="en-US" dirty="0" err="1" smtClean="0"/>
              <a:t>Repressilator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err="1" smtClean="0"/>
              <a:t>Behavioural</a:t>
            </a:r>
            <a:r>
              <a:rPr lang="en-US" sz="2000" dirty="0" smtClean="0"/>
              <a:t> matches = syntactic matches with target.</a:t>
            </a:r>
          </a:p>
          <a:p>
            <a:pPr lvl="1"/>
            <a:r>
              <a:rPr lang="en-US" sz="2000" dirty="0" smtClean="0"/>
              <a:t>Fortuitous selection of features for these processes.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Unsuccessful for </a:t>
            </a:r>
            <a:r>
              <a:rPr lang="en-US" dirty="0" err="1" smtClean="0"/>
              <a:t>Oregonator</a:t>
            </a:r>
            <a:r>
              <a:rPr lang="en-US" dirty="0" smtClean="0"/>
              <a:t>.  Reasons may include...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sz="2000" dirty="0" smtClean="0"/>
              <a:t>Inappropriate feature selections. 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sz="2000" dirty="0" smtClean="0"/>
              <a:t>Excessive number of features and channels.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sz="2000" dirty="0" smtClean="0"/>
              <a:t>Simulation time was too short. Could not capture oscillation easily.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sz="2000" dirty="0" smtClean="0"/>
              <a:t>Need further refined constraints in CFG, to manage complex search space.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results so far using GP to evolve models in raw SPI calculus.</a:t>
            </a:r>
          </a:p>
          <a:p>
            <a:pPr lvl="1"/>
            <a:r>
              <a:rPr lang="en-US" dirty="0" smtClean="0"/>
              <a:t>summed rank variations shown to be superior to Pareto ranking [Ross &amp; </a:t>
            </a:r>
            <a:r>
              <a:rPr lang="en-US" dirty="0" err="1" smtClean="0"/>
              <a:t>Imada</a:t>
            </a:r>
            <a:r>
              <a:rPr lang="en-US" dirty="0" smtClean="0"/>
              <a:t> 2010], statistical weighting [Ross &amp; </a:t>
            </a:r>
            <a:r>
              <a:rPr lang="en-US" dirty="0" err="1" smtClean="0"/>
              <a:t>Imada</a:t>
            </a:r>
            <a:r>
              <a:rPr lang="en-US" dirty="0" smtClean="0"/>
              <a:t> 2009]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SPI calculus is a challenging language for GP.</a:t>
            </a:r>
          </a:p>
          <a:p>
            <a:pPr lvl="1"/>
            <a:r>
              <a:rPr lang="en-US" dirty="0" smtClean="0"/>
              <a:t>Not well behaved during evolution: lots of non-functional </a:t>
            </a:r>
            <a:r>
              <a:rPr lang="en-US" dirty="0" smtClean="0"/>
              <a:t>expressions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But challenges are gifts!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Future work: scaling upwards...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dirty="0" smtClean="0"/>
              <a:t>Feature selection strategies.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dirty="0" smtClean="0"/>
              <a:t>More effective grammatical constraints for SPI calculus.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dirty="0" smtClean="0"/>
              <a:t>Higher-level modeling languages:  gene gates, PIM, </a:t>
            </a:r>
            <a:r>
              <a:rPr lang="en-US" dirty="0" err="1" smtClean="0"/>
              <a:t>BlenX</a:t>
            </a:r>
            <a:r>
              <a:rPr lang="en-US" dirty="0" smtClean="0"/>
              <a:t>,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Bio-network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biology: model bio-chemical reactions</a:t>
            </a:r>
          </a:p>
          <a:p>
            <a:pPr lvl="1"/>
            <a:r>
              <a:rPr lang="en-US" dirty="0" smtClean="0"/>
              <a:t>Purposes: simulation, analysis</a:t>
            </a:r>
          </a:p>
          <a:p>
            <a:pPr lvl="1"/>
            <a:r>
              <a:rPr lang="en-US" dirty="0" smtClean="0"/>
              <a:t>uses mathematical and computer modeling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Formalisms include:</a:t>
            </a:r>
          </a:p>
          <a:p>
            <a:pPr lvl="1"/>
            <a:r>
              <a:rPr lang="en-US" dirty="0" smtClean="0"/>
              <a:t>Petri Nets </a:t>
            </a:r>
            <a:r>
              <a:rPr lang="en-US" sz="1600" dirty="0" smtClean="0"/>
              <a:t>[</a:t>
            </a:r>
            <a:r>
              <a:rPr lang="en-US" sz="1600" dirty="0" err="1" smtClean="0"/>
              <a:t>Baldan</a:t>
            </a:r>
            <a:r>
              <a:rPr lang="en-US" sz="1600" dirty="0" smtClean="0"/>
              <a:t> 2010]</a:t>
            </a:r>
            <a:endParaRPr lang="en-US" dirty="0" smtClean="0"/>
          </a:p>
          <a:p>
            <a:pPr lvl="1"/>
            <a:r>
              <a:rPr lang="en-US" dirty="0" smtClean="0"/>
              <a:t>Bayesian networks </a:t>
            </a:r>
            <a:r>
              <a:rPr lang="en-US" sz="1600" dirty="0" smtClean="0"/>
              <a:t>[Friedman et al. 2000]</a:t>
            </a:r>
            <a:endParaRPr lang="en-US" dirty="0" smtClean="0"/>
          </a:p>
          <a:p>
            <a:pPr lvl="1"/>
            <a:r>
              <a:rPr lang="en-US" dirty="0" smtClean="0"/>
              <a:t>P-systems </a:t>
            </a:r>
            <a:r>
              <a:rPr lang="en-US" sz="1600" dirty="0" smtClean="0"/>
              <a:t>[Perez-</a:t>
            </a:r>
            <a:r>
              <a:rPr lang="en-US" sz="1600" dirty="0" err="1" smtClean="0"/>
              <a:t>Jiminez</a:t>
            </a:r>
            <a:r>
              <a:rPr lang="en-US" sz="1600" dirty="0" smtClean="0"/>
              <a:t> &amp; Romero-</a:t>
            </a:r>
            <a:r>
              <a:rPr lang="en-US" sz="1600" dirty="0" err="1" smtClean="0"/>
              <a:t>Campero</a:t>
            </a:r>
            <a:r>
              <a:rPr lang="en-US" sz="1600" dirty="0" smtClean="0"/>
              <a:t> 2006]</a:t>
            </a:r>
            <a:endParaRPr lang="en-US" dirty="0" smtClean="0"/>
          </a:p>
          <a:p>
            <a:pPr lvl="1"/>
            <a:r>
              <a:rPr lang="en-US" dirty="0" smtClean="0"/>
              <a:t>cellular automata </a:t>
            </a:r>
            <a:r>
              <a:rPr lang="en-US" sz="1600" dirty="0" smtClean="0"/>
              <a:t>[Deutsch &amp; </a:t>
            </a:r>
            <a:r>
              <a:rPr lang="en-US" sz="1600" dirty="0" err="1" smtClean="0"/>
              <a:t>Dormann</a:t>
            </a:r>
            <a:r>
              <a:rPr lang="en-US" sz="1600" dirty="0" smtClean="0"/>
              <a:t> 2005]</a:t>
            </a:r>
            <a:endParaRPr lang="en-US" dirty="0" smtClean="0"/>
          </a:p>
          <a:p>
            <a:pPr lvl="1"/>
            <a:r>
              <a:rPr lang="en-US" dirty="0" smtClean="0"/>
              <a:t>ODEs </a:t>
            </a:r>
            <a:r>
              <a:rPr lang="en-US" sz="1600" dirty="0" smtClean="0"/>
              <a:t>[Schwartz 2008]</a:t>
            </a:r>
            <a:endParaRPr lang="en-US" dirty="0" smtClean="0"/>
          </a:p>
          <a:p>
            <a:pPr lvl="1"/>
            <a:r>
              <a:rPr lang="en-US" dirty="0" smtClean="0"/>
              <a:t>Process algebra </a:t>
            </a:r>
            <a:r>
              <a:rPr lang="en-US" sz="1600" dirty="0" smtClean="0"/>
              <a:t>[</a:t>
            </a:r>
            <a:r>
              <a:rPr lang="en-US" sz="1600" dirty="0" err="1" smtClean="0"/>
              <a:t>Blossey</a:t>
            </a:r>
            <a:r>
              <a:rPr lang="en-US" sz="1600" dirty="0" smtClean="0"/>
              <a:t> et al. 2006, </a:t>
            </a:r>
            <a:r>
              <a:rPr lang="en-US" sz="1600" dirty="0" err="1" smtClean="0"/>
              <a:t>Regev</a:t>
            </a:r>
            <a:r>
              <a:rPr lang="en-US" sz="1600" dirty="0" smtClean="0"/>
              <a:t> et al. 2004]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and Bio-networks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dirty="0" smtClean="0"/>
              <a:t>Petri nets </a:t>
            </a:r>
            <a:r>
              <a:rPr lang="en-US" sz="1800" dirty="0" smtClean="0"/>
              <a:t>[Kitagawa &amp; </a:t>
            </a:r>
            <a:r>
              <a:rPr lang="en-US" sz="1800" dirty="0" err="1" smtClean="0"/>
              <a:t>Iba</a:t>
            </a:r>
            <a:r>
              <a:rPr lang="en-US" sz="1800" dirty="0" smtClean="0"/>
              <a:t> 2003, Moore &amp; Hahn 2004]</a:t>
            </a:r>
            <a:endParaRPr lang="en-US" dirty="0" smtClean="0"/>
          </a:p>
          <a:p>
            <a:r>
              <a:rPr lang="en-US" dirty="0" smtClean="0"/>
              <a:t>S-systems </a:t>
            </a:r>
            <a:r>
              <a:rPr lang="en-US" sz="1800" dirty="0" smtClean="0"/>
              <a:t>[Wang et al. 2007]</a:t>
            </a:r>
            <a:endParaRPr lang="en-US" dirty="0" smtClean="0"/>
          </a:p>
          <a:p>
            <a:r>
              <a:rPr lang="en-US" dirty="0" smtClean="0"/>
              <a:t>ODE </a:t>
            </a:r>
            <a:r>
              <a:rPr lang="en-US" sz="1800" dirty="0" smtClean="0"/>
              <a:t>[</a:t>
            </a:r>
            <a:r>
              <a:rPr lang="en-US" sz="1800" dirty="0" err="1" smtClean="0"/>
              <a:t>Floares</a:t>
            </a:r>
            <a:r>
              <a:rPr lang="en-US" sz="1800" dirty="0" smtClean="0"/>
              <a:t> 2008, </a:t>
            </a:r>
            <a:r>
              <a:rPr lang="en-US" sz="1800" dirty="0" err="1" smtClean="0"/>
              <a:t>Qian</a:t>
            </a:r>
            <a:r>
              <a:rPr lang="en-US" sz="1800" dirty="0" smtClean="0"/>
              <a:t> et al. 2008]</a:t>
            </a:r>
            <a:endParaRPr lang="en-US" dirty="0" smtClean="0"/>
          </a:p>
          <a:p>
            <a:r>
              <a:rPr lang="en-US" dirty="0" smtClean="0"/>
              <a:t>Metabolic networks as circuits </a:t>
            </a:r>
            <a:r>
              <a:rPr lang="en-US" sz="1800" dirty="0" smtClean="0"/>
              <a:t>[</a:t>
            </a:r>
            <a:r>
              <a:rPr lang="en-US" sz="1800" dirty="0" err="1" smtClean="0"/>
              <a:t>Koza</a:t>
            </a:r>
            <a:r>
              <a:rPr lang="en-US" sz="1800" dirty="0" smtClean="0"/>
              <a:t> et al. 2000]</a:t>
            </a:r>
            <a:endParaRPr lang="en-US" dirty="0" smtClean="0"/>
          </a:p>
          <a:p>
            <a:r>
              <a:rPr lang="en-US" dirty="0" smtClean="0"/>
              <a:t>Process algebra</a:t>
            </a:r>
          </a:p>
          <a:p>
            <a:pPr lvl="1"/>
            <a:r>
              <a:rPr lang="en-US" dirty="0" smtClean="0"/>
              <a:t>SPI calculus </a:t>
            </a:r>
            <a:r>
              <a:rPr lang="en-US" sz="1200" dirty="0" smtClean="0"/>
              <a:t>[Ross &amp; </a:t>
            </a:r>
            <a:r>
              <a:rPr lang="en-US" sz="1200" dirty="0" err="1" smtClean="0"/>
              <a:t>Imada</a:t>
            </a:r>
            <a:r>
              <a:rPr lang="en-US" sz="1200" dirty="0" smtClean="0"/>
              <a:t> 2009, 2010]</a:t>
            </a:r>
            <a:endParaRPr lang="en-US" dirty="0" smtClean="0"/>
          </a:p>
          <a:p>
            <a:pPr lvl="1"/>
            <a:r>
              <a:rPr lang="en-US" dirty="0" smtClean="0"/>
              <a:t>PEPA </a:t>
            </a:r>
            <a:r>
              <a:rPr lang="en-US" sz="1200" dirty="0" smtClean="0"/>
              <a:t>[Marco, Cairns &amp; </a:t>
            </a:r>
            <a:r>
              <a:rPr lang="en-US" sz="1200" dirty="0" err="1" smtClean="0"/>
              <a:t>Shankland</a:t>
            </a:r>
            <a:r>
              <a:rPr lang="en-US" sz="1200" dirty="0" smtClean="0"/>
              <a:t> 2011]</a:t>
            </a:r>
            <a:endParaRPr lang="en-US" dirty="0" smtClean="0"/>
          </a:p>
          <a:p>
            <a:pPr lvl="1"/>
            <a:r>
              <a:rPr lang="en-US" dirty="0" smtClean="0"/>
              <a:t>SPI – gene gates </a:t>
            </a:r>
            <a:r>
              <a:rPr lang="en-US" sz="1200" dirty="0" smtClean="0"/>
              <a:t>[</a:t>
            </a:r>
            <a:r>
              <a:rPr lang="en-US" sz="1200" dirty="0" err="1" smtClean="0"/>
              <a:t>Imada</a:t>
            </a:r>
            <a:r>
              <a:rPr lang="en-US" sz="1200" dirty="0" smtClean="0"/>
              <a:t> 2009]</a:t>
            </a:r>
            <a:endParaRPr lang="en-US" dirty="0" smtClean="0"/>
          </a:p>
          <a:p>
            <a:pPr lvl="1"/>
            <a:r>
              <a:rPr lang="en-US" dirty="0" smtClean="0"/>
              <a:t>SPI – PIM </a:t>
            </a:r>
            <a:r>
              <a:rPr lang="en-US" sz="1200" dirty="0" smtClean="0"/>
              <a:t>[Ross 2011]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Related work: GP/GA and noisy time series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Borrelli</a:t>
            </a:r>
            <a:r>
              <a:rPr lang="en-US" dirty="0" smtClean="0"/>
              <a:t> et al. 2006, Jin and </a:t>
            </a:r>
            <a:r>
              <a:rPr lang="en-US" dirty="0" err="1" smtClean="0"/>
              <a:t>Branke</a:t>
            </a:r>
            <a:r>
              <a:rPr lang="en-US" dirty="0" smtClean="0"/>
              <a:t> 2005, Rodriquez-Vazquez &amp; Fleming 2005, Zhang et al. 2004]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pi-calculus (SPI)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smtClean="0"/>
              <a:t>A process algebra that denotes:</a:t>
            </a:r>
          </a:p>
          <a:p>
            <a:pPr lvl="1"/>
            <a:r>
              <a:rPr lang="en-US" dirty="0" smtClean="0"/>
              <a:t>concurrency</a:t>
            </a:r>
          </a:p>
          <a:p>
            <a:pPr lvl="1"/>
            <a:r>
              <a:rPr lang="en-US" dirty="0" smtClean="0"/>
              <a:t>stochastic modeling: simulation and analyses</a:t>
            </a:r>
          </a:p>
          <a:p>
            <a:pPr lvl="1"/>
            <a:r>
              <a:rPr lang="en-US" dirty="0" smtClean="0"/>
              <a:t>mobility (dynamic network changes... but not examined here)</a:t>
            </a:r>
          </a:p>
          <a:p>
            <a:r>
              <a:rPr lang="en-US" dirty="0" smtClean="0"/>
              <a:t>Features useful for bio-network modeling:</a:t>
            </a:r>
          </a:p>
          <a:p>
            <a:pPr lvl="1"/>
            <a:r>
              <a:rPr lang="en-US" dirty="0" smtClean="0"/>
              <a:t>stochastic simulation: characterizes noise, chaotic signals</a:t>
            </a:r>
          </a:p>
          <a:p>
            <a:pPr lvl="1"/>
            <a:r>
              <a:rPr lang="en-US" dirty="0" smtClean="0"/>
              <a:t>compositional: complex systems arise from combinations of smaller processes</a:t>
            </a:r>
          </a:p>
          <a:p>
            <a:r>
              <a:rPr lang="en-US" dirty="0" smtClean="0"/>
              <a:t>Characteristics:</a:t>
            </a:r>
          </a:p>
          <a:p>
            <a:pPr lvl="1"/>
            <a:r>
              <a:rPr lang="en-US" dirty="0" smtClean="0"/>
              <a:t>Concise denotation of complex behaviours.</a:t>
            </a:r>
          </a:p>
          <a:p>
            <a:pPr lvl="1"/>
            <a:r>
              <a:rPr lang="en-US" dirty="0" smtClean="0"/>
              <a:t>Has “programming language”  characteristics.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unintuitive, sharp </a:t>
            </a:r>
            <a:r>
              <a:rPr lang="en-US" dirty="0" smtClean="0"/>
              <a:t>learning curve</a:t>
            </a:r>
          </a:p>
          <a:p>
            <a:pPr lvl="1"/>
            <a:r>
              <a:rPr lang="en-US" dirty="0" smtClean="0"/>
              <a:t>arcane: recommended to have a background in formal methods research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SPI calculus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 smtClean="0"/>
              <a:t>Use genetic programming to evolve SPI models</a:t>
            </a:r>
          </a:p>
          <a:p>
            <a:pPr lvl="1"/>
            <a:r>
              <a:rPr lang="en-US" dirty="0" smtClean="0"/>
              <a:t>Some simple models successfully reverse engineered. </a:t>
            </a:r>
          </a:p>
          <a:p>
            <a:pPr lvl="2"/>
            <a:r>
              <a:rPr lang="en-US" dirty="0" smtClean="0"/>
              <a:t>[Ross &amp; </a:t>
            </a:r>
            <a:r>
              <a:rPr lang="en-US" dirty="0" err="1" smtClean="0"/>
              <a:t>Imada</a:t>
            </a:r>
            <a:r>
              <a:rPr lang="en-US" dirty="0" smtClean="0"/>
              <a:t> 2009, 2010]</a:t>
            </a:r>
          </a:p>
          <a:p>
            <a:pPr lvl="1"/>
            <a:r>
              <a:rPr lang="en-US" dirty="0" smtClean="0"/>
              <a:t>Grammar-guided GP constrains SPI models explored.</a:t>
            </a:r>
          </a:p>
          <a:p>
            <a:pPr lvl="1"/>
            <a:r>
              <a:rPr lang="en-US" dirty="0" smtClean="0"/>
              <a:t>Statistical features characterize process behaviours:</a:t>
            </a:r>
          </a:p>
          <a:p>
            <a:pPr lvl="2"/>
            <a:r>
              <a:rPr lang="en-US" dirty="0" smtClean="0"/>
              <a:t>required because of noisy, stochastic behaviours</a:t>
            </a:r>
          </a:p>
          <a:p>
            <a:pPr lvl="2"/>
            <a:r>
              <a:rPr lang="en-US" dirty="0" smtClean="0"/>
              <a:t>compare to deterministic processes: compare sum of errors between candidate and target processes</a:t>
            </a:r>
          </a:p>
          <a:p>
            <a:pPr lvl="1"/>
            <a:r>
              <a:rPr lang="en-US" dirty="0" smtClean="0"/>
              <a:t>2010 paper: used MOP with Pareto on the feature test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Some simple cases defied exact solutions. But lots of close calls.</a:t>
            </a:r>
          </a:p>
          <a:p>
            <a:pPr lvl="1"/>
            <a:r>
              <a:rPr lang="en-US" dirty="0" smtClean="0"/>
              <a:t>Pareto ranking results in outliers: one objective is very good, but majority are poor</a:t>
            </a:r>
          </a:p>
          <a:p>
            <a:pPr lvl="2"/>
            <a:r>
              <a:rPr lang="en-US" dirty="0" smtClean="0"/>
              <a:t>considered an </a:t>
            </a:r>
            <a:r>
              <a:rPr lang="en-US" dirty="0" err="1" smtClean="0"/>
              <a:t>undominated</a:t>
            </a:r>
            <a:r>
              <a:rPr lang="en-US" dirty="0" smtClean="0"/>
              <a:t> solution, even though it is useless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US" dirty="0" smtClean="0"/>
              <a:t>Re-examine use of GP to synthesize SPI models.</a:t>
            </a:r>
          </a:p>
          <a:p>
            <a:r>
              <a:rPr lang="en-US" dirty="0" smtClean="0"/>
              <a:t>See if an alternative multi-objective scoring strategy may help:  </a:t>
            </a:r>
            <a:r>
              <a:rPr lang="en-US" u="sng" dirty="0" smtClean="0"/>
              <a:t>sum of ranks.</a:t>
            </a:r>
          </a:p>
          <a:p>
            <a:pPr lvl="1"/>
            <a:r>
              <a:rPr lang="en-US" dirty="0" smtClean="0"/>
              <a:t>proposed by Bentley &amp; Wakefield (1997) for high-dimensional MOP evolution</a:t>
            </a:r>
          </a:p>
          <a:p>
            <a:pPr lvl="1"/>
            <a:r>
              <a:rPr lang="en-US" dirty="0" smtClean="0"/>
              <a:t>Also useful for low- to moderate dimension MOP problems </a:t>
            </a:r>
            <a:endParaRPr lang="en-US" dirty="0" smtClean="0"/>
          </a:p>
          <a:p>
            <a:pPr lvl="2"/>
            <a:r>
              <a:rPr lang="en-US" sz="1400" dirty="0" smtClean="0"/>
              <a:t>[</a:t>
            </a:r>
            <a:r>
              <a:rPr lang="en-US" sz="1400" dirty="0" smtClean="0"/>
              <a:t>Bergen &amp; Ross 2010, Flack 2010, </a:t>
            </a:r>
            <a:r>
              <a:rPr lang="en-US" sz="1400" dirty="0" err="1" smtClean="0"/>
              <a:t>Coia</a:t>
            </a:r>
            <a:r>
              <a:rPr lang="en-US" sz="1400" dirty="0" smtClean="0"/>
              <a:t> &amp; Ross 2011]</a:t>
            </a:r>
            <a:endParaRPr lang="en-US" sz="1800" dirty="0" smtClean="0"/>
          </a:p>
          <a:p>
            <a:pPr lvl="1"/>
            <a:r>
              <a:rPr lang="en-US" dirty="0" smtClean="0"/>
              <a:t>Main advantages: </a:t>
            </a:r>
          </a:p>
          <a:p>
            <a:pPr lvl="2"/>
            <a:r>
              <a:rPr lang="en-US" dirty="0" smtClean="0"/>
              <a:t>discourages outliers</a:t>
            </a:r>
          </a:p>
          <a:p>
            <a:pPr lvl="2"/>
            <a:r>
              <a:rPr lang="en-US" dirty="0" smtClean="0"/>
              <a:t>solutions are stronger on majority of objectives</a:t>
            </a:r>
          </a:p>
          <a:p>
            <a:pPr lvl="2"/>
            <a:r>
              <a:rPr lang="en-US" dirty="0" err="1" smtClean="0"/>
              <a:t>parameterless</a:t>
            </a:r>
            <a:r>
              <a:rPr lang="en-US" dirty="0" smtClean="0"/>
              <a:t>: no need for niche dimensions, etc.</a:t>
            </a:r>
          </a:p>
          <a:p>
            <a:r>
              <a:rPr lang="en-US" dirty="0" smtClean="0"/>
              <a:t>Variation: sum of dominance ranks</a:t>
            </a:r>
          </a:p>
          <a:p>
            <a:pPr lvl="1"/>
            <a:r>
              <a:rPr lang="en-US" dirty="0" smtClean="0"/>
              <a:t>dominance: # individuals that are superior</a:t>
            </a:r>
          </a:p>
          <a:p>
            <a:r>
              <a:rPr lang="en-US" dirty="0" smtClean="0"/>
              <a:t>Can include weights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Ranks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51520" y="1700808"/>
          <a:ext cx="8280920" cy="287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936104"/>
                <a:gridCol w="1224136"/>
                <a:gridCol w="720080"/>
                <a:gridCol w="936104"/>
                <a:gridCol w="1512168"/>
                <a:gridCol w="86409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Fitness</a:t>
                      </a:r>
                      <a:r>
                        <a:rPr lang="en-CA" baseline="0" dirty="0" smtClean="0"/>
                        <a:t> </a:t>
                      </a:r>
                    </a:p>
                    <a:p>
                      <a:pPr algn="ctr"/>
                      <a:r>
                        <a:rPr lang="en-CA" baseline="0" dirty="0" smtClean="0"/>
                        <a:t>vector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Pareto</a:t>
                      </a:r>
                    </a:p>
                    <a:p>
                      <a:pPr algn="ctr"/>
                      <a:r>
                        <a:rPr lang="en-CA" dirty="0" smtClean="0"/>
                        <a:t>rank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Rank</a:t>
                      </a:r>
                    </a:p>
                    <a:p>
                      <a:pPr algn="ctr"/>
                      <a:r>
                        <a:rPr lang="en-CA" dirty="0" smtClean="0"/>
                        <a:t> vector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dirty="0" smtClean="0"/>
                        <a:t>Sum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dirty="0" smtClean="0"/>
                        <a:t>Rank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Normalized</a:t>
                      </a:r>
                    </a:p>
                    <a:p>
                      <a:pPr algn="ctr"/>
                      <a:r>
                        <a:rPr lang="en-CA" dirty="0" smtClean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dirty="0" smtClean="0"/>
                        <a:t>Rank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/>
                        <a:t>( 1,         9,    </a:t>
                      </a:r>
                      <a:r>
                        <a:rPr lang="en-CA" sz="1400" baseline="0" dirty="0" smtClean="0"/>
                        <a:t> </a:t>
                      </a:r>
                      <a:r>
                        <a:rPr lang="en-CA" sz="1400" dirty="0" smtClean="0"/>
                        <a:t> 5,      4)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(2, 1, 2, 2)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7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1.47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/>
                        <a:t>(  2,    100,      4,       8</a:t>
                      </a:r>
                      <a:r>
                        <a:rPr lang="en-CA" sz="1400" baseline="0" dirty="0" smtClean="0"/>
                        <a:t>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(3, 2, 1, 3)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9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2.03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/>
                        <a:t>(10,        9,      9,     10</a:t>
                      </a:r>
                      <a:r>
                        <a:rPr lang="en-CA" sz="1400" baseline="0" dirty="0" smtClean="0"/>
                        <a:t>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(4, 1, 4, 4)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13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4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2.6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5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/>
                        <a:t>( 16,    100,       8,       4)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2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(5, 2, 3, 2)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12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2.56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4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/>
                        <a:t>(16,        9,   500,       0)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(5, 1, 5, 1)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12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2.37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3</a:t>
                      </a:r>
                      <a:endParaRPr lang="en-CA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CA" sz="1400" dirty="0" smtClean="0"/>
                        <a:t>( 0, 1000, 1000, 1000)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(1, 3,</a:t>
                      </a:r>
                      <a:r>
                        <a:rPr lang="en-CA" sz="1400" baseline="0" dirty="0" smtClean="0"/>
                        <a:t> 6, 5)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15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5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3.2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6</a:t>
                      </a:r>
                      <a:endParaRPr lang="en-CA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4941168"/>
            <a:ext cx="5673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+mn-lt"/>
              </a:rPr>
              <a:t>Note: (0,1000, 1000, 1000) is an outlier.</a:t>
            </a:r>
          </a:p>
          <a:p>
            <a:r>
              <a:rPr lang="en-CA" dirty="0" smtClean="0">
                <a:latin typeface="+mn-lt"/>
              </a:rPr>
              <a:t>Outliers can quickly obtain preferable Pareto scores!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 calculus </a:t>
            </a:r>
            <a:r>
              <a:rPr lang="en-US" sz="2400" dirty="0" smtClean="0"/>
              <a:t>[</a:t>
            </a:r>
            <a:r>
              <a:rPr lang="en-US" sz="2400" dirty="0" err="1" smtClean="0"/>
              <a:t>Priami</a:t>
            </a:r>
            <a:r>
              <a:rPr lang="en-US" sz="2400" dirty="0" smtClean="0"/>
              <a:t> 1995]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2592288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		# : concurrent execution</a:t>
            </a:r>
          </a:p>
          <a:p>
            <a:pPr>
              <a:buNone/>
            </a:pPr>
            <a:r>
              <a:rPr lang="en-US" sz="1800" dirty="0" smtClean="0"/>
              <a:t>		. : sequential exec</a:t>
            </a:r>
          </a:p>
          <a:p>
            <a:pPr>
              <a:buNone/>
            </a:pPr>
            <a:r>
              <a:rPr lang="en-US" sz="1800" dirty="0" smtClean="0"/>
              <a:t>		+ : stochastic choice</a:t>
            </a:r>
          </a:p>
          <a:p>
            <a:pPr>
              <a:buNone/>
            </a:pPr>
            <a:r>
              <a:rPr lang="en-US" sz="1800" dirty="0" smtClean="0"/>
              <a:t>		in(c), out(c) :  atomic action</a:t>
            </a:r>
          </a:p>
          <a:p>
            <a:pPr>
              <a:buNone/>
            </a:pPr>
            <a:r>
              <a:rPr lang="en-US" sz="1800" dirty="0" smtClean="0"/>
              <a:t>		delay(t) : stochastic delay</a:t>
            </a:r>
          </a:p>
          <a:p>
            <a:pPr>
              <a:buNone/>
            </a:pPr>
            <a:endParaRPr lang="en-US" sz="1800" dirty="0"/>
          </a:p>
          <a:p>
            <a:r>
              <a:rPr lang="en-US" sz="1800" dirty="0" smtClean="0"/>
              <a:t>handshake: in(x).P  # out(x).Q  →   P # Q</a:t>
            </a:r>
          </a:p>
          <a:p>
            <a:pPr lvl="1"/>
            <a:r>
              <a:rPr lang="en-US" sz="1400" dirty="0" smtClean="0"/>
              <a:t>when multiple active terms available for handshaking, they are selected stochastically via Gillespie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30FB2A-AD6E-4447-B895-4361944DF9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CEC 2011</a:t>
            </a:r>
            <a:endParaRPr lang="en-US"/>
          </a:p>
        </p:txBody>
      </p:sp>
      <p:pic>
        <p:nvPicPr>
          <p:cNvPr id="1026" name="Picture 2" descr="Z:\tex\cec2011_spi_gp_mop\CEC seminar\spi_synta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159028" cy="1943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5660</TotalTime>
  <Words>1434</Words>
  <Application>Microsoft Office PowerPoint</Application>
  <PresentationFormat>On-screen Show (4:3)</PresentationFormat>
  <Paragraphs>358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Stream</vt:lpstr>
      <vt:lpstr>Evolution of Stochastic Bio-Networks Using Summed Rank Strategies</vt:lpstr>
      <vt:lpstr>Outline</vt:lpstr>
      <vt:lpstr>Bio-network Modeling</vt:lpstr>
      <vt:lpstr>EC and Bio-networks</vt:lpstr>
      <vt:lpstr>Stochastic pi-calculus (SPI)</vt:lpstr>
      <vt:lpstr>Evolving SPI calculus models</vt:lpstr>
      <vt:lpstr>Goals</vt:lpstr>
      <vt:lpstr>Sum of Ranks</vt:lpstr>
      <vt:lpstr>SPI calculus [Priami 1995]</vt:lpstr>
      <vt:lpstr>SPI calculus: context free grammar</vt:lpstr>
      <vt:lpstr>Feature analyses</vt:lpstr>
      <vt:lpstr>Features selectively used here</vt:lpstr>
      <vt:lpstr>Dealing with stochastic processes</vt:lpstr>
      <vt:lpstr>Obtaining target behaviours </vt:lpstr>
      <vt:lpstr>1. Lotka-Volterra</vt:lpstr>
      <vt:lpstr>2. Repressilator</vt:lpstr>
      <vt:lpstr>3. Oregonator</vt:lpstr>
      <vt:lpstr>SPI parameters</vt:lpstr>
      <vt:lpstr>GP Parameters</vt:lpstr>
      <vt:lpstr>Results</vt:lpstr>
      <vt:lpstr>Results: feature matches</vt:lpstr>
      <vt:lpstr>Error plot: Lotka-Volterra (avg best)</vt:lpstr>
      <vt:lpstr>Error plots: Lotka-Volterra (avg popn)</vt:lpstr>
      <vt:lpstr>Error plot: Oregonator (avg best)</vt:lpstr>
      <vt:lpstr>Error plot: Oregonator (avg popn)</vt:lpstr>
      <vt:lpstr>One Oregonator solution</vt:lpstr>
      <vt:lpstr>Results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Brian Ross</cp:lastModifiedBy>
  <cp:revision>284</cp:revision>
  <dcterms:created xsi:type="dcterms:W3CDTF">1601-01-01T00:00:00Z</dcterms:created>
  <dcterms:modified xsi:type="dcterms:W3CDTF">2011-05-31T15:23:51Z</dcterms:modified>
</cp:coreProperties>
</file>