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1"/>
  </p:sldMasterIdLst>
  <p:notesMasterIdLst>
    <p:notesMasterId r:id="rId50"/>
  </p:notesMasterIdLst>
  <p:sldIdLst>
    <p:sldId id="352" r:id="rId2"/>
    <p:sldId id="282" r:id="rId3"/>
    <p:sldId id="358" r:id="rId4"/>
    <p:sldId id="359" r:id="rId5"/>
    <p:sldId id="360" r:id="rId6"/>
    <p:sldId id="362" r:id="rId7"/>
    <p:sldId id="361" r:id="rId8"/>
    <p:sldId id="393" r:id="rId9"/>
    <p:sldId id="398" r:id="rId10"/>
    <p:sldId id="364" r:id="rId11"/>
    <p:sldId id="365" r:id="rId12"/>
    <p:sldId id="366" r:id="rId13"/>
    <p:sldId id="367" r:id="rId14"/>
    <p:sldId id="368" r:id="rId15"/>
    <p:sldId id="369" r:id="rId16"/>
    <p:sldId id="373" r:id="rId17"/>
    <p:sldId id="372" r:id="rId18"/>
    <p:sldId id="370" r:id="rId19"/>
    <p:sldId id="394" r:id="rId20"/>
    <p:sldId id="345" r:id="rId21"/>
    <p:sldId id="346" r:id="rId22"/>
    <p:sldId id="377" r:id="rId23"/>
    <p:sldId id="378" r:id="rId24"/>
    <p:sldId id="379" r:id="rId25"/>
    <p:sldId id="392" r:id="rId26"/>
    <p:sldId id="380" r:id="rId27"/>
    <p:sldId id="384" r:id="rId28"/>
    <p:sldId id="381" r:id="rId29"/>
    <p:sldId id="387" r:id="rId30"/>
    <p:sldId id="382" r:id="rId31"/>
    <p:sldId id="385" r:id="rId32"/>
    <p:sldId id="386" r:id="rId33"/>
    <p:sldId id="388" r:id="rId34"/>
    <p:sldId id="389" r:id="rId35"/>
    <p:sldId id="309" r:id="rId36"/>
    <p:sldId id="390" r:id="rId37"/>
    <p:sldId id="396" r:id="rId38"/>
    <p:sldId id="300" r:id="rId39"/>
    <p:sldId id="299" r:id="rId40"/>
    <p:sldId id="298" r:id="rId41"/>
    <p:sldId id="401" r:id="rId42"/>
    <p:sldId id="351" r:id="rId43"/>
    <p:sldId id="326" r:id="rId44"/>
    <p:sldId id="354" r:id="rId45"/>
    <p:sldId id="376" r:id="rId46"/>
    <p:sldId id="399" r:id="rId47"/>
    <p:sldId id="402" r:id="rId48"/>
    <p:sldId id="33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Barry" initials="WB" lastIdx="5" clrIdx="0">
    <p:extLst>
      <p:ext uri="{19B8F6BF-5375-455C-9EA6-DF929625EA0E}">
        <p15:presenceInfo xmlns:p15="http://schemas.microsoft.com/office/powerpoint/2012/main" userId="William Bar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0" autoAdjust="0"/>
    <p:restoredTop sz="87962" autoAdjust="0"/>
  </p:normalViewPr>
  <p:slideViewPr>
    <p:cSldViewPr>
      <p:cViewPr varScale="1">
        <p:scale>
          <a:sx n="99" d="100"/>
          <a:sy n="99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066B8-A5D6-4D9D-B3FA-FF22F86E6FEA}" type="datetimeFigureOut">
              <a:rPr lang="en-CA" smtClean="0"/>
              <a:pPr/>
              <a:t>2014-07-16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3A94B-0677-4B89-A10D-938C5FA9996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3160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00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12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797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71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09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9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4702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5056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3619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762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Rotation</a:t>
            </a:r>
            <a:r>
              <a:rPr lang="en-US" baseline="0" dirty="0" smtClean="0"/>
              <a:t> was enabled for Pitch and Yaw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88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325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If an object was not found in OD or ROT the worst score was doubled allowing the system to know this was a bad fitness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818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– Closer to Target image in respects to locations</a:t>
            </a:r>
          </a:p>
          <a:p>
            <a:r>
              <a:rPr lang="en-US" dirty="0" smtClean="0"/>
              <a:t>B –</a:t>
            </a:r>
            <a:r>
              <a:rPr lang="en-US" baseline="0" dirty="0" smtClean="0"/>
              <a:t> No Boats but a nice picture </a:t>
            </a:r>
          </a:p>
          <a:p>
            <a:r>
              <a:rPr lang="en-US" baseline="0" dirty="0" smtClean="0"/>
              <a:t>C – Better positions</a:t>
            </a:r>
          </a:p>
          <a:p>
            <a:r>
              <a:rPr lang="en-US" baseline="0" dirty="0" smtClean="0"/>
              <a:t>D Best position in respects to ROT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7791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Mann-Whitney</a:t>
            </a:r>
            <a:r>
              <a:rPr lang="en-US" baseline="0" dirty="0" smtClean="0"/>
              <a:t> U-Test with a 95% confidence level.</a:t>
            </a:r>
          </a:p>
          <a:p>
            <a:r>
              <a:rPr lang="en-US" baseline="0" dirty="0" smtClean="0"/>
              <a:t>This was chosen because it is a non-parametric confidence test</a:t>
            </a:r>
          </a:p>
          <a:p>
            <a:endParaRPr lang="en-US" baseline="0" dirty="0" smtClean="0"/>
          </a:p>
          <a:p>
            <a:r>
              <a:rPr lang="en-US" baseline="0" dirty="0" smtClean="0"/>
              <a:t>NB beat SRB in OD &gt; Values are largest and these are usually found to optimize more</a:t>
            </a:r>
          </a:p>
          <a:p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both groups are independent of each other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responses are ordinal (i.e. one can at least say, of any two observations, which is the greater)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4253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SRB failed to out rank the PB in respects to the Blue moon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7730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046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689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60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55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93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78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039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91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3A94B-0677-4B89-A10D-938C5FA9996A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93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76260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274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4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49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057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12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96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807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6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152400" y="762000"/>
            <a:ext cx="762000" cy="5943600"/>
          </a:xfrm>
          <a:prstGeom prst="rect">
            <a:avLst/>
          </a:prstGeom>
          <a:gradFill rotWithShape="0">
            <a:gsLst>
              <a:gs pos="0">
                <a:srgbClr val="000066">
                  <a:gamma/>
                  <a:tint val="0"/>
                  <a:invGamma/>
                </a:srgbClr>
              </a:gs>
              <a:gs pos="100000">
                <a:srgbClr val="0000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3" name="Picture 9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7463"/>
            <a:ext cx="10763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00200" y="1371600"/>
            <a:ext cx="6781800" cy="1433513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50000">
                <a:srgbClr val="C0C0C0">
                  <a:gamma/>
                  <a:tint val="56078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000066"/>
                </a:solidFill>
                <a:latin typeface="Technical" pitchFamily="66" charset="0"/>
              </a:rPr>
              <a:t>PROG 10082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66"/>
                </a:solidFill>
                <a:latin typeface="Technical" pitchFamily="66" charset="0"/>
              </a:rPr>
              <a:t>Object Oriented Programming 1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828800" y="39624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CA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828800" y="39624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CA">
              <a:latin typeface="Verdana" pitchFamily="34" charset="0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990600" y="4005263"/>
            <a:ext cx="8001000" cy="17097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1042988" y="4365625"/>
            <a:ext cx="7921625" cy="4318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CA" dirty="0" smtClean="0"/>
              <a:t>Description</a:t>
            </a:r>
            <a:endParaRPr lang="en-CA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93351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7109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752936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28941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044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6946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8453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9076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7ACA0C-C0EB-49E2-AE3B-CBECBB529FF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213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662" r:id="rId18"/>
  </p:sldLayoutIdLst>
  <p:transition>
    <p:wipe dir="d"/>
  </p:transition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81000"/>
            <a:ext cx="7086600" cy="2947416"/>
          </a:xfrm>
        </p:spPr>
        <p:txBody>
          <a:bodyPr>
            <a:noAutofit/>
          </a:bodyPr>
          <a:lstStyle/>
          <a:p>
            <a:r>
              <a:rPr lang="en-US" sz="4400" b="1" cap="small" dirty="0"/>
              <a:t>Virtual Photography using Multi-Objective Particle Swarm Optimization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4038600"/>
            <a:ext cx="220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William Barry</a:t>
            </a:r>
          </a:p>
          <a:p>
            <a:endParaRPr lang="en-US" dirty="0" smtClean="0"/>
          </a:p>
          <a:p>
            <a:r>
              <a:rPr lang="en-US" sz="1600" dirty="0" smtClean="0"/>
              <a:t>Faculty of Applied Science and Technology</a:t>
            </a:r>
          </a:p>
          <a:p>
            <a:r>
              <a:rPr lang="en-US" sz="1600" dirty="0" smtClean="0"/>
              <a:t>Sheridan College</a:t>
            </a:r>
          </a:p>
          <a:p>
            <a:r>
              <a:rPr lang="en-US" sz="1600" dirty="0" smtClean="0"/>
              <a:t>Oakville, ON, Canada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403860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Brian J. Ross</a:t>
            </a:r>
          </a:p>
          <a:p>
            <a:endParaRPr lang="en-US" dirty="0" smtClean="0"/>
          </a:p>
          <a:p>
            <a:r>
              <a:rPr lang="en-US" sz="1600" dirty="0" smtClean="0"/>
              <a:t>Dept. of Computer Science</a:t>
            </a:r>
          </a:p>
          <a:p>
            <a:r>
              <a:rPr lang="en-US" sz="1600" dirty="0" smtClean="0"/>
              <a:t>Brock University</a:t>
            </a:r>
          </a:p>
          <a:p>
            <a:r>
              <a:rPr lang="en-US" sz="1600" dirty="0" smtClean="0"/>
              <a:t>St. Catharines, ON, Canada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49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A" dirty="0"/>
              <a:t>Aesthetics is a very subjective topic when dealing with image composition.</a:t>
            </a:r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General rules of image composition </a:t>
            </a:r>
            <a:r>
              <a:rPr lang="en-CA" dirty="0" smtClean="0"/>
              <a:t>include</a:t>
            </a:r>
            <a:endParaRPr lang="en-CA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Subject Matter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Rule of Thirds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/>
              <a:t>Colour</a:t>
            </a:r>
            <a:r>
              <a:rPr lang="en-US" dirty="0"/>
              <a:t> Similarity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Horizon Line</a:t>
            </a:r>
          </a:p>
          <a:p>
            <a:pPr lvl="1"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These rules outline the basics of making an image </a:t>
            </a:r>
            <a:r>
              <a:rPr lang="en-CA" dirty="0" smtClean="0"/>
              <a:t>aesthetically pleasing</a:t>
            </a:r>
            <a:r>
              <a:rPr lang="en-CA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cap="small" dirty="0"/>
              <a:t>Rules of </a:t>
            </a:r>
            <a:r>
              <a:rPr lang="en-US" b="1" cap="small" dirty="0" smtClean="0"/>
              <a:t>Aesthetics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cap="small" dirty="0"/>
          </a:p>
          <a:p>
            <a:pPr marL="285750" indent="-285750">
              <a:buFont typeface="Wingdings" pitchFamily="2" charset="2"/>
              <a:buChar char="Ø"/>
            </a:pPr>
            <a:endParaRPr lang="en-US" b="1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6387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"/>
            <a:ext cx="2662534" cy="1371600"/>
          </a:xfrm>
        </p:spPr>
        <p:txBody>
          <a:bodyPr/>
          <a:lstStyle/>
          <a:p>
            <a:r>
              <a:rPr lang="en-US" cap="small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2" cy="2819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A" dirty="0"/>
              <a:t>Should be the focal point of the image</a:t>
            </a:r>
          </a:p>
          <a:p>
            <a:pPr>
              <a:buFont typeface="Wingdings" pitchFamily="2" charset="2"/>
              <a:buChar char="Ø"/>
            </a:pPr>
            <a:endParaRPr lang="en-CA" dirty="0" smtClean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Objects </a:t>
            </a:r>
            <a:r>
              <a:rPr lang="en-CA" dirty="0"/>
              <a:t>are read from the 3D models, as automatic object identification was not a goal of the </a:t>
            </a:r>
            <a:r>
              <a:rPr lang="en-CA" dirty="0" smtClean="0"/>
              <a:t>research (but </a:t>
            </a:r>
            <a:r>
              <a:rPr lang="en-CA" dirty="0"/>
              <a:t>could be used in the future).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1"/>
            <a:ext cx="2662534" cy="18288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cap="small" dirty="0"/>
              <a:t>Rules of Aesthetics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b="1" dirty="0"/>
              <a:t>Subject Matter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Rule of Thirds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 err="1"/>
              <a:t>Colour</a:t>
            </a:r>
            <a:r>
              <a:rPr lang="en-US" sz="1800" dirty="0"/>
              <a:t> Similarity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Horizon Line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11</a:t>
            </a:fld>
            <a:endParaRPr lang="en-CA"/>
          </a:p>
        </p:txBody>
      </p:sp>
      <p:pic>
        <p:nvPicPr>
          <p:cNvPr id="8" name="Picture 3" descr="F:\Will_Barry-Workspace\Working\Will_Barry\COSC\5P90\Thesis\figures\subjectma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1"/>
            <a:ext cx="331517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8689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92"/>
            <a:ext cx="2662534" cy="1371600"/>
          </a:xfrm>
        </p:spPr>
        <p:txBody>
          <a:bodyPr/>
          <a:lstStyle/>
          <a:p>
            <a:r>
              <a:rPr lang="en-US" cap="small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2" cy="2819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A" dirty="0"/>
              <a:t>Image is broken into thirds horizontally and vertically.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One intersection should coincide </a:t>
            </a:r>
            <a:r>
              <a:rPr lang="en-US" dirty="0" smtClean="0"/>
              <a:t>with </a:t>
            </a:r>
            <a:r>
              <a:rPr lang="en-CA" dirty="0" smtClean="0"/>
              <a:t>an object of interest.</a:t>
            </a: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Considered to be one of the most important rules [3].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2492"/>
            <a:ext cx="2662534" cy="18288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cap="small" dirty="0"/>
              <a:t>Rules of Aesthetics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Subject Matter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b="1" dirty="0"/>
              <a:t>Rule of Thirds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 err="1"/>
              <a:t>Colour</a:t>
            </a:r>
            <a:r>
              <a:rPr lang="en-US" sz="1800" dirty="0"/>
              <a:t> Similarity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Horizon Line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12</a:t>
            </a:fld>
            <a:endParaRPr lang="en-CA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28" y="3488871"/>
            <a:ext cx="3543301" cy="253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19343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2" cy="2819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CA" dirty="0"/>
              <a:t>Using the right colour scheme you can make an image seem hot or cold [3].</a:t>
            </a:r>
          </a:p>
          <a:p>
            <a:pPr>
              <a:buFont typeface="Wingdings" pitchFamily="2" charset="2"/>
              <a:buChar char="Ø"/>
            </a:pPr>
            <a:r>
              <a:rPr lang="en-CA" dirty="0"/>
              <a:t>Predefined set of colour palettes and optional </a:t>
            </a:r>
            <a:r>
              <a:rPr lang="en-US" dirty="0"/>
              <a:t>customizable palette.</a:t>
            </a:r>
          </a:p>
          <a:p>
            <a:pPr>
              <a:buFont typeface="Wingdings" pitchFamily="2" charset="2"/>
              <a:buChar char="Ø"/>
            </a:pPr>
            <a:r>
              <a:rPr lang="en-CA" dirty="0"/>
              <a:t>Existing images were the target or ideal colour scheme.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Colour</a:t>
            </a:r>
            <a:r>
              <a:rPr lang="en-US" dirty="0"/>
              <a:t> matching algorithm used from </a:t>
            </a:r>
            <a:r>
              <a:rPr lang="en-US" dirty="0" err="1"/>
              <a:t>VisualSEEK</a:t>
            </a:r>
            <a:r>
              <a:rPr lang="en-US" dirty="0"/>
              <a:t> (visual image matching, as done in image database matching) [4</a:t>
            </a:r>
            <a:r>
              <a:rPr lang="en-US" dirty="0" smtClean="0"/>
              <a:t>]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Colours</a:t>
            </a:r>
            <a:r>
              <a:rPr lang="en-US" dirty="0"/>
              <a:t> can be used to identify objects of interest.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cap="small" dirty="0"/>
              <a:t>Rules of Aesthetics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Subject Matter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Rule of Thirds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b="1" dirty="0" err="1"/>
              <a:t>Colour</a:t>
            </a:r>
            <a:r>
              <a:rPr lang="en-US" sz="1800" b="1" dirty="0"/>
              <a:t> Similarity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Horizon Line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8" name="Picture 2" descr="F:\Will_Barry-Workspace\Working\Will_Barry\COSC\5P90\Thesis\figures\Colou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330707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726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"/>
            <a:ext cx="2662534" cy="1371600"/>
          </a:xfrm>
        </p:spPr>
        <p:txBody>
          <a:bodyPr/>
          <a:lstStyle/>
          <a:p>
            <a:r>
              <a:rPr lang="en-US" cap="small" dirty="0"/>
              <a:t>Background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47553" y="685801"/>
                <a:ext cx="4681962" cy="28194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CA" dirty="0"/>
                  <a:t>Horizon line is defined by a separation line across the </a:t>
                </a:r>
                <a:r>
                  <a:rPr lang="en-US" dirty="0"/>
                  <a:t>image [3].</a:t>
                </a:r>
              </a:p>
              <a:p>
                <a:pPr>
                  <a:buFont typeface="Wingdings" pitchFamily="2" charset="2"/>
                  <a:buChar char="Ø"/>
                </a:pPr>
                <a:endParaRPr lang="en-CA" dirty="0"/>
              </a:p>
              <a:p>
                <a:pPr>
                  <a:buFont typeface="Wingdings" pitchFamily="2" charset="2"/>
                  <a:buChar char="Ø"/>
                </a:pPr>
                <a:r>
                  <a:rPr lang="en-CA" dirty="0"/>
                  <a:t>The line should be at located horizontally at:</a:t>
                </a: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i="1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𝑂𝑅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i="1" dirty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CA" dirty="0"/>
                  <a:t>   of the image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47553" y="685801"/>
                <a:ext cx="4681962" cy="2819400"/>
              </a:xfrm>
              <a:blipFill rotWithShape="0">
                <a:blip r:embed="rId3"/>
                <a:stretch>
                  <a:fillRect l="-2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1"/>
            <a:ext cx="2662534" cy="18288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cap="small" dirty="0"/>
              <a:t>Rules of Aesthetics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Subject Matter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/>
              <a:t>Rule of Thirds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 err="1"/>
              <a:t>Colour</a:t>
            </a:r>
            <a:r>
              <a:rPr lang="en-US" sz="1800" dirty="0"/>
              <a:t> Similarity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b="1" dirty="0"/>
              <a:t>Horizon Line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14</a:t>
            </a:fld>
            <a:endParaRPr lang="en-CA"/>
          </a:p>
        </p:txBody>
      </p:sp>
      <p:pic>
        <p:nvPicPr>
          <p:cNvPr id="9" name="Picture 3" descr="F:\Will_Barry-Workspace\Working\Will_Barry\COSC\5P90\Thesis\figures\HorizonLine_Up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72" y="4114800"/>
            <a:ext cx="2405550" cy="17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Will_Barry-Workspace\Working\Will_Barry\COSC\5P90\Thesis\figures\HorizonLine_Low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4" y="4038601"/>
            <a:ext cx="2512229" cy="17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6456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"/>
            <a:ext cx="2662534" cy="1371600"/>
          </a:xfrm>
        </p:spPr>
        <p:txBody>
          <a:bodyPr/>
          <a:lstStyle/>
          <a:p>
            <a:r>
              <a:rPr lang="en-US" cap="small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2" cy="25145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Population based algorithm that </a:t>
            </a:r>
            <a:r>
              <a:rPr lang="en-CA" dirty="0"/>
              <a:t>uses a stochastic optimization technique that was developed by </a:t>
            </a:r>
            <a:r>
              <a:rPr lang="en-CA" dirty="0" err="1"/>
              <a:t>Eberhart</a:t>
            </a:r>
            <a:r>
              <a:rPr lang="en-CA" dirty="0"/>
              <a:t> and </a:t>
            </a:r>
            <a:r>
              <a:rPr lang="en-US" dirty="0"/>
              <a:t>Kennedy [5] in 1995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I</a:t>
            </a:r>
            <a:r>
              <a:rPr lang="en-CA" dirty="0" err="1" smtClean="0"/>
              <a:t>nspired</a:t>
            </a:r>
            <a:r>
              <a:rPr lang="en-CA" dirty="0" smtClean="0"/>
              <a:t> </a:t>
            </a:r>
            <a:r>
              <a:rPr lang="en-CA" dirty="0"/>
              <a:t>by the social behavior known </a:t>
            </a:r>
            <a:r>
              <a:rPr lang="en-US" dirty="0"/>
              <a:t>as flocking [6,7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1"/>
            <a:ext cx="2662534" cy="1828800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cap="small" dirty="0"/>
              <a:t>Particle Swarm </a:t>
            </a:r>
            <a:r>
              <a:rPr lang="en-US" sz="2000" cap="small" dirty="0" smtClean="0"/>
              <a:t>Optimization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b="1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15</a:t>
            </a:fld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3947553" y="4343400"/>
                <a:ext cx="4681962" cy="1828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5000" lnSpcReduction="20000"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0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CA" sz="1500" dirty="0" smtClean="0"/>
                  <a:t>i</a:t>
                </a:r>
                <a:r>
                  <a:rPr lang="en-CA" dirty="0" smtClean="0"/>
                  <a:t>  </a:t>
                </a:r>
                <a:r>
                  <a:rPr lang="en-CA" dirty="0"/>
                  <a:t>- Is the particle velocity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CA" dirty="0"/>
                  <a:t>w - Is an inertia value for the velocity</a:t>
                </a: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CA" sz="1500" dirty="0" smtClean="0"/>
                  <a:t>i</a:t>
                </a:r>
                <a:r>
                  <a:rPr lang="en-CA" dirty="0" smtClean="0"/>
                  <a:t> </a:t>
                </a:r>
                <a:r>
                  <a:rPr lang="en-CA" dirty="0"/>
                  <a:t>- Is the current particle (solution).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CA" dirty="0" err="1"/>
                  <a:t>pbest</a:t>
                </a:r>
                <a:r>
                  <a:rPr lang="en-CA" dirty="0"/>
                  <a:t> and </a:t>
                </a:r>
                <a:r>
                  <a:rPr lang="en-CA" dirty="0" err="1"/>
                  <a:t>gbest</a:t>
                </a:r>
                <a:r>
                  <a:rPr lang="en-CA" dirty="0"/>
                  <a:t> - Are defined as stated before.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CA" dirty="0" smtClean="0"/>
                  <a:t>r1 and r2  </a:t>
                </a:r>
                <a:r>
                  <a:rPr lang="en-CA" dirty="0"/>
                  <a:t>- Random number between (0,1).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CA" dirty="0"/>
                  <a:t>c1 and c2 – Constants to control the swarm (also considered to be 	          learning factors)</a:t>
                </a:r>
                <a:endParaRPr lang="en-US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553" y="4343400"/>
                <a:ext cx="4681962" cy="1828800"/>
              </a:xfrm>
              <a:prstGeom prst="rect">
                <a:avLst/>
              </a:prstGeom>
              <a:blipFill rotWithShape="0">
                <a:blip r:embed="rId3"/>
                <a:stretch>
                  <a:fillRect l="-521" t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4054411" y="3180346"/>
                <a:ext cx="4681962" cy="93445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0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dirty="0" smtClean="0">
                        <a:latin typeface="Cambria Math" panose="02040503050406030204" pitchFamily="18" charset="0"/>
                      </a:rPr>
                      <m:t>w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𝑝𝑏𝑒𝑠𝑡</m:t>
                            </m:r>
                          </m:e>
                        </m:acc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m:rPr>
                        <m:nor/>
                      </m:rPr>
                      <a:rPr lang="en-US" sz="1800" dirty="0"/>
                      <m:t>+ </m:t>
                    </m:r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𝑏𝑒𝑠𝑡</m:t>
                            </m:r>
                          </m:e>
                        </m:acc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sz="18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800" dirty="0" smtClean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800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A" sz="1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411" y="3180346"/>
                <a:ext cx="4681962" cy="934454"/>
              </a:xfrm>
              <a:prstGeom prst="rect">
                <a:avLst/>
              </a:prstGeom>
              <a:blipFill rotWithShape="0">
                <a:blip r:embed="rId4"/>
                <a:stretch>
                  <a:fillRect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09326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9764"/>
            <a:ext cx="2662534" cy="1371600"/>
          </a:xfrm>
        </p:spPr>
        <p:txBody>
          <a:bodyPr/>
          <a:lstStyle/>
          <a:p>
            <a:r>
              <a:rPr lang="en-US" cap="small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2" cy="2590799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CA" dirty="0" smtClean="0"/>
              <a:t>Based </a:t>
            </a:r>
            <a:r>
              <a:rPr lang="en-CA" dirty="0"/>
              <a:t>on an approach for high-dimensional multi-objective </a:t>
            </a:r>
            <a:r>
              <a:rPr lang="en-US" dirty="0"/>
              <a:t>evaluation in GA's [9,10].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Similar to </a:t>
            </a:r>
            <a:r>
              <a:rPr lang="en-CA" dirty="0" err="1"/>
              <a:t>Mostaghim</a:t>
            </a:r>
            <a:r>
              <a:rPr lang="en-CA" dirty="0"/>
              <a:t> and </a:t>
            </a:r>
            <a:r>
              <a:rPr lang="en-CA" dirty="0" err="1"/>
              <a:t>Teich</a:t>
            </a:r>
            <a:r>
              <a:rPr lang="en-CA" dirty="0"/>
              <a:t>  the new algorithm maintains an archive for each agent so it can find its </a:t>
            </a:r>
            <a:r>
              <a:rPr lang="en-CA" i="1" dirty="0"/>
              <a:t>personal </a:t>
            </a:r>
            <a:r>
              <a:rPr lang="en-CA" i="1" dirty="0" smtClean="0"/>
              <a:t>best</a:t>
            </a:r>
          </a:p>
          <a:p>
            <a:pPr>
              <a:buFont typeface="Wingdings" pitchFamily="2" charset="2"/>
              <a:buChar char="Ø"/>
            </a:pPr>
            <a:endParaRPr lang="en-CA" i="1" dirty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The motivation for this type of algorithm removes user intervention by having to apply weights to each objective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61836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000" cap="small" dirty="0"/>
              <a:t>Multi-Objective Search Strategies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/>
              <a:t>Sum of </a:t>
            </a:r>
            <a:r>
              <a:rPr lang="en-US" sz="1600" b="1" cap="small" dirty="0" smtClean="0"/>
              <a:t>Ranks</a:t>
            </a:r>
            <a:endParaRPr lang="en-US" sz="1600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Pareto Ranking</a:t>
            </a:r>
            <a:endParaRPr lang="en-US" sz="1600" b="1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16</a:t>
            </a:fld>
            <a:endParaRPr lang="en-CA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34" y="3447314"/>
            <a:ext cx="4303266" cy="289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7872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2" cy="25907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PSO Pareto ranking algorithm by </a:t>
            </a:r>
            <a:r>
              <a:rPr lang="en-US" dirty="0" err="1"/>
              <a:t>Mostaghim</a:t>
            </a:r>
            <a:r>
              <a:rPr lang="en-US" dirty="0"/>
              <a:t> and </a:t>
            </a:r>
            <a:r>
              <a:rPr lang="en-US" dirty="0" err="1"/>
              <a:t>Teich</a:t>
            </a:r>
            <a:r>
              <a:rPr lang="en-US" dirty="0"/>
              <a:t> (2003) was selected for this research [8]</a:t>
            </a:r>
          </a:p>
          <a:p>
            <a:pPr marL="118872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This strategy is </a:t>
            </a:r>
            <a:r>
              <a:rPr lang="en-CA" dirty="0"/>
              <a:t>implemented by assigning each agent in the world a  value which defines a slope from the agent to the most optimal solution</a:t>
            </a:r>
            <a:r>
              <a:rPr lang="en-CA" dirty="0" smtClean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000" cap="small" dirty="0"/>
              <a:t>Multi-Objective Search Strategies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Sum of Ranks</a:t>
            </a:r>
            <a:endParaRPr lang="en-US" sz="16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/>
              <a:t>Pareto </a:t>
            </a:r>
            <a:r>
              <a:rPr lang="en-US" sz="1600" b="1" cap="small" dirty="0" smtClean="0"/>
              <a:t>Ranking</a:t>
            </a:r>
            <a:endParaRPr lang="en-US" sz="1600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17</a:t>
            </a:fld>
            <a:endParaRPr lang="en-CA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34" y="3505200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0979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System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2000" cap="small" dirty="0"/>
              <a:t>PSO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cap="small" dirty="0"/>
              <a:t>Image Analysis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cap="small" dirty="0"/>
              <a:t>Renderer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2000" cap="small" dirty="0"/>
              <a:t>Image Library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18</a:t>
            </a:fld>
            <a:endParaRPr lang="en-CA"/>
          </a:p>
        </p:txBody>
      </p:sp>
      <p:sp>
        <p:nvSpPr>
          <p:cNvPr id="8" name="Rounded Rectangle 7"/>
          <p:cNvSpPr/>
          <p:nvPr/>
        </p:nvSpPr>
        <p:spPr>
          <a:xfrm>
            <a:off x="7778017" y="1905000"/>
            <a:ext cx="990600" cy="3733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Output</a:t>
            </a:r>
          </a:p>
          <a:p>
            <a:pPr algn="ctr"/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Image</a:t>
            </a:r>
          </a:p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Library</a:t>
            </a:r>
          </a:p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91200" y="1926177"/>
            <a:ext cx="1600200" cy="14091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Particle</a:t>
            </a:r>
          </a:p>
          <a:p>
            <a:pPr algn="ctr"/>
            <a:r>
              <a:rPr lang="en-US" dirty="0" smtClean="0"/>
              <a:t>Swarm</a:t>
            </a:r>
          </a:p>
          <a:p>
            <a:pPr algn="ctr"/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791200" y="3771900"/>
            <a:ext cx="1600200" cy="14091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9" idx="3"/>
          </p:cNvCxnSpPr>
          <p:nvPr/>
        </p:nvCxnSpPr>
        <p:spPr>
          <a:xfrm flipV="1">
            <a:off x="7391400" y="2611977"/>
            <a:ext cx="3866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0"/>
            <a:endCxn id="9" idx="2"/>
          </p:cNvCxnSpPr>
          <p:nvPr/>
        </p:nvCxnSpPr>
        <p:spPr>
          <a:xfrm flipV="1">
            <a:off x="6591300" y="3335324"/>
            <a:ext cx="0" cy="4365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14" y="1967484"/>
            <a:ext cx="2327583" cy="2114550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9" idx="1"/>
          </p:cNvCxnSpPr>
          <p:nvPr/>
        </p:nvCxnSpPr>
        <p:spPr>
          <a:xfrm flipH="1">
            <a:off x="5501297" y="2630751"/>
            <a:ext cx="2899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2" idx="2"/>
            <a:endCxn id="11" idx="1"/>
          </p:cNvCxnSpPr>
          <p:nvPr/>
        </p:nvCxnSpPr>
        <p:spPr>
          <a:xfrm rot="16200000" flipH="1">
            <a:off x="4867133" y="3552407"/>
            <a:ext cx="394440" cy="145369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3298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 smtClean="0"/>
              <a:t>Bootstrap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2" cy="52577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Due to the random generation of camera positions and rotations it is possible for these cameras to miss all objectives.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Bootstrap allows the system to detect at least one image analysis objective before optimizing on the problem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Once one objective is found the simulation then starts decrementing from the total number of iterations</a:t>
            </a:r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8593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Outline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2133" y="1752600"/>
            <a:ext cx="7704667" cy="4247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cap="small" dirty="0" smtClean="0"/>
              <a:t>Motivation</a:t>
            </a:r>
          </a:p>
          <a:p>
            <a:pPr>
              <a:buFont typeface="Wingdings" pitchFamily="2" charset="2"/>
              <a:buChar char="Ø"/>
            </a:pPr>
            <a:r>
              <a:rPr lang="en-US" cap="small" dirty="0" smtClean="0"/>
              <a:t>Background</a:t>
            </a:r>
            <a:endParaRPr lang="en-US" cap="small" dirty="0"/>
          </a:p>
          <a:p>
            <a:pPr>
              <a:buFont typeface="Wingdings" pitchFamily="2" charset="2"/>
              <a:buChar char="Ø"/>
            </a:pPr>
            <a:r>
              <a:rPr lang="en-US" cap="small" dirty="0" smtClean="0"/>
              <a:t>System Design</a:t>
            </a:r>
          </a:p>
          <a:p>
            <a:pPr>
              <a:buFont typeface="Wingdings" pitchFamily="2" charset="2"/>
              <a:buChar char="Ø"/>
            </a:pPr>
            <a:r>
              <a:rPr lang="en-US" cap="small" dirty="0" smtClean="0"/>
              <a:t>Experiments</a:t>
            </a:r>
            <a:endParaRPr lang="en-US" cap="small" dirty="0"/>
          </a:p>
          <a:p>
            <a:pPr>
              <a:buFont typeface="Wingdings" pitchFamily="2" charset="2"/>
              <a:buChar char="Ø"/>
            </a:pPr>
            <a:r>
              <a:rPr lang="en-US" cap="small" dirty="0" smtClean="0"/>
              <a:t>Future Work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F7ACA0C-C0EB-49E2-AE3B-CBECBB529FF9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30375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1371600"/>
          </a:xfrm>
        </p:spPr>
        <p:txBody>
          <a:bodyPr/>
          <a:lstStyle/>
          <a:p>
            <a:r>
              <a:rPr lang="en-US" cap="small" dirty="0" smtClean="0"/>
              <a:t>Experiment Settings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091927"/>
              </p:ext>
            </p:extLst>
          </p:nvPr>
        </p:nvGraphicFramePr>
        <p:xfrm>
          <a:off x="3886200" y="607060"/>
          <a:ext cx="4681538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96311"/>
                <a:gridCol w="1285227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baseline="0" dirty="0" smtClean="0"/>
                        <a:t>Particle Swarm Optimization Settings</a:t>
                      </a:r>
                      <a:endParaRPr lang="en-US" b="1" dirty="0"/>
                    </a:p>
                  </a:txBody>
                  <a:tcPr marL="72294" marR="7229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Number of Runs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Population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25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Max Iterations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Inertia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0.8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Personal Best Constraint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0.45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Global Best Constraint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0.5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2294" marR="72294"/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524000"/>
            <a:ext cx="2662534" cy="1828800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cap="small" dirty="0" smtClean="0"/>
              <a:t>System Parameters</a:t>
            </a:r>
            <a:endParaRPr lang="en-US" sz="2000" cap="small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20</a:t>
            </a:fld>
            <a:endParaRPr lang="en-CA"/>
          </a:p>
        </p:txBody>
      </p:sp>
      <p:graphicFrame>
        <p:nvGraphicFramePr>
          <p:cNvPr id="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33629"/>
              </p:ext>
            </p:extLst>
          </p:nvPr>
        </p:nvGraphicFramePr>
        <p:xfrm>
          <a:off x="2667000" y="3581400"/>
          <a:ext cx="5921376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95775"/>
                <a:gridCol w="1625601"/>
              </a:tblGrid>
              <a:tr h="338183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baseline="0" dirty="0" smtClean="0"/>
                        <a:t>Simulation Settings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Image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CA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320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Image Height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CA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240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Rotation Enabled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TRUE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FOV Enabled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TRUE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8255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490914"/>
              </p:ext>
            </p:extLst>
          </p:nvPr>
        </p:nvGraphicFramePr>
        <p:xfrm>
          <a:off x="3886200" y="609600"/>
          <a:ext cx="4681539" cy="134088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6022"/>
                <a:gridCol w="3815517"/>
              </a:tblGrid>
              <a:tr h="325041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baseline="0" dirty="0" smtClean="0"/>
                        <a:t>Search Algorithm Definitions</a:t>
                      </a:r>
                      <a:endParaRPr lang="en-US" b="1" dirty="0"/>
                    </a:p>
                  </a:txBody>
                  <a:tcPr marL="72294" marR="7229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5041">
                <a:tc>
                  <a:txBody>
                    <a:bodyPr/>
                    <a:lstStyle/>
                    <a:p>
                      <a:r>
                        <a:rPr kumimoji="0" lang="en-US" sz="1400" u="none" strike="noStrike" kern="1200" baseline="0" dirty="0" smtClean="0"/>
                        <a:t>NB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400" u="none" strike="noStrike" kern="1200" baseline="0" dirty="0" smtClean="0"/>
                        <a:t>Normal </a:t>
                      </a:r>
                      <a:r>
                        <a:rPr kumimoji="0" lang="en-US" sz="1400" u="none" strike="noStrike" kern="1200" baseline="0" smtClean="0"/>
                        <a:t>PSO Bootstrapped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325041">
                <a:tc>
                  <a:txBody>
                    <a:bodyPr/>
                    <a:lstStyle/>
                    <a:p>
                      <a:r>
                        <a:rPr kumimoji="0" lang="en-US" sz="1400" u="none" strike="noStrike" kern="1200" baseline="0" dirty="0" smtClean="0"/>
                        <a:t>SRB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Sum of Ranks Bootstrapped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3250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PRB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Pareto Ranking Bootstrapped</a:t>
                      </a:r>
                      <a:endParaRPr lang="en-US" sz="1400" dirty="0"/>
                    </a:p>
                  </a:txBody>
                  <a:tcPr marL="72294" marR="72294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21</a:t>
            </a:fld>
            <a:endParaRPr lang="en-CA"/>
          </a:p>
        </p:txBody>
      </p:sp>
      <p:graphicFrame>
        <p:nvGraphicFramePr>
          <p:cNvPr id="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335095"/>
              </p:ext>
            </p:extLst>
          </p:nvPr>
        </p:nvGraphicFramePr>
        <p:xfrm>
          <a:off x="2667000" y="3505200"/>
          <a:ext cx="5921376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57600"/>
                <a:gridCol w="2263776"/>
              </a:tblGrid>
              <a:tr h="338183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baseline="0" dirty="0" smtClean="0"/>
                        <a:t>Fitness Objective Ranges (</a:t>
                      </a:r>
                      <a:r>
                        <a:rPr kumimoji="0" lang="en-US" sz="1800" u="none" strike="noStrike" kern="1200" baseline="0" dirty="0" smtClean="0">
                          <a:latin typeface="Calisto MT" panose="02040603050505030304" pitchFamily="18" charset="0"/>
                        </a:rPr>
                        <a:t>ƒ)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Object Detection (OD)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 ≤ ƒ ≤ 153600</a:t>
                      </a:r>
                      <a:endParaRPr lang="en-US" b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Rule of Thirds (ROT)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 ≤ ƒ ≤ 800</a:t>
                      </a:r>
                      <a:endParaRPr lang="en-US" b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err="1" smtClean="0"/>
                        <a:t>Colour</a:t>
                      </a:r>
                      <a:r>
                        <a:rPr kumimoji="0" lang="en-US" sz="1800" u="none" strike="noStrike" kern="1200" baseline="0" dirty="0" smtClean="0"/>
                        <a:t> Similarity (CS)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 ≤ ƒ ≤ 1.0</a:t>
                      </a:r>
                      <a:endParaRPr lang="en-US" b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38183"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Horizon Line (HZ)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u="none" strike="noStrike" kern="1200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 ≤ ƒ ≤ 240</a:t>
                      </a:r>
                      <a:endParaRPr lang="en-US" b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1371600"/>
          </a:xfrm>
        </p:spPr>
        <p:txBody>
          <a:bodyPr/>
          <a:lstStyle/>
          <a:p>
            <a:r>
              <a:rPr lang="en-US" cap="small" dirty="0" smtClean="0"/>
              <a:t>Experiment Settings</a:t>
            </a:r>
            <a:endParaRPr lang="en-US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838200" y="1524000"/>
            <a:ext cx="2662534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2000" b="1" cap="small" smtClean="0"/>
              <a:t>System Parameters</a:t>
            </a:r>
            <a:endParaRPr lang="en-US" sz="2000" cap="small" dirty="0" smtClean="0"/>
          </a:p>
        </p:txBody>
      </p:sp>
    </p:spTree>
    <p:extLst>
      <p:ext uri="{BB962C8B-B14F-4D97-AF65-F5344CB8AC3E}">
        <p14:creationId xmlns:p14="http://schemas.microsoft.com/office/powerpoint/2010/main" val="14478883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graphicFrame>
        <p:nvGraphicFramePr>
          <p:cNvPr id="10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845097"/>
              </p:ext>
            </p:extLst>
          </p:nvPr>
        </p:nvGraphicFramePr>
        <p:xfrm>
          <a:off x="3948113" y="685800"/>
          <a:ext cx="4681539" cy="2225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64797"/>
                <a:gridCol w="411674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Table Conversation Objectives</a:t>
                      </a:r>
                      <a:endParaRPr lang="en-US" sz="1600" dirty="0"/>
                    </a:p>
                  </a:txBody>
                  <a:tcPr marL="72294" marR="7229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smtClean="0"/>
                        <a:t>Object Detection: Male Face (10%)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smtClean="0"/>
                        <a:t>Object Detection: Female Back Shoulder (15%)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600" u="none" strike="noStrike" kern="1200" baseline="0" dirty="0" smtClean="0"/>
                        <a:t>Rule of Thirds: Male Face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smtClean="0"/>
                        <a:t>Horizon Line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err="1" smtClean="0"/>
                        <a:t>Colour</a:t>
                      </a:r>
                      <a:r>
                        <a:rPr kumimoji="0" lang="en-US" sz="1600" u="none" strike="noStrike" kern="1200" baseline="0" dirty="0" smtClean="0"/>
                        <a:t> Similarity</a:t>
                      </a:r>
                      <a:endParaRPr lang="en-US" sz="1600" dirty="0"/>
                    </a:p>
                  </a:txBody>
                  <a:tcPr marL="72294" marR="72294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/>
              <a:t>Over the Shoulder Conversation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err="1"/>
              <a:t>Colour</a:t>
            </a:r>
            <a:r>
              <a:rPr lang="en-US" sz="1600" b="1" cap="small" dirty="0"/>
              <a:t> Similarity Target </a:t>
            </a:r>
            <a:r>
              <a:rPr lang="en-US" sz="1600" b="1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4020570"/>
            <a:ext cx="1641864" cy="2667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cap="small" dirty="0" smtClean="0"/>
              <a:t>Not in GECCO Paper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3781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/>
              <a:t>Over the Shoulder Conversation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3254829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4020570"/>
            <a:ext cx="1641864" cy="2667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cap="small" dirty="0" smtClean="0"/>
              <a:t>Not in GECCO Paper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026765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91" y="990600"/>
            <a:ext cx="2699657" cy="20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47" y="914400"/>
            <a:ext cx="2699657" cy="20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91" y="3270306"/>
            <a:ext cx="2699657" cy="20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3" y="3270306"/>
            <a:ext cx="2699657" cy="20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/>
              <a:t>Over the Shoulder Conversation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4020570"/>
            <a:ext cx="1641864" cy="2667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cap="small" dirty="0" smtClean="0"/>
              <a:t>Not in GECCO Paper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94924" y="2960834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(a)</a:t>
            </a: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7503877" y="2970359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(b)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4594924" y="5267871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(c)</a:t>
            </a:r>
            <a:endParaRPr 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7503877" y="5267871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(d)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67245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/>
              <a:t>Over the Shoulder Conversation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Objectives</a:t>
            </a:r>
            <a:endParaRPr lang="en-US" sz="1600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Statistical Results</a:t>
            </a:r>
            <a:endParaRPr lang="en-US" sz="1600" b="1" cap="small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4020570"/>
            <a:ext cx="1641864" cy="2667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cap="small" dirty="0" smtClean="0"/>
              <a:t>Not in GECCO Paper</a:t>
            </a:r>
            <a:endParaRPr lang="en-US" sz="1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25375"/>
              </p:ext>
            </p:extLst>
          </p:nvPr>
        </p:nvGraphicFramePr>
        <p:xfrm>
          <a:off x="3481684" y="1143000"/>
          <a:ext cx="5334000" cy="2225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33600"/>
                <a:gridCol w="714650"/>
                <a:gridCol w="762000"/>
                <a:gridCol w="838200"/>
                <a:gridCol w="8855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Objective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(b)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(d)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 Male Face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19.5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 Female Face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28.7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29.6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ROT Male Face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17.5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38.1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5.6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40.5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0.06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0.13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0.001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0.14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26.0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0.001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1706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graphicFrame>
        <p:nvGraphicFramePr>
          <p:cNvPr id="14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196009"/>
              </p:ext>
            </p:extLst>
          </p:nvPr>
        </p:nvGraphicFramePr>
        <p:xfrm>
          <a:off x="3948113" y="685800"/>
          <a:ext cx="4681539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64797"/>
                <a:gridCol w="411674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Table Conversation Objectives</a:t>
                      </a:r>
                      <a:endParaRPr lang="en-US" dirty="0"/>
                    </a:p>
                  </a:txBody>
                  <a:tcPr marL="72294" marR="7229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Object Detection: Male Face (10%)</a:t>
                      </a:r>
                      <a:endParaRPr lang="en-US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Object Detection: Female Face (10%)</a:t>
                      </a:r>
                      <a:endParaRPr lang="en-US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800" u="none" strike="noStrike" kern="1200" baseline="0" dirty="0" smtClean="0"/>
                        <a:t>Rule of Thirds: Male Face</a:t>
                      </a:r>
                      <a:endParaRPr lang="en-US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800" u="none" strike="noStrike" kern="1200" baseline="0" dirty="0" smtClean="0"/>
                        <a:t>Rule of Thirds: Female Face</a:t>
                      </a:r>
                      <a:endParaRPr lang="en-US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5.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smtClean="0"/>
                        <a:t>Horizon Line</a:t>
                      </a:r>
                      <a:endParaRPr lang="en-US" dirty="0"/>
                    </a:p>
                  </a:txBody>
                  <a:tcPr marL="72294" marR="7229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6.</a:t>
                      </a:r>
                      <a:endParaRPr lang="en-US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1200" baseline="0" dirty="0" err="1" smtClean="0"/>
                        <a:t>Colour</a:t>
                      </a:r>
                      <a:r>
                        <a:rPr kumimoji="0" lang="en-US" sz="1800" u="none" strike="noStrike" kern="1200" baseline="0" dirty="0" smtClean="0"/>
                        <a:t> Similarity</a:t>
                      </a:r>
                      <a:endParaRPr lang="en-US" dirty="0"/>
                    </a:p>
                  </a:txBody>
                  <a:tcPr marL="72294" marR="72294"/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93543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Table Conversation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err="1"/>
              <a:t>Colour</a:t>
            </a:r>
            <a:r>
              <a:rPr lang="en-US" sz="1600" b="1" cap="small" dirty="0"/>
              <a:t> Similarity Target </a:t>
            </a:r>
            <a:r>
              <a:rPr lang="en-US" sz="1600" b="1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</p:spTree>
    <p:extLst>
      <p:ext uri="{BB962C8B-B14F-4D97-AF65-F5344CB8AC3E}">
        <p14:creationId xmlns:p14="http://schemas.microsoft.com/office/powerpoint/2010/main" val="10367767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876800" y="1981200"/>
            <a:ext cx="2662534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cap="small" dirty="0" smtClean="0"/>
              <a:t>Need to add images here</a:t>
            </a:r>
            <a:endParaRPr lang="en-US" sz="1600" cap="small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Table Conversation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4" y="3260925"/>
            <a:ext cx="30480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8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558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201" y="963168"/>
            <a:ext cx="2701399" cy="202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07" y="3214552"/>
            <a:ext cx="2701399" cy="202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93" y="963168"/>
            <a:ext cx="2701399" cy="202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363" y="3214552"/>
            <a:ext cx="2701399" cy="202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Table Conversation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sp>
        <p:nvSpPr>
          <p:cNvPr id="10" name="TextBox 9"/>
          <p:cNvSpPr txBox="1"/>
          <p:nvPr/>
        </p:nvSpPr>
        <p:spPr>
          <a:xfrm>
            <a:off x="4594924" y="2960834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(a)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7503877" y="2970359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(b)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4594924" y="5267871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(c)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7503877" y="5267871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(d)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279490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Table Conversation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Statistical Results</a:t>
            </a:r>
            <a:endParaRPr lang="en-US" sz="1600" b="1" cap="small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719096"/>
              </p:ext>
            </p:extLst>
          </p:nvPr>
        </p:nvGraphicFramePr>
        <p:xfrm>
          <a:off x="3481684" y="1143000"/>
          <a:ext cx="5334000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33600"/>
                <a:gridCol w="714650"/>
                <a:gridCol w="762000"/>
                <a:gridCol w="838200"/>
                <a:gridCol w="8855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Objective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(b)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(d)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 Male Face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19.5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 Female Face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ROT Male Face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8.54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10.79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7.45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36.73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ROT Female</a:t>
                      </a:r>
                      <a:r>
                        <a:rPr lang="en-US" sz="1600" baseline="0" dirty="0" smtClean="0"/>
                        <a:t> Face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0.10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7.01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21.94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13.81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28.0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0.110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0.61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0.86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6575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CA" dirty="0" smtClean="0"/>
              <a:t>Photography has been an important tool for communication</a:t>
            </a:r>
            <a:r>
              <a:rPr lang="en-US" dirty="0" smtClean="0"/>
              <a:t>.</a:t>
            </a: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Recently, researchers have been attempting to develop a way to assist amateur photographers to generate images that follow rules </a:t>
            </a:r>
            <a:r>
              <a:rPr lang="en-US" dirty="0"/>
              <a:t>of composition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Although there </a:t>
            </a:r>
            <a:r>
              <a:rPr lang="en-CA" dirty="0" smtClean="0"/>
              <a:t>has been </a:t>
            </a:r>
            <a:r>
              <a:rPr lang="en-CA" dirty="0"/>
              <a:t>recent developments in this field, there has been little work using </a:t>
            </a:r>
            <a:r>
              <a:rPr lang="en-CA" dirty="0" smtClean="0"/>
              <a:t>evolutionary computation algorithms.</a:t>
            </a:r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This research is about developing </a:t>
            </a:r>
            <a:r>
              <a:rPr lang="en-US" dirty="0"/>
              <a:t>automatic photography agents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b="1" cap="small" dirty="0"/>
              <a:t>History and Research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Video Games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Robotics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Film </a:t>
            </a:r>
            <a:r>
              <a:rPr lang="en-US" cap="small" dirty="0"/>
              <a:t>and </a:t>
            </a:r>
            <a:r>
              <a:rPr lang="en-US" cap="small" dirty="0" smtClean="0"/>
              <a:t>Television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Community</a:t>
            </a:r>
            <a:endParaRPr lang="en-US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19651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61289"/>
              </p:ext>
            </p:extLst>
          </p:nvPr>
        </p:nvGraphicFramePr>
        <p:xfrm>
          <a:off x="3886200" y="533400"/>
          <a:ext cx="4681539" cy="3017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64797"/>
                <a:gridCol w="4116742"/>
              </a:tblGrid>
              <a:tr h="2878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Sunrise Objectives</a:t>
                      </a:r>
                      <a:endParaRPr lang="en-US" sz="1600" dirty="0"/>
                    </a:p>
                  </a:txBody>
                  <a:tcPr marL="72294" marR="7229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600" u="none" strike="noStrike" kern="1200" baseline="0" dirty="0" smtClean="0"/>
                        <a:t>OD</a:t>
                      </a:r>
                      <a:r>
                        <a:rPr kumimoji="0" lang="en-CA" sz="1100" u="none" strike="noStrike" kern="1200" baseline="0" dirty="0" smtClean="0"/>
                        <a:t>1</a:t>
                      </a:r>
                      <a:r>
                        <a:rPr kumimoji="0" lang="en-CA" sz="1600" u="none" strike="noStrike" kern="1200" baseline="0" dirty="0" smtClean="0"/>
                        <a:t> - Object Detection: Boat on Land (10%)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600" u="none" strike="noStrike" kern="1200" baseline="0" dirty="0" smtClean="0"/>
                        <a:t>OD</a:t>
                      </a:r>
                      <a:r>
                        <a:rPr kumimoji="0" lang="en-CA" sz="1100" u="none" strike="noStrike" kern="1200" baseline="0" dirty="0" smtClean="0"/>
                        <a:t>2</a:t>
                      </a:r>
                      <a:r>
                        <a:rPr kumimoji="0" lang="en-CA" sz="1600" u="none" strike="noStrike" kern="1200" baseline="0" dirty="0" smtClean="0"/>
                        <a:t> - Object Detection: Boat in Water (10%)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smtClean="0"/>
                        <a:t>OD</a:t>
                      </a:r>
                      <a:r>
                        <a:rPr kumimoji="0" lang="en-US" sz="1100" u="none" strike="noStrike" kern="1200" baseline="0" dirty="0" smtClean="0"/>
                        <a:t>3</a:t>
                      </a:r>
                      <a:r>
                        <a:rPr kumimoji="0" lang="en-US" sz="1600" u="none" strike="noStrike" kern="1200" baseline="0" dirty="0" smtClean="0"/>
                        <a:t> - Object Detection: Sun </a:t>
                      </a:r>
                      <a:r>
                        <a:rPr kumimoji="0" lang="en-CA" sz="1600" u="none" strike="noStrike" kern="1200" baseline="0" dirty="0" smtClean="0"/>
                        <a:t>(5%)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600" u="none" strike="noStrike" kern="1200" baseline="0" dirty="0" smtClean="0"/>
                        <a:t>ROT</a:t>
                      </a:r>
                      <a:r>
                        <a:rPr kumimoji="0" lang="en-CA" sz="1100" u="none" strike="noStrike" kern="1200" baseline="0" dirty="0" smtClean="0"/>
                        <a:t>1</a:t>
                      </a:r>
                      <a:r>
                        <a:rPr kumimoji="0" lang="en-CA" sz="1600" u="none" strike="noStrike" kern="1200" baseline="0" dirty="0" smtClean="0"/>
                        <a:t> - Rule of Thirds: Boat on Land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CA" sz="1600" u="none" strike="noStrike" kern="1200" baseline="0" dirty="0" smtClean="0"/>
                        <a:t>ROT</a:t>
                      </a:r>
                      <a:r>
                        <a:rPr kumimoji="0" lang="en-CA" sz="1100" u="none" strike="noStrike" kern="1200" baseline="0" dirty="0" smtClean="0"/>
                        <a:t>2</a:t>
                      </a:r>
                      <a:r>
                        <a:rPr kumimoji="0" lang="en-CA" sz="1600" u="none" strike="noStrike" kern="1200" baseline="0" dirty="0" smtClean="0"/>
                        <a:t> - Rule of Thirds: Boat in Water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smtClean="0"/>
                        <a:t>ROT</a:t>
                      </a:r>
                      <a:r>
                        <a:rPr kumimoji="0" lang="en-US" sz="1100" u="none" strike="noStrike" kern="1200" baseline="0" dirty="0" smtClean="0"/>
                        <a:t>3</a:t>
                      </a:r>
                      <a:r>
                        <a:rPr kumimoji="0" lang="en-US" sz="1600" u="none" strike="noStrike" kern="1200" baseline="0" dirty="0" smtClean="0"/>
                        <a:t> - Rule of Thirds: Sun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smtClean="0"/>
                        <a:t>HZ</a:t>
                      </a:r>
                      <a:r>
                        <a:rPr kumimoji="0" lang="en-US" sz="1100" u="none" strike="noStrike" kern="1200" baseline="0" dirty="0" smtClean="0"/>
                        <a:t>1 </a:t>
                      </a:r>
                      <a:r>
                        <a:rPr kumimoji="0" lang="en-US" sz="1600" u="none" strike="noStrike" kern="1200" baseline="0" dirty="0" smtClean="0"/>
                        <a:t>- Horizon Line</a:t>
                      </a:r>
                      <a:endParaRPr lang="en-US" sz="1600" dirty="0"/>
                    </a:p>
                  </a:txBody>
                  <a:tcPr marL="72294" marR="72294"/>
                </a:tc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8.</a:t>
                      </a:r>
                      <a:endParaRPr lang="en-US" sz="16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kumimoji="0" lang="en-US" sz="1600" u="none" strike="noStrike" kern="1200" baseline="0" dirty="0" smtClean="0"/>
                        <a:t>CS</a:t>
                      </a:r>
                      <a:r>
                        <a:rPr kumimoji="0" lang="en-US" sz="1200" u="none" strike="noStrike" kern="1200" baseline="0" dirty="0" smtClean="0"/>
                        <a:t>1</a:t>
                      </a:r>
                      <a:r>
                        <a:rPr kumimoji="0" lang="en-US" sz="1600" u="none" strike="noStrike" kern="1200" baseline="0" dirty="0" smtClean="0"/>
                        <a:t> - </a:t>
                      </a:r>
                      <a:r>
                        <a:rPr kumimoji="0" lang="en-US" sz="1600" u="none" strike="noStrike" kern="1200" baseline="0" dirty="0" err="1" smtClean="0"/>
                        <a:t>Colour</a:t>
                      </a:r>
                      <a:r>
                        <a:rPr kumimoji="0" lang="en-US" sz="1600" u="none" strike="noStrike" kern="1200" baseline="0" dirty="0" smtClean="0"/>
                        <a:t> Similarity</a:t>
                      </a:r>
                      <a:endParaRPr lang="en-US" sz="1600" dirty="0"/>
                    </a:p>
                  </a:txBody>
                  <a:tcPr marL="72294" marR="72294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16" y="383007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Sunrise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err="1"/>
              <a:t>Colour</a:t>
            </a:r>
            <a:r>
              <a:rPr lang="en-US" sz="1600" b="1" cap="small" dirty="0"/>
              <a:t> Similarity Target </a:t>
            </a:r>
            <a:r>
              <a:rPr lang="en-US" sz="1600" b="1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</p:spTree>
    <p:extLst>
      <p:ext uri="{BB962C8B-B14F-4D97-AF65-F5344CB8AC3E}">
        <p14:creationId xmlns:p14="http://schemas.microsoft.com/office/powerpoint/2010/main" val="111595053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86" y="8382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Sunrise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</p:spTree>
    <p:extLst>
      <p:ext uri="{BB962C8B-B14F-4D97-AF65-F5344CB8AC3E}">
        <p14:creationId xmlns:p14="http://schemas.microsoft.com/office/powerpoint/2010/main" val="42842319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63168"/>
            <a:ext cx="2678176" cy="200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19" y="980585"/>
            <a:ext cx="2678176" cy="200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31969"/>
            <a:ext cx="2678176" cy="200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65" y="3231969"/>
            <a:ext cx="2678176" cy="200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Sunrise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4594924" y="2960834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(a)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7503877" y="2970359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(b)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4594924" y="5267871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(c)</a:t>
            </a: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7503877" y="5267871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(d)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319785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Sunrise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Statistical Results</a:t>
            </a:r>
            <a:endParaRPr lang="en-US" sz="1600" b="1" cap="small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07927"/>
              </p:ext>
            </p:extLst>
          </p:nvPr>
        </p:nvGraphicFramePr>
        <p:xfrm>
          <a:off x="3476350" y="457200"/>
          <a:ext cx="5334000" cy="3337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33600"/>
                <a:gridCol w="714650"/>
                <a:gridCol w="762000"/>
                <a:gridCol w="838200"/>
                <a:gridCol w="8855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Objective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(b)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(d)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 boat land 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17.8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 boat water 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 Sun 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ROT boat land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0.33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2.6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ROT boat water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10.87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7.8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ROT Sun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75.89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22.3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56.3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6.1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0.001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0.2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621092"/>
              </p:ext>
            </p:extLst>
          </p:nvPr>
        </p:nvGraphicFramePr>
        <p:xfrm>
          <a:off x="3500732" y="4038600"/>
          <a:ext cx="5338468" cy="1854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34617"/>
                <a:gridCol w="1334617"/>
                <a:gridCol w="1334617"/>
                <a:gridCol w="133461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SRB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SRB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3739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Space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err="1"/>
              <a:t>Colour</a:t>
            </a:r>
            <a:r>
              <a:rPr lang="en-US" sz="1600" b="1" cap="small" dirty="0"/>
              <a:t> Similarity Target </a:t>
            </a:r>
            <a:r>
              <a:rPr lang="en-US" sz="1600" b="1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3007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52493"/>
              </p:ext>
            </p:extLst>
          </p:nvPr>
        </p:nvGraphicFramePr>
        <p:xfrm>
          <a:off x="3810000" y="381000"/>
          <a:ext cx="4681539" cy="3352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64797"/>
                <a:gridCol w="4116742"/>
              </a:tblGrid>
              <a:tr h="2632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Space Objectives</a:t>
                      </a:r>
                      <a:endParaRPr lang="en-US" sz="1400" dirty="0"/>
                    </a:p>
                  </a:txBody>
                  <a:tcPr marL="72294" marR="7229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1</a:t>
                      </a:r>
                      <a:r>
                        <a:rPr kumimoji="0" lang="en-CA" sz="1400" u="none" strike="noStrike" kern="1200" baseline="0" dirty="0" smtClean="0"/>
                        <a:t> - Object Detection: Boat on Land (10%)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2</a:t>
                      </a:r>
                      <a:r>
                        <a:rPr kumimoji="0" lang="en-CA" sz="1400" u="none" strike="noStrike" kern="1200" baseline="0" dirty="0" smtClean="0"/>
                        <a:t> - Object Detection: Boat in Water (10%)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3</a:t>
                      </a:r>
                      <a:r>
                        <a:rPr kumimoji="0" lang="en-CA" sz="1400" u="none" strike="noStrike" kern="1200" baseline="0" dirty="0" smtClean="0"/>
                        <a:t> - </a:t>
                      </a:r>
                      <a:r>
                        <a:rPr kumimoji="0" lang="en-US" sz="1400" u="none" strike="noStrike" kern="1200" baseline="0" dirty="0" smtClean="0"/>
                        <a:t>Object Detection: Red Moon </a:t>
                      </a:r>
                      <a:r>
                        <a:rPr kumimoji="0" lang="en-CA" sz="1400" u="none" strike="noStrike" kern="1200" baseline="0" dirty="0" smtClean="0"/>
                        <a:t>(5%)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4</a:t>
                      </a:r>
                      <a:r>
                        <a:rPr kumimoji="0" lang="en-CA" sz="1400" u="none" strike="noStrike" kern="1200" baseline="0" dirty="0" smtClean="0"/>
                        <a:t> - </a:t>
                      </a:r>
                      <a:r>
                        <a:rPr kumimoji="0" lang="en-US" sz="1400" u="none" strike="noStrike" kern="1200" baseline="0" dirty="0" smtClean="0"/>
                        <a:t>Object Detection: Blue Moon </a:t>
                      </a:r>
                      <a:r>
                        <a:rPr kumimoji="0" lang="en-CA" sz="1400" u="none" strike="noStrike" kern="1200" baseline="0" dirty="0" smtClean="0"/>
                        <a:t>(5%)</a:t>
                      </a:r>
                      <a:endParaRPr lang="en-US" sz="1400" dirty="0" smtClean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1</a:t>
                      </a:r>
                      <a:r>
                        <a:rPr kumimoji="0" lang="en-CA" sz="1400" u="none" strike="noStrike" kern="1200" baseline="0" dirty="0" smtClean="0"/>
                        <a:t> - Rule of Thirds: Boat on Land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2</a:t>
                      </a:r>
                      <a:r>
                        <a:rPr kumimoji="0" lang="en-CA" sz="1400" u="none" strike="noStrike" kern="1200" baseline="0" dirty="0" smtClean="0"/>
                        <a:t> - Rule of Thirds: Boat in Water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3</a:t>
                      </a:r>
                      <a:r>
                        <a:rPr kumimoji="0" lang="en-CA" sz="1400" u="none" strike="noStrike" kern="1200" baseline="0" dirty="0" smtClean="0"/>
                        <a:t> - </a:t>
                      </a:r>
                      <a:r>
                        <a:rPr kumimoji="0" lang="en-US" sz="1400" u="none" strike="noStrike" kern="1200" baseline="0" dirty="0" smtClean="0"/>
                        <a:t>Rule of Thirds: Red Moon</a:t>
                      </a:r>
                      <a:endParaRPr lang="en-US" sz="1400" dirty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4</a:t>
                      </a:r>
                      <a:r>
                        <a:rPr kumimoji="0" lang="en-CA" sz="1400" u="none" strike="noStrike" kern="1200" baseline="0" dirty="0" smtClean="0"/>
                        <a:t> - </a:t>
                      </a:r>
                      <a:r>
                        <a:rPr kumimoji="0" lang="en-US" sz="1400" u="none" strike="noStrike" kern="1200" baseline="0" dirty="0" smtClean="0"/>
                        <a:t>Rule of Thirds: Blue Moon</a:t>
                      </a:r>
                      <a:endParaRPr lang="en-US" sz="1400" dirty="0" smtClean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HZ</a:t>
                      </a:r>
                      <a:r>
                        <a:rPr lang="en-US" sz="1000" dirty="0" smtClean="0"/>
                        <a:t>1</a:t>
                      </a:r>
                      <a:r>
                        <a:rPr kumimoji="0" lang="en-CA" sz="1400" u="none" strike="noStrike" kern="1200" baseline="0" dirty="0" smtClean="0"/>
                        <a:t> - </a:t>
                      </a:r>
                      <a:r>
                        <a:rPr kumimoji="0" lang="en-US" sz="1400" u="none" strike="noStrike" kern="1200" baseline="0" dirty="0" smtClean="0"/>
                        <a:t>Horizon Line</a:t>
                      </a:r>
                      <a:endParaRPr lang="en-US" sz="1400" dirty="0" smtClean="0"/>
                    </a:p>
                  </a:txBody>
                  <a:tcPr marL="72294" marR="72294"/>
                </a:tc>
              </a:tr>
              <a:tr h="2632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</a:t>
                      </a:r>
                      <a:endParaRPr lang="en-US" sz="1400" dirty="0"/>
                    </a:p>
                  </a:txBody>
                  <a:tcPr marL="72294" marR="722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CS</a:t>
                      </a:r>
                      <a:r>
                        <a:rPr lang="en-US" sz="1000" dirty="0" smtClean="0"/>
                        <a:t>1</a:t>
                      </a:r>
                      <a:r>
                        <a:rPr kumimoji="0" lang="en-CA" sz="1400" u="none" strike="noStrike" kern="1200" baseline="0" dirty="0" smtClean="0"/>
                        <a:t> - </a:t>
                      </a:r>
                      <a:r>
                        <a:rPr kumimoji="0" lang="en-US" sz="1400" u="none" strike="noStrike" kern="1200" baseline="0" dirty="0" err="1" smtClean="0"/>
                        <a:t>Colour</a:t>
                      </a:r>
                      <a:r>
                        <a:rPr kumimoji="0" lang="en-US" sz="1400" u="none" strike="noStrike" kern="1200" baseline="0" dirty="0" smtClean="0"/>
                        <a:t> Similarity</a:t>
                      </a:r>
                      <a:endParaRPr lang="en-US" sz="1400" dirty="0" smtClean="0"/>
                    </a:p>
                  </a:txBody>
                  <a:tcPr marL="72294" marR="7229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4369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86" y="3352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Space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</p:spTree>
    <p:extLst>
      <p:ext uri="{BB962C8B-B14F-4D97-AF65-F5344CB8AC3E}">
        <p14:creationId xmlns:p14="http://schemas.microsoft.com/office/powerpoint/2010/main" val="28508931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Space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Statistical Results</a:t>
            </a:r>
            <a:endParaRPr lang="en-US" sz="1600" cap="small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97" y="1006840"/>
            <a:ext cx="2674693" cy="200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19" y="1000744"/>
            <a:ext cx="2674693" cy="200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483" y="3255168"/>
            <a:ext cx="2674693" cy="200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65" y="3227049"/>
            <a:ext cx="2674693" cy="2006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94924" y="2960834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(a)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7503877" y="2970359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(b)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4594924" y="5267871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(c)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7503877" y="5267871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(d)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2644781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2662534" cy="838200"/>
          </a:xfrm>
        </p:spPr>
        <p:txBody>
          <a:bodyPr/>
          <a:lstStyle/>
          <a:p>
            <a:r>
              <a:rPr lang="en-US" cap="small" dirty="0" smtClean="0"/>
              <a:t>Experiments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Space</a:t>
            </a:r>
            <a:endParaRPr lang="en-US" sz="1800" b="1" cap="small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/>
              <a:t>Objectives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err="1"/>
              <a:t>Colour</a:t>
            </a:r>
            <a:r>
              <a:rPr lang="en-US" sz="1600" cap="small" dirty="0"/>
              <a:t> Similarity Target </a:t>
            </a:r>
            <a:r>
              <a:rPr lang="en-US" sz="1600" cap="small" dirty="0" smtClean="0"/>
              <a:t>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cap="small" dirty="0" smtClean="0"/>
              <a:t>Image Results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cap="small" dirty="0" smtClean="0"/>
              <a:t>Statistical Results</a:t>
            </a:r>
            <a:endParaRPr lang="en-US" sz="1600" b="1" cap="small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94639"/>
              </p:ext>
            </p:extLst>
          </p:nvPr>
        </p:nvGraphicFramePr>
        <p:xfrm>
          <a:off x="3476350" y="457200"/>
          <a:ext cx="5334000" cy="35052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33600"/>
                <a:gridCol w="714650"/>
                <a:gridCol w="762000"/>
                <a:gridCol w="838200"/>
                <a:gridCol w="885550"/>
              </a:tblGrid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Objective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(b)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(d)</a:t>
                      </a:r>
                      <a:endParaRPr lang="en-US" sz="1400" dirty="0"/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1</a:t>
                      </a:r>
                      <a:r>
                        <a:rPr lang="en-US" sz="1400" dirty="0" smtClean="0"/>
                        <a:t> boat land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16.2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2</a:t>
                      </a:r>
                      <a:r>
                        <a:rPr lang="en-US" sz="1400" dirty="0" smtClean="0"/>
                        <a:t> boat water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19.2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19.4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3</a:t>
                      </a:r>
                      <a:r>
                        <a:rPr lang="en-US" sz="1400" dirty="0" smtClean="0"/>
                        <a:t> red moon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OD</a:t>
                      </a:r>
                      <a:r>
                        <a:rPr lang="en-US" sz="1000" dirty="0" smtClean="0"/>
                        <a:t>4</a:t>
                      </a:r>
                      <a:r>
                        <a:rPr lang="en-US" sz="1400" dirty="0" smtClean="0"/>
                        <a:t> blue moon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9.9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1</a:t>
                      </a:r>
                      <a:r>
                        <a:rPr lang="en-US" sz="1400" dirty="0" smtClean="0"/>
                        <a:t> boat land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1.33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43.52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44.49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13.62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2</a:t>
                      </a:r>
                      <a:r>
                        <a:rPr lang="en-US" sz="1400" dirty="0" smtClean="0"/>
                        <a:t> boat water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79.40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18.11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0.67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1.94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3</a:t>
                      </a:r>
                      <a:r>
                        <a:rPr lang="en-US" sz="1400" dirty="0" smtClean="0"/>
                        <a:t> red moon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31.48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37.67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30.49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31.69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</a:t>
                      </a:r>
                      <a:r>
                        <a:rPr lang="en-US" sz="1000" dirty="0" smtClean="0"/>
                        <a:t>4</a:t>
                      </a:r>
                      <a:r>
                        <a:rPr lang="en-US" sz="1400" dirty="0" smtClean="0"/>
                        <a:t> blue moon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45.88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24.40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44.09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37.42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23.0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186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0.023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0.028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0.017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0.005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962689"/>
              </p:ext>
            </p:extLst>
          </p:nvPr>
        </p:nvGraphicFramePr>
        <p:xfrm>
          <a:off x="3479398" y="4261870"/>
          <a:ext cx="5338468" cy="1854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34617"/>
                <a:gridCol w="1334617"/>
                <a:gridCol w="1334617"/>
                <a:gridCol w="133461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SRB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SRB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endPara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9444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533400"/>
            <a:ext cx="2662534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small" dirty="0" smtClean="0"/>
              <a:t>Experiment Results</a:t>
            </a:r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Table </a:t>
            </a:r>
            <a:r>
              <a:rPr lang="en-US" sz="1800" b="1" cap="small" dirty="0"/>
              <a:t>Conversation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cap="small" dirty="0"/>
              <a:t>Video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Sunrise Scene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Space </a:t>
            </a:r>
            <a:r>
              <a:rPr lang="en-US" sz="1800" cap="small" dirty="0" smtClean="0"/>
              <a:t>Scene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 smtClean="0"/>
              <a:t>Swarm</a:t>
            </a:r>
            <a:endParaRPr lang="en-US" sz="1800" cap="small" dirty="0"/>
          </a:p>
        </p:txBody>
      </p:sp>
      <p:pic>
        <p:nvPicPr>
          <p:cNvPr id="2" name="Converted_CompletEnvironment_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0733" y="1295400"/>
            <a:ext cx="4783667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677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39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533400"/>
            <a:ext cx="2662534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small" dirty="0" smtClean="0"/>
              <a:t>Experiment Results</a:t>
            </a:r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Table </a:t>
            </a:r>
            <a:r>
              <a:rPr lang="en-US" sz="1800" cap="small" dirty="0" smtClean="0"/>
              <a:t>Conversation</a:t>
            </a:r>
            <a:endParaRPr lang="en-US" cap="small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Sunrise 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400" b="1" cap="small" dirty="0" smtClean="0"/>
              <a:t>Video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 smtClean="0"/>
              <a:t>Space Scene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Swarm</a:t>
            </a:r>
          </a:p>
        </p:txBody>
      </p:sp>
      <p:pic>
        <p:nvPicPr>
          <p:cNvPr id="2" name="Converted_Sunri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5713" y="1371600"/>
            <a:ext cx="4738687" cy="35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698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A" dirty="0"/>
              <a:t>Today's games strive to generate virtual worlds that look beautiful to the gamer.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These worlds also contain objects of interest and require designers and programmers to spend countless hours creating special cameras to focus on these objects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This research can assist game developers by determining the best location and rotation for a camera in the scene, giving the end user a better experience.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History and Research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b="1" cap="small" dirty="0"/>
              <a:t>Video Games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Robotics</a:t>
            </a:r>
            <a:endParaRPr lang="en-US" cap="small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Film and </a:t>
            </a:r>
            <a:r>
              <a:rPr lang="en-US" cap="small" dirty="0" smtClean="0"/>
              <a:t>Television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Community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45328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533400"/>
            <a:ext cx="2662534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small" dirty="0" smtClean="0"/>
              <a:t>Experiment Results</a:t>
            </a:r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Table Conversation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 smtClean="0"/>
              <a:t>Sunrise Scene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/>
              <a:t>Space Scene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400" b="1" cap="small" dirty="0"/>
              <a:t>Video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 smtClean="0"/>
              <a:t>Swarm</a:t>
            </a:r>
            <a:endParaRPr lang="en-US" sz="1800" cap="small" dirty="0"/>
          </a:p>
        </p:txBody>
      </p:sp>
      <p:pic>
        <p:nvPicPr>
          <p:cNvPr id="2" name="Converted_Spa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6663" y="1365647"/>
            <a:ext cx="4681537" cy="35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406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533400"/>
            <a:ext cx="2662534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small" dirty="0" smtClean="0"/>
              <a:t>Experiment Results</a:t>
            </a:r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38200" y="1524000"/>
            <a:ext cx="266253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Table Conversation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Sunrise Scene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cap="small" dirty="0"/>
              <a:t>Space </a:t>
            </a:r>
            <a:r>
              <a:rPr lang="en-US" sz="1800" cap="small" dirty="0" smtClean="0"/>
              <a:t>Scene</a:t>
            </a:r>
            <a:endParaRPr lang="en-US" sz="1400" cap="small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800" b="1" cap="small" dirty="0" smtClean="0"/>
              <a:t>Swarm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400" b="1" cap="small" dirty="0"/>
              <a:t>Video</a:t>
            </a:r>
          </a:p>
        </p:txBody>
      </p:sp>
      <p:pic>
        <p:nvPicPr>
          <p:cNvPr id="4" name="Converted_Sunrise_Sw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0463" y="1289447"/>
            <a:ext cx="4681537" cy="35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338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CA" dirty="0" smtClean="0"/>
              <a:t>Capable </a:t>
            </a:r>
            <a:r>
              <a:rPr lang="en-CA" dirty="0"/>
              <a:t>of </a:t>
            </a:r>
            <a:r>
              <a:rPr lang="en-CA" dirty="0" smtClean="0"/>
              <a:t>generating </a:t>
            </a:r>
            <a:r>
              <a:rPr lang="en-CA" dirty="0"/>
              <a:t>images that </a:t>
            </a:r>
            <a:r>
              <a:rPr lang="en-CA" dirty="0" smtClean="0"/>
              <a:t>can be </a:t>
            </a:r>
            <a:r>
              <a:rPr lang="en-CA" dirty="0"/>
              <a:t>considered to be aesthetically pleasing. </a:t>
            </a:r>
            <a:endParaRPr lang="en-CA" dirty="0" smtClean="0"/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Effective in finding </a:t>
            </a:r>
            <a:r>
              <a:rPr lang="en-CA" dirty="0"/>
              <a:t>solutions in </a:t>
            </a:r>
            <a:r>
              <a:rPr lang="en-CA" dirty="0" smtClean="0"/>
              <a:t>an environment </a:t>
            </a:r>
            <a:r>
              <a:rPr lang="en-CA" dirty="0"/>
              <a:t>based on </a:t>
            </a:r>
            <a:r>
              <a:rPr lang="en-CA" dirty="0" smtClean="0"/>
              <a:t>simple parameters</a:t>
            </a:r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Once </a:t>
            </a:r>
            <a:r>
              <a:rPr lang="en-CA" dirty="0"/>
              <a:t>running, there is no </a:t>
            </a:r>
            <a:r>
              <a:rPr lang="en-CA" dirty="0" smtClean="0"/>
              <a:t>user interaction needed</a:t>
            </a:r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The </a:t>
            </a:r>
            <a:r>
              <a:rPr lang="en-CA" dirty="0"/>
              <a:t>system is </a:t>
            </a:r>
            <a:r>
              <a:rPr lang="en-CA" dirty="0" smtClean="0"/>
              <a:t>flexible </a:t>
            </a:r>
            <a:r>
              <a:rPr lang="en-CA" dirty="0"/>
              <a:t>and can adapt to any virtual </a:t>
            </a:r>
            <a:r>
              <a:rPr lang="en-CA" dirty="0" smtClean="0"/>
              <a:t>environment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Although not in paper, when </a:t>
            </a:r>
            <a:r>
              <a:rPr lang="en-CA" dirty="0"/>
              <a:t>working with smaller dimensional problems all optimization algorithms were capable of solving the problem</a:t>
            </a:r>
            <a:r>
              <a:rPr lang="en-CA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However, not all algorithms were capable of solving high-dimensional problems successfully</a:t>
            </a:r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Sum of Ranks PSO attempts to satisfy as many objectives as possible (unlike Pareto)</a:t>
            </a:r>
            <a:endParaRPr lang="en-CA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/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1600" cap="small" dirty="0" smtClean="0"/>
              <a:t>Proposed System &amp; Algorithms</a:t>
            </a:r>
            <a:endParaRPr lang="en-US" sz="1600" cap="small" dirty="0"/>
          </a:p>
          <a:p>
            <a:pPr marL="285750" indent="-285750"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endParaRPr lang="en-US" b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7719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CA" dirty="0"/>
              <a:t>New advanced aesthetic </a:t>
            </a:r>
            <a:r>
              <a:rPr lang="en-CA" dirty="0" smtClean="0"/>
              <a:t>could be incorporated </a:t>
            </a:r>
            <a:r>
              <a:rPr lang="en-CA" dirty="0"/>
              <a:t>into the system [</a:t>
            </a:r>
            <a:r>
              <a:rPr lang="en-CA" dirty="0" smtClean="0"/>
              <a:t>11].</a:t>
            </a:r>
          </a:p>
          <a:p>
            <a:pPr>
              <a:buFont typeface="Wingdings" pitchFamily="2" charset="2"/>
              <a:buChar char="Ø"/>
            </a:pPr>
            <a:endParaRPr lang="en-CA" dirty="0" smtClean="0"/>
          </a:p>
          <a:p>
            <a:pPr>
              <a:buFont typeface="Wingdings" pitchFamily="2" charset="2"/>
              <a:buChar char="Ø"/>
            </a:pPr>
            <a:r>
              <a:rPr lang="en-CA" dirty="0" smtClean="0"/>
              <a:t>As </a:t>
            </a:r>
            <a:r>
              <a:rPr lang="en-CA" dirty="0"/>
              <a:t>computers become more powerful; problems like this could possibly </a:t>
            </a:r>
            <a:r>
              <a:rPr lang="en-US" dirty="0"/>
              <a:t>run in real-time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CA" dirty="0"/>
              <a:t>Merging the system proposed in this </a:t>
            </a:r>
            <a:r>
              <a:rPr lang="en-CA" dirty="0" smtClean="0"/>
              <a:t>research with </a:t>
            </a:r>
            <a:r>
              <a:rPr lang="en-CA" dirty="0"/>
              <a:t>Google Maps </a:t>
            </a:r>
            <a:r>
              <a:rPr lang="en-CA" dirty="0" smtClean="0"/>
              <a:t>[13] </a:t>
            </a:r>
            <a:r>
              <a:rPr lang="en-CA" dirty="0"/>
              <a:t>or Google Earth </a:t>
            </a:r>
            <a:r>
              <a:rPr lang="en-CA" dirty="0" smtClean="0"/>
              <a:t>[12].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/>
              <a:t>Compare </a:t>
            </a:r>
            <a:r>
              <a:rPr lang="en-US" dirty="0" smtClean="0"/>
              <a:t>Sum </a:t>
            </a:r>
            <a:r>
              <a:rPr lang="en-US" dirty="0"/>
              <a:t>of </a:t>
            </a:r>
            <a:r>
              <a:rPr lang="en-US" dirty="0" smtClean="0"/>
              <a:t>Ranks </a:t>
            </a:r>
            <a:r>
              <a:rPr lang="en-US" dirty="0"/>
              <a:t>PSO to other </a:t>
            </a:r>
            <a:r>
              <a:rPr lang="en-US" dirty="0" smtClean="0"/>
              <a:t>MO </a:t>
            </a:r>
            <a:r>
              <a:rPr lang="en-US" dirty="0"/>
              <a:t>PSO in the literature, on other multi-objective </a:t>
            </a:r>
            <a:r>
              <a:rPr lang="en-US" dirty="0" smtClean="0"/>
              <a:t>problems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/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1600" cap="small" dirty="0" smtClean="0"/>
              <a:t>Aesthetic Rules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600" cap="small" dirty="0" smtClean="0"/>
              <a:t>Real-time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600" cap="small" dirty="0"/>
              <a:t>New virtual </a:t>
            </a:r>
            <a:r>
              <a:rPr lang="en-US" sz="1600" cap="small" dirty="0" smtClean="0"/>
              <a:t>environments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600" cap="small" dirty="0"/>
              <a:t>Sum of Ranks </a:t>
            </a:r>
            <a:r>
              <a:rPr lang="en-US" sz="1600" cap="small" dirty="0" smtClean="0"/>
              <a:t>Algorithm</a:t>
            </a:r>
            <a:endParaRPr lang="en-US" sz="1600" cap="smal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05541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988" y="152400"/>
            <a:ext cx="2662534" cy="533400"/>
          </a:xfrm>
        </p:spPr>
        <p:txBody>
          <a:bodyPr/>
          <a:lstStyle/>
          <a:p>
            <a:r>
              <a:rPr lang="en-US" cap="small" dirty="0" err="1" smtClean="0"/>
              <a:t>Bibliograpy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381" y="1079883"/>
            <a:ext cx="7568419" cy="4648200"/>
          </a:xfrm>
        </p:spPr>
        <p:txBody>
          <a:bodyPr>
            <a:normAutofit fontScale="70000" lnSpcReduction="20000"/>
          </a:bodyPr>
          <a:lstStyle/>
          <a:p>
            <a:pPr marL="118872" indent="0">
              <a:buNone/>
            </a:pPr>
            <a:r>
              <a:rPr lang="en-CA" dirty="0"/>
              <a:t>[1] NASA, Mars rover, http://marsrover:nasa:gov/, August 2012.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/>
              <a:t>[2] N. Michael, J. Fink, and V. Kumar, Cooperative manipulation and transportation with aerial robots, Autonomous Robots 30 (2011), no. 1, 73-86.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/>
              <a:t>[3] Greg Albert, The simple secret to better painting: How to immediately improve your work with the one rule of composition, North Light Books, 2003.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/>
              <a:t>[4] Smith, </a:t>
            </a:r>
            <a:r>
              <a:rPr lang="en-CA" dirty="0" err="1"/>
              <a:t>Visualseek</a:t>
            </a:r>
            <a:r>
              <a:rPr lang="en-CA" dirty="0"/>
              <a:t>: a fully automated content-based image query system, pp. 87{98, ACM, 1996.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/>
              <a:t>[5] R. C. </a:t>
            </a:r>
            <a:r>
              <a:rPr lang="en-CA" dirty="0" err="1"/>
              <a:t>Eberhart</a:t>
            </a:r>
            <a:r>
              <a:rPr lang="en-CA" dirty="0"/>
              <a:t> and J. Kennedy, A new optimizer using particle swarm theory., Neural Networks,. Proceedings., IEEE International Conference on 4 (1995), 1942 - 1948.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/>
              <a:t>[6] Kennedy J. </a:t>
            </a:r>
            <a:r>
              <a:rPr lang="en-CA" dirty="0" err="1"/>
              <a:t>Eberhart</a:t>
            </a:r>
            <a:r>
              <a:rPr lang="en-CA" dirty="0"/>
              <a:t>, R.C., Particle swarm </a:t>
            </a:r>
            <a:r>
              <a:rPr lang="en-CA" dirty="0" err="1"/>
              <a:t>optimzation</a:t>
            </a:r>
            <a:r>
              <a:rPr lang="en-CA" dirty="0"/>
              <a:t>, IEEE </a:t>
            </a:r>
            <a:r>
              <a:rPr lang="en-CA" dirty="0" err="1"/>
              <a:t>Internation</a:t>
            </a:r>
            <a:r>
              <a:rPr lang="en-CA" dirty="0"/>
              <a:t> Conference on Neural Networks vol. 4 (1995), 1942-1948.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/>
              <a:t>[7] R.C. Shi Y. Kennedy J, </a:t>
            </a:r>
            <a:r>
              <a:rPr lang="en-CA" dirty="0" err="1"/>
              <a:t>Eberhart</a:t>
            </a:r>
            <a:r>
              <a:rPr lang="en-CA" dirty="0"/>
              <a:t>, Swarm intelligence, Morgan Kaufmann Publishers, 2001.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687520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988" y="152400"/>
            <a:ext cx="2662534" cy="533400"/>
          </a:xfrm>
        </p:spPr>
        <p:txBody>
          <a:bodyPr/>
          <a:lstStyle/>
          <a:p>
            <a:r>
              <a:rPr lang="en-US" cap="small" dirty="0" err="1" smtClean="0"/>
              <a:t>Bibliograpy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381" y="1079883"/>
            <a:ext cx="7568419" cy="4648200"/>
          </a:xfrm>
        </p:spPr>
        <p:txBody>
          <a:bodyPr>
            <a:normAutofit fontScale="70000" lnSpcReduction="20000"/>
          </a:bodyPr>
          <a:lstStyle/>
          <a:p>
            <a:pPr marL="118872" indent="0">
              <a:buNone/>
            </a:pPr>
            <a:r>
              <a:rPr lang="en-CA" dirty="0" smtClean="0"/>
              <a:t>[</a:t>
            </a:r>
            <a:r>
              <a:rPr lang="en-CA" dirty="0"/>
              <a:t>8] J </a:t>
            </a:r>
            <a:r>
              <a:rPr lang="en-CA" dirty="0" err="1"/>
              <a:t>Mostaghim</a:t>
            </a:r>
            <a:r>
              <a:rPr lang="en-CA" dirty="0"/>
              <a:t>, S. </a:t>
            </a:r>
            <a:r>
              <a:rPr lang="en-CA" dirty="0" err="1"/>
              <a:t>Teich</a:t>
            </a:r>
            <a:r>
              <a:rPr lang="en-CA" dirty="0"/>
              <a:t>, Strategies for Finding good local guides in </a:t>
            </a:r>
            <a:r>
              <a:rPr lang="en-CA" dirty="0" err="1"/>
              <a:t>multiobjective</a:t>
            </a:r>
            <a:r>
              <a:rPr lang="en-CA" dirty="0"/>
              <a:t> particle swarm optimization (</a:t>
            </a:r>
            <a:r>
              <a:rPr lang="en-CA" dirty="0" err="1"/>
              <a:t>mopso</a:t>
            </a:r>
            <a:r>
              <a:rPr lang="en-CA" dirty="0"/>
              <a:t>), Swarm Intelligence Symposium, 2003.</a:t>
            </a:r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[</a:t>
            </a:r>
            <a:r>
              <a:rPr lang="en-CA" dirty="0"/>
              <a:t>9] P. J. Bentley and J. P. Wakefield, Finding acceptable </a:t>
            </a:r>
            <a:r>
              <a:rPr lang="en-CA" dirty="0" err="1"/>
              <a:t>pareto</a:t>
            </a:r>
            <a:r>
              <a:rPr lang="en-CA" dirty="0"/>
              <a:t>-optimal solutions using </a:t>
            </a:r>
            <a:r>
              <a:rPr lang="en-CA" dirty="0" err="1"/>
              <a:t>multiobjective</a:t>
            </a:r>
            <a:r>
              <a:rPr lang="en-CA" dirty="0"/>
              <a:t> genetic algorithms.</a:t>
            </a:r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[</a:t>
            </a:r>
            <a:r>
              <a:rPr lang="en-CA" dirty="0"/>
              <a:t>10] David W. </a:t>
            </a:r>
            <a:r>
              <a:rPr lang="en-CA" dirty="0" err="1"/>
              <a:t>Corne</a:t>
            </a:r>
            <a:r>
              <a:rPr lang="en-CA" dirty="0"/>
              <a:t> and Joshua D. Knowles, Techniques for highly </a:t>
            </a:r>
            <a:r>
              <a:rPr lang="en-CA" dirty="0" err="1"/>
              <a:t>multiobjective</a:t>
            </a:r>
            <a:r>
              <a:rPr lang="en-CA" dirty="0"/>
              <a:t> optimisation: Some </a:t>
            </a:r>
            <a:r>
              <a:rPr lang="en-CA" dirty="0" err="1"/>
              <a:t>nondominated</a:t>
            </a:r>
            <a:r>
              <a:rPr lang="en-CA" dirty="0"/>
              <a:t> points are better than others, </a:t>
            </a:r>
            <a:r>
              <a:rPr lang="en-CA" dirty="0" err="1"/>
              <a:t>CoRR</a:t>
            </a:r>
            <a:r>
              <a:rPr lang="en-CA" dirty="0"/>
              <a:t> abs/0908.3025 (2009).</a:t>
            </a:r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[</a:t>
            </a:r>
            <a:r>
              <a:rPr lang="en-CA" dirty="0"/>
              <a:t>11] E. den </a:t>
            </a:r>
            <a:r>
              <a:rPr lang="en-CA" dirty="0" err="1"/>
              <a:t>Heijer</a:t>
            </a:r>
            <a:r>
              <a:rPr lang="en-CA" dirty="0"/>
              <a:t> and A.E. </a:t>
            </a:r>
            <a:r>
              <a:rPr lang="en-CA" dirty="0" err="1"/>
              <a:t>Eiben</a:t>
            </a:r>
            <a:r>
              <a:rPr lang="en-CA" dirty="0"/>
              <a:t>, Comparing aesthetic measures for evolutionary art, Proc. </a:t>
            </a:r>
            <a:r>
              <a:rPr lang="en-CA" dirty="0" err="1"/>
              <a:t>EvoMusArt</a:t>
            </a:r>
            <a:r>
              <a:rPr lang="en-CA" dirty="0"/>
              <a:t>, vol. 2, Springer, 2010, LNCS 6025, pp. </a:t>
            </a:r>
            <a:r>
              <a:rPr lang="en-CA" dirty="0" smtClean="0"/>
              <a:t>311-320.</a:t>
            </a:r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[12] Google, Google earth, https://earth:google:com/, August 2012.</a:t>
            </a:r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[</a:t>
            </a:r>
            <a:r>
              <a:rPr lang="en-CA" dirty="0"/>
              <a:t>13] Google, Google maps, </a:t>
            </a:r>
            <a:r>
              <a:rPr lang="en-CA" dirty="0" smtClean="0"/>
              <a:t>https://maps:google:com/, </a:t>
            </a:r>
            <a:r>
              <a:rPr lang="en-CA" dirty="0"/>
              <a:t>August 2012.</a:t>
            </a:r>
          </a:p>
          <a:p>
            <a:pPr marL="118872" indent="0">
              <a:buNone/>
            </a:pPr>
            <a:endParaRPr lang="en-US" dirty="0" smtClean="0"/>
          </a:p>
          <a:p>
            <a:pPr marL="118872" indent="0">
              <a:buNone/>
            </a:pPr>
            <a:r>
              <a:rPr lang="en-CA" dirty="0"/>
              <a:t>[</a:t>
            </a:r>
            <a:r>
              <a:rPr lang="en-CA" dirty="0" smtClean="0"/>
              <a:t>14] BBC News </a:t>
            </a:r>
            <a:r>
              <a:rPr lang="en-CA" dirty="0" err="1" smtClean="0"/>
              <a:t>Dones</a:t>
            </a:r>
            <a:r>
              <a:rPr lang="en-CA" dirty="0"/>
              <a:t>, http://www.bbc.com/news/business-27674131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57814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988" y="152400"/>
            <a:ext cx="2662534" cy="533400"/>
          </a:xfrm>
        </p:spPr>
        <p:txBody>
          <a:bodyPr/>
          <a:lstStyle/>
          <a:p>
            <a:r>
              <a:rPr lang="en-US" cap="small" dirty="0" err="1" smtClean="0"/>
              <a:t>Bibliograpy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381" y="1079883"/>
            <a:ext cx="7568419" cy="4648200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CA" sz="1400" dirty="0" smtClean="0"/>
              <a:t>[15] </a:t>
            </a:r>
            <a:r>
              <a:rPr lang="en-US" sz="1400" dirty="0"/>
              <a:t>William Bares and </a:t>
            </a:r>
            <a:r>
              <a:rPr lang="en-US" sz="1400" dirty="0" err="1"/>
              <a:t>Byungwoo</a:t>
            </a:r>
            <a:r>
              <a:rPr lang="en-US" sz="1400" dirty="0"/>
              <a:t> Kim, Generating virtual camera compositions, IUI '01 Proceedings of the 6th international conference on Intelligent user interfaces (2001), 9 - 12.</a:t>
            </a:r>
            <a:endParaRPr lang="en-CA" sz="1400" dirty="0"/>
          </a:p>
          <a:p>
            <a:pPr marL="118872" indent="0">
              <a:buNone/>
            </a:pPr>
            <a:endParaRPr lang="en-CA" sz="1400" dirty="0" smtClean="0"/>
          </a:p>
          <a:p>
            <a:pPr marL="118872" indent="0">
              <a:buNone/>
            </a:pPr>
            <a:r>
              <a:rPr lang="en-CA" sz="1400" dirty="0" smtClean="0"/>
              <a:t>[16</a:t>
            </a:r>
            <a:r>
              <a:rPr lang="en-CA" sz="1400" dirty="0"/>
              <a:t>] </a:t>
            </a:r>
            <a:r>
              <a:rPr lang="en-CA" sz="1400" dirty="0" err="1"/>
              <a:t>Lior</a:t>
            </a:r>
            <a:r>
              <a:rPr lang="en-CA" sz="1400" dirty="0"/>
              <a:t> Wolf </a:t>
            </a:r>
            <a:r>
              <a:rPr lang="en-CA" sz="1400" dirty="0" err="1"/>
              <a:t>Ligang</a:t>
            </a:r>
            <a:r>
              <a:rPr lang="en-CA" sz="1400" dirty="0"/>
              <a:t> Liu, </a:t>
            </a:r>
            <a:r>
              <a:rPr lang="en-CA" sz="1400" dirty="0" err="1"/>
              <a:t>Renjie</a:t>
            </a:r>
            <a:r>
              <a:rPr lang="en-CA" sz="1400" dirty="0"/>
              <a:t> Chen and Daniel Cohen-Or, </a:t>
            </a:r>
            <a:r>
              <a:rPr lang="en-CA" sz="1400" dirty="0" smtClean="0"/>
              <a:t>Optimizing photo </a:t>
            </a:r>
            <a:r>
              <a:rPr lang="en-CA" sz="1400" dirty="0"/>
              <a:t>composition, Computer Graphics Forum 29 (2010), 469478.</a:t>
            </a:r>
            <a:endParaRPr lang="en-CA" sz="1400" dirty="0" smtClean="0"/>
          </a:p>
          <a:p>
            <a:pPr marL="118872" indent="0">
              <a:buNone/>
            </a:pPr>
            <a:endParaRPr lang="en-CA" sz="1400" dirty="0" smtClean="0"/>
          </a:p>
          <a:p>
            <a:pPr marL="118872" indent="0">
              <a:buNone/>
            </a:pPr>
            <a:r>
              <a:rPr lang="en-CA" sz="1400" dirty="0" smtClean="0"/>
              <a:t>[17] </a:t>
            </a:r>
            <a:r>
              <a:rPr lang="en-US" sz="1400" dirty="0"/>
              <a:t>Roberto </a:t>
            </a:r>
            <a:r>
              <a:rPr lang="en-US" sz="1400" dirty="0" err="1"/>
              <a:t>Ranon</a:t>
            </a:r>
            <a:r>
              <a:rPr lang="en-US" sz="1400" dirty="0"/>
              <a:t> Christophe </a:t>
            </a:r>
            <a:r>
              <a:rPr lang="en-US" sz="1400" dirty="0" err="1"/>
              <a:t>Lino</a:t>
            </a:r>
            <a:r>
              <a:rPr lang="en-US" sz="1400" dirty="0"/>
              <a:t>, Marc Christie and William Bares, The directors lens: An intelligent assistant for virtual cinematography, MM'11 Proceedings of the 19th ACM international conference on Multimedia (2011), </a:t>
            </a:r>
            <a:r>
              <a:rPr lang="en-US" sz="1400" dirty="0" smtClean="0"/>
              <a:t>323-332</a:t>
            </a:r>
            <a:r>
              <a:rPr lang="en-US" sz="1400" dirty="0"/>
              <a:t>.</a:t>
            </a:r>
            <a:endParaRPr lang="en-CA" sz="1400" dirty="0"/>
          </a:p>
          <a:p>
            <a:pPr marL="118872" indent="0">
              <a:buNone/>
            </a:pPr>
            <a:endParaRPr lang="en-CA" sz="1400" dirty="0" smtClean="0"/>
          </a:p>
          <a:p>
            <a:pPr marL="118872" indent="0">
              <a:buNone/>
            </a:pPr>
            <a:r>
              <a:rPr lang="en-CA" sz="1400" dirty="0" smtClean="0"/>
              <a:t>[18] </a:t>
            </a:r>
            <a:r>
              <a:rPr lang="en-US" sz="1400" dirty="0"/>
              <a:t>Guy Schofield Christophe </a:t>
            </a:r>
            <a:r>
              <a:rPr lang="en-US" sz="1400" dirty="0" err="1"/>
              <a:t>Lino</a:t>
            </a:r>
            <a:r>
              <a:rPr lang="en-US" sz="1400" dirty="0"/>
              <a:t> </a:t>
            </a:r>
            <a:r>
              <a:rPr lang="en-US" sz="1400" dirty="0" err="1"/>
              <a:t>Rafid</a:t>
            </a:r>
            <a:r>
              <a:rPr lang="en-US" sz="1400" dirty="0"/>
              <a:t> Abdullah, Marc Christie and Patrick Olivier, Advanced composition in virtual camera control, SG'11 Proceedings of the 11th international conference on Smart graphics (2011), 13-24.</a:t>
            </a:r>
            <a:endParaRPr lang="en-CA" sz="1400" dirty="0" smtClean="0"/>
          </a:p>
          <a:p>
            <a:pPr marL="118872" indent="0">
              <a:buNone/>
            </a:pPr>
            <a:r>
              <a:rPr lang="en-CA" sz="1400" dirty="0"/>
              <a:t>[</a:t>
            </a:r>
            <a:r>
              <a:rPr lang="en-CA" sz="1400" dirty="0" smtClean="0"/>
              <a:t>19] William Barry, </a:t>
            </a:r>
            <a:r>
              <a:rPr lang="en-US" sz="1400" dirty="0"/>
              <a:t>Generative Aesthetically Pleasing Images in a Virtual Environment Using Particle Swarm Optimization</a:t>
            </a:r>
            <a:r>
              <a:rPr lang="en-CA" sz="1400" dirty="0"/>
              <a:t>, http://www.cosc.brocku.ca/files/downloads/research/cs1208.pdf, </a:t>
            </a:r>
            <a:r>
              <a:rPr lang="en-CA" sz="1400" dirty="0" smtClean="0"/>
              <a:t>October 2012.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14776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988" y="152400"/>
            <a:ext cx="2662534" cy="533400"/>
          </a:xfrm>
        </p:spPr>
        <p:txBody>
          <a:bodyPr/>
          <a:lstStyle/>
          <a:p>
            <a:r>
              <a:rPr lang="en-US" cap="small" dirty="0" err="1" smtClean="0"/>
              <a:t>Bibliograpy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381" y="1079883"/>
            <a:ext cx="7568419" cy="4648200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CA" sz="1400" dirty="0" smtClean="0"/>
              <a:t>[20] </a:t>
            </a:r>
            <a:r>
              <a:rPr lang="en-US" sz="1400" dirty="0"/>
              <a:t>William Bares and </a:t>
            </a:r>
            <a:r>
              <a:rPr lang="en-US" sz="1400" dirty="0" err="1"/>
              <a:t>Byungwoo</a:t>
            </a:r>
            <a:r>
              <a:rPr lang="en-US" sz="1400" dirty="0"/>
              <a:t> Kim, Generating virtual camera compositions, Proceedings of the 6th international conference on Intelligent user interfaces (New York, NY, USA), IUI '01, ACM, 2001, pp. 9-12</a:t>
            </a:r>
            <a:r>
              <a:rPr lang="en-US" sz="1400" dirty="0" smtClean="0"/>
              <a:t>.</a:t>
            </a:r>
            <a:endParaRPr lang="en-CA" sz="1400" dirty="0"/>
          </a:p>
          <a:p>
            <a:pPr marL="118872" indent="0">
              <a:buNone/>
            </a:pPr>
            <a:endParaRPr lang="en-CA" sz="1400" dirty="0" smtClean="0"/>
          </a:p>
          <a:p>
            <a:pPr marL="118872" indent="0">
              <a:buNone/>
            </a:pPr>
            <a:r>
              <a:rPr lang="en-CA" sz="1400" dirty="0" smtClean="0"/>
              <a:t>[21</a:t>
            </a:r>
            <a:r>
              <a:rPr lang="en-CA" sz="1400" dirty="0"/>
              <a:t>] Andrea </a:t>
            </a:r>
            <a:r>
              <a:rPr lang="en-CA" sz="1400" dirty="0" err="1"/>
              <a:t>Ermetici</a:t>
            </a:r>
            <a:r>
              <a:rPr lang="en-CA" sz="1400" dirty="0"/>
              <a:t> Luca Di </a:t>
            </a:r>
            <a:r>
              <a:rPr lang="en-CA" sz="1400" dirty="0" err="1"/>
              <a:t>Gaspero</a:t>
            </a:r>
            <a:r>
              <a:rPr lang="en-CA" sz="1400" dirty="0"/>
              <a:t> and Roberto </a:t>
            </a:r>
            <a:r>
              <a:rPr lang="en-CA" sz="1400" dirty="0" err="1"/>
              <a:t>Ranon</a:t>
            </a:r>
            <a:r>
              <a:rPr lang="en-CA" sz="1400" dirty="0"/>
              <a:t>, Swarming in a virtual world: A </a:t>
            </a:r>
            <a:r>
              <a:rPr lang="en-CA" sz="1400" dirty="0" err="1"/>
              <a:t>pso</a:t>
            </a:r>
            <a:r>
              <a:rPr lang="en-CA" sz="1400" dirty="0"/>
              <a:t> approach to virtual camera composition, ANTS 2008 LNCS 5217 (2008), 155-166.</a:t>
            </a:r>
            <a:endParaRPr lang="en-CA" sz="1400" dirty="0" smtClean="0"/>
          </a:p>
          <a:p>
            <a:pPr marL="118872" indent="0">
              <a:buNone/>
            </a:pPr>
            <a:endParaRPr lang="en-CA" sz="1400" dirty="0" smtClean="0"/>
          </a:p>
          <a:p>
            <a:pPr marL="118872" indent="0">
              <a:buNone/>
            </a:pPr>
            <a:r>
              <a:rPr lang="en-CA" sz="1400" dirty="0" smtClean="0"/>
              <a:t>[22] </a:t>
            </a:r>
            <a:r>
              <a:rPr lang="en-US" sz="1400" dirty="0"/>
              <a:t>Christophe </a:t>
            </a:r>
            <a:r>
              <a:rPr lang="en-US" sz="1400" dirty="0" err="1"/>
              <a:t>Lino</a:t>
            </a:r>
            <a:r>
              <a:rPr lang="en-US" sz="1400" dirty="0"/>
              <a:t>, Marc Christie, Roberto </a:t>
            </a:r>
            <a:r>
              <a:rPr lang="en-US" sz="1400" dirty="0" err="1"/>
              <a:t>Ranon</a:t>
            </a:r>
            <a:r>
              <a:rPr lang="en-US" sz="1400" dirty="0"/>
              <a:t>, and William Bares, The directors lens: An intelligent assistant for virtual cinematography, Proceedings of the 19th ACM international conference on Multimedia (New York, NY, USA), MM '11, ACM, 2011, pp. 323-332.</a:t>
            </a:r>
            <a:endParaRPr lang="en-CA" sz="1400" dirty="0"/>
          </a:p>
          <a:p>
            <a:pPr marL="118872" indent="0">
              <a:buNone/>
            </a:pPr>
            <a:endParaRPr lang="en-CA" sz="1400" dirty="0" smtClean="0"/>
          </a:p>
          <a:p>
            <a:pPr marL="118872" indent="0">
              <a:buNone/>
            </a:pPr>
            <a:r>
              <a:rPr lang="en-CA" sz="1400" dirty="0" smtClean="0"/>
              <a:t>[23] </a:t>
            </a:r>
            <a:r>
              <a:rPr lang="en-US" sz="1400" dirty="0"/>
              <a:t>Guy Schofield Christophe </a:t>
            </a:r>
            <a:r>
              <a:rPr lang="en-US" sz="1400" dirty="0" err="1"/>
              <a:t>Lino</a:t>
            </a:r>
            <a:r>
              <a:rPr lang="en-US" sz="1400" dirty="0"/>
              <a:t> </a:t>
            </a:r>
            <a:r>
              <a:rPr lang="en-US" sz="1400" dirty="0" err="1"/>
              <a:t>Rafid</a:t>
            </a:r>
            <a:r>
              <a:rPr lang="en-US" sz="1400" dirty="0"/>
              <a:t> Abdullah, Marc Christie and Patrick Olivier, Advanced composition in virtual camera control, SG'11 Proceedings of the 11th international conference on Smart graphics (2011), 13-24</a:t>
            </a:r>
            <a:r>
              <a:rPr lang="en-US" sz="1400" dirty="0" smtClean="0"/>
              <a:t>.</a:t>
            </a:r>
            <a:endParaRPr lang="en-CA" sz="14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55198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Questions?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48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59002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CA" dirty="0"/>
              <a:t>NASA and planetary exploration such as the Mars Rover [1].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United States Army uses unmanned robotic predator drones</a:t>
            </a:r>
          </a:p>
          <a:p>
            <a:pPr>
              <a:buFont typeface="Wingdings" pitchFamily="2" charset="2"/>
              <a:buChar char="Ø"/>
            </a:pPr>
            <a:endParaRPr lang="en-CA" dirty="0"/>
          </a:p>
          <a:p>
            <a:pPr>
              <a:buFont typeface="Wingdings" pitchFamily="2" charset="2"/>
              <a:buChar char="Ø"/>
            </a:pPr>
            <a:r>
              <a:rPr lang="en-CA" dirty="0"/>
              <a:t>Flying robot swarms have been created to explore, create flying formations, maneuver around obstacles, and even play </a:t>
            </a:r>
            <a:r>
              <a:rPr lang="en-US" dirty="0"/>
              <a:t>music [2]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History and Research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Video Games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b="1" cap="small" dirty="0"/>
              <a:t>Robotics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Film </a:t>
            </a:r>
            <a:r>
              <a:rPr lang="en-US" cap="small" dirty="0"/>
              <a:t>and </a:t>
            </a:r>
            <a:r>
              <a:rPr lang="en-US" cap="small" dirty="0" smtClean="0"/>
              <a:t>Television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Community</a:t>
            </a:r>
            <a:endParaRPr lang="en-US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69768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Most recently the US has been considering the allowance of Drones to shoot media for film and television [14].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usage of drones for this </a:t>
            </a:r>
            <a:r>
              <a:rPr lang="en-US" dirty="0" smtClean="0"/>
              <a:t>could </a:t>
            </a:r>
            <a:r>
              <a:rPr lang="en-US" dirty="0"/>
              <a:t>allow media to be shot in smaller spaces where helicopters or planes cannot fly and will also help reduce gas emissions.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History and Research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Video Games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Robotics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b="1" cap="small" dirty="0"/>
              <a:t>Film and Television</a:t>
            </a:r>
            <a:endParaRPr lang="en-US" cap="small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Community</a:t>
            </a:r>
            <a:endParaRPr lang="en-US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5438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This </a:t>
            </a:r>
            <a:r>
              <a:rPr lang="en-US" dirty="0"/>
              <a:t>research will be of interest to researchers in evolutionary computation, computer graphics, </a:t>
            </a:r>
            <a:r>
              <a:rPr lang="en-US" dirty="0" smtClean="0"/>
              <a:t>and computer </a:t>
            </a:r>
            <a:r>
              <a:rPr lang="en-US" dirty="0"/>
              <a:t>gaming, as well as artists and photographers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371600"/>
            <a:ext cx="2662534" cy="182880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History and Research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Video Games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 smtClean="0"/>
              <a:t>Robotics</a:t>
            </a:r>
            <a:endParaRPr lang="en-US" b="1" cap="small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US" cap="small" dirty="0"/>
              <a:t>Film and </a:t>
            </a:r>
            <a:r>
              <a:rPr lang="en-US" cap="small" dirty="0" smtClean="0"/>
              <a:t>Television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b="1" cap="small" dirty="0"/>
              <a:t>Community</a:t>
            </a:r>
            <a:endParaRPr lang="en-US" cap="sm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0731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Bares and Kim </a:t>
            </a:r>
            <a:r>
              <a:rPr lang="en-US" dirty="0" smtClean="0"/>
              <a:t>[20] </a:t>
            </a:r>
            <a:r>
              <a:rPr lang="en-US" dirty="0"/>
              <a:t>solve visual elements in an image </a:t>
            </a:r>
            <a:r>
              <a:rPr lang="en-US" dirty="0" smtClean="0"/>
              <a:t>with respects to the composition </a:t>
            </a:r>
            <a:r>
              <a:rPr lang="en-US" dirty="0"/>
              <a:t>of these </a:t>
            </a:r>
            <a:r>
              <a:rPr lang="en-US" dirty="0" smtClean="0"/>
              <a:t>elements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Gaspero</a:t>
            </a:r>
            <a:r>
              <a:rPr lang="en-US" dirty="0"/>
              <a:t>, </a:t>
            </a:r>
            <a:r>
              <a:rPr lang="en-US" dirty="0" err="1"/>
              <a:t>Ermetici</a:t>
            </a:r>
            <a:r>
              <a:rPr lang="en-US" dirty="0"/>
              <a:t>, and </a:t>
            </a:r>
            <a:r>
              <a:rPr lang="en-US" dirty="0" err="1"/>
              <a:t>Ranon</a:t>
            </a:r>
            <a:r>
              <a:rPr lang="en-US" dirty="0"/>
              <a:t> </a:t>
            </a:r>
            <a:r>
              <a:rPr lang="en-US" dirty="0" smtClean="0"/>
              <a:t>[21] </a:t>
            </a:r>
            <a:r>
              <a:rPr lang="en-US" dirty="0"/>
              <a:t>use a particle swarm optimization to generate images in a virtual environment with a specific set of rules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err="1"/>
              <a:t>Lino</a:t>
            </a:r>
            <a:r>
              <a:rPr lang="en-US" dirty="0"/>
              <a:t>, Christie, </a:t>
            </a:r>
            <a:r>
              <a:rPr lang="en-US" dirty="0" err="1"/>
              <a:t>Ranon</a:t>
            </a:r>
            <a:r>
              <a:rPr lang="en-US" dirty="0"/>
              <a:t> and Bares </a:t>
            </a:r>
            <a:r>
              <a:rPr lang="en-US" dirty="0" smtClean="0"/>
              <a:t>[22] </a:t>
            </a:r>
            <a:r>
              <a:rPr lang="en-US" dirty="0"/>
              <a:t>allow a filmmaker or cinematographer to use a virtual motion-tracked hand-held camera that will assist the user in generating a suitable starting </a:t>
            </a:r>
            <a:r>
              <a:rPr lang="en-US" dirty="0" smtClean="0"/>
              <a:t>point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Abdullah, Christie, Schofield, </a:t>
            </a:r>
            <a:r>
              <a:rPr lang="en-US" dirty="0" err="1"/>
              <a:t>Lino</a:t>
            </a:r>
            <a:r>
              <a:rPr lang="en-US" dirty="0"/>
              <a:t>, and Olivier </a:t>
            </a:r>
            <a:r>
              <a:rPr lang="en-US" dirty="0" smtClean="0"/>
              <a:t>[23] </a:t>
            </a:r>
            <a:r>
              <a:rPr lang="en-US" dirty="0"/>
              <a:t>used a particle swarm to start optimizing actual image composition rules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6445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2662534" cy="1371600"/>
          </a:xfrm>
        </p:spPr>
        <p:txBody>
          <a:bodyPr/>
          <a:lstStyle/>
          <a:p>
            <a:r>
              <a:rPr lang="en-US" cap="small" dirty="0" smtClean="0"/>
              <a:t>Related Work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Photography using Multi-Objective Particle Swarm Optimization - GECCO 2014 July 16th  - William Barry &amp; Brian J. Ross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CA0C-C0EB-49E2-AE3B-CBECBB529FF9}" type="slidenum">
              <a:rPr lang="en-CA" smtClean="0"/>
              <a:pPr/>
              <a:t>9</a:t>
            </a:fld>
            <a:endParaRPr lang="en-CA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386065"/>
              </p:ext>
            </p:extLst>
          </p:nvPr>
        </p:nvGraphicFramePr>
        <p:xfrm>
          <a:off x="1524000" y="1447800"/>
          <a:ext cx="7086600" cy="41909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05640"/>
                <a:gridCol w="1036192"/>
                <a:gridCol w="1036192"/>
                <a:gridCol w="1036192"/>
                <a:gridCol w="1036192"/>
                <a:gridCol w="1036192"/>
              </a:tblGrid>
              <a:tr h="29935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Bares </a:t>
                      </a:r>
                      <a:r>
                        <a:rPr lang="en-US" sz="1200" u="none" strike="noStrike" dirty="0" smtClean="0">
                          <a:effectLst/>
                        </a:rPr>
                        <a:t>[15]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Liu </a:t>
                      </a:r>
                      <a:r>
                        <a:rPr lang="en-US" sz="1200" u="none" strike="noStrike" dirty="0" smtClean="0">
                          <a:effectLst/>
                        </a:rPr>
                        <a:t>[16]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Lino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[17]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Abdullah </a:t>
                      </a:r>
                      <a:r>
                        <a:rPr lang="en-US" sz="1200" u="none" strike="noStrike" dirty="0" smtClean="0">
                          <a:effectLst/>
                        </a:rPr>
                        <a:t>[18]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Barry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PSO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Pareto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Weighted Sum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Sum of Ranks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Custom Ranking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Rule of Thirds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Object Detection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Horizon 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Colour</a:t>
                      </a:r>
                      <a:r>
                        <a:rPr lang="en-US" sz="1400" u="none" strike="noStrike" dirty="0">
                          <a:effectLst/>
                        </a:rPr>
                        <a:t> Similarity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Depth of Field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Diagonal Dominance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Virtual Environment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9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Photograph Analysis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84306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2722</TotalTime>
  <Words>4010</Words>
  <Application>Microsoft Office PowerPoint</Application>
  <PresentationFormat>On-screen Show (4:3)</PresentationFormat>
  <Paragraphs>895</Paragraphs>
  <Slides>48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Calisto MT</vt:lpstr>
      <vt:lpstr>Cambria Math</vt:lpstr>
      <vt:lpstr>Corbel</vt:lpstr>
      <vt:lpstr>Courier New</vt:lpstr>
      <vt:lpstr>Technical</vt:lpstr>
      <vt:lpstr>Verdana</vt:lpstr>
      <vt:lpstr>Wingdings</vt:lpstr>
      <vt:lpstr>Wingdings 2</vt:lpstr>
      <vt:lpstr>Parallax</vt:lpstr>
      <vt:lpstr>Virtual Photography using Multi-Objective Particle Swarm Optimization</vt:lpstr>
      <vt:lpstr>Outline</vt:lpstr>
      <vt:lpstr>Motivation</vt:lpstr>
      <vt:lpstr>Motivation</vt:lpstr>
      <vt:lpstr>Motivation</vt:lpstr>
      <vt:lpstr>Motivation</vt:lpstr>
      <vt:lpstr>Motivation</vt:lpstr>
      <vt:lpstr>Related Work</vt:lpstr>
      <vt:lpstr>Related Work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System Design</vt:lpstr>
      <vt:lpstr>Bootstrap</vt:lpstr>
      <vt:lpstr>Experiment Settings</vt:lpstr>
      <vt:lpstr>Experiment Settings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PowerPoint Presentation</vt:lpstr>
      <vt:lpstr>PowerPoint Presentation</vt:lpstr>
      <vt:lpstr>PowerPoint Presentation</vt:lpstr>
      <vt:lpstr>PowerPoint Presentation</vt:lpstr>
      <vt:lpstr>Conclusion</vt:lpstr>
      <vt:lpstr>Future Work</vt:lpstr>
      <vt:lpstr>Bibliograpy</vt:lpstr>
      <vt:lpstr>Bibliograpy</vt:lpstr>
      <vt:lpstr>Bibliograpy</vt:lpstr>
      <vt:lpstr>Bibliograpy</vt:lpstr>
      <vt:lpstr>Questions?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Defense</dc:title>
  <dc:creator>William Barry</dc:creator>
  <cp:lastModifiedBy>William Barry</cp:lastModifiedBy>
  <cp:revision>447</cp:revision>
  <dcterms:created xsi:type="dcterms:W3CDTF">2011-09-04T07:35:13Z</dcterms:created>
  <dcterms:modified xsi:type="dcterms:W3CDTF">2014-07-16T18:08:08Z</dcterms:modified>
</cp:coreProperties>
</file>