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95" r:id="rId14"/>
    <p:sldId id="290" r:id="rId15"/>
    <p:sldId id="294" r:id="rId16"/>
    <p:sldId id="296" r:id="rId17"/>
    <p:sldId id="266" r:id="rId18"/>
    <p:sldId id="269" r:id="rId19"/>
    <p:sldId id="270" r:id="rId20"/>
    <p:sldId id="271" r:id="rId21"/>
    <p:sldId id="297" r:id="rId22"/>
    <p:sldId id="272" r:id="rId23"/>
    <p:sldId id="291" r:id="rId24"/>
    <p:sldId id="293" r:id="rId25"/>
    <p:sldId id="292" r:id="rId26"/>
    <p:sldId id="274" r:id="rId27"/>
    <p:sldId id="289" r:id="rId28"/>
    <p:sldId id="275" r:id="rId29"/>
    <p:sldId id="286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8" r:id="rId41"/>
    <p:sldId id="298" r:id="rId42"/>
    <p:sldId id="299" r:id="rId43"/>
    <p:sldId id="287" r:id="rId44"/>
  </p:sldIdLst>
  <p:sldSz cx="9144000" cy="6858000" type="screen4x3"/>
  <p:notesSz cx="9220200" cy="6934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FF"/>
    <a:srgbClr val="FF0066"/>
    <a:srgbClr val="66FF33"/>
    <a:srgbClr val="000099"/>
    <a:srgbClr val="009900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705" autoAdjust="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95896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4304" y="1"/>
            <a:ext cx="3995896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6538"/>
            <a:ext cx="399589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04" y="6586538"/>
            <a:ext cx="399589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7E828A-5C3C-40F4-B0BB-63AC1AA012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CD68C-6CE3-484B-938C-CD42E914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6E0F-6983-4B87-B375-EAB2A052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2724-BA47-47F1-8111-E1EC972F4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E964-D73A-45AA-9A46-AFC9CADD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0F89C-B7D8-4510-B42B-BDF3E6CF3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FB2A-AD6E-4447-B895-4361944D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E1AC-344A-4906-8728-9EFA0C543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975A-81F3-4191-9D37-82452455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C744-A64D-4C7A-B6A3-3EFC39B72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18CB-7F40-4A99-9898-9A1A615E8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8A9E0-05BA-4D04-AEE9-CD5FFDE04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3CC1-4FE1-4BA9-ABD6-C89BCA3C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E4207-7DDC-479A-B418-74155A999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0D94431-13D8-4A66-90B7-A80DC097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19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14375" y="1500188"/>
            <a:ext cx="7772400" cy="1457325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Evolutionary Art Using </a:t>
            </a:r>
            <a:r>
              <a:rPr lang="en-US" b="0" smtClean="0"/>
              <a:t>Summed </a:t>
            </a:r>
            <a:br>
              <a:rPr lang="en-US" b="0" smtClean="0"/>
            </a:br>
            <a:r>
              <a:rPr lang="en-US" b="0" smtClean="0"/>
              <a:t>Multi-Objective Ranks</a:t>
            </a:r>
            <a:endParaRPr lang="en-CA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3500438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Steven Bergen and Brian J. Ross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CA" sz="1800" dirty="0" smtClean="0"/>
              <a:t>Brock University</a:t>
            </a:r>
          </a:p>
          <a:p>
            <a:pPr eaLnBrk="1" hangingPunct="1"/>
            <a:r>
              <a:rPr lang="en-CA" sz="1800" dirty="0" smtClean="0"/>
              <a:t>Department of Computer Science</a:t>
            </a:r>
          </a:p>
          <a:p>
            <a:pPr eaLnBrk="1" hangingPunct="1"/>
            <a:r>
              <a:rPr lang="en-CA" sz="1800" dirty="0" smtClean="0"/>
              <a:t>St. Catharines, Ontario, </a:t>
            </a:r>
          </a:p>
          <a:p>
            <a:pPr eaLnBrk="1" hangingPunct="1"/>
            <a:r>
              <a:rPr lang="en-CA" sz="1800" dirty="0" smtClean="0"/>
              <a:t>Canada L2S 3A1</a:t>
            </a:r>
          </a:p>
          <a:p>
            <a:pPr eaLnBrk="1" hangingPunct="1"/>
            <a:r>
              <a:rPr lang="en-CA" sz="1800" dirty="0" smtClean="0"/>
              <a:t>sb04qv@brocku.ca, </a:t>
            </a:r>
            <a:r>
              <a:rPr lang="en-CA" sz="1800" dirty="0" err="1" smtClean="0"/>
              <a:t>bross@brocku.ca</a:t>
            </a:r>
            <a:endParaRPr lang="en-CA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bross\Desktop\Bill's DFN 1\CEZANNE, Paul - Mont Sainte-Victoire and Chateau Noir - 1 PREC\CEZANNE, Paul - Mont Sainte-Victoire and Chateau Noir - 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1000"/>
            <a:ext cx="7620000" cy="589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and Ralph’s model: Texture formula</a:t>
            </a:r>
            <a:endParaRPr lang="en-US" dirty="0"/>
          </a:p>
        </p:txBody>
      </p:sp>
      <p:pic>
        <p:nvPicPr>
          <p:cNvPr id="92163" name="Picture 3" descr="C:\Documents and Settings\bross.MSAD\My Documents\Research\Seminars\GPTP 2010\Misc figs\best_large50b1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786742" cy="5238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and Ralph’s model: image filter</a:t>
            </a:r>
            <a:endParaRPr lang="en-US" dirty="0"/>
          </a:p>
        </p:txBody>
      </p:sp>
      <p:pic>
        <p:nvPicPr>
          <p:cNvPr id="93187" name="Picture 3" descr="C:\Documents and Settings\bross.MSAD\My Documents\Research\Seminars\GPTP 2010\best_test_img_13_2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6296026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/>
          <a:lstStyle/>
          <a:p>
            <a:r>
              <a:rPr lang="en-US" dirty="0" err="1" smtClean="0"/>
              <a:t>JNetic</a:t>
            </a:r>
            <a:r>
              <a:rPr lang="en-US" dirty="0" smtClean="0"/>
              <a:t>: vector graphics</a:t>
            </a:r>
            <a:endParaRPr lang="en-US" dirty="0"/>
          </a:p>
        </p:txBody>
      </p:sp>
      <p:pic>
        <p:nvPicPr>
          <p:cNvPr id="94213" name="Picture 5" descr="C:\Documents and Settings\bross.MSAD\My Documents\Research\Seminars\GPTP 2010\n208h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3762914" cy="4959381"/>
          </a:xfrm>
          <a:prstGeom prst="rect">
            <a:avLst/>
          </a:prstGeom>
          <a:noFill/>
        </p:spPr>
      </p:pic>
      <p:pic>
        <p:nvPicPr>
          <p:cNvPr id="1026" name="Picture 2" descr="C:\Documents and Settings\bross.MSAD\My Documents\Research\Seminars\GPTP 2010\modelfina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16" y="1071546"/>
            <a:ext cx="3702593" cy="5675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JNetic</a:t>
            </a:r>
            <a:r>
              <a:rPr lang="en-US" dirty="0" smtClean="0"/>
              <a:t> Textures</a:t>
            </a:r>
            <a:endParaRPr lang="en-US" dirty="0"/>
          </a:p>
        </p:txBody>
      </p:sp>
      <p:pic>
        <p:nvPicPr>
          <p:cNvPr id="4" name="Content Placeholder 3" descr="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43050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JNetic</a:t>
            </a:r>
            <a:r>
              <a:rPr lang="en-US" dirty="0" smtClean="0"/>
              <a:t> Textures</a:t>
            </a:r>
            <a:endParaRPr lang="en-US" dirty="0"/>
          </a:p>
        </p:txBody>
      </p:sp>
      <p:pic>
        <p:nvPicPr>
          <p:cNvPr id="4" name="Content Placeholder 3" descr="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1720056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Jnetic</a:t>
            </a:r>
            <a:r>
              <a:rPr lang="en-CA" dirty="0" smtClean="0"/>
              <a:t> Textures</a:t>
            </a:r>
            <a:endParaRPr lang="en-CA" dirty="0"/>
          </a:p>
        </p:txBody>
      </p:sp>
      <p:pic>
        <p:nvPicPr>
          <p:cNvPr id="4" name="Picture 3" descr="r11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49" y="1214422"/>
            <a:ext cx="3829083" cy="513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evolved results</a:t>
            </a:r>
            <a:endParaRPr lang="en-US" dirty="0"/>
          </a:p>
        </p:txBody>
      </p:sp>
      <p:pic>
        <p:nvPicPr>
          <p:cNvPr id="91138" name="Picture 2" descr="C:\Documents and Settings\bross.MSAD\My Documents\Research\Seminars\GP Bell\tri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4927600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857892"/>
            <a:ext cx="786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 We found that the Bell curve aesthetic model </a:t>
            </a:r>
            <a:r>
              <a:rPr lang="en-US" dirty="0" err="1" smtClean="0">
                <a:latin typeface="+mj-lt"/>
              </a:rPr>
              <a:t>favoured</a:t>
            </a:r>
            <a:r>
              <a:rPr lang="en-US" dirty="0" smtClean="0">
                <a:latin typeface="+mj-lt"/>
              </a:rPr>
              <a:t> images with broad</a:t>
            </a:r>
          </a:p>
          <a:p>
            <a:r>
              <a:rPr lang="en-US" dirty="0" smtClean="0">
                <a:latin typeface="+mj-lt"/>
              </a:rPr>
              <a:t>     “paint strokes”, as common in Impressionist paintings.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Earlier work with GP and Ralph’s model use max of 4 objectives:   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dirty="0" smtClean="0"/>
              <a:t>DFN (deviation from normality -- fit to normal curve)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dirty="0" smtClean="0"/>
              <a:t>mean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dirty="0" smtClean="0"/>
              <a:t>standard deviation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dirty="0" smtClean="0"/>
              <a:t>colour palette match to a target image (</a:t>
            </a:r>
            <a:r>
              <a:rPr lang="en-US" dirty="0" err="1" smtClean="0"/>
              <a:t>colour</a:t>
            </a:r>
            <a:r>
              <a:rPr lang="en-US" dirty="0" smtClean="0"/>
              <a:t> histogram analysis)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514350" indent="-457200"/>
            <a:r>
              <a:rPr lang="en-US" dirty="0" smtClean="0"/>
              <a:t>Outliers:  Pareto dominance permits rank 1 solutions that are good scores in a minority of objectives.</a:t>
            </a:r>
          </a:p>
          <a:p>
            <a:pPr marL="914400" lvl="1" indent="-457200"/>
            <a:r>
              <a:rPr lang="en-US" dirty="0" smtClean="0"/>
              <a:t>Such images are usually of little interest.</a:t>
            </a:r>
          </a:p>
          <a:p>
            <a:pPr marL="914400" lvl="1" indent="-457200"/>
            <a:r>
              <a:rPr lang="en-US" dirty="0" err="1" smtClean="0"/>
              <a:t>eg</a:t>
            </a:r>
            <a:r>
              <a:rPr lang="en-US" dirty="0" smtClean="0"/>
              <a:t>. matching only standard deviation won’t be useful, if DFN is too large!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en-US" dirty="0" smtClean="0"/>
              <a:t>Let a be feature vector of form (a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2, ...,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)</a:t>
            </a:r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Pareto dominance: </a:t>
            </a:r>
          </a:p>
          <a:p>
            <a:pPr>
              <a:buNone/>
            </a:pPr>
            <a:r>
              <a:rPr lang="en-US" dirty="0" smtClean="0"/>
              <a:t>		a dominates b </a:t>
            </a:r>
            <a:r>
              <a:rPr lang="en-US" i="1" dirty="0" err="1" smtClean="0"/>
              <a:t>iff</a:t>
            </a:r>
            <a:r>
              <a:rPr lang="en-US" dirty="0" smtClean="0"/>
              <a:t> exists 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&lt; b</a:t>
            </a:r>
            <a:r>
              <a:rPr lang="en-US" baseline="-25000" dirty="0" smtClean="0"/>
              <a:t>i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			      	      and  for all 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≤ b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undominated</a:t>
            </a:r>
            <a:r>
              <a:rPr lang="en-US" dirty="0" smtClean="0"/>
              <a:t> individuals:  rank 1.</a:t>
            </a:r>
          </a:p>
          <a:p>
            <a:r>
              <a:rPr lang="en-US" dirty="0" err="1" smtClean="0"/>
              <a:t>Undominated</a:t>
            </a:r>
            <a:r>
              <a:rPr lang="en-US" dirty="0" smtClean="0"/>
              <a:t> individuals in remaining set: rank 2.  (etc)</a:t>
            </a:r>
          </a:p>
          <a:p>
            <a:endParaRPr lang="en-US" dirty="0" smtClean="0"/>
          </a:p>
          <a:p>
            <a:r>
              <a:rPr lang="en-US" dirty="0" smtClean="0"/>
              <a:t>Well-known fact: Pareto ceases to give reasonable scoring for problems with more than 4 dimensions</a:t>
            </a:r>
          </a:p>
          <a:p>
            <a:pPr lvl="1"/>
            <a:r>
              <a:rPr lang="en-US" dirty="0" smtClean="0"/>
              <a:t>most of population will be </a:t>
            </a:r>
            <a:r>
              <a:rPr lang="en-US" dirty="0" err="1" smtClean="0"/>
              <a:t>undominated</a:t>
            </a:r>
            <a:r>
              <a:rPr lang="en-US" dirty="0" smtClean="0"/>
              <a:t> by default.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1910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0338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 overview</a:t>
            </a:r>
          </a:p>
          <a:p>
            <a:pPr>
              <a:defRPr/>
            </a:pPr>
            <a:r>
              <a:rPr lang="en-US" dirty="0" smtClean="0"/>
              <a:t>Background</a:t>
            </a:r>
          </a:p>
          <a:p>
            <a:pPr>
              <a:defRPr/>
            </a:pPr>
            <a:r>
              <a:rPr lang="en-US" dirty="0" smtClean="0"/>
              <a:t>Experiment design</a:t>
            </a:r>
          </a:p>
          <a:p>
            <a:pPr>
              <a:defRPr/>
            </a:pPr>
            <a:r>
              <a:rPr lang="en-US" dirty="0" smtClean="0"/>
              <a:t>Results</a:t>
            </a:r>
          </a:p>
          <a:p>
            <a:pPr>
              <a:defRPr/>
            </a:pPr>
            <a:r>
              <a:rPr lang="en-US" dirty="0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Summed 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en-US" dirty="0" smtClean="0"/>
              <a:t>From (Bentley &amp; Wakefield 1997)</a:t>
            </a:r>
          </a:p>
          <a:p>
            <a:r>
              <a:rPr lang="en-US" dirty="0" smtClean="0"/>
              <a:t>Vector a = (a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2, ...,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)</a:t>
            </a:r>
          </a:p>
          <a:p>
            <a:endParaRPr lang="en-US" dirty="0" smtClean="0"/>
          </a:p>
          <a:p>
            <a:pPr marL="457200" indent="-457200">
              <a:buSzPct val="100000"/>
              <a:buAutoNum type="arabicPeriod"/>
            </a:pPr>
            <a:r>
              <a:rPr lang="en-US" dirty="0" smtClean="0"/>
              <a:t>Find rank number r for each vector value within its dimension:</a:t>
            </a:r>
          </a:p>
          <a:p>
            <a:pPr marL="857250" lvl="1" indent="-457200">
              <a:buSzPct val="100000"/>
              <a:buNone/>
            </a:pPr>
            <a:r>
              <a:rPr lang="en-US" dirty="0" smtClean="0"/>
              <a:t>				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</a:t>
            </a:r>
            <a:r>
              <a:rPr lang="en-US" dirty="0" smtClean="0"/>
              <a:t>= (r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2, ...,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baseline="-250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Fit = ∑ 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marL="457200" indent="-457200">
              <a:buNone/>
            </a:pPr>
            <a:endParaRPr lang="en-US" baseline="-25000" dirty="0" smtClean="0"/>
          </a:p>
          <a:p>
            <a:pPr marL="457200" indent="-457200">
              <a:buNone/>
            </a:pPr>
            <a:r>
              <a:rPr lang="en-US" sz="2000" dirty="0" smtClean="0"/>
              <a:t>where w are optional weights (default = 1)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/>
            <a:r>
              <a:rPr lang="en-US" dirty="0" smtClean="0"/>
              <a:t>Main benefit:  reasonable scoring for high dimensional problems (</a:t>
            </a:r>
            <a:r>
              <a:rPr lang="en-US" dirty="0" err="1" smtClean="0"/>
              <a:t>eg</a:t>
            </a:r>
            <a:r>
              <a:rPr lang="en-US" dirty="0" smtClean="0"/>
              <a:t>. 20 dimensions)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(minimization)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Fit vector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Pareto Rank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Rank vector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Sum</a:t>
                      </a:r>
                      <a:r>
                        <a:rPr lang="en-CA" baseline="0" dirty="0" smtClean="0"/>
                        <a:t> Ranks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(10, 20, 20)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(1, 2, 2)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(20, 10, 10</a:t>
                      </a:r>
                      <a:r>
                        <a:rPr lang="en-CA" baseline="0" dirty="0" smtClean="0"/>
                        <a:t>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(2, 1, 1)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(20,</a:t>
                      </a:r>
                      <a:r>
                        <a:rPr lang="en-CA" baseline="0" dirty="0" smtClean="0"/>
                        <a:t> 20, 30)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(2, 2, 3)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(30, 40, 30)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(3, 4, 3)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(500, 30, 500)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(4, 3, 4)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4429132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Note how last entry is an outlier in rank 3.</a:t>
            </a:r>
          </a:p>
          <a:p>
            <a:pPr>
              <a:buFontTx/>
              <a:buChar char="-"/>
            </a:pPr>
            <a:r>
              <a:rPr lang="en-CA" dirty="0" smtClean="0">
                <a:latin typeface="+mn-lt"/>
              </a:rPr>
              <a:t> if (5, 100, 2000) added to population, then all Pareto ranks become “1”</a:t>
            </a:r>
          </a:p>
          <a:p>
            <a:pPr>
              <a:buFontTx/>
              <a:buChar char="-"/>
            </a:pPr>
            <a:r>
              <a:rPr lang="en-CA" dirty="0" smtClean="0">
                <a:latin typeface="+mn-lt"/>
              </a:rPr>
              <a:t> Hence outliers can quickly obtain preferable scores!</a:t>
            </a:r>
            <a:endParaRPr lang="en-CA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JNetic</a:t>
            </a:r>
            <a:r>
              <a:rPr lang="en-US" dirty="0" smtClean="0"/>
              <a:t>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GP-based image evolution system.</a:t>
            </a:r>
          </a:p>
          <a:p>
            <a:r>
              <a:rPr lang="en-US" dirty="0" smtClean="0"/>
              <a:t>Implemented in Java. </a:t>
            </a:r>
          </a:p>
          <a:p>
            <a:r>
              <a:rPr lang="en-US" dirty="0" smtClean="0"/>
              <a:t>GP engine is ECJ.</a:t>
            </a:r>
          </a:p>
          <a:p>
            <a:r>
              <a:rPr lang="en-US" dirty="0" smtClean="0"/>
              <a:t>Main features:</a:t>
            </a:r>
          </a:p>
          <a:p>
            <a:pPr lvl="1"/>
            <a:r>
              <a:rPr lang="en-US" dirty="0" smtClean="0"/>
              <a:t>Automatic and interactive evolution. Easy to switch back and forth.</a:t>
            </a:r>
          </a:p>
          <a:p>
            <a:pPr lvl="1"/>
            <a:r>
              <a:rPr lang="en-US" dirty="0" smtClean="0"/>
              <a:t>Complex primitives: Mandelbrot, </a:t>
            </a:r>
            <a:r>
              <a:rPr lang="en-US" dirty="0" err="1" smtClean="0"/>
              <a:t>Perlin</a:t>
            </a:r>
            <a:r>
              <a:rPr lang="en-US" dirty="0" smtClean="0"/>
              <a:t>, Fur,...</a:t>
            </a:r>
          </a:p>
          <a:p>
            <a:pPr lvl="1"/>
            <a:r>
              <a:rPr lang="en-US" dirty="0" smtClean="0"/>
              <a:t>Incorporates texture formula and vector graphics (geometry). Vector graphics ideas are from earlier </a:t>
            </a:r>
            <a:r>
              <a:rPr lang="en-US" dirty="0" err="1" smtClean="0"/>
              <a:t>JNetic</a:t>
            </a:r>
            <a:r>
              <a:rPr lang="en-US" dirty="0" smtClean="0"/>
              <a:t> system (next slide).</a:t>
            </a:r>
          </a:p>
          <a:p>
            <a:pPr lvl="1"/>
            <a:r>
              <a:rPr lang="en-US" dirty="0" smtClean="0"/>
              <a:t>MOP scoring: Pareto, summed ranks.</a:t>
            </a:r>
          </a:p>
          <a:p>
            <a:pPr lvl="1"/>
            <a:r>
              <a:rPr lang="en-US" dirty="0" smtClean="0"/>
              <a:t>Population visualization.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 made up of three function types – mathematical, texture rendering and geometric primitive rendering</a:t>
            </a:r>
          </a:p>
          <a:p>
            <a:pPr lvl="1"/>
            <a:r>
              <a:rPr lang="en-US" dirty="0" smtClean="0"/>
              <a:t>Mathematical functions are typical operators (+, -, log, etc) and ERC (float and integer)</a:t>
            </a:r>
          </a:p>
          <a:p>
            <a:pPr lvl="1"/>
            <a:r>
              <a:rPr lang="en-US" dirty="0" smtClean="0"/>
              <a:t>Texture rendering functions use RGB values to generate a texture image with UV (or X and Y) components as variables</a:t>
            </a:r>
          </a:p>
          <a:p>
            <a:pPr lvl="1"/>
            <a:r>
              <a:rPr lang="en-US" dirty="0" smtClean="0"/>
              <a:t>Primitive rendering functions consist of two parts; a background texture and descriptor values specific to each primitive type (rectangles, triangles, etc). These create a primitive to render on an image</a:t>
            </a:r>
          </a:p>
          <a:p>
            <a:r>
              <a:rPr lang="en-US" dirty="0" smtClean="0"/>
              <a:t>All chromosome ‘result’ images rendered with background texture, then primitives added sequentially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JNetic</a:t>
            </a:r>
            <a:r>
              <a:rPr lang="en-US" dirty="0" smtClean="0"/>
              <a:t> – Chromosome Representation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r>
              <a:rPr lang="en-US" dirty="0" smtClean="0"/>
              <a:t>ADFs incorporated as well, which return textures to be used for the image background or with primitives</a:t>
            </a:r>
          </a:p>
          <a:p>
            <a:r>
              <a:rPr lang="en-US" dirty="0" smtClean="0"/>
              <a:t>The number of primitives are bound by the depth limitations of the GP tree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918" y="3500438"/>
            <a:ext cx="41761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034" y="3386150"/>
            <a:ext cx="3657568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</a:pPr>
            <a:r>
              <a:rPr lang="en-US" sz="2000" dirty="0" smtClean="0">
                <a:latin typeface="Helvetica"/>
              </a:rPr>
              <a:t>When rendering a texture, UV values are supplied to the tree for every X and Y coordinate in the temporary image. This image is then used as a texture for primitives or the image background</a:t>
            </a:r>
            <a:endParaRPr lang="en-CA" sz="2000" dirty="0" smtClean="0">
              <a:latin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JNetic</a:t>
            </a:r>
            <a:r>
              <a:rPr lang="en-US" dirty="0" smtClean="0"/>
              <a:t> Textures - Interface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with Java and Java Swing components</a:t>
            </a:r>
          </a:p>
          <a:p>
            <a:r>
              <a:rPr lang="en-US" dirty="0" smtClean="0"/>
              <a:t>User interactive environment with visual updates every generation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929090" cy="32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3929090" cy="328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compare Pareto vs. summed ranks</a:t>
            </a:r>
          </a:p>
          <a:p>
            <a:pPr lvl="1">
              <a:buNone/>
            </a:pPr>
            <a:r>
              <a:rPr lang="en-US" dirty="0" smtClean="0"/>
              <a:t>→  population and solution scores</a:t>
            </a:r>
          </a:p>
          <a:p>
            <a:endParaRPr lang="en-US" dirty="0" smtClean="0"/>
          </a:p>
          <a:p>
            <a:r>
              <a:rPr lang="en-US" dirty="0" smtClean="0"/>
              <a:t>4 feature tests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 smtClean="0"/>
              <a:t>DFN = 0.0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 smtClean="0"/>
              <a:t>mean = 3.75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 smtClean="0"/>
              <a:t>std dev = 0.75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 smtClean="0"/>
              <a:t>Colour palette match = 0.0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small images processed (faster)</a:t>
            </a:r>
          </a:p>
          <a:p>
            <a:pPr marL="457200" indent="-457200"/>
            <a:r>
              <a:rPr lang="en-US" dirty="0" smtClean="0"/>
              <a:t>complex textures and primitives avoided (too slow)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DFN (deviation from normality):  0.0 is a perfect match to normal distribution.</a:t>
            </a:r>
          </a:p>
          <a:p>
            <a:endParaRPr lang="en-US" dirty="0" smtClean="0"/>
          </a:p>
          <a:p>
            <a:r>
              <a:rPr lang="en-US" dirty="0" smtClean="0"/>
              <a:t>Mean (3.75) and standard deviation (0.75) similar to “sweet spot” in Ralph’s analysis. </a:t>
            </a:r>
          </a:p>
          <a:p>
            <a:endParaRPr lang="en-US" dirty="0" smtClean="0"/>
          </a:p>
          <a:p>
            <a:r>
              <a:rPr lang="en-US" dirty="0" smtClean="0"/>
              <a:t>Colour palette matching: 0.0 score indicates match between quantized colour histograms of candidate and target images.</a:t>
            </a:r>
          </a:p>
          <a:p>
            <a:pPr lvl="1"/>
            <a:r>
              <a:rPr lang="en-US" dirty="0" smtClean="0"/>
              <a:t>“nearly same colours in same quantities”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See paper </a:t>
            </a:r>
            <a:r>
              <a:rPr lang="en-US" smtClean="0"/>
              <a:t>for technical details </a:t>
            </a:r>
            <a:r>
              <a:rPr lang="en-US" dirty="0" smtClean="0"/>
              <a:t>of these feature tests.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Parameter</a:t>
            </a:r>
            <a:r>
              <a:rPr lang="en-US" dirty="0" smtClean="0"/>
              <a:t>			</a:t>
            </a:r>
            <a:r>
              <a:rPr lang="en-US" u="sng" dirty="0" smtClean="0">
                <a:solidFill>
                  <a:srgbClr val="FFFF00"/>
                </a:solidFill>
              </a:rPr>
              <a:t>Value</a:t>
            </a:r>
          </a:p>
          <a:p>
            <a:pPr>
              <a:buNone/>
            </a:pPr>
            <a:r>
              <a:rPr lang="en-US" dirty="0" smtClean="0"/>
              <a:t>Colour target images	5</a:t>
            </a:r>
          </a:p>
          <a:p>
            <a:pPr>
              <a:buNone/>
            </a:pPr>
            <a:r>
              <a:rPr lang="en-US" dirty="0" smtClean="0"/>
              <a:t>Runs per target image	5</a:t>
            </a:r>
          </a:p>
          <a:p>
            <a:pPr>
              <a:buNone/>
            </a:pPr>
            <a:r>
              <a:rPr lang="en-US" dirty="0" smtClean="0"/>
              <a:t>Max gens			25 (SR), 25 &amp; 100 (Pareto)</a:t>
            </a:r>
          </a:p>
          <a:p>
            <a:pPr>
              <a:buNone/>
            </a:pPr>
            <a:r>
              <a:rPr lang="en-US" dirty="0" err="1" smtClean="0"/>
              <a:t>Popn</a:t>
            </a:r>
            <a:r>
              <a:rPr lang="en-US" dirty="0" smtClean="0"/>
              <a:t> size			500</a:t>
            </a:r>
          </a:p>
          <a:p>
            <a:pPr>
              <a:buNone/>
            </a:pPr>
            <a:r>
              <a:rPr lang="en-US" dirty="0" smtClean="0"/>
              <a:t>GP functions			math, noise, circles, rectangles</a:t>
            </a:r>
          </a:p>
          <a:p>
            <a:pPr>
              <a:buNone/>
            </a:pPr>
            <a:r>
              <a:rPr lang="en-US" dirty="0" smtClean="0"/>
              <a:t>Prob. crossover		90%</a:t>
            </a:r>
          </a:p>
          <a:p>
            <a:pPr>
              <a:buNone/>
            </a:pPr>
            <a:r>
              <a:rPr lang="en-US" dirty="0" smtClean="0"/>
              <a:t>Max tree depth		17</a:t>
            </a:r>
          </a:p>
          <a:p>
            <a:pPr>
              <a:buNone/>
            </a:pPr>
            <a:r>
              <a:rPr lang="en-US" dirty="0" smtClean="0"/>
              <a:t>Tournament size		4</a:t>
            </a:r>
          </a:p>
          <a:p>
            <a:pPr>
              <a:buNone/>
            </a:pPr>
            <a:r>
              <a:rPr lang="en-US" dirty="0" smtClean="0"/>
              <a:t>Features			DFN, mean, std dev, colour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 about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Summed rank behaves like typical single objective GA.</a:t>
            </a:r>
          </a:p>
          <a:p>
            <a:pPr lvl="1"/>
            <a:r>
              <a:rPr lang="en-US" dirty="0" smtClean="0"/>
              <a:t>Strong population convergence to a single solution image.</a:t>
            </a:r>
          </a:p>
          <a:p>
            <a:pPr lvl="1"/>
            <a:r>
              <a:rPr lang="en-US" dirty="0" smtClean="0"/>
              <a:t>Essentially only one solution per run.</a:t>
            </a:r>
          </a:p>
          <a:p>
            <a:pPr lvl="1"/>
            <a:r>
              <a:rPr lang="en-US" dirty="0" smtClean="0"/>
              <a:t>Compare to Pareto: variety of rank 1 solutions per run.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Colour test is challenging.</a:t>
            </a:r>
          </a:p>
          <a:p>
            <a:pPr lvl="1"/>
            <a:r>
              <a:rPr lang="en-US" dirty="0" smtClean="0"/>
              <a:t>Colour histogram matching is performed. </a:t>
            </a:r>
          </a:p>
          <a:p>
            <a:pPr lvl="1"/>
            <a:r>
              <a:rPr lang="en-US" dirty="0" smtClean="0"/>
              <a:t>It is a strict match, and probably unreasonable to use.</a:t>
            </a:r>
          </a:p>
          <a:p>
            <a:pPr lvl="1"/>
            <a:r>
              <a:rPr lang="en-US" dirty="0" smtClean="0"/>
              <a:t>Other less strict techniques exist.</a:t>
            </a:r>
          </a:p>
          <a:p>
            <a:pPr lvl="1"/>
            <a:r>
              <a:rPr lang="en-US" dirty="0" smtClean="0"/>
              <a:t>Its purpose here is to help complicate the search space.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Very low DFN scores (&lt; 1.0) are challenging.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JNetic</a:t>
            </a:r>
            <a:r>
              <a:rPr lang="en-US" dirty="0" smtClean="0"/>
              <a:t> Textures: evolutionary art system evolves images using suite of feature tests for fitness evaluation</a:t>
            </a:r>
          </a:p>
          <a:p>
            <a:pPr lvl="1"/>
            <a:r>
              <a:rPr lang="en-US" dirty="0" smtClean="0"/>
              <a:t>up to 4 tests, measuring aesthetics and colour properties</a:t>
            </a:r>
          </a:p>
          <a:p>
            <a:endParaRPr lang="en-US" dirty="0" smtClean="0"/>
          </a:p>
          <a:p>
            <a:r>
              <a:rPr lang="en-US" dirty="0" smtClean="0"/>
              <a:t>A natural multi-objective problem: each feature test is an objective.</a:t>
            </a:r>
          </a:p>
          <a:p>
            <a:endParaRPr lang="en-US" dirty="0" smtClean="0"/>
          </a:p>
          <a:p>
            <a:r>
              <a:rPr lang="en-US" dirty="0" smtClean="0"/>
              <a:t>Earlier work used Pareto ranking with diversity.</a:t>
            </a:r>
          </a:p>
          <a:p>
            <a:endParaRPr lang="en-US" dirty="0" smtClean="0"/>
          </a:p>
          <a:p>
            <a:r>
              <a:rPr lang="en-US" dirty="0" smtClean="0"/>
              <a:t>Results were generally good.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Population statistics</a:t>
            </a:r>
            <a:endParaRPr lang="en-US" dirty="0"/>
          </a:p>
        </p:txBody>
      </p:sp>
      <p:pic>
        <p:nvPicPr>
          <p:cNvPr id="95234" name="Picture 2" descr="C:\Documents and Settings\bross.MSAD\My Documents\Research\Seminars\GPTP 2010\popn_sta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143626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8062"/>
          </a:xfrm>
        </p:spPr>
        <p:txBody>
          <a:bodyPr/>
          <a:lstStyle/>
          <a:p>
            <a:r>
              <a:rPr lang="en-US" dirty="0" smtClean="0"/>
              <a:t>Solution score ranges</a:t>
            </a:r>
            <a:endParaRPr lang="en-US" dirty="0"/>
          </a:p>
        </p:txBody>
      </p:sp>
      <p:pic>
        <p:nvPicPr>
          <p:cNvPr id="96258" name="Picture 2" descr="C:\Documents and Settings\bross.MSAD\My Documents\Research\Seminars\GPTP 2010\Misc figs\char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476586" cy="52911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286520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 </a:t>
            </a:r>
            <a:r>
              <a:rPr lang="en-US" dirty="0" smtClean="0"/>
              <a:t>–</a:t>
            </a:r>
            <a:r>
              <a:rPr lang="en-US" dirty="0" smtClean="0">
                <a:latin typeface="+mn-lt"/>
              </a:rPr>
              <a:t> SR,  2 – SR w/o </a:t>
            </a:r>
            <a:r>
              <a:rPr lang="en-US" dirty="0" err="1" smtClean="0">
                <a:latin typeface="+mn-lt"/>
              </a:rPr>
              <a:t>dups</a:t>
            </a:r>
            <a:r>
              <a:rPr lang="en-US" dirty="0" smtClean="0">
                <a:latin typeface="+mn-lt"/>
              </a:rPr>
              <a:t>, 3 – Pareto (25 gen), 4 – Pareto (100 gen)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pic>
        <p:nvPicPr>
          <p:cNvPr id="97282" name="Picture 2" descr="C:\Documents and Settings\bross.MSAD\My Documents\Research\Seminars\GPTP 2010\outli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4267200" cy="1685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714884"/>
            <a:ext cx="83604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 A feature is considered an outlier if it is over 1 standard deviation unit </a:t>
            </a:r>
          </a:p>
          <a:p>
            <a:r>
              <a:rPr lang="en-US" sz="2000" dirty="0" smtClean="0">
                <a:latin typeface="+mj-lt"/>
              </a:rPr>
              <a:t>    outside the population average.</a:t>
            </a:r>
          </a:p>
          <a:p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  The above table uses the Pareto standard deviation as the SD unit.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curves</a:t>
            </a:r>
            <a:endParaRPr lang="en-US" dirty="0"/>
          </a:p>
        </p:txBody>
      </p:sp>
      <p:pic>
        <p:nvPicPr>
          <p:cNvPr id="98306" name="Picture 2" descr="C:\Documents and Settings\bross.MSAD\My Documents\Research\Seminars\GPTP 2010\Misc figs\perform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593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 of top 50 solutions</a:t>
            </a:r>
            <a:endParaRPr lang="en-US" dirty="0"/>
          </a:p>
        </p:txBody>
      </p:sp>
      <p:pic>
        <p:nvPicPr>
          <p:cNvPr id="99330" name="Picture 2" descr="C:\Documents and Settings\bross.MSAD\My Documents\Research\Seminars\GPTP 2010\Misc figs\mean_df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913028" cy="536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</a:t>
            </a:r>
            <a:endParaRPr lang="en-US" dirty="0"/>
          </a:p>
        </p:txBody>
      </p:sp>
      <p:pic>
        <p:nvPicPr>
          <p:cNvPr id="100354" name="Picture 2" descr="C:\Documents and Settings\bross.MSAD\My Documents\Research\Seminars\GPTP 2010\Misc figs\mean_std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17427" cy="5384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</a:t>
            </a:r>
            <a:endParaRPr lang="en-US" dirty="0"/>
          </a:p>
        </p:txBody>
      </p:sp>
      <p:pic>
        <p:nvPicPr>
          <p:cNvPr id="101378" name="Picture 2" descr="C:\Documents and Settings\bross.MSAD\My Documents\Research\Seminars\GPTP 2010\Misc figs\stdev_df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929618" cy="54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 images</a:t>
            </a:r>
            <a:endParaRPr lang="en-US" dirty="0"/>
          </a:p>
        </p:txBody>
      </p:sp>
      <p:pic>
        <p:nvPicPr>
          <p:cNvPr id="102402" name="Picture 2" descr="C:\Documents and Settings\bross.MSAD\My Documents\Research\Seminars\GPTP 2010\Misc figs\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2800350" cy="3800475"/>
          </a:xfrm>
          <a:prstGeom prst="rect">
            <a:avLst/>
          </a:prstGeom>
          <a:noFill/>
        </p:spPr>
      </p:pic>
      <p:pic>
        <p:nvPicPr>
          <p:cNvPr id="102403" name="Picture 3" descr="C:\Documents and Settings\bross.MSAD\My Documents\Research\Seminars\GPTP 2010\Misc figs\r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2800350" cy="3800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286388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j-lt"/>
              </a:rPr>
              <a:t>Pareto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mean=2.71, </a:t>
            </a:r>
            <a:r>
              <a:rPr lang="en-US" dirty="0" err="1" smtClean="0">
                <a:solidFill>
                  <a:srgbClr val="FFFF00"/>
                </a:solidFill>
                <a:latin typeface="+mj-lt"/>
              </a:rPr>
              <a:t>sd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=0.76</a:t>
            </a:r>
            <a:r>
              <a:rPr lang="en-US" dirty="0" smtClean="0">
                <a:latin typeface="+mj-lt"/>
              </a:rPr>
              <a:t>,</a:t>
            </a:r>
          </a:p>
          <a:p>
            <a:r>
              <a:rPr lang="en-US" dirty="0" smtClean="0">
                <a:latin typeface="+mj-lt"/>
              </a:rPr>
              <a:t>DFN=6.37, Color=23268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5214950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j-lt"/>
              </a:rPr>
              <a:t>Sum ranks</a:t>
            </a:r>
          </a:p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mean=3.75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sd</a:t>
            </a:r>
            <a:r>
              <a:rPr lang="en-US" dirty="0" smtClean="0">
                <a:latin typeface="+mj-lt"/>
              </a:rPr>
              <a:t>=0.77,</a:t>
            </a:r>
          </a:p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DFN=1.12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Color=15942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Pareto solution is superior in standard deviation only.</a:t>
            </a:r>
          </a:p>
          <a:p>
            <a:r>
              <a:rPr lang="en-US" dirty="0" smtClean="0"/>
              <a:t>Neither dominates the other.</a:t>
            </a:r>
          </a:p>
          <a:p>
            <a:r>
              <a:rPr lang="en-US" dirty="0" smtClean="0"/>
              <a:t>Summed rank solution would likely be superior to Pareto’s in a summed rank run, because it is better in 3 of the 4 features.</a:t>
            </a:r>
          </a:p>
          <a:p>
            <a:r>
              <a:rPr lang="en-US" dirty="0" smtClean="0"/>
              <a:t>In a Pareto scoring situation, relative score difference depends upon their relationship to others in population.</a:t>
            </a:r>
          </a:p>
          <a:p>
            <a:endParaRPr lang="en-US" dirty="0" smtClean="0"/>
          </a:p>
          <a:p>
            <a:r>
              <a:rPr lang="en-US" dirty="0" smtClean="0"/>
              <a:t>Main point: Pareto solution is an outlier.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Advantages of summed ranks</a:t>
            </a: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Solutions better in majority of features.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Fast convergence to good-quality </a:t>
            </a:r>
            <a:r>
              <a:rPr lang="en-US" dirty="0" smtClean="0"/>
              <a:t>solutions.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u="sng" dirty="0" smtClean="0"/>
              <a:t>Advantages of Pareto ranks</a:t>
            </a: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Multiple solutions per run: an advantage in some problem domains (especially subjective ones?)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Higher population diversity.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/>
          <a:lstStyle/>
          <a:p>
            <a:r>
              <a:rPr lang="en-US" dirty="0" smtClean="0"/>
              <a:t>Problem with Pareto ranking: outliers</a:t>
            </a:r>
          </a:p>
          <a:p>
            <a:endParaRPr lang="en-US" dirty="0" smtClean="0"/>
          </a:p>
          <a:p>
            <a:r>
              <a:rPr lang="en-US" dirty="0" smtClean="0"/>
              <a:t>These are solutions that are fit on only a minority of objectives, while not so impressive on the rest.</a:t>
            </a:r>
          </a:p>
          <a:p>
            <a:endParaRPr lang="en-US" dirty="0" smtClean="0"/>
          </a:p>
          <a:p>
            <a:r>
              <a:rPr lang="en-US" dirty="0" smtClean="0"/>
              <a:t>A natural outcome of Pareto domination.</a:t>
            </a:r>
          </a:p>
          <a:p>
            <a:endParaRPr lang="en-US" dirty="0" smtClean="0"/>
          </a:p>
          <a:p>
            <a:r>
              <a:rPr lang="en-US" dirty="0" smtClean="0"/>
              <a:t>For our art application, outliers are usually unacceptable:  we require good performance on most objectives, not just a few of them.</a:t>
            </a:r>
          </a:p>
          <a:p>
            <a:endParaRPr lang="en-US" dirty="0" smtClean="0"/>
          </a:p>
          <a:p>
            <a:r>
              <a:rPr lang="en-US" dirty="0" smtClean="0"/>
              <a:t>Multi-objective is preferable over weighted sum.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n-US" dirty="0" smtClean="0"/>
              <a:t>Other MOP strategies for high-dimensional problems may be applicable.</a:t>
            </a:r>
          </a:p>
          <a:p>
            <a:r>
              <a:rPr lang="en-US" dirty="0" smtClean="0"/>
              <a:t>ARF (</a:t>
            </a:r>
            <a:r>
              <a:rPr lang="en-US" dirty="0" err="1" smtClean="0"/>
              <a:t>Corne</a:t>
            </a:r>
            <a:r>
              <a:rPr lang="en-US" dirty="0" smtClean="0"/>
              <a:t> &amp; Knowles 2007) shown to be very effective in difficult high-dimensional problems.</a:t>
            </a:r>
          </a:p>
          <a:p>
            <a:r>
              <a:rPr lang="en-US" dirty="0" smtClean="0"/>
              <a:t>It is like summed ranks, except only the non-dominated individuals in population are used for ranking and selection.</a:t>
            </a:r>
          </a:p>
          <a:p>
            <a:r>
              <a:rPr lang="en-US" dirty="0" smtClean="0"/>
              <a:t>This relies on a high-dimensional objective space (12-20 dimensions).</a:t>
            </a:r>
          </a:p>
          <a:p>
            <a:r>
              <a:rPr lang="en-US" dirty="0" smtClean="0"/>
              <a:t>It is </a:t>
            </a:r>
            <a:r>
              <a:rPr lang="en-US" u="sng" dirty="0" smtClean="0"/>
              <a:t>not</a:t>
            </a:r>
            <a:r>
              <a:rPr lang="en-US" dirty="0" smtClean="0"/>
              <a:t> a good approach for a low-dimension problem like ours, because there are too few </a:t>
            </a:r>
            <a:r>
              <a:rPr lang="en-US" dirty="0" err="1" smtClean="0"/>
              <a:t>undominated</a:t>
            </a:r>
            <a:r>
              <a:rPr lang="en-US" dirty="0" smtClean="0"/>
              <a:t> individuals to choose from (typically 15). Too great of a loss in genetic diversity.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alternate approaches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Weighted sums</a:t>
            </a:r>
          </a:p>
          <a:p>
            <a:pPr lvl="1"/>
            <a:r>
              <a:rPr lang="en-CA" dirty="0" smtClean="0"/>
              <a:t>Lose multi-objective benefits</a:t>
            </a:r>
          </a:p>
          <a:p>
            <a:pPr lvl="1"/>
            <a:r>
              <a:rPr lang="en-CA" dirty="0" smtClean="0"/>
              <a:t>bias in setting weights.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Statistical normalization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Use population or pre-computed statistics as weights for normalizing objectives.</a:t>
            </a:r>
          </a:p>
          <a:p>
            <a:pPr lvl="1"/>
            <a:r>
              <a:rPr lang="en-CA" dirty="0" smtClean="0"/>
              <a:t>Can still be subject to variations within population and search space.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 problem domains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are successfully using summed rank scoring in diverse problems in GA and GP:</a:t>
            </a:r>
          </a:p>
          <a:p>
            <a:pPr lvl="1"/>
            <a:r>
              <a:rPr lang="en-CA" dirty="0" smtClean="0"/>
              <a:t>3D design</a:t>
            </a:r>
          </a:p>
          <a:p>
            <a:pPr lvl="1"/>
            <a:r>
              <a:rPr lang="en-CA" dirty="0" smtClean="0"/>
              <a:t>2D floor plan design</a:t>
            </a:r>
          </a:p>
          <a:p>
            <a:pPr lvl="1"/>
            <a:r>
              <a:rPr lang="en-CA" dirty="0" smtClean="0"/>
              <a:t>Stochastic bio-network synthesis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Another factor being tested: normalization of ranks</a:t>
            </a:r>
          </a:p>
          <a:p>
            <a:pPr lvl="1"/>
            <a:r>
              <a:rPr lang="en-CA" dirty="0" smtClean="0"/>
              <a:t>Divide each rank by the maximum value in its objective.</a:t>
            </a:r>
          </a:p>
          <a:p>
            <a:pPr lvl="1"/>
            <a:r>
              <a:rPr lang="en-CA" dirty="0" smtClean="0"/>
              <a:t>Seems to result in fairer improvement across objectives.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n-US" dirty="0" smtClean="0"/>
              <a:t>Summed ranks is an interesting strategy to consider for lower-dimensional multi-objective problems.</a:t>
            </a:r>
          </a:p>
          <a:p>
            <a:endParaRPr lang="en-US" dirty="0" smtClean="0"/>
          </a:p>
          <a:p>
            <a:r>
              <a:rPr lang="en-US" dirty="0" smtClean="0"/>
              <a:t>It is an alternative to Pareto when outlier solutions are undesirable.</a:t>
            </a:r>
          </a:p>
          <a:p>
            <a:endParaRPr lang="en-US" dirty="0" smtClean="0"/>
          </a:p>
          <a:p>
            <a:r>
              <a:rPr lang="en-US" dirty="0" smtClean="0"/>
              <a:t>Retains advantage of Pareto: </a:t>
            </a:r>
            <a:r>
              <a:rPr lang="en-US" dirty="0" err="1" smtClean="0"/>
              <a:t>scaleless</a:t>
            </a:r>
            <a:r>
              <a:rPr lang="en-US" dirty="0" smtClean="0"/>
              <a:t>, </a:t>
            </a:r>
            <a:r>
              <a:rPr lang="en-US" dirty="0" err="1" smtClean="0"/>
              <a:t>parameterless</a:t>
            </a:r>
            <a:r>
              <a:rPr lang="en-US" dirty="0" smtClean="0"/>
              <a:t> fitness evaluation of diverse objectives.</a:t>
            </a:r>
          </a:p>
          <a:p>
            <a:pPr lvl="1"/>
            <a:r>
              <a:rPr lang="en-US" dirty="0" smtClean="0"/>
              <a:t>weights possible  (we could have used them for colour test!)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Loss of solution diversity is an issue.  </a:t>
            </a:r>
          </a:p>
          <a:p>
            <a:pPr lvl="1"/>
            <a:r>
              <a:rPr lang="en-US" dirty="0" smtClean="0"/>
              <a:t>Summed ranks require one run </a:t>
            </a:r>
            <a:r>
              <a:rPr lang="en-US" smtClean="0"/>
              <a:t>per unique solution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borrow an idea from work in high-dimension multi-objective evolutionary computation:   </a:t>
            </a:r>
            <a:r>
              <a:rPr lang="en-US" u="sng" dirty="0" smtClean="0"/>
              <a:t>summed ranks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Replaces Pareto ranking score.</a:t>
            </a:r>
          </a:p>
          <a:p>
            <a:endParaRPr lang="en-US" dirty="0" smtClean="0"/>
          </a:p>
          <a:p>
            <a:r>
              <a:rPr lang="en-US" dirty="0" smtClean="0"/>
              <a:t>We will compare summed rank results to Pareto.</a:t>
            </a:r>
          </a:p>
          <a:p>
            <a:endParaRPr lang="en-US" dirty="0" smtClean="0"/>
          </a:p>
          <a:p>
            <a:r>
              <a:rPr lang="en-US" dirty="0" smtClean="0"/>
              <a:t>We are not justifying aesthetic model, nor evaluating the quality of results. Analysis done strictly on population scores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Art application is of secondary importance in this research.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Evolutionary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/>
          <a:lstStyle/>
          <a:p>
            <a:r>
              <a:rPr lang="en-US" dirty="0" smtClean="0"/>
              <a:t>Evolutionary computation as an artist.</a:t>
            </a:r>
          </a:p>
          <a:p>
            <a:r>
              <a:rPr lang="en-US" dirty="0" smtClean="0"/>
              <a:t>Pioneers:  Sims 1993, Dawkins 1996</a:t>
            </a:r>
          </a:p>
          <a:p>
            <a:r>
              <a:rPr lang="en-US" dirty="0" smtClean="0"/>
              <a:t>Typical approach:  use genetic programming to evolve a “texture formula”</a:t>
            </a:r>
          </a:p>
          <a:p>
            <a:pPr lvl="1">
              <a:buNone/>
            </a:pPr>
            <a:r>
              <a:rPr lang="en-US" dirty="0" smtClean="0"/>
              <a:t>				f(</a:t>
            </a:r>
            <a:r>
              <a:rPr lang="en-US" dirty="0" err="1" smtClean="0"/>
              <a:t>x,y</a:t>
            </a:r>
            <a:r>
              <a:rPr lang="en-US" dirty="0" smtClean="0"/>
              <a:t>) → (R,G,B)</a:t>
            </a:r>
          </a:p>
          <a:p>
            <a:r>
              <a:rPr lang="en-US" dirty="0" smtClean="0"/>
              <a:t>Most systems use interactive (human) fitness function.</a:t>
            </a:r>
          </a:p>
          <a:p>
            <a:r>
              <a:rPr lang="en-US" dirty="0" smtClean="0"/>
              <a:t>More recently, models of aesthetics have been considered.</a:t>
            </a:r>
          </a:p>
          <a:p>
            <a:pPr lvl="1"/>
            <a:r>
              <a:rPr lang="en-US" dirty="0" smtClean="0"/>
              <a:t>ANN (</a:t>
            </a:r>
            <a:r>
              <a:rPr lang="en-US" dirty="0" err="1" smtClean="0"/>
              <a:t>Baluja</a:t>
            </a:r>
            <a:r>
              <a:rPr lang="en-US" dirty="0" smtClean="0"/>
              <a:t> 1994), distance metrics (</a:t>
            </a:r>
            <a:r>
              <a:rPr lang="en-US" dirty="0" err="1" smtClean="0"/>
              <a:t>Svangard</a:t>
            </a:r>
            <a:r>
              <a:rPr lang="en-US" dirty="0" smtClean="0"/>
              <a:t> &amp; </a:t>
            </a:r>
            <a:r>
              <a:rPr lang="en-US" dirty="0" err="1" smtClean="0"/>
              <a:t>Nordin</a:t>
            </a:r>
            <a:r>
              <a:rPr lang="en-US" dirty="0" smtClean="0"/>
              <a:t> 2004), image complexity (Machado &amp; Cardoso 1998; Neufeld, Ross &amp; Ralph 2008)</a:t>
            </a:r>
          </a:p>
          <a:p>
            <a:r>
              <a:rPr lang="en-US" dirty="0" smtClean="0"/>
              <a:t>Goal: automated synthesis of aesthetically pleasing images.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Ralph’s Aesthetic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n-US" dirty="0" smtClean="0"/>
              <a:t>(Ralph 2006): Analyses of masterpieces (Impressionist, etc.) showed that many paintings exhibit normal distribution of colour gradient.</a:t>
            </a:r>
          </a:p>
          <a:p>
            <a:r>
              <a:rPr lang="en-US" dirty="0" smtClean="0"/>
              <a:t>Similar analyses of photographs, graphic design, “bad art”: no such normal distribution.</a:t>
            </a:r>
          </a:p>
          <a:p>
            <a:r>
              <a:rPr lang="en-US" dirty="0" smtClean="0"/>
              <a:t>This Bell curve distribution may be one aspect of aesthetics.</a:t>
            </a:r>
          </a:p>
          <a:p>
            <a:r>
              <a:rPr lang="en-US" dirty="0" smtClean="0"/>
              <a:t>It is very difficult to purposefully accomplish!</a:t>
            </a:r>
          </a:p>
          <a:p>
            <a:pPr lvl="1"/>
            <a:r>
              <a:rPr lang="en-US" dirty="0" smtClean="0"/>
              <a:t>Such a distribution is globally determined throughout an image.</a:t>
            </a:r>
          </a:p>
          <a:p>
            <a:pPr lvl="1"/>
            <a:r>
              <a:rPr lang="en-US" dirty="0" smtClean="0"/>
              <a:t>Changes in (say) high-frequencies will require subsequent changes in lower, etc.</a:t>
            </a:r>
          </a:p>
          <a:p>
            <a:r>
              <a:rPr lang="en-US" dirty="0" smtClean="0"/>
              <a:t>This distribution may be part of well-known 1/f noise distributions.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"/>
            <a:ext cx="8247091" cy="785794"/>
          </a:xfrm>
        </p:spPr>
        <p:txBody>
          <a:bodyPr/>
          <a:lstStyle/>
          <a:p>
            <a:r>
              <a:rPr lang="en-CA" sz="2000" dirty="0" smtClean="0"/>
              <a:t>Cezanne- Mont Sainte-</a:t>
            </a:r>
            <a:r>
              <a:rPr lang="en-CA" sz="2000" dirty="0" err="1" smtClean="0"/>
              <a:t>Victoire</a:t>
            </a:r>
            <a:r>
              <a:rPr lang="en-CA" sz="2000" dirty="0" smtClean="0"/>
              <a:t> and Chateau Noir</a:t>
            </a:r>
            <a:endParaRPr lang="en-US" sz="2000" dirty="0"/>
          </a:p>
        </p:txBody>
      </p:sp>
      <p:pic>
        <p:nvPicPr>
          <p:cNvPr id="4" name="Picture 4" descr="C:\Documents and Settings\bross\Desktop\Bill's DFN 1\CEZANNE, Paul - Mont Sainte-Victoire and Chateau Noir - 1 PREC\CEZANNE, Paul - Mont Sainte-Victoire and Chateau Noir - 1 P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7"/>
            <a:ext cx="728667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8062"/>
          </a:xfrm>
        </p:spPr>
        <p:txBody>
          <a:bodyPr/>
          <a:lstStyle/>
          <a:p>
            <a:r>
              <a:rPr lang="en-US" dirty="0" smtClean="0"/>
              <a:t>Gradient of luminosity</a:t>
            </a:r>
            <a:endParaRPr lang="en-US" dirty="0"/>
          </a:p>
        </p:txBody>
      </p:sp>
      <p:pic>
        <p:nvPicPr>
          <p:cNvPr id="4" name="Content Placeholder 3" descr="C:\Documents and Settings\bross\Desktop\Bill's DFN 1\CEZANNE, Paul - Mont Sainte-Victoire and Chateau Noir - 1 PREC\CEZANNE, Paul - Mont Sainte-Victoire and Chateau Noir -  (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261" y="772327"/>
            <a:ext cx="7235077" cy="57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1634</Words>
  <Application>Microsoft Office PowerPoint</Application>
  <PresentationFormat>On-screen Show (4:3)</PresentationFormat>
  <Paragraphs>268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Stream</vt:lpstr>
      <vt:lpstr>Evolutionary Art Using Summed  Multi-Objective Ranks</vt:lpstr>
      <vt:lpstr>Outline</vt:lpstr>
      <vt:lpstr>Problem Overview</vt:lpstr>
      <vt:lpstr>Problem Overview</vt:lpstr>
      <vt:lpstr>Problem Overview</vt:lpstr>
      <vt:lpstr>Background: Evolutionary Art</vt:lpstr>
      <vt:lpstr>Background: Ralph’s Aesthetic Model</vt:lpstr>
      <vt:lpstr>Cezanne- Mont Sainte-Victoire and Chateau Noir</vt:lpstr>
      <vt:lpstr>Gradient of luminosity</vt:lpstr>
      <vt:lpstr>Slide 10</vt:lpstr>
      <vt:lpstr>GP and Ralph’s model: Texture formula</vt:lpstr>
      <vt:lpstr>GP and Ralph’s model: image filter</vt:lpstr>
      <vt:lpstr>JNetic: vector graphics</vt:lpstr>
      <vt:lpstr>JNetic Textures</vt:lpstr>
      <vt:lpstr>JNetic Textures</vt:lpstr>
      <vt:lpstr>Jnetic Textures</vt:lpstr>
      <vt:lpstr>Range of evolved results</vt:lpstr>
      <vt:lpstr>Outliers</vt:lpstr>
      <vt:lpstr>Pareto ranks</vt:lpstr>
      <vt:lpstr>Summed ranks</vt:lpstr>
      <vt:lpstr>Example (minimization)</vt:lpstr>
      <vt:lpstr>JNetic Textures</vt:lpstr>
      <vt:lpstr>Chromosome Representation</vt:lpstr>
      <vt:lpstr>JNetic – Chromosome Representation</vt:lpstr>
      <vt:lpstr>JNetic Textures - Interface</vt:lpstr>
      <vt:lpstr>Experiment design</vt:lpstr>
      <vt:lpstr>Feature evaluation</vt:lpstr>
      <vt:lpstr>GP parameters</vt:lpstr>
      <vt:lpstr>General comments about results</vt:lpstr>
      <vt:lpstr>Results: Population statistics</vt:lpstr>
      <vt:lpstr>Solution score ranges</vt:lpstr>
      <vt:lpstr>Outliers</vt:lpstr>
      <vt:lpstr>Performance curves</vt:lpstr>
      <vt:lpstr>Scatter plot of top 50 solutions</vt:lpstr>
      <vt:lpstr>Scatter plot</vt:lpstr>
      <vt:lpstr>Scatter plot</vt:lpstr>
      <vt:lpstr>Two example images</vt:lpstr>
      <vt:lpstr>Two images</vt:lpstr>
      <vt:lpstr>Discussion</vt:lpstr>
      <vt:lpstr>Discussion</vt:lpstr>
      <vt:lpstr>Other alternate approaches</vt:lpstr>
      <vt:lpstr>Other  problem domains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gloria</cp:lastModifiedBy>
  <cp:revision>215</cp:revision>
  <dcterms:created xsi:type="dcterms:W3CDTF">1601-01-01T00:00:00Z</dcterms:created>
  <dcterms:modified xsi:type="dcterms:W3CDTF">2010-05-20T22:34:05Z</dcterms:modified>
</cp:coreProperties>
</file>