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4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17AB5-6C2A-4768-BFCB-5D6F5C170964}" type="datetimeFigureOut">
              <a:rPr lang="en-US" smtClean="0"/>
              <a:pPr/>
              <a:t>9/24/2015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3EBAD-47AB-4AA9-9AC6-69E7E51E8CF0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295ED-3ABA-4BA0-A066-CF2832D40307}" type="datetime1">
              <a:rPr lang="en-CA" smtClean="0"/>
              <a:pPr/>
              <a:t>24/09/2015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F5E2-444D-4F19-A3FE-5092E795D42D}" type="datetime1">
              <a:rPr lang="en-CA" smtClean="0"/>
              <a:pPr/>
              <a:t>24/09/2015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4132-6716-4503-9652-66FE526E478F}" type="datetime1">
              <a:rPr lang="en-CA" smtClean="0"/>
              <a:pPr/>
              <a:t>24/09/2015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922A-2083-45FC-AC24-446C75D3E8F1}" type="datetime1">
              <a:rPr lang="en-CA" smtClean="0"/>
              <a:pPr/>
              <a:t>24/09/2015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E848-693B-4A12-879E-5BD1221B9249}" type="datetime1">
              <a:rPr lang="en-CA" smtClean="0"/>
              <a:pPr/>
              <a:t>24/09/2015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EDB26-589F-4C80-A339-B973EF709418}" type="datetime1">
              <a:rPr lang="en-CA" smtClean="0"/>
              <a:pPr/>
              <a:t>24/09/2015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59CDC-6B2F-4854-A046-43A5453B2F18}" type="datetime1">
              <a:rPr lang="en-CA" smtClean="0"/>
              <a:pPr/>
              <a:t>24/09/2015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68BA-C226-40A7-9A61-524276DC9B68}" type="datetime1">
              <a:rPr lang="en-CA" smtClean="0"/>
              <a:pPr/>
              <a:t>24/09/2015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994C8-79E3-4811-8FDA-F8FB243F1F04}" type="datetime1">
              <a:rPr lang="en-CA" smtClean="0"/>
              <a:pPr/>
              <a:t>24/09/2015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BC77A-2F7A-4674-936C-5C393D863D43}" type="datetime1">
              <a:rPr lang="en-CA" smtClean="0"/>
              <a:pPr/>
              <a:t>24/09/2015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83747-7083-434E-9200-B2C5B1838BED}" type="datetime1">
              <a:rPr lang="en-CA" smtClean="0"/>
              <a:pPr/>
              <a:t>24/09/2015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5C552-1675-4276-9EB2-2C39D11762B5}" type="datetime1">
              <a:rPr lang="en-CA" smtClean="0"/>
              <a:pPr/>
              <a:t>24/09/2015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DDEC8-0E50-40B2-A698-79FCABA56EC9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4P13</a:t>
            </a:r>
            <a:br>
              <a:rPr lang="en-CA" dirty="0" smtClean="0"/>
            </a:br>
            <a:r>
              <a:rPr lang="en-CA" dirty="0" smtClean="0"/>
              <a:t>Week 2 &amp; 3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Talking Points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04664"/>
            <a:ext cx="6021364" cy="601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Resource Utilization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The amount of user and system time used by the process</a:t>
            </a:r>
          </a:p>
          <a:p>
            <a:r>
              <a:rPr lang="en-CA" dirty="0" smtClean="0"/>
              <a:t>The memory utilization of the process</a:t>
            </a:r>
          </a:p>
          <a:p>
            <a:r>
              <a:rPr lang="en-CA" dirty="0" smtClean="0"/>
              <a:t>The paging and disk I/O activity of the process</a:t>
            </a:r>
          </a:p>
          <a:p>
            <a:r>
              <a:rPr lang="en-CA" dirty="0" smtClean="0"/>
              <a:t>The number of voluntary and involuntary context switches taken by the process</a:t>
            </a:r>
          </a:p>
          <a:p>
            <a:r>
              <a:rPr lang="en-CA" dirty="0" smtClean="0"/>
              <a:t>The amount </a:t>
            </a:r>
            <a:r>
              <a:rPr lang="en-CA" smtClean="0"/>
              <a:t>of inter-process </a:t>
            </a:r>
            <a:r>
              <a:rPr lang="en-CA" dirty="0" smtClean="0"/>
              <a:t>communication done by the process.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CA" dirty="0" smtClean="0"/>
              <a:t>Resource Limits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112568"/>
          </a:xfrm>
        </p:spPr>
        <p:txBody>
          <a:bodyPr>
            <a:normAutofit fontScale="70000" lnSpcReduction="20000"/>
          </a:bodyPr>
          <a:lstStyle/>
          <a:p>
            <a:r>
              <a:rPr lang="en-CA" dirty="0" smtClean="0"/>
              <a:t>The maximum amount of CPU time that can be accumulated</a:t>
            </a:r>
          </a:p>
          <a:p>
            <a:r>
              <a:rPr lang="en-CA" dirty="0" smtClean="0"/>
              <a:t>The maximum bytes that a process can request be locked into memory</a:t>
            </a:r>
          </a:p>
          <a:p>
            <a:r>
              <a:rPr lang="en-CA" dirty="0" smtClean="0"/>
              <a:t>The maximum size of a process’s data segment</a:t>
            </a:r>
          </a:p>
          <a:p>
            <a:r>
              <a:rPr lang="en-CA" dirty="0" smtClean="0"/>
              <a:t>The maximum size of a process’s stack segment</a:t>
            </a:r>
          </a:p>
          <a:p>
            <a:r>
              <a:rPr lang="en-CA" dirty="0" smtClean="0"/>
              <a:t>The maximum amount of private physical memory that a process may have at any given moment</a:t>
            </a:r>
          </a:p>
          <a:p>
            <a:r>
              <a:rPr lang="en-CA" dirty="0" smtClean="0"/>
              <a:t>The maximum amount of private or shared physical memory that a process may have at any given moment</a:t>
            </a:r>
          </a:p>
          <a:p>
            <a:r>
              <a:rPr lang="en-CA" dirty="0" smtClean="0"/>
              <a:t>The maximum amount of physical memory that a process may have dedicated to socket buffers</a:t>
            </a:r>
          </a:p>
          <a:p>
            <a:r>
              <a:rPr lang="en-CA" dirty="0" smtClean="0"/>
              <a:t>The maximum size of a file that can be created by a process</a:t>
            </a:r>
          </a:p>
          <a:p>
            <a:r>
              <a:rPr lang="en-CA" dirty="0" smtClean="0"/>
              <a:t>The maximum size of a core file that can be created by a process</a:t>
            </a:r>
          </a:p>
          <a:p>
            <a:r>
              <a:rPr lang="en-CA" dirty="0" smtClean="0"/>
              <a:t>The maximum number of simultaneous open files for a process</a:t>
            </a:r>
          </a:p>
          <a:p>
            <a:r>
              <a:rPr lang="en-CA" dirty="0" smtClean="0"/>
              <a:t>The maximum number of simultaneous processes allowed to a user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052736"/>
            <a:ext cx="7731764" cy="457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13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14</a:t>
            </a:fld>
            <a:endParaRPr lang="en-C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357298"/>
            <a:ext cx="7072330" cy="2645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15</a:t>
            </a:fld>
            <a:endParaRPr lang="en-CA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571744"/>
            <a:ext cx="6915150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285728"/>
            <a:ext cx="279082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16</a:t>
            </a:fld>
            <a:endParaRPr lang="en-CA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0"/>
            <a:ext cx="834390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14348" y="2500306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n-CA" sz="6600" dirty="0" smtClean="0"/>
              <a:t>End</a:t>
            </a:r>
            <a:endParaRPr lang="en-CA" sz="6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17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/>
          <a:lstStyle/>
          <a:p>
            <a:r>
              <a:rPr lang="en-CA" dirty="0" smtClean="0"/>
              <a:t>Kernel Processes</a:t>
            </a:r>
            <a:endParaRPr lang="en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196752"/>
            <a:ext cx="6410325" cy="534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Run-Time Organization</a:t>
            </a:r>
            <a:endParaRPr lang="en-C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484784"/>
            <a:ext cx="7088581" cy="4503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Kernel Entry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dirty="0" smtClean="0"/>
              <a:t>The </a:t>
            </a:r>
            <a:r>
              <a:rPr lang="en-CA" dirty="0">
                <a:solidFill>
                  <a:srgbClr val="FF0000"/>
                </a:solidFill>
              </a:rPr>
              <a:t>hardware switches into kernel (supervisor) mode</a:t>
            </a:r>
            <a:r>
              <a:rPr lang="en-CA" dirty="0"/>
              <a:t>, so that </a:t>
            </a:r>
            <a:r>
              <a:rPr lang="en-CA" dirty="0" smtClean="0"/>
              <a:t>memory-access </a:t>
            </a:r>
            <a:r>
              <a:rPr lang="en-CA" dirty="0"/>
              <a:t>checks are </a:t>
            </a:r>
            <a:r>
              <a:rPr lang="en-CA" dirty="0" smtClean="0"/>
              <a:t>made with </a:t>
            </a:r>
            <a:r>
              <a:rPr lang="en-CA" dirty="0"/>
              <a:t>kernel privileges, references to the stack use the per-process kernel stack, and </a:t>
            </a:r>
            <a:r>
              <a:rPr lang="en-CA" dirty="0" smtClean="0"/>
              <a:t>privileged instructions </a:t>
            </a:r>
            <a:r>
              <a:rPr lang="en-CA" dirty="0"/>
              <a:t>can be executed.</a:t>
            </a:r>
          </a:p>
          <a:p>
            <a:r>
              <a:rPr lang="en-CA" dirty="0" smtClean="0"/>
              <a:t>The </a:t>
            </a:r>
            <a:r>
              <a:rPr lang="en-CA" dirty="0">
                <a:solidFill>
                  <a:srgbClr val="FF0000"/>
                </a:solidFill>
              </a:rPr>
              <a:t>hardware pushes onto the per-process kernel stack the program counter, processor </a:t>
            </a:r>
            <a:r>
              <a:rPr lang="en-CA" dirty="0" smtClean="0">
                <a:solidFill>
                  <a:srgbClr val="FF0000"/>
                </a:solidFill>
              </a:rPr>
              <a:t>status </a:t>
            </a:r>
            <a:r>
              <a:rPr lang="en-CA" dirty="0" err="1" smtClean="0">
                <a:solidFill>
                  <a:srgbClr val="FF0000"/>
                </a:solidFill>
              </a:rPr>
              <a:t>longword</a:t>
            </a:r>
            <a:r>
              <a:rPr lang="en-CA" dirty="0">
                <a:solidFill>
                  <a:srgbClr val="FF0000"/>
                </a:solidFill>
              </a:rPr>
              <a:t>, and information describing the type of trap. </a:t>
            </a:r>
            <a:r>
              <a:rPr lang="en-CA" dirty="0"/>
              <a:t>(On architectures other than the PC, </a:t>
            </a:r>
            <a:r>
              <a:rPr lang="en-CA" dirty="0" smtClean="0"/>
              <a:t>this information </a:t>
            </a:r>
            <a:r>
              <a:rPr lang="en-CA" dirty="0"/>
              <a:t>can include the system-call number and general-purpose registers as well.)</a:t>
            </a:r>
          </a:p>
          <a:p>
            <a:r>
              <a:rPr lang="en-CA" dirty="0" smtClean="0"/>
              <a:t>An </a:t>
            </a:r>
            <a:r>
              <a:rPr lang="en-CA" dirty="0">
                <a:solidFill>
                  <a:srgbClr val="FF0000"/>
                </a:solidFill>
              </a:rPr>
              <a:t>assembly-language routine saves all state information not saved by the hardware. </a:t>
            </a:r>
            <a:r>
              <a:rPr lang="en-CA" dirty="0"/>
              <a:t>On the </a:t>
            </a:r>
            <a:r>
              <a:rPr lang="en-CA" dirty="0" smtClean="0"/>
              <a:t>PC, this </a:t>
            </a:r>
            <a:r>
              <a:rPr lang="en-CA" dirty="0"/>
              <a:t>information includes the general-purpose registers and the user stack pointer, also </a:t>
            </a:r>
            <a:r>
              <a:rPr lang="en-CA" dirty="0" smtClean="0"/>
              <a:t>saved onto </a:t>
            </a:r>
            <a:r>
              <a:rPr lang="en-CA" dirty="0"/>
              <a:t>the per-process kernel stack.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Entry can be caused by:</a:t>
            </a:r>
          </a:p>
          <a:p>
            <a:pPr lvl="1"/>
            <a:r>
              <a:rPr lang="en-CA" dirty="0" err="1" smtClean="0"/>
              <a:t>Syscall</a:t>
            </a:r>
            <a:r>
              <a:rPr lang="en-CA" dirty="0" smtClean="0"/>
              <a:t>()</a:t>
            </a:r>
          </a:p>
          <a:p>
            <a:pPr lvl="1"/>
            <a:r>
              <a:rPr lang="en-CA" dirty="0" smtClean="0"/>
              <a:t>Trap()</a:t>
            </a:r>
          </a:p>
          <a:p>
            <a:pPr lvl="1"/>
            <a:r>
              <a:rPr lang="en-CA" dirty="0" smtClean="0"/>
              <a:t>Device interrupt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Kernel Return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An </a:t>
            </a:r>
            <a:r>
              <a:rPr lang="en-CA" dirty="0">
                <a:solidFill>
                  <a:srgbClr val="FF0000"/>
                </a:solidFill>
              </a:rPr>
              <a:t>assembly-language routine restores </a:t>
            </a:r>
            <a:r>
              <a:rPr lang="en-CA" dirty="0" smtClean="0">
                <a:solidFill>
                  <a:srgbClr val="FF0000"/>
                </a:solidFill>
              </a:rPr>
              <a:t>the general-purpose </a:t>
            </a:r>
            <a:r>
              <a:rPr lang="en-CA" dirty="0">
                <a:solidFill>
                  <a:srgbClr val="FF0000"/>
                </a:solidFill>
              </a:rPr>
              <a:t>registers and user-stack </a:t>
            </a:r>
            <a:r>
              <a:rPr lang="en-CA" dirty="0" smtClean="0">
                <a:solidFill>
                  <a:srgbClr val="FF0000"/>
                </a:solidFill>
              </a:rPr>
              <a:t>pointer previously </a:t>
            </a:r>
            <a:r>
              <a:rPr lang="en-CA" dirty="0">
                <a:solidFill>
                  <a:srgbClr val="FF0000"/>
                </a:solidFill>
              </a:rPr>
              <a:t>pushed onto the stack</a:t>
            </a:r>
            <a:r>
              <a:rPr lang="en-CA" dirty="0"/>
              <a:t>.</a:t>
            </a:r>
          </a:p>
          <a:p>
            <a:r>
              <a:rPr lang="en-CA" dirty="0" smtClean="0"/>
              <a:t>The </a:t>
            </a:r>
            <a:r>
              <a:rPr lang="en-CA" dirty="0">
                <a:solidFill>
                  <a:srgbClr val="FF0000"/>
                </a:solidFill>
              </a:rPr>
              <a:t>hardware restores the program counter and program status </a:t>
            </a:r>
            <a:r>
              <a:rPr lang="en-CA" dirty="0" err="1">
                <a:solidFill>
                  <a:srgbClr val="FF0000"/>
                </a:solidFill>
              </a:rPr>
              <a:t>longword</a:t>
            </a:r>
            <a:r>
              <a:rPr lang="en-CA" dirty="0">
                <a:solidFill>
                  <a:srgbClr val="FF0000"/>
                </a:solidFill>
              </a:rPr>
              <a:t>, and switches to </a:t>
            </a:r>
            <a:r>
              <a:rPr lang="en-CA" dirty="0" smtClean="0">
                <a:solidFill>
                  <a:srgbClr val="FF0000"/>
                </a:solidFill>
              </a:rPr>
              <a:t>user mode</a:t>
            </a:r>
            <a:r>
              <a:rPr lang="en-CA" dirty="0"/>
              <a:t>, so that future references to the stack pointer use the user ’s stack pointer, </a:t>
            </a:r>
            <a:r>
              <a:rPr lang="en-CA" dirty="0" smtClean="0"/>
              <a:t>privileged instructions </a:t>
            </a:r>
            <a:r>
              <a:rPr lang="en-CA" dirty="0"/>
              <a:t>cannot be executed, and memory-access checks are done with user-level privileges.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en-CA" dirty="0" err="1" smtClean="0"/>
              <a:t>HardClock</a:t>
            </a:r>
            <a:r>
              <a:rPr lang="en-CA" dirty="0" smtClean="0"/>
              <a:t>()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r>
              <a:rPr lang="en-CA" dirty="0" smtClean="0"/>
              <a:t>If the currently running process has a virtual or profiling interval timer (see Section 3.6), it  decrements the timer and delivers a signal if the timer has expired.</a:t>
            </a:r>
          </a:p>
          <a:p>
            <a:r>
              <a:rPr lang="en-CA" dirty="0" smtClean="0"/>
              <a:t>It increments the current time of day by the number of ticks since the previous call to </a:t>
            </a:r>
            <a:r>
              <a:rPr lang="en-CA" i="1" dirty="0" err="1" smtClean="0"/>
              <a:t>hardclock</a:t>
            </a:r>
            <a:r>
              <a:rPr lang="en-CA" i="1" dirty="0" smtClean="0"/>
              <a:t>().</a:t>
            </a:r>
          </a:p>
          <a:p>
            <a:r>
              <a:rPr lang="en-CA" dirty="0" smtClean="0"/>
              <a:t>If the system does not have a separate clock for process profiling, the </a:t>
            </a:r>
            <a:r>
              <a:rPr lang="en-CA" i="1" dirty="0" err="1" smtClean="0"/>
              <a:t>hardclock</a:t>
            </a:r>
            <a:r>
              <a:rPr lang="en-CA" i="1" dirty="0" smtClean="0"/>
              <a:t>() routine does </a:t>
            </a:r>
            <a:r>
              <a:rPr lang="en-CA" dirty="0" smtClean="0"/>
              <a:t>the operations normally done by </a:t>
            </a:r>
            <a:r>
              <a:rPr lang="en-CA" i="1" dirty="0" err="1" smtClean="0"/>
              <a:t>profclock</a:t>
            </a:r>
            <a:r>
              <a:rPr lang="en-CA" i="1" dirty="0" smtClean="0"/>
              <a:t>(), as described in the next section.</a:t>
            </a:r>
          </a:p>
          <a:p>
            <a:r>
              <a:rPr lang="en-CA" dirty="0" smtClean="0"/>
              <a:t>If the system does not have a separate clock for statistics gathering, the </a:t>
            </a:r>
            <a:r>
              <a:rPr lang="en-CA" i="1" dirty="0" err="1" smtClean="0"/>
              <a:t>hardclock</a:t>
            </a:r>
            <a:r>
              <a:rPr lang="en-CA" i="1" dirty="0" smtClean="0"/>
              <a:t>() routine does </a:t>
            </a:r>
            <a:r>
              <a:rPr lang="en-CA" dirty="0" smtClean="0"/>
              <a:t>the operations normally done by </a:t>
            </a:r>
            <a:r>
              <a:rPr lang="en-CA" i="1" dirty="0" err="1" smtClean="0"/>
              <a:t>statclock</a:t>
            </a:r>
            <a:r>
              <a:rPr lang="en-CA" i="1" dirty="0" smtClean="0"/>
              <a:t>(), as described in the next section.</a:t>
            </a:r>
          </a:p>
          <a:p>
            <a:r>
              <a:rPr lang="en-CA" dirty="0" smtClean="0"/>
              <a:t>If </a:t>
            </a:r>
            <a:r>
              <a:rPr lang="en-CA" i="1" dirty="0" err="1" smtClean="0"/>
              <a:t>softclock</a:t>
            </a:r>
            <a:r>
              <a:rPr lang="en-CA" i="1" dirty="0" smtClean="0"/>
              <a:t>() needs to be run, it makes the </a:t>
            </a:r>
            <a:r>
              <a:rPr lang="en-CA" i="1" dirty="0" err="1" smtClean="0"/>
              <a:t>softclock</a:t>
            </a:r>
            <a:r>
              <a:rPr lang="en-CA" i="1" dirty="0" smtClean="0"/>
              <a:t> process </a:t>
            </a:r>
            <a:r>
              <a:rPr lang="en-CA" i="1" dirty="0" err="1" smtClean="0"/>
              <a:t>runnable</a:t>
            </a:r>
            <a:r>
              <a:rPr lang="en-CA" i="1" dirty="0" smtClean="0"/>
              <a:t>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Softclock</a:t>
            </a:r>
            <a:r>
              <a:rPr lang="en-CA" dirty="0" smtClean="0"/>
              <a:t>()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Is a process, which behaves like </a:t>
            </a:r>
            <a:r>
              <a:rPr lang="en-CA" dirty="0" err="1" smtClean="0"/>
              <a:t>hardclock</a:t>
            </a:r>
            <a:r>
              <a:rPr lang="en-CA" dirty="0" smtClean="0"/>
              <a:t> but is not time critical.</a:t>
            </a:r>
          </a:p>
          <a:p>
            <a:r>
              <a:rPr lang="en-CA" dirty="0" smtClean="0"/>
              <a:t>Runs as a normal process in between </a:t>
            </a:r>
            <a:r>
              <a:rPr lang="en-CA" dirty="0" err="1" smtClean="0"/>
              <a:t>hardclock</a:t>
            </a:r>
            <a:r>
              <a:rPr lang="en-CA" dirty="0" smtClean="0"/>
              <a:t> interrupts.</a:t>
            </a:r>
          </a:p>
          <a:p>
            <a:pPr lvl="1"/>
            <a:r>
              <a:rPr lang="en-CA" dirty="0" smtClean="0"/>
              <a:t>Process real-time timer (see Section 3.6)</a:t>
            </a:r>
          </a:p>
          <a:p>
            <a:pPr lvl="1"/>
            <a:r>
              <a:rPr lang="en-CA" dirty="0" smtClean="0"/>
              <a:t>Retransmission of dropped network packets</a:t>
            </a:r>
          </a:p>
          <a:p>
            <a:pPr lvl="1"/>
            <a:r>
              <a:rPr lang="en-CA" dirty="0" smtClean="0"/>
              <a:t>Watchdog timers on peripherals that require monitoring</a:t>
            </a:r>
          </a:p>
          <a:p>
            <a:pPr lvl="1"/>
            <a:r>
              <a:rPr lang="en-CA" dirty="0" smtClean="0"/>
              <a:t>System process-rescheduling events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Call out Queue</a:t>
            </a:r>
            <a:endParaRPr lang="en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060848"/>
            <a:ext cx="6910149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DDEC8-0E50-40B2-A698-79FCABA56EC9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1458</TotalTime>
  <Words>592</Words>
  <Application>Microsoft Office PowerPoint</Application>
  <PresentationFormat>On-screen Show (4:3)</PresentationFormat>
  <Paragraphs>65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4P13 Week 2 &amp; 3</vt:lpstr>
      <vt:lpstr>Kernel Processes</vt:lpstr>
      <vt:lpstr>Run-Time Organization</vt:lpstr>
      <vt:lpstr>Kernel Entry</vt:lpstr>
      <vt:lpstr>Slide 5</vt:lpstr>
      <vt:lpstr>Kernel Return</vt:lpstr>
      <vt:lpstr>HardClock()</vt:lpstr>
      <vt:lpstr>Softclock()</vt:lpstr>
      <vt:lpstr>Call out Queue</vt:lpstr>
      <vt:lpstr>Slide 10</vt:lpstr>
      <vt:lpstr>Resource Utilization</vt:lpstr>
      <vt:lpstr>Resource Limits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4P13 Week 2</dc:title>
  <dc:creator>bockusd</dc:creator>
  <cp:lastModifiedBy>Dave Bockus</cp:lastModifiedBy>
  <cp:revision>20</cp:revision>
  <dcterms:created xsi:type="dcterms:W3CDTF">2015-09-17T00:20:07Z</dcterms:created>
  <dcterms:modified xsi:type="dcterms:W3CDTF">2015-09-24T13:37:28Z</dcterms:modified>
</cp:coreProperties>
</file>