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9405E-49D8-4DBF-A2F2-799ABFFD15AC}" type="datetimeFigureOut">
              <a:rPr lang="en-US" smtClean="0"/>
              <a:pPr/>
              <a:t>9/17/2015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69AAB-65E3-4A89-BC0C-ABC563B8E0E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4P13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Week 1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Talking Points</a:t>
            </a:r>
            <a:endParaRPr lang="en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n-CA" dirty="0" smtClean="0"/>
              <a:t>Jails</a:t>
            </a:r>
          </a:p>
          <a:p>
            <a:pPr lvl="1"/>
            <a:r>
              <a:rPr lang="en-CA" dirty="0" smtClean="0"/>
              <a:t>Virtualization which limits a group or processes</a:t>
            </a:r>
          </a:p>
          <a:p>
            <a:pPr lvl="2"/>
            <a:r>
              <a:rPr lang="en-CA" dirty="0" smtClean="0"/>
              <a:t>Limited file system</a:t>
            </a:r>
          </a:p>
          <a:p>
            <a:pPr lvl="2"/>
            <a:r>
              <a:rPr lang="en-CA" dirty="0" smtClean="0"/>
              <a:t>Memory</a:t>
            </a:r>
          </a:p>
          <a:p>
            <a:pPr lvl="2"/>
            <a:r>
              <a:rPr lang="en-CA" dirty="0" smtClean="0"/>
              <a:t>Access to system-calls </a:t>
            </a:r>
          </a:p>
          <a:p>
            <a:pPr lvl="2"/>
            <a:r>
              <a:rPr lang="en-CA" dirty="0" smtClean="0"/>
              <a:t>Can provide duplication of file systems into the Jail</a:t>
            </a:r>
          </a:p>
          <a:p>
            <a:r>
              <a:rPr lang="en-CA" dirty="0" smtClean="0"/>
              <a:t>Mandatory Access Control –MAC</a:t>
            </a:r>
          </a:p>
          <a:p>
            <a:pPr lvl="1"/>
            <a:r>
              <a:rPr lang="en-CA" dirty="0" smtClean="0"/>
              <a:t>Similar to Windows security policy system</a:t>
            </a:r>
          </a:p>
          <a:p>
            <a:pPr lvl="1"/>
            <a:r>
              <a:rPr lang="en-CA" dirty="0" smtClean="0"/>
              <a:t>Policies are associated to processes to govern access rights.</a:t>
            </a:r>
          </a:p>
          <a:p>
            <a:pPr lvl="1">
              <a:buNone/>
            </a:pPr>
            <a:endParaRPr lang="en-CA" dirty="0" smtClean="0"/>
          </a:p>
          <a:p>
            <a:pPr lvl="2"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Cryptography</a:t>
            </a:r>
          </a:p>
          <a:p>
            <a:pPr lvl="1"/>
            <a:r>
              <a:rPr lang="en-CA" dirty="0" smtClean="0"/>
              <a:t>Kernel has built in Random number generator</a:t>
            </a:r>
          </a:p>
          <a:p>
            <a:pPr lvl="2"/>
            <a:r>
              <a:rPr lang="en-CA" dirty="0" smtClean="0"/>
              <a:t>Sys-call</a:t>
            </a:r>
          </a:p>
          <a:p>
            <a:pPr lvl="1"/>
            <a:r>
              <a:rPr lang="en-CA" dirty="0" smtClean="0"/>
              <a:t>Unidirectional hashes</a:t>
            </a:r>
          </a:p>
          <a:p>
            <a:r>
              <a:rPr lang="en-CA" dirty="0" smtClean="0"/>
              <a:t>Memory Mgmt</a:t>
            </a:r>
          </a:p>
          <a:p>
            <a:pPr lvl="1"/>
            <a:r>
              <a:rPr lang="en-CA" dirty="0" smtClean="0"/>
              <a:t>All processes run in a segmented system</a:t>
            </a:r>
          </a:p>
          <a:p>
            <a:pPr lvl="2"/>
            <a:r>
              <a:rPr lang="en-CA" dirty="0" smtClean="0"/>
              <a:t>Stack, code, heap</a:t>
            </a:r>
          </a:p>
          <a:p>
            <a:pPr lvl="3"/>
            <a:r>
              <a:rPr lang="en-CA" dirty="0" smtClean="0"/>
              <a:t>Enforces restrictions </a:t>
            </a:r>
            <a:r>
              <a:rPr lang="en-CA" dirty="0" err="1" smtClean="0"/>
              <a:t>rwx</a:t>
            </a:r>
            <a:endParaRPr lang="en-CA" dirty="0" smtClean="0"/>
          </a:p>
          <a:p>
            <a:pPr lvl="2"/>
            <a:r>
              <a:rPr lang="en-CA" dirty="0" smtClean="0"/>
              <a:t>Each segment is paged to VM</a:t>
            </a:r>
          </a:p>
          <a:p>
            <a:pPr lvl="1"/>
            <a:r>
              <a:rPr lang="en-CA" dirty="0" smtClean="0"/>
              <a:t>Allows for memory overlays between kernel and processes, for data transfer.</a:t>
            </a:r>
          </a:p>
          <a:p>
            <a:pPr lvl="1"/>
            <a:r>
              <a:rPr lang="en-CA" dirty="0" smtClean="0"/>
              <a:t>Kernel memory is non-paged</a:t>
            </a:r>
          </a:p>
          <a:p>
            <a:pPr lvl="2"/>
            <a:r>
              <a:rPr lang="en-CA" dirty="0" smtClean="0"/>
              <a:t>Accessed from a dedicated pool</a:t>
            </a:r>
          </a:p>
          <a:p>
            <a:pPr lvl="3"/>
            <a:r>
              <a:rPr lang="en-CA" dirty="0" err="1" smtClean="0"/>
              <a:t>Malloc</a:t>
            </a:r>
            <a:r>
              <a:rPr lang="en-CA" dirty="0" smtClean="0"/>
              <a:t>  and free</a:t>
            </a:r>
          </a:p>
          <a:p>
            <a:pPr lvl="1"/>
            <a:endParaRPr lang="en-CA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Descriptors</a:t>
            </a:r>
          </a:p>
          <a:p>
            <a:pPr lvl="1"/>
            <a:r>
              <a:rPr lang="en-CA" dirty="0" smtClean="0"/>
              <a:t>Can be thought of as a file handle or pointer</a:t>
            </a:r>
          </a:p>
          <a:p>
            <a:pPr lvl="2"/>
            <a:r>
              <a:rPr lang="en-CA" dirty="0" smtClean="0"/>
              <a:t>Contains meta info about resource</a:t>
            </a:r>
          </a:p>
          <a:p>
            <a:pPr lvl="3"/>
            <a:r>
              <a:rPr lang="en-CA" dirty="0" smtClean="0"/>
              <a:t>Security info etc.</a:t>
            </a:r>
          </a:p>
          <a:p>
            <a:pPr lvl="1"/>
            <a:r>
              <a:rPr lang="en-CA" dirty="0" smtClean="0"/>
              <a:t>7 types of IO</a:t>
            </a:r>
          </a:p>
          <a:p>
            <a:pPr lvl="2"/>
            <a:r>
              <a:rPr lang="en-CA" dirty="0" smtClean="0">
                <a:solidFill>
                  <a:srgbClr val="FF0000"/>
                </a:solidFill>
              </a:rPr>
              <a:t>File</a:t>
            </a:r>
          </a:p>
          <a:p>
            <a:pPr lvl="2"/>
            <a:r>
              <a:rPr lang="en-CA" dirty="0" smtClean="0">
                <a:solidFill>
                  <a:srgbClr val="FF0000"/>
                </a:solidFill>
              </a:rPr>
              <a:t>Pipe</a:t>
            </a:r>
            <a:r>
              <a:rPr lang="en-CA" dirty="0" smtClean="0"/>
              <a:t> – STD out to STD in between processes</a:t>
            </a:r>
          </a:p>
          <a:p>
            <a:pPr lvl="2"/>
            <a:r>
              <a:rPr lang="en-CA" dirty="0" err="1" smtClean="0">
                <a:solidFill>
                  <a:srgbClr val="FF0000"/>
                </a:solidFill>
              </a:rPr>
              <a:t>Fifo</a:t>
            </a:r>
            <a:r>
              <a:rPr lang="en-CA" dirty="0" smtClean="0"/>
              <a:t> – named Pipe, which has file system control</a:t>
            </a:r>
          </a:p>
          <a:p>
            <a:pPr lvl="2"/>
            <a:r>
              <a:rPr lang="en-CA" dirty="0" smtClean="0">
                <a:solidFill>
                  <a:srgbClr val="FF0000"/>
                </a:solidFill>
              </a:rPr>
              <a:t>Socket</a:t>
            </a:r>
            <a:r>
              <a:rPr lang="en-CA" dirty="0" smtClean="0"/>
              <a:t> – named data stream which can be created between 2 processes, Network </a:t>
            </a:r>
            <a:r>
              <a:rPr lang="en-CA" dirty="0" smtClean="0"/>
              <a:t>capable.</a:t>
            </a:r>
            <a:endParaRPr lang="en-CA" dirty="0" smtClean="0"/>
          </a:p>
          <a:p>
            <a:pPr lvl="2"/>
            <a:r>
              <a:rPr lang="en-CA" dirty="0" err="1" smtClean="0">
                <a:solidFill>
                  <a:srgbClr val="FF0000"/>
                </a:solidFill>
              </a:rPr>
              <a:t>PosIX</a:t>
            </a:r>
            <a:r>
              <a:rPr lang="en-CA" dirty="0" smtClean="0">
                <a:solidFill>
                  <a:srgbClr val="FF0000"/>
                </a:solidFill>
              </a:rPr>
              <a:t> IPC </a:t>
            </a:r>
            <a:r>
              <a:rPr lang="en-CA" dirty="0" smtClean="0"/>
              <a:t>– message queue, shared memory, semaphores</a:t>
            </a:r>
          </a:p>
          <a:p>
            <a:pPr lvl="2"/>
            <a:r>
              <a:rPr lang="en-CA" dirty="0" smtClean="0">
                <a:solidFill>
                  <a:srgbClr val="FF0000"/>
                </a:solidFill>
              </a:rPr>
              <a:t>Event Queue </a:t>
            </a:r>
            <a:r>
              <a:rPr lang="en-CA" dirty="0" smtClean="0"/>
              <a:t>– queue of events which control several processes.</a:t>
            </a:r>
          </a:p>
          <a:p>
            <a:pPr lvl="2"/>
            <a:r>
              <a:rPr lang="en-CA" dirty="0" smtClean="0">
                <a:solidFill>
                  <a:srgbClr val="FF0000"/>
                </a:solidFill>
              </a:rPr>
              <a:t>Process descriptors </a:t>
            </a:r>
            <a:r>
              <a:rPr lang="en-CA" dirty="0" smtClean="0"/>
              <a:t>– meta security and control data for a set of processes.</a:t>
            </a: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Devices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Devices must operate dynamically.</a:t>
            </a:r>
          </a:p>
          <a:p>
            <a:pPr lvl="1"/>
            <a:r>
              <a:rPr lang="en-CA" dirty="0" smtClean="0"/>
              <a:t>Connected and disconnected.</a:t>
            </a:r>
          </a:p>
          <a:p>
            <a:pPr lvl="1"/>
            <a:r>
              <a:rPr lang="en-CA" dirty="0" smtClean="0"/>
              <a:t>PnP system</a:t>
            </a:r>
          </a:p>
          <a:p>
            <a:pPr lvl="1"/>
            <a:r>
              <a:rPr lang="en-CA" dirty="0" smtClean="0"/>
              <a:t>Requires OS to load and unload drivers as required.</a:t>
            </a:r>
          </a:p>
          <a:p>
            <a:pPr lvl="1"/>
            <a:r>
              <a:rPr lang="en-CA" dirty="0" smtClean="0"/>
              <a:t>When a new device is added Kernel must initiate a configuration process.</a:t>
            </a:r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File Systems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Anchored as a tree with a root.</a:t>
            </a:r>
          </a:p>
          <a:p>
            <a:pPr lvl="1"/>
            <a:r>
              <a:rPr lang="en-CA" i="1" dirty="0" err="1" smtClean="0"/>
              <a:t>chroot</a:t>
            </a:r>
            <a:r>
              <a:rPr lang="en-CA" dirty="0" smtClean="0"/>
              <a:t> can set the current root for a process.</a:t>
            </a:r>
          </a:p>
          <a:p>
            <a:pPr lvl="1"/>
            <a:r>
              <a:rPr lang="en-CA" dirty="0" smtClean="0"/>
              <a:t>Only executable by </a:t>
            </a:r>
            <a:r>
              <a:rPr lang="en-CA" dirty="0" err="1" smtClean="0"/>
              <a:t>superuser</a:t>
            </a:r>
            <a:r>
              <a:rPr lang="en-CA" dirty="0" smtClean="0"/>
              <a:t> </a:t>
            </a:r>
            <a:r>
              <a:rPr lang="en-CA" dirty="0" err="1" smtClean="0"/>
              <a:t>priveledge</a:t>
            </a:r>
            <a:r>
              <a:rPr lang="en-CA" dirty="0" smtClean="0"/>
              <a:t>.</a:t>
            </a:r>
          </a:p>
          <a:p>
            <a:pPr lvl="2"/>
            <a:r>
              <a:rPr lang="en-CA" dirty="0" smtClean="0"/>
              <a:t>Processes can be restricted to sub-trees of the file system.</a:t>
            </a:r>
          </a:p>
          <a:p>
            <a:pPr lvl="1"/>
            <a:r>
              <a:rPr lang="en-CA" dirty="0" smtClean="0"/>
              <a:t>Any process can </a:t>
            </a:r>
            <a:r>
              <a:rPr lang="en-CA" i="1" dirty="0" err="1" smtClean="0"/>
              <a:t>chdir</a:t>
            </a:r>
            <a:r>
              <a:rPr lang="en-CA" dirty="0" smtClean="0"/>
              <a:t> to traverse the tree.</a:t>
            </a:r>
          </a:p>
          <a:p>
            <a:pPr lvl="1"/>
            <a:r>
              <a:rPr lang="en-CA" dirty="0" smtClean="0"/>
              <a:t>Root file system can link any device with a file system to it.</a:t>
            </a:r>
          </a:p>
          <a:p>
            <a:pPr lvl="2"/>
            <a:r>
              <a:rPr lang="en-CA" i="1" dirty="0" smtClean="0"/>
              <a:t>mount</a:t>
            </a:r>
          </a:p>
          <a:p>
            <a:pPr lvl="2"/>
            <a:r>
              <a:rPr lang="en-CA" i="1" dirty="0" err="1" smtClean="0"/>
              <a:t>unmount</a:t>
            </a:r>
            <a:endParaRPr lang="en-CA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n-CA" dirty="0" smtClean="0"/>
              <a:t>Each directory of the file system can have 3 levels of access.</a:t>
            </a:r>
          </a:p>
          <a:p>
            <a:pPr lvl="1"/>
            <a:r>
              <a:rPr lang="en-CA" dirty="0" smtClean="0"/>
              <a:t>Owner, Group, Everyone</a:t>
            </a:r>
          </a:p>
          <a:p>
            <a:pPr lvl="1"/>
            <a:r>
              <a:rPr lang="en-CA" dirty="0" smtClean="0"/>
              <a:t>Each of above set to </a:t>
            </a:r>
            <a:r>
              <a:rPr lang="en-CA" b="1" dirty="0" err="1" smtClean="0">
                <a:solidFill>
                  <a:srgbClr val="FF0000"/>
                </a:solidFill>
              </a:rPr>
              <a:t>rwx</a:t>
            </a:r>
            <a:r>
              <a:rPr lang="en-CA" dirty="0" smtClean="0"/>
              <a:t> using </a:t>
            </a:r>
            <a:r>
              <a:rPr lang="en-CA" i="1" dirty="0" err="1" smtClean="0"/>
              <a:t>chmod</a:t>
            </a:r>
            <a:endParaRPr lang="en-CA" i="1" dirty="0" smtClean="0"/>
          </a:p>
          <a:p>
            <a:pPr lvl="1"/>
            <a:r>
              <a:rPr lang="en-CA" dirty="0" smtClean="0"/>
              <a:t>Access control lists further can restrict access to specific users.</a:t>
            </a:r>
            <a:endParaRPr lang="en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284984"/>
            <a:ext cx="3744416" cy="275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CA" dirty="0" smtClean="0"/>
              <a:t>NFS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Network File System.</a:t>
            </a:r>
          </a:p>
          <a:p>
            <a:pPr lvl="1"/>
            <a:r>
              <a:rPr lang="en-CA" dirty="0" smtClean="0"/>
              <a:t>Required so multiple users can access a common resource.</a:t>
            </a:r>
          </a:p>
          <a:p>
            <a:pPr lvl="2"/>
            <a:r>
              <a:rPr lang="en-CA" dirty="0" smtClean="0"/>
              <a:t>servers</a:t>
            </a:r>
          </a:p>
          <a:p>
            <a:pPr lvl="1"/>
            <a:r>
              <a:rPr lang="en-CA" dirty="0" smtClean="0"/>
              <a:t>Provides file locking, caching, and access right control.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Inter-process Communications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3 types of domains</a:t>
            </a:r>
          </a:p>
          <a:p>
            <a:pPr lvl="1"/>
            <a:r>
              <a:rPr lang="en-CA" dirty="0" smtClean="0"/>
              <a:t>Local</a:t>
            </a:r>
          </a:p>
          <a:p>
            <a:pPr lvl="2"/>
            <a:r>
              <a:rPr lang="en-CA" dirty="0" smtClean="0"/>
              <a:t>Processes running on the local machine</a:t>
            </a:r>
          </a:p>
          <a:p>
            <a:pPr lvl="1"/>
            <a:r>
              <a:rPr lang="en-CA" dirty="0" smtClean="0"/>
              <a:t>IPv4 and IPv6</a:t>
            </a:r>
          </a:p>
          <a:p>
            <a:pPr lvl="2"/>
            <a:r>
              <a:rPr lang="en-CA" dirty="0" smtClean="0"/>
              <a:t>Allows for communications over a network</a:t>
            </a:r>
          </a:p>
          <a:p>
            <a:r>
              <a:rPr lang="en-CA" dirty="0" smtClean="0"/>
              <a:t>Sockets provide connection streams between processes.</a:t>
            </a:r>
          </a:p>
          <a:p>
            <a:pPr lvl="1"/>
            <a:r>
              <a:rPr lang="en-CA" dirty="0" smtClean="0"/>
              <a:t>Binding a name to a socket creates a file</a:t>
            </a:r>
          </a:p>
          <a:p>
            <a:pPr lvl="1"/>
            <a:r>
              <a:rPr lang="en-CA" dirty="0" smtClean="0"/>
              <a:t>Binding an IP creates a network tunnel.</a:t>
            </a:r>
          </a:p>
          <a:p>
            <a:pPr lvl="1"/>
            <a:endParaRPr lang="en-CA" dirty="0" smtClean="0"/>
          </a:p>
          <a:p>
            <a:pPr lvl="1"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6000" dirty="0" smtClean="0"/>
              <a:t>The End</a:t>
            </a:r>
            <a:endParaRPr lang="en-CA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Kernel Organization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CA" dirty="0" smtClean="0"/>
              <a:t> </a:t>
            </a:r>
            <a:r>
              <a:rPr lang="en-CA" dirty="0"/>
              <a:t>Basic </a:t>
            </a:r>
            <a:r>
              <a:rPr lang="en-CA" dirty="0" smtClean="0"/>
              <a:t>kernel </a:t>
            </a:r>
            <a:r>
              <a:rPr lang="en-CA" dirty="0"/>
              <a:t>facilities: timer and system-clock handling, descriptor management, and </a:t>
            </a:r>
            <a:r>
              <a:rPr lang="en-CA" dirty="0" smtClean="0"/>
              <a:t>process Management</a:t>
            </a:r>
          </a:p>
          <a:p>
            <a:endParaRPr lang="en-CA" dirty="0"/>
          </a:p>
          <a:p>
            <a:r>
              <a:rPr lang="en-CA" dirty="0" smtClean="0"/>
              <a:t>Security </a:t>
            </a:r>
            <a:r>
              <a:rPr lang="en-CA" dirty="0"/>
              <a:t>features: conventional UNIX model, but also sandboxing, virtualization, </a:t>
            </a:r>
            <a:r>
              <a:rPr lang="en-CA" dirty="0" smtClean="0"/>
              <a:t>event auditing</a:t>
            </a:r>
            <a:r>
              <a:rPr lang="en-CA" dirty="0"/>
              <a:t>, and cryptographic </a:t>
            </a:r>
            <a:r>
              <a:rPr lang="en-CA" dirty="0" smtClean="0"/>
              <a:t>services</a:t>
            </a:r>
          </a:p>
          <a:p>
            <a:endParaRPr lang="en-CA" dirty="0"/>
          </a:p>
          <a:p>
            <a:r>
              <a:rPr lang="en-CA" dirty="0" smtClean="0"/>
              <a:t> </a:t>
            </a:r>
            <a:r>
              <a:rPr lang="en-CA" dirty="0"/>
              <a:t>Memory-management support: paging and </a:t>
            </a:r>
            <a:r>
              <a:rPr lang="en-CA" dirty="0" smtClean="0"/>
              <a:t>swapping</a:t>
            </a:r>
          </a:p>
          <a:p>
            <a:endParaRPr lang="en-CA" dirty="0"/>
          </a:p>
          <a:p>
            <a:r>
              <a:rPr lang="en-CA" dirty="0" smtClean="0"/>
              <a:t> Generic </a:t>
            </a:r>
            <a:r>
              <a:rPr lang="en-CA" dirty="0"/>
              <a:t>system interfaces: the I/O, control, and multiplexing operations performed </a:t>
            </a:r>
            <a:r>
              <a:rPr lang="en-CA" dirty="0" smtClean="0"/>
              <a:t>on Descriptors</a:t>
            </a:r>
          </a:p>
          <a:p>
            <a:endParaRPr lang="en-CA" dirty="0"/>
          </a:p>
          <a:p>
            <a:r>
              <a:rPr lang="en-CA" dirty="0" smtClean="0"/>
              <a:t> </a:t>
            </a:r>
            <a:r>
              <a:rPr lang="en-CA" dirty="0" err="1"/>
              <a:t>Filesystems</a:t>
            </a:r>
            <a:r>
              <a:rPr lang="en-CA" dirty="0"/>
              <a:t>: files, directories, pathname translation, file locking, and I/O buffer </a:t>
            </a:r>
            <a:r>
              <a:rPr lang="en-CA" dirty="0" smtClean="0"/>
              <a:t>management</a:t>
            </a:r>
          </a:p>
          <a:p>
            <a:endParaRPr lang="en-CA" dirty="0"/>
          </a:p>
          <a:p>
            <a:r>
              <a:rPr lang="en-CA" dirty="0" smtClean="0"/>
              <a:t>Terminal-handling </a:t>
            </a:r>
            <a:r>
              <a:rPr lang="en-CA" dirty="0"/>
              <a:t>support: the pseudo-terminal interface and terminal line </a:t>
            </a:r>
            <a:r>
              <a:rPr lang="en-CA" dirty="0" smtClean="0"/>
              <a:t>disciplines</a:t>
            </a:r>
          </a:p>
          <a:p>
            <a:endParaRPr lang="en-CA" dirty="0"/>
          </a:p>
          <a:p>
            <a:r>
              <a:rPr lang="en-CA" dirty="0" smtClean="0"/>
              <a:t> </a:t>
            </a:r>
            <a:r>
              <a:rPr lang="en-CA" dirty="0" err="1"/>
              <a:t>Interprocess</a:t>
            </a:r>
            <a:r>
              <a:rPr lang="en-CA" dirty="0"/>
              <a:t>-communication facilities: </a:t>
            </a:r>
            <a:r>
              <a:rPr lang="en-CA" dirty="0" smtClean="0"/>
              <a:t>sockets</a:t>
            </a:r>
          </a:p>
          <a:p>
            <a:endParaRPr lang="en-CA" dirty="0"/>
          </a:p>
          <a:p>
            <a:r>
              <a:rPr lang="en-CA" dirty="0" smtClean="0"/>
              <a:t>Support </a:t>
            </a:r>
            <a:r>
              <a:rPr lang="en-CA" dirty="0"/>
              <a:t>for network communication: communication protocols and generic network </a:t>
            </a:r>
            <a:r>
              <a:rPr lang="en-CA" dirty="0" smtClean="0"/>
              <a:t>facilities, such </a:t>
            </a:r>
            <a:r>
              <a:rPr lang="en-CA" dirty="0"/>
              <a:t>as routing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Table 2.1</a:t>
            </a:r>
            <a:endParaRPr lang="en-CA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785794"/>
            <a:ext cx="4143404" cy="5568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Table 2.2</a:t>
            </a:r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714488"/>
            <a:ext cx="452160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Process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Multi-Tasking</a:t>
            </a:r>
          </a:p>
          <a:p>
            <a:r>
              <a:rPr lang="en-CA" dirty="0" smtClean="0"/>
              <a:t>Process Context</a:t>
            </a:r>
          </a:p>
          <a:p>
            <a:pPr lvl="1"/>
            <a:r>
              <a:rPr lang="en-CA" dirty="0" smtClean="0"/>
              <a:t>User level state</a:t>
            </a:r>
          </a:p>
          <a:p>
            <a:pPr lvl="2"/>
            <a:r>
              <a:rPr lang="en-CA" dirty="0" smtClean="0"/>
              <a:t>Address space state</a:t>
            </a:r>
          </a:p>
          <a:p>
            <a:pPr lvl="2"/>
            <a:r>
              <a:rPr lang="en-CA" dirty="0" smtClean="0"/>
              <a:t>Runtime </a:t>
            </a:r>
            <a:r>
              <a:rPr lang="en-CA" dirty="0" err="1" smtClean="0"/>
              <a:t>env</a:t>
            </a:r>
            <a:endParaRPr lang="en-CA" dirty="0" smtClean="0"/>
          </a:p>
          <a:p>
            <a:pPr lvl="2"/>
            <a:r>
              <a:rPr lang="en-CA" dirty="0" smtClean="0"/>
              <a:t>Kernel state</a:t>
            </a:r>
          </a:p>
          <a:p>
            <a:pPr lvl="3"/>
            <a:r>
              <a:rPr lang="en-CA" dirty="0" smtClean="0"/>
              <a:t>Scheduling parameters</a:t>
            </a:r>
          </a:p>
          <a:p>
            <a:pPr lvl="3"/>
            <a:r>
              <a:rPr lang="en-CA" dirty="0" smtClean="0"/>
              <a:t>Resource controls</a:t>
            </a:r>
          </a:p>
          <a:p>
            <a:pPr lvl="3"/>
            <a:r>
              <a:rPr lang="en-CA" dirty="0" smtClean="0"/>
              <a:t>Id info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Process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Process Identifier (PID)</a:t>
            </a:r>
          </a:p>
          <a:p>
            <a:pPr lvl="1"/>
            <a:r>
              <a:rPr lang="en-CA" dirty="0" smtClean="0"/>
              <a:t>Used by Kernel and User to reference a process</a:t>
            </a:r>
          </a:p>
          <a:p>
            <a:r>
              <a:rPr lang="en-CA" dirty="0" smtClean="0"/>
              <a:t>New process (child) is cloned from an existing (parents) process.</a:t>
            </a:r>
          </a:p>
          <a:p>
            <a:pPr lvl="1"/>
            <a:r>
              <a:rPr lang="en-CA" i="1" dirty="0"/>
              <a:t>f</a:t>
            </a:r>
            <a:r>
              <a:rPr lang="en-CA" i="1" dirty="0" smtClean="0"/>
              <a:t>ork</a:t>
            </a:r>
          </a:p>
          <a:p>
            <a:pPr lvl="1"/>
            <a:r>
              <a:rPr lang="en-CA" dirty="0" smtClean="0"/>
              <a:t>Inherits properties of the parent</a:t>
            </a:r>
          </a:p>
          <a:p>
            <a:pPr lvl="2"/>
            <a:r>
              <a:rPr lang="en-CA" dirty="0" smtClean="0"/>
              <a:t>Think </a:t>
            </a:r>
            <a:r>
              <a:rPr lang="en-CA" dirty="0" smtClean="0">
                <a:solidFill>
                  <a:srgbClr val="FF0000"/>
                </a:solidFill>
              </a:rPr>
              <a:t>extends</a:t>
            </a:r>
            <a:r>
              <a:rPr lang="en-CA" dirty="0" smtClean="0"/>
              <a:t> in OOP.</a:t>
            </a:r>
          </a:p>
          <a:p>
            <a:pPr lvl="1"/>
            <a:r>
              <a:rPr lang="en-CA" dirty="0" smtClean="0"/>
              <a:t>Implies that the new process will execute in the resource </a:t>
            </a:r>
            <a:r>
              <a:rPr lang="en-CA" dirty="0" err="1" smtClean="0"/>
              <a:t>env</a:t>
            </a:r>
            <a:r>
              <a:rPr lang="en-CA" dirty="0" smtClean="0"/>
              <a:t> of the parent.</a:t>
            </a:r>
          </a:p>
          <a:p>
            <a:pPr lvl="2"/>
            <a:r>
              <a:rPr lang="en-CA" dirty="0" smtClean="0"/>
              <a:t>Address space</a:t>
            </a:r>
          </a:p>
          <a:p>
            <a:pPr lvl="2"/>
            <a:r>
              <a:rPr lang="en-CA" dirty="0" smtClean="0"/>
              <a:t>Permissions  etc.</a:t>
            </a:r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000108"/>
            <a:ext cx="62769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Fig 2.1</a:t>
            </a:r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3000372"/>
            <a:ext cx="8329642" cy="3500462"/>
          </a:xfrm>
        </p:spPr>
        <p:txBody>
          <a:bodyPr>
            <a:normAutofit fontScale="92500"/>
          </a:bodyPr>
          <a:lstStyle/>
          <a:p>
            <a:r>
              <a:rPr lang="en-CA" dirty="0" err="1"/>
              <a:t>e</a:t>
            </a:r>
            <a:r>
              <a:rPr lang="en-CA" dirty="0" err="1" smtClean="0"/>
              <a:t>xecve</a:t>
            </a:r>
            <a:r>
              <a:rPr lang="en-CA" dirty="0" smtClean="0"/>
              <a:t> – execute new process from a file.</a:t>
            </a:r>
          </a:p>
          <a:p>
            <a:pPr lvl="1"/>
            <a:r>
              <a:rPr lang="en-CA" dirty="0" smtClean="0"/>
              <a:t>Overlay will get parameters from memory address space of parent.</a:t>
            </a:r>
          </a:p>
          <a:p>
            <a:r>
              <a:rPr lang="en-CA" dirty="0"/>
              <a:t>e</a:t>
            </a:r>
            <a:r>
              <a:rPr lang="en-CA" dirty="0" smtClean="0"/>
              <a:t>xit – terminates and returns info back to parent.</a:t>
            </a:r>
          </a:p>
          <a:p>
            <a:pPr lvl="1"/>
            <a:r>
              <a:rPr lang="en-CA" dirty="0" smtClean="0"/>
              <a:t>Implies that if parent exits so must all children</a:t>
            </a:r>
          </a:p>
          <a:p>
            <a:pPr lvl="1"/>
            <a:r>
              <a:rPr lang="en-CA" dirty="0" smtClean="0"/>
              <a:t>Implies that process priority of parent is inherited </a:t>
            </a:r>
            <a:r>
              <a:rPr lang="en-CA" smtClean="0"/>
              <a:t>by child.</a:t>
            </a:r>
            <a:endParaRPr lang="en-CA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CA" dirty="0" smtClean="0"/>
              <a:t>Security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84576"/>
          </a:xfrm>
        </p:spPr>
        <p:txBody>
          <a:bodyPr>
            <a:normAutofit fontScale="55000" lnSpcReduction="20000"/>
          </a:bodyPr>
          <a:lstStyle/>
          <a:p>
            <a:r>
              <a:rPr lang="en-CA" dirty="0" smtClean="0"/>
              <a:t>A </a:t>
            </a:r>
            <a:r>
              <a:rPr lang="en-CA" dirty="0" smtClean="0">
                <a:solidFill>
                  <a:srgbClr val="FF0000"/>
                </a:solidFill>
              </a:rPr>
              <a:t>self-protecting Trusted Computing Base (TCB) </a:t>
            </a:r>
            <a:r>
              <a:rPr lang="en-CA" dirty="0" smtClean="0"/>
              <a:t>guarantees enough system integrity to implement features such as multiple users and key storage.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Strong process isolation using virtual memory </a:t>
            </a:r>
            <a:r>
              <a:rPr lang="en-CA" dirty="0" smtClean="0"/>
              <a:t>ensures that the kernel is protected from user code, and that user processes are protected from one another</a:t>
            </a:r>
          </a:p>
          <a:p>
            <a:r>
              <a:rPr lang="en-CA" dirty="0" smtClean="0"/>
              <a:t>Identification and instrumentation of security-relevant operations throughout the </a:t>
            </a:r>
            <a:r>
              <a:rPr lang="en-CA" dirty="0" smtClean="0">
                <a:solidFill>
                  <a:srgbClr val="FF0000"/>
                </a:solidFill>
              </a:rPr>
              <a:t>kernel to implement access control, resource limits, and event auditing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A coherent privilege model, internal to the kernel</a:t>
            </a:r>
            <a:r>
              <a:rPr lang="en-CA" dirty="0" smtClean="0"/>
              <a:t>, that allows exceptional operations (such as system administration, device-driver implementations) to occur in a structured way despite being outside the regular access-control model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Design abstractions that facilitate future security models</a:t>
            </a:r>
            <a:r>
              <a:rPr lang="en-CA" dirty="0" smtClean="0"/>
              <a:t>, as well as security localization in downstream products; for example, </a:t>
            </a:r>
            <a:r>
              <a:rPr lang="en-CA" dirty="0" smtClean="0">
                <a:solidFill>
                  <a:srgbClr val="FF0000"/>
                </a:solidFill>
              </a:rPr>
              <a:t>clean separation of policy and mechanism, object-oriented</a:t>
            </a:r>
          </a:p>
          <a:p>
            <a:r>
              <a:rPr lang="en-CA" dirty="0" smtClean="0"/>
              <a:t>structure (subject to the limitations of C), and a </a:t>
            </a:r>
            <a:r>
              <a:rPr lang="en-CA" dirty="0" smtClean="0"/>
              <a:t>user space </a:t>
            </a:r>
            <a:r>
              <a:rPr lang="en-CA" dirty="0" smtClean="0"/>
              <a:t>capability-system model providing protection, rather than policy, as the primitive for </a:t>
            </a:r>
            <a:r>
              <a:rPr lang="en-CA" dirty="0" smtClean="0">
                <a:solidFill>
                  <a:srgbClr val="FF0000"/>
                </a:solidFill>
              </a:rPr>
              <a:t>application compartmentalization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Cryptographic primitives, </a:t>
            </a:r>
            <a:r>
              <a:rPr lang="en-CA" dirty="0" smtClean="0"/>
              <a:t>such as secure random number generation and a library of encryption and signature functions, that can support many different higher-level </a:t>
            </a:r>
            <a:r>
              <a:rPr lang="en-CA" dirty="0" err="1" smtClean="0"/>
              <a:t>operatingsystem</a:t>
            </a:r>
            <a:r>
              <a:rPr lang="en-CA" dirty="0" smtClean="0"/>
              <a:t> features and applications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CA" dirty="0" smtClean="0"/>
              <a:t>Process Credentials</a:t>
            </a:r>
          </a:p>
          <a:p>
            <a:pPr lvl="1"/>
            <a:r>
              <a:rPr lang="en-CA" dirty="0" smtClean="0"/>
              <a:t>UID – user id</a:t>
            </a:r>
          </a:p>
          <a:p>
            <a:pPr lvl="1"/>
            <a:r>
              <a:rPr lang="en-CA" dirty="0" smtClean="0"/>
              <a:t>GID – group id</a:t>
            </a:r>
          </a:p>
          <a:p>
            <a:pPr lvl="1"/>
            <a:r>
              <a:rPr lang="en-CA" dirty="0" smtClean="0"/>
              <a:t>Passed to processes to allow execution access.</a:t>
            </a:r>
          </a:p>
          <a:p>
            <a:pPr lvl="1"/>
            <a:r>
              <a:rPr lang="en-CA" dirty="0" err="1" smtClean="0"/>
              <a:t>Setuid</a:t>
            </a:r>
            <a:r>
              <a:rPr lang="en-CA" dirty="0" smtClean="0"/>
              <a:t> &amp; </a:t>
            </a:r>
            <a:r>
              <a:rPr lang="en-CA" dirty="0" err="1" smtClean="0"/>
              <a:t>Setgid</a:t>
            </a:r>
            <a:r>
              <a:rPr lang="en-CA" dirty="0" smtClean="0"/>
              <a:t> allow processes to run at elevated </a:t>
            </a:r>
            <a:r>
              <a:rPr lang="en-CA" dirty="0" err="1" smtClean="0"/>
              <a:t>priveledges</a:t>
            </a:r>
            <a:r>
              <a:rPr lang="en-CA" dirty="0" smtClean="0"/>
              <a:t>.</a:t>
            </a:r>
          </a:p>
          <a:p>
            <a:r>
              <a:rPr lang="en-CA" dirty="0" smtClean="0"/>
              <a:t>Privilege Model</a:t>
            </a:r>
          </a:p>
          <a:p>
            <a:pPr lvl="1"/>
            <a:r>
              <a:rPr lang="en-CA" dirty="0" smtClean="0"/>
              <a:t>Up to 200 privilege model</a:t>
            </a:r>
          </a:p>
          <a:p>
            <a:pPr lvl="2"/>
            <a:r>
              <a:rPr lang="en-CA" dirty="0" smtClean="0"/>
              <a:t>Old model consisted of 2</a:t>
            </a:r>
          </a:p>
          <a:p>
            <a:pPr lvl="3"/>
            <a:r>
              <a:rPr lang="en-CA" dirty="0" smtClean="0"/>
              <a:t>0 root</a:t>
            </a:r>
          </a:p>
          <a:p>
            <a:pPr lvl="3"/>
            <a:r>
              <a:rPr lang="en-CA" dirty="0" smtClean="0"/>
              <a:t>other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892</Words>
  <Application>Microsoft Office PowerPoint</Application>
  <PresentationFormat>On-screen Show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4P13 </vt:lpstr>
      <vt:lpstr>Kernel Organization</vt:lpstr>
      <vt:lpstr>Table 2.1</vt:lpstr>
      <vt:lpstr>Table 2.2</vt:lpstr>
      <vt:lpstr>Process Management</vt:lpstr>
      <vt:lpstr>Process Management</vt:lpstr>
      <vt:lpstr>Fig 2.1</vt:lpstr>
      <vt:lpstr>Security</vt:lpstr>
      <vt:lpstr>Slide 9</vt:lpstr>
      <vt:lpstr>Slide 10</vt:lpstr>
      <vt:lpstr>Slide 11</vt:lpstr>
      <vt:lpstr>Slide 12</vt:lpstr>
      <vt:lpstr>Devices</vt:lpstr>
      <vt:lpstr>File Systems</vt:lpstr>
      <vt:lpstr>Slide 15</vt:lpstr>
      <vt:lpstr>NFS</vt:lpstr>
      <vt:lpstr>Inter-process Communications</vt:lpstr>
      <vt:lpstr>Slide 18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 Bockus</dc:creator>
  <cp:lastModifiedBy>Dave Bockus</cp:lastModifiedBy>
  <cp:revision>25</cp:revision>
  <dcterms:created xsi:type="dcterms:W3CDTF">2015-09-09T17:40:42Z</dcterms:created>
  <dcterms:modified xsi:type="dcterms:W3CDTF">2015-09-17T13:31:10Z</dcterms:modified>
</cp:coreProperties>
</file>