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92" r:id="rId12"/>
    <p:sldId id="264" r:id="rId13"/>
    <p:sldId id="269" r:id="rId14"/>
    <p:sldId id="270" r:id="rId15"/>
    <p:sldId id="271" r:id="rId16"/>
    <p:sldId id="272" r:id="rId17"/>
    <p:sldId id="273" r:id="rId18"/>
    <p:sldId id="265" r:id="rId19"/>
    <p:sldId id="26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4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7648F-0239-4663-AFC9-A4C445D9795A}" type="datetimeFigureOut">
              <a:rPr lang="en-US" smtClean="0"/>
              <a:pPr/>
              <a:t>12/2/2015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EBB5F-8972-46E4-ADE8-ED010817C40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CF-B125-452E-8706-3BE0D0C9B20F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BD1-E968-46B4-B6E0-6548B1C13BCF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9103-95C1-4040-98A0-AEA41801AAB8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55C-1F1D-4B9A-976A-F11FAB58B151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BDC2-91E5-4C6A-9D33-A8FCFBF803A3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AAC-14A7-48E3-9C47-CBD73104B15D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1EC-19F5-4139-BB2B-ECE4ED145664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8266-6B2C-44F2-8A39-8C9E59067C17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C83-A101-4122-80DB-748DC28120DA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0F25-5BAC-4792-A41F-8BA8B9E21559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367C-99BB-4928-8D64-3B08ED0A678A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7883-A172-4EDD-8F5E-EEFCDC3DDD4C}" type="datetime1">
              <a:rPr lang="en-US" smtClean="0"/>
              <a:pPr/>
              <a:t>12/2/2015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B0B6-7FBB-4CE7-B046-2BE497621F3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4P13</a:t>
            </a:r>
            <a:br>
              <a:rPr lang="en-CA" dirty="0" smtClean="0"/>
            </a:br>
            <a:r>
              <a:rPr lang="en-CA" dirty="0" smtClean="0"/>
              <a:t>Week 12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Talking Points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Entry Points for Char Dev Drivers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b="1" i="1" dirty="0">
                <a:solidFill>
                  <a:srgbClr val="FF0000"/>
                </a:solidFill>
              </a:rPr>
              <a:t>poll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Checks </a:t>
            </a:r>
            <a:r>
              <a:rPr lang="en-CA" dirty="0">
                <a:solidFill>
                  <a:srgbClr val="FF0000"/>
                </a:solidFill>
              </a:rPr>
              <a:t>the device to see whether data are available for reading or space is available </a:t>
            </a:r>
            <a:r>
              <a:rPr lang="en-CA" dirty="0" smtClean="0">
                <a:solidFill>
                  <a:srgbClr val="FF0000"/>
                </a:solidFill>
              </a:rPr>
              <a:t>for writing </a:t>
            </a:r>
            <a:r>
              <a:rPr lang="en-CA" dirty="0">
                <a:solidFill>
                  <a:srgbClr val="FF0000"/>
                </a:solidFill>
              </a:rPr>
              <a:t>data</a:t>
            </a:r>
            <a:r>
              <a:rPr lang="en-CA" dirty="0"/>
              <a:t>. The poll entry point is used by the </a:t>
            </a:r>
            <a:r>
              <a:rPr lang="en-CA" i="1" dirty="0"/>
              <a:t>select and poll system calls in checking </a:t>
            </a:r>
            <a:r>
              <a:rPr lang="en-CA" i="1" dirty="0" smtClean="0"/>
              <a:t>file </a:t>
            </a:r>
            <a:r>
              <a:rPr lang="en-CA" dirty="0" smtClean="0"/>
              <a:t>descriptors </a:t>
            </a:r>
            <a:r>
              <a:rPr lang="en-CA" dirty="0"/>
              <a:t>associated with device special files. For raw devices, a poll operation </a:t>
            </a:r>
            <a:r>
              <a:rPr lang="en-CA" dirty="0" smtClean="0"/>
              <a:t>is meaningless </a:t>
            </a:r>
            <a:r>
              <a:rPr lang="en-CA" dirty="0"/>
              <a:t>since data are not buffered. Here, the entry point is set to </a:t>
            </a:r>
            <a:r>
              <a:rPr lang="en-CA" i="1" dirty="0" err="1" smtClean="0"/>
              <a:t>seltrue</a:t>
            </a:r>
            <a:r>
              <a:rPr lang="en-CA" i="1" dirty="0" smtClean="0"/>
              <a:t>(), </a:t>
            </a:r>
            <a:r>
              <a:rPr lang="en-CA" i="1" dirty="0"/>
              <a:t>a routine </a:t>
            </a:r>
            <a:r>
              <a:rPr lang="en-CA" i="1" dirty="0" smtClean="0"/>
              <a:t>that </a:t>
            </a:r>
            <a:r>
              <a:rPr lang="en-CA" dirty="0" smtClean="0"/>
              <a:t>returns </a:t>
            </a:r>
            <a:r>
              <a:rPr lang="en-CA" dirty="0"/>
              <a:t>true for any poll request.</a:t>
            </a:r>
          </a:p>
          <a:p>
            <a:pPr>
              <a:buNone/>
            </a:pPr>
            <a:r>
              <a:rPr lang="en-CA" b="1" i="1" dirty="0" err="1">
                <a:solidFill>
                  <a:srgbClr val="FF0000"/>
                </a:solidFill>
              </a:rPr>
              <a:t>mmap</a:t>
            </a:r>
            <a:endParaRPr lang="en-CA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Maps </a:t>
            </a:r>
            <a:r>
              <a:rPr lang="en-CA" dirty="0">
                <a:solidFill>
                  <a:srgbClr val="FF0000"/>
                </a:solidFill>
              </a:rPr>
              <a:t>a device offset into a memory address</a:t>
            </a:r>
            <a:r>
              <a:rPr lang="en-CA" dirty="0"/>
              <a:t>. This entry point is called by the </a:t>
            </a:r>
            <a:r>
              <a:rPr lang="en-CA" dirty="0" smtClean="0"/>
              <a:t>virtual-memory system </a:t>
            </a:r>
            <a:r>
              <a:rPr lang="en-CA" dirty="0"/>
              <a:t>to convert a logical mapping to a physical address. For example, it converts an offset </a:t>
            </a:r>
            <a:r>
              <a:rPr lang="en-CA" dirty="0" smtClean="0"/>
              <a:t>in: </a:t>
            </a:r>
            <a:br>
              <a:rPr lang="en-CA" dirty="0" smtClean="0"/>
            </a:br>
            <a:r>
              <a:rPr lang="en-CA" dirty="0" smtClean="0"/>
              <a:t>			</a:t>
            </a:r>
            <a:r>
              <a:rPr lang="en-CA" b="1" dirty="0" smtClean="0"/>
              <a:t>/dev/</a:t>
            </a:r>
            <a:r>
              <a:rPr lang="en-CA" b="1" dirty="0" err="1" smtClean="0"/>
              <a:t>mem</a:t>
            </a:r>
            <a:r>
              <a:rPr lang="en-CA" b="1" dirty="0" smtClean="0"/>
              <a:t> </a:t>
            </a:r>
            <a:r>
              <a:rPr lang="en-CA" b="1" dirty="0"/>
              <a:t>to a kernel address.</a:t>
            </a:r>
          </a:p>
          <a:p>
            <a:pPr>
              <a:buNone/>
            </a:pPr>
            <a:r>
              <a:rPr lang="en-CA" b="1" i="1" dirty="0" err="1">
                <a:solidFill>
                  <a:srgbClr val="FF0000"/>
                </a:solidFill>
              </a:rPr>
              <a:t>kqfilter</a:t>
            </a:r>
            <a:endParaRPr lang="en-CA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Adds </a:t>
            </a:r>
            <a:r>
              <a:rPr lang="en-CA" dirty="0">
                <a:solidFill>
                  <a:srgbClr val="FF0000"/>
                </a:solidFill>
              </a:rPr>
              <a:t>the device to the kernel event list for the calling thread</a:t>
            </a:r>
            <a:r>
              <a:rPr lang="en-CA" dirty="0"/>
              <a:t>. Kernel events are described </a:t>
            </a:r>
            <a:r>
              <a:rPr lang="en-CA" dirty="0" smtClean="0"/>
              <a:t>in Section </a:t>
            </a:r>
            <a:r>
              <a:rPr lang="en-CA" dirty="0"/>
              <a:t>7.1.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Disk Device Entries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CA" i="1" dirty="0" smtClean="0">
                <a:solidFill>
                  <a:srgbClr val="FF0000"/>
                </a:solidFill>
              </a:rPr>
              <a:t>strategy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Starts </a:t>
            </a:r>
            <a:r>
              <a:rPr lang="en-CA" dirty="0" smtClean="0">
                <a:solidFill>
                  <a:srgbClr val="FF0000"/>
                </a:solidFill>
              </a:rPr>
              <a:t>a read or write operation, and return immediately</a:t>
            </a:r>
            <a:r>
              <a:rPr lang="en-CA" dirty="0" smtClean="0"/>
              <a:t>. I/O requests to or from </a:t>
            </a:r>
            <a:r>
              <a:rPr lang="en-CA" dirty="0" err="1" smtClean="0"/>
              <a:t>filesystems</a:t>
            </a:r>
            <a:r>
              <a:rPr lang="en-CA" dirty="0" smtClean="0"/>
              <a:t> located </a:t>
            </a:r>
            <a:r>
              <a:rPr lang="en-CA" dirty="0" smtClean="0"/>
              <a:t>on a device are translated by the system into calls to the block I/O routines </a:t>
            </a:r>
            <a:r>
              <a:rPr lang="en-CA" i="1" dirty="0" smtClean="0"/>
              <a:t>bread() </a:t>
            </a:r>
            <a:r>
              <a:rPr lang="en-CA" i="1" dirty="0" smtClean="0"/>
              <a:t>and </a:t>
            </a:r>
            <a:r>
              <a:rPr lang="en-CA" i="1" dirty="0" err="1" smtClean="0"/>
              <a:t>bwrite</a:t>
            </a:r>
            <a:r>
              <a:rPr lang="en-CA" i="1" dirty="0" smtClean="0"/>
              <a:t>(). These block I/O routines in turn call the device’s strategy routine to read or write </a:t>
            </a:r>
            <a:r>
              <a:rPr lang="en-CA" i="1" dirty="0" smtClean="0"/>
              <a:t>data </a:t>
            </a:r>
            <a:r>
              <a:rPr lang="en-CA" dirty="0" smtClean="0"/>
              <a:t>not </a:t>
            </a:r>
            <a:r>
              <a:rPr lang="en-CA" dirty="0" smtClean="0"/>
              <a:t>in the memory cache. Each call to the strategy routine specifies a pointer to a </a:t>
            </a:r>
            <a:r>
              <a:rPr lang="en-CA" i="1" dirty="0" err="1" smtClean="0"/>
              <a:t>buf</a:t>
            </a:r>
            <a:r>
              <a:rPr lang="en-CA" i="1" dirty="0" smtClean="0"/>
              <a:t> </a:t>
            </a:r>
            <a:r>
              <a:rPr lang="en-CA" i="1" dirty="0" smtClean="0"/>
              <a:t>structure </a:t>
            </a:r>
            <a:r>
              <a:rPr lang="en-CA" dirty="0" smtClean="0"/>
              <a:t>containing </a:t>
            </a:r>
            <a:r>
              <a:rPr lang="en-CA" dirty="0" smtClean="0"/>
              <a:t>the parameters for an I/O request. If the request is synchronous, the caller </a:t>
            </a:r>
            <a:r>
              <a:rPr lang="en-CA" dirty="0" smtClean="0"/>
              <a:t>must sleep </a:t>
            </a:r>
            <a:r>
              <a:rPr lang="en-CA" dirty="0" smtClean="0"/>
              <a:t>(on the address of the </a:t>
            </a:r>
            <a:r>
              <a:rPr lang="en-CA" i="1" dirty="0" err="1" smtClean="0"/>
              <a:t>buf</a:t>
            </a:r>
            <a:r>
              <a:rPr lang="en-CA" i="1" dirty="0" smtClean="0"/>
              <a:t> structure) until I/O completes.</a:t>
            </a:r>
          </a:p>
          <a:p>
            <a:pPr>
              <a:buNone/>
            </a:pPr>
            <a:r>
              <a:rPr lang="en-CA" i="1" dirty="0" smtClean="0">
                <a:solidFill>
                  <a:srgbClr val="FF0000"/>
                </a:solidFill>
              </a:rPr>
              <a:t>dump</a:t>
            </a:r>
          </a:p>
          <a:p>
            <a:pPr>
              <a:buNone/>
            </a:pPr>
            <a:r>
              <a:rPr lang="en-CA" dirty="0" smtClean="0"/>
              <a:t>	If </a:t>
            </a:r>
            <a:r>
              <a:rPr lang="en-CA" dirty="0" smtClean="0"/>
              <a:t>performing a dump has been configured during system </a:t>
            </a:r>
            <a:r>
              <a:rPr lang="en-CA" dirty="0" err="1" smtClean="0"/>
              <a:t>startup</a:t>
            </a:r>
            <a:r>
              <a:rPr lang="en-CA" dirty="0" smtClean="0">
                <a:solidFill>
                  <a:srgbClr val="FF0000"/>
                </a:solidFill>
              </a:rPr>
              <a:t>, writes all physical </a:t>
            </a:r>
            <a:r>
              <a:rPr lang="en-CA" dirty="0" smtClean="0">
                <a:solidFill>
                  <a:srgbClr val="FF0000"/>
                </a:solidFill>
              </a:rPr>
              <a:t>memory to </a:t>
            </a:r>
            <a:r>
              <a:rPr lang="en-CA" dirty="0" smtClean="0">
                <a:solidFill>
                  <a:srgbClr val="FF0000"/>
                </a:solidFill>
              </a:rPr>
              <a:t>the configured device</a:t>
            </a:r>
            <a:r>
              <a:rPr lang="en-CA" dirty="0" smtClean="0"/>
              <a:t>. Typically, the dump entry point saves the contents of </a:t>
            </a:r>
            <a:r>
              <a:rPr lang="en-CA" dirty="0" smtClean="0"/>
              <a:t>physical memory </a:t>
            </a:r>
            <a:r>
              <a:rPr lang="en-CA" dirty="0" smtClean="0"/>
              <a:t>on secondary storage into an area used for swapping. To speed the dump and to </a:t>
            </a:r>
            <a:r>
              <a:rPr lang="en-CA" dirty="0" smtClean="0"/>
              <a:t>save space</a:t>
            </a:r>
            <a:r>
              <a:rPr lang="en-CA" dirty="0" smtClean="0"/>
              <a:t>, the system can be configured to perform a mini-dump that writes only the </a:t>
            </a:r>
            <a:r>
              <a:rPr lang="en-CA" dirty="0" smtClean="0"/>
              <a:t>physical memory </a:t>
            </a:r>
            <a:r>
              <a:rPr lang="en-CA" dirty="0" smtClean="0"/>
              <a:t>in use by the kernel. The system automatically performs a dump when it detects </a:t>
            </a:r>
            <a:r>
              <a:rPr lang="en-CA" dirty="0" smtClean="0"/>
              <a:t>an unrecoverable </a:t>
            </a:r>
            <a:r>
              <a:rPr lang="en-CA" dirty="0" smtClean="0"/>
              <a:t>error and is about to </a:t>
            </a:r>
            <a:r>
              <a:rPr lang="en-CA" b="1" i="1" dirty="0" smtClean="0"/>
              <a:t>crash. The dump is used in </a:t>
            </a:r>
            <a:r>
              <a:rPr lang="en-CA" b="1" i="1" dirty="0" err="1" smtClean="0"/>
              <a:t>postmortem</a:t>
            </a:r>
            <a:r>
              <a:rPr lang="en-CA" b="1" i="1" dirty="0" smtClean="0"/>
              <a:t> analysis to </a:t>
            </a:r>
            <a:r>
              <a:rPr lang="en-CA" b="1" i="1" dirty="0" smtClean="0"/>
              <a:t>help </a:t>
            </a:r>
            <a:r>
              <a:rPr lang="en-CA" dirty="0" smtClean="0"/>
              <a:t>find </a:t>
            </a:r>
            <a:r>
              <a:rPr lang="en-CA" dirty="0" smtClean="0"/>
              <a:t>the problem that caused the system to crash. The dump routine is invoked with </a:t>
            </a:r>
            <a:r>
              <a:rPr lang="en-CA" dirty="0" smtClean="0"/>
              <a:t>context switching </a:t>
            </a:r>
            <a:r>
              <a:rPr lang="en-CA" dirty="0" smtClean="0"/>
              <a:t>and interrupts disabled; thus, the device driver must poll for device status rather </a:t>
            </a:r>
            <a:r>
              <a:rPr lang="en-CA" dirty="0" smtClean="0"/>
              <a:t>than wait </a:t>
            </a:r>
            <a:r>
              <a:rPr lang="en-CA" dirty="0" smtClean="0"/>
              <a:t>for interrupts. At least one disk device is expected to support this entry point.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528763"/>
            <a:ext cx="66579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595438"/>
            <a:ext cx="70389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8813"/>
            <a:ext cx="6858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571625"/>
            <a:ext cx="7248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776413"/>
            <a:ext cx="6934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GEOM Layer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/>
              <a:t>Transformations in GEOM include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Simple </a:t>
            </a:r>
            <a:r>
              <a:rPr lang="en-CA" dirty="0"/>
              <a:t>base and bounds calculations needed for disk partitioning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Aggregation </a:t>
            </a:r>
            <a:r>
              <a:rPr lang="en-CA" dirty="0"/>
              <a:t>of disks to provide a RAID, mirrored, or stripped logical volume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 </a:t>
            </a:r>
            <a:r>
              <a:rPr lang="en-CA" dirty="0"/>
              <a:t>cryptographically protected logical volume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Collection </a:t>
            </a:r>
            <a:r>
              <a:rPr lang="en-CA" dirty="0"/>
              <a:t>of I/O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I/O </a:t>
            </a:r>
            <a:r>
              <a:rPr lang="en-CA" dirty="0"/>
              <a:t>optimization such as disk sorting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 smtClean="0"/>
              <a:t>Journaled</a:t>
            </a:r>
            <a:r>
              <a:rPr lang="en-CA" dirty="0" smtClean="0"/>
              <a:t> </a:t>
            </a:r>
            <a:r>
              <a:rPr lang="en-CA" dirty="0"/>
              <a:t>I/O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295923" cy="42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576388"/>
            <a:ext cx="54483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43138"/>
            <a:ext cx="8496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3500462" cy="28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3238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762125"/>
            <a:ext cx="6219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1223963"/>
            <a:ext cx="5819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52625"/>
            <a:ext cx="6667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943100"/>
            <a:ext cx="6686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57275"/>
            <a:ext cx="7086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057275"/>
            <a:ext cx="6686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1543050"/>
            <a:ext cx="6391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786314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229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>
            <a:off x="2481943" y="1571613"/>
            <a:ext cx="2447247" cy="3940598"/>
          </a:xfrm>
          <a:custGeom>
            <a:avLst/>
            <a:gdLst>
              <a:gd name="connsiteX0" fmla="*/ 0 w 2360645"/>
              <a:gd name="connsiteY0" fmla="*/ 3554963 h 3916675"/>
              <a:gd name="connsiteX1" fmla="*/ 18661 w 2360645"/>
              <a:gd name="connsiteY1" fmla="*/ 3610947 h 3916675"/>
              <a:gd name="connsiteX2" fmla="*/ 27992 w 2360645"/>
              <a:gd name="connsiteY2" fmla="*/ 3638938 h 3916675"/>
              <a:gd name="connsiteX3" fmla="*/ 46653 w 2360645"/>
              <a:gd name="connsiteY3" fmla="*/ 3657600 h 3916675"/>
              <a:gd name="connsiteX4" fmla="*/ 93306 w 2360645"/>
              <a:gd name="connsiteY4" fmla="*/ 3713583 h 3916675"/>
              <a:gd name="connsiteX5" fmla="*/ 121298 w 2360645"/>
              <a:gd name="connsiteY5" fmla="*/ 3722914 h 3916675"/>
              <a:gd name="connsiteX6" fmla="*/ 177281 w 2360645"/>
              <a:gd name="connsiteY6" fmla="*/ 3760236 h 3916675"/>
              <a:gd name="connsiteX7" fmla="*/ 205273 w 2360645"/>
              <a:gd name="connsiteY7" fmla="*/ 3778898 h 3916675"/>
              <a:gd name="connsiteX8" fmla="*/ 223935 w 2360645"/>
              <a:gd name="connsiteY8" fmla="*/ 3797559 h 3916675"/>
              <a:gd name="connsiteX9" fmla="*/ 261257 w 2360645"/>
              <a:gd name="connsiteY9" fmla="*/ 3806889 h 3916675"/>
              <a:gd name="connsiteX10" fmla="*/ 317241 w 2360645"/>
              <a:gd name="connsiteY10" fmla="*/ 3825551 h 3916675"/>
              <a:gd name="connsiteX11" fmla="*/ 447869 w 2360645"/>
              <a:gd name="connsiteY11" fmla="*/ 3862873 h 3916675"/>
              <a:gd name="connsiteX12" fmla="*/ 522514 w 2360645"/>
              <a:gd name="connsiteY12" fmla="*/ 3881534 h 3916675"/>
              <a:gd name="connsiteX13" fmla="*/ 559837 w 2360645"/>
              <a:gd name="connsiteY13" fmla="*/ 3900196 h 3916675"/>
              <a:gd name="connsiteX14" fmla="*/ 681135 w 2360645"/>
              <a:gd name="connsiteY14" fmla="*/ 3909526 h 3916675"/>
              <a:gd name="connsiteX15" fmla="*/ 1119673 w 2360645"/>
              <a:gd name="connsiteY15" fmla="*/ 3900196 h 3916675"/>
              <a:gd name="connsiteX16" fmla="*/ 1184988 w 2360645"/>
              <a:gd name="connsiteY16" fmla="*/ 3881534 h 3916675"/>
              <a:gd name="connsiteX17" fmla="*/ 1240971 w 2360645"/>
              <a:gd name="connsiteY17" fmla="*/ 3862873 h 3916675"/>
              <a:gd name="connsiteX18" fmla="*/ 1268963 w 2360645"/>
              <a:gd name="connsiteY18" fmla="*/ 3853543 h 3916675"/>
              <a:gd name="connsiteX19" fmla="*/ 1306286 w 2360645"/>
              <a:gd name="connsiteY19" fmla="*/ 3834881 h 3916675"/>
              <a:gd name="connsiteX20" fmla="*/ 1362269 w 2360645"/>
              <a:gd name="connsiteY20" fmla="*/ 3816220 h 3916675"/>
              <a:gd name="connsiteX21" fmla="*/ 1390261 w 2360645"/>
              <a:gd name="connsiteY21" fmla="*/ 3806889 h 3916675"/>
              <a:gd name="connsiteX22" fmla="*/ 1502228 w 2360645"/>
              <a:gd name="connsiteY22" fmla="*/ 3732245 h 3916675"/>
              <a:gd name="connsiteX23" fmla="*/ 1530220 w 2360645"/>
              <a:gd name="connsiteY23" fmla="*/ 3713583 h 3916675"/>
              <a:gd name="connsiteX24" fmla="*/ 1558212 w 2360645"/>
              <a:gd name="connsiteY24" fmla="*/ 3694922 h 3916675"/>
              <a:gd name="connsiteX25" fmla="*/ 1576873 w 2360645"/>
              <a:gd name="connsiteY25" fmla="*/ 3666930 h 3916675"/>
              <a:gd name="connsiteX26" fmla="*/ 1623526 w 2360645"/>
              <a:gd name="connsiteY26" fmla="*/ 3620277 h 3916675"/>
              <a:gd name="connsiteX27" fmla="*/ 1642188 w 2360645"/>
              <a:gd name="connsiteY27" fmla="*/ 3601616 h 3916675"/>
              <a:gd name="connsiteX28" fmla="*/ 1670179 w 2360645"/>
              <a:gd name="connsiteY28" fmla="*/ 3582955 h 3916675"/>
              <a:gd name="connsiteX29" fmla="*/ 1716833 w 2360645"/>
              <a:gd name="connsiteY29" fmla="*/ 3536302 h 3916675"/>
              <a:gd name="connsiteX30" fmla="*/ 1754155 w 2360645"/>
              <a:gd name="connsiteY30" fmla="*/ 3480318 h 3916675"/>
              <a:gd name="connsiteX31" fmla="*/ 1782147 w 2360645"/>
              <a:gd name="connsiteY31" fmla="*/ 3452326 h 3916675"/>
              <a:gd name="connsiteX32" fmla="*/ 1838130 w 2360645"/>
              <a:gd name="connsiteY32" fmla="*/ 3349689 h 3916675"/>
              <a:gd name="connsiteX33" fmla="*/ 1866122 w 2360645"/>
              <a:gd name="connsiteY33" fmla="*/ 3321698 h 3916675"/>
              <a:gd name="connsiteX34" fmla="*/ 1903445 w 2360645"/>
              <a:gd name="connsiteY34" fmla="*/ 3219061 h 3916675"/>
              <a:gd name="connsiteX35" fmla="*/ 1950098 w 2360645"/>
              <a:gd name="connsiteY35" fmla="*/ 3079102 h 3916675"/>
              <a:gd name="connsiteX36" fmla="*/ 1959428 w 2360645"/>
              <a:gd name="connsiteY36" fmla="*/ 3051110 h 3916675"/>
              <a:gd name="connsiteX37" fmla="*/ 1968759 w 2360645"/>
              <a:gd name="connsiteY37" fmla="*/ 3023118 h 3916675"/>
              <a:gd name="connsiteX38" fmla="*/ 1987420 w 2360645"/>
              <a:gd name="connsiteY38" fmla="*/ 2948473 h 3916675"/>
              <a:gd name="connsiteX39" fmla="*/ 1996751 w 2360645"/>
              <a:gd name="connsiteY39" fmla="*/ 2920481 h 3916675"/>
              <a:gd name="connsiteX40" fmla="*/ 2015412 w 2360645"/>
              <a:gd name="connsiteY40" fmla="*/ 2892489 h 3916675"/>
              <a:gd name="connsiteX41" fmla="*/ 2034073 w 2360645"/>
              <a:gd name="connsiteY41" fmla="*/ 2836506 h 3916675"/>
              <a:gd name="connsiteX42" fmla="*/ 2062065 w 2360645"/>
              <a:gd name="connsiteY42" fmla="*/ 2752530 h 3916675"/>
              <a:gd name="connsiteX43" fmla="*/ 2071396 w 2360645"/>
              <a:gd name="connsiteY43" fmla="*/ 2724538 h 3916675"/>
              <a:gd name="connsiteX44" fmla="*/ 2080726 w 2360645"/>
              <a:gd name="connsiteY44" fmla="*/ 2696547 h 3916675"/>
              <a:gd name="connsiteX45" fmla="*/ 2090057 w 2360645"/>
              <a:gd name="connsiteY45" fmla="*/ 2612571 h 3916675"/>
              <a:gd name="connsiteX46" fmla="*/ 2099388 w 2360645"/>
              <a:gd name="connsiteY46" fmla="*/ 2584579 h 3916675"/>
              <a:gd name="connsiteX47" fmla="*/ 2108718 w 2360645"/>
              <a:gd name="connsiteY47" fmla="*/ 2547257 h 3916675"/>
              <a:gd name="connsiteX48" fmla="*/ 2127379 w 2360645"/>
              <a:gd name="connsiteY48" fmla="*/ 2491273 h 3916675"/>
              <a:gd name="connsiteX49" fmla="*/ 2136710 w 2360645"/>
              <a:gd name="connsiteY49" fmla="*/ 2397967 h 3916675"/>
              <a:gd name="connsiteX50" fmla="*/ 2155371 w 2360645"/>
              <a:gd name="connsiteY50" fmla="*/ 2341983 h 3916675"/>
              <a:gd name="connsiteX51" fmla="*/ 2164702 w 2360645"/>
              <a:gd name="connsiteY51" fmla="*/ 2276669 h 3916675"/>
              <a:gd name="connsiteX52" fmla="*/ 2183363 w 2360645"/>
              <a:gd name="connsiteY52" fmla="*/ 2183363 h 3916675"/>
              <a:gd name="connsiteX53" fmla="*/ 2202024 w 2360645"/>
              <a:gd name="connsiteY53" fmla="*/ 2052734 h 3916675"/>
              <a:gd name="connsiteX54" fmla="*/ 2192694 w 2360645"/>
              <a:gd name="connsiteY54" fmla="*/ 1847461 h 3916675"/>
              <a:gd name="connsiteX55" fmla="*/ 2183363 w 2360645"/>
              <a:gd name="connsiteY55" fmla="*/ 1810138 h 3916675"/>
              <a:gd name="connsiteX56" fmla="*/ 2174033 w 2360645"/>
              <a:gd name="connsiteY56" fmla="*/ 1763485 h 3916675"/>
              <a:gd name="connsiteX57" fmla="*/ 2155371 w 2360645"/>
              <a:gd name="connsiteY57" fmla="*/ 1707502 h 3916675"/>
              <a:gd name="connsiteX58" fmla="*/ 2146041 w 2360645"/>
              <a:gd name="connsiteY58" fmla="*/ 1679510 h 3916675"/>
              <a:gd name="connsiteX59" fmla="*/ 2127379 w 2360645"/>
              <a:gd name="connsiteY59" fmla="*/ 1604865 h 3916675"/>
              <a:gd name="connsiteX60" fmla="*/ 2118049 w 2360645"/>
              <a:gd name="connsiteY60" fmla="*/ 1576873 h 3916675"/>
              <a:gd name="connsiteX61" fmla="*/ 2108718 w 2360645"/>
              <a:gd name="connsiteY61" fmla="*/ 1539551 h 3916675"/>
              <a:gd name="connsiteX62" fmla="*/ 2090057 w 2360645"/>
              <a:gd name="connsiteY62" fmla="*/ 1483567 h 3916675"/>
              <a:gd name="connsiteX63" fmla="*/ 2071396 w 2360645"/>
              <a:gd name="connsiteY63" fmla="*/ 1427583 h 3916675"/>
              <a:gd name="connsiteX64" fmla="*/ 2062065 w 2360645"/>
              <a:gd name="connsiteY64" fmla="*/ 1399592 h 3916675"/>
              <a:gd name="connsiteX65" fmla="*/ 2043404 w 2360645"/>
              <a:gd name="connsiteY65" fmla="*/ 1371600 h 3916675"/>
              <a:gd name="connsiteX66" fmla="*/ 2024743 w 2360645"/>
              <a:gd name="connsiteY66" fmla="*/ 1296955 h 3916675"/>
              <a:gd name="connsiteX67" fmla="*/ 2006081 w 2360645"/>
              <a:gd name="connsiteY67" fmla="*/ 1240971 h 3916675"/>
              <a:gd name="connsiteX68" fmla="*/ 1996751 w 2360645"/>
              <a:gd name="connsiteY68" fmla="*/ 1212979 h 3916675"/>
              <a:gd name="connsiteX69" fmla="*/ 1987420 w 2360645"/>
              <a:gd name="connsiteY69" fmla="*/ 1184987 h 3916675"/>
              <a:gd name="connsiteX70" fmla="*/ 1978090 w 2360645"/>
              <a:gd name="connsiteY70" fmla="*/ 1156996 h 3916675"/>
              <a:gd name="connsiteX71" fmla="*/ 1959428 w 2360645"/>
              <a:gd name="connsiteY71" fmla="*/ 1129004 h 3916675"/>
              <a:gd name="connsiteX72" fmla="*/ 1931437 w 2360645"/>
              <a:gd name="connsiteY72" fmla="*/ 1054359 h 3916675"/>
              <a:gd name="connsiteX73" fmla="*/ 1903445 w 2360645"/>
              <a:gd name="connsiteY73" fmla="*/ 989045 h 3916675"/>
              <a:gd name="connsiteX74" fmla="*/ 1884784 w 2360645"/>
              <a:gd name="connsiteY74" fmla="*/ 905069 h 3916675"/>
              <a:gd name="connsiteX75" fmla="*/ 1875453 w 2360645"/>
              <a:gd name="connsiteY75" fmla="*/ 858416 h 3916675"/>
              <a:gd name="connsiteX76" fmla="*/ 1856792 w 2360645"/>
              <a:gd name="connsiteY76" fmla="*/ 821094 h 3916675"/>
              <a:gd name="connsiteX77" fmla="*/ 1838130 w 2360645"/>
              <a:gd name="connsiteY77" fmla="*/ 774441 h 3916675"/>
              <a:gd name="connsiteX78" fmla="*/ 1819469 w 2360645"/>
              <a:gd name="connsiteY78" fmla="*/ 718457 h 3916675"/>
              <a:gd name="connsiteX79" fmla="*/ 1800808 w 2360645"/>
              <a:gd name="connsiteY79" fmla="*/ 690465 h 3916675"/>
              <a:gd name="connsiteX80" fmla="*/ 1782147 w 2360645"/>
              <a:gd name="connsiteY80" fmla="*/ 634481 h 3916675"/>
              <a:gd name="connsiteX81" fmla="*/ 1754155 w 2360645"/>
              <a:gd name="connsiteY81" fmla="*/ 550506 h 3916675"/>
              <a:gd name="connsiteX82" fmla="*/ 1744824 w 2360645"/>
              <a:gd name="connsiteY82" fmla="*/ 522514 h 3916675"/>
              <a:gd name="connsiteX83" fmla="*/ 1716833 w 2360645"/>
              <a:gd name="connsiteY83" fmla="*/ 419877 h 3916675"/>
              <a:gd name="connsiteX84" fmla="*/ 1726163 w 2360645"/>
              <a:gd name="connsiteY84" fmla="*/ 326571 h 3916675"/>
              <a:gd name="connsiteX85" fmla="*/ 1763486 w 2360645"/>
              <a:gd name="connsiteY85" fmla="*/ 242596 h 3916675"/>
              <a:gd name="connsiteX86" fmla="*/ 1782147 w 2360645"/>
              <a:gd name="connsiteY86" fmla="*/ 223934 h 3916675"/>
              <a:gd name="connsiteX87" fmla="*/ 1810139 w 2360645"/>
              <a:gd name="connsiteY87" fmla="*/ 205273 h 3916675"/>
              <a:gd name="connsiteX88" fmla="*/ 1838130 w 2360645"/>
              <a:gd name="connsiteY88" fmla="*/ 177281 h 3916675"/>
              <a:gd name="connsiteX89" fmla="*/ 1866122 w 2360645"/>
              <a:gd name="connsiteY89" fmla="*/ 158620 h 3916675"/>
              <a:gd name="connsiteX90" fmla="*/ 1884784 w 2360645"/>
              <a:gd name="connsiteY90" fmla="*/ 139959 h 3916675"/>
              <a:gd name="connsiteX91" fmla="*/ 1940767 w 2360645"/>
              <a:gd name="connsiteY91" fmla="*/ 121298 h 3916675"/>
              <a:gd name="connsiteX92" fmla="*/ 1959428 w 2360645"/>
              <a:gd name="connsiteY92" fmla="*/ 102636 h 3916675"/>
              <a:gd name="connsiteX93" fmla="*/ 2052735 w 2360645"/>
              <a:gd name="connsiteY93" fmla="*/ 83975 h 3916675"/>
              <a:gd name="connsiteX94" fmla="*/ 2080726 w 2360645"/>
              <a:gd name="connsiteY94" fmla="*/ 74645 h 3916675"/>
              <a:gd name="connsiteX95" fmla="*/ 2239347 w 2360645"/>
              <a:gd name="connsiteY95" fmla="*/ 65314 h 3916675"/>
              <a:gd name="connsiteX96" fmla="*/ 2304661 w 2360645"/>
              <a:gd name="connsiteY96" fmla="*/ 27992 h 3916675"/>
              <a:gd name="connsiteX97" fmla="*/ 2332653 w 2360645"/>
              <a:gd name="connsiteY97" fmla="*/ 9330 h 3916675"/>
              <a:gd name="connsiteX98" fmla="*/ 2360645 w 2360645"/>
              <a:gd name="connsiteY98" fmla="*/ 0 h 391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360645" h="3916675">
                <a:moveTo>
                  <a:pt x="0" y="3554963"/>
                </a:moveTo>
                <a:lnTo>
                  <a:pt x="18661" y="3610947"/>
                </a:lnTo>
                <a:cubicBezTo>
                  <a:pt x="21771" y="3620277"/>
                  <a:pt x="21038" y="3631983"/>
                  <a:pt x="27992" y="3638938"/>
                </a:cubicBezTo>
                <a:cubicBezTo>
                  <a:pt x="34212" y="3645159"/>
                  <a:pt x="41158" y="3650731"/>
                  <a:pt x="46653" y="3657600"/>
                </a:cubicBezTo>
                <a:cubicBezTo>
                  <a:pt x="66324" y="3682190"/>
                  <a:pt x="64808" y="3694585"/>
                  <a:pt x="93306" y="3713583"/>
                </a:cubicBezTo>
                <a:cubicBezTo>
                  <a:pt x="101490" y="3719039"/>
                  <a:pt x="112700" y="3718137"/>
                  <a:pt x="121298" y="3722914"/>
                </a:cubicBezTo>
                <a:cubicBezTo>
                  <a:pt x="140903" y="3733806"/>
                  <a:pt x="158620" y="3747795"/>
                  <a:pt x="177281" y="3760236"/>
                </a:cubicBezTo>
                <a:cubicBezTo>
                  <a:pt x="186612" y="3766457"/>
                  <a:pt x="197343" y="3770969"/>
                  <a:pt x="205273" y="3778898"/>
                </a:cubicBezTo>
                <a:cubicBezTo>
                  <a:pt x="211494" y="3785118"/>
                  <a:pt x="216067" y="3793625"/>
                  <a:pt x="223935" y="3797559"/>
                </a:cubicBezTo>
                <a:cubicBezTo>
                  <a:pt x="235405" y="3803294"/>
                  <a:pt x="248974" y="3803204"/>
                  <a:pt x="261257" y="3806889"/>
                </a:cubicBezTo>
                <a:cubicBezTo>
                  <a:pt x="280098" y="3812541"/>
                  <a:pt x="299647" y="3816754"/>
                  <a:pt x="317241" y="3825551"/>
                </a:cubicBezTo>
                <a:cubicBezTo>
                  <a:pt x="420457" y="3877159"/>
                  <a:pt x="255353" y="3798699"/>
                  <a:pt x="447869" y="3862873"/>
                </a:cubicBezTo>
                <a:cubicBezTo>
                  <a:pt x="490906" y="3877219"/>
                  <a:pt x="466217" y="3870275"/>
                  <a:pt x="522514" y="3881534"/>
                </a:cubicBezTo>
                <a:cubicBezTo>
                  <a:pt x="534955" y="3887755"/>
                  <a:pt x="546139" y="3897779"/>
                  <a:pt x="559837" y="3900196"/>
                </a:cubicBezTo>
                <a:cubicBezTo>
                  <a:pt x="599772" y="3907243"/>
                  <a:pt x="640583" y="3909526"/>
                  <a:pt x="681135" y="3909526"/>
                </a:cubicBezTo>
                <a:cubicBezTo>
                  <a:pt x="827347" y="3909526"/>
                  <a:pt x="973494" y="3903306"/>
                  <a:pt x="1119673" y="3900196"/>
                </a:cubicBezTo>
                <a:cubicBezTo>
                  <a:pt x="1213725" y="3868844"/>
                  <a:pt x="1067853" y="3916675"/>
                  <a:pt x="1184988" y="3881534"/>
                </a:cubicBezTo>
                <a:cubicBezTo>
                  <a:pt x="1203829" y="3875882"/>
                  <a:pt x="1222310" y="3869093"/>
                  <a:pt x="1240971" y="3862873"/>
                </a:cubicBezTo>
                <a:cubicBezTo>
                  <a:pt x="1250302" y="3859763"/>
                  <a:pt x="1260166" y="3857942"/>
                  <a:pt x="1268963" y="3853543"/>
                </a:cubicBezTo>
                <a:cubicBezTo>
                  <a:pt x="1281404" y="3847322"/>
                  <a:pt x="1293371" y="3840047"/>
                  <a:pt x="1306286" y="3834881"/>
                </a:cubicBezTo>
                <a:cubicBezTo>
                  <a:pt x="1324549" y="3827575"/>
                  <a:pt x="1343608" y="3822440"/>
                  <a:pt x="1362269" y="3816220"/>
                </a:cubicBezTo>
                <a:cubicBezTo>
                  <a:pt x="1371600" y="3813110"/>
                  <a:pt x="1382077" y="3812345"/>
                  <a:pt x="1390261" y="3806889"/>
                </a:cubicBezTo>
                <a:lnTo>
                  <a:pt x="1502228" y="3732245"/>
                </a:lnTo>
                <a:lnTo>
                  <a:pt x="1530220" y="3713583"/>
                </a:lnTo>
                <a:lnTo>
                  <a:pt x="1558212" y="3694922"/>
                </a:lnTo>
                <a:cubicBezTo>
                  <a:pt x="1564432" y="3685591"/>
                  <a:pt x="1569489" y="3675369"/>
                  <a:pt x="1576873" y="3666930"/>
                </a:cubicBezTo>
                <a:cubicBezTo>
                  <a:pt x="1591355" y="3650379"/>
                  <a:pt x="1607975" y="3635828"/>
                  <a:pt x="1623526" y="3620277"/>
                </a:cubicBezTo>
                <a:cubicBezTo>
                  <a:pt x="1629747" y="3614057"/>
                  <a:pt x="1634868" y="3606496"/>
                  <a:pt x="1642188" y="3601616"/>
                </a:cubicBezTo>
                <a:lnTo>
                  <a:pt x="1670179" y="3582955"/>
                </a:lnTo>
                <a:cubicBezTo>
                  <a:pt x="1744836" y="3470973"/>
                  <a:pt x="1629736" y="3635842"/>
                  <a:pt x="1716833" y="3536302"/>
                </a:cubicBezTo>
                <a:cubicBezTo>
                  <a:pt x="1731602" y="3519423"/>
                  <a:pt x="1738296" y="3496177"/>
                  <a:pt x="1754155" y="3480318"/>
                </a:cubicBezTo>
                <a:cubicBezTo>
                  <a:pt x="1763486" y="3470987"/>
                  <a:pt x="1775063" y="3463459"/>
                  <a:pt x="1782147" y="3452326"/>
                </a:cubicBezTo>
                <a:cubicBezTo>
                  <a:pt x="1805021" y="3416381"/>
                  <a:pt x="1811884" y="3381184"/>
                  <a:pt x="1838130" y="3349689"/>
                </a:cubicBezTo>
                <a:cubicBezTo>
                  <a:pt x="1846577" y="3339552"/>
                  <a:pt x="1856791" y="3331028"/>
                  <a:pt x="1866122" y="3321698"/>
                </a:cubicBezTo>
                <a:cubicBezTo>
                  <a:pt x="1887504" y="3236174"/>
                  <a:pt x="1870558" y="3268393"/>
                  <a:pt x="1903445" y="3219061"/>
                </a:cubicBezTo>
                <a:lnTo>
                  <a:pt x="1950098" y="3079102"/>
                </a:lnTo>
                <a:lnTo>
                  <a:pt x="1959428" y="3051110"/>
                </a:lnTo>
                <a:cubicBezTo>
                  <a:pt x="1962538" y="3041779"/>
                  <a:pt x="1966374" y="3032660"/>
                  <a:pt x="1968759" y="3023118"/>
                </a:cubicBezTo>
                <a:cubicBezTo>
                  <a:pt x="1974979" y="2998236"/>
                  <a:pt x="1979309" y="2972804"/>
                  <a:pt x="1987420" y="2948473"/>
                </a:cubicBezTo>
                <a:cubicBezTo>
                  <a:pt x="1990530" y="2939142"/>
                  <a:pt x="1992352" y="2929278"/>
                  <a:pt x="1996751" y="2920481"/>
                </a:cubicBezTo>
                <a:cubicBezTo>
                  <a:pt x="2001766" y="2910451"/>
                  <a:pt x="2010858" y="2902736"/>
                  <a:pt x="2015412" y="2892489"/>
                </a:cubicBezTo>
                <a:cubicBezTo>
                  <a:pt x="2023401" y="2874514"/>
                  <a:pt x="2027853" y="2855167"/>
                  <a:pt x="2034073" y="2836506"/>
                </a:cubicBezTo>
                <a:lnTo>
                  <a:pt x="2062065" y="2752530"/>
                </a:lnTo>
                <a:lnTo>
                  <a:pt x="2071396" y="2724538"/>
                </a:lnTo>
                <a:lnTo>
                  <a:pt x="2080726" y="2696547"/>
                </a:lnTo>
                <a:cubicBezTo>
                  <a:pt x="2083836" y="2668555"/>
                  <a:pt x="2085427" y="2640352"/>
                  <a:pt x="2090057" y="2612571"/>
                </a:cubicBezTo>
                <a:cubicBezTo>
                  <a:pt x="2091674" y="2602869"/>
                  <a:pt x="2096686" y="2594036"/>
                  <a:pt x="2099388" y="2584579"/>
                </a:cubicBezTo>
                <a:cubicBezTo>
                  <a:pt x="2102911" y="2572249"/>
                  <a:pt x="2105033" y="2559540"/>
                  <a:pt x="2108718" y="2547257"/>
                </a:cubicBezTo>
                <a:cubicBezTo>
                  <a:pt x="2114370" y="2528416"/>
                  <a:pt x="2127379" y="2491273"/>
                  <a:pt x="2127379" y="2491273"/>
                </a:cubicBezTo>
                <a:cubicBezTo>
                  <a:pt x="2130489" y="2460171"/>
                  <a:pt x="2130950" y="2428689"/>
                  <a:pt x="2136710" y="2397967"/>
                </a:cubicBezTo>
                <a:cubicBezTo>
                  <a:pt x="2140335" y="2378633"/>
                  <a:pt x="2155371" y="2341983"/>
                  <a:pt x="2155371" y="2341983"/>
                </a:cubicBezTo>
                <a:cubicBezTo>
                  <a:pt x="2158481" y="2320212"/>
                  <a:pt x="2160880" y="2298327"/>
                  <a:pt x="2164702" y="2276669"/>
                </a:cubicBezTo>
                <a:cubicBezTo>
                  <a:pt x="2170214" y="2245434"/>
                  <a:pt x="2179860" y="2214887"/>
                  <a:pt x="2183363" y="2183363"/>
                </a:cubicBezTo>
                <a:cubicBezTo>
                  <a:pt x="2194445" y="2083625"/>
                  <a:pt x="2187171" y="2127004"/>
                  <a:pt x="2202024" y="2052734"/>
                </a:cubicBezTo>
                <a:cubicBezTo>
                  <a:pt x="2198914" y="1984310"/>
                  <a:pt x="2197947" y="1915754"/>
                  <a:pt x="2192694" y="1847461"/>
                </a:cubicBezTo>
                <a:cubicBezTo>
                  <a:pt x="2191710" y="1834675"/>
                  <a:pt x="2186145" y="1822657"/>
                  <a:pt x="2183363" y="1810138"/>
                </a:cubicBezTo>
                <a:cubicBezTo>
                  <a:pt x="2179923" y="1794657"/>
                  <a:pt x="2178206" y="1778785"/>
                  <a:pt x="2174033" y="1763485"/>
                </a:cubicBezTo>
                <a:cubicBezTo>
                  <a:pt x="2168857" y="1744508"/>
                  <a:pt x="2161591" y="1726163"/>
                  <a:pt x="2155371" y="1707502"/>
                </a:cubicBezTo>
                <a:cubicBezTo>
                  <a:pt x="2152261" y="1698171"/>
                  <a:pt x="2148427" y="1689052"/>
                  <a:pt x="2146041" y="1679510"/>
                </a:cubicBezTo>
                <a:cubicBezTo>
                  <a:pt x="2139820" y="1654628"/>
                  <a:pt x="2135489" y="1629197"/>
                  <a:pt x="2127379" y="1604865"/>
                </a:cubicBezTo>
                <a:cubicBezTo>
                  <a:pt x="2124269" y="1595534"/>
                  <a:pt x="2120751" y="1586330"/>
                  <a:pt x="2118049" y="1576873"/>
                </a:cubicBezTo>
                <a:cubicBezTo>
                  <a:pt x="2114526" y="1564543"/>
                  <a:pt x="2112403" y="1551834"/>
                  <a:pt x="2108718" y="1539551"/>
                </a:cubicBezTo>
                <a:cubicBezTo>
                  <a:pt x="2103066" y="1520710"/>
                  <a:pt x="2096277" y="1502228"/>
                  <a:pt x="2090057" y="1483567"/>
                </a:cubicBezTo>
                <a:lnTo>
                  <a:pt x="2071396" y="1427583"/>
                </a:lnTo>
                <a:cubicBezTo>
                  <a:pt x="2068286" y="1418253"/>
                  <a:pt x="2067520" y="1407775"/>
                  <a:pt x="2062065" y="1399592"/>
                </a:cubicBezTo>
                <a:cubicBezTo>
                  <a:pt x="2055845" y="1390261"/>
                  <a:pt x="2048419" y="1381630"/>
                  <a:pt x="2043404" y="1371600"/>
                </a:cubicBezTo>
                <a:cubicBezTo>
                  <a:pt x="2032077" y="1348946"/>
                  <a:pt x="2031133" y="1320385"/>
                  <a:pt x="2024743" y="1296955"/>
                </a:cubicBezTo>
                <a:cubicBezTo>
                  <a:pt x="2019567" y="1277977"/>
                  <a:pt x="2012301" y="1259632"/>
                  <a:pt x="2006081" y="1240971"/>
                </a:cubicBezTo>
                <a:lnTo>
                  <a:pt x="1996751" y="1212979"/>
                </a:lnTo>
                <a:lnTo>
                  <a:pt x="1987420" y="1184987"/>
                </a:lnTo>
                <a:cubicBezTo>
                  <a:pt x="1984310" y="1175657"/>
                  <a:pt x="1983546" y="1165179"/>
                  <a:pt x="1978090" y="1156996"/>
                </a:cubicBezTo>
                <a:lnTo>
                  <a:pt x="1959428" y="1129004"/>
                </a:lnTo>
                <a:cubicBezTo>
                  <a:pt x="1935482" y="1033211"/>
                  <a:pt x="1968028" y="1151934"/>
                  <a:pt x="1931437" y="1054359"/>
                </a:cubicBezTo>
                <a:cubicBezTo>
                  <a:pt x="1905615" y="985501"/>
                  <a:pt x="1941262" y="1045769"/>
                  <a:pt x="1903445" y="989045"/>
                </a:cubicBezTo>
                <a:cubicBezTo>
                  <a:pt x="1875303" y="848339"/>
                  <a:pt x="1911138" y="1023662"/>
                  <a:pt x="1884784" y="905069"/>
                </a:cubicBezTo>
                <a:cubicBezTo>
                  <a:pt x="1881344" y="889588"/>
                  <a:pt x="1880468" y="873461"/>
                  <a:pt x="1875453" y="858416"/>
                </a:cubicBezTo>
                <a:cubicBezTo>
                  <a:pt x="1871055" y="845221"/>
                  <a:pt x="1862441" y="833804"/>
                  <a:pt x="1856792" y="821094"/>
                </a:cubicBezTo>
                <a:cubicBezTo>
                  <a:pt x="1849989" y="805789"/>
                  <a:pt x="1843854" y="790182"/>
                  <a:pt x="1838130" y="774441"/>
                </a:cubicBezTo>
                <a:cubicBezTo>
                  <a:pt x="1831408" y="755955"/>
                  <a:pt x="1830380" y="734824"/>
                  <a:pt x="1819469" y="718457"/>
                </a:cubicBezTo>
                <a:cubicBezTo>
                  <a:pt x="1813249" y="709126"/>
                  <a:pt x="1805362" y="700713"/>
                  <a:pt x="1800808" y="690465"/>
                </a:cubicBezTo>
                <a:cubicBezTo>
                  <a:pt x="1792819" y="672490"/>
                  <a:pt x="1788367" y="653142"/>
                  <a:pt x="1782147" y="634481"/>
                </a:cubicBezTo>
                <a:lnTo>
                  <a:pt x="1754155" y="550506"/>
                </a:lnTo>
                <a:cubicBezTo>
                  <a:pt x="1751045" y="541175"/>
                  <a:pt x="1747209" y="532056"/>
                  <a:pt x="1744824" y="522514"/>
                </a:cubicBezTo>
                <a:cubicBezTo>
                  <a:pt x="1723778" y="438327"/>
                  <a:pt x="1734273" y="472200"/>
                  <a:pt x="1716833" y="419877"/>
                </a:cubicBezTo>
                <a:cubicBezTo>
                  <a:pt x="1719943" y="388775"/>
                  <a:pt x="1720403" y="357293"/>
                  <a:pt x="1726163" y="326571"/>
                </a:cubicBezTo>
                <a:cubicBezTo>
                  <a:pt x="1732505" y="292744"/>
                  <a:pt x="1742956" y="268258"/>
                  <a:pt x="1763486" y="242596"/>
                </a:cubicBezTo>
                <a:cubicBezTo>
                  <a:pt x="1768982" y="235727"/>
                  <a:pt x="1775278" y="229430"/>
                  <a:pt x="1782147" y="223934"/>
                </a:cubicBezTo>
                <a:cubicBezTo>
                  <a:pt x="1790904" y="216929"/>
                  <a:pt x="1801524" y="212452"/>
                  <a:pt x="1810139" y="205273"/>
                </a:cubicBezTo>
                <a:cubicBezTo>
                  <a:pt x="1820276" y="196826"/>
                  <a:pt x="1827993" y="185728"/>
                  <a:pt x="1838130" y="177281"/>
                </a:cubicBezTo>
                <a:cubicBezTo>
                  <a:pt x="1846745" y="170102"/>
                  <a:pt x="1857365" y="165625"/>
                  <a:pt x="1866122" y="158620"/>
                </a:cubicBezTo>
                <a:cubicBezTo>
                  <a:pt x="1872991" y="153125"/>
                  <a:pt x="1876916" y="143893"/>
                  <a:pt x="1884784" y="139959"/>
                </a:cubicBezTo>
                <a:cubicBezTo>
                  <a:pt x="1902378" y="131162"/>
                  <a:pt x="1940767" y="121298"/>
                  <a:pt x="1940767" y="121298"/>
                </a:cubicBezTo>
                <a:cubicBezTo>
                  <a:pt x="1946987" y="115077"/>
                  <a:pt x="1951082" y="105418"/>
                  <a:pt x="1959428" y="102636"/>
                </a:cubicBezTo>
                <a:cubicBezTo>
                  <a:pt x="1989519" y="92606"/>
                  <a:pt x="2022644" y="94005"/>
                  <a:pt x="2052735" y="83975"/>
                </a:cubicBezTo>
                <a:cubicBezTo>
                  <a:pt x="2062065" y="80865"/>
                  <a:pt x="2070940" y="75624"/>
                  <a:pt x="2080726" y="74645"/>
                </a:cubicBezTo>
                <a:cubicBezTo>
                  <a:pt x="2133428" y="69375"/>
                  <a:pt x="2186473" y="68424"/>
                  <a:pt x="2239347" y="65314"/>
                </a:cubicBezTo>
                <a:cubicBezTo>
                  <a:pt x="2284770" y="50172"/>
                  <a:pt x="2255236" y="63296"/>
                  <a:pt x="2304661" y="27992"/>
                </a:cubicBezTo>
                <a:cubicBezTo>
                  <a:pt x="2313786" y="21474"/>
                  <a:pt x="2322623" y="14345"/>
                  <a:pt x="2332653" y="9330"/>
                </a:cubicBezTo>
                <a:cubicBezTo>
                  <a:pt x="2341450" y="4932"/>
                  <a:pt x="2360645" y="0"/>
                  <a:pt x="2360645" y="0"/>
                </a:cubicBezTo>
              </a:path>
            </a:pathLst>
          </a:custGeom>
          <a:ln w="15875" cap="sq">
            <a:solidFill>
              <a:srgbClr val="FF00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4638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524625" cy="40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 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CA" dirty="0"/>
              <a:t>1. Setting the range for the resource</a:t>
            </a:r>
          </a:p>
          <a:p>
            <a:pPr lvl="1">
              <a:buNone/>
            </a:pPr>
            <a:r>
              <a:rPr lang="en-CA" dirty="0"/>
              <a:t>2. Initial allocation of the resource</a:t>
            </a:r>
          </a:p>
          <a:p>
            <a:pPr lvl="1">
              <a:buNone/>
            </a:pPr>
            <a:r>
              <a:rPr lang="en-CA" dirty="0"/>
              <a:t>3. Activating the resource</a:t>
            </a:r>
          </a:p>
          <a:p>
            <a:pPr>
              <a:buNone/>
            </a:pPr>
            <a:r>
              <a:rPr lang="en-CA" dirty="0"/>
              <a:t>Similarly, resource freeing is done in three steps:</a:t>
            </a:r>
          </a:p>
          <a:p>
            <a:pPr lvl="1">
              <a:buNone/>
            </a:pPr>
            <a:r>
              <a:rPr lang="en-CA" dirty="0"/>
              <a:t>1. Deactivating the resource</a:t>
            </a:r>
          </a:p>
          <a:p>
            <a:pPr lvl="1">
              <a:buNone/>
            </a:pPr>
            <a:r>
              <a:rPr lang="en-CA" dirty="0"/>
              <a:t>2. Releasing ownership of the resource to the parent bus</a:t>
            </a:r>
          </a:p>
          <a:p>
            <a:pPr lvl="1">
              <a:buNone/>
            </a:pPr>
            <a:r>
              <a:rPr lang="en-CA" dirty="0"/>
              <a:t>3. Freeing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607543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571625"/>
            <a:ext cx="5686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36950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785938"/>
            <a:ext cx="5010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938338"/>
            <a:ext cx="49434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305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928934"/>
            <a:ext cx="4943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Device Drivers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Auto-configuration </a:t>
            </a:r>
            <a:r>
              <a:rPr lang="en-CA" dirty="0"/>
              <a:t>and initialization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Routines </a:t>
            </a:r>
            <a:r>
              <a:rPr lang="en-CA" dirty="0"/>
              <a:t>for servicing I/O requests (the top half)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Interrupt </a:t>
            </a:r>
            <a:r>
              <a:rPr lang="en-CA" dirty="0"/>
              <a:t>service routines (the bottom half)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Interrupt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Collects </a:t>
            </a:r>
            <a:r>
              <a:rPr lang="en-CA" dirty="0"/>
              <a:t>the relevant hardware parameters and places them in the space reserved for them </a:t>
            </a:r>
            <a:r>
              <a:rPr lang="en-CA" dirty="0" smtClean="0"/>
              <a:t>by the </a:t>
            </a:r>
            <a:r>
              <a:rPr lang="en-CA" dirty="0"/>
              <a:t>device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Updates </a:t>
            </a:r>
            <a:r>
              <a:rPr lang="en-CA" dirty="0"/>
              <a:t>statistics on device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Schedules </a:t>
            </a:r>
            <a:r>
              <a:rPr lang="en-CA" dirty="0"/>
              <a:t>the interrupt service thread for the device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Clears </a:t>
            </a:r>
            <a:r>
              <a:rPr lang="en-CA" dirty="0"/>
              <a:t>the interrupt-pending flag in the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Returns </a:t>
            </a:r>
            <a:r>
              <a:rPr lang="en-CA" dirty="0"/>
              <a:t>from the interrupt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747838"/>
            <a:ext cx="67437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247650"/>
            <a:ext cx="65627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Entry Points for Char Dev Drivers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b="1" i="1" dirty="0">
                <a:solidFill>
                  <a:srgbClr val="FF0000"/>
                </a:solidFill>
              </a:rPr>
              <a:t>open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Opens </a:t>
            </a:r>
            <a:r>
              <a:rPr lang="en-CA" dirty="0">
                <a:solidFill>
                  <a:srgbClr val="FF0000"/>
                </a:solidFill>
              </a:rPr>
              <a:t>the device in preparation for I/O operations</a:t>
            </a:r>
            <a:r>
              <a:rPr lang="en-CA" dirty="0"/>
              <a:t>. A device’s open entry point will be </a:t>
            </a:r>
            <a:r>
              <a:rPr lang="en-CA" dirty="0" smtClean="0"/>
              <a:t>called for </a:t>
            </a:r>
            <a:r>
              <a:rPr lang="en-CA" dirty="0"/>
              <a:t>each </a:t>
            </a:r>
            <a:r>
              <a:rPr lang="en-CA" i="1" dirty="0"/>
              <a:t>open system call on a special-device file or, internally, when a device is prepared </a:t>
            </a:r>
            <a:r>
              <a:rPr lang="en-CA" i="1" dirty="0" smtClean="0"/>
              <a:t>for </a:t>
            </a:r>
            <a:r>
              <a:rPr lang="en-CA" dirty="0" smtClean="0"/>
              <a:t>mounting </a:t>
            </a:r>
            <a:r>
              <a:rPr lang="en-CA" dirty="0"/>
              <a:t>a </a:t>
            </a:r>
            <a:r>
              <a:rPr lang="en-CA" dirty="0" err="1"/>
              <a:t>filesystem</a:t>
            </a:r>
            <a:r>
              <a:rPr lang="en-CA" dirty="0"/>
              <a:t> with the </a:t>
            </a:r>
            <a:r>
              <a:rPr lang="en-CA" i="1" dirty="0"/>
              <a:t>mount system call. The open() routine will commonly verify </a:t>
            </a:r>
            <a:r>
              <a:rPr lang="en-CA" i="1" dirty="0" smtClean="0"/>
              <a:t>the </a:t>
            </a:r>
            <a:r>
              <a:rPr lang="en-CA" dirty="0" smtClean="0"/>
              <a:t>integrity </a:t>
            </a:r>
            <a:r>
              <a:rPr lang="en-CA" dirty="0"/>
              <a:t>of the associated medium. For example, it will verify that the device was </a:t>
            </a:r>
            <a:r>
              <a:rPr lang="en-CA" dirty="0" smtClean="0"/>
              <a:t>identified during </a:t>
            </a:r>
            <a:r>
              <a:rPr lang="en-CA" dirty="0"/>
              <a:t>the </a:t>
            </a:r>
            <a:r>
              <a:rPr lang="en-CA" dirty="0" err="1"/>
              <a:t>autoconfiguration</a:t>
            </a:r>
            <a:r>
              <a:rPr lang="en-CA" dirty="0"/>
              <a:t> </a:t>
            </a:r>
            <a:r>
              <a:rPr lang="en-CA" dirty="0" smtClean="0"/>
              <a:t> phase </a:t>
            </a:r>
            <a:r>
              <a:rPr lang="en-CA" dirty="0"/>
              <a:t>and, for disk drives, that a medium is present and ready </a:t>
            </a:r>
            <a:r>
              <a:rPr lang="en-CA" dirty="0" smtClean="0"/>
              <a:t>to accept </a:t>
            </a:r>
            <a:r>
              <a:rPr lang="en-CA" dirty="0"/>
              <a:t>commands.</a:t>
            </a:r>
          </a:p>
          <a:p>
            <a:pPr>
              <a:buNone/>
            </a:pPr>
            <a:r>
              <a:rPr lang="en-CA" b="1" i="1" dirty="0">
                <a:solidFill>
                  <a:srgbClr val="FF0000"/>
                </a:solidFill>
              </a:rPr>
              <a:t>close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Closes </a:t>
            </a:r>
            <a:r>
              <a:rPr lang="en-CA" dirty="0">
                <a:solidFill>
                  <a:srgbClr val="FF0000"/>
                </a:solidFill>
              </a:rPr>
              <a:t>a device</a:t>
            </a:r>
            <a:r>
              <a:rPr lang="en-CA" dirty="0"/>
              <a:t>. The </a:t>
            </a:r>
            <a:r>
              <a:rPr lang="en-CA" i="1" dirty="0"/>
              <a:t>close() routine is called after the final client interested in using the </a:t>
            </a:r>
            <a:r>
              <a:rPr lang="en-CA" i="1" dirty="0" smtClean="0"/>
              <a:t>device </a:t>
            </a:r>
            <a:r>
              <a:rPr lang="en-CA" dirty="0" smtClean="0"/>
              <a:t>terminates</a:t>
            </a:r>
            <a:r>
              <a:rPr lang="en-CA" dirty="0"/>
              <a:t>. These semantics are defined by the higher-level I/O facilities. Disk devices </a:t>
            </a:r>
            <a:r>
              <a:rPr lang="en-CA" dirty="0" smtClean="0"/>
              <a:t>have nothing </a:t>
            </a:r>
            <a:r>
              <a:rPr lang="en-CA" dirty="0"/>
              <a:t>to do when a device is closed and thus use a null </a:t>
            </a:r>
            <a:r>
              <a:rPr lang="en-CA" i="1" dirty="0"/>
              <a:t>close() routine. Devices that </a:t>
            </a:r>
            <a:r>
              <a:rPr lang="en-CA" i="1" dirty="0" smtClean="0"/>
              <a:t>support </a:t>
            </a:r>
            <a:r>
              <a:rPr lang="en-CA" dirty="0" smtClean="0"/>
              <a:t>access </a:t>
            </a:r>
            <a:r>
              <a:rPr lang="en-CA" dirty="0"/>
              <a:t>to only a single client must mark the device as available once again.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Entry Points for Char Dev Drivers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CA" b="1" i="1" dirty="0">
                <a:solidFill>
                  <a:srgbClr val="FF0000"/>
                </a:solidFill>
              </a:rPr>
              <a:t>read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Reads </a:t>
            </a:r>
            <a:r>
              <a:rPr lang="en-CA" dirty="0">
                <a:solidFill>
                  <a:srgbClr val="FF0000"/>
                </a:solidFill>
              </a:rPr>
              <a:t>data from a device. </a:t>
            </a:r>
            <a:r>
              <a:rPr lang="en-CA" dirty="0"/>
              <a:t>For raw devices, this entry point normally just calls the </a:t>
            </a:r>
            <a:r>
              <a:rPr lang="en-CA" i="1" dirty="0" err="1"/>
              <a:t>physio</a:t>
            </a:r>
            <a:r>
              <a:rPr lang="en-CA" i="1" dirty="0" smtClean="0"/>
              <a:t>() </a:t>
            </a:r>
            <a:r>
              <a:rPr lang="en-CA" dirty="0" smtClean="0"/>
              <a:t>routine </a:t>
            </a:r>
            <a:r>
              <a:rPr lang="en-CA" dirty="0"/>
              <a:t>with device-specific parameters. For terminal-oriented devices, a read request is </a:t>
            </a:r>
            <a:r>
              <a:rPr lang="en-CA" dirty="0" smtClean="0"/>
              <a:t>passed immediately </a:t>
            </a:r>
            <a:r>
              <a:rPr lang="en-CA" dirty="0"/>
              <a:t>to the terminal driver. For other devices, a read request requires that the </a:t>
            </a:r>
            <a:r>
              <a:rPr lang="en-CA" dirty="0" smtClean="0"/>
              <a:t>specified data </a:t>
            </a:r>
            <a:r>
              <a:rPr lang="en-CA" dirty="0"/>
              <a:t>be copied into the kernel’s address space, typically with the </a:t>
            </a:r>
            <a:r>
              <a:rPr lang="en-CA" i="1" dirty="0" err="1"/>
              <a:t>uiomove</a:t>
            </a:r>
            <a:r>
              <a:rPr lang="en-CA" i="1" dirty="0"/>
              <a:t>() routine (see the </a:t>
            </a:r>
            <a:r>
              <a:rPr lang="en-CA" i="1" dirty="0" smtClean="0"/>
              <a:t>end </a:t>
            </a:r>
            <a:r>
              <a:rPr lang="en-CA" dirty="0" smtClean="0"/>
              <a:t>of </a:t>
            </a:r>
            <a:r>
              <a:rPr lang="en-CA" dirty="0"/>
              <a:t>Section 7.1), and then be passed to the device.</a:t>
            </a:r>
          </a:p>
          <a:p>
            <a:pPr>
              <a:buNone/>
            </a:pPr>
            <a:r>
              <a:rPr lang="en-CA" b="1" i="1" dirty="0">
                <a:solidFill>
                  <a:srgbClr val="FF0000"/>
                </a:solidFill>
              </a:rPr>
              <a:t>write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Writes </a:t>
            </a:r>
            <a:r>
              <a:rPr lang="en-CA" dirty="0">
                <a:solidFill>
                  <a:srgbClr val="FF0000"/>
                </a:solidFill>
              </a:rPr>
              <a:t>data to a device. </a:t>
            </a:r>
            <a:r>
              <a:rPr lang="en-CA" dirty="0"/>
              <a:t>This entry point is a direct parallel of the read entry point: raw </a:t>
            </a:r>
            <a:r>
              <a:rPr lang="en-CA" dirty="0" smtClean="0"/>
              <a:t>devices use </a:t>
            </a:r>
            <a:r>
              <a:rPr lang="en-CA" i="1" dirty="0" err="1"/>
              <a:t>physio</a:t>
            </a:r>
            <a:r>
              <a:rPr lang="en-CA" i="1" dirty="0"/>
              <a:t>(), terminal-oriented devices call the terminal driver to do this operation, and </a:t>
            </a:r>
            <a:r>
              <a:rPr lang="en-CA" i="1" dirty="0" smtClean="0"/>
              <a:t>other </a:t>
            </a:r>
            <a:r>
              <a:rPr lang="en-CA" dirty="0" smtClean="0"/>
              <a:t>devices </a:t>
            </a:r>
            <a:r>
              <a:rPr lang="en-CA" dirty="0"/>
              <a:t>handle the request internally.</a:t>
            </a:r>
          </a:p>
          <a:p>
            <a:pPr>
              <a:buNone/>
            </a:pPr>
            <a:r>
              <a:rPr lang="en-CA" b="1" i="1" dirty="0" err="1">
                <a:solidFill>
                  <a:srgbClr val="FF0000"/>
                </a:solidFill>
              </a:rPr>
              <a:t>ioctl</a:t>
            </a:r>
            <a:endParaRPr lang="en-CA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FF0000"/>
                </a:solidFill>
              </a:rPr>
              <a:t>Performs </a:t>
            </a:r>
            <a:r>
              <a:rPr lang="en-CA" dirty="0">
                <a:solidFill>
                  <a:srgbClr val="FF0000"/>
                </a:solidFill>
              </a:rPr>
              <a:t>an operation other than a read or write. </a:t>
            </a:r>
            <a:r>
              <a:rPr lang="en-CA" dirty="0"/>
              <a:t>This entry point originally provided </a:t>
            </a:r>
            <a:r>
              <a:rPr lang="en-CA" dirty="0" smtClean="0"/>
              <a:t>a </a:t>
            </a:r>
            <a:r>
              <a:rPr lang="en-CA" dirty="0" smtClean="0">
                <a:solidFill>
                  <a:srgbClr val="FF0000"/>
                </a:solidFill>
              </a:rPr>
              <a:t>mechanism </a:t>
            </a:r>
            <a:r>
              <a:rPr lang="en-CA" dirty="0">
                <a:solidFill>
                  <a:srgbClr val="FF0000"/>
                </a:solidFill>
              </a:rPr>
              <a:t>to get and set device parameters for terminal devices</a:t>
            </a:r>
            <a:r>
              <a:rPr lang="en-CA" dirty="0"/>
              <a:t>; its use has expanded to </a:t>
            </a:r>
            <a:r>
              <a:rPr lang="en-CA" dirty="0" smtClean="0"/>
              <a:t>other types </a:t>
            </a:r>
            <a:r>
              <a:rPr lang="en-CA" dirty="0"/>
              <a:t>of devices as well. Historically, </a:t>
            </a:r>
            <a:r>
              <a:rPr lang="en-CA" i="1" dirty="0" err="1"/>
              <a:t>ioctl</a:t>
            </a:r>
            <a:r>
              <a:rPr lang="en-CA" i="1" dirty="0"/>
              <a:t> operations have varied widely from device </a:t>
            </a:r>
            <a:r>
              <a:rPr lang="en-CA" i="1" dirty="0" smtClean="0"/>
              <a:t>to </a:t>
            </a:r>
            <a:r>
              <a:rPr lang="en-CA" dirty="0" smtClean="0"/>
              <a:t>device</a:t>
            </a:r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0B6-7FBB-4CE7-B046-2BE497621F35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234</Words>
  <Application>Microsoft Office PowerPoint</Application>
  <PresentationFormat>On-screen Show (4:3)</PresentationFormat>
  <Paragraphs>88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4P13 Week 12</vt:lpstr>
      <vt:lpstr>Slide 2</vt:lpstr>
      <vt:lpstr>Slide 3</vt:lpstr>
      <vt:lpstr>Device Drivers</vt:lpstr>
      <vt:lpstr>Interrupt Handling</vt:lpstr>
      <vt:lpstr>Slide 6</vt:lpstr>
      <vt:lpstr>Slide 7</vt:lpstr>
      <vt:lpstr>Entry Points for Char Dev Drivers</vt:lpstr>
      <vt:lpstr>Entry Points for Char Dev Drivers</vt:lpstr>
      <vt:lpstr>Entry Points for Char Dev Drivers</vt:lpstr>
      <vt:lpstr>Disk Device Entries</vt:lpstr>
      <vt:lpstr>Slide 12</vt:lpstr>
      <vt:lpstr>Slide 13</vt:lpstr>
      <vt:lpstr>Slide 14</vt:lpstr>
      <vt:lpstr>Slide 15</vt:lpstr>
      <vt:lpstr>Slide 16</vt:lpstr>
      <vt:lpstr>The GEOM Layer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Resource Allocation</vt:lpstr>
      <vt:lpstr>Slide 31</vt:lpstr>
      <vt:lpstr>Slide 32</vt:lpstr>
      <vt:lpstr>Slide 33</vt:lpstr>
      <vt:lpstr>Slide 34</vt:lpstr>
      <vt:lpstr>Slide 35</vt:lpstr>
      <vt:lpstr>Slide 36</vt:lpstr>
    </vt:vector>
  </TitlesOfParts>
  <Company>Brock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4P13 Week 12</dc:title>
  <dc:creator>Dave Bockus</dc:creator>
  <cp:lastModifiedBy>bockusd</cp:lastModifiedBy>
  <cp:revision>15</cp:revision>
  <dcterms:created xsi:type="dcterms:W3CDTF">2015-12-02T16:53:12Z</dcterms:created>
  <dcterms:modified xsi:type="dcterms:W3CDTF">2015-12-03T04:31:46Z</dcterms:modified>
</cp:coreProperties>
</file>