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6"/>
  </p:notesMasterIdLst>
  <p:handoutMasterIdLst>
    <p:handoutMasterId r:id="rId67"/>
  </p:handoutMasterIdLst>
  <p:sldIdLst>
    <p:sldId id="256" r:id="rId2"/>
    <p:sldId id="257" r:id="rId3"/>
    <p:sldId id="273" r:id="rId4"/>
    <p:sldId id="274" r:id="rId5"/>
    <p:sldId id="275" r:id="rId6"/>
    <p:sldId id="276" r:id="rId7"/>
    <p:sldId id="277" r:id="rId8"/>
    <p:sldId id="263" r:id="rId9"/>
    <p:sldId id="258" r:id="rId10"/>
    <p:sldId id="278" r:id="rId11"/>
    <p:sldId id="279" r:id="rId12"/>
    <p:sldId id="280" r:id="rId13"/>
    <p:sldId id="281" r:id="rId14"/>
    <p:sldId id="282" r:id="rId15"/>
    <p:sldId id="264" r:id="rId16"/>
    <p:sldId id="283" r:id="rId17"/>
    <p:sldId id="284" r:id="rId18"/>
    <p:sldId id="259" r:id="rId19"/>
    <p:sldId id="285" r:id="rId20"/>
    <p:sldId id="286" r:id="rId21"/>
    <p:sldId id="265" r:id="rId22"/>
    <p:sldId id="287" r:id="rId23"/>
    <p:sldId id="266" r:id="rId24"/>
    <p:sldId id="288" r:id="rId25"/>
    <p:sldId id="289" r:id="rId26"/>
    <p:sldId id="290" r:id="rId27"/>
    <p:sldId id="291" r:id="rId28"/>
    <p:sldId id="267" r:id="rId29"/>
    <p:sldId id="292" r:id="rId30"/>
    <p:sldId id="268" r:id="rId31"/>
    <p:sldId id="293" r:id="rId32"/>
    <p:sldId id="294" r:id="rId33"/>
    <p:sldId id="295" r:id="rId34"/>
    <p:sldId id="298" r:id="rId35"/>
    <p:sldId id="299" r:id="rId36"/>
    <p:sldId id="300" r:id="rId37"/>
    <p:sldId id="296" r:id="rId38"/>
    <p:sldId id="301" r:id="rId39"/>
    <p:sldId id="302" r:id="rId40"/>
    <p:sldId id="303" r:id="rId41"/>
    <p:sldId id="297" r:id="rId42"/>
    <p:sldId id="260" r:id="rId43"/>
    <p:sldId id="304" r:id="rId44"/>
    <p:sldId id="305" r:id="rId45"/>
    <p:sldId id="306" r:id="rId46"/>
    <p:sldId id="269" r:id="rId47"/>
    <p:sldId id="307" r:id="rId48"/>
    <p:sldId id="270" r:id="rId49"/>
    <p:sldId id="308" r:id="rId50"/>
    <p:sldId id="309" r:id="rId51"/>
    <p:sldId id="310" r:id="rId52"/>
    <p:sldId id="271" r:id="rId53"/>
    <p:sldId id="311" r:id="rId54"/>
    <p:sldId id="312" r:id="rId55"/>
    <p:sldId id="314" r:id="rId56"/>
    <p:sldId id="313" r:id="rId57"/>
    <p:sldId id="272" r:id="rId58"/>
    <p:sldId id="315" r:id="rId59"/>
    <p:sldId id="316" r:id="rId60"/>
    <p:sldId id="318" r:id="rId61"/>
    <p:sldId id="317" r:id="rId62"/>
    <p:sldId id="319" r:id="rId63"/>
    <p:sldId id="261" r:id="rId64"/>
    <p:sldId id="262" r:id="rId6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2" d="100"/>
          <a:sy n="102" d="100"/>
        </p:scale>
        <p:origin x="1080"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FE14BF-BB0A-CE41-86BB-F7FC0A4FC638}" type="datetimeFigureOut">
              <a:rPr lang="en-US" smtClean="0"/>
              <a:t>12/3/2018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B69FD77-E09D-C542-B7B5-4D4345C3E158}" type="slidenum">
              <a:rPr lang="en-US" smtClean="0"/>
              <a:t>‹#›</a:t>
            </a:fld>
            <a:endParaRPr lang="en-US"/>
          </a:p>
        </p:txBody>
      </p:sp>
    </p:spTree>
    <p:extLst>
      <p:ext uri="{BB962C8B-B14F-4D97-AF65-F5344CB8AC3E}">
        <p14:creationId xmlns:p14="http://schemas.microsoft.com/office/powerpoint/2010/main" val="6840391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3F966-EB11-714A-9149-E802AF9D57B9}" type="datetimeFigureOut">
              <a:rPr lang="en-US" smtClean="0"/>
              <a:pPr/>
              <a:t>12/3/2018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FCBF73-0733-5145-9EF1-194A2E62BF21}" type="slidenum">
              <a:rPr lang="en-US" smtClean="0"/>
              <a:pPr/>
              <a:t>‹#›</a:t>
            </a:fld>
            <a:endParaRPr lang="en-US"/>
          </a:p>
        </p:txBody>
      </p:sp>
    </p:spTree>
    <p:extLst>
      <p:ext uri="{BB962C8B-B14F-4D97-AF65-F5344CB8AC3E}">
        <p14:creationId xmlns:p14="http://schemas.microsoft.com/office/powerpoint/2010/main" val="209852568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a:t>13/11/2014</a:t>
            </a:r>
            <a:endParaRPr lang="en-US"/>
          </a:p>
        </p:txBody>
      </p:sp>
      <p:sp>
        <p:nvSpPr>
          <p:cNvPr id="5" name="Footer Placeholder 4"/>
          <p:cNvSpPr>
            <a:spLocks noGrp="1"/>
          </p:cNvSpPr>
          <p:nvPr>
            <p:ph type="ftr" sz="quarter" idx="11"/>
          </p:nvPr>
        </p:nvSpPr>
        <p:spPr/>
        <p:txBody>
          <a:bodyPr/>
          <a:lstStyle>
            <a:lvl1pPr>
              <a:defRPr/>
            </a:lvl1pPr>
          </a:lstStyle>
          <a:p>
            <a:r>
              <a:rPr lang="en-US"/>
              <a:t>Chapter 15 Resilience engineering</a:t>
            </a:r>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r>
              <a:rPr lang="en-GB"/>
              <a:t>13/11/2014</a:t>
            </a:r>
            <a:endParaRPr lang="en-US"/>
          </a:p>
        </p:txBody>
      </p:sp>
      <p:sp>
        <p:nvSpPr>
          <p:cNvPr id="5" name="Footer Placeholder 4"/>
          <p:cNvSpPr>
            <a:spLocks noGrp="1"/>
          </p:cNvSpPr>
          <p:nvPr>
            <p:ph type="ftr" sz="quarter" idx="11"/>
          </p:nvPr>
        </p:nvSpPr>
        <p:spPr/>
        <p:txBody>
          <a:bodyPr/>
          <a:lstStyle>
            <a:lvl1pPr>
              <a:defRPr/>
            </a:lvl1pPr>
          </a:lstStyle>
          <a:p>
            <a:r>
              <a:rPr lang="en-US"/>
              <a:t>Chapter 15 Resilience engineering</a:t>
            </a:r>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r>
              <a:rPr lang="en-GB"/>
              <a:t>13/11/2014</a:t>
            </a:r>
            <a:endParaRPr lang="en-US"/>
          </a:p>
        </p:txBody>
      </p:sp>
      <p:sp>
        <p:nvSpPr>
          <p:cNvPr id="5" name="Footer Placeholder 4"/>
          <p:cNvSpPr>
            <a:spLocks noGrp="1"/>
          </p:cNvSpPr>
          <p:nvPr>
            <p:ph type="ftr" sz="quarter" idx="11"/>
          </p:nvPr>
        </p:nvSpPr>
        <p:spPr/>
        <p:txBody>
          <a:bodyPr/>
          <a:lstStyle>
            <a:lvl1pPr>
              <a:defRPr/>
            </a:lvl1pPr>
          </a:lstStyle>
          <a:p>
            <a:r>
              <a:rPr lang="en-US"/>
              <a:t>Chapter 15 Resilience engineering</a:t>
            </a:r>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lvl1pPr>
              <a:defRPr/>
            </a:lvl1pPr>
          </a:lstStyle>
          <a:p>
            <a:r>
              <a:rPr lang="en-GB"/>
              <a:t>13/11/2014</a:t>
            </a:r>
            <a:endParaRPr lang="en-US"/>
          </a:p>
        </p:txBody>
      </p:sp>
      <p:sp>
        <p:nvSpPr>
          <p:cNvPr id="5" name="Footer Placeholder 4"/>
          <p:cNvSpPr>
            <a:spLocks noGrp="1"/>
          </p:cNvSpPr>
          <p:nvPr>
            <p:ph type="ftr" sz="quarter" idx="11"/>
          </p:nvPr>
        </p:nvSpPr>
        <p:spPr/>
        <p:txBody>
          <a:bodyPr/>
          <a:lstStyle>
            <a:lvl1pPr>
              <a:defRPr/>
            </a:lvl1pPr>
          </a:lstStyle>
          <a:p>
            <a:r>
              <a:rPr lang="en-US"/>
              <a:t>Chapter 15 Resilience engineering</a:t>
            </a:r>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r>
              <a:rPr lang="en-GB"/>
              <a:t>13/11/2014</a:t>
            </a:r>
            <a:endParaRPr lang="en-US"/>
          </a:p>
        </p:txBody>
      </p:sp>
      <p:sp>
        <p:nvSpPr>
          <p:cNvPr id="5" name="Footer Placeholder 4"/>
          <p:cNvSpPr>
            <a:spLocks noGrp="1"/>
          </p:cNvSpPr>
          <p:nvPr>
            <p:ph type="ftr" sz="quarter" idx="11"/>
          </p:nvPr>
        </p:nvSpPr>
        <p:spPr/>
        <p:txBody>
          <a:bodyPr/>
          <a:lstStyle>
            <a:lvl1pPr>
              <a:defRPr/>
            </a:lvl1pPr>
          </a:lstStyle>
          <a:p>
            <a:r>
              <a:rPr lang="en-US"/>
              <a:t>Chapter 15 Resilience engineering</a:t>
            </a:r>
          </a:p>
        </p:txBody>
      </p:sp>
      <p:sp>
        <p:nvSpPr>
          <p:cNvPr id="6"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r>
              <a:rPr lang="en-GB"/>
              <a:t>13/11/2014</a:t>
            </a:r>
            <a:endParaRPr lang="en-US"/>
          </a:p>
        </p:txBody>
      </p:sp>
      <p:sp>
        <p:nvSpPr>
          <p:cNvPr id="6" name="Footer Placeholder 4"/>
          <p:cNvSpPr>
            <a:spLocks noGrp="1"/>
          </p:cNvSpPr>
          <p:nvPr>
            <p:ph type="ftr" sz="quarter" idx="11"/>
          </p:nvPr>
        </p:nvSpPr>
        <p:spPr/>
        <p:txBody>
          <a:bodyPr/>
          <a:lstStyle>
            <a:lvl1pPr>
              <a:defRPr/>
            </a:lvl1pPr>
          </a:lstStyle>
          <a:p>
            <a:r>
              <a:rPr lang="en-US"/>
              <a:t>Chapter 15 Resilience engineering</a:t>
            </a:r>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r>
              <a:rPr lang="en-GB"/>
              <a:t>13/11/2014</a:t>
            </a:r>
            <a:endParaRPr lang="en-US"/>
          </a:p>
        </p:txBody>
      </p:sp>
      <p:sp>
        <p:nvSpPr>
          <p:cNvPr id="8" name="Footer Placeholder 4"/>
          <p:cNvSpPr>
            <a:spLocks noGrp="1"/>
          </p:cNvSpPr>
          <p:nvPr>
            <p:ph type="ftr" sz="quarter" idx="11"/>
          </p:nvPr>
        </p:nvSpPr>
        <p:spPr/>
        <p:txBody>
          <a:bodyPr/>
          <a:lstStyle>
            <a:lvl1pPr>
              <a:defRPr/>
            </a:lvl1pPr>
          </a:lstStyle>
          <a:p>
            <a:r>
              <a:rPr lang="en-US"/>
              <a:t>Chapter 15 Resilience engineering</a:t>
            </a:r>
          </a:p>
        </p:txBody>
      </p:sp>
      <p:sp>
        <p:nvSpPr>
          <p:cNvPr id="9"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a:t>13/11/2014</a:t>
            </a:r>
            <a:endParaRPr lang="en-US"/>
          </a:p>
        </p:txBody>
      </p:sp>
      <p:sp>
        <p:nvSpPr>
          <p:cNvPr id="4" name="Footer Placeholder 4"/>
          <p:cNvSpPr>
            <a:spLocks noGrp="1"/>
          </p:cNvSpPr>
          <p:nvPr>
            <p:ph type="ftr" sz="quarter" idx="11"/>
          </p:nvPr>
        </p:nvSpPr>
        <p:spPr/>
        <p:txBody>
          <a:bodyPr/>
          <a:lstStyle>
            <a:lvl1pPr>
              <a:defRPr/>
            </a:lvl1pPr>
          </a:lstStyle>
          <a:p>
            <a:r>
              <a:rPr lang="en-US"/>
              <a:t>Chapter 15 Resilience engineering</a:t>
            </a:r>
          </a:p>
        </p:txBody>
      </p:sp>
      <p:sp>
        <p:nvSpPr>
          <p:cNvPr id="5"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a:t>13/11/2014</a:t>
            </a:r>
            <a:endParaRPr lang="en-US"/>
          </a:p>
        </p:txBody>
      </p:sp>
      <p:sp>
        <p:nvSpPr>
          <p:cNvPr id="3" name="Footer Placeholder 4"/>
          <p:cNvSpPr>
            <a:spLocks noGrp="1"/>
          </p:cNvSpPr>
          <p:nvPr>
            <p:ph type="ftr" sz="quarter" idx="11"/>
          </p:nvPr>
        </p:nvSpPr>
        <p:spPr/>
        <p:txBody>
          <a:bodyPr/>
          <a:lstStyle>
            <a:lvl1pPr>
              <a:defRPr/>
            </a:lvl1pPr>
          </a:lstStyle>
          <a:p>
            <a:r>
              <a:rPr lang="en-US"/>
              <a:t>Chapter 15 Resilience engineering</a:t>
            </a:r>
          </a:p>
        </p:txBody>
      </p:sp>
      <p:sp>
        <p:nvSpPr>
          <p:cNvPr id="4"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r>
              <a:rPr lang="en-GB"/>
              <a:t>13/11/2014</a:t>
            </a:r>
            <a:endParaRPr lang="en-US"/>
          </a:p>
        </p:txBody>
      </p:sp>
      <p:sp>
        <p:nvSpPr>
          <p:cNvPr id="6" name="Footer Placeholder 4"/>
          <p:cNvSpPr>
            <a:spLocks noGrp="1"/>
          </p:cNvSpPr>
          <p:nvPr>
            <p:ph type="ftr" sz="quarter" idx="11"/>
          </p:nvPr>
        </p:nvSpPr>
        <p:spPr/>
        <p:txBody>
          <a:bodyPr/>
          <a:lstStyle>
            <a:lvl1pPr>
              <a:defRPr/>
            </a:lvl1pPr>
          </a:lstStyle>
          <a:p>
            <a:r>
              <a:rPr lang="en-US"/>
              <a:t>Chapter 15 Resilience engineering</a:t>
            </a:r>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r>
              <a:rPr lang="en-GB"/>
              <a:t>13/11/2014</a:t>
            </a:r>
            <a:endParaRPr lang="en-US"/>
          </a:p>
        </p:txBody>
      </p:sp>
      <p:sp>
        <p:nvSpPr>
          <p:cNvPr id="6" name="Footer Placeholder 4"/>
          <p:cNvSpPr>
            <a:spLocks noGrp="1"/>
          </p:cNvSpPr>
          <p:nvPr>
            <p:ph type="ftr" sz="quarter" idx="11"/>
          </p:nvPr>
        </p:nvSpPr>
        <p:spPr/>
        <p:txBody>
          <a:bodyPr/>
          <a:lstStyle>
            <a:lvl1pPr>
              <a:defRPr/>
            </a:lvl1pPr>
          </a:lstStyle>
          <a:p>
            <a:r>
              <a:rPr lang="en-US"/>
              <a:t>Chapter 15 Resilience engineering</a:t>
            </a:r>
          </a:p>
        </p:txBody>
      </p:sp>
      <p:sp>
        <p:nvSpPr>
          <p:cNvPr id="7" name="Slide Number Placeholder 5"/>
          <p:cNvSpPr>
            <a:spLocks noGrp="1"/>
          </p:cNvSpPr>
          <p:nvPr>
            <p:ph type="sldNum" sz="quarter" idx="12"/>
          </p:nvPr>
        </p:nvSpPr>
        <p:spPr/>
        <p:txBody>
          <a:bodyPr/>
          <a:lstStyle>
            <a:lvl1pPr>
              <a:defRPr/>
            </a:lvl1pPr>
          </a:lstStyle>
          <a:p>
            <a:fld id="{EC83099C-5FA5-B04A-B819-64718E2A25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a:t>13/11/2014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a:t>Chapter 15 Resilience engineering</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EC83099C-5FA5-B04A-B819-64718E2A253A}"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699272"/>
          </a:xfrm>
        </p:spPr>
        <p:txBody>
          <a:bodyPr>
            <a:normAutofit/>
          </a:bodyPr>
          <a:lstStyle/>
          <a:p>
            <a:r>
              <a:rPr lang="en-US" sz="2400" dirty="0"/>
              <a:t> </a:t>
            </a:r>
          </a:p>
        </p:txBody>
      </p:sp>
      <p:sp>
        <p:nvSpPr>
          <p:cNvPr id="3" name="Subtitle 2"/>
          <p:cNvSpPr>
            <a:spLocks noGrp="1"/>
          </p:cNvSpPr>
          <p:nvPr>
            <p:ph type="subTitle" idx="1"/>
          </p:nvPr>
        </p:nvSpPr>
        <p:spPr>
          <a:xfrm>
            <a:off x="1219200" y="1989137"/>
            <a:ext cx="6400800" cy="927058"/>
          </a:xfrm>
        </p:spPr>
        <p:txBody>
          <a:bodyPr/>
          <a:lstStyle/>
          <a:p>
            <a:pPr algn="l"/>
            <a:r>
              <a:rPr lang="en-US" sz="2400" b="1" dirty="0">
                <a:solidFill>
                  <a:schemeClr val="tx1"/>
                </a:solidFill>
              </a:rPr>
              <a:t>Chapter 14 – Resilience Engineering</a:t>
            </a:r>
          </a:p>
        </p:txBody>
      </p:sp>
      <p:sp>
        <p:nvSpPr>
          <p:cNvPr id="6" name="Date Placeholder 5"/>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4" name="Slide Number Placeholder 3"/>
          <p:cNvSpPr>
            <a:spLocks noGrp="1"/>
          </p:cNvSpPr>
          <p:nvPr>
            <p:ph type="sldNum" sz="quarter" idx="12"/>
          </p:nvPr>
        </p:nvSpPr>
        <p:spPr/>
        <p:txBody>
          <a:bodyPr/>
          <a:lstStyle/>
          <a:p>
            <a:fld id="{EC83099C-5FA5-B04A-B819-64718E2A253A}" type="slidenum">
              <a:rPr lang="en-US" smtClean="0"/>
              <a:pPr/>
              <a:t>1</a:t>
            </a:fld>
            <a:endParaRPr lang="en-US"/>
          </a:p>
        </p:txBody>
      </p:sp>
      <p:sp>
        <p:nvSpPr>
          <p:cNvPr id="7" name="Subtitle 2">
            <a:extLst>
              <a:ext uri="{FF2B5EF4-FFF2-40B4-BE49-F238E27FC236}">
                <a16:creationId xmlns:a16="http://schemas.microsoft.com/office/drawing/2014/main" xmlns="" id="{BB850EEB-00BC-4220-8344-5B1A84DFF3B4}"/>
              </a:ext>
            </a:extLst>
          </p:cNvPr>
          <p:cNvSpPr txBox="1">
            <a:spLocks/>
          </p:cNvSpPr>
          <p:nvPr/>
        </p:nvSpPr>
        <p:spPr>
          <a:xfrm>
            <a:off x="1371600" y="3035643"/>
            <a:ext cx="6400800" cy="1470025"/>
          </a:xfrm>
          <a:prstGeom prst="rect">
            <a:avLst/>
          </a:prstGeom>
        </p:spPr>
        <p:txBody>
          <a:bodyPr/>
          <a:lstStyle>
            <a:lvl1pPr marL="0" indent="0" algn="ctr" defTabSz="457200" rtl="0" eaLnBrk="1" fontAlgn="base" hangingPunct="1">
              <a:spcBef>
                <a:spcPct val="20000"/>
              </a:spcBef>
              <a:spcAft>
                <a:spcPct val="0"/>
              </a:spcAft>
              <a:buFont typeface="Arial" charset="0"/>
              <a:buNone/>
              <a:defRPr sz="3200" kern="1200">
                <a:solidFill>
                  <a:schemeClr val="tx1">
                    <a:tint val="75000"/>
                  </a:schemeClr>
                </a:solidFill>
                <a:latin typeface="+mn-lt"/>
                <a:ea typeface="ＭＳ Ｐゴシック" charset="-128"/>
                <a:cs typeface="ＭＳ Ｐゴシック" charset="-128"/>
              </a:defRPr>
            </a:lvl1pPr>
            <a:lvl2pPr marL="457200" indent="0" algn="ctr" defTabSz="457200" rtl="0" eaLnBrk="1" fontAlgn="base" hangingPunct="1">
              <a:spcBef>
                <a:spcPct val="20000"/>
              </a:spcBef>
              <a:spcAft>
                <a:spcPct val="0"/>
              </a:spcAft>
              <a:buFont typeface="Arial" charset="0"/>
              <a:buNone/>
              <a:defRPr sz="2800" kern="1200">
                <a:solidFill>
                  <a:schemeClr val="tx1">
                    <a:tint val="75000"/>
                  </a:schemeClr>
                </a:solidFill>
                <a:latin typeface="+mn-lt"/>
                <a:ea typeface="ＭＳ Ｐゴシック" charset="-128"/>
                <a:cs typeface="+mn-cs"/>
              </a:defRPr>
            </a:lvl2pPr>
            <a:lvl3pPr marL="914400" indent="0" algn="ctr" defTabSz="457200" rtl="0" eaLnBrk="1" fontAlgn="base" hangingPunct="1">
              <a:spcBef>
                <a:spcPct val="20000"/>
              </a:spcBef>
              <a:spcAft>
                <a:spcPct val="0"/>
              </a:spcAft>
              <a:buFont typeface="Arial" charset="0"/>
              <a:buNone/>
              <a:defRPr sz="2400" kern="1200">
                <a:solidFill>
                  <a:schemeClr val="tx1">
                    <a:tint val="75000"/>
                  </a:schemeClr>
                </a:solidFill>
                <a:latin typeface="+mn-lt"/>
                <a:ea typeface="ＭＳ Ｐゴシック" charset="-128"/>
                <a:cs typeface="+mn-cs"/>
              </a:defRPr>
            </a:lvl3pPr>
            <a:lvl4pPr marL="13716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128"/>
                <a:cs typeface="+mn-cs"/>
              </a:defRPr>
            </a:lvl4pPr>
            <a:lvl5pPr marL="1828800" indent="0" algn="ctr" defTabSz="457200" rtl="0" eaLnBrk="1" fontAlgn="base" hangingPunct="1">
              <a:spcBef>
                <a:spcPct val="20000"/>
              </a:spcBef>
              <a:spcAft>
                <a:spcPct val="0"/>
              </a:spcAft>
              <a:buFont typeface="Arial" charset="0"/>
              <a:buNone/>
              <a:defRPr sz="2000" kern="1200">
                <a:solidFill>
                  <a:schemeClr val="tx1">
                    <a:tint val="75000"/>
                  </a:schemeClr>
                </a:solidFill>
                <a:latin typeface="+mn-lt"/>
                <a:ea typeface="ＭＳ Ｐゴシック" charset="-128"/>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sz="2400" b="1" dirty="0">
                <a:solidFill>
                  <a:srgbClr val="00B0F0"/>
                </a:solidFill>
              </a:rPr>
              <a:t>Only those who dare to fail greatly, can ever achieve greatly. </a:t>
            </a:r>
            <a:endParaRPr lang="en-US" sz="2400" dirty="0">
              <a:solidFill>
                <a:srgbClr val="00B0F0"/>
              </a:solidFill>
            </a:endParaRPr>
          </a:p>
          <a:p>
            <a:pPr algn="r"/>
            <a:r>
              <a:rPr lang="en-US" sz="2400" i="1" dirty="0">
                <a:solidFill>
                  <a:srgbClr val="FF0000"/>
                </a:solidFill>
              </a:rPr>
              <a:t>Robert F. Kennedy</a:t>
            </a:r>
            <a:endParaRPr lang="en-US" sz="2400" dirty="0">
              <a:solidFill>
                <a:srgbClr val="FF0000"/>
              </a:solidFill>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Cybersecurity</a:t>
            </a:r>
          </a:p>
        </p:txBody>
      </p:sp>
      <p:sp>
        <p:nvSpPr>
          <p:cNvPr id="3" name="Content Placeholder 2"/>
          <p:cNvSpPr>
            <a:spLocks noGrp="1"/>
          </p:cNvSpPr>
          <p:nvPr>
            <p:ph idx="1"/>
          </p:nvPr>
        </p:nvSpPr>
        <p:spPr/>
        <p:txBody>
          <a:bodyPr/>
          <a:lstStyle/>
          <a:p>
            <a:r>
              <a:rPr lang="en-US" dirty="0"/>
              <a:t>Cybercrime is the illegal use of networked systems and is one of the most serious problems facing our society.</a:t>
            </a:r>
          </a:p>
          <a:p>
            <a:r>
              <a:rPr lang="en-US" dirty="0"/>
              <a:t>Cybersecurity is a broader topic than system security engineering	</a:t>
            </a:r>
          </a:p>
          <a:p>
            <a:pPr lvl="1"/>
            <a:r>
              <a:rPr lang="en-US" dirty="0"/>
              <a:t>Cybersecurity is a </a:t>
            </a:r>
            <a:r>
              <a:rPr lang="en-US" dirty="0" smtClean="0"/>
              <a:t>sociotechnical </a:t>
            </a:r>
            <a:r>
              <a:rPr lang="en-US" dirty="0"/>
              <a:t>issue covering </a:t>
            </a:r>
            <a:r>
              <a:rPr lang="en-GB" dirty="0"/>
              <a:t>all aspects of ensuring the protection of citizens, businesses and critical infrastructures from threats that arise from their use of computers and the Internet.</a:t>
            </a:r>
          </a:p>
          <a:p>
            <a:r>
              <a:rPr lang="en-GB" dirty="0"/>
              <a:t>Cybersecurity is concerned with all of an organization’s IT assets from networks through to application systems.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10</a:t>
            </a:fld>
            <a:endParaRPr lang="en-US"/>
          </a:p>
        </p:txBody>
      </p:sp>
    </p:spTree>
    <p:extLst>
      <p:ext uri="{BB962C8B-B14F-4D97-AF65-F5344CB8AC3E}">
        <p14:creationId xmlns:p14="http://schemas.microsoft.com/office/powerpoint/2010/main" val="3891269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Factors contributing to cybersecurity failure</a:t>
            </a:r>
          </a:p>
        </p:txBody>
      </p:sp>
      <p:sp>
        <p:nvSpPr>
          <p:cNvPr id="3" name="Content Placeholder 2"/>
          <p:cNvSpPr>
            <a:spLocks noGrp="1"/>
          </p:cNvSpPr>
          <p:nvPr>
            <p:ph idx="1"/>
          </p:nvPr>
        </p:nvSpPr>
        <p:spPr/>
        <p:txBody>
          <a:bodyPr/>
          <a:lstStyle/>
          <a:p>
            <a:pPr lvl="0"/>
            <a:r>
              <a:rPr lang="en-GB" dirty="0"/>
              <a:t>organizational ignorance of the seriousness of the problem, </a:t>
            </a:r>
          </a:p>
          <a:p>
            <a:pPr lvl="0"/>
            <a:r>
              <a:rPr lang="en-GB" dirty="0"/>
              <a:t>poor design and lax application of security procedures, </a:t>
            </a:r>
          </a:p>
          <a:p>
            <a:pPr lvl="0"/>
            <a:r>
              <a:rPr lang="en-GB" dirty="0"/>
              <a:t>human carelessness,</a:t>
            </a:r>
          </a:p>
          <a:p>
            <a:pPr lvl="0"/>
            <a:r>
              <a:rPr lang="en-GB" dirty="0"/>
              <a:t>inappropriate trade-offs between usability and security.</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11</a:t>
            </a:fld>
            <a:endParaRPr lang="en-US"/>
          </a:p>
        </p:txBody>
      </p:sp>
    </p:spTree>
    <p:extLst>
      <p:ext uri="{BB962C8B-B14F-4D97-AF65-F5344CB8AC3E}">
        <p14:creationId xmlns:p14="http://schemas.microsoft.com/office/powerpoint/2010/main" val="2961314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Cybersecurity threats</a:t>
            </a:r>
          </a:p>
        </p:txBody>
      </p:sp>
      <p:sp>
        <p:nvSpPr>
          <p:cNvPr id="3" name="Content Placeholder 2"/>
          <p:cNvSpPr>
            <a:spLocks noGrp="1"/>
          </p:cNvSpPr>
          <p:nvPr>
            <p:ph idx="1"/>
          </p:nvPr>
        </p:nvSpPr>
        <p:spPr/>
        <p:txBody>
          <a:bodyPr/>
          <a:lstStyle/>
          <a:p>
            <a:r>
              <a:rPr lang="en-GB" i="1" dirty="0">
                <a:solidFill>
                  <a:srgbClr val="FF0000"/>
                </a:solidFill>
              </a:rPr>
              <a:t>Threats to the confidentiality of assets</a:t>
            </a:r>
            <a:r>
              <a:rPr lang="en-GB" dirty="0">
                <a:solidFill>
                  <a:srgbClr val="FF0000"/>
                </a:solidFill>
              </a:rPr>
              <a:t>  </a:t>
            </a:r>
            <a:r>
              <a:rPr lang="en-GB" dirty="0"/>
              <a:t>Data is not damaged but it is made available to people who should not have access to it. </a:t>
            </a:r>
          </a:p>
          <a:p>
            <a:r>
              <a:rPr lang="en-GB" i="1" dirty="0">
                <a:solidFill>
                  <a:srgbClr val="FF0000"/>
                </a:solidFill>
              </a:rPr>
              <a:t>Threats to the integrity of assets</a:t>
            </a:r>
            <a:r>
              <a:rPr lang="en-GB" dirty="0">
                <a:solidFill>
                  <a:srgbClr val="FF0000"/>
                </a:solidFill>
              </a:rPr>
              <a:t>  </a:t>
            </a:r>
            <a:r>
              <a:rPr lang="en-GB" dirty="0"/>
              <a:t>These are threats where systems or data are damaged in some way by a cyberattack. </a:t>
            </a:r>
          </a:p>
          <a:p>
            <a:r>
              <a:rPr lang="en-GB" i="1" dirty="0">
                <a:solidFill>
                  <a:srgbClr val="FF0000"/>
                </a:solidFill>
              </a:rPr>
              <a:t>Threats to the availability of assets</a:t>
            </a:r>
            <a:r>
              <a:rPr lang="en-GB" dirty="0">
                <a:solidFill>
                  <a:srgbClr val="FF0000"/>
                </a:solidFill>
              </a:rPr>
              <a:t>  </a:t>
            </a:r>
            <a:r>
              <a:rPr lang="en-GB" dirty="0"/>
              <a:t>These are threats that aim to deny use of assets by authorized users.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12</a:t>
            </a:fld>
            <a:endParaRPr lang="en-US"/>
          </a:p>
        </p:txBody>
      </p:sp>
    </p:spTree>
    <p:extLst>
      <p:ext uri="{BB962C8B-B14F-4D97-AF65-F5344CB8AC3E}">
        <p14:creationId xmlns:p14="http://schemas.microsoft.com/office/powerpoint/2010/main" val="3098029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controls</a:t>
            </a:r>
          </a:p>
        </p:txBody>
      </p:sp>
      <p:sp>
        <p:nvSpPr>
          <p:cNvPr id="3" name="Content Placeholder 2"/>
          <p:cNvSpPr>
            <a:spLocks noGrp="1"/>
          </p:cNvSpPr>
          <p:nvPr>
            <p:ph idx="1"/>
          </p:nvPr>
        </p:nvSpPr>
        <p:spPr/>
        <p:txBody>
          <a:bodyPr/>
          <a:lstStyle/>
          <a:p>
            <a:r>
              <a:rPr lang="en-GB" dirty="0"/>
              <a:t>Authentication, where users of a system have to show that they are authorized to access the system </a:t>
            </a:r>
          </a:p>
          <a:p>
            <a:r>
              <a:rPr lang="en-GB" dirty="0"/>
              <a:t>Encryption, where data is algorithmically scrambled so that an unauthorized reader cannot access the information. </a:t>
            </a:r>
          </a:p>
          <a:p>
            <a:r>
              <a:rPr lang="en-GB" dirty="0"/>
              <a:t>Firewalls, where incoming network packets are examined then accepted or rejected according to a set of organizational rules. </a:t>
            </a:r>
          </a:p>
          <a:p>
            <a:pPr lvl="1"/>
            <a:r>
              <a:rPr lang="en-GB" dirty="0"/>
              <a:t>Firewalls can be used to ensure that only traffic from trusted sources is passed from the external Internet into the local organizational network.</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13</a:t>
            </a:fld>
            <a:endParaRPr lang="en-US"/>
          </a:p>
        </p:txBody>
      </p:sp>
    </p:spTree>
    <p:extLst>
      <p:ext uri="{BB962C8B-B14F-4D97-AF65-F5344CB8AC3E}">
        <p14:creationId xmlns:p14="http://schemas.microsoft.com/office/powerpoint/2010/main" val="1410771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Redundancy and diversity</a:t>
            </a:r>
          </a:p>
        </p:txBody>
      </p:sp>
      <p:sp>
        <p:nvSpPr>
          <p:cNvPr id="3" name="Content Placeholder 2"/>
          <p:cNvSpPr>
            <a:spLocks noGrp="1"/>
          </p:cNvSpPr>
          <p:nvPr>
            <p:ph idx="1"/>
          </p:nvPr>
        </p:nvSpPr>
        <p:spPr/>
        <p:txBody>
          <a:bodyPr/>
          <a:lstStyle/>
          <a:p>
            <a:r>
              <a:rPr lang="en-GB" dirty="0"/>
              <a:t>Copies of data and software should be maintained on separate computer systems. </a:t>
            </a:r>
          </a:p>
          <a:p>
            <a:pPr lvl="1"/>
            <a:r>
              <a:rPr lang="en-GB" dirty="0"/>
              <a:t>This supports recovery after a successful cyberattack. (recovery and reinstatement)</a:t>
            </a:r>
          </a:p>
          <a:p>
            <a:r>
              <a:rPr lang="en-GB" dirty="0"/>
              <a:t>Multi-stage diverse authentication can protect against password attacks. </a:t>
            </a:r>
          </a:p>
          <a:p>
            <a:pPr lvl="1"/>
            <a:r>
              <a:rPr lang="en-GB" dirty="0"/>
              <a:t>This is a resistance measure</a:t>
            </a:r>
          </a:p>
          <a:p>
            <a:r>
              <a:rPr lang="en-GB" dirty="0"/>
              <a:t>Critical servers may be over-provisioned i.e. they may be more powerful than is required to handle their expected load. Attacks can be resisted without serious service degradation.</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14</a:t>
            </a:fld>
            <a:endParaRPr lang="en-US"/>
          </a:p>
        </p:txBody>
      </p:sp>
    </p:spTree>
    <p:extLst>
      <p:ext uri="{BB962C8B-B14F-4D97-AF65-F5344CB8AC3E}">
        <p14:creationId xmlns:p14="http://schemas.microsoft.com/office/powerpoint/2010/main" val="1527891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Cyber-resilience planning</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15</a:t>
            </a:fld>
            <a:endParaRPr lang="en-US"/>
          </a:p>
        </p:txBody>
      </p:sp>
      <p:pic>
        <p:nvPicPr>
          <p:cNvPr id="7" name="Picture 6" descr="Fig 14.2 Cyber-resilience planning.eps"/>
          <p:cNvPicPr>
            <a:picLocks noChangeAspect="1"/>
          </p:cNvPicPr>
          <p:nvPr/>
        </p:nvPicPr>
        <p:blipFill rotWithShape="1">
          <a:blip r:embed="rId2">
            <a:extLst>
              <a:ext uri="{28A0092B-C50C-407E-A947-70E740481C1C}">
                <a14:useLocalDpi xmlns:a14="http://schemas.microsoft.com/office/drawing/2010/main" val="0"/>
              </a:ext>
            </a:extLst>
          </a:blip>
          <a:srcRect l="10818" t="55897"/>
          <a:stretch/>
        </p:blipFill>
        <p:spPr>
          <a:xfrm>
            <a:off x="347308" y="1998869"/>
            <a:ext cx="8339492" cy="2893391"/>
          </a:xfrm>
          <a:prstGeom prst="rect">
            <a:avLst/>
          </a:prstGeom>
        </p:spPr>
      </p:pic>
    </p:spTree>
    <p:extLst>
      <p:ext uri="{BB962C8B-B14F-4D97-AF65-F5344CB8AC3E}">
        <p14:creationId xmlns:p14="http://schemas.microsoft.com/office/powerpoint/2010/main" val="3526516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resilience planning</a:t>
            </a:r>
          </a:p>
        </p:txBody>
      </p:sp>
      <p:sp>
        <p:nvSpPr>
          <p:cNvPr id="3" name="Content Placeholder 2"/>
          <p:cNvSpPr>
            <a:spLocks noGrp="1"/>
          </p:cNvSpPr>
          <p:nvPr>
            <p:ph idx="1"/>
          </p:nvPr>
        </p:nvSpPr>
        <p:spPr/>
        <p:txBody>
          <a:bodyPr/>
          <a:lstStyle/>
          <a:p>
            <a:r>
              <a:rPr lang="en-GB" i="1" dirty="0">
                <a:solidFill>
                  <a:srgbClr val="FF0000"/>
                </a:solidFill>
              </a:rPr>
              <a:t>Asset classification</a:t>
            </a:r>
            <a:r>
              <a:rPr lang="en-GB" dirty="0">
                <a:solidFill>
                  <a:srgbClr val="FF0000"/>
                </a:solidFill>
              </a:rPr>
              <a:t> </a:t>
            </a:r>
          </a:p>
          <a:p>
            <a:pPr lvl="1"/>
            <a:r>
              <a:rPr lang="en-GB" dirty="0"/>
              <a:t>The organization’s hardware, software and human assets are examined and classified depending on how essential they are to normal operations. </a:t>
            </a:r>
          </a:p>
          <a:p>
            <a:r>
              <a:rPr lang="en-GB" i="1" dirty="0">
                <a:solidFill>
                  <a:srgbClr val="FF0000"/>
                </a:solidFill>
              </a:rPr>
              <a:t>Threat identification</a:t>
            </a:r>
            <a:r>
              <a:rPr lang="en-GB" dirty="0">
                <a:solidFill>
                  <a:srgbClr val="FF0000"/>
                </a:solidFill>
              </a:rPr>
              <a:t> </a:t>
            </a:r>
          </a:p>
          <a:p>
            <a:pPr lvl="1"/>
            <a:r>
              <a:rPr lang="en-GB" dirty="0"/>
              <a:t>For each of the assets (or, at least the critical and important assets), you should identify and classify threats to that asset. </a:t>
            </a:r>
          </a:p>
          <a:p>
            <a:r>
              <a:rPr lang="en-GB" i="1" dirty="0">
                <a:solidFill>
                  <a:srgbClr val="FF0000"/>
                </a:solidFill>
              </a:rPr>
              <a:t>Threat recognition</a:t>
            </a:r>
            <a:r>
              <a:rPr lang="en-GB" dirty="0">
                <a:solidFill>
                  <a:srgbClr val="FF0000"/>
                </a:solidFill>
              </a:rPr>
              <a:t> </a:t>
            </a:r>
          </a:p>
          <a:p>
            <a:pPr lvl="1"/>
            <a:r>
              <a:rPr lang="en-GB" dirty="0"/>
              <a:t>For each threat or, sometimes asset/threat pair, you should identify how an attack based on that threat might be recognised.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16</a:t>
            </a:fld>
            <a:endParaRPr lang="en-US"/>
          </a:p>
        </p:txBody>
      </p:sp>
    </p:spTree>
    <p:extLst>
      <p:ext uri="{BB962C8B-B14F-4D97-AF65-F5344CB8AC3E}">
        <p14:creationId xmlns:p14="http://schemas.microsoft.com/office/powerpoint/2010/main" val="103711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 resilience planning</a:t>
            </a:r>
          </a:p>
        </p:txBody>
      </p:sp>
      <p:sp>
        <p:nvSpPr>
          <p:cNvPr id="3" name="Content Placeholder 2"/>
          <p:cNvSpPr>
            <a:spLocks noGrp="1"/>
          </p:cNvSpPr>
          <p:nvPr>
            <p:ph idx="1"/>
          </p:nvPr>
        </p:nvSpPr>
        <p:spPr/>
        <p:txBody>
          <a:bodyPr/>
          <a:lstStyle/>
          <a:p>
            <a:r>
              <a:rPr lang="en-GB" i="1" dirty="0">
                <a:solidFill>
                  <a:srgbClr val="FF0000"/>
                </a:solidFill>
              </a:rPr>
              <a:t>Threat resistance</a:t>
            </a:r>
            <a:r>
              <a:rPr lang="en-GB" dirty="0">
                <a:solidFill>
                  <a:srgbClr val="FF0000"/>
                </a:solidFill>
              </a:rPr>
              <a:t> </a:t>
            </a:r>
          </a:p>
          <a:p>
            <a:pPr lvl="1"/>
            <a:r>
              <a:rPr lang="en-GB" dirty="0"/>
              <a:t>For each threat or asset/threat pair, you should identify possible resistance strategies. These may be either embedded in the system (technical strategies) or may rely on operational procedures. </a:t>
            </a:r>
          </a:p>
          <a:p>
            <a:r>
              <a:rPr lang="en-GB" i="1" dirty="0">
                <a:solidFill>
                  <a:srgbClr val="FF0000"/>
                </a:solidFill>
              </a:rPr>
              <a:t>Asset recovery</a:t>
            </a:r>
            <a:r>
              <a:rPr lang="en-GB" dirty="0">
                <a:solidFill>
                  <a:srgbClr val="FF0000"/>
                </a:solidFill>
              </a:rPr>
              <a:t> </a:t>
            </a:r>
          </a:p>
          <a:p>
            <a:pPr lvl="1"/>
            <a:r>
              <a:rPr lang="en-GB" dirty="0"/>
              <a:t>For each critical asset or asset/threat pair, you should work out how that asset could be recovered in the event of a successful cyberattack. </a:t>
            </a:r>
          </a:p>
          <a:p>
            <a:r>
              <a:rPr lang="en-GB" i="1" dirty="0">
                <a:solidFill>
                  <a:srgbClr val="FF0000"/>
                </a:solidFill>
              </a:rPr>
              <a:t>Asset reinstatement</a:t>
            </a:r>
            <a:r>
              <a:rPr lang="en-GB" dirty="0">
                <a:solidFill>
                  <a:srgbClr val="FF0000"/>
                </a:solidFill>
              </a:rPr>
              <a:t> </a:t>
            </a:r>
          </a:p>
          <a:p>
            <a:pPr lvl="2"/>
            <a:r>
              <a:rPr lang="en-GB" dirty="0"/>
              <a:t>This is a more general process of asset recovery where you define procedures to bring the system back into normal operation.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17</a:t>
            </a:fld>
            <a:endParaRPr lang="en-US"/>
          </a:p>
        </p:txBody>
      </p:sp>
    </p:spTree>
    <p:extLst>
      <p:ext uri="{BB962C8B-B14F-4D97-AF65-F5344CB8AC3E}">
        <p14:creationId xmlns:p14="http://schemas.microsoft.com/office/powerpoint/2010/main" val="4129507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8724"/>
            <a:ext cx="8229600" cy="1143000"/>
          </a:xfrm>
        </p:spPr>
        <p:txBody>
          <a:bodyPr/>
          <a:lstStyle/>
          <a:p>
            <a:pPr algn="ctr"/>
            <a:r>
              <a:rPr lang="en-US" dirty="0"/>
              <a:t>Sociotechnical resilience</a:t>
            </a:r>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18</a:t>
            </a:fld>
            <a:endParaRPr lang="en-US"/>
          </a:p>
        </p:txBody>
      </p:sp>
    </p:spTree>
    <p:extLst>
      <p:ext uri="{BB962C8B-B14F-4D97-AF65-F5344CB8AC3E}">
        <p14:creationId xmlns:p14="http://schemas.microsoft.com/office/powerpoint/2010/main" val="2522456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Sociotechnical resilience</a:t>
            </a:r>
          </a:p>
        </p:txBody>
      </p:sp>
      <p:sp>
        <p:nvSpPr>
          <p:cNvPr id="3" name="Content Placeholder 2"/>
          <p:cNvSpPr>
            <a:spLocks noGrp="1"/>
          </p:cNvSpPr>
          <p:nvPr>
            <p:ph idx="1"/>
          </p:nvPr>
        </p:nvSpPr>
        <p:spPr/>
        <p:txBody>
          <a:bodyPr/>
          <a:lstStyle/>
          <a:p>
            <a:r>
              <a:rPr lang="en-GB" dirty="0"/>
              <a:t>Resilience engineering is concerned with adverse external events that can lead to system failure. </a:t>
            </a:r>
          </a:p>
          <a:p>
            <a:r>
              <a:rPr lang="en-GB" dirty="0"/>
              <a:t>To design a resilient system, you have to think about sociotechnical systems design and not exclusively focus on software. </a:t>
            </a:r>
          </a:p>
          <a:p>
            <a:r>
              <a:rPr lang="en-GB" dirty="0"/>
              <a:t>Dealing with these events is often easier and more effective in the broader sociotechnical system. </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19</a:t>
            </a:fld>
            <a:endParaRPr lang="en-US"/>
          </a:p>
        </p:txBody>
      </p:sp>
    </p:spTree>
    <p:extLst>
      <p:ext uri="{BB962C8B-B14F-4D97-AF65-F5344CB8AC3E}">
        <p14:creationId xmlns:p14="http://schemas.microsoft.com/office/powerpoint/2010/main" val="959970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covered</a:t>
            </a:r>
          </a:p>
        </p:txBody>
      </p:sp>
      <p:sp>
        <p:nvSpPr>
          <p:cNvPr id="3" name="Content Placeholder 2"/>
          <p:cNvSpPr>
            <a:spLocks noGrp="1"/>
          </p:cNvSpPr>
          <p:nvPr>
            <p:ph idx="1"/>
          </p:nvPr>
        </p:nvSpPr>
        <p:spPr/>
        <p:txBody>
          <a:bodyPr/>
          <a:lstStyle/>
          <a:p>
            <a:r>
              <a:rPr lang="en-US" dirty="0"/>
              <a:t>Cybersecurity</a:t>
            </a:r>
          </a:p>
          <a:p>
            <a:r>
              <a:rPr lang="en-US" dirty="0"/>
              <a:t>Sociotechnical resilience</a:t>
            </a:r>
          </a:p>
          <a:p>
            <a:r>
              <a:rPr lang="en-US" dirty="0"/>
              <a:t>Resilient systems design</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a:t>
            </a:fld>
            <a:endParaRPr lang="en-US"/>
          </a:p>
        </p:txBody>
      </p:sp>
    </p:spTree>
    <p:extLst>
      <p:ext uri="{BB962C8B-B14F-4D97-AF65-F5344CB8AC3E}">
        <p14:creationId xmlns:p14="http://schemas.microsoft.com/office/powerpoint/2010/main" val="397741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Mentcare example</a:t>
            </a:r>
          </a:p>
        </p:txBody>
      </p:sp>
      <p:sp>
        <p:nvSpPr>
          <p:cNvPr id="3" name="Content Placeholder 2"/>
          <p:cNvSpPr>
            <a:spLocks noGrp="1"/>
          </p:cNvSpPr>
          <p:nvPr>
            <p:ph idx="1"/>
          </p:nvPr>
        </p:nvSpPr>
        <p:spPr/>
        <p:txBody>
          <a:bodyPr/>
          <a:lstStyle/>
          <a:p>
            <a:r>
              <a:rPr lang="en-US" dirty="0"/>
              <a:t>Cyberattack may aim to steal data, gaining access using a legitimate user’s credentials</a:t>
            </a:r>
          </a:p>
          <a:p>
            <a:r>
              <a:rPr lang="en-US" dirty="0"/>
              <a:t>Technical solution may be to use more complex authentication procedures.</a:t>
            </a:r>
          </a:p>
          <a:p>
            <a:r>
              <a:rPr lang="en-US" dirty="0"/>
              <a:t>These irritate users and may reduce security as users leave systems unattended without logging out.</a:t>
            </a:r>
          </a:p>
          <a:p>
            <a:r>
              <a:rPr lang="en-GB" dirty="0"/>
              <a:t>A better strategy may be to introduce organizational policies and procedures that emphasise the importance of not sharing login credentials and that tell users about easy ways to create and maintain strong passwords. </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20</a:t>
            </a:fld>
            <a:endParaRPr lang="en-US"/>
          </a:p>
        </p:txBody>
      </p:sp>
    </p:spTree>
    <p:extLst>
      <p:ext uri="{BB962C8B-B14F-4D97-AF65-F5344CB8AC3E}">
        <p14:creationId xmlns:p14="http://schemas.microsoft.com/office/powerpoint/2010/main" val="28948001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Nested technical and sociotechnical systems</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21</a:t>
            </a:fld>
            <a:endParaRPr lang="en-US"/>
          </a:p>
        </p:txBody>
      </p:sp>
      <p:pic>
        <p:nvPicPr>
          <p:cNvPr id="7" name="Picture 6" descr="Fig 14.3 System hierarchy.eps"/>
          <p:cNvPicPr>
            <a:picLocks noChangeAspect="1"/>
          </p:cNvPicPr>
          <p:nvPr/>
        </p:nvPicPr>
        <p:blipFill rotWithShape="1">
          <a:blip r:embed="rId2">
            <a:extLst>
              <a:ext uri="{28A0092B-C50C-407E-A947-70E740481C1C}">
                <a14:useLocalDpi xmlns:a14="http://schemas.microsoft.com/office/drawing/2010/main" val="0"/>
              </a:ext>
            </a:extLst>
          </a:blip>
          <a:srcRect t="39574"/>
          <a:stretch/>
        </p:blipFill>
        <p:spPr>
          <a:xfrm>
            <a:off x="1270827" y="1899476"/>
            <a:ext cx="6260824" cy="4096682"/>
          </a:xfrm>
          <a:prstGeom prst="rect">
            <a:avLst/>
          </a:prstGeom>
        </p:spPr>
      </p:pic>
    </p:spTree>
    <p:extLst>
      <p:ext uri="{BB962C8B-B14F-4D97-AF65-F5344CB8AC3E}">
        <p14:creationId xmlns:p14="http://schemas.microsoft.com/office/powerpoint/2010/main" val="41152472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 hierarchy</a:t>
            </a:r>
          </a:p>
        </p:txBody>
      </p:sp>
      <p:sp>
        <p:nvSpPr>
          <p:cNvPr id="3" name="Content Placeholder 2"/>
          <p:cNvSpPr>
            <a:spLocks noGrp="1"/>
          </p:cNvSpPr>
          <p:nvPr>
            <p:ph idx="1"/>
          </p:nvPr>
        </p:nvSpPr>
        <p:spPr/>
        <p:txBody>
          <a:bodyPr/>
          <a:lstStyle/>
          <a:p>
            <a:r>
              <a:rPr lang="en-US" dirty="0"/>
              <a:t>A failure in system S1 may be trapped in the broader sociotechnical system ST1 through operator actions</a:t>
            </a:r>
          </a:p>
          <a:p>
            <a:r>
              <a:rPr lang="en-US" dirty="0"/>
              <a:t>Organizational damage is therefore limited</a:t>
            </a:r>
          </a:p>
          <a:p>
            <a:r>
              <a:rPr lang="en-US" dirty="0"/>
              <a:t>If the failure in S1 leads to a failure in ST1, then it is up to managers in the broader organization to deal with that failure.</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22</a:t>
            </a:fld>
            <a:endParaRPr lang="en-US"/>
          </a:p>
        </p:txBody>
      </p:sp>
    </p:spTree>
    <p:extLst>
      <p:ext uri="{BB962C8B-B14F-4D97-AF65-F5344CB8AC3E}">
        <p14:creationId xmlns:p14="http://schemas.microsoft.com/office/powerpoint/2010/main" val="6157107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resilient organizations</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23</a:t>
            </a:fld>
            <a:endParaRPr lang="en-US"/>
          </a:p>
        </p:txBody>
      </p:sp>
      <p:pic>
        <p:nvPicPr>
          <p:cNvPr id="7" name="Picture 6" descr="Fig 14.4 Organizational resilience.eps"/>
          <p:cNvPicPr>
            <a:picLocks noChangeAspect="1"/>
          </p:cNvPicPr>
          <p:nvPr/>
        </p:nvPicPr>
        <p:blipFill rotWithShape="1">
          <a:blip r:embed="rId2">
            <a:extLst>
              <a:ext uri="{28A0092B-C50C-407E-A947-70E740481C1C}">
                <a14:useLocalDpi xmlns:a14="http://schemas.microsoft.com/office/drawing/2010/main" val="0"/>
              </a:ext>
            </a:extLst>
          </a:blip>
          <a:srcRect t="60021"/>
          <a:stretch/>
        </p:blipFill>
        <p:spPr>
          <a:xfrm>
            <a:off x="415578" y="2297041"/>
            <a:ext cx="8271222" cy="2893393"/>
          </a:xfrm>
          <a:prstGeom prst="rect">
            <a:avLst/>
          </a:prstGeom>
        </p:spPr>
      </p:pic>
    </p:spTree>
    <p:extLst>
      <p:ext uri="{BB962C8B-B14F-4D97-AF65-F5344CB8AC3E}">
        <p14:creationId xmlns:p14="http://schemas.microsoft.com/office/powerpoint/2010/main" val="226920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resilience</a:t>
            </a:r>
          </a:p>
        </p:txBody>
      </p:sp>
      <p:sp>
        <p:nvSpPr>
          <p:cNvPr id="3" name="Content Placeholder 2"/>
          <p:cNvSpPr>
            <a:spLocks noGrp="1"/>
          </p:cNvSpPr>
          <p:nvPr>
            <p:ph idx="1"/>
          </p:nvPr>
        </p:nvSpPr>
        <p:spPr/>
        <p:txBody>
          <a:bodyPr/>
          <a:lstStyle/>
          <a:p>
            <a:r>
              <a:rPr lang="en-GB" dirty="0"/>
              <a:t>There are four characteristics that reflect the resilience of an organization</a:t>
            </a:r>
          </a:p>
          <a:p>
            <a:pPr lvl="1"/>
            <a:r>
              <a:rPr lang="en-GB" dirty="0"/>
              <a:t>Responsiveness, monitoring, anticipation, learning</a:t>
            </a:r>
          </a:p>
          <a:p>
            <a:r>
              <a:rPr lang="en-GB" i="1" dirty="0"/>
              <a:t>The ability to respond</a:t>
            </a:r>
            <a:r>
              <a:rPr lang="en-GB" dirty="0"/>
              <a:t> </a:t>
            </a:r>
          </a:p>
          <a:p>
            <a:pPr lvl="1"/>
            <a:r>
              <a:rPr lang="en-GB" dirty="0"/>
              <a:t>Organizations have to be able to adapt their processes and procedures in response to risks. These risks may be anticipated risks or may be detected threats to the organization and its systems. </a:t>
            </a:r>
          </a:p>
          <a:p>
            <a:r>
              <a:rPr lang="en-GB" i="1" dirty="0"/>
              <a:t>The ability to monitor</a:t>
            </a:r>
            <a:r>
              <a:rPr lang="en-GB" dirty="0"/>
              <a:t> </a:t>
            </a:r>
          </a:p>
          <a:p>
            <a:pPr lvl="1"/>
            <a:r>
              <a:rPr lang="en-GB" dirty="0"/>
              <a:t>Organizations should monitor both their internal operations and their external environment for threats before they arise.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24</a:t>
            </a:fld>
            <a:endParaRPr lang="en-US"/>
          </a:p>
        </p:txBody>
      </p:sp>
    </p:spTree>
    <p:extLst>
      <p:ext uri="{BB962C8B-B14F-4D97-AF65-F5344CB8AC3E}">
        <p14:creationId xmlns:p14="http://schemas.microsoft.com/office/powerpoint/2010/main" val="1280548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Organizational resilience</a:t>
            </a:r>
          </a:p>
        </p:txBody>
      </p:sp>
      <p:sp>
        <p:nvSpPr>
          <p:cNvPr id="3" name="Content Placeholder 2"/>
          <p:cNvSpPr>
            <a:spLocks noGrp="1"/>
          </p:cNvSpPr>
          <p:nvPr>
            <p:ph idx="1"/>
          </p:nvPr>
        </p:nvSpPr>
        <p:spPr/>
        <p:txBody>
          <a:bodyPr/>
          <a:lstStyle/>
          <a:p>
            <a:r>
              <a:rPr lang="en-GB" i="1" dirty="0"/>
              <a:t>The ability to anticipate </a:t>
            </a:r>
          </a:p>
          <a:p>
            <a:pPr lvl="1"/>
            <a:r>
              <a:rPr lang="en-GB" dirty="0"/>
              <a:t>A resilient organization should not simply focus on its current operations but should anticipate possible future events and changes that may affect its operations and resilience. </a:t>
            </a:r>
          </a:p>
          <a:p>
            <a:r>
              <a:rPr lang="en-GB" i="1" dirty="0"/>
              <a:t>The ability to learn</a:t>
            </a:r>
            <a:r>
              <a:rPr lang="en-GB" dirty="0"/>
              <a:t>  </a:t>
            </a:r>
          </a:p>
          <a:p>
            <a:pPr lvl="1"/>
            <a:r>
              <a:rPr lang="en-GB" dirty="0"/>
              <a:t>Organizational resilience can be improved by learning from experience. It is particularly important to learn from successful responses to adverse events such as the effective resistance of a cyberattack. Learning from success allows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25</a:t>
            </a:fld>
            <a:endParaRPr lang="en-US"/>
          </a:p>
        </p:txBody>
      </p:sp>
    </p:spTree>
    <p:extLst>
      <p:ext uri="{BB962C8B-B14F-4D97-AF65-F5344CB8AC3E}">
        <p14:creationId xmlns:p14="http://schemas.microsoft.com/office/powerpoint/2010/main" val="4019287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Human error</a:t>
            </a:r>
          </a:p>
        </p:txBody>
      </p:sp>
      <p:sp>
        <p:nvSpPr>
          <p:cNvPr id="3" name="Content Placeholder 2"/>
          <p:cNvSpPr>
            <a:spLocks noGrp="1"/>
          </p:cNvSpPr>
          <p:nvPr>
            <p:ph idx="1"/>
          </p:nvPr>
        </p:nvSpPr>
        <p:spPr/>
        <p:txBody>
          <a:bodyPr/>
          <a:lstStyle/>
          <a:p>
            <a:r>
              <a:rPr lang="en-US" dirty="0"/>
              <a:t>People inevitably make mistakes (human errors) that sometimes lead to serious system failures.</a:t>
            </a:r>
          </a:p>
          <a:p>
            <a:r>
              <a:rPr lang="en-US" dirty="0"/>
              <a:t>There are two ways to consider human error</a:t>
            </a:r>
          </a:p>
          <a:p>
            <a:pPr lvl="1"/>
            <a:r>
              <a:rPr lang="en-GB" i="1" dirty="0"/>
              <a:t>The person approach</a:t>
            </a:r>
            <a:r>
              <a:rPr lang="en-GB" dirty="0"/>
              <a:t>. Errors are considered to be the responsibility of the individual and ‘unsafe acts’ (such as an operator failing to engage a safety barrier) are a consequence of individual carelessness or reckless behaviour. </a:t>
            </a:r>
          </a:p>
          <a:p>
            <a:pPr lvl="1"/>
            <a:r>
              <a:rPr lang="en-GB" i="1" dirty="0"/>
              <a:t>The systems approach</a:t>
            </a:r>
            <a:r>
              <a:rPr lang="en-GB" dirty="0"/>
              <a:t>. The basic assumption is that people are fallible and will make mistakes. People make mistakes because they are under pressure from high workloads, poor training or because of inappropriate system design.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26</a:t>
            </a:fld>
            <a:endParaRPr lang="en-US"/>
          </a:p>
        </p:txBody>
      </p:sp>
    </p:spTree>
    <p:extLst>
      <p:ext uri="{BB962C8B-B14F-4D97-AF65-F5344CB8AC3E}">
        <p14:creationId xmlns:p14="http://schemas.microsoft.com/office/powerpoint/2010/main" val="227194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Systems approach</a:t>
            </a:r>
          </a:p>
        </p:txBody>
      </p:sp>
      <p:sp>
        <p:nvSpPr>
          <p:cNvPr id="3" name="Content Placeholder 2"/>
          <p:cNvSpPr>
            <a:spLocks noGrp="1"/>
          </p:cNvSpPr>
          <p:nvPr>
            <p:ph idx="1"/>
          </p:nvPr>
        </p:nvSpPr>
        <p:spPr/>
        <p:txBody>
          <a:bodyPr/>
          <a:lstStyle/>
          <a:p>
            <a:r>
              <a:rPr lang="en-GB" dirty="0"/>
              <a:t>Systems engineers should assume that human errors will occur during system operation. </a:t>
            </a:r>
          </a:p>
          <a:p>
            <a:r>
              <a:rPr lang="en-GB" dirty="0"/>
              <a:t>To improve the resilience of a system, designers have to think about the defences and barriers to human error that could be part of a system. </a:t>
            </a:r>
          </a:p>
          <a:p>
            <a:r>
              <a:rPr lang="en-GB" dirty="0"/>
              <a:t>Can these barriers should be built into the technical components of the system (technical barriers)? If not, they could be part of the processes, procedures and guidelines for using the system (sociotechnical barriers).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27</a:t>
            </a:fld>
            <a:endParaRPr lang="en-US"/>
          </a:p>
        </p:txBody>
      </p:sp>
    </p:spTree>
    <p:extLst>
      <p:ext uri="{BB962C8B-B14F-4D97-AF65-F5344CB8AC3E}">
        <p14:creationId xmlns:p14="http://schemas.microsoft.com/office/powerpoint/2010/main" val="719486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Defensive layers</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28</a:t>
            </a:fld>
            <a:endParaRPr lang="en-US"/>
          </a:p>
        </p:txBody>
      </p:sp>
      <p:pic>
        <p:nvPicPr>
          <p:cNvPr id="7" name="Picture 6" descr="Fig 14.5 Defensive layer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4416" y="2152373"/>
            <a:ext cx="6970653" cy="3612322"/>
          </a:xfrm>
          <a:prstGeom prst="rect">
            <a:avLst/>
          </a:prstGeom>
        </p:spPr>
      </p:pic>
    </p:spTree>
    <p:extLst>
      <p:ext uri="{BB962C8B-B14F-4D97-AF65-F5344CB8AC3E}">
        <p14:creationId xmlns:p14="http://schemas.microsoft.com/office/powerpoint/2010/main" val="2968499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Defensive layers</a:t>
            </a:r>
          </a:p>
        </p:txBody>
      </p:sp>
      <p:sp>
        <p:nvSpPr>
          <p:cNvPr id="3" name="Content Placeholder 2"/>
          <p:cNvSpPr>
            <a:spLocks noGrp="1"/>
          </p:cNvSpPr>
          <p:nvPr>
            <p:ph idx="1"/>
          </p:nvPr>
        </p:nvSpPr>
        <p:spPr/>
        <p:txBody>
          <a:bodyPr/>
          <a:lstStyle/>
          <a:p>
            <a:r>
              <a:rPr lang="en-US" dirty="0"/>
              <a:t>You should use redundancy and diversity to create a set of defensive layers, where each layer uses a different approach to deter attackers or trap technical/human failures.</a:t>
            </a:r>
          </a:p>
          <a:p>
            <a:r>
              <a:rPr lang="en-US" dirty="0"/>
              <a:t>ATC system examples</a:t>
            </a:r>
          </a:p>
          <a:p>
            <a:pPr lvl="1"/>
            <a:r>
              <a:rPr lang="en-US" dirty="0"/>
              <a:t>Conflict alert system</a:t>
            </a:r>
          </a:p>
          <a:p>
            <a:pPr lvl="1"/>
            <a:r>
              <a:rPr lang="en-US" dirty="0"/>
              <a:t>Formalized recording procedures</a:t>
            </a:r>
          </a:p>
          <a:p>
            <a:pPr lvl="1"/>
            <a:r>
              <a:rPr lang="en-US" dirty="0"/>
              <a:t>Collaborative checking</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29</a:t>
            </a:fld>
            <a:endParaRPr lang="en-US"/>
          </a:p>
        </p:txBody>
      </p:sp>
    </p:spTree>
    <p:extLst>
      <p:ext uri="{BB962C8B-B14F-4D97-AF65-F5344CB8AC3E}">
        <p14:creationId xmlns:p14="http://schemas.microsoft.com/office/powerpoint/2010/main" val="1407636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Resilience</a:t>
            </a:r>
          </a:p>
        </p:txBody>
      </p:sp>
      <p:sp>
        <p:nvSpPr>
          <p:cNvPr id="3" name="Content Placeholder 2"/>
          <p:cNvSpPr>
            <a:spLocks noGrp="1"/>
          </p:cNvSpPr>
          <p:nvPr>
            <p:ph idx="1"/>
          </p:nvPr>
        </p:nvSpPr>
        <p:spPr/>
        <p:txBody>
          <a:bodyPr/>
          <a:lstStyle/>
          <a:p>
            <a:r>
              <a:rPr lang="en-GB" i="1" dirty="0"/>
              <a:t>The resilience of a system is a judgment of how well that system can maintain the continuity of its critical services in the presence of disruptive events, such as equipment failure and cyberattacks.  </a:t>
            </a:r>
          </a:p>
          <a:p>
            <a:endParaRPr lang="en-GB" i="1" dirty="0"/>
          </a:p>
          <a:p>
            <a:r>
              <a:rPr lang="en-GB" dirty="0"/>
              <a:t>Cyberattacks by malicious outsiders are perhaps the most serious threat faced by networked systems but resilience is also intended to cope with system failures and other disruptive events.</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a:t>
            </a:fld>
            <a:endParaRPr lang="en-US"/>
          </a:p>
        </p:txBody>
      </p:sp>
    </p:spTree>
    <p:extLst>
      <p:ext uri="{BB962C8B-B14F-4D97-AF65-F5344CB8AC3E}">
        <p14:creationId xmlns:p14="http://schemas.microsoft.com/office/powerpoint/2010/main" val="7723193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Reason’s Swiss Cheese Model</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30</a:t>
            </a:fld>
            <a:endParaRPr lang="en-US"/>
          </a:p>
        </p:txBody>
      </p:sp>
      <p:pic>
        <p:nvPicPr>
          <p:cNvPr id="7" name="Picture 6" descr="Fig 14.6 SwissChees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809" y="2299803"/>
            <a:ext cx="7863614" cy="3111502"/>
          </a:xfrm>
          <a:prstGeom prst="rect">
            <a:avLst/>
          </a:prstGeom>
        </p:spPr>
      </p:pic>
    </p:spTree>
    <p:extLst>
      <p:ext uri="{BB962C8B-B14F-4D97-AF65-F5344CB8AC3E}">
        <p14:creationId xmlns:p14="http://schemas.microsoft.com/office/powerpoint/2010/main" val="28368286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Swiss Cheese model</a:t>
            </a:r>
          </a:p>
        </p:txBody>
      </p:sp>
      <p:sp>
        <p:nvSpPr>
          <p:cNvPr id="3" name="Content Placeholder 2"/>
          <p:cNvSpPr>
            <a:spLocks noGrp="1"/>
          </p:cNvSpPr>
          <p:nvPr>
            <p:ph idx="1"/>
          </p:nvPr>
        </p:nvSpPr>
        <p:spPr/>
        <p:txBody>
          <a:bodyPr/>
          <a:lstStyle/>
          <a:p>
            <a:r>
              <a:rPr lang="en-US" dirty="0">
                <a:solidFill>
                  <a:srgbClr val="FF0000"/>
                </a:solidFill>
              </a:rPr>
              <a:t>Defensive layers have vulnerabilities</a:t>
            </a:r>
          </a:p>
          <a:p>
            <a:pPr lvl="1"/>
            <a:r>
              <a:rPr lang="en-US" dirty="0"/>
              <a:t>They are like slices of Swiss cheese with holes in the layer corresponding to these vulnerabilities.</a:t>
            </a:r>
          </a:p>
          <a:p>
            <a:r>
              <a:rPr lang="en-US" dirty="0">
                <a:solidFill>
                  <a:srgbClr val="FF0000"/>
                </a:solidFill>
              </a:rPr>
              <a:t>Vulnerabilities are dynamic</a:t>
            </a:r>
          </a:p>
          <a:p>
            <a:pPr lvl="1"/>
            <a:r>
              <a:rPr lang="en-US" dirty="0"/>
              <a:t>The ‘holes’ are not always in the same place and the size of the holes may vary depending on the operating conditions.</a:t>
            </a:r>
          </a:p>
          <a:p>
            <a:r>
              <a:rPr lang="en-US" dirty="0">
                <a:solidFill>
                  <a:srgbClr val="FF0000"/>
                </a:solidFill>
              </a:rPr>
              <a:t>System failures occur when the holes line up </a:t>
            </a:r>
            <a:r>
              <a:rPr lang="en-US" dirty="0"/>
              <a:t>and all of the defenses fail.</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31</a:t>
            </a:fld>
            <a:endParaRPr lang="en-US"/>
          </a:p>
        </p:txBody>
      </p:sp>
    </p:spTree>
    <p:extLst>
      <p:ext uri="{BB962C8B-B14F-4D97-AF65-F5344CB8AC3E}">
        <p14:creationId xmlns:p14="http://schemas.microsoft.com/office/powerpoint/2010/main" val="3904858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Increasing system resilience</a:t>
            </a:r>
          </a:p>
        </p:txBody>
      </p:sp>
      <p:sp>
        <p:nvSpPr>
          <p:cNvPr id="3" name="Content Placeholder 2"/>
          <p:cNvSpPr>
            <a:spLocks noGrp="1"/>
          </p:cNvSpPr>
          <p:nvPr>
            <p:ph idx="1"/>
          </p:nvPr>
        </p:nvSpPr>
        <p:spPr/>
        <p:txBody>
          <a:bodyPr/>
          <a:lstStyle/>
          <a:p>
            <a:r>
              <a:rPr lang="en-GB" dirty="0"/>
              <a:t>Reduce the probability of the occurrence of an external event that might trigger system failures. </a:t>
            </a:r>
          </a:p>
          <a:p>
            <a:r>
              <a:rPr lang="en-GB" dirty="0"/>
              <a:t>Increase the number of defensive layers. </a:t>
            </a:r>
          </a:p>
          <a:p>
            <a:pPr lvl="1"/>
            <a:r>
              <a:rPr lang="en-GB" dirty="0"/>
              <a:t>The more layers that you have in a system, the less likely it is that the holes will line up and a system failure occur. </a:t>
            </a:r>
          </a:p>
          <a:p>
            <a:r>
              <a:rPr lang="en-GB" dirty="0"/>
              <a:t>Design a system so that diverse types of barriers are included. </a:t>
            </a:r>
          </a:p>
          <a:p>
            <a:pPr lvl="1"/>
            <a:r>
              <a:rPr lang="en-GB" dirty="0"/>
              <a:t>The ‘holes’ will probably be in different places and so there is less chance of the holes lining up and failing to trap an error. </a:t>
            </a:r>
          </a:p>
          <a:p>
            <a:r>
              <a:rPr lang="en-GB" dirty="0"/>
              <a:t>Minimize the number of latent conditions in a system. </a:t>
            </a:r>
          </a:p>
          <a:p>
            <a:pPr lvl="1"/>
            <a:r>
              <a:rPr lang="en-GB" dirty="0"/>
              <a:t>This means reducing the number and size of system ‘holes’.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32</a:t>
            </a:fld>
            <a:endParaRPr lang="en-US"/>
          </a:p>
        </p:txBody>
      </p:sp>
    </p:spTree>
    <p:extLst>
      <p:ext uri="{BB962C8B-B14F-4D97-AF65-F5344CB8AC3E}">
        <p14:creationId xmlns:p14="http://schemas.microsoft.com/office/powerpoint/2010/main" val="23481397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Operational and management processes</a:t>
            </a:r>
          </a:p>
        </p:txBody>
      </p:sp>
      <p:sp>
        <p:nvSpPr>
          <p:cNvPr id="3" name="Content Placeholder 2"/>
          <p:cNvSpPr>
            <a:spLocks noGrp="1"/>
          </p:cNvSpPr>
          <p:nvPr>
            <p:ph idx="1"/>
          </p:nvPr>
        </p:nvSpPr>
        <p:spPr/>
        <p:txBody>
          <a:bodyPr/>
          <a:lstStyle/>
          <a:p>
            <a:r>
              <a:rPr lang="en-GB" dirty="0"/>
              <a:t>All software systems have associated operational processes that reflect the assumptions of the designers about how these systems will be used. </a:t>
            </a:r>
          </a:p>
          <a:p>
            <a:r>
              <a:rPr lang="en-GB" dirty="0"/>
              <a:t>For example, in an imaging system in a hospital, the operator may have the responsibility of checking the quality of the images immediately after these have been processed. </a:t>
            </a:r>
          </a:p>
          <a:p>
            <a:r>
              <a:rPr lang="en-GB" dirty="0"/>
              <a:t>This allows the imaging procedure to be repeated if there is a problem. </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33</a:t>
            </a:fld>
            <a:endParaRPr lang="en-US"/>
          </a:p>
        </p:txBody>
      </p:sp>
    </p:spTree>
    <p:extLst>
      <p:ext uri="{BB962C8B-B14F-4D97-AF65-F5344CB8AC3E}">
        <p14:creationId xmlns:p14="http://schemas.microsoft.com/office/powerpoint/2010/main" val="17080564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Operational processes</a:t>
            </a:r>
          </a:p>
        </p:txBody>
      </p:sp>
      <p:sp>
        <p:nvSpPr>
          <p:cNvPr id="3" name="Content Placeholder 2"/>
          <p:cNvSpPr>
            <a:spLocks noGrp="1"/>
          </p:cNvSpPr>
          <p:nvPr>
            <p:ph idx="1"/>
          </p:nvPr>
        </p:nvSpPr>
        <p:spPr/>
        <p:txBody>
          <a:bodyPr/>
          <a:lstStyle/>
          <a:p>
            <a:r>
              <a:rPr lang="en-GB" dirty="0"/>
              <a:t>Operational processes are the processes that are involved in using the system for its defined purpose. </a:t>
            </a:r>
          </a:p>
          <a:p>
            <a:r>
              <a:rPr lang="en-GB" dirty="0"/>
              <a:t>For new systems, these operational processes have to be defined and documented during the system development process. </a:t>
            </a:r>
          </a:p>
          <a:p>
            <a:r>
              <a:rPr lang="en-GB" dirty="0"/>
              <a:t>Operators may have to be trained and other work processes adapted to make effective use of the new system. </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34</a:t>
            </a:fld>
            <a:endParaRPr lang="en-US"/>
          </a:p>
        </p:txBody>
      </p:sp>
    </p:spTree>
    <p:extLst>
      <p:ext uri="{BB962C8B-B14F-4D97-AF65-F5344CB8AC3E}">
        <p14:creationId xmlns:p14="http://schemas.microsoft.com/office/powerpoint/2010/main" val="14281895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and Enterprise IT processes</a:t>
            </a:r>
          </a:p>
        </p:txBody>
      </p:sp>
      <p:sp>
        <p:nvSpPr>
          <p:cNvPr id="3" name="Content Placeholder 2"/>
          <p:cNvSpPr>
            <a:spLocks noGrp="1"/>
          </p:cNvSpPr>
          <p:nvPr>
            <p:ph idx="1"/>
          </p:nvPr>
        </p:nvSpPr>
        <p:spPr/>
        <p:txBody>
          <a:bodyPr/>
          <a:lstStyle/>
          <a:p>
            <a:r>
              <a:rPr lang="en-GB" dirty="0"/>
              <a:t>For personal systems, the designers may describe the expected use of the system but have no control over how users will actually behave. </a:t>
            </a:r>
          </a:p>
          <a:p>
            <a:r>
              <a:rPr lang="en-GB" dirty="0"/>
              <a:t>For enterprise IT systems, however, there may be training for users to teach them how to use the system. </a:t>
            </a:r>
          </a:p>
          <a:p>
            <a:r>
              <a:rPr lang="en-GB" dirty="0"/>
              <a:t>Although user behaviour cannot be controlled, it is reasonable to expect that they will normally follow the defined process.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35</a:t>
            </a:fld>
            <a:endParaRPr lang="en-US"/>
          </a:p>
        </p:txBody>
      </p:sp>
    </p:spTree>
    <p:extLst>
      <p:ext uri="{BB962C8B-B14F-4D97-AF65-F5344CB8AC3E}">
        <p14:creationId xmlns:p14="http://schemas.microsoft.com/office/powerpoint/2010/main" val="27899811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design</a:t>
            </a:r>
          </a:p>
        </p:txBody>
      </p:sp>
      <p:sp>
        <p:nvSpPr>
          <p:cNvPr id="3" name="Content Placeholder 2"/>
          <p:cNvSpPr>
            <a:spLocks noGrp="1"/>
          </p:cNvSpPr>
          <p:nvPr>
            <p:ph idx="1"/>
          </p:nvPr>
        </p:nvSpPr>
        <p:spPr/>
        <p:txBody>
          <a:bodyPr/>
          <a:lstStyle/>
          <a:p>
            <a:r>
              <a:rPr lang="en-GB" dirty="0"/>
              <a:t>Operational and management processes are an important </a:t>
            </a:r>
            <a:r>
              <a:rPr lang="en-GB" dirty="0" err="1"/>
              <a:t>defense</a:t>
            </a:r>
            <a:r>
              <a:rPr lang="en-GB" dirty="0"/>
              <a:t> mechanism and, in designing a process, you need to find a balance between efficient operation and problem management. </a:t>
            </a:r>
          </a:p>
          <a:p>
            <a:r>
              <a:rPr lang="en-US" dirty="0"/>
              <a:t>Process improvement focuses on identifying and codifying good practice and developing software to support this.</a:t>
            </a:r>
          </a:p>
          <a:p>
            <a:r>
              <a:rPr lang="en-US" dirty="0"/>
              <a:t>If process improvement focuses on efficiency, then this can make it more difficult to deal with problems when these arise.</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36</a:t>
            </a:fld>
            <a:endParaRPr lang="en-US"/>
          </a:p>
        </p:txBody>
      </p:sp>
    </p:spTree>
    <p:extLst>
      <p:ext uri="{BB962C8B-B14F-4D97-AF65-F5344CB8AC3E}">
        <p14:creationId xmlns:p14="http://schemas.microsoft.com/office/powerpoint/2010/main" val="26648586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Efficiency and resilience</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37</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4239613711"/>
              </p:ext>
            </p:extLst>
          </p:nvPr>
        </p:nvGraphicFramePr>
        <p:xfrm>
          <a:off x="1013714" y="2043393"/>
          <a:ext cx="7071446" cy="3887445"/>
        </p:xfrm>
        <a:graphic>
          <a:graphicData uri="http://schemas.openxmlformats.org/drawingml/2006/table">
            <a:tbl>
              <a:tblPr firstRow="1" bandRow="1">
                <a:tableStyleId>{5C22544A-7EE6-4342-B048-85BDC9FD1C3A}</a:tableStyleId>
              </a:tblPr>
              <a:tblGrid>
                <a:gridCol w="3535723">
                  <a:extLst>
                    <a:ext uri="{9D8B030D-6E8A-4147-A177-3AD203B41FA5}">
                      <a16:colId xmlns:a16="http://schemas.microsoft.com/office/drawing/2014/main" xmlns="" val="20000"/>
                    </a:ext>
                  </a:extLst>
                </a:gridCol>
                <a:gridCol w="3535723">
                  <a:extLst>
                    <a:ext uri="{9D8B030D-6E8A-4147-A177-3AD203B41FA5}">
                      <a16:colId xmlns:a16="http://schemas.microsoft.com/office/drawing/2014/main" xmlns="" val="20001"/>
                    </a:ext>
                  </a:extLst>
                </a:gridCol>
              </a:tblGrid>
              <a:tr h="748024">
                <a:tc>
                  <a:txBody>
                    <a:bodyPr/>
                    <a:lstStyle/>
                    <a:p>
                      <a:pPr indent="347345" algn="just">
                        <a:spcAft>
                          <a:spcPts val="0"/>
                        </a:spcAft>
                        <a:tabLst>
                          <a:tab pos="342900" algn="l"/>
                          <a:tab pos="685800" algn="l"/>
                          <a:tab pos="1028700" algn="l"/>
                        </a:tabLst>
                      </a:pPr>
                      <a:r>
                        <a:rPr lang="en-GB" sz="1800" b="1" dirty="0">
                          <a:solidFill>
                            <a:srgbClr val="000000"/>
                          </a:solidFill>
                          <a:effectLst/>
                          <a:latin typeface="Arial"/>
                          <a:ea typeface="Times New Roman"/>
                          <a:cs typeface="Times New Roman"/>
                        </a:rPr>
                        <a:t>Efficient process operation</a:t>
                      </a:r>
                    </a:p>
                  </a:txBody>
                  <a:tcPr marL="68580" marR="68580" marT="36195" marB="36195"/>
                </a:tc>
                <a:tc>
                  <a:txBody>
                    <a:bodyPr/>
                    <a:lstStyle/>
                    <a:p>
                      <a:pPr indent="347345" algn="just">
                        <a:spcAft>
                          <a:spcPts val="0"/>
                        </a:spcAft>
                        <a:tabLst>
                          <a:tab pos="342900" algn="l"/>
                          <a:tab pos="685800" algn="l"/>
                          <a:tab pos="1028700" algn="l"/>
                        </a:tabLst>
                      </a:pPr>
                      <a:r>
                        <a:rPr lang="en-GB" sz="1800" b="1" dirty="0">
                          <a:solidFill>
                            <a:srgbClr val="000000"/>
                          </a:solidFill>
                          <a:effectLst/>
                          <a:latin typeface="Arial"/>
                          <a:ea typeface="Times New Roman"/>
                          <a:cs typeface="Times New Roman"/>
                        </a:rPr>
                        <a:t>Problem management</a:t>
                      </a:r>
                    </a:p>
                  </a:txBody>
                  <a:tcPr marL="68580" marR="68580" marT="36195" marB="36195"/>
                </a:tc>
                <a:extLst>
                  <a:ext uri="{0D108BD9-81ED-4DB2-BD59-A6C34878D82A}">
                    <a16:rowId xmlns:a16="http://schemas.microsoft.com/office/drawing/2014/main" xmlns="" val="10000"/>
                  </a:ext>
                </a:extLst>
              </a:tr>
              <a:tr h="748024">
                <a:tc>
                  <a:txBody>
                    <a:bodyPr/>
                    <a:lstStyle/>
                    <a:p>
                      <a:pPr indent="0" algn="l">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Process optimization and control</a:t>
                      </a:r>
                    </a:p>
                  </a:txBody>
                  <a:tcPr marL="68580" marR="68580" marT="36195" marB="36195"/>
                </a:tc>
                <a:tc>
                  <a:txBody>
                    <a:bodyPr/>
                    <a:lstStyle/>
                    <a:p>
                      <a:pPr indent="0" algn="l">
                        <a:spcAft>
                          <a:spcPts val="0"/>
                        </a:spcAft>
                        <a:tabLst>
                          <a:tab pos="342900" algn="l"/>
                          <a:tab pos="685800" algn="l"/>
                          <a:tab pos="1028700" algn="l"/>
                        </a:tabLst>
                      </a:pPr>
                      <a:r>
                        <a:rPr lang="en-GB" sz="1800">
                          <a:solidFill>
                            <a:srgbClr val="000000"/>
                          </a:solidFill>
                          <a:effectLst/>
                          <a:latin typeface="Arial"/>
                          <a:ea typeface="Times New Roman"/>
                          <a:cs typeface="Times New Roman"/>
                        </a:rPr>
                        <a:t>Process flexibility and adaptability</a:t>
                      </a:r>
                    </a:p>
                  </a:txBody>
                  <a:tcPr marL="68580" marR="68580" marT="36195" marB="36195"/>
                </a:tc>
                <a:extLst>
                  <a:ext uri="{0D108BD9-81ED-4DB2-BD59-A6C34878D82A}">
                    <a16:rowId xmlns:a16="http://schemas.microsoft.com/office/drawing/2014/main" xmlns="" val="10001"/>
                  </a:ext>
                </a:extLst>
              </a:tr>
              <a:tr h="748024">
                <a:tc>
                  <a:txBody>
                    <a:bodyPr/>
                    <a:lstStyle/>
                    <a:p>
                      <a:pPr indent="0" algn="l">
                        <a:spcAft>
                          <a:spcPts val="0"/>
                        </a:spcAft>
                        <a:tabLst>
                          <a:tab pos="342900" algn="l"/>
                          <a:tab pos="685800" algn="l"/>
                          <a:tab pos="1028700" algn="l"/>
                        </a:tabLst>
                      </a:pPr>
                      <a:r>
                        <a:rPr lang="en-GB" sz="1800">
                          <a:solidFill>
                            <a:srgbClr val="000000"/>
                          </a:solidFill>
                          <a:effectLst/>
                          <a:latin typeface="Arial"/>
                          <a:ea typeface="Times New Roman"/>
                          <a:cs typeface="Times New Roman"/>
                        </a:rPr>
                        <a:t>Information hiding and security</a:t>
                      </a:r>
                    </a:p>
                  </a:txBody>
                  <a:tcPr marL="68580" marR="68580" marT="36195" marB="36195"/>
                </a:tc>
                <a:tc>
                  <a:txBody>
                    <a:bodyPr/>
                    <a:lstStyle/>
                    <a:p>
                      <a:pPr indent="0" algn="l">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Information sharing and visibility</a:t>
                      </a:r>
                    </a:p>
                  </a:txBody>
                  <a:tcPr marL="68580" marR="68580" marT="36195" marB="36195"/>
                </a:tc>
                <a:extLst>
                  <a:ext uri="{0D108BD9-81ED-4DB2-BD59-A6C34878D82A}">
                    <a16:rowId xmlns:a16="http://schemas.microsoft.com/office/drawing/2014/main" xmlns="" val="10002"/>
                  </a:ext>
                </a:extLst>
              </a:tr>
              <a:tr h="748024">
                <a:tc>
                  <a:txBody>
                    <a:bodyPr/>
                    <a:lstStyle/>
                    <a:p>
                      <a:pPr indent="0" algn="l">
                        <a:spcAft>
                          <a:spcPts val="0"/>
                        </a:spcAft>
                        <a:tabLst>
                          <a:tab pos="342900" algn="l"/>
                          <a:tab pos="685800" algn="l"/>
                          <a:tab pos="1028700" algn="l"/>
                        </a:tabLst>
                      </a:pPr>
                      <a:r>
                        <a:rPr lang="en-GB" sz="1800">
                          <a:solidFill>
                            <a:srgbClr val="000000"/>
                          </a:solidFill>
                          <a:effectLst/>
                          <a:latin typeface="Arial"/>
                          <a:ea typeface="Times New Roman"/>
                          <a:cs typeface="Times New Roman"/>
                        </a:rPr>
                        <a:t>Automation to reduce operator workload with fewer operators and managers</a:t>
                      </a:r>
                    </a:p>
                  </a:txBody>
                  <a:tcPr marL="68580" marR="68580" marT="36195" marB="36195"/>
                </a:tc>
                <a:tc>
                  <a:txBody>
                    <a:bodyPr/>
                    <a:lstStyle/>
                    <a:p>
                      <a:pPr indent="0" algn="l">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Manual processes and spare operator/manager capacity to deal with problems</a:t>
                      </a:r>
                    </a:p>
                  </a:txBody>
                  <a:tcPr marL="68580" marR="68580" marT="36195" marB="36195"/>
                </a:tc>
                <a:extLst>
                  <a:ext uri="{0D108BD9-81ED-4DB2-BD59-A6C34878D82A}">
                    <a16:rowId xmlns:a16="http://schemas.microsoft.com/office/drawing/2014/main" xmlns="" val="10003"/>
                  </a:ext>
                </a:extLst>
              </a:tr>
              <a:tr h="748024">
                <a:tc>
                  <a:txBody>
                    <a:bodyPr/>
                    <a:lstStyle/>
                    <a:p>
                      <a:pPr indent="0" algn="l">
                        <a:spcAft>
                          <a:spcPts val="0"/>
                        </a:spcAft>
                        <a:tabLst>
                          <a:tab pos="342900" algn="l"/>
                          <a:tab pos="685800" algn="l"/>
                          <a:tab pos="1028700" algn="l"/>
                        </a:tabLst>
                      </a:pPr>
                      <a:r>
                        <a:rPr lang="en-GB" sz="1800">
                          <a:solidFill>
                            <a:srgbClr val="000000"/>
                          </a:solidFill>
                          <a:effectLst/>
                          <a:latin typeface="Arial"/>
                          <a:ea typeface="Times New Roman"/>
                          <a:cs typeface="Times New Roman"/>
                        </a:rPr>
                        <a:t>Role specialization</a:t>
                      </a:r>
                    </a:p>
                  </a:txBody>
                  <a:tcPr marL="68580" marR="68580" marT="36195" marB="36195"/>
                </a:tc>
                <a:tc>
                  <a:txBody>
                    <a:bodyPr/>
                    <a:lstStyle/>
                    <a:p>
                      <a:pPr indent="0" algn="l">
                        <a:spcAft>
                          <a:spcPts val="0"/>
                        </a:spcAft>
                        <a:tabLst>
                          <a:tab pos="342900" algn="l"/>
                          <a:tab pos="685800" algn="l"/>
                          <a:tab pos="1028700" algn="l"/>
                        </a:tabLst>
                      </a:pPr>
                      <a:r>
                        <a:rPr lang="en-GB" sz="1800" dirty="0">
                          <a:solidFill>
                            <a:srgbClr val="000000"/>
                          </a:solidFill>
                          <a:effectLst/>
                          <a:latin typeface="Arial"/>
                          <a:ea typeface="Times New Roman"/>
                          <a:cs typeface="Times New Roman"/>
                        </a:rPr>
                        <a:t>Role sharing</a:t>
                      </a:r>
                    </a:p>
                  </a:txBody>
                  <a:tcPr marL="68580" marR="68580" marT="36195" marB="36195"/>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1024692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Coping with failures</a:t>
            </a:r>
          </a:p>
        </p:txBody>
      </p:sp>
      <p:sp>
        <p:nvSpPr>
          <p:cNvPr id="3" name="Content Placeholder 2"/>
          <p:cNvSpPr>
            <a:spLocks noGrp="1"/>
          </p:cNvSpPr>
          <p:nvPr>
            <p:ph idx="1"/>
          </p:nvPr>
        </p:nvSpPr>
        <p:spPr/>
        <p:txBody>
          <a:bodyPr/>
          <a:lstStyle/>
          <a:p>
            <a:r>
              <a:rPr lang="en-GB" dirty="0"/>
              <a:t>What seems to be ‘inefficient’ practice often arises because people maintain redundant information or share information because they know this makes it easier to deal with problems when things go wrong. </a:t>
            </a:r>
          </a:p>
          <a:p>
            <a:r>
              <a:rPr lang="en-GB" dirty="0"/>
              <a:t>When things go wrong, operators and system managers can often recover the situation although this may sometimes mean that they have to break rules and ‘work around’ the defined process. </a:t>
            </a:r>
          </a:p>
          <a:p>
            <a:r>
              <a:rPr lang="en-GB" dirty="0"/>
              <a:t>You should therefore design operational processes to be flexible and adaptable. </a:t>
            </a:r>
          </a:p>
          <a:p>
            <a:pPr marL="0" indent="0">
              <a:buNone/>
            </a:pP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38</a:t>
            </a:fld>
            <a:endParaRPr lang="en-US"/>
          </a:p>
        </p:txBody>
      </p:sp>
    </p:spTree>
    <p:extLst>
      <p:ext uri="{BB962C8B-B14F-4D97-AF65-F5344CB8AC3E}">
        <p14:creationId xmlns:p14="http://schemas.microsoft.com/office/powerpoint/2010/main" val="35172299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provision and management</a:t>
            </a:r>
          </a:p>
        </p:txBody>
      </p:sp>
      <p:sp>
        <p:nvSpPr>
          <p:cNvPr id="3" name="Content Placeholder 2"/>
          <p:cNvSpPr>
            <a:spLocks noGrp="1"/>
          </p:cNvSpPr>
          <p:nvPr>
            <p:ph idx="1"/>
          </p:nvPr>
        </p:nvSpPr>
        <p:spPr/>
        <p:txBody>
          <a:bodyPr/>
          <a:lstStyle/>
          <a:p>
            <a:r>
              <a:rPr lang="en-GB" dirty="0"/>
              <a:t>To make a process more efficient, it may make sense to present operators with the information that they need, when they need it. </a:t>
            </a:r>
          </a:p>
          <a:p>
            <a:r>
              <a:rPr lang="en-GB" dirty="0"/>
              <a:t>If operators are only presented with information that the process designer thinks that they ‘need to know’ then they may be unable to detect problems that do not directly affect their immediate tasks. </a:t>
            </a:r>
          </a:p>
          <a:p>
            <a:r>
              <a:rPr lang="en-GB" dirty="0"/>
              <a:t>When things go wrong, the system operators do not have a broad picture of what is happening in the system, so it is more difficult for them to formulate strategies for dealing with problems.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39</a:t>
            </a:fld>
            <a:endParaRPr lang="en-US"/>
          </a:p>
        </p:txBody>
      </p:sp>
    </p:spTree>
    <p:extLst>
      <p:ext uri="{BB962C8B-B14F-4D97-AF65-F5344CB8AC3E}">
        <p14:creationId xmlns:p14="http://schemas.microsoft.com/office/powerpoint/2010/main" val="2964279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resilience ideas</a:t>
            </a:r>
          </a:p>
        </p:txBody>
      </p:sp>
      <p:sp>
        <p:nvSpPr>
          <p:cNvPr id="3" name="Content Placeholder 2"/>
          <p:cNvSpPr>
            <a:spLocks noGrp="1"/>
          </p:cNvSpPr>
          <p:nvPr>
            <p:ph idx="1"/>
          </p:nvPr>
        </p:nvSpPr>
        <p:spPr/>
        <p:txBody>
          <a:bodyPr/>
          <a:lstStyle/>
          <a:p>
            <a:r>
              <a:rPr lang="en-GB" dirty="0"/>
              <a:t>The idea that some of the services offered by a system are critical services whose failure could have serious human, social or economic effects.</a:t>
            </a:r>
          </a:p>
          <a:p>
            <a:r>
              <a:rPr lang="en-GB" dirty="0"/>
              <a:t>The idea that some events are disruptive and can affect the ability of a system to deliver its critical services. </a:t>
            </a:r>
          </a:p>
          <a:p>
            <a:r>
              <a:rPr lang="en-GB" dirty="0"/>
              <a:t>The idea that resilience is a judgment – there are no resilience metrics and resilience cannot be measured. The resilience of a system can only be assessed by experts, who can examine the system and its operational processes. </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a:t>
            </a:fld>
            <a:endParaRPr lang="en-US"/>
          </a:p>
        </p:txBody>
      </p:sp>
    </p:spTree>
    <p:extLst>
      <p:ext uri="{BB962C8B-B14F-4D97-AF65-F5344CB8AC3E}">
        <p14:creationId xmlns:p14="http://schemas.microsoft.com/office/powerpoint/2010/main" val="12215684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automation</a:t>
            </a:r>
          </a:p>
        </p:txBody>
      </p:sp>
      <p:sp>
        <p:nvSpPr>
          <p:cNvPr id="3" name="Content Placeholder 2"/>
          <p:cNvSpPr>
            <a:spLocks noGrp="1"/>
          </p:cNvSpPr>
          <p:nvPr>
            <p:ph idx="1"/>
          </p:nvPr>
        </p:nvSpPr>
        <p:spPr/>
        <p:txBody>
          <a:bodyPr/>
          <a:lstStyle/>
          <a:p>
            <a:r>
              <a:rPr lang="en-GB" dirty="0"/>
              <a:t>Process automation can have both positive and negative effects on system resilience. </a:t>
            </a:r>
          </a:p>
          <a:p>
            <a:r>
              <a:rPr lang="en-GB" dirty="0"/>
              <a:t>If the automated system works properly, it can detect problems, invoke cyberattack resistance if necessary and start automated recovery procedures. </a:t>
            </a:r>
          </a:p>
          <a:p>
            <a:r>
              <a:rPr lang="en-GB" dirty="0"/>
              <a:t>However, if the problem can’t be handled by the automated system, there are fewer people available to tackle the problem and the system may have been damaged by the process automation doing the wrong thing.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40</a:t>
            </a:fld>
            <a:endParaRPr lang="en-US"/>
          </a:p>
        </p:txBody>
      </p:sp>
    </p:spTree>
    <p:extLst>
      <p:ext uri="{BB962C8B-B14F-4D97-AF65-F5344CB8AC3E}">
        <p14:creationId xmlns:p14="http://schemas.microsoft.com/office/powerpoint/2010/main" val="26235561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Disadvantages of process automation</a:t>
            </a:r>
          </a:p>
        </p:txBody>
      </p:sp>
      <p:sp>
        <p:nvSpPr>
          <p:cNvPr id="3" name="Content Placeholder 2"/>
          <p:cNvSpPr>
            <a:spLocks noGrp="1"/>
          </p:cNvSpPr>
          <p:nvPr>
            <p:ph idx="1"/>
          </p:nvPr>
        </p:nvSpPr>
        <p:spPr/>
        <p:txBody>
          <a:bodyPr/>
          <a:lstStyle/>
          <a:p>
            <a:r>
              <a:rPr lang="en-GB" dirty="0"/>
              <a:t>Automated management systems may go wrong and take incorrect actions. As problems develop, the system may take unexpected actions that make the situation worse and which cannot be understood by the system managers.</a:t>
            </a:r>
          </a:p>
          <a:p>
            <a:r>
              <a:rPr lang="en-GB" dirty="0"/>
              <a:t>Problem solving is a collaborative process. If fewer managers are available, it is likely to take longer to work out a strategy to recover from a problem or cyberattack.  </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41</a:t>
            </a:fld>
            <a:endParaRPr lang="en-US"/>
          </a:p>
        </p:txBody>
      </p:sp>
    </p:spTree>
    <p:extLst>
      <p:ext uri="{BB962C8B-B14F-4D97-AF65-F5344CB8AC3E}">
        <p14:creationId xmlns:p14="http://schemas.microsoft.com/office/powerpoint/2010/main" val="20909519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4551"/>
            <a:ext cx="8229600" cy="1143000"/>
          </a:xfrm>
        </p:spPr>
        <p:txBody>
          <a:bodyPr/>
          <a:lstStyle/>
          <a:p>
            <a:pPr algn="ctr"/>
            <a:r>
              <a:rPr lang="en-US" dirty="0"/>
              <a:t>Resilient systems design</a:t>
            </a:r>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42</a:t>
            </a:fld>
            <a:endParaRPr lang="en-US"/>
          </a:p>
        </p:txBody>
      </p:sp>
    </p:spTree>
    <p:extLst>
      <p:ext uri="{BB962C8B-B14F-4D97-AF65-F5344CB8AC3E}">
        <p14:creationId xmlns:p14="http://schemas.microsoft.com/office/powerpoint/2010/main" val="23824687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Resilient systems design</a:t>
            </a:r>
          </a:p>
        </p:txBody>
      </p:sp>
      <p:sp>
        <p:nvSpPr>
          <p:cNvPr id="3" name="Content Placeholder 2"/>
          <p:cNvSpPr>
            <a:spLocks noGrp="1"/>
          </p:cNvSpPr>
          <p:nvPr>
            <p:ph idx="1"/>
          </p:nvPr>
        </p:nvSpPr>
        <p:spPr/>
        <p:txBody>
          <a:bodyPr/>
          <a:lstStyle/>
          <a:p>
            <a:r>
              <a:rPr lang="en-US" i="1" dirty="0">
                <a:solidFill>
                  <a:srgbClr val="FF0000"/>
                </a:solidFill>
              </a:rPr>
              <a:t>Identifying critical services and assets</a:t>
            </a:r>
            <a:r>
              <a:rPr lang="en-US" dirty="0">
                <a:solidFill>
                  <a:srgbClr val="FF0000"/>
                </a:solidFill>
              </a:rPr>
              <a:t> </a:t>
            </a:r>
          </a:p>
          <a:p>
            <a:pPr lvl="1"/>
            <a:r>
              <a:rPr lang="en-US" dirty="0">
                <a:solidFill>
                  <a:srgbClr val="00B0F0"/>
                </a:solidFill>
              </a:rPr>
              <a:t>Critical services and assets are those elements of the system that allow a system to fulfill its primary purpose. </a:t>
            </a:r>
          </a:p>
          <a:p>
            <a:pPr lvl="1"/>
            <a:r>
              <a:rPr lang="en-US" dirty="0"/>
              <a:t>For example, the critical services in a system that handles ambulance dispatch are those concerned with taking calls and dispatching ambulances.</a:t>
            </a:r>
            <a:endParaRPr lang="en-GB" dirty="0"/>
          </a:p>
          <a:p>
            <a:r>
              <a:rPr lang="en-GB" i="1" dirty="0">
                <a:solidFill>
                  <a:srgbClr val="FF0000"/>
                </a:solidFill>
              </a:rPr>
              <a:t>Designing system components that support problem recognition, resistance, recovery and reinstatement </a:t>
            </a:r>
          </a:p>
          <a:p>
            <a:pPr lvl="1"/>
            <a:r>
              <a:rPr lang="en-GB" dirty="0"/>
              <a:t>For example, in an ambulance dispatch system, a watchdog timer may be included to detect if the system is not responding to events.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43</a:t>
            </a:fld>
            <a:endParaRPr lang="en-US"/>
          </a:p>
        </p:txBody>
      </p:sp>
    </p:spTree>
    <p:extLst>
      <p:ext uri="{BB962C8B-B14F-4D97-AF65-F5344CB8AC3E}">
        <p14:creationId xmlns:p14="http://schemas.microsoft.com/office/powerpoint/2010/main" val="31280086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Survivable systems analysis</a:t>
            </a:r>
          </a:p>
        </p:txBody>
      </p:sp>
      <p:sp>
        <p:nvSpPr>
          <p:cNvPr id="3" name="Content Placeholder 2"/>
          <p:cNvSpPr>
            <a:spLocks noGrp="1"/>
          </p:cNvSpPr>
          <p:nvPr>
            <p:ph idx="1"/>
          </p:nvPr>
        </p:nvSpPr>
        <p:spPr/>
        <p:txBody>
          <a:bodyPr/>
          <a:lstStyle/>
          <a:p>
            <a:r>
              <a:rPr lang="en-US" i="1" dirty="0">
                <a:solidFill>
                  <a:srgbClr val="FF0000"/>
                </a:solidFill>
              </a:rPr>
              <a:t>System understanding</a:t>
            </a:r>
            <a:r>
              <a:rPr lang="en-US" dirty="0">
                <a:solidFill>
                  <a:srgbClr val="FF0000"/>
                </a:solidFill>
              </a:rPr>
              <a:t> </a:t>
            </a:r>
          </a:p>
          <a:p>
            <a:pPr lvl="1"/>
            <a:r>
              <a:rPr lang="en-US" dirty="0"/>
              <a:t>For an existing or proposed system, </a:t>
            </a:r>
            <a:r>
              <a:rPr lang="en-US" dirty="0">
                <a:solidFill>
                  <a:srgbClr val="00B0F0"/>
                </a:solidFill>
              </a:rPr>
              <a:t>review the goals of the system (sometimes called the mission objectives)</a:t>
            </a:r>
            <a:r>
              <a:rPr lang="en-US" dirty="0"/>
              <a:t>, the system requirements and the system architecture. </a:t>
            </a:r>
            <a:endParaRPr lang="en-GB" dirty="0"/>
          </a:p>
          <a:p>
            <a:r>
              <a:rPr lang="en-US" i="1" dirty="0">
                <a:solidFill>
                  <a:srgbClr val="FF0000"/>
                </a:solidFill>
              </a:rPr>
              <a:t>Critical service identification</a:t>
            </a:r>
            <a:r>
              <a:rPr lang="en-US" dirty="0">
                <a:solidFill>
                  <a:srgbClr val="FF0000"/>
                </a:solidFill>
              </a:rPr>
              <a:t> </a:t>
            </a:r>
          </a:p>
          <a:p>
            <a:pPr lvl="1"/>
            <a:r>
              <a:rPr lang="en-US" dirty="0"/>
              <a:t>The </a:t>
            </a:r>
            <a:r>
              <a:rPr lang="en-US" dirty="0">
                <a:solidFill>
                  <a:srgbClr val="00B0F0"/>
                </a:solidFill>
              </a:rPr>
              <a:t>services that must always be maintained </a:t>
            </a:r>
            <a:r>
              <a:rPr lang="en-US" dirty="0"/>
              <a:t>and the components that are required to maintain these services are identified.</a:t>
            </a:r>
            <a:endParaRPr lang="en-GB" dirty="0"/>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44</a:t>
            </a:fld>
            <a:endParaRPr lang="en-US"/>
          </a:p>
        </p:txBody>
      </p:sp>
    </p:spTree>
    <p:extLst>
      <p:ext uri="{BB962C8B-B14F-4D97-AF65-F5344CB8AC3E}">
        <p14:creationId xmlns:p14="http://schemas.microsoft.com/office/powerpoint/2010/main" val="16279981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Survivable systems analysis</a:t>
            </a:r>
          </a:p>
        </p:txBody>
      </p:sp>
      <p:sp>
        <p:nvSpPr>
          <p:cNvPr id="3" name="Content Placeholder 2"/>
          <p:cNvSpPr>
            <a:spLocks noGrp="1"/>
          </p:cNvSpPr>
          <p:nvPr>
            <p:ph idx="1"/>
          </p:nvPr>
        </p:nvSpPr>
        <p:spPr/>
        <p:txBody>
          <a:bodyPr/>
          <a:lstStyle/>
          <a:p>
            <a:r>
              <a:rPr lang="en-US" i="1" dirty="0">
                <a:solidFill>
                  <a:srgbClr val="FF0000"/>
                </a:solidFill>
              </a:rPr>
              <a:t>Attack simulation</a:t>
            </a:r>
            <a:r>
              <a:rPr lang="en-US" dirty="0">
                <a:solidFill>
                  <a:srgbClr val="FF0000"/>
                </a:solidFill>
              </a:rPr>
              <a:t> </a:t>
            </a:r>
          </a:p>
          <a:p>
            <a:pPr lvl="1"/>
            <a:r>
              <a:rPr lang="en-US" dirty="0">
                <a:solidFill>
                  <a:srgbClr val="00B0F0"/>
                </a:solidFill>
              </a:rPr>
              <a:t>Scenarios or use cases for possible attacks </a:t>
            </a:r>
            <a:r>
              <a:rPr lang="en-US" dirty="0"/>
              <a:t>are identified along with the system components that would be affected by these attacks.</a:t>
            </a:r>
            <a:r>
              <a:rPr lang="en-GB" dirty="0"/>
              <a:t> </a:t>
            </a:r>
          </a:p>
          <a:p>
            <a:r>
              <a:rPr lang="en-US" i="1" dirty="0">
                <a:solidFill>
                  <a:srgbClr val="FF0000"/>
                </a:solidFill>
              </a:rPr>
              <a:t>Survivability analysis</a:t>
            </a:r>
            <a:r>
              <a:rPr lang="en-US" dirty="0">
                <a:solidFill>
                  <a:srgbClr val="FF0000"/>
                </a:solidFill>
              </a:rPr>
              <a:t> </a:t>
            </a:r>
          </a:p>
          <a:p>
            <a:pPr lvl="1"/>
            <a:r>
              <a:rPr lang="en-US" dirty="0"/>
              <a:t>Components that are both essential and </a:t>
            </a:r>
            <a:r>
              <a:rPr lang="en-US" dirty="0" err="1" smtClean="0"/>
              <a:t>compromisable</a:t>
            </a:r>
            <a:r>
              <a:rPr lang="en-US" dirty="0" smtClean="0"/>
              <a:t> </a:t>
            </a:r>
            <a:r>
              <a:rPr lang="en-US" dirty="0"/>
              <a:t>by an attack are identified and </a:t>
            </a:r>
            <a:r>
              <a:rPr lang="en-US" dirty="0">
                <a:solidFill>
                  <a:srgbClr val="00B0F0"/>
                </a:solidFill>
              </a:rPr>
              <a:t>survivability strategies based on resistance, recognition and recovery are identified</a:t>
            </a:r>
            <a:r>
              <a:rPr lang="en-US" dirty="0"/>
              <a:t>.</a:t>
            </a:r>
            <a:r>
              <a:rPr lang="en-GB" dirty="0"/>
              <a:t>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45</a:t>
            </a:fld>
            <a:endParaRPr lang="en-US"/>
          </a:p>
        </p:txBody>
      </p:sp>
    </p:spTree>
    <p:extLst>
      <p:ext uri="{BB962C8B-B14F-4D97-AF65-F5344CB8AC3E}">
        <p14:creationId xmlns:p14="http://schemas.microsoft.com/office/powerpoint/2010/main" val="19000901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Stages in survivability analysis</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46</a:t>
            </a:fld>
            <a:endParaRPr lang="en-US"/>
          </a:p>
        </p:txBody>
      </p:sp>
      <p:pic>
        <p:nvPicPr>
          <p:cNvPr id="7" name="Picture 6" descr="Fig 14.8 Survivability analysi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1306" y="1927086"/>
            <a:ext cx="6039126" cy="4034542"/>
          </a:xfrm>
          <a:prstGeom prst="rect">
            <a:avLst/>
          </a:prstGeom>
        </p:spPr>
      </p:pic>
    </p:spTree>
    <p:extLst>
      <p:ext uri="{BB962C8B-B14F-4D97-AF65-F5344CB8AC3E}">
        <p14:creationId xmlns:p14="http://schemas.microsoft.com/office/powerpoint/2010/main" val="36311460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Problems for business systems</a:t>
            </a:r>
          </a:p>
        </p:txBody>
      </p:sp>
      <p:sp>
        <p:nvSpPr>
          <p:cNvPr id="3" name="Content Placeholder 2"/>
          <p:cNvSpPr>
            <a:spLocks noGrp="1"/>
          </p:cNvSpPr>
          <p:nvPr>
            <p:ph idx="1"/>
          </p:nvPr>
        </p:nvSpPr>
        <p:spPr/>
        <p:txBody>
          <a:bodyPr/>
          <a:lstStyle/>
          <a:p>
            <a:r>
              <a:rPr lang="en-US" dirty="0"/>
              <a:t>The fundamental problem with this approach to survivability analysis is that its starting point is the requirements and architecture documentation for a system. </a:t>
            </a:r>
          </a:p>
          <a:p>
            <a:r>
              <a:rPr lang="en-US" dirty="0"/>
              <a:t>However for business systems:</a:t>
            </a:r>
          </a:p>
          <a:p>
            <a:pPr lvl="1"/>
            <a:r>
              <a:rPr lang="en-US" dirty="0"/>
              <a:t>It is not explicitly related to the business requirements for resilience. I believe that these are a more appropriate starting point than technical system requirements.</a:t>
            </a:r>
            <a:endParaRPr lang="en-GB" dirty="0"/>
          </a:p>
          <a:p>
            <a:pPr lvl="1"/>
            <a:r>
              <a:rPr lang="en-GB" dirty="0"/>
              <a:t>It assumes that there is a detailed requirements statement for a system. In fact, </a:t>
            </a:r>
            <a:r>
              <a:rPr lang="en-US" dirty="0"/>
              <a:t>resilience may have to be ‘retrofitted’ to a system where there is no complete or up-to-date requirements document. </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47</a:t>
            </a:fld>
            <a:endParaRPr lang="en-US"/>
          </a:p>
        </p:txBody>
      </p:sp>
    </p:spTree>
    <p:extLst>
      <p:ext uri="{BB962C8B-B14F-4D97-AF65-F5344CB8AC3E}">
        <p14:creationId xmlns:p14="http://schemas.microsoft.com/office/powerpoint/2010/main" val="2673871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Resilience engineering</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48</a:t>
            </a:fld>
            <a:endParaRPr lang="en-US"/>
          </a:p>
        </p:txBody>
      </p:sp>
      <p:pic>
        <p:nvPicPr>
          <p:cNvPr id="7" name="Picture 6" descr="Fig 14.9 Resilience design.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1283" y="-2459728"/>
            <a:ext cx="10359029" cy="8905630"/>
          </a:xfrm>
          <a:prstGeom prst="rect">
            <a:avLst/>
          </a:prstGeom>
        </p:spPr>
      </p:pic>
    </p:spTree>
    <p:extLst>
      <p:ext uri="{BB962C8B-B14F-4D97-AF65-F5344CB8AC3E}">
        <p14:creationId xmlns:p14="http://schemas.microsoft.com/office/powerpoint/2010/main" val="17316128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Streams of work in resilience engineering</a:t>
            </a:r>
          </a:p>
        </p:txBody>
      </p:sp>
      <p:sp>
        <p:nvSpPr>
          <p:cNvPr id="3" name="Content Placeholder 2"/>
          <p:cNvSpPr>
            <a:spLocks noGrp="1"/>
          </p:cNvSpPr>
          <p:nvPr>
            <p:ph idx="1"/>
          </p:nvPr>
        </p:nvSpPr>
        <p:spPr/>
        <p:txBody>
          <a:bodyPr/>
          <a:lstStyle/>
          <a:p>
            <a:r>
              <a:rPr lang="en-US" dirty="0"/>
              <a:t>Identify business resilience requirements</a:t>
            </a:r>
          </a:p>
          <a:p>
            <a:r>
              <a:rPr lang="en-US" dirty="0"/>
              <a:t>Plan how to reinstate systems to their normal operating state</a:t>
            </a:r>
          </a:p>
          <a:p>
            <a:r>
              <a:rPr lang="en-US" dirty="0"/>
              <a:t>Identify system failures and cyberattacks that can compromise a system</a:t>
            </a:r>
          </a:p>
          <a:p>
            <a:r>
              <a:rPr lang="en-US" dirty="0"/>
              <a:t>Plan how to recover critical services quickly after damage or a cyberattack</a:t>
            </a:r>
          </a:p>
          <a:p>
            <a:r>
              <a:rPr lang="en-US" dirty="0"/>
              <a:t>Test all aspects of resilience planning</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49</a:t>
            </a:fld>
            <a:endParaRPr lang="en-US"/>
          </a:p>
        </p:txBody>
      </p:sp>
    </p:spTree>
    <p:extLst>
      <p:ext uri="{BB962C8B-B14F-4D97-AF65-F5344CB8AC3E}">
        <p14:creationId xmlns:p14="http://schemas.microsoft.com/office/powerpoint/2010/main" val="2884864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Resilience engineering assumptions</a:t>
            </a:r>
          </a:p>
        </p:txBody>
      </p:sp>
      <p:sp>
        <p:nvSpPr>
          <p:cNvPr id="3" name="Content Placeholder 2"/>
          <p:cNvSpPr>
            <a:spLocks noGrp="1"/>
          </p:cNvSpPr>
          <p:nvPr>
            <p:ph idx="1"/>
          </p:nvPr>
        </p:nvSpPr>
        <p:spPr/>
        <p:txBody>
          <a:bodyPr/>
          <a:lstStyle/>
          <a:p>
            <a:r>
              <a:rPr lang="en-GB" dirty="0"/>
              <a:t>Resilience engineering assumes that it is impossible to avoid system failures and so is concerned with limiting the costs of these failures and recovering from them.</a:t>
            </a:r>
          </a:p>
          <a:p>
            <a:r>
              <a:rPr lang="en-GB" dirty="0"/>
              <a:t>Resilience engineering assumes that good reliability engineering practices have been used to minimize the number of technical faults in a system. </a:t>
            </a:r>
          </a:p>
          <a:p>
            <a:r>
              <a:rPr lang="en-GB" dirty="0"/>
              <a:t>It therefore places more emphasis on limiting the number of system failures that arise from external events such as operator errors or cyberattacks.</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a:t>
            </a:fld>
            <a:endParaRPr lang="en-US"/>
          </a:p>
        </p:txBody>
      </p:sp>
    </p:spTree>
    <p:extLst>
      <p:ext uri="{BB962C8B-B14F-4D97-AF65-F5344CB8AC3E}">
        <p14:creationId xmlns:p14="http://schemas.microsoft.com/office/powerpoint/2010/main" val="8781463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Maintaining critical service availability</a:t>
            </a:r>
          </a:p>
        </p:txBody>
      </p:sp>
      <p:sp>
        <p:nvSpPr>
          <p:cNvPr id="3" name="Content Placeholder 2"/>
          <p:cNvSpPr>
            <a:spLocks noGrp="1"/>
          </p:cNvSpPr>
          <p:nvPr>
            <p:ph idx="1"/>
          </p:nvPr>
        </p:nvSpPr>
        <p:spPr/>
        <p:txBody>
          <a:bodyPr/>
          <a:lstStyle/>
          <a:p>
            <a:r>
              <a:rPr lang="en-US" dirty="0"/>
              <a:t>To maintain availability, you need to know:</a:t>
            </a:r>
          </a:p>
          <a:p>
            <a:pPr lvl="1"/>
            <a:r>
              <a:rPr lang="en-US" dirty="0">
                <a:solidFill>
                  <a:srgbClr val="FF0000"/>
                </a:solidFill>
              </a:rPr>
              <a:t>the system services that are the most critical for a business, </a:t>
            </a:r>
            <a:endParaRPr lang="en-GB" dirty="0">
              <a:solidFill>
                <a:srgbClr val="FF0000"/>
              </a:solidFill>
            </a:endParaRPr>
          </a:p>
          <a:p>
            <a:pPr lvl="1"/>
            <a:r>
              <a:rPr lang="en-US" dirty="0">
                <a:solidFill>
                  <a:srgbClr val="FF0000"/>
                </a:solidFill>
              </a:rPr>
              <a:t>the minimal quality of service that must be maintained,</a:t>
            </a:r>
            <a:endParaRPr lang="en-GB" dirty="0">
              <a:solidFill>
                <a:srgbClr val="FF0000"/>
              </a:solidFill>
            </a:endParaRPr>
          </a:p>
          <a:p>
            <a:pPr lvl="1"/>
            <a:r>
              <a:rPr lang="en-US" dirty="0">
                <a:solidFill>
                  <a:srgbClr val="FF0000"/>
                </a:solidFill>
              </a:rPr>
              <a:t>how these services might be compromised,</a:t>
            </a:r>
            <a:endParaRPr lang="en-GB" dirty="0">
              <a:solidFill>
                <a:srgbClr val="FF0000"/>
              </a:solidFill>
            </a:endParaRPr>
          </a:p>
          <a:p>
            <a:pPr lvl="1"/>
            <a:r>
              <a:rPr lang="en-US" dirty="0">
                <a:solidFill>
                  <a:srgbClr val="FF0000"/>
                </a:solidFill>
              </a:rPr>
              <a:t>how these services can be protected, </a:t>
            </a:r>
            <a:endParaRPr lang="en-GB" dirty="0">
              <a:solidFill>
                <a:srgbClr val="FF0000"/>
              </a:solidFill>
            </a:endParaRPr>
          </a:p>
          <a:p>
            <a:pPr lvl="1"/>
            <a:r>
              <a:rPr lang="en-US" dirty="0">
                <a:solidFill>
                  <a:srgbClr val="FF0000"/>
                </a:solidFill>
              </a:rPr>
              <a:t>how you can recover quickly if the services become unavailable.</a:t>
            </a:r>
          </a:p>
          <a:p>
            <a:r>
              <a:rPr lang="en-US" dirty="0"/>
              <a:t>Critical assets are identified during service analysis. </a:t>
            </a:r>
          </a:p>
          <a:p>
            <a:pPr lvl="1"/>
            <a:r>
              <a:rPr lang="en-US" dirty="0">
                <a:solidFill>
                  <a:srgbClr val="FF0000"/>
                </a:solidFill>
              </a:rPr>
              <a:t>Assets may be hardware, software, data or people.</a:t>
            </a:r>
            <a:endParaRPr lang="en-GB" dirty="0">
              <a:solidFill>
                <a:srgbClr val="FF0000"/>
              </a:solidFill>
            </a:endParaRPr>
          </a:p>
          <a:p>
            <a:pPr lvl="1"/>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50</a:t>
            </a:fld>
            <a:endParaRPr lang="en-US"/>
          </a:p>
        </p:txBody>
      </p:sp>
    </p:spTree>
    <p:extLst>
      <p:ext uri="{BB962C8B-B14F-4D97-AF65-F5344CB8AC3E}">
        <p14:creationId xmlns:p14="http://schemas.microsoft.com/office/powerpoint/2010/main" val="241669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Mentcare system resilience</a:t>
            </a:r>
          </a:p>
        </p:txBody>
      </p:sp>
      <p:sp>
        <p:nvSpPr>
          <p:cNvPr id="3" name="Content Placeholder 2"/>
          <p:cNvSpPr>
            <a:spLocks noGrp="1"/>
          </p:cNvSpPr>
          <p:nvPr>
            <p:ph idx="1"/>
          </p:nvPr>
        </p:nvSpPr>
        <p:spPr/>
        <p:txBody>
          <a:bodyPr/>
          <a:lstStyle/>
          <a:p>
            <a:r>
              <a:rPr lang="en-US" dirty="0"/>
              <a:t>The Mentcare system is a system used to support clinicians treating patients that suffer from mental health problems. </a:t>
            </a:r>
          </a:p>
          <a:p>
            <a:r>
              <a:rPr lang="en-US" dirty="0"/>
              <a:t>It provides patient information and records of consultations with doctors and nurses.</a:t>
            </a:r>
          </a:p>
          <a:p>
            <a:r>
              <a:rPr lang="en-US" dirty="0"/>
              <a:t>It includes checks that can flag patients who may be dangerous or suicidal.</a:t>
            </a:r>
          </a:p>
          <a:p>
            <a:r>
              <a:rPr lang="en-US" dirty="0"/>
              <a:t>Based on a client-server architecture.</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51</a:t>
            </a:fld>
            <a:endParaRPr lang="en-US"/>
          </a:p>
        </p:txBody>
      </p:sp>
    </p:spTree>
    <p:extLst>
      <p:ext uri="{BB962C8B-B14F-4D97-AF65-F5344CB8AC3E}">
        <p14:creationId xmlns:p14="http://schemas.microsoft.com/office/powerpoint/2010/main" val="4505471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Client-server architecture (Mentcare)</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52</a:t>
            </a:fld>
            <a:endParaRPr lang="en-US"/>
          </a:p>
        </p:txBody>
      </p:sp>
      <p:pic>
        <p:nvPicPr>
          <p:cNvPr id="7" name="Picture 6" descr="Fig 14.10 Mentcare architectur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8607" y="1700143"/>
            <a:ext cx="5543827" cy="4655855"/>
          </a:xfrm>
          <a:prstGeom prst="rect">
            <a:avLst/>
          </a:prstGeom>
        </p:spPr>
      </p:pic>
    </p:spTree>
    <p:extLst>
      <p:ext uri="{BB962C8B-B14F-4D97-AF65-F5344CB8AC3E}">
        <p14:creationId xmlns:p14="http://schemas.microsoft.com/office/powerpoint/2010/main" val="15865355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Mentcare services</a:t>
            </a:r>
          </a:p>
        </p:txBody>
      </p:sp>
      <p:sp>
        <p:nvSpPr>
          <p:cNvPr id="3" name="Content Placeholder 2"/>
          <p:cNvSpPr>
            <a:spLocks noGrp="1"/>
          </p:cNvSpPr>
          <p:nvPr>
            <p:ph idx="1"/>
          </p:nvPr>
        </p:nvSpPr>
        <p:spPr/>
        <p:txBody>
          <a:bodyPr/>
          <a:lstStyle/>
          <a:p>
            <a:r>
              <a:rPr lang="en-US" dirty="0"/>
              <a:t>An information service that provides information about a patient’s current diagnosis and treatment plan.</a:t>
            </a:r>
            <a:endParaRPr lang="en-GB" dirty="0"/>
          </a:p>
          <a:p>
            <a:r>
              <a:rPr lang="en-GB" dirty="0"/>
              <a:t>A warning service that highlights patients that could pose a danger to others or to themselves.</a:t>
            </a:r>
          </a:p>
          <a:p>
            <a:r>
              <a:rPr lang="en-GB" dirty="0"/>
              <a:t>Availability of the complete patient record is NOT a critical service as routine patient information is not normally required during consultations.</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53</a:t>
            </a:fld>
            <a:endParaRPr lang="en-US"/>
          </a:p>
        </p:txBody>
      </p:sp>
    </p:spTree>
    <p:extLst>
      <p:ext uri="{BB962C8B-B14F-4D97-AF65-F5344CB8AC3E}">
        <p14:creationId xmlns:p14="http://schemas.microsoft.com/office/powerpoint/2010/main" val="356461465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Assets required for normal service operation</a:t>
            </a:r>
          </a:p>
        </p:txBody>
      </p:sp>
      <p:sp>
        <p:nvSpPr>
          <p:cNvPr id="3" name="Content Placeholder 2"/>
          <p:cNvSpPr>
            <a:spLocks noGrp="1"/>
          </p:cNvSpPr>
          <p:nvPr>
            <p:ph idx="1"/>
          </p:nvPr>
        </p:nvSpPr>
        <p:spPr/>
        <p:txBody>
          <a:bodyPr/>
          <a:lstStyle/>
          <a:p>
            <a:r>
              <a:rPr lang="en-GB" dirty="0"/>
              <a:t>The patient record database that maintains all patient information.</a:t>
            </a:r>
          </a:p>
          <a:p>
            <a:r>
              <a:rPr lang="en-GB" dirty="0"/>
              <a:t>A database server that provides access to the database for local client computers.</a:t>
            </a:r>
          </a:p>
          <a:p>
            <a:r>
              <a:rPr lang="en-GB" dirty="0"/>
              <a:t>A network for client/server communication.</a:t>
            </a:r>
          </a:p>
          <a:p>
            <a:r>
              <a:rPr lang="en-GB" dirty="0"/>
              <a:t>Local laptop or desktop computers used by clinicians to access patient information.</a:t>
            </a:r>
          </a:p>
          <a:p>
            <a:r>
              <a:rPr lang="en-GB" dirty="0"/>
              <a:t>A set of rules to identify patients who are potentially dangerous and which can flag patient records. Client software that highlights dangerous patients to system users.</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54</a:t>
            </a:fld>
            <a:endParaRPr lang="en-US"/>
          </a:p>
        </p:txBody>
      </p:sp>
    </p:spTree>
    <p:extLst>
      <p:ext uri="{BB962C8B-B14F-4D97-AF65-F5344CB8AC3E}">
        <p14:creationId xmlns:p14="http://schemas.microsoft.com/office/powerpoint/2010/main" val="95702121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Adverse events</a:t>
            </a:r>
          </a:p>
        </p:txBody>
      </p:sp>
      <p:sp>
        <p:nvSpPr>
          <p:cNvPr id="3" name="Content Placeholder 2"/>
          <p:cNvSpPr>
            <a:spLocks noGrp="1"/>
          </p:cNvSpPr>
          <p:nvPr>
            <p:ph idx="1"/>
          </p:nvPr>
        </p:nvSpPr>
        <p:spPr/>
        <p:txBody>
          <a:bodyPr/>
          <a:lstStyle/>
          <a:p>
            <a:r>
              <a:rPr lang="en-GB" dirty="0"/>
              <a:t>Unavailability of the database server either through a system failure, a network failure or a denial of service cyberattack</a:t>
            </a:r>
          </a:p>
          <a:p>
            <a:r>
              <a:rPr lang="en-GB" dirty="0"/>
              <a:t>Deliberate or accidental corruption of the patient record database or the rules that define what is meant by a ‘dangerous patient’</a:t>
            </a:r>
          </a:p>
          <a:p>
            <a:r>
              <a:rPr lang="en-GB" dirty="0"/>
              <a:t> Infection of client computers with malware</a:t>
            </a:r>
          </a:p>
          <a:p>
            <a:r>
              <a:rPr lang="en-GB" dirty="0"/>
              <a:t>Access to client computers by unauthorized people who gain access to patient records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55</a:t>
            </a:fld>
            <a:endParaRPr lang="en-US"/>
          </a:p>
        </p:txBody>
      </p:sp>
    </p:spTree>
    <p:extLst>
      <p:ext uri="{BB962C8B-B14F-4D97-AF65-F5344CB8AC3E}">
        <p14:creationId xmlns:p14="http://schemas.microsoft.com/office/powerpoint/2010/main" val="9836174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Recognition and resistance strategies</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56</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281263230"/>
              </p:ext>
            </p:extLst>
          </p:nvPr>
        </p:nvGraphicFramePr>
        <p:xfrm>
          <a:off x="457200" y="1642663"/>
          <a:ext cx="8143253" cy="4761198"/>
        </p:xfrm>
        <a:graphic>
          <a:graphicData uri="http://schemas.openxmlformats.org/drawingml/2006/table">
            <a:tbl>
              <a:tblPr firstRow="1" bandRow="1">
                <a:tableStyleId>{5C22544A-7EE6-4342-B048-85BDC9FD1C3A}</a:tableStyleId>
              </a:tblPr>
              <a:tblGrid>
                <a:gridCol w="1917776">
                  <a:extLst>
                    <a:ext uri="{9D8B030D-6E8A-4147-A177-3AD203B41FA5}">
                      <a16:colId xmlns:a16="http://schemas.microsoft.com/office/drawing/2014/main" xmlns="" val="20000"/>
                    </a:ext>
                  </a:extLst>
                </a:gridCol>
                <a:gridCol w="1917776">
                  <a:extLst>
                    <a:ext uri="{9D8B030D-6E8A-4147-A177-3AD203B41FA5}">
                      <a16:colId xmlns:a16="http://schemas.microsoft.com/office/drawing/2014/main" xmlns="" val="20001"/>
                    </a:ext>
                  </a:extLst>
                </a:gridCol>
                <a:gridCol w="4307701">
                  <a:extLst>
                    <a:ext uri="{9D8B030D-6E8A-4147-A177-3AD203B41FA5}">
                      <a16:colId xmlns:a16="http://schemas.microsoft.com/office/drawing/2014/main" xmlns="" val="20002"/>
                    </a:ext>
                  </a:extLst>
                </a:gridCol>
              </a:tblGrid>
              <a:tr h="372078">
                <a:tc>
                  <a:txBody>
                    <a:bodyPr/>
                    <a:lstStyle/>
                    <a:p>
                      <a:pPr indent="0" algn="just">
                        <a:spcAft>
                          <a:spcPts val="0"/>
                        </a:spcAft>
                        <a:tabLst>
                          <a:tab pos="342900" algn="l"/>
                          <a:tab pos="685800" algn="l"/>
                          <a:tab pos="1028700" algn="l"/>
                        </a:tabLst>
                      </a:pPr>
                      <a:r>
                        <a:rPr lang="en-GB" sz="1200" b="1" dirty="0">
                          <a:solidFill>
                            <a:srgbClr val="000000"/>
                          </a:solidFill>
                          <a:effectLst/>
                          <a:latin typeface="Arial"/>
                          <a:ea typeface="Times New Roman"/>
                          <a:cs typeface="Times New Roman"/>
                        </a:rPr>
                        <a:t>Event</a:t>
                      </a:r>
                    </a:p>
                  </a:txBody>
                  <a:tcPr marL="68580" marR="68580" marT="0" marB="0"/>
                </a:tc>
                <a:tc>
                  <a:txBody>
                    <a:bodyPr/>
                    <a:lstStyle/>
                    <a:p>
                      <a:pPr indent="0" algn="just">
                        <a:spcAft>
                          <a:spcPts val="0"/>
                        </a:spcAft>
                        <a:tabLst>
                          <a:tab pos="342900" algn="l"/>
                          <a:tab pos="685800" algn="l"/>
                          <a:tab pos="1028700" algn="l"/>
                        </a:tabLst>
                      </a:pPr>
                      <a:r>
                        <a:rPr lang="en-GB" sz="1200" b="1" dirty="0">
                          <a:solidFill>
                            <a:srgbClr val="000000"/>
                          </a:solidFill>
                          <a:effectLst/>
                          <a:latin typeface="Arial"/>
                          <a:ea typeface="Times New Roman"/>
                          <a:cs typeface="Times New Roman"/>
                        </a:rPr>
                        <a:t>Recognition</a:t>
                      </a:r>
                    </a:p>
                  </a:txBody>
                  <a:tcPr marL="68580" marR="68580" marT="0" marB="0"/>
                </a:tc>
                <a:tc>
                  <a:txBody>
                    <a:bodyPr/>
                    <a:lstStyle/>
                    <a:p>
                      <a:pPr indent="0" algn="just">
                        <a:spcAft>
                          <a:spcPts val="0"/>
                        </a:spcAft>
                        <a:tabLst>
                          <a:tab pos="342900" algn="l"/>
                          <a:tab pos="685800" algn="l"/>
                          <a:tab pos="1028700" algn="l"/>
                        </a:tabLst>
                      </a:pPr>
                      <a:r>
                        <a:rPr lang="en-GB" sz="1200" b="1">
                          <a:solidFill>
                            <a:srgbClr val="000000"/>
                          </a:solidFill>
                          <a:effectLst/>
                          <a:latin typeface="Arial"/>
                          <a:ea typeface="Times New Roman"/>
                          <a:cs typeface="Times New Roman"/>
                        </a:rPr>
                        <a:t>Resistance</a:t>
                      </a:r>
                    </a:p>
                  </a:txBody>
                  <a:tcPr marL="68580" marR="68580" marT="0" marB="0"/>
                </a:tc>
                <a:extLst>
                  <a:ext uri="{0D108BD9-81ED-4DB2-BD59-A6C34878D82A}">
                    <a16:rowId xmlns:a16="http://schemas.microsoft.com/office/drawing/2014/main" xmlns="" val="10000"/>
                  </a:ext>
                </a:extLst>
              </a:tr>
              <a:tr h="868231">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Server unavailability</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Watchdog timer on client that times out if no response to client access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Text messages from system managers to clinical users</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Design system architecture to maintain local copies of critical information</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Provide peer-to-peer search across clients for patient data</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3. Provide staff with smart phones that can be used to access the network in the event of server failure</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4. Provide backup server</a:t>
                      </a:r>
                    </a:p>
                  </a:txBody>
                  <a:tcPr marL="68580" marR="68580" marT="0" marB="0"/>
                </a:tc>
                <a:extLst>
                  <a:ext uri="{0D108BD9-81ED-4DB2-BD59-A6C34878D82A}">
                    <a16:rowId xmlns:a16="http://schemas.microsoft.com/office/drawing/2014/main" xmlns="" val="10001"/>
                  </a:ext>
                </a:extLst>
              </a:tr>
              <a:tr h="868231">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Patient database corruption</a:t>
                      </a:r>
                    </a:p>
                  </a:txBody>
                  <a:tcPr marL="68580" marR="68580" marT="0" marB="0"/>
                </a:tc>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1. Record level cryptographic checksums</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2. Regular auto-checking of database integrity</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3. Reporting system for incorrect information</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 </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a:t>
                      </a:r>
                      <a:r>
                        <a:rPr lang="en-GB" sz="1200" dirty="0" err="1">
                          <a:solidFill>
                            <a:srgbClr val="000000"/>
                          </a:solidFill>
                          <a:effectLst/>
                          <a:latin typeface="Arial"/>
                          <a:ea typeface="Times New Roman"/>
                          <a:cs typeface="Times New Roman"/>
                        </a:rPr>
                        <a:t>Replayable</a:t>
                      </a:r>
                      <a:r>
                        <a:rPr lang="en-GB" sz="1200" dirty="0">
                          <a:solidFill>
                            <a:srgbClr val="000000"/>
                          </a:solidFill>
                          <a:effectLst/>
                          <a:latin typeface="Arial"/>
                          <a:ea typeface="Times New Roman"/>
                          <a:cs typeface="Times New Roman"/>
                        </a:rPr>
                        <a:t> transaction log to update database backup with recent transactions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Maintenance of local copies of patient information and software to restore database from local copies and backups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 </a:t>
                      </a:r>
                    </a:p>
                  </a:txBody>
                  <a:tcPr marL="68580" marR="68580" marT="0" marB="0"/>
                </a:tc>
                <a:extLst>
                  <a:ext uri="{0D108BD9-81ED-4DB2-BD59-A6C34878D82A}">
                    <a16:rowId xmlns:a16="http://schemas.microsoft.com/office/drawing/2014/main" xmlns="" val="10002"/>
                  </a:ext>
                </a:extLst>
              </a:tr>
              <a:tr h="868231">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Malware infection of client computers</a:t>
                      </a:r>
                    </a:p>
                  </a:txBody>
                  <a:tcPr marL="68580" marR="68580" marT="0" marB="0"/>
                </a:tc>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1. Reporting system so that computer users can report unusual behaviour.</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2. Automated malware checks on startup.</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Security awareness workshops for all system users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Disabling of USB ports on client computers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3. Automated system setup for new clients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4. Support access to system from mobile devices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5. Installation of security software</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 </a:t>
                      </a:r>
                    </a:p>
                  </a:txBody>
                  <a:tcPr marL="68580" marR="68580" marT="0" marB="0"/>
                </a:tc>
                <a:extLst>
                  <a:ext uri="{0D108BD9-81ED-4DB2-BD59-A6C34878D82A}">
                    <a16:rowId xmlns:a16="http://schemas.microsoft.com/office/drawing/2014/main" xmlns="" val="10003"/>
                  </a:ext>
                </a:extLst>
              </a:tr>
              <a:tr h="868231">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Unauthorized access to patient information</a:t>
                      </a:r>
                    </a:p>
                  </a:txBody>
                  <a:tcPr marL="68580" marR="68580" marT="0" marB="0"/>
                </a:tc>
                <a:tc>
                  <a:txBody>
                    <a:bodyPr/>
                    <a:lstStyle/>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1. Warning text messages from users about possible intruders</a:t>
                      </a:r>
                    </a:p>
                    <a:p>
                      <a:pPr indent="0" algn="l">
                        <a:spcAft>
                          <a:spcPts val="0"/>
                        </a:spcAft>
                        <a:tabLst>
                          <a:tab pos="342900" algn="l"/>
                          <a:tab pos="685800" algn="l"/>
                          <a:tab pos="1028700" algn="l"/>
                        </a:tabLst>
                      </a:pPr>
                      <a:r>
                        <a:rPr lang="en-GB" sz="1200">
                          <a:solidFill>
                            <a:srgbClr val="000000"/>
                          </a:solidFill>
                          <a:effectLst/>
                          <a:latin typeface="Arial"/>
                          <a:ea typeface="Times New Roman"/>
                          <a:cs typeface="Times New Roman"/>
                        </a:rPr>
                        <a:t>2. Log analysis for unusual activity</a:t>
                      </a:r>
                    </a:p>
                  </a:txBody>
                  <a:tcPr marL="68580" marR="68580" marT="0" marB="0"/>
                </a:tc>
                <a:tc>
                  <a:txBody>
                    <a:bodyPr/>
                    <a:lstStyle/>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1. Multi-level system authentication process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2. Disabling of USB ports on client computers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3. Access logging and real-time log analysis</a:t>
                      </a:r>
                    </a:p>
                    <a:p>
                      <a:pPr indent="0" algn="l">
                        <a:spcAft>
                          <a:spcPts val="0"/>
                        </a:spcAft>
                        <a:tabLst>
                          <a:tab pos="342900" algn="l"/>
                          <a:tab pos="685800" algn="l"/>
                          <a:tab pos="1028700" algn="l"/>
                        </a:tabLst>
                      </a:pPr>
                      <a:r>
                        <a:rPr lang="en-GB" sz="1200" dirty="0">
                          <a:solidFill>
                            <a:srgbClr val="000000"/>
                          </a:solidFill>
                          <a:effectLst/>
                          <a:latin typeface="Arial"/>
                          <a:ea typeface="Times New Roman"/>
                          <a:cs typeface="Times New Roman"/>
                        </a:rPr>
                        <a:t>4. Security awareness workshops for all system users</a:t>
                      </a:r>
                    </a:p>
                  </a:txBody>
                  <a:tcPr marL="68580" marR="68580" marT="0" marB="0"/>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8743263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Mentcare system resilience</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57</a:t>
            </a:fld>
            <a:endParaRPr lang="en-US"/>
          </a:p>
        </p:txBody>
      </p:sp>
      <p:pic>
        <p:nvPicPr>
          <p:cNvPr id="7" name="Picture 6" descr="Fig 14.12 Mentcare resilience architectur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5686" y="1577865"/>
            <a:ext cx="4967358" cy="4778485"/>
          </a:xfrm>
          <a:prstGeom prst="rect">
            <a:avLst/>
          </a:prstGeom>
        </p:spPr>
      </p:pic>
    </p:spTree>
    <p:extLst>
      <p:ext uri="{BB962C8B-B14F-4D97-AF65-F5344CB8AC3E}">
        <p14:creationId xmlns:p14="http://schemas.microsoft.com/office/powerpoint/2010/main" val="12127541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Architecture for resilience</a:t>
            </a:r>
          </a:p>
        </p:txBody>
      </p:sp>
      <p:sp>
        <p:nvSpPr>
          <p:cNvPr id="3" name="Content Placeholder 2"/>
          <p:cNvSpPr>
            <a:spLocks noGrp="1"/>
          </p:cNvSpPr>
          <p:nvPr>
            <p:ph idx="1"/>
          </p:nvPr>
        </p:nvSpPr>
        <p:spPr/>
        <p:txBody>
          <a:bodyPr/>
          <a:lstStyle/>
          <a:p>
            <a:r>
              <a:rPr lang="en-GB" dirty="0"/>
              <a:t>Summary patient records that are maintained on local client computers. </a:t>
            </a:r>
          </a:p>
          <a:p>
            <a:pPr lvl="1"/>
            <a:r>
              <a:rPr lang="en-GB" dirty="0"/>
              <a:t>The local computers can communicate directly with each other and exchange information using either the system network or using an </a:t>
            </a:r>
            <a:r>
              <a:rPr lang="en-GB" i="1" dirty="0"/>
              <a:t>ad hoc</a:t>
            </a:r>
            <a:r>
              <a:rPr lang="en-GB" dirty="0"/>
              <a:t> network created using mobile phones. If the database is unavailable, doctors and nurses can still access essential patient information. </a:t>
            </a:r>
          </a:p>
          <a:p>
            <a:r>
              <a:rPr lang="en-GB" dirty="0"/>
              <a:t>A backup server to allow for main server failure. </a:t>
            </a:r>
          </a:p>
          <a:p>
            <a:pPr lvl="1"/>
            <a:r>
              <a:rPr lang="en-GB" dirty="0"/>
              <a:t>This server is responsible for taking regular snapshots of the database as backups. In the event of the failure of the main server, it can also act as the main server for the whole system.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58</a:t>
            </a:fld>
            <a:endParaRPr lang="en-US"/>
          </a:p>
        </p:txBody>
      </p:sp>
    </p:spTree>
    <p:extLst>
      <p:ext uri="{BB962C8B-B14F-4D97-AF65-F5344CB8AC3E}">
        <p14:creationId xmlns:p14="http://schemas.microsoft.com/office/powerpoint/2010/main" val="13273703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Architecture for resilience</a:t>
            </a:r>
          </a:p>
        </p:txBody>
      </p:sp>
      <p:sp>
        <p:nvSpPr>
          <p:cNvPr id="3" name="Content Placeholder 2"/>
          <p:cNvSpPr>
            <a:spLocks noGrp="1"/>
          </p:cNvSpPr>
          <p:nvPr>
            <p:ph idx="1"/>
          </p:nvPr>
        </p:nvSpPr>
        <p:spPr/>
        <p:txBody>
          <a:bodyPr/>
          <a:lstStyle/>
          <a:p>
            <a:r>
              <a:rPr lang="en-GB" dirty="0"/>
              <a:t>Database integrity checking and recovery software. </a:t>
            </a:r>
          </a:p>
          <a:p>
            <a:pPr lvl="1"/>
            <a:r>
              <a:rPr lang="en-GB" dirty="0"/>
              <a:t>Integrity checking runs as a background task checking for signs of database corruption. If corruption is discovered, it can automatically initiate the recovery of some or all of the data from backups. The transaction log allows these backups to be updated with details of recent changes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59</a:t>
            </a:fld>
            <a:endParaRPr lang="en-US"/>
          </a:p>
        </p:txBody>
      </p:sp>
    </p:spTree>
    <p:extLst>
      <p:ext uri="{BB962C8B-B14F-4D97-AF65-F5344CB8AC3E}">
        <p14:creationId xmlns:p14="http://schemas.microsoft.com/office/powerpoint/2010/main" val="2745051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Resilience activities</a:t>
            </a:r>
          </a:p>
        </p:txBody>
      </p:sp>
      <p:sp>
        <p:nvSpPr>
          <p:cNvPr id="3" name="Content Placeholder 2"/>
          <p:cNvSpPr>
            <a:spLocks noGrp="1"/>
          </p:cNvSpPr>
          <p:nvPr>
            <p:ph idx="1"/>
          </p:nvPr>
        </p:nvSpPr>
        <p:spPr/>
        <p:txBody>
          <a:bodyPr/>
          <a:lstStyle/>
          <a:p>
            <a:r>
              <a:rPr lang="en-GB" i="1" dirty="0">
                <a:solidFill>
                  <a:srgbClr val="FF0000"/>
                </a:solidFill>
              </a:rPr>
              <a:t>Recognition</a:t>
            </a:r>
            <a:r>
              <a:rPr lang="en-GB" dirty="0">
                <a:solidFill>
                  <a:srgbClr val="FF0000"/>
                </a:solidFill>
              </a:rPr>
              <a:t> </a:t>
            </a:r>
            <a:r>
              <a:rPr lang="en-GB" dirty="0"/>
              <a:t>The system or its operators should recognise early indications of system failure. </a:t>
            </a:r>
          </a:p>
          <a:p>
            <a:r>
              <a:rPr lang="en-GB" i="1" dirty="0">
                <a:solidFill>
                  <a:srgbClr val="FF0000"/>
                </a:solidFill>
              </a:rPr>
              <a:t>Resistance</a:t>
            </a:r>
            <a:r>
              <a:rPr lang="en-GB" dirty="0">
                <a:solidFill>
                  <a:srgbClr val="FF0000"/>
                </a:solidFill>
              </a:rPr>
              <a:t> </a:t>
            </a:r>
            <a:r>
              <a:rPr lang="en-GB" dirty="0"/>
              <a:t>If the symptoms of a problem or cyberattack are detected early, then resistance strategies may be used to reduce the probability that the system will fail. </a:t>
            </a:r>
          </a:p>
          <a:p>
            <a:r>
              <a:rPr lang="en-GB" i="1" dirty="0">
                <a:solidFill>
                  <a:srgbClr val="FF0000"/>
                </a:solidFill>
              </a:rPr>
              <a:t>Recovery</a:t>
            </a:r>
            <a:r>
              <a:rPr lang="en-GB" dirty="0">
                <a:solidFill>
                  <a:srgbClr val="FF0000"/>
                </a:solidFill>
              </a:rPr>
              <a:t> </a:t>
            </a:r>
            <a:r>
              <a:rPr lang="en-GB" dirty="0"/>
              <a:t>If a failure occurs, the recovery activity ensures that critical system services are restored quickly so that system users are not badly affected by failure. </a:t>
            </a:r>
          </a:p>
          <a:p>
            <a:r>
              <a:rPr lang="en-GB" i="1" dirty="0">
                <a:solidFill>
                  <a:srgbClr val="FF0000"/>
                </a:solidFill>
              </a:rPr>
              <a:t>Reinstatement</a:t>
            </a:r>
            <a:r>
              <a:rPr lang="en-GB" dirty="0">
                <a:solidFill>
                  <a:srgbClr val="FF0000"/>
                </a:solidFill>
              </a:rPr>
              <a:t> </a:t>
            </a:r>
            <a:r>
              <a:rPr lang="en-GB" dirty="0"/>
              <a:t>In this final activity, all of the system services are restored and normal system operation can continue. </a:t>
            </a:r>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6</a:t>
            </a:fld>
            <a:endParaRPr lang="en-US"/>
          </a:p>
        </p:txBody>
      </p:sp>
    </p:spTree>
    <p:extLst>
      <p:ext uri="{BB962C8B-B14F-4D97-AF65-F5344CB8AC3E}">
        <p14:creationId xmlns:p14="http://schemas.microsoft.com/office/powerpoint/2010/main" val="3289468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service maintenance</a:t>
            </a:r>
          </a:p>
        </p:txBody>
      </p:sp>
      <p:sp>
        <p:nvSpPr>
          <p:cNvPr id="3" name="Content Placeholder 2"/>
          <p:cNvSpPr>
            <a:spLocks noGrp="1"/>
          </p:cNvSpPr>
          <p:nvPr>
            <p:ph idx="1"/>
          </p:nvPr>
        </p:nvSpPr>
        <p:spPr/>
        <p:txBody>
          <a:bodyPr/>
          <a:lstStyle/>
          <a:p>
            <a:r>
              <a:rPr lang="en-GB" dirty="0"/>
              <a:t>By downloading information to the client at the start of a clinic session, the consultation can continue without server access. </a:t>
            </a:r>
          </a:p>
          <a:p>
            <a:pPr lvl="1"/>
            <a:r>
              <a:rPr lang="en-GB" dirty="0"/>
              <a:t>Only the information about the patients who are scheduled to attend consultations that day needs to be downloaded. </a:t>
            </a:r>
          </a:p>
          <a:p>
            <a:r>
              <a:rPr lang="en-GB" dirty="0"/>
              <a:t>The service that provides a warning to staff of patients that may be dangerous can be implemented using this approach. </a:t>
            </a:r>
          </a:p>
          <a:p>
            <a:pPr lvl="1"/>
            <a:r>
              <a:rPr lang="en-GB" dirty="0"/>
              <a:t>The records of possibly patients who may harm themselves or others are identified before the download process. When clinical staff access these records, the software can highlight them to indicate that this is a patient that requires special care. </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60</a:t>
            </a:fld>
            <a:endParaRPr lang="en-US"/>
          </a:p>
        </p:txBody>
      </p:sp>
    </p:spTree>
    <p:extLst>
      <p:ext uri="{BB962C8B-B14F-4D97-AF65-F5344CB8AC3E}">
        <p14:creationId xmlns:p14="http://schemas.microsoft.com/office/powerpoint/2010/main" val="26569338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Risks to confidentiality</a:t>
            </a:r>
          </a:p>
        </p:txBody>
      </p:sp>
      <p:sp>
        <p:nvSpPr>
          <p:cNvPr id="3" name="Content Placeholder 2"/>
          <p:cNvSpPr>
            <a:spLocks noGrp="1"/>
          </p:cNvSpPr>
          <p:nvPr>
            <p:ph idx="1"/>
          </p:nvPr>
        </p:nvSpPr>
        <p:spPr/>
        <p:txBody>
          <a:bodyPr/>
          <a:lstStyle/>
          <a:p>
            <a:r>
              <a:rPr lang="en-US" dirty="0"/>
              <a:t>To minimize risks to confidentiality that arise from multiple copies of information on laptops:</a:t>
            </a:r>
          </a:p>
          <a:p>
            <a:pPr lvl="1"/>
            <a:r>
              <a:rPr lang="en-GB" dirty="0"/>
              <a:t>Only download the summary records of patients who are scheduled to attend a clinic. This limits the numbers of records that could be compromised.</a:t>
            </a:r>
          </a:p>
          <a:p>
            <a:pPr lvl="1"/>
            <a:r>
              <a:rPr lang="en-GB" dirty="0"/>
              <a:t>Encrypt the disk on local client computers. An attacker who does not have the encryption key cannot read the disk if they gain access to the computer.</a:t>
            </a:r>
          </a:p>
          <a:p>
            <a:pPr lvl="1"/>
            <a:r>
              <a:rPr lang="en-GB" dirty="0"/>
              <a:t>Securely delete the downloaded information at the end of a clinic session. This further reduces the chances of an attacker gaining access to confidential information. </a:t>
            </a:r>
          </a:p>
          <a:p>
            <a:pPr lvl="1"/>
            <a:r>
              <a:rPr lang="en-GB" dirty="0"/>
              <a:t>Ensure that all network transactions are encrypted. If an attacker intercepts these transactions, they cannot get access to the information.</a:t>
            </a:r>
          </a:p>
          <a:p>
            <a:pPr lvl="1"/>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61</a:t>
            </a:fld>
            <a:endParaRPr lang="en-US"/>
          </a:p>
        </p:txBody>
      </p:sp>
    </p:spTree>
    <p:extLst>
      <p:ext uri="{BB962C8B-B14F-4D97-AF65-F5344CB8AC3E}">
        <p14:creationId xmlns:p14="http://schemas.microsoft.com/office/powerpoint/2010/main" val="262881576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Contrasting </a:t>
            </a:r>
            <a:r>
              <a:rPr lang="en-CA" dirty="0" err="1" smtClean="0"/>
              <a:t>Ch</a:t>
            </a:r>
            <a:r>
              <a:rPr lang="en-CA" dirty="0" smtClean="0"/>
              <a:t> 10 to 14</a:t>
            </a:r>
            <a:endParaRPr lang="en-US" dirty="0"/>
          </a:p>
        </p:txBody>
      </p:sp>
      <p:sp>
        <p:nvSpPr>
          <p:cNvPr id="3" name="Content Placeholder 2"/>
          <p:cNvSpPr>
            <a:spLocks noGrp="1"/>
          </p:cNvSpPr>
          <p:nvPr>
            <p:ph idx="1"/>
          </p:nvPr>
        </p:nvSpPr>
        <p:spPr>
          <a:xfrm>
            <a:off x="457200" y="1600200"/>
            <a:ext cx="8229600" cy="4756150"/>
          </a:xfrm>
        </p:spPr>
        <p:txBody>
          <a:bodyPr/>
          <a:lstStyle/>
          <a:p>
            <a:r>
              <a:rPr lang="en-CA" dirty="0" smtClean="0">
                <a:solidFill>
                  <a:srgbClr val="FF0000"/>
                </a:solidFill>
              </a:rPr>
              <a:t>Dependable</a:t>
            </a:r>
          </a:p>
          <a:p>
            <a:pPr lvl="1"/>
            <a:r>
              <a:rPr lang="en-CA" dirty="0" smtClean="0"/>
              <a:t>System does what it supposed to do, when it is supposed to.</a:t>
            </a:r>
          </a:p>
          <a:p>
            <a:r>
              <a:rPr lang="en-CA" dirty="0" smtClean="0">
                <a:solidFill>
                  <a:srgbClr val="FF0000"/>
                </a:solidFill>
              </a:rPr>
              <a:t>Reliable</a:t>
            </a:r>
            <a:r>
              <a:rPr lang="en-CA" dirty="0" smtClean="0"/>
              <a:t> </a:t>
            </a:r>
          </a:p>
          <a:p>
            <a:pPr lvl="1"/>
            <a:r>
              <a:rPr lang="en-CA" dirty="0" smtClean="0"/>
              <a:t>System delivers accurate response devoid of faults</a:t>
            </a:r>
          </a:p>
          <a:p>
            <a:r>
              <a:rPr lang="en-CA" dirty="0" smtClean="0">
                <a:solidFill>
                  <a:srgbClr val="FF0000"/>
                </a:solidFill>
              </a:rPr>
              <a:t>Safe</a:t>
            </a:r>
          </a:p>
          <a:p>
            <a:pPr lvl="1"/>
            <a:r>
              <a:rPr lang="en-CA" dirty="0" smtClean="0"/>
              <a:t>System will always be safe protecting people and assets from harm</a:t>
            </a:r>
          </a:p>
          <a:p>
            <a:r>
              <a:rPr lang="en-CA" dirty="0" smtClean="0">
                <a:solidFill>
                  <a:srgbClr val="FF0000"/>
                </a:solidFill>
              </a:rPr>
              <a:t>Secure</a:t>
            </a:r>
          </a:p>
          <a:p>
            <a:pPr lvl="1"/>
            <a:r>
              <a:rPr lang="en-CA" dirty="0" smtClean="0"/>
              <a:t>System will be protected from intentional harm</a:t>
            </a:r>
          </a:p>
          <a:p>
            <a:r>
              <a:rPr lang="en-CA" dirty="0" smtClean="0">
                <a:solidFill>
                  <a:srgbClr val="FF0000"/>
                </a:solidFill>
              </a:rPr>
              <a:t>Resilient</a:t>
            </a:r>
          </a:p>
          <a:p>
            <a:pPr lvl="1"/>
            <a:r>
              <a:rPr lang="en-CA" dirty="0" smtClean="0"/>
              <a:t>System will withstand and recover from faults.</a:t>
            </a:r>
            <a:endParaRPr lang="en-US" dirty="0"/>
          </a:p>
        </p:txBody>
      </p:sp>
      <p:sp>
        <p:nvSpPr>
          <p:cNvPr id="4" name="Date Placeholder 3"/>
          <p:cNvSpPr>
            <a:spLocks noGrp="1"/>
          </p:cNvSpPr>
          <p:nvPr>
            <p:ph type="dt" sz="half" idx="10"/>
          </p:nvPr>
        </p:nvSpPr>
        <p:spPr/>
        <p:txBody>
          <a:bodyPr/>
          <a:lstStyle/>
          <a:p>
            <a:r>
              <a:rPr lang="en-GB" smtClean="0"/>
              <a:t>13/11/2014</a:t>
            </a:r>
            <a:endParaRPr lang="en-US"/>
          </a:p>
        </p:txBody>
      </p:sp>
      <p:sp>
        <p:nvSpPr>
          <p:cNvPr id="5" name="Footer Placeholder 4"/>
          <p:cNvSpPr>
            <a:spLocks noGrp="1"/>
          </p:cNvSpPr>
          <p:nvPr>
            <p:ph type="ftr" sz="quarter" idx="11"/>
          </p:nvPr>
        </p:nvSpPr>
        <p:spPr/>
        <p:txBody>
          <a:bodyPr/>
          <a:lstStyle/>
          <a:p>
            <a:r>
              <a:rPr lang="en-US" smtClean="0"/>
              <a:t>Chapter 15 Resilience engineering</a:t>
            </a:r>
            <a:endParaRPr lang="en-US"/>
          </a:p>
        </p:txBody>
      </p:sp>
      <p:sp>
        <p:nvSpPr>
          <p:cNvPr id="6" name="Slide Number Placeholder 5"/>
          <p:cNvSpPr>
            <a:spLocks noGrp="1"/>
          </p:cNvSpPr>
          <p:nvPr>
            <p:ph type="sldNum" sz="quarter" idx="12"/>
          </p:nvPr>
        </p:nvSpPr>
        <p:spPr/>
        <p:txBody>
          <a:bodyPr/>
          <a:lstStyle/>
          <a:p>
            <a:fld id="{EC83099C-5FA5-B04A-B819-64718E2A253A}" type="slidenum">
              <a:rPr lang="en-US" smtClean="0"/>
              <a:pPr/>
              <a:t>62</a:t>
            </a:fld>
            <a:endParaRPr lang="en-US"/>
          </a:p>
        </p:txBody>
      </p:sp>
    </p:spTree>
    <p:extLst>
      <p:ext uri="{BB962C8B-B14F-4D97-AF65-F5344CB8AC3E}">
        <p14:creationId xmlns:p14="http://schemas.microsoft.com/office/powerpoint/2010/main" val="193553081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idx="1"/>
          </p:nvPr>
        </p:nvSpPr>
        <p:spPr/>
        <p:txBody>
          <a:bodyPr/>
          <a:lstStyle/>
          <a:p>
            <a:r>
              <a:rPr lang="en-GB" dirty="0"/>
              <a:t>Resilience is a judgment of how well a system can maintain the continuity of its critical services in the presence of disruptive events. </a:t>
            </a:r>
          </a:p>
          <a:p>
            <a:r>
              <a:rPr lang="en-GB" dirty="0"/>
              <a:t>Resilience should be based on the 4 R’s model – recognition, resistance, recovery and reinstatement. </a:t>
            </a:r>
          </a:p>
          <a:p>
            <a:r>
              <a:rPr lang="en-GB" dirty="0"/>
              <a:t>Resilience planning should be based on the assumption of cyberattacks by malicious insiders and outsiders and that some of these attacks will be successful.</a:t>
            </a:r>
          </a:p>
          <a:p>
            <a:r>
              <a:rPr lang="en-GB" dirty="0"/>
              <a:t>Systems should be designed with defensive layers of different types. These layers trap human and technical failures and help </a:t>
            </a:r>
            <a:r>
              <a:rPr lang="en-GB"/>
              <a:t>resist cyberattacks.</a:t>
            </a:r>
            <a:endParaRPr lang="en-GB" dirty="0"/>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63</a:t>
            </a:fld>
            <a:endParaRPr lang="en-US"/>
          </a:p>
        </p:txBody>
      </p:sp>
    </p:spTree>
    <p:extLst>
      <p:ext uri="{BB962C8B-B14F-4D97-AF65-F5344CB8AC3E}">
        <p14:creationId xmlns:p14="http://schemas.microsoft.com/office/powerpoint/2010/main" val="284285786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idx="1"/>
          </p:nvPr>
        </p:nvSpPr>
        <p:spPr/>
        <p:txBody>
          <a:bodyPr/>
          <a:lstStyle/>
          <a:p>
            <a:r>
              <a:rPr lang="en-GB" dirty="0"/>
              <a:t>To allow system operators and managers to cope with problems, processes should be flexible and adaptable. Process automation can make it more difficult for people to cope with problems.</a:t>
            </a:r>
          </a:p>
          <a:p>
            <a:r>
              <a:rPr lang="en-GB" dirty="0"/>
              <a:t>Business resilience requirements should be the starting point for designing systems for resilience.  To achieve system resilience, you have to focus on recognition and recovery from problems, recovery of critical services and assets and reinstatement of the system.</a:t>
            </a:r>
          </a:p>
          <a:p>
            <a:r>
              <a:rPr lang="en-GB" dirty="0"/>
              <a:t>An important part of design for resilience is identifying critical services. Systems should be designed so that these services are protected and, in the event of failure, recovered as quickly as possible.</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64</a:t>
            </a:fld>
            <a:endParaRPr lang="en-US"/>
          </a:p>
        </p:txBody>
      </p:sp>
    </p:spTree>
    <p:extLst>
      <p:ext uri="{BB962C8B-B14F-4D97-AF65-F5344CB8AC3E}">
        <p14:creationId xmlns:p14="http://schemas.microsoft.com/office/powerpoint/2010/main" val="3473482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Resistance</a:t>
            </a:r>
          </a:p>
        </p:txBody>
      </p:sp>
      <p:sp>
        <p:nvSpPr>
          <p:cNvPr id="3" name="Content Placeholder 2"/>
          <p:cNvSpPr>
            <a:spLocks noGrp="1"/>
          </p:cNvSpPr>
          <p:nvPr>
            <p:ph idx="1"/>
          </p:nvPr>
        </p:nvSpPr>
        <p:spPr/>
        <p:txBody>
          <a:bodyPr/>
          <a:lstStyle/>
          <a:p>
            <a:r>
              <a:rPr lang="en-GB" dirty="0"/>
              <a:t>Resistance strategies may focus on isolating critical parts of the system so that they are unaffected by problems elsewhere. </a:t>
            </a:r>
          </a:p>
          <a:p>
            <a:r>
              <a:rPr lang="en-GB" dirty="0"/>
              <a:t>Resistance includes proactive resistance where defences are included in a system to trap problems and reactive resistance where actions are taken when a problem is discovered.  </a:t>
            </a:r>
          </a:p>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7</a:t>
            </a:fld>
            <a:endParaRPr lang="en-US"/>
          </a:p>
        </p:txBody>
      </p:sp>
    </p:spTree>
    <p:extLst>
      <p:ext uri="{BB962C8B-B14F-4D97-AF65-F5344CB8AC3E}">
        <p14:creationId xmlns:p14="http://schemas.microsoft.com/office/powerpoint/2010/main" val="1842501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Resilience activities</a:t>
            </a:r>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8</a:t>
            </a:fld>
            <a:endParaRPr lang="en-US"/>
          </a:p>
        </p:txBody>
      </p:sp>
      <p:pic>
        <p:nvPicPr>
          <p:cNvPr id="7" name="Picture 6" descr="Fig 14.1 Resilience activities.eps"/>
          <p:cNvPicPr>
            <a:picLocks noChangeAspect="1"/>
          </p:cNvPicPr>
          <p:nvPr/>
        </p:nvPicPr>
        <p:blipFill rotWithShape="1">
          <a:blip r:embed="rId2">
            <a:extLst>
              <a:ext uri="{28A0092B-C50C-407E-A947-70E740481C1C}">
                <a14:useLocalDpi xmlns:a14="http://schemas.microsoft.com/office/drawing/2010/main" val="0"/>
              </a:ext>
            </a:extLst>
          </a:blip>
          <a:srcRect l="9627" t="39655"/>
          <a:stretch/>
        </p:blipFill>
        <p:spPr>
          <a:xfrm>
            <a:off x="108543" y="1881465"/>
            <a:ext cx="8785415" cy="3574014"/>
          </a:xfrm>
          <a:prstGeom prst="rect">
            <a:avLst/>
          </a:prstGeom>
        </p:spPr>
      </p:pic>
    </p:spTree>
    <p:extLst>
      <p:ext uri="{BB962C8B-B14F-4D97-AF65-F5344CB8AC3E}">
        <p14:creationId xmlns:p14="http://schemas.microsoft.com/office/powerpoint/2010/main" val="3254596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51421"/>
            <a:ext cx="8229600" cy="1143000"/>
          </a:xfrm>
        </p:spPr>
        <p:txBody>
          <a:bodyPr/>
          <a:lstStyle/>
          <a:p>
            <a:pPr algn="ctr"/>
            <a:r>
              <a:rPr lang="en-US" dirty="0"/>
              <a:t>Cybersecurity</a:t>
            </a:r>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r>
              <a:rPr lang="en-GB"/>
              <a:t>13/11/2014</a:t>
            </a:r>
            <a:endParaRPr lang="en-US"/>
          </a:p>
        </p:txBody>
      </p:sp>
      <p:sp>
        <p:nvSpPr>
          <p:cNvPr id="5" name="Footer Placeholder 4"/>
          <p:cNvSpPr>
            <a:spLocks noGrp="1"/>
          </p:cNvSpPr>
          <p:nvPr>
            <p:ph type="ftr" sz="quarter" idx="11"/>
          </p:nvPr>
        </p:nvSpPr>
        <p:spPr/>
        <p:txBody>
          <a:bodyPr/>
          <a:lstStyle/>
          <a:p>
            <a:r>
              <a:rPr lang="en-US"/>
              <a:t>Chapter 15 Resilience engineering</a:t>
            </a:r>
          </a:p>
        </p:txBody>
      </p:sp>
      <p:sp>
        <p:nvSpPr>
          <p:cNvPr id="6" name="Slide Number Placeholder 5"/>
          <p:cNvSpPr>
            <a:spLocks noGrp="1"/>
          </p:cNvSpPr>
          <p:nvPr>
            <p:ph type="sldNum" sz="quarter" idx="12"/>
          </p:nvPr>
        </p:nvSpPr>
        <p:spPr/>
        <p:txBody>
          <a:bodyPr/>
          <a:lstStyle/>
          <a:p>
            <a:fld id="{EC83099C-5FA5-B04A-B819-64718E2A253A}" type="slidenum">
              <a:rPr lang="en-US" smtClean="0"/>
              <a:pPr/>
              <a:t>9</a:t>
            </a:fld>
            <a:endParaRPr lang="en-US"/>
          </a:p>
        </p:txBody>
      </p:sp>
    </p:spTree>
    <p:extLst>
      <p:ext uri="{BB962C8B-B14F-4D97-AF65-F5344CB8AC3E}">
        <p14:creationId xmlns:p14="http://schemas.microsoft.com/office/powerpoint/2010/main" val="3738512886"/>
      </p:ext>
    </p:extLst>
  </p:cSld>
  <p:clrMapOvr>
    <a:masterClrMapping/>
  </p:clrMapOvr>
</p:sld>
</file>

<file path=ppt/theme/theme1.xml><?xml version="1.0" encoding="utf-8"?>
<a:theme xmlns:a="http://schemas.openxmlformats.org/drawingml/2006/main" name="SE 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 10 slides.potx</Template>
  <TotalTime>1662</TotalTime>
  <Words>4274</Words>
  <Application>Microsoft Office PowerPoint</Application>
  <PresentationFormat>On-screen Show (4:3)</PresentationFormat>
  <Paragraphs>498</Paragraphs>
  <Slides>64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64</vt:i4>
      </vt:variant>
    </vt:vector>
  </HeadingPairs>
  <TitlesOfParts>
    <vt:vector size="70" baseType="lpstr">
      <vt:lpstr>ＭＳ Ｐゴシック</vt:lpstr>
      <vt:lpstr>Arial</vt:lpstr>
      <vt:lpstr>Calibri</vt:lpstr>
      <vt:lpstr>Times New Roman</vt:lpstr>
      <vt:lpstr>Wingdings</vt:lpstr>
      <vt:lpstr>SE 10 slides</vt:lpstr>
      <vt:lpstr> </vt:lpstr>
      <vt:lpstr>Topics covered</vt:lpstr>
      <vt:lpstr>Resilience</vt:lpstr>
      <vt:lpstr>Essential resilience ideas</vt:lpstr>
      <vt:lpstr>Resilience engineering assumptions</vt:lpstr>
      <vt:lpstr>Resilience activities</vt:lpstr>
      <vt:lpstr>Resistance</vt:lpstr>
      <vt:lpstr>Resilience activities</vt:lpstr>
      <vt:lpstr>Cybersecurity</vt:lpstr>
      <vt:lpstr>Cybersecurity</vt:lpstr>
      <vt:lpstr>Factors contributing to cybersecurity failure</vt:lpstr>
      <vt:lpstr>Cybersecurity threats</vt:lpstr>
      <vt:lpstr>Examples of controls</vt:lpstr>
      <vt:lpstr>Redundancy and diversity</vt:lpstr>
      <vt:lpstr>Cyber-resilience planning</vt:lpstr>
      <vt:lpstr>Cyber resilience planning</vt:lpstr>
      <vt:lpstr>Cyber resilience planning</vt:lpstr>
      <vt:lpstr>Sociotechnical resilience</vt:lpstr>
      <vt:lpstr>Sociotechnical resilience</vt:lpstr>
      <vt:lpstr>Mentcare example</vt:lpstr>
      <vt:lpstr>Nested technical and sociotechnical systems</vt:lpstr>
      <vt:lpstr>Failure hierarchy</vt:lpstr>
      <vt:lpstr>Characteristics of resilient organizations</vt:lpstr>
      <vt:lpstr>Organizational resilience</vt:lpstr>
      <vt:lpstr>Organizational resilience</vt:lpstr>
      <vt:lpstr>Human error</vt:lpstr>
      <vt:lpstr>Systems approach</vt:lpstr>
      <vt:lpstr>Defensive layers</vt:lpstr>
      <vt:lpstr>Defensive layers</vt:lpstr>
      <vt:lpstr>Reason’s Swiss Cheese Model</vt:lpstr>
      <vt:lpstr>Swiss Cheese model</vt:lpstr>
      <vt:lpstr>Increasing system resilience</vt:lpstr>
      <vt:lpstr>Operational and management processes</vt:lpstr>
      <vt:lpstr>Operational processes</vt:lpstr>
      <vt:lpstr>Personal and Enterprise IT processes</vt:lpstr>
      <vt:lpstr>Process design</vt:lpstr>
      <vt:lpstr>Efficiency and resilience</vt:lpstr>
      <vt:lpstr>Coping with failures</vt:lpstr>
      <vt:lpstr>Information provision and management</vt:lpstr>
      <vt:lpstr>Process automation</vt:lpstr>
      <vt:lpstr>Disadvantages of process automation</vt:lpstr>
      <vt:lpstr>Resilient systems design</vt:lpstr>
      <vt:lpstr>Resilient systems design</vt:lpstr>
      <vt:lpstr>Survivable systems analysis</vt:lpstr>
      <vt:lpstr>Survivable systems analysis</vt:lpstr>
      <vt:lpstr>Stages in survivability analysis</vt:lpstr>
      <vt:lpstr>Problems for business systems</vt:lpstr>
      <vt:lpstr>Resilience engineering</vt:lpstr>
      <vt:lpstr>Streams of work in resilience engineering</vt:lpstr>
      <vt:lpstr>Maintaining critical service availability</vt:lpstr>
      <vt:lpstr>Mentcare system resilience</vt:lpstr>
      <vt:lpstr>Client-server architecture (Mentcare)</vt:lpstr>
      <vt:lpstr>Critical Mentcare services</vt:lpstr>
      <vt:lpstr>Assets required for normal service operation</vt:lpstr>
      <vt:lpstr>Adverse events</vt:lpstr>
      <vt:lpstr>Recognition and resistance strategies</vt:lpstr>
      <vt:lpstr>Mentcare system resilience</vt:lpstr>
      <vt:lpstr>Architecture for resilience</vt:lpstr>
      <vt:lpstr>Architecture for resilience</vt:lpstr>
      <vt:lpstr>Critical service maintenance</vt:lpstr>
      <vt:lpstr>Risks to confidentiality</vt:lpstr>
      <vt:lpstr>Contrasting Ch 10 to 14</vt:lpstr>
      <vt:lpstr>Key points</vt:lpstr>
      <vt:lpstr>Key points</vt:lpstr>
    </vt:vector>
  </TitlesOfParts>
  <Company>St Andrews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7</dc:title>
  <dc:creator>Ian Sommerville</dc:creator>
  <cp:lastModifiedBy>Dave Bockus</cp:lastModifiedBy>
  <cp:revision>37</cp:revision>
  <dcterms:created xsi:type="dcterms:W3CDTF">2010-01-21T17:21:03Z</dcterms:created>
  <dcterms:modified xsi:type="dcterms:W3CDTF">2018-12-03T18:16:33Z</dcterms:modified>
</cp:coreProperties>
</file>