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64" r:id="rId1"/>
    <p:sldMasterId id="2147484065" r:id="rId2"/>
  </p:sldMasterIdLst>
  <p:notesMasterIdLst>
    <p:notesMasterId r:id="rId89"/>
  </p:notesMasterIdLst>
  <p:handoutMasterIdLst>
    <p:handoutMasterId r:id="rId90"/>
  </p:handoutMasterIdLst>
  <p:sldIdLst>
    <p:sldId id="319" r:id="rId3"/>
    <p:sldId id="320" r:id="rId4"/>
    <p:sldId id="321" r:id="rId5"/>
    <p:sldId id="322" r:id="rId6"/>
    <p:sldId id="398" r:id="rId7"/>
    <p:sldId id="399" r:id="rId8"/>
    <p:sldId id="414" r:id="rId9"/>
    <p:sldId id="416" r:id="rId10"/>
    <p:sldId id="417" r:id="rId11"/>
    <p:sldId id="415" r:id="rId12"/>
    <p:sldId id="418" r:id="rId13"/>
    <p:sldId id="419" r:id="rId14"/>
    <p:sldId id="423" r:id="rId15"/>
    <p:sldId id="420" r:id="rId16"/>
    <p:sldId id="421" r:id="rId17"/>
    <p:sldId id="422" r:id="rId18"/>
    <p:sldId id="439" r:id="rId19"/>
    <p:sldId id="358" r:id="rId20"/>
    <p:sldId id="325" r:id="rId21"/>
    <p:sldId id="326" r:id="rId22"/>
    <p:sldId id="363" r:id="rId23"/>
    <p:sldId id="338" r:id="rId24"/>
    <p:sldId id="400" r:id="rId25"/>
    <p:sldId id="364" r:id="rId26"/>
    <p:sldId id="365" r:id="rId27"/>
    <p:sldId id="339" r:id="rId28"/>
    <p:sldId id="401" r:id="rId29"/>
    <p:sldId id="366" r:id="rId30"/>
    <p:sldId id="368" r:id="rId31"/>
    <p:sldId id="445" r:id="rId32"/>
    <p:sldId id="327" r:id="rId33"/>
    <p:sldId id="328" r:id="rId34"/>
    <p:sldId id="369" r:id="rId35"/>
    <p:sldId id="340" r:id="rId36"/>
    <p:sldId id="402" r:id="rId37"/>
    <p:sldId id="424" r:id="rId38"/>
    <p:sldId id="437" r:id="rId39"/>
    <p:sldId id="438" r:id="rId40"/>
    <p:sldId id="440" r:id="rId41"/>
    <p:sldId id="441" r:id="rId42"/>
    <p:sldId id="333" r:id="rId43"/>
    <p:sldId id="334" r:id="rId44"/>
    <p:sldId id="373" r:id="rId45"/>
    <p:sldId id="403" r:id="rId46"/>
    <p:sldId id="404" r:id="rId47"/>
    <p:sldId id="405" r:id="rId48"/>
    <p:sldId id="335" r:id="rId49"/>
    <p:sldId id="374" r:id="rId50"/>
    <p:sldId id="375" r:id="rId51"/>
    <p:sldId id="377" r:id="rId52"/>
    <p:sldId id="336" r:id="rId53"/>
    <p:sldId id="379" r:id="rId54"/>
    <p:sldId id="380" r:id="rId55"/>
    <p:sldId id="381" r:id="rId56"/>
    <p:sldId id="383" r:id="rId57"/>
    <p:sldId id="382" r:id="rId58"/>
    <p:sldId id="442" r:id="rId59"/>
    <p:sldId id="443" r:id="rId60"/>
    <p:sldId id="444" r:id="rId61"/>
    <p:sldId id="406" r:id="rId62"/>
    <p:sldId id="407" r:id="rId63"/>
    <p:sldId id="425" r:id="rId64"/>
    <p:sldId id="426" r:id="rId65"/>
    <p:sldId id="427" r:id="rId66"/>
    <p:sldId id="428" r:id="rId67"/>
    <p:sldId id="429" r:id="rId68"/>
    <p:sldId id="342" r:id="rId69"/>
    <p:sldId id="384" r:id="rId70"/>
    <p:sldId id="385" r:id="rId71"/>
    <p:sldId id="387" r:id="rId72"/>
    <p:sldId id="388" r:id="rId73"/>
    <p:sldId id="409" r:id="rId74"/>
    <p:sldId id="410" r:id="rId75"/>
    <p:sldId id="411" r:id="rId76"/>
    <p:sldId id="412" r:id="rId77"/>
    <p:sldId id="343" r:id="rId78"/>
    <p:sldId id="430" r:id="rId79"/>
    <p:sldId id="431" r:id="rId80"/>
    <p:sldId id="432" r:id="rId81"/>
    <p:sldId id="433" r:id="rId82"/>
    <p:sldId id="434" r:id="rId83"/>
    <p:sldId id="435" r:id="rId84"/>
    <p:sldId id="436" r:id="rId85"/>
    <p:sldId id="390" r:id="rId86"/>
    <p:sldId id="397" r:id="rId87"/>
    <p:sldId id="413"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703" autoAdjust="0"/>
  </p:normalViewPr>
  <p:slideViewPr>
    <p:cSldViewPr>
      <p:cViewPr varScale="1">
        <p:scale>
          <a:sx n="61" d="100"/>
          <a:sy n="61" d="100"/>
        </p:scale>
        <p:origin x="-7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110" charset="0"/>
                <a:ea typeface="+mn-ea"/>
              </a:defRPr>
            </a:lvl1pPr>
          </a:lstStyle>
          <a:p>
            <a:pPr>
              <a:defRPr/>
            </a:pPr>
            <a:endParaRPr lang="en-US" dirty="0"/>
          </a:p>
        </p:txBody>
      </p:sp>
      <p:sp>
        <p:nvSpPr>
          <p:cNvPr id="173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582B8D0-0EE6-40F0-88E0-605FAAD56C58}" type="datetime1">
              <a:rPr lang="en-US"/>
              <a:pPr>
                <a:defRPr/>
              </a:pPr>
              <a:t>11/7/2016</a:t>
            </a:fld>
            <a:endParaRPr lang="en-US" dirty="0"/>
          </a:p>
        </p:txBody>
      </p:sp>
      <p:sp>
        <p:nvSpPr>
          <p:cNvPr id="173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110" charset="0"/>
                <a:ea typeface="+mn-ea"/>
              </a:defRPr>
            </a:lvl1pPr>
          </a:lstStyle>
          <a:p>
            <a:pPr>
              <a:defRPr/>
            </a:pPr>
            <a:endParaRPr lang="en-US" dirty="0"/>
          </a:p>
        </p:txBody>
      </p:sp>
      <p:sp>
        <p:nvSpPr>
          <p:cNvPr id="173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B835128-E4DA-4B04-B1A6-8F476F64A880}" type="slidenum">
              <a:rPr lang="en-US"/>
              <a:pPr>
                <a:defRPr/>
              </a:pPr>
              <a:t>‹#›</a:t>
            </a:fld>
            <a:endParaRPr lang="en-US" dirty="0"/>
          </a:p>
        </p:txBody>
      </p:sp>
    </p:spTree>
    <p:extLst>
      <p:ext uri="{BB962C8B-B14F-4D97-AF65-F5344CB8AC3E}">
        <p14:creationId xmlns:p14="http://schemas.microsoft.com/office/powerpoint/2010/main" xmlns="" val="361900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n-ea"/>
              </a:defRPr>
            </a:lvl1pPr>
          </a:lstStyle>
          <a:p>
            <a:pPr>
              <a:defRPr/>
            </a:pPr>
            <a:endParaRPr lang="en-US" dirty="0"/>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106C285E-FE43-4780-9AE4-6F200E8717FF}" type="datetime1">
              <a:rPr lang="en-US"/>
              <a:pPr>
                <a:defRPr/>
              </a:pPr>
              <a:t>11/7/2016</a:t>
            </a:fld>
            <a:endParaRPr lang="en-US" dirty="0"/>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n-ea"/>
              </a:defRPr>
            </a:lvl1pPr>
          </a:lstStyle>
          <a:p>
            <a:pPr>
              <a:defRPr/>
            </a:pPr>
            <a:endParaRPr lang="en-US" dirty="0"/>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116E20F-A57D-486C-9C17-9B19510E8E29}" type="slidenum">
              <a:rPr lang="en-US"/>
              <a:pPr>
                <a:defRPr/>
              </a:pPr>
              <a:t>‹#›</a:t>
            </a:fld>
            <a:endParaRPr lang="en-US" dirty="0"/>
          </a:p>
        </p:txBody>
      </p:sp>
    </p:spTree>
    <p:extLst>
      <p:ext uri="{BB962C8B-B14F-4D97-AF65-F5344CB8AC3E}">
        <p14:creationId xmlns:p14="http://schemas.microsoft.com/office/powerpoint/2010/main" xmlns="" val="752141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110" charset="-128"/>
        <a:cs typeface="+mn-cs"/>
      </a:defRPr>
    </a:lvl1pPr>
    <a:lvl2pPr marL="457200" algn="l" rtl="0" eaLnBrk="0" fontAlgn="base" hangingPunct="0">
      <a:spcBef>
        <a:spcPct val="30000"/>
      </a:spcBef>
      <a:spcAft>
        <a:spcPct val="0"/>
      </a:spcAft>
      <a:defRPr sz="1200" kern="1200">
        <a:solidFill>
          <a:schemeClr val="tx1"/>
        </a:solidFill>
        <a:latin typeface="Arial"/>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fld id="{663EF856-54F8-4ED8-8603-4069188B10B3}" type="slidenum">
              <a:rPr lang="en-US" smtClean="0"/>
              <a:pPr/>
              <a:t>1</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C"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D72F83B-22B6-41A0-8B4A-E025A3CCCE08}" type="slidenum">
              <a:rPr lang="en-US"/>
              <a:pPr>
                <a:defRPr/>
              </a:pPr>
              <a:t>‹#›</a:t>
            </a:fld>
            <a:endParaRPr lang="en-US" dirty="0"/>
          </a:p>
        </p:txBody>
      </p:sp>
    </p:spTree>
    <p:extLst>
      <p:ext uri="{BB962C8B-B14F-4D97-AF65-F5344CB8AC3E}">
        <p14:creationId xmlns:p14="http://schemas.microsoft.com/office/powerpoint/2010/main" xmlns="" val="147510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012CB1B-E6E8-4319-86A6-D1A739A6404F}" type="slidenum">
              <a:rPr lang="en-US"/>
              <a:pPr>
                <a:defRPr/>
              </a:pPr>
              <a:t>‹#›</a:t>
            </a:fld>
            <a:endParaRPr lang="en-US" dirty="0"/>
          </a:p>
        </p:txBody>
      </p:sp>
    </p:spTree>
    <p:extLst>
      <p:ext uri="{BB962C8B-B14F-4D97-AF65-F5344CB8AC3E}">
        <p14:creationId xmlns:p14="http://schemas.microsoft.com/office/powerpoint/2010/main" xmlns="" val="230018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61ED028-816F-42A0-95AC-41797D42CA64}" type="slidenum">
              <a:rPr lang="en-US"/>
              <a:pPr>
                <a:defRPr/>
              </a:pPr>
              <a:t>‹#›</a:t>
            </a:fld>
            <a:endParaRPr lang="en-US" dirty="0"/>
          </a:p>
        </p:txBody>
      </p:sp>
    </p:spTree>
    <p:extLst>
      <p:ext uri="{BB962C8B-B14F-4D97-AF65-F5344CB8AC3E}">
        <p14:creationId xmlns:p14="http://schemas.microsoft.com/office/powerpoint/2010/main" xmlns="" val="236928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200FA0F-7815-4A36-AC76-88996EFDEACF}" type="slidenum">
              <a:rPr lang="en-US"/>
              <a:pPr>
                <a:defRPr/>
              </a:pPr>
              <a:t>‹#›</a:t>
            </a:fld>
            <a:endParaRPr lang="en-US" dirty="0"/>
          </a:p>
        </p:txBody>
      </p:sp>
    </p:spTree>
    <p:extLst>
      <p:ext uri="{BB962C8B-B14F-4D97-AF65-F5344CB8AC3E}">
        <p14:creationId xmlns:p14="http://schemas.microsoft.com/office/powerpoint/2010/main" xmlns="" val="4033628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5416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11982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888938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0575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16568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23467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3" name="Rectangle 2"/>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07751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DC8BA0E-DDB0-4ADA-840D-4411110C2B6C}" type="slidenum">
              <a:rPr lang="en-US"/>
              <a:pPr>
                <a:defRPr/>
              </a:pPr>
              <a:t>‹#›</a:t>
            </a:fld>
            <a:endParaRPr lang="en-US" dirty="0"/>
          </a:p>
        </p:txBody>
      </p:sp>
    </p:spTree>
    <p:extLst>
      <p:ext uri="{BB962C8B-B14F-4D97-AF65-F5344CB8AC3E}">
        <p14:creationId xmlns:p14="http://schemas.microsoft.com/office/powerpoint/2010/main" xmlns="" val="2440516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765192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734509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596349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a:ln/>
        </p:spPr>
        <p:txBody>
          <a:bodyPr/>
          <a:lstStyle>
            <a:lvl1pPr>
              <a:defRPr/>
            </a:lvl1pPr>
          </a:lstStyle>
          <a:p>
            <a:pPr>
              <a:defRPr/>
            </a:pPr>
            <a:r>
              <a:rPr lang="en-US" dirty="0" smtClean="0"/>
              <a:t>A+ Guide to Hardware, Sixth Edition</a:t>
            </a: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98146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92C3834-A821-4758-B6F4-C6D0DD508083}" type="slidenum">
              <a:rPr lang="en-US"/>
              <a:pPr>
                <a:defRPr/>
              </a:pPr>
              <a:t>‹#›</a:t>
            </a:fld>
            <a:endParaRPr lang="en-US" dirty="0"/>
          </a:p>
        </p:txBody>
      </p:sp>
    </p:spTree>
    <p:extLst>
      <p:ext uri="{BB962C8B-B14F-4D97-AF65-F5344CB8AC3E}">
        <p14:creationId xmlns:p14="http://schemas.microsoft.com/office/powerpoint/2010/main" xmlns="" val="362463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A5AFE707-755D-4D48-9A27-FAC13A3D854F}" type="slidenum">
              <a:rPr lang="en-US"/>
              <a:pPr>
                <a:defRPr/>
              </a:pPr>
              <a:t>‹#›</a:t>
            </a:fld>
            <a:endParaRPr lang="en-US" dirty="0"/>
          </a:p>
        </p:txBody>
      </p:sp>
    </p:spTree>
    <p:extLst>
      <p:ext uri="{BB962C8B-B14F-4D97-AF65-F5344CB8AC3E}">
        <p14:creationId xmlns:p14="http://schemas.microsoft.com/office/powerpoint/2010/main" xmlns="" val="344253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E9871DE4-7D76-48D3-94DE-A6A341FB1680}" type="slidenum">
              <a:rPr lang="en-US"/>
              <a:pPr>
                <a:defRPr/>
              </a:pPr>
              <a:t>‹#›</a:t>
            </a:fld>
            <a:endParaRPr lang="en-US" dirty="0"/>
          </a:p>
        </p:txBody>
      </p:sp>
    </p:spTree>
    <p:extLst>
      <p:ext uri="{BB962C8B-B14F-4D97-AF65-F5344CB8AC3E}">
        <p14:creationId xmlns:p14="http://schemas.microsoft.com/office/powerpoint/2010/main" xmlns="" val="73322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4B47510E-2A74-4A81-A666-F284193600D3}" type="slidenum">
              <a:rPr lang="en-US"/>
              <a:pPr>
                <a:defRPr/>
              </a:pPr>
              <a:t>‹#›</a:t>
            </a:fld>
            <a:endParaRPr lang="en-US" dirty="0"/>
          </a:p>
        </p:txBody>
      </p:sp>
    </p:spTree>
    <p:extLst>
      <p:ext uri="{BB962C8B-B14F-4D97-AF65-F5344CB8AC3E}">
        <p14:creationId xmlns:p14="http://schemas.microsoft.com/office/powerpoint/2010/main" xmlns="" val="15229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2C8C7B3E-7369-45DE-AA1F-1EFA12658DBF}" type="slidenum">
              <a:rPr lang="en-US"/>
              <a:pPr>
                <a:defRPr/>
              </a:pPr>
              <a:t>‹#›</a:t>
            </a:fld>
            <a:endParaRPr lang="en-US" dirty="0"/>
          </a:p>
        </p:txBody>
      </p:sp>
    </p:spTree>
    <p:extLst>
      <p:ext uri="{BB962C8B-B14F-4D97-AF65-F5344CB8AC3E}">
        <p14:creationId xmlns:p14="http://schemas.microsoft.com/office/powerpoint/2010/main" xmlns="" val="86237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7DE31AB1-7D5F-4B80-AB5F-2BFF3E9773D7}" type="slidenum">
              <a:rPr lang="en-US"/>
              <a:pPr>
                <a:defRPr/>
              </a:pPr>
              <a:t>‹#›</a:t>
            </a:fld>
            <a:endParaRPr lang="en-US" dirty="0"/>
          </a:p>
        </p:txBody>
      </p:sp>
    </p:spTree>
    <p:extLst>
      <p:ext uri="{BB962C8B-B14F-4D97-AF65-F5344CB8AC3E}">
        <p14:creationId xmlns:p14="http://schemas.microsoft.com/office/powerpoint/2010/main" xmlns="" val="371105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457200" y="6245225"/>
            <a:ext cx="3581400" cy="476250"/>
          </a:xfrm>
          <a:prstGeom prst="rect">
            <a:avLst/>
          </a:prstGeom>
          <a:ln/>
        </p:spPr>
        <p:txBody>
          <a:bodyPr/>
          <a:lstStyle>
            <a:lvl1pPr>
              <a:defRPr/>
            </a:lvl1pPr>
          </a:lstStyle>
          <a:p>
            <a:pPr>
              <a:defRPr/>
            </a:pPr>
            <a:r>
              <a:rPr lang="en-US" dirty="0" smtClean="0"/>
              <a:t>A+ Guide to Hardware, Sixth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20502D5-A3D6-4A77-A6A6-D7F8A311A1F6}" type="slidenum">
              <a:rPr lang="en-US"/>
              <a:pPr>
                <a:defRPr/>
              </a:pPr>
              <a:t>‹#›</a:t>
            </a:fld>
            <a:endParaRPr lang="en-US" dirty="0"/>
          </a:p>
        </p:txBody>
      </p:sp>
    </p:spTree>
    <p:extLst>
      <p:ext uri="{BB962C8B-B14F-4D97-AF65-F5344CB8AC3E}">
        <p14:creationId xmlns:p14="http://schemas.microsoft.com/office/powerpoint/2010/main" xmlns="" val="250859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6C078A-86B6-4C08-8B2B-81FC7730BFCB}" type="slidenum">
              <a:rPr lang="en-US"/>
              <a:pPr>
                <a:defRPr/>
              </a:pPr>
              <a:t>‹#›</a:t>
            </a:fld>
            <a:endParaRPr lang="en-US" dirty="0"/>
          </a:p>
        </p:txBody>
      </p:sp>
      <p:sp>
        <p:nvSpPr>
          <p:cNvPr id="6" name="Rectangle 5"/>
          <p:cNvSpPr>
            <a:spLocks noChangeArrowheads="1"/>
          </p:cNvSpPr>
          <p:nvPr userDrawn="1"/>
        </p:nvSpPr>
        <p:spPr bwMode="auto">
          <a:xfrm>
            <a:off x="4114800" y="6403975"/>
            <a:ext cx="1881188"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100" dirty="0"/>
              <a:t>© Cengage Learning  2013</a:t>
            </a: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hf hdr="0" dt="0"/>
  <p:txStyles>
    <p:titleStyle>
      <a:lvl1pPr algn="ctr" rtl="0" eaLnBrk="0" fontAlgn="base" hangingPunct="0">
        <a:spcBef>
          <a:spcPct val="0"/>
        </a:spcBef>
        <a:spcAft>
          <a:spcPct val="0"/>
        </a:spcAft>
        <a:defRPr sz="3600">
          <a:solidFill>
            <a:schemeClr val="tx2"/>
          </a:solidFill>
          <a:latin typeface="+mj-lt"/>
          <a:ea typeface="ＭＳ Ｐゴシック" pitchFamily="-110" charset="-128"/>
          <a:cs typeface="+mj-cs"/>
        </a:defRPr>
      </a:lvl1pPr>
      <a:lvl2pPr algn="ctr" rtl="0" eaLnBrk="0" fontAlgn="base" hangingPunct="0">
        <a:spcBef>
          <a:spcPct val="0"/>
        </a:spcBef>
        <a:spcAft>
          <a:spcPct val="0"/>
        </a:spcAft>
        <a:defRPr sz="3600">
          <a:solidFill>
            <a:schemeClr val="tx2"/>
          </a:solidFill>
          <a:latin typeface="Arial" pitchFamily="-110" charset="0"/>
          <a:ea typeface="ＭＳ Ｐゴシック" pitchFamily="-110" charset="-128"/>
        </a:defRPr>
      </a:lvl2pPr>
      <a:lvl3pPr algn="ctr" rtl="0" eaLnBrk="0" fontAlgn="base" hangingPunct="0">
        <a:spcBef>
          <a:spcPct val="0"/>
        </a:spcBef>
        <a:spcAft>
          <a:spcPct val="0"/>
        </a:spcAft>
        <a:defRPr sz="3600">
          <a:solidFill>
            <a:schemeClr val="tx2"/>
          </a:solidFill>
          <a:latin typeface="Arial" pitchFamily="-110" charset="0"/>
          <a:ea typeface="ＭＳ Ｐゴシック" pitchFamily="-110" charset="-128"/>
        </a:defRPr>
      </a:lvl3pPr>
      <a:lvl4pPr algn="ctr" rtl="0" eaLnBrk="0" fontAlgn="base" hangingPunct="0">
        <a:spcBef>
          <a:spcPct val="0"/>
        </a:spcBef>
        <a:spcAft>
          <a:spcPct val="0"/>
        </a:spcAft>
        <a:defRPr sz="3600">
          <a:solidFill>
            <a:schemeClr val="tx2"/>
          </a:solidFill>
          <a:latin typeface="Arial" pitchFamily="-110" charset="0"/>
          <a:ea typeface="ＭＳ Ｐゴシック" pitchFamily="-110" charset="-128"/>
        </a:defRPr>
      </a:lvl4pPr>
      <a:lvl5pPr algn="ctr" rtl="0" eaLnBrk="0" fontAlgn="base" hangingPunct="0">
        <a:spcBef>
          <a:spcPct val="0"/>
        </a:spcBef>
        <a:spcAft>
          <a:spcPct val="0"/>
        </a:spcAft>
        <a:defRPr sz="3600">
          <a:solidFill>
            <a:schemeClr val="tx2"/>
          </a:solidFill>
          <a:latin typeface="Arial" pitchFamily="-110" charset="0"/>
          <a:ea typeface="ＭＳ Ｐゴシック" pitchFamily="-110" charset="-128"/>
        </a:defRPr>
      </a:lvl5pPr>
      <a:lvl6pPr marL="457200" algn="ctr" rtl="0" fontAlgn="base">
        <a:spcBef>
          <a:spcPct val="0"/>
        </a:spcBef>
        <a:spcAft>
          <a:spcPct val="0"/>
        </a:spcAft>
        <a:defRPr sz="3600">
          <a:solidFill>
            <a:schemeClr val="tx2"/>
          </a:solidFill>
          <a:latin typeface="Arial" pitchFamily="-110" charset="0"/>
        </a:defRPr>
      </a:lvl6pPr>
      <a:lvl7pPr marL="914400" algn="ctr" rtl="0" fontAlgn="base">
        <a:spcBef>
          <a:spcPct val="0"/>
        </a:spcBef>
        <a:spcAft>
          <a:spcPct val="0"/>
        </a:spcAft>
        <a:defRPr sz="3600">
          <a:solidFill>
            <a:schemeClr val="tx2"/>
          </a:solidFill>
          <a:latin typeface="Arial" pitchFamily="-110" charset="0"/>
        </a:defRPr>
      </a:lvl7pPr>
      <a:lvl8pPr marL="1371600" algn="ctr" rtl="0" fontAlgn="base">
        <a:spcBef>
          <a:spcPct val="0"/>
        </a:spcBef>
        <a:spcAft>
          <a:spcPct val="0"/>
        </a:spcAft>
        <a:defRPr sz="3600">
          <a:solidFill>
            <a:schemeClr val="tx2"/>
          </a:solidFill>
          <a:latin typeface="Arial" pitchFamily="-110" charset="0"/>
        </a:defRPr>
      </a:lvl8pPr>
      <a:lvl9pPr marL="1828800" algn="ctr" rtl="0" fontAlgn="base">
        <a:spcBef>
          <a:spcPct val="0"/>
        </a:spcBef>
        <a:spcAft>
          <a:spcPct val="0"/>
        </a:spcAft>
        <a:defRPr sz="3600">
          <a:solidFill>
            <a:schemeClr val="tx2"/>
          </a:solidFill>
          <a:latin typeface="Arial" pitchFamily="-110"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pitchFamily="-110"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noChangeArrowheads="1"/>
          </p:cNvSpPr>
          <p:nvPr>
            <p:ph type="ftr" sz="quarter" idx="3"/>
          </p:nvPr>
        </p:nvSpPr>
        <p:spPr bwMode="auto">
          <a:xfrm>
            <a:off x="457200" y="6381750"/>
            <a:ext cx="5638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2000">
                <a:solidFill>
                  <a:srgbClr val="222222"/>
                </a:solidFill>
                <a:latin typeface="Arial" pitchFamily="-110" charset="0"/>
                <a:ea typeface="+mn-ea"/>
              </a:defRPr>
            </a:lvl1pPr>
          </a:lstStyle>
          <a:p>
            <a:pPr>
              <a:defRPr/>
            </a:pPr>
            <a:r>
              <a:rPr lang="en-US" dirty="0" smtClean="0"/>
              <a:t>A+ Guide to Hardware, Sixth Edition</a:t>
            </a:r>
            <a:endParaRPr lang="en-US"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2000">
                <a:solidFill>
                  <a:srgbClr val="222222"/>
                </a:solidFill>
                <a:latin typeface="Arial" pitchFamily="-110" charset="0"/>
                <a:ea typeface="+mn-ea"/>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hf hdr="0" dt="0"/>
  <p:txStyles>
    <p:titleStyle>
      <a:lvl1pPr algn="ctr" rtl="0" eaLnBrk="0" fontAlgn="base" hangingPunct="0">
        <a:spcBef>
          <a:spcPct val="0"/>
        </a:spcBef>
        <a:spcAft>
          <a:spcPct val="0"/>
        </a:spcAft>
        <a:defRPr sz="3600">
          <a:solidFill>
            <a:srgbClr val="222222"/>
          </a:solidFill>
          <a:latin typeface="+mj-lt"/>
          <a:ea typeface="ＭＳ Ｐゴシック" pitchFamily="-110" charset="-128"/>
          <a:cs typeface="+mj-cs"/>
        </a:defRPr>
      </a:lvl1pPr>
      <a:lvl2pPr algn="ctr" rtl="0" eaLnBrk="0" fontAlgn="base" hangingPunct="0">
        <a:spcBef>
          <a:spcPct val="0"/>
        </a:spcBef>
        <a:spcAft>
          <a:spcPct val="0"/>
        </a:spcAft>
        <a:defRPr sz="3600">
          <a:solidFill>
            <a:srgbClr val="222222"/>
          </a:solidFill>
          <a:latin typeface="Arial" pitchFamily="-110" charset="0"/>
          <a:ea typeface="ＭＳ Ｐゴシック" pitchFamily="-110" charset="-128"/>
        </a:defRPr>
      </a:lvl2pPr>
      <a:lvl3pPr algn="ctr" rtl="0" eaLnBrk="0" fontAlgn="base" hangingPunct="0">
        <a:spcBef>
          <a:spcPct val="0"/>
        </a:spcBef>
        <a:spcAft>
          <a:spcPct val="0"/>
        </a:spcAft>
        <a:defRPr sz="3600">
          <a:solidFill>
            <a:srgbClr val="222222"/>
          </a:solidFill>
          <a:latin typeface="Arial" pitchFamily="-110" charset="0"/>
          <a:ea typeface="ＭＳ Ｐゴシック" pitchFamily="-110" charset="-128"/>
        </a:defRPr>
      </a:lvl3pPr>
      <a:lvl4pPr algn="ctr" rtl="0" eaLnBrk="0" fontAlgn="base" hangingPunct="0">
        <a:spcBef>
          <a:spcPct val="0"/>
        </a:spcBef>
        <a:spcAft>
          <a:spcPct val="0"/>
        </a:spcAft>
        <a:defRPr sz="3600">
          <a:solidFill>
            <a:srgbClr val="222222"/>
          </a:solidFill>
          <a:latin typeface="Arial" pitchFamily="-110" charset="0"/>
          <a:ea typeface="ＭＳ Ｐゴシック" pitchFamily="-110" charset="-128"/>
        </a:defRPr>
      </a:lvl4pPr>
      <a:lvl5pPr algn="ctr" rtl="0" eaLnBrk="0" fontAlgn="base" hangingPunct="0">
        <a:spcBef>
          <a:spcPct val="0"/>
        </a:spcBef>
        <a:spcAft>
          <a:spcPct val="0"/>
        </a:spcAft>
        <a:defRPr sz="3600">
          <a:solidFill>
            <a:srgbClr val="222222"/>
          </a:solidFill>
          <a:latin typeface="Arial" pitchFamily="-110" charset="0"/>
          <a:ea typeface="ＭＳ Ｐゴシック" pitchFamily="-110" charset="-128"/>
        </a:defRPr>
      </a:lvl5pPr>
      <a:lvl6pPr marL="457200" algn="ctr" rtl="0" eaLnBrk="0" fontAlgn="base" hangingPunct="0">
        <a:spcBef>
          <a:spcPct val="0"/>
        </a:spcBef>
        <a:spcAft>
          <a:spcPct val="0"/>
        </a:spcAft>
        <a:defRPr sz="3600">
          <a:solidFill>
            <a:srgbClr val="222222"/>
          </a:solidFill>
          <a:latin typeface="Arial" pitchFamily="-110" charset="0"/>
        </a:defRPr>
      </a:lvl6pPr>
      <a:lvl7pPr marL="914400" algn="ctr" rtl="0" eaLnBrk="0" fontAlgn="base" hangingPunct="0">
        <a:spcBef>
          <a:spcPct val="0"/>
        </a:spcBef>
        <a:spcAft>
          <a:spcPct val="0"/>
        </a:spcAft>
        <a:defRPr sz="3600">
          <a:solidFill>
            <a:srgbClr val="222222"/>
          </a:solidFill>
          <a:latin typeface="Arial" pitchFamily="-110" charset="0"/>
        </a:defRPr>
      </a:lvl7pPr>
      <a:lvl8pPr marL="1371600" algn="ctr" rtl="0" eaLnBrk="0" fontAlgn="base" hangingPunct="0">
        <a:spcBef>
          <a:spcPct val="0"/>
        </a:spcBef>
        <a:spcAft>
          <a:spcPct val="0"/>
        </a:spcAft>
        <a:defRPr sz="3600">
          <a:solidFill>
            <a:srgbClr val="222222"/>
          </a:solidFill>
          <a:latin typeface="Arial" pitchFamily="-110" charset="0"/>
        </a:defRPr>
      </a:lvl8pPr>
      <a:lvl9pPr marL="1828800" algn="ctr" rtl="0" eaLnBrk="0" fontAlgn="base" hangingPunct="0">
        <a:spcBef>
          <a:spcPct val="0"/>
        </a:spcBef>
        <a:spcAft>
          <a:spcPct val="0"/>
        </a:spcAft>
        <a:defRPr sz="3600">
          <a:solidFill>
            <a:srgbClr val="222222"/>
          </a:solidFill>
          <a:latin typeface="Arial" pitchFamily="-110" charset="0"/>
        </a:defRPr>
      </a:lvl9pPr>
    </p:titleStyle>
    <p:bodyStyle>
      <a:lvl1pPr marL="342900" indent="-342900" algn="l" rtl="0" eaLnBrk="0" fontAlgn="base" hangingPunct="0">
        <a:spcBef>
          <a:spcPct val="20000"/>
        </a:spcBef>
        <a:spcAft>
          <a:spcPct val="0"/>
        </a:spcAft>
        <a:buChar char="•"/>
        <a:defRPr sz="2600">
          <a:solidFill>
            <a:srgbClr val="222222"/>
          </a:solidFill>
          <a:latin typeface="+mn-lt"/>
          <a:ea typeface="ＭＳ Ｐゴシック" pitchFamily="-110" charset="-128"/>
          <a:cs typeface="+mn-cs"/>
        </a:defRPr>
      </a:lvl1pPr>
      <a:lvl2pPr marL="742950" indent="-285750" algn="l" rtl="0" eaLnBrk="0" fontAlgn="base" hangingPunct="0">
        <a:spcBef>
          <a:spcPct val="20000"/>
        </a:spcBef>
        <a:spcAft>
          <a:spcPct val="0"/>
        </a:spcAft>
        <a:buChar char="–"/>
        <a:defRPr sz="2400">
          <a:solidFill>
            <a:srgbClr val="222222"/>
          </a:solidFill>
          <a:latin typeface="+mn-lt"/>
          <a:ea typeface="ＭＳ Ｐゴシック" pitchFamily="-110" charset="-128"/>
        </a:defRPr>
      </a:lvl2pPr>
      <a:lvl3pPr marL="1143000" indent="-228600" algn="l" rtl="0" eaLnBrk="0" fontAlgn="base" hangingPunct="0">
        <a:spcBef>
          <a:spcPct val="20000"/>
        </a:spcBef>
        <a:spcAft>
          <a:spcPct val="0"/>
        </a:spcAft>
        <a:buChar char="•"/>
        <a:defRPr sz="2200">
          <a:solidFill>
            <a:srgbClr val="222222"/>
          </a:solidFill>
          <a:latin typeface="+mn-lt"/>
          <a:ea typeface="ＭＳ Ｐゴシック" pitchFamily="-110" charset="-128"/>
        </a:defRPr>
      </a:lvl3pPr>
      <a:lvl4pPr marL="1600200" indent="-228600" algn="l" rtl="0" eaLnBrk="0" fontAlgn="base" hangingPunct="0">
        <a:spcBef>
          <a:spcPct val="20000"/>
        </a:spcBef>
        <a:spcAft>
          <a:spcPct val="0"/>
        </a:spcAft>
        <a:buChar char="–"/>
        <a:defRPr sz="2200">
          <a:solidFill>
            <a:srgbClr val="222222"/>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0" charset="0"/>
          <a:ea typeface="ＭＳ Ｐゴシック" pitchFamily="-110"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0" charset="0"/>
          <a:ea typeface="ＭＳ Ｐゴシック" pitchFamily="-110"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0" charset="0"/>
          <a:ea typeface="ＭＳ Ｐゴシック" pitchFamily="-110"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0" charset="0"/>
          <a:ea typeface="ＭＳ Ｐゴシック" pitchFamily="-110"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0" charset="0"/>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Double_data_rate" TargetMode="External"/><Relationship Id="rId2" Type="http://schemas.openxmlformats.org/officeDocument/2006/relationships/hyperlink" Target="http://en.wikipedia.org/wiki/SCS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webopedia.com/TERM/R/RAID.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adtron.com/expertise/activeraid.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idx="4294967295"/>
          </p:nvPr>
        </p:nvSpPr>
        <p:spPr>
          <a:xfrm>
            <a:off x="609600" y="1447800"/>
            <a:ext cx="8001000" cy="2209800"/>
          </a:xfrm>
        </p:spPr>
        <p:txBody>
          <a:bodyPr/>
          <a:lstStyle/>
          <a:p>
            <a:r>
              <a:rPr lang="en-US" b="1" dirty="0" smtClean="0">
                <a:solidFill>
                  <a:schemeClr val="tx1"/>
                </a:solidFill>
              </a:rPr>
              <a:t>A+ Guide to Hardware: </a:t>
            </a:r>
            <a:br>
              <a:rPr lang="en-US" b="1" dirty="0" smtClean="0">
                <a:solidFill>
                  <a:schemeClr val="tx1"/>
                </a:solidFill>
              </a:rPr>
            </a:br>
            <a:r>
              <a:rPr lang="en-US" b="1" dirty="0" smtClean="0">
                <a:solidFill>
                  <a:schemeClr val="tx1"/>
                </a:solidFill>
              </a:rPr>
              <a:t>Managing, Maintaining, and Troubleshooting, Sixth Edition</a:t>
            </a:r>
          </a:p>
        </p:txBody>
      </p:sp>
      <p:sp>
        <p:nvSpPr>
          <p:cNvPr id="3075" name="Rectangle 1027"/>
          <p:cNvSpPr>
            <a:spLocks noGrp="1" noChangeArrowheads="1"/>
          </p:cNvSpPr>
          <p:nvPr>
            <p:ph type="subTitle" idx="4294967295"/>
          </p:nvPr>
        </p:nvSpPr>
        <p:spPr>
          <a:xfrm>
            <a:off x="682625" y="4524375"/>
            <a:ext cx="7927975" cy="1462088"/>
          </a:xfrm>
        </p:spPr>
        <p:txBody>
          <a:bodyPr/>
          <a:lstStyle/>
          <a:p>
            <a:pPr marL="0" indent="0" algn="ctr">
              <a:lnSpc>
                <a:spcPct val="90000"/>
              </a:lnSpc>
              <a:buFontTx/>
              <a:buNone/>
            </a:pPr>
            <a:r>
              <a:rPr lang="en-US" sz="3400" i="1" dirty="0" smtClean="0"/>
              <a:t>Chapter 5</a:t>
            </a:r>
          </a:p>
          <a:p>
            <a:pPr marL="0" indent="0" algn="ctr">
              <a:lnSpc>
                <a:spcPct val="90000"/>
              </a:lnSpc>
              <a:buFontTx/>
              <a:buNone/>
            </a:pPr>
            <a:r>
              <a:rPr lang="en-US" sz="3400" i="1" dirty="0" smtClean="0"/>
              <a:t>Supporting Hard Drives</a:t>
            </a:r>
          </a:p>
        </p:txBody>
      </p:sp>
      <p:pic>
        <p:nvPicPr>
          <p:cNvPr id="3076" name="Picture 3" descr="Cengage_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6671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 Guide to Hardware, Sixth Edition</a:t>
            </a:r>
            <a:endParaRPr lang="en-US" dirty="0"/>
          </a:p>
        </p:txBody>
      </p:sp>
      <p:sp>
        <p:nvSpPr>
          <p:cNvPr id="3" name="Slide Number Placeholder 2"/>
          <p:cNvSpPr>
            <a:spLocks noGrp="1"/>
          </p:cNvSpPr>
          <p:nvPr>
            <p:ph type="sldNum" sz="quarter" idx="11"/>
          </p:nvPr>
        </p:nvSpPr>
        <p:spPr/>
        <p:txBody>
          <a:bodyPr/>
          <a:lstStyle/>
          <a:p>
            <a:pPr>
              <a:defRPr/>
            </a:pPr>
            <a:fld id="{2C8C7B3E-7369-45DE-AA1F-1EFA12658DBF}" type="slidenum">
              <a:rPr lang="en-US" smtClean="0"/>
              <a:pPr>
                <a:defRPr/>
              </a:pPr>
              <a:t>10</a:t>
            </a:fld>
            <a:endParaRPr lang="en-US" dirty="0"/>
          </a:p>
        </p:txBody>
      </p:sp>
      <p:pic>
        <p:nvPicPr>
          <p:cNvPr id="3074" name="Picture 2" descr="C:\Users\Julie\Documents\DropBox\InstructorManuals\A+Hardware\Figures\Ch05\Figure 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828800"/>
            <a:ext cx="5430170" cy="26382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447800" y="5029200"/>
            <a:ext cx="6660926" cy="646331"/>
          </a:xfrm>
          <a:prstGeom prst="rect">
            <a:avLst/>
          </a:prstGeom>
          <a:noFill/>
        </p:spPr>
        <p:txBody>
          <a:bodyPr wrap="none" rtlCol="0">
            <a:spAutoFit/>
          </a:bodyPr>
          <a:lstStyle/>
          <a:p>
            <a:r>
              <a:rPr lang="en-US" b="1" dirty="0" smtClean="0"/>
              <a:t>Figure 5-4  </a:t>
            </a:r>
            <a:r>
              <a:rPr lang="en-US" dirty="0" smtClean="0"/>
              <a:t>A hard drive or floppy disk is divided into tracks and </a:t>
            </a:r>
          </a:p>
          <a:p>
            <a:r>
              <a:rPr lang="en-US" dirty="0" smtClean="0"/>
              <a:t>                   sectors; several sectors make one cluster</a:t>
            </a:r>
            <a:endParaRPr lang="en-US" dirty="0"/>
          </a:p>
        </p:txBody>
      </p:sp>
    </p:spTree>
    <p:extLst>
      <p:ext uri="{BB962C8B-B14F-4D97-AF65-F5344CB8AC3E}">
        <p14:creationId xmlns:p14="http://schemas.microsoft.com/office/powerpoint/2010/main" xmlns="" val="4207630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A+ Guide to Managing and Maintaining your PC, 6e</a:t>
            </a:r>
          </a:p>
        </p:txBody>
      </p:sp>
      <p:sp>
        <p:nvSpPr>
          <p:cNvPr id="5" name="Slide Number Placeholder 2"/>
          <p:cNvSpPr>
            <a:spLocks noGrp="1"/>
          </p:cNvSpPr>
          <p:nvPr>
            <p:ph type="sldNum" sz="quarter" idx="11"/>
          </p:nvPr>
        </p:nvSpPr>
        <p:spPr/>
        <p:txBody>
          <a:bodyPr/>
          <a:lstStyle/>
          <a:p>
            <a:pPr>
              <a:defRPr/>
            </a:pPr>
            <a:fld id="{DE0DA5DF-C89B-4627-B211-18DFF227BBD9}" type="slidenum">
              <a:rPr lang="en-US"/>
              <a:pPr>
                <a:defRPr/>
              </a:pPr>
              <a:t>11</a:t>
            </a:fld>
            <a:endParaRPr lang="en-US"/>
          </a:p>
        </p:txBody>
      </p:sp>
      <p:pic>
        <p:nvPicPr>
          <p:cNvPr id="12292" name="Picture 6" descr="C08F006"/>
          <p:cNvPicPr>
            <a:picLocks noChangeAspect="1" noChangeArrowheads="1"/>
          </p:cNvPicPr>
          <p:nvPr/>
        </p:nvPicPr>
        <p:blipFill>
          <a:blip r:embed="rId2" cstate="print"/>
          <a:srcRect/>
          <a:stretch>
            <a:fillRect/>
          </a:stretch>
        </p:blipFill>
        <p:spPr bwMode="auto">
          <a:xfrm>
            <a:off x="2209800" y="2286000"/>
            <a:ext cx="4608513" cy="2255838"/>
          </a:xfrm>
          <a:prstGeom prst="rect">
            <a:avLst/>
          </a:prstGeom>
          <a:noFill/>
          <a:ln w="9525">
            <a:noFill/>
            <a:miter lim="800000"/>
            <a:headEnd/>
            <a:tailEnd/>
          </a:ln>
        </p:spPr>
      </p:pic>
      <p:sp>
        <p:nvSpPr>
          <p:cNvPr id="12293" name="Rectangle 7"/>
          <p:cNvSpPr>
            <a:spLocks noChangeArrowheads="1"/>
          </p:cNvSpPr>
          <p:nvPr/>
        </p:nvSpPr>
        <p:spPr bwMode="auto">
          <a:xfrm>
            <a:off x="1600200" y="4648200"/>
            <a:ext cx="6172200" cy="915988"/>
          </a:xfrm>
          <a:prstGeom prst="rect">
            <a:avLst/>
          </a:prstGeom>
          <a:noFill/>
          <a:ln w="9525">
            <a:noFill/>
            <a:miter lim="800000"/>
            <a:headEnd/>
            <a:tailEnd/>
          </a:ln>
        </p:spPr>
        <p:txBody>
          <a:bodyPr anchor="b" anchorCtr="1">
            <a:spAutoFit/>
          </a:bodyPr>
          <a:lstStyle/>
          <a:p>
            <a:r>
              <a:rPr lang="en-US" sz="1800" b="1">
                <a:solidFill>
                  <a:srgbClr val="222222"/>
                </a:solidFill>
                <a:latin typeface="Arial" charset="0"/>
              </a:rPr>
              <a:t>Figure 8-6 </a:t>
            </a:r>
            <a:r>
              <a:rPr lang="en-US" sz="1800">
                <a:solidFill>
                  <a:srgbClr val="222222"/>
                </a:solidFill>
                <a:latin typeface="Arial" charset="0"/>
              </a:rPr>
              <a:t>Clusters, or file allocation units, are managed by the OS in the file allocation table, but BIOS manages these clusters as one or two physical sectors on the disk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 Guide to Managing and Maintaining your PC, 6e</a:t>
            </a:r>
          </a:p>
        </p:txBody>
      </p:sp>
      <p:sp>
        <p:nvSpPr>
          <p:cNvPr id="5" name="Slide Number Placeholder 4"/>
          <p:cNvSpPr>
            <a:spLocks noGrp="1"/>
          </p:cNvSpPr>
          <p:nvPr>
            <p:ph type="sldNum" sz="quarter" idx="11"/>
          </p:nvPr>
        </p:nvSpPr>
        <p:spPr/>
        <p:txBody>
          <a:bodyPr/>
          <a:lstStyle/>
          <a:p>
            <a:pPr>
              <a:defRPr/>
            </a:pPr>
            <a:fld id="{C9DBC722-18F5-4A76-A614-655C6FA89390}" type="slidenum">
              <a:rPr lang="en-US"/>
              <a:pPr>
                <a:defRPr/>
              </a:pPr>
              <a:t>12</a:t>
            </a:fld>
            <a:endParaRPr lang="en-US"/>
          </a:p>
        </p:txBody>
      </p:sp>
      <p:sp>
        <p:nvSpPr>
          <p:cNvPr id="21508" name="Rectangle 2"/>
          <p:cNvSpPr>
            <a:spLocks noGrp="1" noChangeArrowheads="1"/>
          </p:cNvSpPr>
          <p:nvPr>
            <p:ph type="title"/>
          </p:nvPr>
        </p:nvSpPr>
        <p:spPr/>
        <p:txBody>
          <a:bodyPr/>
          <a:lstStyle/>
          <a:p>
            <a:pPr eaLnBrk="1" hangingPunct="1"/>
            <a:r>
              <a:rPr lang="en-US" dirty="0" smtClean="0"/>
              <a:t>Low-Level Formatting</a:t>
            </a:r>
            <a:br>
              <a:rPr lang="en-US" dirty="0" smtClean="0"/>
            </a:br>
            <a:r>
              <a:rPr lang="en-US" dirty="0" smtClean="0"/>
              <a:t>Magnetic Drives</a:t>
            </a:r>
          </a:p>
        </p:txBody>
      </p:sp>
      <p:sp>
        <p:nvSpPr>
          <p:cNvPr id="21509" name="Rectangle 3"/>
          <p:cNvSpPr>
            <a:spLocks noGrp="1" noChangeArrowheads="1"/>
          </p:cNvSpPr>
          <p:nvPr>
            <p:ph type="body" idx="1"/>
          </p:nvPr>
        </p:nvSpPr>
        <p:spPr>
          <a:xfrm>
            <a:off x="304800" y="1600200"/>
            <a:ext cx="8458200" cy="4572000"/>
          </a:xfrm>
        </p:spPr>
        <p:txBody>
          <a:bodyPr/>
          <a:lstStyle/>
          <a:p>
            <a:pPr eaLnBrk="1" hangingPunct="1"/>
            <a:r>
              <a:rPr lang="en-US" dirty="0" smtClean="0"/>
              <a:t>Two formatting levels: </a:t>
            </a:r>
          </a:p>
          <a:p>
            <a:pPr lvl="1" eaLnBrk="1" hangingPunct="1"/>
            <a:r>
              <a:rPr lang="en-US" dirty="0" smtClean="0"/>
              <a:t>Low-level: mark tracks and sectors </a:t>
            </a:r>
          </a:p>
          <a:p>
            <a:pPr lvl="1" eaLnBrk="1" hangingPunct="1"/>
            <a:r>
              <a:rPr lang="en-US" dirty="0" smtClean="0"/>
              <a:t>High-level: create boot sector, file system, root directory</a:t>
            </a:r>
          </a:p>
          <a:p>
            <a:pPr eaLnBrk="1" hangingPunct="1"/>
            <a:r>
              <a:rPr lang="en-US" dirty="0" smtClean="0"/>
              <a:t>Manufacturer currently perform most low-level formats  </a:t>
            </a:r>
          </a:p>
          <a:p>
            <a:pPr lvl="1" eaLnBrk="1" hangingPunct="1"/>
            <a:r>
              <a:rPr lang="en-US" dirty="0" smtClean="0"/>
              <a:t>Using the wrong format program could destroy drive</a:t>
            </a:r>
          </a:p>
          <a:p>
            <a:pPr lvl="1" eaLnBrk="1" hangingPunct="1"/>
            <a:r>
              <a:rPr lang="en-US" dirty="0" smtClean="0"/>
              <a:t>If necessary, contact manufacturer for format program</a:t>
            </a:r>
          </a:p>
          <a:p>
            <a:pPr eaLnBrk="1" hangingPunct="1"/>
            <a:r>
              <a:rPr lang="en-US" dirty="0" smtClean="0"/>
              <a:t>Problem: track and sector markings fade </a:t>
            </a:r>
          </a:p>
          <a:p>
            <a:pPr lvl="1" eaLnBrk="1" hangingPunct="1"/>
            <a:r>
              <a:rPr lang="en-US" dirty="0" smtClean="0"/>
              <a:t>Solution for older drives: perform low-level format</a:t>
            </a:r>
          </a:p>
          <a:p>
            <a:pPr lvl="1" eaLnBrk="1" hangingPunct="1"/>
            <a:r>
              <a:rPr lang="en-US" dirty="0" smtClean="0"/>
              <a:t>Solution for new drive: backup data and replace drive </a:t>
            </a:r>
          </a:p>
          <a:p>
            <a:pPr eaLnBrk="1" hangingPunct="1"/>
            <a:r>
              <a:rPr lang="en-US" dirty="0" smtClean="0"/>
              <a:t>Note: zero-fill utilities do not do low-level formats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Low-Level Format</a:t>
            </a:r>
            <a:br>
              <a:rPr lang="en-CA" dirty="0" smtClean="0"/>
            </a:br>
            <a:r>
              <a:rPr lang="en-CA" dirty="0" smtClean="0"/>
              <a:t>SSD</a:t>
            </a:r>
            <a:endParaRPr lang="en-CA" dirty="0"/>
          </a:p>
        </p:txBody>
      </p:sp>
      <p:sp>
        <p:nvSpPr>
          <p:cNvPr id="3" name="Content Placeholder 2"/>
          <p:cNvSpPr>
            <a:spLocks noGrp="1"/>
          </p:cNvSpPr>
          <p:nvPr>
            <p:ph idx="1"/>
          </p:nvPr>
        </p:nvSpPr>
        <p:spPr/>
        <p:txBody>
          <a:bodyPr/>
          <a:lstStyle/>
          <a:p>
            <a:r>
              <a:rPr lang="en-CA" dirty="0" smtClean="0"/>
              <a:t>SSDs are memory chips, Low-Level Format does not apply.</a:t>
            </a:r>
          </a:p>
          <a:p>
            <a:r>
              <a:rPr lang="en-CA" dirty="0" smtClean="0"/>
              <a:t>However, memory chips can experience failure over time. Thus the bad block can be formatted out.</a:t>
            </a:r>
          </a:p>
          <a:p>
            <a:pPr lvl="1"/>
            <a:r>
              <a:rPr lang="en-CA" dirty="0" smtClean="0"/>
              <a:t>Prevents info from being written to the respective block.</a:t>
            </a:r>
          </a:p>
          <a:p>
            <a:r>
              <a:rPr lang="en-CA" dirty="0" smtClean="0"/>
              <a:t>Zero-fill, allows for faster writes, since a used block must be erased prior to write.</a:t>
            </a:r>
            <a:endParaRPr lang="en-CA" dirty="0"/>
          </a:p>
        </p:txBody>
      </p:sp>
      <p:sp>
        <p:nvSpPr>
          <p:cNvPr id="4" name="Footer Placeholder 3"/>
          <p:cNvSpPr>
            <a:spLocks noGrp="1"/>
          </p:cNvSpPr>
          <p:nvPr>
            <p:ph type="ftr" sz="quarter" idx="10"/>
          </p:nvPr>
        </p:nvSpPr>
        <p:spPr/>
        <p:txBody>
          <a:bodyPr/>
          <a:lstStyle/>
          <a:p>
            <a:pPr>
              <a:defRPr/>
            </a:pPr>
            <a:r>
              <a:rPr lang="en-US"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3"/>
          <p:cNvSpPr>
            <a:spLocks noGrp="1"/>
          </p:cNvSpPr>
          <p:nvPr>
            <p:ph type="sldNum" sz="quarter" idx="11"/>
          </p:nvPr>
        </p:nvSpPr>
        <p:spPr/>
        <p:txBody>
          <a:bodyPr/>
          <a:lstStyle/>
          <a:p>
            <a:pPr>
              <a:defRPr/>
            </a:pPr>
            <a:fld id="{1DC856F3-F39F-4077-B2C8-914F01D02485}" type="slidenum">
              <a:rPr lang="en-US"/>
              <a:pPr>
                <a:defRPr/>
              </a:pPr>
              <a:t>14</a:t>
            </a:fld>
            <a:endParaRPr lang="en-US"/>
          </a:p>
        </p:txBody>
      </p:sp>
      <p:sp>
        <p:nvSpPr>
          <p:cNvPr id="22532" name="Rectangle 4"/>
          <p:cNvSpPr>
            <a:spLocks noGrp="1" noChangeArrowheads="1"/>
          </p:cNvSpPr>
          <p:nvPr>
            <p:ph type="title"/>
          </p:nvPr>
        </p:nvSpPr>
        <p:spPr/>
        <p:txBody>
          <a:bodyPr/>
          <a:lstStyle/>
          <a:p>
            <a:pPr eaLnBrk="1" hangingPunct="1"/>
            <a:r>
              <a:rPr lang="en-CA" smtClean="0"/>
              <a:t>Cluster Size</a:t>
            </a:r>
          </a:p>
        </p:txBody>
      </p:sp>
      <p:graphicFrame>
        <p:nvGraphicFramePr>
          <p:cNvPr id="650366" name="Group 126"/>
          <p:cNvGraphicFramePr>
            <a:graphicFrameLocks noGrp="1"/>
          </p:cNvGraphicFramePr>
          <p:nvPr/>
        </p:nvGraphicFramePr>
        <p:xfrm>
          <a:off x="1066800" y="2057400"/>
          <a:ext cx="7772400" cy="3566160"/>
        </p:xfrm>
        <a:graphic>
          <a:graphicData uri="http://schemas.openxmlformats.org/drawingml/2006/table">
            <a:tbl>
              <a:tblPr/>
              <a:tblGrid>
                <a:gridCol w="1943100"/>
                <a:gridCol w="1943100"/>
                <a:gridCol w="1943100"/>
                <a:gridCol w="1943100"/>
              </a:tblGrid>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rPr>
                        <a:t>Volume Size</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rPr>
                        <a:t>FAT16 Cluster Size</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rPr>
                        <a:t>FAT32 Cluster Size</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rPr>
                        <a:t>NTFS Cluster Size</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solidFill>
                      <a:srgbClr val="DFDFDF"/>
                    </a:solidFill>
                  </a:tcPr>
                </a:tc>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7 MB–16 MB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2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Not supported</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512 bytes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17 MB–32 MB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512 bytes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Not supported</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512 bytes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FDFDF"/>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33 MB–64 MB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1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512 bytes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512 bytes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65 MB–128 MB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2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1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512 bytes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FDFDF"/>
                    </a:solidFill>
                  </a:tcPr>
                </a:tc>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129 MB–256 MB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2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512 bytes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257 MB–512 MB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8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512 bytes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FDFDF"/>
                    </a:solidFill>
                  </a:tcPr>
                </a:tc>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513 MB–1,024 MB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16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1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1,025 MB–2 GB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32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2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FDFDF"/>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2 GB–4 GB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64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GB–8 GB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Not supported</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FDFDF"/>
                    </a:solid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8 GB–16 GB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Not supported</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8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16 GB–32 GB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Not supported</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16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FDFDF"/>
                    </a:solidFill>
                  </a:tcPr>
                </a:tc>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32 GB–2 terabytes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Not supported</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Not supported</a:t>
                      </a:r>
                      <a:r>
                        <a:rPr kumimoji="0" lang="en-US" sz="1000" b="0" i="0" u="none" strike="noStrike" cap="none" normalizeH="0" baseline="30000" smtClean="0">
                          <a:ln>
                            <a:noFill/>
                          </a:ln>
                          <a:solidFill>
                            <a:schemeClr val="tx1"/>
                          </a:solidFill>
                          <a:effectLst/>
                          <a:latin typeface="Verdana" pitchFamily="34" charset="0"/>
                        </a:rPr>
                        <a:t>*</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4 KB</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C2BF8152-C160-4536-9B4F-0916A408578D}" type="slidenum">
              <a:rPr lang="en-US"/>
              <a:pPr>
                <a:defRPr/>
              </a:pPr>
              <a:t>15</a:t>
            </a:fld>
            <a:endParaRPr lang="en-US"/>
          </a:p>
        </p:txBody>
      </p:sp>
      <p:sp>
        <p:nvSpPr>
          <p:cNvPr id="23556" name="Rectangle 2"/>
          <p:cNvSpPr>
            <a:spLocks noGrp="1" noChangeArrowheads="1"/>
          </p:cNvSpPr>
          <p:nvPr>
            <p:ph type="title"/>
          </p:nvPr>
        </p:nvSpPr>
        <p:spPr>
          <a:xfrm>
            <a:off x="533400" y="228600"/>
            <a:ext cx="8077200" cy="1447800"/>
          </a:xfrm>
        </p:spPr>
        <p:txBody>
          <a:bodyPr/>
          <a:lstStyle/>
          <a:p>
            <a:pPr eaLnBrk="1" hangingPunct="1"/>
            <a:r>
              <a:rPr lang="en-US" smtClean="0"/>
              <a:t>Calculating Drive Capacity on Older Drives </a:t>
            </a:r>
          </a:p>
        </p:txBody>
      </p:sp>
      <p:sp>
        <p:nvSpPr>
          <p:cNvPr id="23557" name="Rectangle 3"/>
          <p:cNvSpPr>
            <a:spLocks noGrp="1" noChangeArrowheads="1"/>
          </p:cNvSpPr>
          <p:nvPr>
            <p:ph type="body" idx="1"/>
          </p:nvPr>
        </p:nvSpPr>
        <p:spPr>
          <a:xfrm>
            <a:off x="381000" y="1752600"/>
            <a:ext cx="8382000" cy="4495800"/>
          </a:xfrm>
        </p:spPr>
        <p:txBody>
          <a:bodyPr/>
          <a:lstStyle/>
          <a:p>
            <a:pPr eaLnBrk="1" hangingPunct="1"/>
            <a:r>
              <a:rPr lang="en-US" smtClean="0"/>
              <a:t>Constant number of sectors per track </a:t>
            </a:r>
          </a:p>
          <a:p>
            <a:pPr eaLnBrk="1" hangingPunct="1"/>
            <a:r>
              <a:rPr lang="en-US" smtClean="0"/>
              <a:t>The formula was straightforward:</a:t>
            </a:r>
          </a:p>
          <a:p>
            <a:pPr lvl="1" eaLnBrk="1" hangingPunct="1"/>
            <a:r>
              <a:rPr lang="en-US" smtClean="0"/>
              <a:t>Cylinders x heads x sectors/track x 512 bytes/sector</a:t>
            </a:r>
          </a:p>
          <a:p>
            <a:pPr eaLnBrk="1" hangingPunct="1"/>
            <a:r>
              <a:rPr lang="en-US" smtClean="0"/>
              <a:t>Example: 855 cylinders, 7 heads, 17 sectors/track</a:t>
            </a:r>
          </a:p>
          <a:p>
            <a:pPr lvl="1" eaLnBrk="1" hangingPunct="1"/>
            <a:r>
              <a:rPr lang="en-US" smtClean="0"/>
              <a:t>855 x 7 x 17 x 512 bytes/sector = 52,093,440 bytes</a:t>
            </a:r>
          </a:p>
          <a:p>
            <a:pPr lvl="1" eaLnBrk="1" hangingPunct="1"/>
            <a:r>
              <a:rPr lang="en-US" smtClean="0"/>
              <a:t>Divide by 1024 twice to convert to 49.68 MB capacity</a:t>
            </a:r>
          </a:p>
          <a:p>
            <a:pPr lvl="1" eaLnBrk="1" hangingPunct="1"/>
            <a:endParaRPr lang="en-US" smtClean="0"/>
          </a:p>
          <a:p>
            <a:pPr eaLnBrk="1" hangingPunct="1"/>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15590D5-554F-4276-8607-4A0662DFB40D}" type="slidenum">
              <a:rPr lang="en-US"/>
              <a:pPr>
                <a:defRPr/>
              </a:pPr>
              <a:t>16</a:t>
            </a:fld>
            <a:endParaRPr lang="en-US"/>
          </a:p>
        </p:txBody>
      </p:sp>
      <p:sp>
        <p:nvSpPr>
          <p:cNvPr id="24580" name="Rectangle 2"/>
          <p:cNvSpPr>
            <a:spLocks noGrp="1" noChangeArrowheads="1"/>
          </p:cNvSpPr>
          <p:nvPr>
            <p:ph type="title"/>
          </p:nvPr>
        </p:nvSpPr>
        <p:spPr/>
        <p:txBody>
          <a:bodyPr/>
          <a:lstStyle/>
          <a:p>
            <a:pPr eaLnBrk="1" hangingPunct="1"/>
            <a:r>
              <a:rPr lang="en-US" smtClean="0"/>
              <a:t>Drive Capacity for Today’s Drives</a:t>
            </a:r>
          </a:p>
        </p:txBody>
      </p:sp>
      <p:sp>
        <p:nvSpPr>
          <p:cNvPr id="24581" name="Rectangle 3"/>
          <p:cNvSpPr>
            <a:spLocks noGrp="1" noChangeArrowheads="1"/>
          </p:cNvSpPr>
          <p:nvPr>
            <p:ph type="body" idx="1"/>
          </p:nvPr>
        </p:nvSpPr>
        <p:spPr/>
        <p:txBody>
          <a:bodyPr/>
          <a:lstStyle/>
          <a:p>
            <a:pPr eaLnBrk="1" hangingPunct="1"/>
            <a:r>
              <a:rPr lang="en-US" smtClean="0"/>
              <a:t>The OS reports the capacity of hard drives </a:t>
            </a:r>
          </a:p>
          <a:p>
            <a:pPr eaLnBrk="1" hangingPunct="1"/>
            <a:r>
              <a:rPr lang="en-US" smtClean="0"/>
              <a:t>Accessing capacity data using Windows Explorer</a:t>
            </a:r>
          </a:p>
          <a:p>
            <a:pPr lvl="1" eaLnBrk="1" hangingPunct="1"/>
            <a:r>
              <a:rPr lang="en-US" smtClean="0"/>
              <a:t>Right-click the drive letter </a:t>
            </a:r>
          </a:p>
          <a:p>
            <a:pPr lvl="1" eaLnBrk="1" hangingPunct="1"/>
            <a:r>
              <a:rPr lang="en-US" smtClean="0"/>
              <a:t>Select Properties</a:t>
            </a:r>
            <a:r>
              <a:rPr lang="en-US" b="1" smtClean="0"/>
              <a:t> </a:t>
            </a:r>
            <a:r>
              <a:rPr lang="en-US" smtClean="0"/>
              <a:t>on the shortcut menu</a:t>
            </a:r>
          </a:p>
          <a:p>
            <a:pPr eaLnBrk="1" hangingPunct="1"/>
            <a:r>
              <a:rPr lang="en-US" smtClean="0"/>
              <a:t>Calculating total capacity if drive is fully formatted</a:t>
            </a:r>
          </a:p>
          <a:p>
            <a:pPr lvl="1" eaLnBrk="1" hangingPunct="1"/>
            <a:r>
              <a:rPr lang="en-US" smtClean="0"/>
              <a:t>Record capacity of each logical drive on hard drive</a:t>
            </a:r>
          </a:p>
          <a:p>
            <a:pPr lvl="1" eaLnBrk="1" hangingPunct="1"/>
            <a:r>
              <a:rPr lang="en-US" smtClean="0"/>
              <a:t>Add individual capacities to calculate total capacity</a:t>
            </a:r>
          </a:p>
          <a:p>
            <a:pPr eaLnBrk="1" hangingPunct="1"/>
            <a:r>
              <a:rPr lang="en-US" smtClean="0"/>
              <a:t>Reporting total capacity (regardless of formatting)</a:t>
            </a:r>
          </a:p>
          <a:p>
            <a:pPr lvl="1" eaLnBrk="1" hangingPunct="1"/>
            <a:r>
              <a:rPr lang="en-US" smtClean="0"/>
              <a:t>Windows 2000/XP: use Disk Management</a:t>
            </a:r>
          </a:p>
          <a:p>
            <a:pPr lvl="1" eaLnBrk="1" hangingPunct="1"/>
            <a:r>
              <a:rPr lang="en-US" smtClean="0"/>
              <a:t>Windows 9x: use Fdisk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GPT support</a:t>
            </a:r>
            <a:endParaRPr lang="en-CA" dirty="0"/>
          </a:p>
        </p:txBody>
      </p:sp>
      <p:sp>
        <p:nvSpPr>
          <p:cNvPr id="3" name="Content Placeholder 2"/>
          <p:cNvSpPr>
            <a:spLocks noGrp="1"/>
          </p:cNvSpPr>
          <p:nvPr>
            <p:ph idx="1"/>
          </p:nvPr>
        </p:nvSpPr>
        <p:spPr/>
        <p:txBody>
          <a:bodyPr/>
          <a:lstStyle/>
          <a:p>
            <a:r>
              <a:rPr lang="en-CA" dirty="0" smtClean="0"/>
              <a:t>Windows 32 bit</a:t>
            </a:r>
          </a:p>
          <a:p>
            <a:pPr lvl="1"/>
            <a:r>
              <a:rPr lang="en-CA" dirty="0" smtClean="0"/>
              <a:t>Can read/write Win 2003 server, Vista – Win 8</a:t>
            </a:r>
          </a:p>
          <a:p>
            <a:pPr lvl="1"/>
            <a:r>
              <a:rPr lang="en-CA" dirty="0" smtClean="0"/>
              <a:t>Can only boot Win 8.</a:t>
            </a:r>
          </a:p>
          <a:p>
            <a:r>
              <a:rPr lang="en-CA" dirty="0" smtClean="0"/>
              <a:t>Windows 64 bit</a:t>
            </a:r>
          </a:p>
          <a:p>
            <a:pPr lvl="1"/>
            <a:r>
              <a:rPr lang="en-CA" dirty="0" smtClean="0"/>
              <a:t>Can read/write XP – Win 8</a:t>
            </a:r>
          </a:p>
          <a:p>
            <a:pPr lvl="1"/>
            <a:r>
              <a:rPr lang="en-CA" dirty="0" smtClean="0"/>
              <a:t>Can boot Win 2003 server to Win 8.</a:t>
            </a:r>
          </a:p>
          <a:p>
            <a:pPr lvl="2"/>
            <a:r>
              <a:rPr lang="en-CA" dirty="0" smtClean="0"/>
              <a:t>Hence a reason XP was phased out.</a:t>
            </a:r>
          </a:p>
          <a:p>
            <a:r>
              <a:rPr lang="en-CA" dirty="0" smtClean="0"/>
              <a:t>OS X</a:t>
            </a:r>
          </a:p>
          <a:p>
            <a:pPr lvl="1"/>
            <a:r>
              <a:rPr lang="en-CA" smtClean="0"/>
              <a:t>Some support 10.4 – 10.6</a:t>
            </a:r>
            <a:endParaRPr lang="en-CA" dirty="0"/>
          </a:p>
        </p:txBody>
      </p:sp>
      <p:sp>
        <p:nvSpPr>
          <p:cNvPr id="4" name="Footer Placeholder 3"/>
          <p:cNvSpPr>
            <a:spLocks noGrp="1"/>
          </p:cNvSpPr>
          <p:nvPr>
            <p:ph type="ftr" sz="quarter" idx="10"/>
          </p:nvPr>
        </p:nvSpPr>
        <p:spPr/>
        <p:txBody>
          <a:bodyPr/>
          <a:lstStyle/>
          <a:p>
            <a:pPr>
              <a:defRPr/>
            </a:pPr>
            <a:r>
              <a:rPr lang="en-US"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B2C64081-1A4E-42D1-9BD1-3A10B37CF9C5}" type="slidenum">
              <a:rPr lang="en-US" smtClean="0"/>
              <a:pPr eaLnBrk="1" hangingPunct="1"/>
              <a:t>18</a:t>
            </a:fld>
            <a:endParaRPr lang="en-US" dirty="0" smtClean="0"/>
          </a:p>
        </p:txBody>
      </p:sp>
      <p:sp>
        <p:nvSpPr>
          <p:cNvPr id="9220" name="Rectangle 6"/>
          <p:cNvSpPr>
            <a:spLocks noGrp="1" noChangeArrowheads="1"/>
          </p:cNvSpPr>
          <p:nvPr>
            <p:ph type="title"/>
          </p:nvPr>
        </p:nvSpPr>
        <p:spPr/>
        <p:txBody>
          <a:bodyPr/>
          <a:lstStyle/>
          <a:p>
            <a:pPr eaLnBrk="1" hangingPunct="1"/>
            <a:r>
              <a:rPr lang="en-US" dirty="0" smtClean="0"/>
              <a:t>Technologies Used Inside a Hard Drive</a:t>
            </a:r>
          </a:p>
        </p:txBody>
      </p:sp>
      <p:sp>
        <p:nvSpPr>
          <p:cNvPr id="9221" name="Rectangle 7"/>
          <p:cNvSpPr>
            <a:spLocks noGrp="1" noChangeArrowheads="1"/>
          </p:cNvSpPr>
          <p:nvPr>
            <p:ph type="body" idx="1"/>
          </p:nvPr>
        </p:nvSpPr>
        <p:spPr/>
        <p:txBody>
          <a:bodyPr/>
          <a:lstStyle/>
          <a:p>
            <a:pPr eaLnBrk="1" hangingPunct="1"/>
            <a:r>
              <a:rPr lang="en-US" dirty="0" smtClean="0"/>
              <a:t>Low-level formatting – sector markings are written to the hard drive at the factory </a:t>
            </a:r>
          </a:p>
          <a:p>
            <a:pPr lvl="1" eaLnBrk="1" hangingPunct="1"/>
            <a:r>
              <a:rPr lang="en-US" dirty="0" smtClean="0"/>
              <a:t>Not the same as high-level formatting performed for Operating System installation</a:t>
            </a:r>
          </a:p>
          <a:p>
            <a:pPr eaLnBrk="1" hangingPunct="1"/>
            <a:r>
              <a:rPr lang="en-US" dirty="0" smtClean="0"/>
              <a:t>Firmware, BIOS and OS use logical block addressing (LBA) to address all hard drive sectors</a:t>
            </a:r>
          </a:p>
          <a:p>
            <a:pPr lvl="1" eaLnBrk="1" hangingPunct="1"/>
            <a:r>
              <a:rPr lang="en-US" dirty="0" smtClean="0"/>
              <a:t>Size of each sector + total number of sectors determine drive capacity</a:t>
            </a:r>
          </a:p>
          <a:p>
            <a:pPr eaLnBrk="1" hangingPunct="1"/>
            <a:r>
              <a:rPr lang="en-US" dirty="0" smtClean="0"/>
              <a:t>S.M.A.R.T – Self-Monitoring Analysis ad Reporting Technology</a:t>
            </a:r>
          </a:p>
          <a:p>
            <a:pPr lvl="1" eaLnBrk="1" hangingPunct="1"/>
            <a:r>
              <a:rPr lang="en-US" dirty="0" smtClean="0"/>
              <a:t>Used to predict when a drive is likely to fail</a:t>
            </a:r>
          </a:p>
          <a:p>
            <a:pPr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1433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A9AECC25-69BA-4D17-951A-D32C048E3D04}" type="slidenum">
              <a:rPr lang="en-US" smtClean="0"/>
              <a:pPr eaLnBrk="1" hangingPunct="1"/>
              <a:t>19</a:t>
            </a:fld>
            <a:endParaRPr lang="en-US" dirty="0" smtClean="0"/>
          </a:p>
        </p:txBody>
      </p:sp>
      <p:sp>
        <p:nvSpPr>
          <p:cNvPr id="14341" name="Rectangle 2"/>
          <p:cNvSpPr>
            <a:spLocks noGrp="1" noChangeArrowheads="1"/>
          </p:cNvSpPr>
          <p:nvPr>
            <p:ph type="title"/>
          </p:nvPr>
        </p:nvSpPr>
        <p:spPr/>
        <p:txBody>
          <a:bodyPr/>
          <a:lstStyle/>
          <a:p>
            <a:pPr eaLnBrk="1" hangingPunct="1"/>
            <a:r>
              <a:rPr lang="en-US" dirty="0" smtClean="0"/>
              <a:t>Interface Standards Used By a Hard Drive</a:t>
            </a:r>
          </a:p>
        </p:txBody>
      </p:sp>
      <p:sp>
        <p:nvSpPr>
          <p:cNvPr id="14342" name="Rectangle 3"/>
          <p:cNvSpPr>
            <a:spLocks noGrp="1" noChangeArrowheads="1"/>
          </p:cNvSpPr>
          <p:nvPr>
            <p:ph type="body" idx="1"/>
          </p:nvPr>
        </p:nvSpPr>
        <p:spPr>
          <a:xfrm>
            <a:off x="457200" y="1600200"/>
            <a:ext cx="8229600" cy="2133600"/>
          </a:xfrm>
        </p:spPr>
        <p:txBody>
          <a:bodyPr/>
          <a:lstStyle/>
          <a:p>
            <a:pPr eaLnBrk="1" hangingPunct="1">
              <a:lnSpc>
                <a:spcPct val="90000"/>
              </a:lnSpc>
            </a:pPr>
            <a:r>
              <a:rPr lang="en-US" dirty="0" smtClean="0"/>
              <a:t>Current internal hard drives methods</a:t>
            </a:r>
          </a:p>
          <a:p>
            <a:pPr lvl="1" eaLnBrk="1" hangingPunct="1">
              <a:lnSpc>
                <a:spcPct val="90000"/>
              </a:lnSpc>
            </a:pPr>
            <a:r>
              <a:rPr lang="en-US" dirty="0" smtClean="0"/>
              <a:t>Parallel ATA (PATA) and Serial ATA (SATA)</a:t>
            </a:r>
          </a:p>
          <a:p>
            <a:pPr eaLnBrk="1" hangingPunct="1">
              <a:lnSpc>
                <a:spcPct val="90000"/>
              </a:lnSpc>
            </a:pPr>
            <a:r>
              <a:rPr lang="en-US" dirty="0" smtClean="0"/>
              <a:t>External hard drive methods</a:t>
            </a:r>
          </a:p>
          <a:p>
            <a:pPr lvl="1" eaLnBrk="1" hangingPunct="1">
              <a:lnSpc>
                <a:spcPct val="90000"/>
              </a:lnSpc>
            </a:pPr>
            <a:r>
              <a:rPr lang="en-US" dirty="0" smtClean="0"/>
              <a:t>External SATA (eSATA), SCSI, FireWire, USB, Fibre Channel</a:t>
            </a:r>
          </a:p>
          <a:p>
            <a:pPr lvl="1" eaLnBrk="1" hangingPunct="1">
              <a:lnSpc>
                <a:spcPct val="90000"/>
              </a:lnSpc>
            </a:pPr>
            <a:endParaRPr lang="en-US" dirty="0" smtClean="0"/>
          </a:p>
        </p:txBody>
      </p:sp>
      <p:sp>
        <p:nvSpPr>
          <p:cNvPr id="14343" name="Rectangle 4"/>
          <p:cNvSpPr>
            <a:spLocks noChangeArrowheads="1"/>
          </p:cNvSpPr>
          <p:nvPr/>
        </p:nvSpPr>
        <p:spPr bwMode="auto">
          <a:xfrm>
            <a:off x="1828800" y="5715000"/>
            <a:ext cx="6248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5-5 </a:t>
            </a:r>
            <a:r>
              <a:rPr lang="en-US" sz="1600" dirty="0"/>
              <a:t>Timeline of interface standards used by internal </a:t>
            </a:r>
            <a:r>
              <a:rPr lang="en-US" sz="1600" dirty="0" smtClean="0"/>
              <a:t>drives</a:t>
            </a:r>
            <a:endParaRPr lang="en-US" sz="1600" dirty="0"/>
          </a:p>
        </p:txBody>
      </p:sp>
      <p:pic>
        <p:nvPicPr>
          <p:cNvPr id="4098" name="Picture 2" descr="C:\Users\Julie\Documents\DropBox\InstructorManuals\A+Hardware\Figures\Ch05\Figure 5-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5436" y="3484418"/>
            <a:ext cx="3984770" cy="206654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409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71E9F37B-1F8F-46D0-9AD5-BF18A74B0B2B}" type="slidenum">
              <a:rPr lang="en-US" smtClean="0"/>
              <a:pPr eaLnBrk="1" hangingPunct="1"/>
              <a:t>2</a:t>
            </a:fld>
            <a:endParaRPr lang="en-US" dirty="0" smtClean="0"/>
          </a:p>
        </p:txBody>
      </p:sp>
      <p:sp>
        <p:nvSpPr>
          <p:cNvPr id="4100" name="Rectangle 2"/>
          <p:cNvSpPr>
            <a:spLocks noGrp="1" noChangeArrowheads="1"/>
          </p:cNvSpPr>
          <p:nvPr>
            <p:ph type="title"/>
          </p:nvPr>
        </p:nvSpPr>
        <p:spPr/>
        <p:txBody>
          <a:bodyPr/>
          <a:lstStyle/>
          <a:p>
            <a:pPr eaLnBrk="1" hangingPunct="1"/>
            <a:r>
              <a:rPr lang="en-US" dirty="0" smtClean="0"/>
              <a:t>Objectives</a:t>
            </a:r>
          </a:p>
        </p:txBody>
      </p:sp>
      <p:sp>
        <p:nvSpPr>
          <p:cNvPr id="4101" name="Rectangle 3"/>
          <p:cNvSpPr>
            <a:spLocks noGrp="1" noChangeArrowheads="1"/>
          </p:cNvSpPr>
          <p:nvPr>
            <p:ph type="body" idx="1"/>
          </p:nvPr>
        </p:nvSpPr>
        <p:spPr/>
        <p:txBody>
          <a:bodyPr/>
          <a:lstStyle/>
          <a:p>
            <a:pPr eaLnBrk="1" hangingPunct="1"/>
            <a:r>
              <a:rPr lang="en-US" dirty="0" smtClean="0"/>
              <a:t>Learn about the technologies used inside a hard drive and how a computer communicates with a hard drive</a:t>
            </a:r>
          </a:p>
          <a:p>
            <a:pPr eaLnBrk="1" hangingPunct="1"/>
            <a:r>
              <a:rPr lang="en-US" dirty="0" smtClean="0"/>
              <a:t>Learn how to select and install a hard drive</a:t>
            </a:r>
          </a:p>
          <a:p>
            <a:pPr eaLnBrk="1" hangingPunct="1"/>
            <a:r>
              <a:rPr lang="en-US" dirty="0" smtClean="0"/>
              <a:t>Learn about tape drives and floppy drives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D44EDCDE-F4EA-46C4-9D01-72EFA3E31419}" type="slidenum">
              <a:rPr lang="en-US" smtClean="0"/>
              <a:pPr eaLnBrk="1" hangingPunct="1"/>
              <a:t>20</a:t>
            </a:fld>
            <a:endParaRPr lang="en-US" dirty="0" smtClean="0"/>
          </a:p>
        </p:txBody>
      </p:sp>
      <p:sp>
        <p:nvSpPr>
          <p:cNvPr id="15364" name="Rectangle 2"/>
          <p:cNvSpPr>
            <a:spLocks noGrp="1" noChangeArrowheads="1"/>
          </p:cNvSpPr>
          <p:nvPr>
            <p:ph type="title"/>
          </p:nvPr>
        </p:nvSpPr>
        <p:spPr/>
        <p:txBody>
          <a:bodyPr/>
          <a:lstStyle/>
          <a:p>
            <a:pPr eaLnBrk="1" hangingPunct="1"/>
            <a:r>
              <a:rPr lang="en-US" dirty="0" smtClean="0"/>
              <a:t>Interface Standards Used by a Hard Drive</a:t>
            </a:r>
          </a:p>
        </p:txBody>
      </p:sp>
      <p:sp>
        <p:nvSpPr>
          <p:cNvPr id="15365" name="Rectangle 3"/>
          <p:cNvSpPr>
            <a:spLocks noGrp="1" noChangeArrowheads="1"/>
          </p:cNvSpPr>
          <p:nvPr>
            <p:ph type="body" idx="1"/>
          </p:nvPr>
        </p:nvSpPr>
        <p:spPr/>
        <p:txBody>
          <a:bodyPr/>
          <a:lstStyle/>
          <a:p>
            <a:pPr eaLnBrk="1" hangingPunct="1"/>
            <a:r>
              <a:rPr lang="en-US" dirty="0" smtClean="0"/>
              <a:t>Interface standards define data speeds and transfer methods with a computer system</a:t>
            </a:r>
          </a:p>
          <a:p>
            <a:pPr lvl="1" eaLnBrk="1" hangingPunct="1"/>
            <a:r>
              <a:rPr lang="en-US" dirty="0" smtClean="0"/>
              <a:t>Also define types of cables and connectors</a:t>
            </a:r>
          </a:p>
          <a:p>
            <a:pPr eaLnBrk="1" hangingPunct="1"/>
            <a:r>
              <a:rPr lang="en-US" dirty="0" smtClean="0"/>
              <a:t>Standards</a:t>
            </a:r>
          </a:p>
          <a:p>
            <a:pPr lvl="1" eaLnBrk="1" hangingPunct="1"/>
            <a:r>
              <a:rPr lang="en-US" dirty="0" smtClean="0"/>
              <a:t>Developed by Technical Committee T13</a:t>
            </a:r>
          </a:p>
          <a:p>
            <a:pPr lvl="1" eaLnBrk="1" hangingPunct="1"/>
            <a:r>
              <a:rPr lang="en-US" dirty="0" smtClean="0"/>
              <a:t>Published by American National Standards Institute (ANSI)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16387"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5EF99C49-4670-476D-84EA-FC220F43EDA3}" type="slidenum">
              <a:rPr lang="en-US" smtClean="0"/>
              <a:pPr eaLnBrk="1" hangingPunct="1"/>
              <a:t>21</a:t>
            </a:fld>
            <a:endParaRPr lang="en-US" dirty="0" smtClean="0"/>
          </a:p>
        </p:txBody>
      </p:sp>
      <p:sp>
        <p:nvSpPr>
          <p:cNvPr id="16388" name="Rectangle 4"/>
          <p:cNvSpPr>
            <a:spLocks noChangeArrowheads="1"/>
          </p:cNvSpPr>
          <p:nvPr/>
        </p:nvSpPr>
        <p:spPr bwMode="auto">
          <a:xfrm>
            <a:off x="1580356" y="5791200"/>
            <a:ext cx="62309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b="1" dirty="0"/>
              <a:t>Table </a:t>
            </a:r>
            <a:r>
              <a:rPr lang="en-US" sz="1600" b="1" dirty="0" smtClean="0"/>
              <a:t>5-1 </a:t>
            </a:r>
            <a:r>
              <a:rPr lang="en-US" sz="1600" dirty="0"/>
              <a:t>Summary of ATA interface standards for storage devices</a:t>
            </a:r>
          </a:p>
        </p:txBody>
      </p:sp>
      <p:pic>
        <p:nvPicPr>
          <p:cNvPr id="5122" name="Picture 2" descr="C:\Users\Julie\Documents\DropBox\InstructorManuals\A+Hardware\Figures\Ch05\Table 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512618"/>
            <a:ext cx="5124450" cy="5095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1741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040F1D16-EA8B-458F-AC9B-ABBC574EDCA9}" type="slidenum">
              <a:rPr lang="en-US" smtClean="0"/>
              <a:pPr eaLnBrk="1" hangingPunct="1"/>
              <a:t>22</a:t>
            </a:fld>
            <a:endParaRPr lang="en-US" dirty="0" smtClean="0"/>
          </a:p>
        </p:txBody>
      </p:sp>
      <p:sp>
        <p:nvSpPr>
          <p:cNvPr id="17412" name="Rectangle 2"/>
          <p:cNvSpPr>
            <a:spLocks noGrp="1" noChangeArrowheads="1"/>
          </p:cNvSpPr>
          <p:nvPr>
            <p:ph type="title"/>
          </p:nvPr>
        </p:nvSpPr>
        <p:spPr/>
        <p:txBody>
          <a:bodyPr/>
          <a:lstStyle/>
          <a:p>
            <a:pPr eaLnBrk="1" hangingPunct="1"/>
            <a:r>
              <a:rPr lang="en-US" dirty="0" smtClean="0"/>
              <a:t>Parallel ATA or EIDE Drive Standards</a:t>
            </a:r>
          </a:p>
        </p:txBody>
      </p:sp>
      <p:sp>
        <p:nvSpPr>
          <p:cNvPr id="17413" name="Rectangle 3"/>
          <p:cNvSpPr>
            <a:spLocks noGrp="1" noChangeArrowheads="1"/>
          </p:cNvSpPr>
          <p:nvPr>
            <p:ph type="body" idx="1"/>
          </p:nvPr>
        </p:nvSpPr>
        <p:spPr/>
        <p:txBody>
          <a:bodyPr/>
          <a:lstStyle/>
          <a:p>
            <a:pPr eaLnBrk="1" hangingPunct="1">
              <a:lnSpc>
                <a:spcPct val="90000"/>
              </a:lnSpc>
            </a:pPr>
            <a:r>
              <a:rPr lang="en-US" dirty="0" smtClean="0"/>
              <a:t>Parallel ATA or EIDE drive standards or Integrated Drive Electronics (IDE)</a:t>
            </a:r>
          </a:p>
          <a:p>
            <a:pPr lvl="1" eaLnBrk="1" hangingPunct="1">
              <a:lnSpc>
                <a:spcPct val="90000"/>
              </a:lnSpc>
            </a:pPr>
            <a:r>
              <a:rPr lang="en-US" dirty="0" smtClean="0"/>
              <a:t>Allows one or two IDE connectors on a motherboard</a:t>
            </a:r>
          </a:p>
          <a:p>
            <a:pPr lvl="2" eaLnBrk="1" hangingPunct="1">
              <a:lnSpc>
                <a:spcPct val="90000"/>
              </a:lnSpc>
            </a:pPr>
            <a:r>
              <a:rPr lang="en-US" dirty="0" smtClean="0"/>
              <a:t>Each use 40-pin data cable</a:t>
            </a:r>
          </a:p>
          <a:p>
            <a:pPr lvl="1" eaLnBrk="1" hangingPunct="1">
              <a:lnSpc>
                <a:spcPct val="90000"/>
              </a:lnSpc>
            </a:pPr>
            <a:r>
              <a:rPr lang="en-US" dirty="0" smtClean="0"/>
              <a:t>Advanced Technology Attachment Packet Interface</a:t>
            </a:r>
          </a:p>
          <a:p>
            <a:pPr lvl="2" eaLnBrk="1" hangingPunct="1">
              <a:lnSpc>
                <a:spcPct val="90000"/>
              </a:lnSpc>
            </a:pPr>
            <a:r>
              <a:rPr lang="en-US" dirty="0" smtClean="0"/>
              <a:t>Required by optical drives (e.g., CD or DVD)</a:t>
            </a:r>
          </a:p>
          <a:p>
            <a:pPr eaLnBrk="1" hangingPunct="1">
              <a:lnSpc>
                <a:spcPct val="90000"/>
              </a:lnSpc>
            </a:pPr>
            <a:r>
              <a:rPr lang="en-US" dirty="0" smtClean="0"/>
              <a:t>Types of PATA ribbon cables</a:t>
            </a:r>
          </a:p>
          <a:p>
            <a:pPr lvl="1" eaLnBrk="1" hangingPunct="1">
              <a:lnSpc>
                <a:spcPct val="90000"/>
              </a:lnSpc>
            </a:pPr>
            <a:r>
              <a:rPr lang="en-US" dirty="0" smtClean="0"/>
              <a:t>Older cable </a:t>
            </a:r>
          </a:p>
          <a:p>
            <a:pPr lvl="2" eaLnBrk="1" hangingPunct="1">
              <a:lnSpc>
                <a:spcPct val="90000"/>
              </a:lnSpc>
            </a:pPr>
            <a:r>
              <a:rPr lang="en-US" dirty="0" smtClean="0"/>
              <a:t>40 pins and 40 wires</a:t>
            </a:r>
          </a:p>
          <a:p>
            <a:pPr lvl="1" eaLnBrk="1" hangingPunct="1">
              <a:lnSpc>
                <a:spcPct val="90000"/>
              </a:lnSpc>
            </a:pPr>
            <a:r>
              <a:rPr lang="en-US" dirty="0" smtClean="0"/>
              <a:t>80-conductor IDE cable</a:t>
            </a:r>
            <a:r>
              <a:rPr lang="en-US" b="1" dirty="0" smtClean="0"/>
              <a:t> </a:t>
            </a:r>
            <a:r>
              <a:rPr lang="en-US" dirty="0" smtClean="0"/>
              <a:t> </a:t>
            </a:r>
          </a:p>
          <a:p>
            <a:pPr lvl="2" eaLnBrk="1" hangingPunct="1">
              <a:lnSpc>
                <a:spcPct val="90000"/>
              </a:lnSpc>
            </a:pPr>
            <a:r>
              <a:rPr lang="en-US" dirty="0" smtClean="0"/>
              <a:t>40 pins and 80 wires</a:t>
            </a:r>
          </a:p>
          <a:p>
            <a:pPr lvl="1" eaLnBrk="1" hangingPunct="1">
              <a:lnSpc>
                <a:spcPct val="90000"/>
              </a:lnSpc>
            </a:pPr>
            <a:r>
              <a:rPr lang="en-US" dirty="0" smtClean="0"/>
              <a:t>Maximum recommended length of either is 18”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23</a:t>
            </a:fld>
            <a:endParaRPr lang="en-US" dirty="0"/>
          </a:p>
        </p:txBody>
      </p:sp>
      <p:pic>
        <p:nvPicPr>
          <p:cNvPr id="6146" name="Picture 2" descr="C:\Users\Julie\Documents\DropBox\InstructorManuals\A+Hardware\Figures\Ch05\Figure 5-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2362200"/>
            <a:ext cx="6729044" cy="203120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09600" y="4792228"/>
            <a:ext cx="8311891" cy="584775"/>
          </a:xfrm>
          <a:prstGeom prst="rect">
            <a:avLst/>
          </a:prstGeom>
          <a:noFill/>
        </p:spPr>
        <p:txBody>
          <a:bodyPr wrap="none" rtlCol="0">
            <a:spAutoFit/>
          </a:bodyPr>
          <a:lstStyle/>
          <a:p>
            <a:r>
              <a:rPr lang="en-US" sz="1600" b="1" dirty="0" smtClean="0"/>
              <a:t>Figure 5-9  </a:t>
            </a:r>
            <a:r>
              <a:rPr lang="en-US" sz="1600" dirty="0" smtClean="0"/>
              <a:t>In comparing the 80-conductor cable to the 40-conductor cable, note they are </a:t>
            </a:r>
          </a:p>
          <a:p>
            <a:r>
              <a:rPr lang="en-US" sz="1600" dirty="0" smtClean="0"/>
              <a:t>about the same width, but the 80-conductor cable has many more and finer wires</a:t>
            </a:r>
            <a:endParaRPr lang="en-US" sz="1600" dirty="0"/>
          </a:p>
        </p:txBody>
      </p:sp>
    </p:spTree>
    <p:extLst>
      <p:ext uri="{BB962C8B-B14F-4D97-AF65-F5344CB8AC3E}">
        <p14:creationId xmlns:p14="http://schemas.microsoft.com/office/powerpoint/2010/main" xmlns="" val="1731000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1843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78841BE4-77F3-4528-90F8-35DB6C8D8E41}" type="slidenum">
              <a:rPr lang="en-US" smtClean="0"/>
              <a:pPr eaLnBrk="1" hangingPunct="1"/>
              <a:t>24</a:t>
            </a:fld>
            <a:endParaRPr lang="en-US" dirty="0" smtClean="0"/>
          </a:p>
        </p:txBody>
      </p:sp>
      <p:sp>
        <p:nvSpPr>
          <p:cNvPr id="18436" name="Rectangle 2"/>
          <p:cNvSpPr>
            <a:spLocks noGrp="1" noChangeArrowheads="1"/>
          </p:cNvSpPr>
          <p:nvPr>
            <p:ph type="title"/>
          </p:nvPr>
        </p:nvSpPr>
        <p:spPr/>
        <p:txBody>
          <a:bodyPr/>
          <a:lstStyle/>
          <a:p>
            <a:pPr eaLnBrk="1" hangingPunct="1"/>
            <a:r>
              <a:rPr lang="en-US" dirty="0" smtClean="0"/>
              <a:t>Parallel ATA or EIDE Drive Standards</a:t>
            </a:r>
          </a:p>
        </p:txBody>
      </p:sp>
      <p:sp>
        <p:nvSpPr>
          <p:cNvPr id="18437" name="Rectangle 3"/>
          <p:cNvSpPr>
            <a:spLocks noGrp="1" noChangeArrowheads="1"/>
          </p:cNvSpPr>
          <p:nvPr>
            <p:ph type="body" idx="1"/>
          </p:nvPr>
        </p:nvSpPr>
        <p:spPr/>
        <p:txBody>
          <a:bodyPr/>
          <a:lstStyle/>
          <a:p>
            <a:pPr eaLnBrk="1" hangingPunct="1">
              <a:lnSpc>
                <a:spcPct val="90000"/>
              </a:lnSpc>
            </a:pPr>
            <a:r>
              <a:rPr lang="en-US" dirty="0" smtClean="0"/>
              <a:t>Transferring data between hard drive and memory</a:t>
            </a:r>
          </a:p>
          <a:p>
            <a:pPr lvl="1" eaLnBrk="1" hangingPunct="1">
              <a:lnSpc>
                <a:spcPct val="90000"/>
              </a:lnSpc>
            </a:pPr>
            <a:r>
              <a:rPr lang="en-US" dirty="0" smtClean="0"/>
              <a:t>Direct memory access (DMA) transfer mode</a:t>
            </a:r>
          </a:p>
          <a:p>
            <a:pPr lvl="2" eaLnBrk="1" hangingPunct="1">
              <a:lnSpc>
                <a:spcPct val="90000"/>
              </a:lnSpc>
            </a:pPr>
            <a:r>
              <a:rPr lang="en-US" dirty="0" smtClean="0"/>
              <a:t>Transfers data directly from drive to memory without involving the CPU</a:t>
            </a:r>
          </a:p>
          <a:p>
            <a:pPr lvl="2" eaLnBrk="1" hangingPunct="1">
              <a:lnSpc>
                <a:spcPct val="90000"/>
              </a:lnSpc>
            </a:pPr>
            <a:r>
              <a:rPr lang="en-US" dirty="0" smtClean="0"/>
              <a:t>Seven DMA modes</a:t>
            </a:r>
          </a:p>
          <a:p>
            <a:pPr lvl="1" eaLnBrk="1" hangingPunct="1">
              <a:lnSpc>
                <a:spcPct val="90000"/>
              </a:lnSpc>
            </a:pPr>
            <a:r>
              <a:rPr lang="en-US" dirty="0" smtClean="0"/>
              <a:t>Programmed Input/Output (PIO) transfer mode</a:t>
            </a:r>
          </a:p>
          <a:p>
            <a:pPr lvl="2" eaLnBrk="1" hangingPunct="1">
              <a:lnSpc>
                <a:spcPct val="90000"/>
              </a:lnSpc>
            </a:pPr>
            <a:r>
              <a:rPr lang="en-US" dirty="0" smtClean="0"/>
              <a:t>Involves the CPU, slower than DMA mode</a:t>
            </a:r>
          </a:p>
          <a:p>
            <a:pPr lvl="2" eaLnBrk="1" hangingPunct="1">
              <a:lnSpc>
                <a:spcPct val="90000"/>
              </a:lnSpc>
            </a:pPr>
            <a:r>
              <a:rPr lang="en-US" dirty="0" smtClean="0"/>
              <a:t>Five PIO modes used by hard drives</a:t>
            </a:r>
          </a:p>
          <a:p>
            <a:pPr lvl="1" eaLnBrk="1" hangingPunct="1">
              <a:lnSpc>
                <a:spcPct val="90000"/>
              </a:lnSpc>
            </a:pPr>
            <a:r>
              <a:rPr lang="en-US" dirty="0" smtClean="0"/>
              <a:t>Ultra DMA</a:t>
            </a:r>
          </a:p>
          <a:p>
            <a:pPr lvl="2" eaLnBrk="1" hangingPunct="1">
              <a:lnSpc>
                <a:spcPct val="90000"/>
              </a:lnSpc>
            </a:pPr>
            <a:r>
              <a:rPr lang="en-US" dirty="0" smtClean="0"/>
              <a:t>Data transferred twice for each clock beat, at the beginning and again at the end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8A55F59F-F427-43C7-89B2-09A59C89C115}" type="slidenum">
              <a:rPr lang="en-US" smtClean="0"/>
              <a:pPr eaLnBrk="1" hangingPunct="1"/>
              <a:t>25</a:t>
            </a:fld>
            <a:endParaRPr lang="en-US" dirty="0" smtClean="0"/>
          </a:p>
        </p:txBody>
      </p:sp>
      <p:sp>
        <p:nvSpPr>
          <p:cNvPr id="19460" name="Rectangle 2"/>
          <p:cNvSpPr>
            <a:spLocks noGrp="1" noChangeArrowheads="1"/>
          </p:cNvSpPr>
          <p:nvPr>
            <p:ph type="title"/>
          </p:nvPr>
        </p:nvSpPr>
        <p:spPr/>
        <p:txBody>
          <a:bodyPr/>
          <a:lstStyle/>
          <a:p>
            <a:pPr eaLnBrk="1" hangingPunct="1"/>
            <a:r>
              <a:rPr lang="en-US" dirty="0" smtClean="0"/>
              <a:t>Parallel ATA or EIDE Drive Standards</a:t>
            </a:r>
          </a:p>
        </p:txBody>
      </p:sp>
      <p:sp>
        <p:nvSpPr>
          <p:cNvPr id="19461" name="Rectangle 3"/>
          <p:cNvSpPr>
            <a:spLocks noGrp="1" noChangeArrowheads="1"/>
          </p:cNvSpPr>
          <p:nvPr>
            <p:ph type="body" idx="1"/>
          </p:nvPr>
        </p:nvSpPr>
        <p:spPr/>
        <p:txBody>
          <a:bodyPr/>
          <a:lstStyle/>
          <a:p>
            <a:pPr eaLnBrk="1" hangingPunct="1"/>
            <a:r>
              <a:rPr lang="en-US" dirty="0" smtClean="0"/>
              <a:t>Startup BIOS </a:t>
            </a:r>
          </a:p>
          <a:p>
            <a:pPr lvl="1" eaLnBrk="1" hangingPunct="1"/>
            <a:r>
              <a:rPr lang="en-US" dirty="0" smtClean="0"/>
              <a:t>Autodetects drive and selects fastest mode that drive and BIOS support</a:t>
            </a:r>
          </a:p>
          <a:p>
            <a:pPr eaLnBrk="1" hangingPunct="1"/>
            <a:r>
              <a:rPr lang="en-US" dirty="0" smtClean="0"/>
              <a:t>Independent Device Timing</a:t>
            </a:r>
          </a:p>
          <a:p>
            <a:pPr lvl="1" eaLnBrk="1" hangingPunct="1"/>
            <a:r>
              <a:rPr lang="en-US" dirty="0" smtClean="0"/>
              <a:t>Motherboard chipset feature</a:t>
            </a:r>
          </a:p>
          <a:p>
            <a:pPr lvl="1" eaLnBrk="1" hangingPunct="1"/>
            <a:r>
              <a:rPr lang="en-US" dirty="0" smtClean="0"/>
              <a:t>Supported by most chipsets today</a:t>
            </a:r>
          </a:p>
          <a:p>
            <a:pPr lvl="1" eaLnBrk="1" hangingPunct="1"/>
            <a:r>
              <a:rPr lang="en-US" dirty="0" smtClean="0"/>
              <a:t>Allows two hard drives to share same parallel ATA cable but use different standards</a:t>
            </a:r>
          </a:p>
          <a:p>
            <a:pPr lvl="1" eaLnBrk="1" hangingPunct="1"/>
            <a:r>
              <a:rPr lang="en-US" dirty="0" smtClean="0"/>
              <a:t>Allows two drives to run at different speeds as long as motherboard supports them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2B10A333-5064-4FBA-B8BE-78FB5F796FA1}" type="slidenum">
              <a:rPr lang="en-US" smtClean="0"/>
              <a:pPr eaLnBrk="1" hangingPunct="1"/>
              <a:t>26</a:t>
            </a:fld>
            <a:endParaRPr lang="en-US" dirty="0" smtClean="0"/>
          </a:p>
        </p:txBody>
      </p:sp>
      <p:sp>
        <p:nvSpPr>
          <p:cNvPr id="20484" name="Rectangle 2"/>
          <p:cNvSpPr>
            <a:spLocks noGrp="1" noChangeArrowheads="1"/>
          </p:cNvSpPr>
          <p:nvPr>
            <p:ph type="title"/>
          </p:nvPr>
        </p:nvSpPr>
        <p:spPr/>
        <p:txBody>
          <a:bodyPr/>
          <a:lstStyle/>
          <a:p>
            <a:pPr eaLnBrk="1" hangingPunct="1"/>
            <a:r>
              <a:rPr lang="en-US" dirty="0" smtClean="0"/>
              <a:t>Serial ATA Standards</a:t>
            </a:r>
          </a:p>
        </p:txBody>
      </p:sp>
      <p:sp>
        <p:nvSpPr>
          <p:cNvPr id="20485" name="Rectangle 3"/>
          <p:cNvSpPr>
            <a:spLocks noGrp="1" noChangeArrowheads="1"/>
          </p:cNvSpPr>
          <p:nvPr>
            <p:ph type="body" idx="1"/>
          </p:nvPr>
        </p:nvSpPr>
        <p:spPr/>
        <p:txBody>
          <a:bodyPr/>
          <a:lstStyle/>
          <a:p>
            <a:pPr eaLnBrk="1" hangingPunct="1">
              <a:lnSpc>
                <a:spcPct val="90000"/>
              </a:lnSpc>
            </a:pPr>
            <a:r>
              <a:rPr lang="en-US" dirty="0" smtClean="0"/>
              <a:t>Serial ATA standards</a:t>
            </a:r>
          </a:p>
          <a:p>
            <a:pPr lvl="1" eaLnBrk="1" hangingPunct="1">
              <a:lnSpc>
                <a:spcPct val="90000"/>
              </a:lnSpc>
            </a:pPr>
            <a:r>
              <a:rPr lang="en-US" dirty="0" smtClean="0"/>
              <a:t>Developed by a consortium of manufacturers</a:t>
            </a:r>
          </a:p>
          <a:p>
            <a:pPr lvl="2" eaLnBrk="1" hangingPunct="1">
              <a:lnSpc>
                <a:spcPct val="90000"/>
              </a:lnSpc>
            </a:pPr>
            <a:r>
              <a:rPr lang="en-US" dirty="0" smtClean="0"/>
              <a:t>Serial ATA International Organization (SATA-IO)</a:t>
            </a:r>
          </a:p>
          <a:p>
            <a:pPr lvl="1" eaLnBrk="1" hangingPunct="1">
              <a:lnSpc>
                <a:spcPct val="90000"/>
              </a:lnSpc>
            </a:pPr>
            <a:r>
              <a:rPr lang="en-US" dirty="0" smtClean="0"/>
              <a:t>Uses serial data path rather than traditional parallel data path</a:t>
            </a:r>
          </a:p>
          <a:p>
            <a:pPr lvl="1" eaLnBrk="1" hangingPunct="1">
              <a:lnSpc>
                <a:spcPct val="90000"/>
              </a:lnSpc>
            </a:pPr>
            <a:r>
              <a:rPr lang="en-US" dirty="0" smtClean="0"/>
              <a:t>Advantages</a:t>
            </a:r>
          </a:p>
          <a:p>
            <a:pPr lvl="2" eaLnBrk="1" hangingPunct="1">
              <a:lnSpc>
                <a:spcPct val="90000"/>
              </a:lnSpc>
            </a:pPr>
            <a:r>
              <a:rPr lang="en-US" dirty="0" smtClean="0"/>
              <a:t>Faster than PATA interfaces and used by all drive types</a:t>
            </a:r>
          </a:p>
          <a:p>
            <a:pPr lvl="2" eaLnBrk="1" hangingPunct="1">
              <a:lnSpc>
                <a:spcPct val="90000"/>
              </a:lnSpc>
            </a:pPr>
            <a:r>
              <a:rPr lang="en-US" dirty="0" smtClean="0"/>
              <a:t>Multiple connectors are easy to configure</a:t>
            </a:r>
          </a:p>
          <a:p>
            <a:pPr lvl="2" eaLnBrk="1" hangingPunct="1">
              <a:lnSpc>
                <a:spcPct val="90000"/>
              </a:lnSpc>
            </a:pPr>
            <a:r>
              <a:rPr lang="en-US" dirty="0" smtClean="0"/>
              <a:t>Supports hot-swapping (hot-plugging)</a:t>
            </a:r>
          </a:p>
          <a:p>
            <a:pPr lvl="3" eaLnBrk="1" hangingPunct="1">
              <a:lnSpc>
                <a:spcPct val="90000"/>
              </a:lnSpc>
            </a:pPr>
            <a:r>
              <a:rPr lang="en-US" dirty="0" smtClean="0"/>
              <a:t>Connect and disconnect drive while system is running</a:t>
            </a:r>
          </a:p>
          <a:p>
            <a:pPr lvl="2" eaLnBrk="1" hangingPunct="1">
              <a:lnSpc>
                <a:spcPct val="90000"/>
              </a:lnSpc>
            </a:pPr>
            <a:r>
              <a:rPr lang="en-US" dirty="0" smtClean="0"/>
              <a:t>Internal cable length: up 1 meter</a:t>
            </a:r>
          </a:p>
          <a:p>
            <a:pPr lvl="2" eaLnBrk="1" hangingPunct="1">
              <a:lnSpc>
                <a:spcPct val="90000"/>
              </a:lnSpc>
            </a:pPr>
            <a:r>
              <a:rPr lang="en-US" dirty="0" smtClean="0"/>
              <a:t>Cable does not hinder airflow (narrower than PATA)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27</a:t>
            </a:fld>
            <a:endParaRPr lang="en-US" dirty="0"/>
          </a:p>
        </p:txBody>
      </p:sp>
      <p:pic>
        <p:nvPicPr>
          <p:cNvPr id="7170" name="Picture 2" descr="C:\Users\Julie\Documents\DropBox\InstructorManuals\A+Hardware\Figures\Ch05\Figure 5-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2133600"/>
            <a:ext cx="6207548"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295400" y="5029200"/>
            <a:ext cx="5810245" cy="369332"/>
          </a:xfrm>
          <a:prstGeom prst="rect">
            <a:avLst/>
          </a:prstGeom>
          <a:noFill/>
        </p:spPr>
        <p:txBody>
          <a:bodyPr wrap="none" rtlCol="0">
            <a:spAutoFit/>
          </a:bodyPr>
          <a:lstStyle/>
          <a:p>
            <a:r>
              <a:rPr lang="en-US" b="1" dirty="0" smtClean="0"/>
              <a:t>Figure 5-12  </a:t>
            </a:r>
            <a:r>
              <a:rPr lang="en-US" dirty="0" smtClean="0"/>
              <a:t>A SATA data cable and SATA power cable</a:t>
            </a:r>
            <a:endParaRPr lang="en-US" dirty="0"/>
          </a:p>
        </p:txBody>
      </p:sp>
    </p:spTree>
    <p:extLst>
      <p:ext uri="{BB962C8B-B14F-4D97-AF65-F5344CB8AC3E}">
        <p14:creationId xmlns:p14="http://schemas.microsoft.com/office/powerpoint/2010/main" xmlns="" val="247401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21507"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00BE61B4-88F9-4378-82B3-F5F7591E7DE2}" type="slidenum">
              <a:rPr lang="en-US" smtClean="0"/>
              <a:pPr eaLnBrk="1" hangingPunct="1"/>
              <a:t>28</a:t>
            </a:fld>
            <a:endParaRPr lang="en-US" dirty="0" smtClean="0"/>
          </a:p>
        </p:txBody>
      </p:sp>
      <p:sp>
        <p:nvSpPr>
          <p:cNvPr id="21508" name="Rectangle 4"/>
          <p:cNvSpPr>
            <a:spLocks noChangeArrowheads="1"/>
          </p:cNvSpPr>
          <p:nvPr/>
        </p:nvSpPr>
        <p:spPr bwMode="auto">
          <a:xfrm>
            <a:off x="2971800" y="5411082"/>
            <a:ext cx="26009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b="1" dirty="0"/>
              <a:t>Table </a:t>
            </a:r>
            <a:r>
              <a:rPr lang="en-US" sz="1600" b="1" dirty="0" smtClean="0"/>
              <a:t>5-2 </a:t>
            </a:r>
            <a:r>
              <a:rPr lang="en-US" sz="1600" dirty="0"/>
              <a:t>SATA Standards</a:t>
            </a:r>
          </a:p>
        </p:txBody>
      </p:sp>
      <p:pic>
        <p:nvPicPr>
          <p:cNvPr id="8194" name="Picture 2" descr="C:\Users\Julie\Documents\DropBox\InstructorManuals\A+Hardware\Figures\Ch05\Table 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143000"/>
            <a:ext cx="5964334" cy="4114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6BAF49C0-94D3-4086-91AB-D243E7D636DB}" type="slidenum">
              <a:rPr lang="en-US" smtClean="0"/>
              <a:pPr eaLnBrk="1" hangingPunct="1"/>
              <a:t>29</a:t>
            </a:fld>
            <a:endParaRPr lang="en-US" dirty="0" smtClean="0"/>
          </a:p>
        </p:txBody>
      </p:sp>
      <p:sp>
        <p:nvSpPr>
          <p:cNvPr id="23556" name="Rectangle 2"/>
          <p:cNvSpPr>
            <a:spLocks noGrp="1" noChangeArrowheads="1"/>
          </p:cNvSpPr>
          <p:nvPr>
            <p:ph type="title"/>
          </p:nvPr>
        </p:nvSpPr>
        <p:spPr/>
        <p:txBody>
          <a:bodyPr/>
          <a:lstStyle/>
          <a:p>
            <a:pPr eaLnBrk="1" hangingPunct="1"/>
            <a:r>
              <a:rPr lang="en-US" dirty="0" smtClean="0"/>
              <a:t>Serial ATA Standards</a:t>
            </a:r>
          </a:p>
        </p:txBody>
      </p:sp>
      <p:sp>
        <p:nvSpPr>
          <p:cNvPr id="23557" name="Rectangle 3"/>
          <p:cNvSpPr>
            <a:spLocks noGrp="1" noChangeArrowheads="1"/>
          </p:cNvSpPr>
          <p:nvPr>
            <p:ph type="body" idx="1"/>
          </p:nvPr>
        </p:nvSpPr>
        <p:spPr/>
        <p:txBody>
          <a:bodyPr/>
          <a:lstStyle/>
          <a:p>
            <a:pPr eaLnBrk="1" hangingPunct="1"/>
            <a:r>
              <a:rPr lang="en-US" dirty="0" smtClean="0"/>
              <a:t>Serial ATA standards (cont’d.)</a:t>
            </a:r>
          </a:p>
          <a:p>
            <a:pPr lvl="1" eaLnBrk="1" hangingPunct="1"/>
            <a:r>
              <a:rPr lang="en-US" dirty="0" smtClean="0"/>
              <a:t>Motherboard or expansion card can provide external SATA (eSATA) ports for external drives</a:t>
            </a:r>
          </a:p>
          <a:p>
            <a:pPr lvl="1" eaLnBrk="1" hangingPunct="1"/>
            <a:r>
              <a:rPr lang="en-US" dirty="0" smtClean="0"/>
              <a:t>External SATA (eSATA)</a:t>
            </a:r>
          </a:p>
          <a:p>
            <a:pPr lvl="2" eaLnBrk="1" hangingPunct="1"/>
            <a:r>
              <a:rPr lang="en-US" dirty="0" smtClean="0"/>
              <a:t>eSATA drives use special external shielded serial ATA cable up to 2 meters long</a:t>
            </a:r>
          </a:p>
          <a:p>
            <a:pPr lvl="1" eaLnBrk="1" hangingPunct="1"/>
            <a:r>
              <a:rPr lang="en-US" dirty="0" smtClean="0"/>
              <a:t>Purchasing considerations</a:t>
            </a:r>
          </a:p>
          <a:p>
            <a:pPr lvl="2" eaLnBrk="1" hangingPunct="1"/>
            <a:r>
              <a:rPr lang="en-US" dirty="0" smtClean="0"/>
              <a:t>SATA standards for the drive and motherboard need to match for optimum speed</a:t>
            </a:r>
          </a:p>
          <a:p>
            <a:pPr lvl="2" eaLnBrk="1" hangingPunct="1"/>
            <a:r>
              <a:rPr lang="en-US" dirty="0" smtClean="0"/>
              <a:t>If no match, system runs at the slower speed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512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9DC2C4CB-AFFB-414D-AE02-4212153E9460}" type="slidenum">
              <a:rPr lang="en-US" smtClean="0"/>
              <a:pPr eaLnBrk="1" hangingPunct="1"/>
              <a:t>3</a:t>
            </a:fld>
            <a:endParaRPr lang="en-US" dirty="0" smtClean="0"/>
          </a:p>
        </p:txBody>
      </p:sp>
      <p:sp>
        <p:nvSpPr>
          <p:cNvPr id="5124" name="Rectangle 2"/>
          <p:cNvSpPr>
            <a:spLocks noGrp="1" noChangeArrowheads="1"/>
          </p:cNvSpPr>
          <p:nvPr>
            <p:ph type="title"/>
          </p:nvPr>
        </p:nvSpPr>
        <p:spPr/>
        <p:txBody>
          <a:bodyPr/>
          <a:lstStyle/>
          <a:p>
            <a:pPr eaLnBrk="1" hangingPunct="1"/>
            <a:r>
              <a:rPr lang="en-US" dirty="0" smtClean="0"/>
              <a:t>Hard Drive Technologies and Interface Standards</a:t>
            </a:r>
          </a:p>
        </p:txBody>
      </p:sp>
      <p:sp>
        <p:nvSpPr>
          <p:cNvPr id="5125" name="Rectangle 3"/>
          <p:cNvSpPr>
            <a:spLocks noGrp="1" noChangeArrowheads="1"/>
          </p:cNvSpPr>
          <p:nvPr>
            <p:ph type="body" idx="1"/>
          </p:nvPr>
        </p:nvSpPr>
        <p:spPr/>
        <p:txBody>
          <a:bodyPr/>
          <a:lstStyle/>
          <a:p>
            <a:pPr eaLnBrk="1" hangingPunct="1"/>
            <a:r>
              <a:rPr lang="en-US" dirty="0" smtClean="0"/>
              <a:t>Hard disk drive (HDD) or hard drive sizes</a:t>
            </a:r>
          </a:p>
          <a:p>
            <a:pPr marL="685800" lvl="1" eaLnBrk="1" hangingPunct="1"/>
            <a:r>
              <a:rPr lang="en-US" dirty="0" smtClean="0"/>
              <a:t>2.5" size for laptop computers</a:t>
            </a:r>
          </a:p>
          <a:p>
            <a:pPr marL="685800" lvl="1" eaLnBrk="1" hangingPunct="1"/>
            <a:r>
              <a:rPr lang="en-US" dirty="0" smtClean="0"/>
              <a:t>3.5" size for desktops</a:t>
            </a:r>
          </a:p>
          <a:p>
            <a:pPr marL="685800" lvl="1" eaLnBrk="1" hangingPunct="1"/>
            <a:r>
              <a:rPr lang="en-US" dirty="0" smtClean="0"/>
              <a:t>1.8" size for low-end laptops, other equipment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SATAe</a:t>
            </a:r>
            <a:endParaRPr lang="en-CA" dirty="0"/>
          </a:p>
        </p:txBody>
      </p:sp>
      <p:sp>
        <p:nvSpPr>
          <p:cNvPr id="4" name="Footer Placeholder 3"/>
          <p:cNvSpPr>
            <a:spLocks noGrp="1"/>
          </p:cNvSpPr>
          <p:nvPr>
            <p:ph type="ftr" sz="quarter" idx="10"/>
          </p:nvPr>
        </p:nvSpPr>
        <p:spPr/>
        <p:txBody>
          <a:bodyPr/>
          <a:lstStyle/>
          <a:p>
            <a:pPr>
              <a:defRPr/>
            </a:pPr>
            <a:r>
              <a:rPr lang="en-US"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30</a:t>
            </a:fld>
            <a:endParaRPr lang="en-US" dirty="0"/>
          </a:p>
        </p:txBody>
      </p:sp>
      <p:pic>
        <p:nvPicPr>
          <p:cNvPr id="1026" name="Picture 2" descr="https://content.hwigroup.net/images/products_larges/215518/49/asus-z97-a.jpg"/>
          <p:cNvPicPr>
            <a:picLocks noGrp="1" noChangeAspect="1" noChangeArrowheads="1"/>
          </p:cNvPicPr>
          <p:nvPr>
            <p:ph idx="1"/>
          </p:nvPr>
        </p:nvPicPr>
        <p:blipFill>
          <a:blip r:embed="rId2" cstate="print"/>
          <a:srcRect/>
          <a:stretch>
            <a:fillRect/>
          </a:stretch>
        </p:blipFill>
        <p:spPr bwMode="auto">
          <a:xfrm>
            <a:off x="304800" y="1752600"/>
            <a:ext cx="3897421" cy="2370931"/>
          </a:xfrm>
          <a:prstGeom prst="rect">
            <a:avLst/>
          </a:prstGeom>
          <a:noFill/>
        </p:spPr>
      </p:pic>
      <p:pic>
        <p:nvPicPr>
          <p:cNvPr id="1028" name="Picture 4" descr="ASUS Z97-A"/>
          <p:cNvPicPr>
            <a:picLocks noChangeAspect="1" noChangeArrowheads="1"/>
          </p:cNvPicPr>
          <p:nvPr/>
        </p:nvPicPr>
        <p:blipFill>
          <a:blip r:embed="rId3" cstate="print"/>
          <a:srcRect/>
          <a:stretch>
            <a:fillRect/>
          </a:stretch>
        </p:blipFill>
        <p:spPr bwMode="auto">
          <a:xfrm>
            <a:off x="4267200" y="1447800"/>
            <a:ext cx="4586331" cy="2438400"/>
          </a:xfrm>
          <a:prstGeom prst="rect">
            <a:avLst/>
          </a:prstGeom>
          <a:noFill/>
        </p:spPr>
      </p:pic>
      <p:pic>
        <p:nvPicPr>
          <p:cNvPr id="1030" name="Picture 6" descr="ASUS Z97-A"/>
          <p:cNvPicPr>
            <a:picLocks noChangeAspect="1" noChangeArrowheads="1"/>
          </p:cNvPicPr>
          <p:nvPr/>
        </p:nvPicPr>
        <p:blipFill>
          <a:blip r:embed="rId4" cstate="print"/>
          <a:srcRect/>
          <a:stretch>
            <a:fillRect/>
          </a:stretch>
        </p:blipFill>
        <p:spPr bwMode="auto">
          <a:xfrm>
            <a:off x="4267200" y="3962400"/>
            <a:ext cx="4655127" cy="2133600"/>
          </a:xfrm>
          <a:prstGeom prst="rect">
            <a:avLst/>
          </a:prstGeom>
          <a:noFill/>
        </p:spPr>
      </p:pic>
      <p:sp>
        <p:nvSpPr>
          <p:cNvPr id="10" name="TextBox 9"/>
          <p:cNvSpPr txBox="1"/>
          <p:nvPr/>
        </p:nvSpPr>
        <p:spPr>
          <a:xfrm>
            <a:off x="381000" y="4495800"/>
            <a:ext cx="3352800" cy="923330"/>
          </a:xfrm>
          <a:prstGeom prst="rect">
            <a:avLst/>
          </a:prstGeom>
          <a:noFill/>
        </p:spPr>
        <p:txBody>
          <a:bodyPr wrap="square" rtlCol="0">
            <a:spAutoFit/>
          </a:bodyPr>
          <a:lstStyle/>
          <a:p>
            <a:r>
              <a:rPr lang="en-CA" dirty="0" smtClean="0"/>
              <a:t>Above - Mother board</a:t>
            </a:r>
          </a:p>
          <a:p>
            <a:r>
              <a:rPr lang="en-CA" dirty="0" smtClean="0"/>
              <a:t>Top Right – Cable for MB side</a:t>
            </a:r>
          </a:p>
          <a:p>
            <a:r>
              <a:rPr lang="en-CA" dirty="0" smtClean="0"/>
              <a:t>Right – Cable, SSD side.</a:t>
            </a:r>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4EE21710-842F-47D8-B6A3-EEDB494D0CB1}" type="slidenum">
              <a:rPr lang="en-US" smtClean="0"/>
              <a:pPr eaLnBrk="1" hangingPunct="1"/>
              <a:t>31</a:t>
            </a:fld>
            <a:endParaRPr lang="en-US" dirty="0" smtClean="0"/>
          </a:p>
        </p:txBody>
      </p:sp>
      <p:sp>
        <p:nvSpPr>
          <p:cNvPr id="24580" name="Rectangle 2"/>
          <p:cNvSpPr>
            <a:spLocks noGrp="1" noChangeArrowheads="1"/>
          </p:cNvSpPr>
          <p:nvPr>
            <p:ph type="title"/>
          </p:nvPr>
        </p:nvSpPr>
        <p:spPr/>
        <p:txBody>
          <a:bodyPr/>
          <a:lstStyle/>
          <a:p>
            <a:pPr eaLnBrk="1" hangingPunct="1"/>
            <a:r>
              <a:rPr lang="en-US" dirty="0" smtClean="0"/>
              <a:t>SCSI Technology</a:t>
            </a:r>
          </a:p>
        </p:txBody>
      </p:sp>
      <p:sp>
        <p:nvSpPr>
          <p:cNvPr id="24581" name="Rectangle 3"/>
          <p:cNvSpPr>
            <a:spLocks noGrp="1" noChangeArrowheads="1"/>
          </p:cNvSpPr>
          <p:nvPr>
            <p:ph type="body" idx="1"/>
          </p:nvPr>
        </p:nvSpPr>
        <p:spPr>
          <a:xfrm>
            <a:off x="457200" y="1371600"/>
            <a:ext cx="8229600" cy="4525963"/>
          </a:xfrm>
        </p:spPr>
        <p:txBody>
          <a:bodyPr/>
          <a:lstStyle/>
          <a:p>
            <a:pPr eaLnBrk="1" hangingPunct="1"/>
            <a:r>
              <a:rPr lang="en-US" dirty="0" smtClean="0"/>
              <a:t>Small Computer System Interface</a:t>
            </a:r>
            <a:r>
              <a:rPr lang="en-US" b="1" dirty="0" smtClean="0"/>
              <a:t> </a:t>
            </a:r>
            <a:r>
              <a:rPr lang="en-US" dirty="0" smtClean="0"/>
              <a:t>standards </a:t>
            </a:r>
            <a:endParaRPr lang="en-US" b="1" dirty="0" smtClean="0"/>
          </a:p>
          <a:p>
            <a:pPr lvl="1" eaLnBrk="1" hangingPunct="1"/>
            <a:r>
              <a:rPr lang="en-US" dirty="0" smtClean="0"/>
              <a:t>Used primarily in servers</a:t>
            </a:r>
          </a:p>
          <a:p>
            <a:pPr lvl="1" eaLnBrk="1" hangingPunct="1"/>
            <a:r>
              <a:rPr lang="en-US" dirty="0" smtClean="0"/>
              <a:t>Support either 7 or 15 devices (standard dependent) </a:t>
            </a:r>
          </a:p>
          <a:p>
            <a:pPr lvl="1" eaLnBrk="1" hangingPunct="1"/>
            <a:r>
              <a:rPr lang="en-US" dirty="0" smtClean="0"/>
              <a:t>Provides better performance than ATA standards</a:t>
            </a:r>
          </a:p>
          <a:p>
            <a:pPr eaLnBrk="1" hangingPunct="1"/>
            <a:r>
              <a:rPr lang="en-US" dirty="0" smtClean="0"/>
              <a:t>SCSI subsystem</a:t>
            </a:r>
          </a:p>
          <a:p>
            <a:pPr lvl="1" eaLnBrk="1" hangingPunct="1"/>
            <a:r>
              <a:rPr lang="en-US" dirty="0" smtClean="0"/>
              <a:t>SCSI controller types: embedded or host adapter</a:t>
            </a:r>
          </a:p>
          <a:p>
            <a:pPr lvl="1" eaLnBrk="1" hangingPunct="1"/>
            <a:r>
              <a:rPr lang="en-US" dirty="0" smtClean="0"/>
              <a:t>Host adapter supports internal and external devices</a:t>
            </a:r>
          </a:p>
          <a:p>
            <a:pPr lvl="1" eaLnBrk="1" hangingPunct="1"/>
            <a:r>
              <a:rPr lang="en-US" dirty="0" smtClean="0"/>
              <a:t>Daisy chain: combination of host adapter and devices</a:t>
            </a:r>
          </a:p>
          <a:p>
            <a:pPr lvl="1" eaLnBrk="1" hangingPunct="1"/>
            <a:r>
              <a:rPr lang="en-US" dirty="0" smtClean="0"/>
              <a:t>Each device on bus assigned SCSI ID (0 - 15)</a:t>
            </a:r>
          </a:p>
          <a:p>
            <a:pPr lvl="1" eaLnBrk="1" hangingPunct="1"/>
            <a:r>
              <a:rPr lang="en-US" dirty="0" smtClean="0"/>
              <a:t>A physical device can embed multiple logical devices</a:t>
            </a:r>
          </a:p>
          <a:p>
            <a:pPr lvl="2" eaLnBrk="1" hangingPunct="1"/>
            <a:r>
              <a:rPr lang="en-US" dirty="0" smtClean="0"/>
              <a:t>Assigned a Logical Unit Number (LUN)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25603"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20E4AE45-BBA7-4FA3-AC37-90B04CCE8BF1}" type="slidenum">
              <a:rPr lang="en-US" smtClean="0"/>
              <a:pPr eaLnBrk="1" hangingPunct="1"/>
              <a:t>32</a:t>
            </a:fld>
            <a:endParaRPr lang="en-US" dirty="0" smtClean="0"/>
          </a:p>
        </p:txBody>
      </p:sp>
      <p:sp>
        <p:nvSpPr>
          <p:cNvPr id="25604" name="Rectangle 4"/>
          <p:cNvSpPr>
            <a:spLocks noChangeArrowheads="1"/>
          </p:cNvSpPr>
          <p:nvPr/>
        </p:nvSpPr>
        <p:spPr bwMode="auto">
          <a:xfrm>
            <a:off x="1295400" y="5105400"/>
            <a:ext cx="6553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5-15 </a:t>
            </a:r>
            <a:r>
              <a:rPr lang="en-US" sz="1600" dirty="0"/>
              <a:t>Using a SCSI bus, a SCSI host adapter card can support internal and external SCSI </a:t>
            </a:r>
            <a:r>
              <a:rPr lang="en-US" sz="1600" dirty="0" smtClean="0"/>
              <a:t>devices</a:t>
            </a:r>
            <a:endParaRPr lang="en-US" sz="1600" dirty="0"/>
          </a:p>
        </p:txBody>
      </p:sp>
      <p:pic>
        <p:nvPicPr>
          <p:cNvPr id="9218" name="Picture 2" descr="C:\Users\Julie\Documents\DropBox\InstructorManuals\A+Hardware\Figures\Ch05\Figure 5-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1524000"/>
            <a:ext cx="4700587" cy="30972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AF4E8EAE-1491-4C37-A011-4CAE77889BBF}" type="slidenum">
              <a:rPr lang="en-US" smtClean="0"/>
              <a:pPr eaLnBrk="1" hangingPunct="1"/>
              <a:t>33</a:t>
            </a:fld>
            <a:endParaRPr lang="en-US" dirty="0" smtClean="0"/>
          </a:p>
        </p:txBody>
      </p:sp>
      <p:sp>
        <p:nvSpPr>
          <p:cNvPr id="26628" name="Rectangle 2"/>
          <p:cNvSpPr>
            <a:spLocks noGrp="1" noChangeArrowheads="1"/>
          </p:cNvSpPr>
          <p:nvPr>
            <p:ph type="title"/>
          </p:nvPr>
        </p:nvSpPr>
        <p:spPr/>
        <p:txBody>
          <a:bodyPr/>
          <a:lstStyle/>
          <a:p>
            <a:pPr eaLnBrk="1" hangingPunct="1"/>
            <a:r>
              <a:rPr lang="en-US" dirty="0" smtClean="0"/>
              <a:t>SCSI Technology</a:t>
            </a:r>
          </a:p>
        </p:txBody>
      </p:sp>
      <p:sp>
        <p:nvSpPr>
          <p:cNvPr id="26629" name="Rectangle 3"/>
          <p:cNvSpPr>
            <a:spLocks noGrp="1" noChangeArrowheads="1"/>
          </p:cNvSpPr>
          <p:nvPr>
            <p:ph type="body" idx="1"/>
          </p:nvPr>
        </p:nvSpPr>
        <p:spPr/>
        <p:txBody>
          <a:bodyPr/>
          <a:lstStyle/>
          <a:p>
            <a:pPr eaLnBrk="1" hangingPunct="1">
              <a:lnSpc>
                <a:spcPct val="90000"/>
              </a:lnSpc>
            </a:pPr>
            <a:r>
              <a:rPr lang="en-US" dirty="0" smtClean="0"/>
              <a:t>Terminating resistor</a:t>
            </a:r>
          </a:p>
          <a:p>
            <a:pPr lvl="1" eaLnBrk="1" hangingPunct="1">
              <a:lnSpc>
                <a:spcPct val="90000"/>
              </a:lnSpc>
            </a:pPr>
            <a:r>
              <a:rPr lang="en-US" dirty="0" smtClean="0"/>
              <a:t>Plugged into last device at end of the chain</a:t>
            </a:r>
          </a:p>
          <a:p>
            <a:pPr lvl="1" eaLnBrk="1" hangingPunct="1">
              <a:lnSpc>
                <a:spcPct val="90000"/>
              </a:lnSpc>
            </a:pPr>
            <a:r>
              <a:rPr lang="en-US" dirty="0" smtClean="0"/>
              <a:t>Reduces electrical noise or interference on the cable</a:t>
            </a:r>
          </a:p>
          <a:p>
            <a:pPr eaLnBrk="1" hangingPunct="1">
              <a:lnSpc>
                <a:spcPct val="90000"/>
              </a:lnSpc>
            </a:pPr>
            <a:r>
              <a:rPr lang="en-US" dirty="0" smtClean="0"/>
              <a:t>Categories of SCSI Standards</a:t>
            </a:r>
          </a:p>
          <a:p>
            <a:pPr lvl="1" eaLnBrk="1" hangingPunct="1">
              <a:lnSpc>
                <a:spcPct val="90000"/>
              </a:lnSpc>
            </a:pPr>
            <a:r>
              <a:rPr lang="en-US" dirty="0" smtClean="0"/>
              <a:t>8-bit (narrow SCSI) </a:t>
            </a:r>
          </a:p>
          <a:p>
            <a:pPr lvl="2" eaLnBrk="1" hangingPunct="1">
              <a:lnSpc>
                <a:spcPct val="90000"/>
              </a:lnSpc>
            </a:pPr>
            <a:r>
              <a:rPr lang="en-US" dirty="0" smtClean="0"/>
              <a:t>Uses 50-pin SCSI connector (A cable) or 25-pin SCSI connector that looks like a parallel port  (DB-25)</a:t>
            </a:r>
          </a:p>
          <a:p>
            <a:pPr lvl="1" eaLnBrk="1" hangingPunct="1">
              <a:lnSpc>
                <a:spcPct val="90000"/>
              </a:lnSpc>
            </a:pPr>
            <a:r>
              <a:rPr lang="en-US" dirty="0" smtClean="0"/>
              <a:t>16-bit (wide SCSI)</a:t>
            </a:r>
          </a:p>
          <a:p>
            <a:pPr lvl="2" eaLnBrk="1" hangingPunct="1">
              <a:lnSpc>
                <a:spcPct val="90000"/>
              </a:lnSpc>
            </a:pPr>
            <a:r>
              <a:rPr lang="en-US" dirty="0" smtClean="0"/>
              <a:t>Uses 68-pin SCSI connector (P cable)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61C3CD6F-9F62-4AEF-B8FE-3923EB0FC60A}" type="slidenum">
              <a:rPr lang="en-US" smtClean="0"/>
              <a:pPr eaLnBrk="1" hangingPunct="1"/>
              <a:t>34</a:t>
            </a:fld>
            <a:endParaRPr lang="en-US" dirty="0" smtClean="0"/>
          </a:p>
        </p:txBody>
      </p:sp>
      <p:sp>
        <p:nvSpPr>
          <p:cNvPr id="27652" name="Rectangle 2"/>
          <p:cNvSpPr>
            <a:spLocks noGrp="1" noChangeArrowheads="1"/>
          </p:cNvSpPr>
          <p:nvPr>
            <p:ph type="title"/>
          </p:nvPr>
        </p:nvSpPr>
        <p:spPr/>
        <p:txBody>
          <a:bodyPr/>
          <a:lstStyle/>
          <a:p>
            <a:pPr eaLnBrk="1" hangingPunct="1"/>
            <a:r>
              <a:rPr lang="en-US" dirty="0" smtClean="0"/>
              <a:t>SCSI Technology</a:t>
            </a:r>
          </a:p>
        </p:txBody>
      </p:sp>
      <p:sp>
        <p:nvSpPr>
          <p:cNvPr id="27653" name="Rectangle 3"/>
          <p:cNvSpPr>
            <a:spLocks noGrp="1" noChangeArrowheads="1"/>
          </p:cNvSpPr>
          <p:nvPr>
            <p:ph type="body" idx="1"/>
          </p:nvPr>
        </p:nvSpPr>
        <p:spPr/>
        <p:txBody>
          <a:bodyPr/>
          <a:lstStyle/>
          <a:p>
            <a:pPr eaLnBrk="1" hangingPunct="1">
              <a:lnSpc>
                <a:spcPct val="90000"/>
              </a:lnSpc>
            </a:pPr>
            <a:r>
              <a:rPr lang="en-US" dirty="0" smtClean="0"/>
              <a:t>Various SCSI versions</a:t>
            </a:r>
          </a:p>
          <a:p>
            <a:pPr lvl="1" eaLnBrk="1" hangingPunct="1">
              <a:lnSpc>
                <a:spcPct val="90000"/>
              </a:lnSpc>
            </a:pPr>
            <a:r>
              <a:rPr lang="en-US" dirty="0" smtClean="0"/>
              <a:t>SCSI-1, SCSI-2, and SCSI-3</a:t>
            </a:r>
          </a:p>
          <a:p>
            <a:pPr lvl="2" eaLnBrk="1" hangingPunct="1">
              <a:lnSpc>
                <a:spcPct val="90000"/>
              </a:lnSpc>
            </a:pPr>
            <a:r>
              <a:rPr lang="en-US" dirty="0" smtClean="0"/>
              <a:t>Also known as regular SCSI, Fast SCSI, Ultra SCSI</a:t>
            </a:r>
          </a:p>
          <a:p>
            <a:pPr eaLnBrk="1" hangingPunct="1">
              <a:lnSpc>
                <a:spcPct val="90000"/>
              </a:lnSpc>
            </a:pPr>
            <a:r>
              <a:rPr lang="en-US" dirty="0" smtClean="0"/>
              <a:t>Serial attached SCSI (SAS)</a:t>
            </a:r>
          </a:p>
          <a:p>
            <a:pPr lvl="1" eaLnBrk="1" hangingPunct="1">
              <a:lnSpc>
                <a:spcPct val="90000"/>
              </a:lnSpc>
            </a:pPr>
            <a:r>
              <a:rPr lang="en-US" dirty="0" smtClean="0"/>
              <a:t>Allows for more than 15 devices on single chain</a:t>
            </a:r>
          </a:p>
          <a:p>
            <a:pPr lvl="1" eaLnBrk="1" hangingPunct="1">
              <a:lnSpc>
                <a:spcPct val="90000"/>
              </a:lnSpc>
            </a:pPr>
            <a:r>
              <a:rPr lang="en-US" dirty="0" smtClean="0"/>
              <a:t>Uses smaller, longer, round cables</a:t>
            </a:r>
          </a:p>
          <a:p>
            <a:pPr lvl="1" eaLnBrk="1" hangingPunct="1">
              <a:lnSpc>
                <a:spcPct val="90000"/>
              </a:lnSpc>
            </a:pPr>
            <a:r>
              <a:rPr lang="en-US" dirty="0" smtClean="0"/>
              <a:t>Uses smaller hard drive form factors, larger capacities</a:t>
            </a:r>
          </a:p>
          <a:p>
            <a:pPr lvl="1" eaLnBrk="1" hangingPunct="1">
              <a:lnSpc>
                <a:spcPct val="90000"/>
              </a:lnSpc>
            </a:pPr>
            <a:r>
              <a:rPr lang="en-US" dirty="0" smtClean="0"/>
              <a:t>Compatible with serial ATA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35</a:t>
            </a:fld>
            <a:endParaRPr lang="en-US" dirty="0"/>
          </a:p>
        </p:txBody>
      </p:sp>
      <p:pic>
        <p:nvPicPr>
          <p:cNvPr id="10242" name="Picture 2" descr="C:\Users\Julie\Documents\DropBox\InstructorManuals\A+Hardware\Figures\Ch05\Figure 5-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1400" y="1501775"/>
            <a:ext cx="4519613" cy="385286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882055" y="5638800"/>
            <a:ext cx="7378302" cy="584775"/>
          </a:xfrm>
          <a:prstGeom prst="rect">
            <a:avLst/>
          </a:prstGeom>
          <a:noFill/>
        </p:spPr>
        <p:txBody>
          <a:bodyPr wrap="none" rtlCol="0">
            <a:spAutoFit/>
          </a:bodyPr>
          <a:lstStyle/>
          <a:p>
            <a:r>
              <a:rPr lang="en-US" sz="1600" b="1" dirty="0" smtClean="0"/>
              <a:t>Figure 5-18  </a:t>
            </a:r>
            <a:r>
              <a:rPr lang="en-US" sz="1600" dirty="0" smtClean="0"/>
              <a:t>The most popular SCSI connectors are 50-pin, A-cable connectors</a:t>
            </a:r>
          </a:p>
          <a:p>
            <a:r>
              <a:rPr lang="en-US" sz="1600" dirty="0" smtClean="0"/>
              <a:t>For narrow SCSI and 68-pin, P-cable connectors for wide SCSI</a:t>
            </a:r>
            <a:endParaRPr lang="en-US" sz="1600" dirty="0"/>
          </a:p>
        </p:txBody>
      </p:sp>
    </p:spTree>
    <p:extLst>
      <p:ext uri="{BB962C8B-B14F-4D97-AF65-F5344CB8AC3E}">
        <p14:creationId xmlns:p14="http://schemas.microsoft.com/office/powerpoint/2010/main" xmlns="" val="44606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Footer Placeholder 3"/>
          <p:cNvSpPr>
            <a:spLocks noGrp="1"/>
          </p:cNvSpPr>
          <p:nvPr>
            <p:ph type="ftr" sz="quarter" idx="10"/>
          </p:nvPr>
        </p:nvSpPr>
        <p:spPr/>
        <p:txBody>
          <a:bodyPr/>
          <a:lstStyle/>
          <a:p>
            <a:pPr>
              <a:defRPr/>
            </a:pPr>
            <a:r>
              <a:rPr lang="en-US"/>
              <a:t>A+ Guide to Managing and Maintaining your PC, 6e</a:t>
            </a:r>
          </a:p>
        </p:txBody>
      </p:sp>
      <p:sp>
        <p:nvSpPr>
          <p:cNvPr id="131" name="Slide Number Placeholder 4"/>
          <p:cNvSpPr>
            <a:spLocks noGrp="1"/>
          </p:cNvSpPr>
          <p:nvPr>
            <p:ph type="sldNum" sz="quarter" idx="11"/>
          </p:nvPr>
        </p:nvSpPr>
        <p:spPr/>
        <p:txBody>
          <a:bodyPr/>
          <a:lstStyle/>
          <a:p>
            <a:pPr>
              <a:defRPr/>
            </a:pPr>
            <a:fld id="{E7DE063D-BD80-4256-AEF7-2315DDD05FD8}" type="slidenum">
              <a:rPr lang="en-US"/>
              <a:pPr>
                <a:defRPr/>
              </a:pPr>
              <a:t>36</a:t>
            </a:fld>
            <a:endParaRPr lang="en-US"/>
          </a:p>
        </p:txBody>
      </p:sp>
      <p:sp>
        <p:nvSpPr>
          <p:cNvPr id="39940" name="Rectangle 2"/>
          <p:cNvSpPr>
            <a:spLocks noGrp="1" noChangeArrowheads="1"/>
          </p:cNvSpPr>
          <p:nvPr>
            <p:ph type="title"/>
          </p:nvPr>
        </p:nvSpPr>
        <p:spPr/>
        <p:txBody>
          <a:bodyPr/>
          <a:lstStyle/>
          <a:p>
            <a:pPr eaLnBrk="1" hangingPunct="1"/>
            <a:r>
              <a:rPr lang="en-CA" smtClean="0"/>
              <a:t>SCSI Speeds</a:t>
            </a:r>
          </a:p>
        </p:txBody>
      </p:sp>
      <p:graphicFrame>
        <p:nvGraphicFramePr>
          <p:cNvPr id="652590" name="Group 302"/>
          <p:cNvGraphicFramePr>
            <a:graphicFrameLocks noGrp="1"/>
          </p:cNvGraphicFramePr>
          <p:nvPr/>
        </p:nvGraphicFramePr>
        <p:xfrm>
          <a:off x="685800" y="1676400"/>
          <a:ext cx="7954963" cy="4343404"/>
        </p:xfrm>
        <a:graphic>
          <a:graphicData uri="http://schemas.openxmlformats.org/drawingml/2006/table">
            <a:tbl>
              <a:tblPr/>
              <a:tblGrid>
                <a:gridCol w="901700"/>
                <a:gridCol w="546100"/>
                <a:gridCol w="765175"/>
                <a:gridCol w="1063625"/>
                <a:gridCol w="458788"/>
                <a:gridCol w="912812"/>
                <a:gridCol w="838200"/>
                <a:gridCol w="914400"/>
                <a:gridCol w="533400"/>
                <a:gridCol w="533400"/>
                <a:gridCol w="487363"/>
              </a:tblGrid>
              <a:tr h="2238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Interface</a:t>
                      </a:r>
                      <a:endParaRPr kumimoji="0" lang="en-US" sz="8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Alternative</a:t>
                      </a:r>
                      <a:br>
                        <a:rPr kumimoji="0" lang="en-US" sz="800" b="1" i="0" u="none" strike="noStrike" cap="none" normalizeH="0" baseline="0" smtClean="0">
                          <a:ln>
                            <a:noFill/>
                          </a:ln>
                          <a:solidFill>
                            <a:schemeClr val="tx1"/>
                          </a:solidFill>
                          <a:effectLst/>
                          <a:latin typeface="Times New Roman" pitchFamily="18" charset="0"/>
                        </a:rPr>
                      </a:br>
                      <a:r>
                        <a:rPr kumimoji="0" lang="en-US" sz="800" b="1" i="0" u="none" strike="noStrike" cap="none" normalizeH="0" baseline="0" smtClean="0">
                          <a:ln>
                            <a:noFill/>
                          </a:ln>
                          <a:solidFill>
                            <a:schemeClr val="tx1"/>
                          </a:solidFill>
                          <a:effectLst/>
                          <a:latin typeface="Times New Roman" pitchFamily="18" charset="0"/>
                        </a:rPr>
                        <a:t>names</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Specification</a:t>
                      </a:r>
                      <a:br>
                        <a:rPr kumimoji="0" lang="en-US" sz="800" b="1" i="0" u="none" strike="noStrike" cap="none" normalizeH="0" baseline="0" smtClean="0">
                          <a:ln>
                            <a:noFill/>
                          </a:ln>
                          <a:solidFill>
                            <a:schemeClr val="tx1"/>
                          </a:solidFill>
                          <a:effectLst/>
                          <a:latin typeface="Times New Roman" pitchFamily="18" charset="0"/>
                        </a:rPr>
                      </a:br>
                      <a:r>
                        <a:rPr kumimoji="0" lang="en-US" sz="800" b="1" i="0" u="none" strike="noStrike" cap="none" normalizeH="0" baseline="0" smtClean="0">
                          <a:ln>
                            <a:noFill/>
                          </a:ln>
                          <a:solidFill>
                            <a:schemeClr val="tx1"/>
                          </a:solidFill>
                          <a:effectLst/>
                          <a:latin typeface="Times New Roman" pitchFamily="18" charset="0"/>
                        </a:rPr>
                        <a:t>document</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Connector</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Width</a:t>
                      </a:r>
                      <a:br>
                        <a:rPr kumimoji="0" lang="en-US" sz="800" b="1" i="0" u="none" strike="noStrike" cap="none" normalizeH="0" baseline="0" smtClean="0">
                          <a:ln>
                            <a:noFill/>
                          </a:ln>
                          <a:solidFill>
                            <a:schemeClr val="tx1"/>
                          </a:solidFill>
                          <a:effectLst/>
                          <a:latin typeface="Times New Roman" pitchFamily="18" charset="0"/>
                        </a:rPr>
                      </a:br>
                      <a:r>
                        <a:rPr kumimoji="0" lang="en-US" sz="800" b="1" i="0" u="none" strike="noStrike" cap="none" normalizeH="0" baseline="0" smtClean="0">
                          <a:ln>
                            <a:noFill/>
                          </a:ln>
                          <a:solidFill>
                            <a:schemeClr val="tx1"/>
                          </a:solidFill>
                          <a:effectLst/>
                          <a:latin typeface="Times New Roman" pitchFamily="18" charset="0"/>
                        </a:rPr>
                        <a:t>(bits)</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Clock </a:t>
                      </a:r>
                      <a:r>
                        <a:rPr kumimoji="0" lang="en-US" sz="800" b="1" i="0" u="none" strike="noStrike" cap="none" normalizeH="0" baseline="30000" smtClean="0">
                          <a:ln>
                            <a:noFill/>
                          </a:ln>
                          <a:solidFill>
                            <a:schemeClr val="tx1"/>
                          </a:solidFill>
                          <a:effectLst/>
                          <a:latin typeface="Times New Roman" pitchFamily="18" charset="0"/>
                          <a:hlinkClick r:id="rId2"/>
                        </a:rPr>
                        <a:t>[3]</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Maximum</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79425">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Throughput </a:t>
                      </a:r>
                      <a:r>
                        <a:rPr kumimoji="0" lang="en-US" sz="800" b="1" i="0" u="none" strike="noStrike" cap="none" normalizeH="0" baseline="30000" smtClean="0">
                          <a:ln>
                            <a:noFill/>
                          </a:ln>
                          <a:solidFill>
                            <a:schemeClr val="tx1"/>
                          </a:solidFill>
                          <a:effectLst/>
                          <a:latin typeface="Times New Roman" pitchFamily="18" charset="0"/>
                          <a:hlinkClick r:id="rId2"/>
                        </a:rPr>
                        <a:t>[4]</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Length</a:t>
                      </a:r>
                      <a:br>
                        <a:rPr kumimoji="0" lang="en-US" sz="800" b="1" i="0" u="none" strike="noStrike" cap="none" normalizeH="0" baseline="0" smtClean="0">
                          <a:ln>
                            <a:noFill/>
                          </a:ln>
                          <a:solidFill>
                            <a:schemeClr val="tx1"/>
                          </a:solidFill>
                          <a:effectLst/>
                          <a:latin typeface="Times New Roman" pitchFamily="18" charset="0"/>
                        </a:rPr>
                      </a:br>
                      <a:r>
                        <a:rPr kumimoji="0" lang="en-US" sz="800" b="1" i="0" u="none" strike="noStrike" cap="none" normalizeH="0" baseline="0" smtClean="0">
                          <a:ln>
                            <a:noFill/>
                          </a:ln>
                          <a:solidFill>
                            <a:schemeClr val="tx1"/>
                          </a:solidFill>
                          <a:effectLst/>
                          <a:latin typeface="Times New Roman" pitchFamily="18" charset="0"/>
                        </a:rPr>
                        <a:t>(single ended) </a:t>
                      </a:r>
                      <a:r>
                        <a:rPr kumimoji="0" lang="en-US" sz="800" b="1" i="0" u="none" strike="noStrike" cap="none" normalizeH="0" baseline="30000" smtClean="0">
                          <a:ln>
                            <a:noFill/>
                          </a:ln>
                          <a:solidFill>
                            <a:schemeClr val="tx1"/>
                          </a:solidFill>
                          <a:effectLst/>
                          <a:latin typeface="Times New Roman" pitchFamily="18" charset="0"/>
                          <a:hlinkClick r:id="rId2"/>
                        </a:rPr>
                        <a:t>[5]</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Length LVD</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Length HVD</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Devices </a:t>
                      </a:r>
                      <a:r>
                        <a:rPr kumimoji="0" lang="en-US" sz="800" b="1" i="0" u="none" strike="noStrike" cap="none" normalizeH="0" baseline="30000" smtClean="0">
                          <a:ln>
                            <a:noFill/>
                          </a:ln>
                          <a:solidFill>
                            <a:schemeClr val="tx1"/>
                          </a:solidFill>
                          <a:effectLst/>
                          <a:latin typeface="Times New Roman" pitchFamily="18" charset="0"/>
                          <a:hlinkClick r:id="rId2"/>
                        </a:rPr>
                        <a:t>[6]</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SCSI-1</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SCSI-1</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IDC50; Centronics C50</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5 MHz</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5 MB/s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6 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25m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a:t>
                      </a:r>
                    </a:p>
                  </a:txBody>
                  <a:tcPr anchor="ctr" horzOverflow="overflow">
                    <a:lnL>
                      <a:noFill/>
                    </a:lnL>
                    <a:lnR cap="flat">
                      <a:noFill/>
                    </a:lnR>
                    <a:lnT>
                      <a:noFill/>
                    </a:lnT>
                    <a:lnB>
                      <a:noFill/>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Fast SCSI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SCSI-2</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IDC50; Centronics C50</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10 MHz</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10 MB/s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1.5-3 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25m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a:t>
                      </a:r>
                    </a:p>
                  </a:txBody>
                  <a:tcPr anchor="ctr" horzOverflow="overflow">
                    <a:lnL>
                      <a:noFill/>
                    </a:lnL>
                    <a:lnR cap="flat">
                      <a:noFill/>
                    </a:lnR>
                    <a:lnT>
                      <a:noFill/>
                    </a:lnT>
                    <a:lnB>
                      <a:noFill/>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Fast-Wide SCSI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SCSI-2;</a:t>
                      </a:r>
                      <a:br>
                        <a:rPr kumimoji="0" lang="en-US" sz="800" b="0" i="0" u="none" strike="noStrike" cap="none" normalizeH="0" baseline="0" smtClean="0">
                          <a:ln>
                            <a:noFill/>
                          </a:ln>
                          <a:solidFill>
                            <a:schemeClr val="tx1"/>
                          </a:solidFill>
                          <a:effectLst/>
                          <a:latin typeface="Times New Roman" pitchFamily="18" charset="0"/>
                        </a:rPr>
                      </a:br>
                      <a:r>
                        <a:rPr kumimoji="0" lang="en-US" sz="800" b="0" i="0" u="none" strike="noStrike" cap="none" normalizeH="0" baseline="0" smtClean="0">
                          <a:ln>
                            <a:noFill/>
                          </a:ln>
                          <a:solidFill>
                            <a:schemeClr val="tx1"/>
                          </a:solidFill>
                          <a:effectLst/>
                          <a:latin typeface="Times New Roman" pitchFamily="18" charset="0"/>
                        </a:rPr>
                        <a:t>SCSI-3 SPI</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 x 50-pin (SCSI-2);</a:t>
                      </a:r>
                      <a:br>
                        <a:rPr kumimoji="0" lang="en-US" sz="800" b="0" i="0" u="none" strike="noStrike" cap="none" normalizeH="0" baseline="0" smtClean="0">
                          <a:ln>
                            <a:noFill/>
                          </a:ln>
                          <a:solidFill>
                            <a:schemeClr val="tx1"/>
                          </a:solidFill>
                          <a:effectLst/>
                          <a:latin typeface="Times New Roman" pitchFamily="18" charset="0"/>
                        </a:rPr>
                      </a:br>
                      <a:r>
                        <a:rPr kumimoji="0" lang="en-US" sz="800" b="0" i="0" u="none" strike="noStrike" cap="none" normalizeH="0" baseline="0" smtClean="0">
                          <a:ln>
                            <a:noFill/>
                          </a:ln>
                          <a:solidFill>
                            <a:schemeClr val="tx1"/>
                          </a:solidFill>
                          <a:effectLst/>
                          <a:latin typeface="Times New Roman" pitchFamily="18" charset="0"/>
                        </a:rPr>
                        <a:t>1 x 68-pin (SCSI-3)</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10 MHz</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20 MB/s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1.5-3 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25m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cap="flat">
                      <a:noFill/>
                    </a:lnR>
                    <a:lnT>
                      <a:noFill/>
                    </a:lnT>
                    <a:lnB>
                      <a:noFill/>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Ultra SCSI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Fast-20</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SCSI-3 SPI</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IDC50</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20 MHz</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20 MB/s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1.5-3 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25m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a:t>
                      </a:r>
                    </a:p>
                  </a:txBody>
                  <a:tcPr anchor="ctr" horzOverflow="overflow">
                    <a:lnL>
                      <a:noFill/>
                    </a:lnL>
                    <a:lnR cap="flat">
                      <a:noFill/>
                    </a:lnR>
                    <a:lnT>
                      <a:noFill/>
                    </a:lnT>
                    <a:lnB>
                      <a:noFill/>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Ultra Wide SCSI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SCSI-3 SPI</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68-pin</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20 MHz</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40 MB/s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1.5-3 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25m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cap="flat">
                      <a:noFill/>
                    </a:lnR>
                    <a:lnT>
                      <a:noFill/>
                    </a:lnT>
                    <a:lnB>
                      <a:noFill/>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Ultra2 SCSI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Fast-40</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SCSI-3 SPI-2</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50-pin</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40 MHz</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40 MB/s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12m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25m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a:t>
                      </a:r>
                    </a:p>
                  </a:txBody>
                  <a:tcPr anchor="ctr" horzOverflow="overflow">
                    <a:lnL>
                      <a:noFill/>
                    </a:lnL>
                    <a:lnR cap="flat">
                      <a:noFill/>
                    </a:lnR>
                    <a:lnT>
                      <a:noFill/>
                    </a:lnT>
                    <a:lnB>
                      <a:noFill/>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Ultra2 Wide SCSI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SCSI-3 SPI-2</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68-pin; 80-pin SCA-2</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40 MHz</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80 MB/s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12m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25m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cap="flat">
                      <a:noFill/>
                    </a:lnR>
                    <a:lnT>
                      <a:noFill/>
                    </a:lnT>
                    <a:lnB>
                      <a:noFill/>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Ultra3 SCSI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Ultra-160</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SCSI-3 SPI-3</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68-pin; 80-pin SCA-2</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40 MHz </a:t>
                      </a:r>
                      <a:r>
                        <a:rPr kumimoji="0" lang="en-US" sz="800" b="0" i="0" u="none" strike="noStrike" cap="none" normalizeH="0" baseline="0" smtClean="0">
                          <a:ln>
                            <a:noFill/>
                          </a:ln>
                          <a:solidFill>
                            <a:schemeClr val="tx1"/>
                          </a:solidFill>
                          <a:effectLst/>
                          <a:latin typeface="Times New Roman" pitchFamily="18" charset="0"/>
                          <a:hlinkClick r:id="rId3" tooltip="Double data rate"/>
                        </a:rPr>
                        <a:t>DDR</a:t>
                      </a:r>
                      <a:endParaRPr kumimoji="0" lang="en-US" sz="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160 MB/s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12m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cap="flat">
                      <a:noFill/>
                    </a:lnR>
                    <a:lnT>
                      <a:noFill/>
                    </a:lnT>
                    <a:lnB>
                      <a:noFill/>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Ultra-320 SCSI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80-pin</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80 MHz DDR</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320 MB/s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12m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NA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cap="flat">
                      <a:noFill/>
                    </a:lnR>
                    <a:lnT>
                      <a:noFill/>
                    </a:lnT>
                    <a:lnB>
                      <a:noFill/>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rPr>
                        <a:t>Ultra-640 SCSI</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80-pin</a:t>
                      </a: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160 MHz DDR</a:t>
                      </a: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rPr>
                        <a:t>640 MB/s</a:t>
                      </a: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800" b="0" i="0" u="none" strike="noStrike" cap="none" normalizeH="0" baseline="0" smtClean="0">
                        <a:ln>
                          <a:noFill/>
                        </a:ln>
                        <a:solidFill>
                          <a:srgbClr val="222222"/>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16</a:t>
                      </a: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SAS drives</a:t>
            </a:r>
            <a:endParaRPr lang="en-CA" dirty="0"/>
          </a:p>
        </p:txBody>
      </p:sp>
      <p:sp>
        <p:nvSpPr>
          <p:cNvPr id="3" name="Content Placeholder 2"/>
          <p:cNvSpPr>
            <a:spLocks noGrp="1"/>
          </p:cNvSpPr>
          <p:nvPr>
            <p:ph idx="1"/>
          </p:nvPr>
        </p:nvSpPr>
        <p:spPr/>
        <p:txBody>
          <a:bodyPr/>
          <a:lstStyle/>
          <a:p>
            <a:r>
              <a:rPr lang="en-CA" dirty="0" smtClean="0"/>
              <a:t>Serial Attached SCSI</a:t>
            </a:r>
          </a:p>
          <a:p>
            <a:pPr lvl="1"/>
            <a:r>
              <a:rPr lang="en-CA" dirty="0" smtClean="0"/>
              <a:t>Creates a network of serial </a:t>
            </a:r>
            <a:r>
              <a:rPr lang="en-CA" dirty="0" err="1" smtClean="0"/>
              <a:t>scsi</a:t>
            </a:r>
            <a:r>
              <a:rPr lang="en-CA" dirty="0" smtClean="0"/>
              <a:t> devices.</a:t>
            </a:r>
          </a:p>
          <a:p>
            <a:pPr lvl="1"/>
            <a:r>
              <a:rPr lang="en-CA" dirty="0" smtClean="0"/>
              <a:t>Uses a serial cable which connects into an imitator (like a router)</a:t>
            </a:r>
          </a:p>
          <a:p>
            <a:pPr lvl="1"/>
            <a:endParaRPr lang="en-CA" dirty="0"/>
          </a:p>
        </p:txBody>
      </p:sp>
      <p:sp>
        <p:nvSpPr>
          <p:cNvPr id="4" name="Footer Placeholder 3"/>
          <p:cNvSpPr>
            <a:spLocks noGrp="1"/>
          </p:cNvSpPr>
          <p:nvPr>
            <p:ph type="ftr" sz="quarter" idx="10"/>
          </p:nvPr>
        </p:nvSpPr>
        <p:spPr/>
        <p:txBody>
          <a:bodyPr/>
          <a:lstStyle/>
          <a:p>
            <a:pPr>
              <a:defRPr/>
            </a:pPr>
            <a:r>
              <a:rPr lang="en-US"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37</a:t>
            </a:fld>
            <a:endParaRPr lang="en-US" dirty="0"/>
          </a:p>
        </p:txBody>
      </p:sp>
      <p:pic>
        <p:nvPicPr>
          <p:cNvPr id="1026" name="Picture 2" descr="http://www.cs-electronics.com/images-large/SAS%20Extension%20M-F_1.jpg"/>
          <p:cNvPicPr>
            <a:picLocks noChangeAspect="1" noChangeArrowheads="1"/>
          </p:cNvPicPr>
          <p:nvPr/>
        </p:nvPicPr>
        <p:blipFill>
          <a:blip r:embed="rId2" cstate="print"/>
          <a:srcRect/>
          <a:stretch>
            <a:fillRect/>
          </a:stretch>
        </p:blipFill>
        <p:spPr bwMode="auto">
          <a:xfrm>
            <a:off x="1676400" y="3505200"/>
            <a:ext cx="2819400" cy="2283420"/>
          </a:xfrm>
          <a:prstGeom prst="rect">
            <a:avLst/>
          </a:prstGeom>
          <a:noFill/>
        </p:spPr>
      </p:pic>
      <p:sp>
        <p:nvSpPr>
          <p:cNvPr id="1028" name="AutoShape 4" descr="data:image/jpeg;base64,/9j/4AAQSkZJRgABAQAAAQABAAD/2wCEAAkGBxQSEhUUEhQWFhQXFhgXFRgYGRoYGBYYGBgXGBYXFxcdHyggHB0lHBQYITEhJSkrLi4uFx8zODMsNygtLisBCgoKDg0OGhAQGy4lHiQsLC8sLCwsNCwsLCwsLC0tLCwsLCwsLCwsLCwsLCwsLCwsLCwsLCwsLCwsLCwsLCwsLP/AABEIALgBEgMBIgACEQEDEQH/xAAcAAABBQEBAQAAAAAAAAAAAAAFAAEDBAYHAgj/xABTEAABAwEFAgkIBAoJAwIHAAABAgMRAAQFEiExE1EGFSJBYXGRktEHFDJSU4GToSNCscEzVFVicqLS0+LjFiQ0c4KywuHwRJTxF4MlNUNFY6PD/8QAGQEAAwEBAQAAAAAAAAAAAAAAAAECAwQF/8QAMBEAAgEDAgQEBQQDAQAAAAAAAAECAxESITEEE0FRFGGB8CJScaHhQpHB0QUjsTL/2gAMAwEAAhEDEQA/AOvWy0rS5AUIgZRn214ctbidSOyobxWA6cs4QNdZJgdFNbiUxi3EgAzprllXPJyu7HDUc7yavoWHLeoDmzHTXnz9QEkiM9cs+YTUb0htJVkDEe/SoColB5MoAVOcaelA6PdSylcd6mVtdifjBzeOykLwc3jsqqjTLSKjShJViBk88dNTlLuc/Nn8zL3GDm8dlLjFzeOyhdvvNphOJ5xKAcgVECTuFSWS0odQFtqStChKVJIKT1EUs5CdSpa92EOMHN47KfjBzeOyqgFPRnLuLm1O7LXGC947KXGC947KprVAmCeqnQqROYnfTzl3Hzam92W+MV7x2UuMF7x2VSeeSgYlGB9vQN9VDfDPrHumhSkxqdV7Nhnz9zeOym4wXvHZQcXy16x7ppuOWfWPdPhRlIeVXzCzt5uJExPUK98YL3jsoWxeTSzAVmdJBE+81cijOQOpNbtlnz9e8dlLz9e8dlViKhcxHLIAqw5HlDKZjdlvnOjKXcIzqS6l/jBe8dlLz9e8dlUSCABiHPKlSQNwMHp16KSFkhIySomFTmEmCTpqMsqMpdyk6rtZ/cvefr3jsqN+3OkckgGdw++q1nXi3Ys9DqJyUAcwCM/fUqkxlSzl3DOrHVs82K9nSShcY0gYoAiDoRU7Vudk4inTKBqec/ZQ5Ai0K/OaT8jFTIdJIBSIViiDJTh9YRlTykU51OjL/n6947Kbz9e8dlU3SQBBAzzJzgc5gZmvG1MEQCoGBGisgQqeYQZM6UZS7kKVVq9y9xgveOykbwXvHZVFhZMyBlEKEwZ3Tu7M6kIozl3E6lSLs2WeMXN47KfjBe8dlVhTUs5dw5s+5Xvq021SD5q62heZBWgKEbiNct4oPdj98h1vbvWdaC4jGlDZSooxALidwM0dtDyUDEshIGpJgD31Ddd5tOuILTiVwqDhIMSOeOqqVSRtTrT9DWUqVKuo7jMX5a0JdUFmMkkx6RH2TrFUzeTIVyFfVzUrFBV9UDFKuvmrR2hZ2ggNlIMOE+kkRI+cdtR2h1IjCGj6QzjVJ5Q9wnsrFwTuRyYu67mcVaLMAlSXFYyRixFRSB9aE6J6CmpTb2ChUukKzgCcJ9WRoemaPFY9EpbxTEZc5y+UH31KnAUThbyBnTJQ1E6UYeYcmN7+VjPIvRkCNoOw+FJF5MCYWnsNHltLlUNN/m5DPIa+/wCyg3DWypDaFBICsUSBGUHIx1VLp9bma4OG12ZjhRYGrXgUh/ZrbKoVhKgcWsjeN431d4PBmzMhsOhXKK1HCUjErXCkCAOigyPvNexU4mnhVjhd2NYL0Z9cdh8KXGrPtB8/CsnUgFLAjwNPuzUi9WvaD5+FOb1Z9oPn4VlTSAoxDwNPuzTOWqzuPNHGITOLIwOcST01C/Z7MQ4dpysfJH5pI0HPkT2VnQ6kfWT2ivS7UCZK0z0kT21Wq2NVw6WxpmWbIlawHeSW8v0jOh36ZdNQJsllholz0px9Bj5Z1nQ8gaKR8qkDoURCgVHJIkTJyEUOTWrsPke7fk0CmrPslhKsStpycsymRpGoInOiSWQptI6Onm01199BVvIsaQCUqeUJgkQn/nzoU/ey1nlOe4EAdgrzI8RxHE60ElH5pa3+i7ebB8NH9X2No23EA6DLfUKrQyAZcwqx6QSYjD6J6KyDN5KScnY/xfcaMWS8UWj6NxSUuH0VJIzP/OaiVbieG+KqlKPVx0a87dfQlcJDp9wqt9qVhNomEyMhBO6efqEV4bWxialwRg5fQoDKTzeke6KzlqcU2ooUoAjUSM9x99QC1fnjLpHur0YSU4qUbWYLhku3v1NQh9kJSdqMQcg5Z4PRmP0QDO+pXLY19LDoyA2eUyYz/SzrJG1/njtFLzgHIqT2jxqv2B8On29+pqy8wXUEuiNmoK68sieY5nLoqNFrZhKtqMRXDmX1J1jmyAz6TWWD4n0k9oryXU+sjtTRr2Q1w68v2NS/aWfpiHQVJjZZcwAMDfmSKk29m2mHacjZ5n87TM74zismm1JGikD3ppLtaTErR3k0L0DkJbf8NazfLWzzVyo0KTu5sqhN8tbz3TWV26SclJPUQaUGjFEPhIPc1HHbO8900xvtnerumsqqmmlgg8HT8w/fNos9pZW0sqwrEHkmR1VX4H2VthYSHFOKUtIEoCAACcsid4oUkZ0QuX8O1/eJ/wAwp4IpcOoqybsdMpUqVdNigRaBm/8ApNj5IoadB/eWr7SPvoBw34Yu2W1qaQFRgQrLBEmd+fNQA+UR/crsb59azbNFsdEc/tSv02/8qKnR+Ae/Te/zGuZjyiPzMK6/o5p//Ua0Rorp/B0XGdnrN8OPwSP0/wDSa54PKNajoFnqwGql5cN3lpxPIXhSNVFISOmhyuhKNncLtj7TTgZ1l/6TnDj2asETilOGN8zpTN8JipOMNLKIJxApiBrn7qixZqFHOnrL2bhKXBiQ0pSd4KSMtakXwkUNWlDrUgffSsLQ0qlddBOFz5TY3lCQcI0yyxJmqL/CjAnEtBCd8pjPpmgvCLhS2/ZnG0RiUIiQTEgnTq1ppA2AbgaNpcwHKM4zMjcN1GnLhISpWWSsIyMJyBhW88oV58jbU3k3OY/3FdpvGzNhu8UnCCpYIBgE/RoOQ6xWNZPLQ0hJWszjg4OnGoRklOkGZkJxdU81abyccHgm0B9wAhppTgMZFRJSIB3AK7a6chptVuSU4SPNVAxBzxpOcV44LpQmyspGGRiBGUxjVqK8v/I5x4aevl6N2ZSkuxw++LE5aHHbQ7BUpzOcQCE5ck+4gCKocJruTZENrSkDGog4Z5hI1J312632NCmbzwgEEpUIgj8Gg5d2uP8AlGeQphoJWkqS5CgCCRKSMx7q9ShDFKPTSxE5X2ANwAWp8NkSClRg6ZaaGjb9zYFKLcILagAoYoSQlKp58+UOyhPAhAbtSFqUAnCqScgMq67dAZcsN4QpCsSkqSQQZhCBye7V1VdaCg7blHhxdHnTNntRA2gRs3MiJPMdJgKxd6sOi4CdnpygCSAeXIKoTllkIr6Gs2BRSnIhSJGhGQE/bWas1hSLPd5gci0YdOaXExXkf42MuU4rZSkl9EzRyXY5Aq4iErVlOLDMKhIyyI38oZ9FekcHzjUI9EZCDOuHETzjKa7BeVgTsr0ThHpBYy59mg/6avuMtptyFKwpC7IQZgAnGD2516GExZrscOTcJhGhxJJ0PK5JVCd2Qrwm4ThnKcWGYMJgpEEb+Vr0V2C7Wm9jYAMJUh8piRMEOJzG7MUrwszaW7ybJQDjC0AwD6KVZDrFGMh5Lscid4PKlQAAiIEEkAkjEd45PzrwOD5IRoQoToeXySrk7t1d4FkQbaOSPpLGRoIyWn9qglhDQZu+VICmnilQlMgQ4nPdzUYyQlNdjgd6FbLmzHKMZiCOciPlXQ+AdpUuxpxTKVrTB5gDIA6ADQDyt2RPGfIICV54gQRmrPoymoeD1/CxoU0sgwokKmJkASMuiuqP/lGXU6KpMgmvFZuy8K9oCW0YgMiQoQD2V7Z4RqV6LWKNy0H7KLAaNJohcv4dr9NP2isib8c9ie1NX+D9+OKtTCSyoAutgmRlKgJ+dNAztdKnpVsYHzJ5ev8A5sv+5a+w1g7eW8f0JUUQM15GY5WhPPl7q3nl5H/xZf8ActfYaxt/XobU7tC223yUIwtjCnkpAnrJknrqXuUtio8W9mjDi2nK2kxhieThzk5azTs7LZrx4tpydnEYTnysRnKBplUlqt2NlprZoTs8crA5bmIyMZ6BkKZi2BLLjezQSspIcI5aAmSQnmE5T1UuhXUK8Bz/AFnrbV91UL9tC9u6krVhxqEYjGukaVe4Ef2r/Ar7qq35Y1l55eE4cajMZROtPqLoDfOVxhxKwxESYjdExSTaVgQFqA3SY7KmF3OYMeE4YxT0b6TV3OKTiCThgmeaB/4phY82O0LCkgKUBiGQJA1HNR3hyqVt/oq+2gtisTiilSUkjEM+bUUX4bH6Rv8ARPzNLqHQLLsanbE0hOpQg0JtNxKbbI1UqAOoGTWkudX0LP8Adp+yrdpQFETOWkZa1BZlrneXYlbWVJMESiMQ0OU5c1X3uHOKSp20kkySQ1PbFGcA/OjrNQmwN+pU2W7Hr0BzXDwoJUh20pVESNkMvcOirlweURLD6FqU+pAMLBDeaVa6CZGvuqXzBv1KXmDfq1FSnTqRcJLRqzBOXc0XDq2OWVPnDDjy7HaIViawFtOLRKpGQPMTviud3lbE2pKA2lQwGVKVhlRPPlXQeD9+qsqS2UhxhXpNq0z1wzpO7SrxsV0vcpKnLMTqM8I6tR2V51OtV4VcurFyS2lFXuul1umVuczYs5awrIJAOYHON1avgMpdueKWQ820DLy+QEIGuEGNTu99aVFiuxvNVode/NBVn2AfbVS+OEgca2FnQGWOcJyUsbiRoPmd9OXFVa6woQav+qSsl9Fu2Frbgjhf5SUec4bK48ltobNKmigBfrEE6jID3dNA0+UFQTh2tpgKxAS3koEmRu1q8LC36tevMG/VruoUKdGmqcVovdybvuDV+UBZxS9auV6ebfKyjlb8t9eHeHZVGJ21KjSS2Y6pBop5i36teTYWx9Wtvh7B8XcEp4bQfwlpGc5FsEHoIGVel8OSVFSnbSSRBJLRnKNYosLva9Wn4va9Wj4ewte4LPD5WX01qkCAcSJjdO7oqP8Aptry7Rn/AHXbpRgXe1PoCvQsbXsx86Eo9h3fczd62ldsLa+WUpSoSvDOZ3JyjKprPcgeb1UFDqjUx/zorRJZQNEx1FXjUrZAJjnjnJ06+ugAPYLAbKw6CeZSgd8J8aocCRhYtDm6f1UE/fRbhFaCLM7+jHaQPvoVcLZ4uegSpeOB3U/caroS9zI7VXrHtNHOAy1G8bEJP9qY5z7RNDBdzh+qeytJ5O7sWLyshKTCX2ye8IqriSPq6lTUqszPnXy12l1N6rDaEq+ia1QlR0PORWE89tPs0/DT4V1zyoNIN4LKkpJ2beZAJ0O8VlfN2/UR3U+FZOWuxokYzzy0ezT8NHhS87tHs0fDR4VtPNm/UR3U+FLzdv1Ed0eFLLyHiZGy2i1YgUoCZyxBtOU9Qq8752oEKMpPMW8j7qPhtA0SkdQAqQLpZDxM2GrWE4J5ERh2YiN0UyEWtKcIMJzGENiIOo+dabaCmx0ZCxM0wi1oACDhSNAGwBnScFrJ5RBPS2mtCp4Z5jIb6rO21I1/5rRkOwJKrWMgsdEIHZS2ls9b9RNEOME76latQVzijILAwee7/wBRPjXoG27/ANRPjR5Lo30+1G+jILIAjz31v1E+NPFu3juo8aPB0Ug7RcLIveTm0KQ66LWtCFraw2Z1baVNtO55qTPVrllzUZu25Lcq95tYaW200XzsUJCHgkENwnMypWuX1aC3XfYYxS2y6lQAUl1GIZTEbjnVi18NnV7UFTadqlCDhGEoQ3JShEHkjlHpzpqSFYN3ra32bxsCgw22zeGxD7TjSSWnEkJdSknQkKHXE091W60Ltl4PGzodbsRW1Z2WmkgurWsRigSSlCdfzqzrPC5YQygqbXsXds2pfKUFZ5ST6OelS2nhO4tCkYkoC3i8solKlLUOc4tI5uinmhYgXynotFkvB1DWTSwl5oYUiEr1TB3KCh2VlOOrXvHYmt/eN9qfQ0HCk7JGBKvrKT+conOIqltU/m/KpyHiZKz3nbFqCZGe5KTV4Jt28diPGj+2TvHypF4DnHbSuOwBCLdvHdR404RbvW/Vb8aM+do9YdtP54j1h20XHYCYLd636qPGn2du9b5I8aOptCToodtOH07x207hYABq3ev8m/GmDdu9f5N+NGXbUkc47ah87G+i4WBwYtvr/JuvSWbcNFx8OibNpBMDWrbLoOlFwA6UW/2nyRRzgci1m22fauSkPNyAECeUMtDXtNGuCbJNqZ6HEHPoINFwsdqpUqVbGBwbytPRebg//E1zdCqzlnM51uvKTYrsVb1KtVsfZe2bcoQ1jThg4TOA6589DrLd10xlbrQetn+CsmtTRMziuuvGLprVLu66vx20fB/grzxddP49aPg/wUsR3Mxjp8RrTC7rp/HrR8H+CvfFt0/jto+F/BRiFzLY6dRMVpuL7p/HrR8L+CvXmF0x/bbR8H+CjEDDWl/mP/N1CrTaf+ECtra7BcmLlXjah1Mfy6ouXbcM53lavgH93RiF7GQ8+VPN3RVmy2gkwY7BWjF13B+UrV8A/u69ou64RpeVr+Af3dPBhkCVHKZjqEGq5VFaPzS4/wAp2v4H8ukLDcf5StfwP5dLFjuZ3bddeg70mtALuuP8pWv4H8unNguP8p2v4B/d0Yhcza3BFVy7WpN3XH+UrX8A/u6YXZcX5StXwD+7oxC5l0uCrabWqIxadAo7xbcX5StfwP5dOLuuL8pWv4H8ujELgMWo7/kKXnSt47BR3i+4/wApWv4B/d04u+4/yla/gH93RiFwEbUreOwVGp6dTNaLi64/yla/+3/lUhd1x/lK1/AP7ujEeRngvdT4q0XFlyflG2f9uf3VPxfcn5RtfwD+6oxFczu2joqRtU857aO8XXJ+UbX/ANuf3VLzK5B/9ytfwD+6oxC5nrQsj6x7aqotqxOZI0M1qV2K4zreVr+B/KqPi64vyla/gfy6eIXM+3a1c5P/ADdRi73atou64+a8rX8D+XRSw2S5h6NvtJ62Y/8A50rCbKyDWj4Fom0tn84fbUbNluvKLa+f/a/grVcErssm0BYedWRnCkYRlnrhFCiO6N5SpRSrYyPnHy24ReqyXEpOxayIWeZXqjprGt3jh9F9sf4HPCuleVzge5arxU4lQA2bY0nQGuU3rcy2FlCpJEc0VllFtrqW04q72Ly7yJ/6lvuOfs0hbVGf6y114V/ZhoDsjuNSGykZxVWROXmGU20j/qW+6v8AZr15+fxlvur/AGaAR0UvdRZBkHjbj+Mt91f7NRKtq/xlvuq/ZoLHRTGiyHcs2t0zk4F7yAR7swK8n7h9lV5o7Yri2jaVBREiaGrDTBFe1JiOqavWu5FpUQkzAB3a1cVwfIW0AskKYS4on6qjMo6hGtLQr0A7vJSk85nXcIA++rjLKSJ2rIymCFyPlUl83TskBQzOKD86oWULE4RqkpMicjrG40dCXKz1COxSIl9jTnS526Utm2I+ns/dcPblVG0pcVhxD0UhIgRkNJrwmyKOiTU2RPNj3CqLO2Z/rFm15w4PnhyqU3Yj8Ys2Wvp5A8/o0DFkWfqnsq6t544ifrIShWQzSMh/5pNdmNVol4WBr8Ysvav9mmWw0P8AqLOerGf9NCTZVeqdD8qg2CtxoUV3Gqq2Qa2bXt2O65+zTwzB/rDM7sDn2xQTYK3GrjFjJAkEb+TQ0kPmIvhLUTt2oGXoL5+iKkaab5IFoak5j6NY06fuqk3doJMqAzyyOY54EVK7ccpBRy1FUBIBxEGeaJOlLQTqLui4XhhH9aSEzI+jdAB54qPGhZP9aRJ3MuEndE1Ws93Ym1Baw2oGIVPR9X7692a6U4h9K3ER9YZnQzGXXTsh5ocoan+1DcfoFV4cszP41O76BXjVd26VgkblRiEkGDBIPOOevb9nbbcSEuFafrckgiOaDrRp0FGpF7EnmrE/2o9MskfOambsTGc2vIAnJsTlO869FXrLcja0pVHpAHtrw3wcSbOtRPLFoKf8GAkSesVRZQRZmDH9Yc+F/vRi67IyVtoQtTk5rUpOCCdEJEmQI13mq9w3NKVBRzCsuqKKWey7NxJ/Og9tTLY5uIbULgG9nyFqU3LYkgAHSMu3KuweQNxbjby3FlagQkEnMAk5fIVyO9LOS66gczih8zXX/Ie1sw4g5EoSrsUf2qcOh0PY6xSpUq2Mjk3lE4RuMW1TaAggNoOaSTmD4Vir0a87eZWUplyQtKcoggGQTlO81ofKq4TeChzBpsD34jWasdvU0rEmJw4c50meYg81c6goybW7OavxEppQeyZLw7uphFpizt4GwhIgQUlQHKKSJB668XpZGU2FhCUN7UqUta0qSVwZgLSMx791NeN5reAC4hOgGQ3ac3uqgU1a2Vzmyk5SfRgri4bqbi4bqK4aWCgdwTxaN1RuXYN1GsFeVooDJmcN2idK1F12UhlAGgFUVN51YF2IUkKIzI3kffUpnXw8m3qSvJhav0R99X3XwtTASDyGEtqMQMScZJG8ZjsqrYrK2kZDtJP31f2CVpwqAKeff202dgNvuzyAQMwoGN+sa0Vb4MErfyEttbTTIhSRp8+yvFnuZpCgtAhQM6k0YXeDkkkglSEoJ05KQoDQgaK+QpanPWpZ+/IqWXgwdqyBEuslQyyjMZ9lV2eDZDTbkZLewaZyBGm7Wird8uIWlacIUhGBJiYGFKZgmJ5M9ZNRpvJYwQE8hWIZHM4lKzz/ADoyjIClqYeEe3vp+TxYuDpQp5I1Q6lB1+soJEfbUI4NxnuSFaeq9gNW2r6dQFAFPKUlSjEklIATJJ05IPXUCLydgAqBACBmM+SvGZjnUdd/RSsyvC6W/k8Wng1mokcz/NztlJPaKe13AQAoZJQ6hCYSMpGIEb899el3o6qZUOUFgmPaGVK64GHq316VerhicOS8YyPMUkJ10GEdpzp6jXDPV9yjelwHaWguGVoViJwgYpgnTIZGY6KuN3YStKABm3jBIOokkdoia9JvRwJdSMIDoheXNByEnIZz7hUo4QvBYWMGJLeyTycgjLTs595o1e4eG1/Pm/4sDE3fiLKiAMRI0OWQz6Rqct1T2ayKSNokQUOhGISIJJghVTs3y6kNAYIaJKJTOZChJ3+l8hULl4rUIITJc2hMZlWWW6OTu5zRYjwd9Xv+P7GvC4iFWlMgkJSskg8rnJB36n3GnTwfUXEgkQ8ziBI9XIT0yR21744cG1jCNqIVyZgcrJM6ekR7qTV8uocC04QoI2Y5MgCAJgmJ5NBpyH02+vm/4ZE3YXFtMNk8guKThI9FRGapjOcz7qG2jgzLbxKUy2soPNoFGR7k/Oi7d8OANjkw2oqSI1UcUlRmfrkdlVhaznISZUVZyTKk4Tz6RQ0xQ4ZLf3p/YPu1o7JEcwq2w4EsvNn6zqFJ6MO0CpPNIWKHquxo5qQCYiauM2cJACRA5qs6oppakF3DCpY5v/NSPASDzYvGnesCFnlJBpk3ahAxJSAZGk7/APepexlxKvSl9GCeFB2VschKpJC51BCkpOWWVdD8jVvDtoMBeINqxExgiU4QkRM9NYvhuoItLaymcdnaOekjEk/5a1vkbtqXLWQEkENqkiAmOTlEZmeelTd0jSDvTT8jtVKlSroIOJeVIf8AxFf923/qoZdnBO12hAW0yooOiiUpB6RiIkdNaTyiLa88cC4xYWoMTA8Ncq6XwfjzZiIjZIiN2ER1VFrs4oRzqSTOOjgBb/Y/ro8akHk7t/sk/ET410i8kOtrxLeVhLqnAE4oQ2hEqQYVnkmR0k0PSoizbc2lZaKcAWgLUtJ2yuUlJkkxycxzaVJ0eHiYk+Tm3ezR8RNP/wCm9u9Rv4grc3ItQeITaS4QpIUleKOS0CqTiOf0gOmqTuqw3eqDZ1pQ48rGl5aXAJKUpWUwCTkUykDfIO+iyH4eJz8eTW3eq33x4Uznk0twBIDR6AvM9WVbJ1UJ5VqcwnzdAJzMrxKSuUuawsknIckagVq7rsamkqCl4yVqUDzwSSAeqY91CVxciCPm21sFCylYIUkwQdQRqDV6ykJaUsyEoTiVGeq0oEDU+lRfhFd+1vC0pmPpVkn7h0nT31JavN0sBgMlDxCStwqJx8pKsIB00HN9WoegcOvidttgIV1YJKUkjUJJ7B/tXktjfrU7gGEjnwnp5jVHWZq7+EbrgyHKJgACZ0o0Ta5gsuSBJGDTOJ10rH8G8SrQyokQFDmjKD0V2u0O/SqO9qPn/vWFebg9DWlBS3MGhdrITDSzi05HpZE5dlOpy1gE7JcBWGcHPIEdcmtnZ3P7N0JP+U+FRvPDYr/v5+afvrHnSv772NOWrGNtDlrTiBZWMIBVyBKQSczn0HSorQ/sjC7UgE5iWiZG+t5eDvKtHS0P9YrHNtguAkAgo5xMZ9Na0Kjle5nVio7A83oga2tv4SquvB8A4AXQE4lFKICdYBk5yBOVWH7On1E90UTu9yEWhO9tEdiq0qycY3RMI3dgJs7XIGwXMTGEaTE66UyEWohMMrOL0eSOVkTAz6DW7DoLwI9j96arWZfJsuuS4/ziuTxEvfqb8le/Qxi27UAo7FcA4ScIyMjI5/nCkWbUCRsVyBJGEZDPPXTI1s7Wr6O0ayHJ+SDU7pG1c6Wx/mPjR4l+/T+wdFGESi1HD9CsyCRyRnAByz3GlsrVl9CvNWHQRMlMa6yK2tmWJs36Ck5a/g/9q8rWAjqtE9P4Sfvp8+V7e9xctGNLFrhZ2K4RmqQOTKcWef2V6NmtcxsVzExCdJAnXTOts+ZNpE6pSevkqH3V6Licbap1aIPQeQaXiJe/pcfKicst9/rakQMQMEGMqPXbbMbLa1aqSCY3ms1e1jWq2PYCBygRPSBWhs7ZACYgc3T1V3p6HKy6l2a9OPg2dLkGCtxGeRlCkaj/ABCKjYbijF2rs+HYPshwLckHEUlsLwYlpVGsjSkyJq8WjKeUttRFjUmTLS0mN6Vz/qrV+QbEp9zGM0NnCTuURIn3VT8qNybJqzIxzhedQFHWClJAPTyTRnyQ2Dze0gT6bap6wUkffU0tkjOhdUUpbpHYqVKlXSM455SbC4u3rUlJI2bYn3GtDcXDJbTDbTlmWShIQCgiCEiAYMEGBWL8rnDe1WS8VNMlAQG2zykSZIM5zWKPlNt/rNfDFYPmX0sYcmpk3GW/kdzd4ZpWQVWJxREwThMSIMdYp/6a8wsS4mYlMTrOmtcKPlLt/rt/DTUZ8o94e1T8NHhS/wBvkPl1vm+x3Q8LNIsGmYzTl+rT/wBL1xAsIjdiyz1+p0Vwj/1EvD24H/tt/s0x8oV4fjH/AOtv9mj/AG+Q+VW+b7Hdzwxd5rEO/uyH1KZ3hraY5NkTPNK1H5BNcNtHlCtxCcNoKSBnyW8/1arnh7eP40rut/s0Lm90LlVfn+xvjYbZt1PkStSipWWSpMkRGlFHW8RJU1gJnk8pQHUVZ57q5X/Tq8PxpfYj9mol8M7edbSv9XwoUJ9bF0qMqbbyudPfSIOkhMxlIyMGPdWDHnigolS8Oc+iMuuN1WOC97vbG2WhZLzo2cYpOLUAZc0HQVasfCEvtqbeaLSllKU4G1kFJ1knTdVpHRcB8FwApJ5sQ6K6O/wmbCwptTSFYMCsS0LBPOYUTGlAUcHktZAge4nTXmqsrgiyszlOuh56hwi3qUm0aFrhE2A2FOMqS2SQnG2kkGcisHFzmo3OEKClxAdZShasWHGhRBy0WeVzCgw4DNdHYaZPAxnPTIwZSdaMI3vYMnYOr4UNqK1OusLK0YPwiEYdYMIIBOZ1oXZ7ZZo5VqbB3BaIy0p7H5OEWlWybUlClAnFhJwgZkgc5icuqsZfNwsC0MsWK0KfLiw2QtpTS23CpKQlSVb8XyNVGnFaolyZuReFlGlrb76a8MXy22pzZ2pnA4gJVy25VqTrmNeagPCvybqstpsrLTyXk2pWzS5GFKXUqCFpVBOhPXkd1X3uA1kZeWwm0qdeb5Lra2VN4fz0KOSkyI94qnFW1BSDrHChsKQVvMOBCShKS4lIwkc5RBJyGZrwjhK0lKEhdnlDmMHa6jETgjFEZxOtDEcDGdw7KR4GMbh2Vi6UHui1NrqFLRwoZUHhisw2sH8L+DgAcnPPTnr07wtRjC0PWdtQRgOFaVYhkSTinPKhH9Dmdw7tMOBzO4d2hUqa6BnJ9QkxwobTswp9hSGzKUlaAMwQQSOVz76d3hO2QpIfYShSsWALQQCI0UZVzDnocOBjO4d2vD/BKzoiRrpCJquXC97E3fcNnhXZytSpssKQE4dqYBE8r0tc+qoGuFQBRFqZlsEI5TZgEQZEZ5b5oOngzZomInSUe7fUv9GmEEAAg56IPNrSVKC2Q3KT6g60WgOWtakqCwQklQ0KoM6fdU95WK0KbxMqOn1VQcuiitiuZGIhJIPSmKHW287Q0nBZmHCoLViUtvklOgwwd+fVV2JD9xTsWgskrUCOUeUTnIz1OVFW7MueSnlDNMjKRpPvrnXC+1uqstlLkodUpa1ADDhIkCOcHOgDNrtavRee+KoffSafcTudU4fJWmxsl9UuqtSVZ6q5CsRA3ZiinAl3DabP0nCf8SSPtrkl3WB51xKnlqVhOWJRWd8CdK6fwech+z/3zQ7VAVMFj1IpU+XDE7RSpUq6bknzh5b7Epd6rII/BNanoVWB4rXvT2nwrvHlBH9dV+gj76zkVk27myWhy5q5lEem2DuJVP8AlpjcznR2K8K6kE08UrsdjlfFLnqz2j7q9i5nPU+ddRimpXYHMBcrvsz8/Cn4ld9mfn4V06lNF2BzHiN32Z+fhTi4Hj9WPco/YK6bNKi7AwNgslss4IYWtOLNQShWZGmqasba8vau93/attSoyYWRg3kXgoypx6YjLEPsqJtu3pMpW9I6VfYa6DFI0XYGEU/eRy2j3z8KhZbvBOaVvbvSWftmugxTEU8mFjL8HvPVvoDtseswEqQ6UqWAseiFACYOYJzG+ug2u3Wc2yyWh9SXn7Iy+p11tpaE2h6EhhA5OZHKM6An3UDzpwTvozYmiR+0M26wllxDlhcbtSX2lAuvqlxRLy0qwggypSokZwRUvDK3OmwIa85FqtocBRaGm1NlLMZpcVGZJ5urLKaryd9MJ3mjNhiYaLx9o92qp9nePtHu1VbsJNPgO+lkxmE2V4+0e7TSNmvE/wD1Hu8a3myO+lsTvouwMOmy3l7V7vGmXc1uXmt10kaco/biFboNHeK9bM76d2BgDcNrGq3u9/FTi4bX673f/ire4Dvp8FK7DQwrNyW1JlLroP6f8VTcX3h7d34n8VbTDSw09Q0MNabitThG1UtcaYlAxO6T0VJZrgdR9U9qfGtrhpYalq4GaZsjyZIb6hKfGtlwJu5TlobU5kEOJUMxEgyIA1OWpNU8NargKxLqT0k9gNMOh0ilSpVsYnNuHF3urtalIbWoYEZhJI5+cUA4qf8AYudxXhSpVDjqWpaC4qf9i53FeFLip/2LncV4UqVGI8hcVP8AsXO4rwpcUv8AsXO4rwpUqWIZDcUv+xc7ivClxQ/7FzuK8KVKjEMhuKH/AGLncV4U/FL/ALFzuHwpUqMQyFxS/wCxc7ivClxS/wCxc7ivClSoxDIXFL/sXO4rwpcUv+xc7ivCmpUYhkPxS/7FzuK8KXFL/sXO4rwpUqMQyPPE7/sXe4rwpuKH/Yu9xXhSpUsQyPQuh72LncV4V6F1P+xc7ivClSp4hkI3U/7FzuK8KXFT/sXO4rwpUqMQyH4rf9i53FeFPxU/7Fzuq8KVKjEMhcVv+xc7ivCkLrf9i53FeFPSp4iyFxU/7Fzuq8KXFb/sXO6rwpUqMQyH4rf9i53VeFLit/2LndV4UqVGIZD8VP8AsXO6fClxU97FzunwpqVGIZD8VP8AsXO6a2fAq71oIKkKTCTqI1ilSox1ByNjSpUq0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30" name="AutoShape 6" descr="data:image/jpeg;base64,/9j/4AAQSkZJRgABAQAAAQABAAD/2wCEAAkGBxQSEhUUEhQWFhQXFhgXFRgYGRoYGBYYGBgXGBYXFxcdHyggHB0lHBQYITEhJSkrLi4uFx8zODMsNygtLisBCgoKDg0OGhAQGy4lHiQsLC8sLCwsNCwsLCwsLC0tLCwsLCwsLCwsLCwsLCwsLCwsLCwsLCwsLCwsLCwsLCwsLP/AABEIALgBEgMBIgACEQEDEQH/xAAcAAABBQEBAQAAAAAAAAAAAAAFAAEDBAYHAgj/xABTEAABAwEFAgkIBAoJAwIHAAABAgMRAAQFEiExE1EGFSJBYXGRktEHFDJSU4GToSNCscEzVFVicqLS0+LjFiQ0c4KywuHwRJTxF4MlNUNFY6PD/8QAGQEAAwEBAQAAAAAAAAAAAAAAAAECAwQF/8QAMBEAAgEDAgQEBQQDAQAAAAAAAAECAxESITEEE0FRFGGB8CJScaHhQpHB0QUjsTL/2gAMAwEAAhEDEQA/AOvWy0rS5AUIgZRn214ctbidSOyobxWA6cs4QNdZJgdFNbiUxi3EgAzprllXPJyu7HDUc7yavoWHLeoDmzHTXnz9QEkiM9cs+YTUb0htJVkDEe/SoColB5MoAVOcaelA6PdSylcd6mVtdifjBzeOykLwc3jsqqjTLSKjShJViBk88dNTlLuc/Nn8zL3GDm8dlLjFzeOyhdvvNphOJ5xKAcgVECTuFSWS0odQFtqStChKVJIKT1EUs5CdSpa92EOMHN47KfjBzeOyqgFPRnLuLm1O7LXGC947KXGC947KprVAmCeqnQqROYnfTzl3Hzam92W+MV7x2UuMF7x2VSeeSgYlGB9vQN9VDfDPrHumhSkxqdV7Nhnz9zeOym4wXvHZQcXy16x7ppuOWfWPdPhRlIeVXzCzt5uJExPUK98YL3jsoWxeTSzAVmdJBE+81cijOQOpNbtlnz9e8dlLz9e8dlViKhcxHLIAqw5HlDKZjdlvnOjKXcIzqS6l/jBe8dlLz9e8dlUSCABiHPKlSQNwMHp16KSFkhIySomFTmEmCTpqMsqMpdyk6rtZ/cvefr3jsqN+3OkckgGdw++q1nXi3Ys9DqJyUAcwCM/fUqkxlSzl3DOrHVs82K9nSShcY0gYoAiDoRU7Vudk4inTKBqec/ZQ5Ai0K/OaT8jFTIdJIBSIViiDJTh9YRlTykU51OjL/n6947Kbz9e8dlU3SQBBAzzJzgc5gZmvG1MEQCoGBGisgQqeYQZM6UZS7kKVVq9y9xgveOykbwXvHZVFhZMyBlEKEwZ3Tu7M6kIozl3E6lSLs2WeMXN47KfjBe8dlVhTUs5dw5s+5Xvq021SD5q62heZBWgKEbiNct4oPdj98h1vbvWdaC4jGlDZSooxALidwM0dtDyUDEshIGpJgD31Ddd5tOuILTiVwqDhIMSOeOqqVSRtTrT9DWUqVKuo7jMX5a0JdUFmMkkx6RH2TrFUzeTIVyFfVzUrFBV9UDFKuvmrR2hZ2ggNlIMOE+kkRI+cdtR2h1IjCGj6QzjVJ5Q9wnsrFwTuRyYu67mcVaLMAlSXFYyRixFRSB9aE6J6CmpTb2ChUukKzgCcJ9WRoemaPFY9EpbxTEZc5y+UH31KnAUThbyBnTJQ1E6UYeYcmN7+VjPIvRkCNoOw+FJF5MCYWnsNHltLlUNN/m5DPIa+/wCyg3DWypDaFBICsUSBGUHIx1VLp9bma4OG12ZjhRYGrXgUh/ZrbKoVhKgcWsjeN431d4PBmzMhsOhXKK1HCUjErXCkCAOigyPvNexU4mnhVjhd2NYL0Z9cdh8KXGrPtB8/CsnUgFLAjwNPuzUi9WvaD5+FOb1Z9oPn4VlTSAoxDwNPuzTOWqzuPNHGITOLIwOcST01C/Z7MQ4dpysfJH5pI0HPkT2VnQ6kfWT2ivS7UCZK0z0kT21Wq2NVw6WxpmWbIlawHeSW8v0jOh36ZdNQJsllholz0px9Bj5Z1nQ8gaKR8qkDoURCgVHJIkTJyEUOTWrsPke7fk0CmrPslhKsStpycsymRpGoInOiSWQptI6Onm01199BVvIsaQCUqeUJgkQn/nzoU/ey1nlOe4EAdgrzI8RxHE60ElH5pa3+i7ebB8NH9X2No23EA6DLfUKrQyAZcwqx6QSYjD6J6KyDN5KScnY/xfcaMWS8UWj6NxSUuH0VJIzP/OaiVbieG+KqlKPVx0a87dfQlcJDp9wqt9qVhNomEyMhBO6efqEV4bWxialwRg5fQoDKTzeke6KzlqcU2ooUoAjUSM9x99QC1fnjLpHur0YSU4qUbWYLhku3v1NQh9kJSdqMQcg5Z4PRmP0QDO+pXLY19LDoyA2eUyYz/SzrJG1/njtFLzgHIqT2jxqv2B8On29+pqy8wXUEuiNmoK68sieY5nLoqNFrZhKtqMRXDmX1J1jmyAz6TWWD4n0k9oryXU+sjtTRr2Q1w68v2NS/aWfpiHQVJjZZcwAMDfmSKk29m2mHacjZ5n87TM74zismm1JGikD3ppLtaTErR3k0L0DkJbf8NazfLWzzVyo0KTu5sqhN8tbz3TWV26SclJPUQaUGjFEPhIPc1HHbO8900xvtnerumsqqmmlgg8HT8w/fNos9pZW0sqwrEHkmR1VX4H2VthYSHFOKUtIEoCAACcsid4oUkZ0QuX8O1/eJ/wAwp4IpcOoqybsdMpUqVdNigRaBm/8ApNj5IoadB/eWr7SPvoBw34Yu2W1qaQFRgQrLBEmd+fNQA+UR/crsb59azbNFsdEc/tSv02/8qKnR+Ae/Te/zGuZjyiPzMK6/o5p//Ua0Rorp/B0XGdnrN8OPwSP0/wDSa54PKNajoFnqwGql5cN3lpxPIXhSNVFISOmhyuhKNncLtj7TTgZ1l/6TnDj2asETilOGN8zpTN8JipOMNLKIJxApiBrn7qixZqFHOnrL2bhKXBiQ0pSd4KSMtakXwkUNWlDrUgffSsLQ0qlddBOFz5TY3lCQcI0yyxJmqL/CjAnEtBCd8pjPpmgvCLhS2/ZnG0RiUIiQTEgnTq1ppA2AbgaNpcwHKM4zMjcN1GnLhISpWWSsIyMJyBhW88oV58jbU3k3OY/3FdpvGzNhu8UnCCpYIBgE/RoOQ6xWNZPLQ0hJWszjg4OnGoRklOkGZkJxdU81abyccHgm0B9wAhppTgMZFRJSIB3AK7a6chptVuSU4SPNVAxBzxpOcV44LpQmyspGGRiBGUxjVqK8v/I5x4aevl6N2ZSkuxw++LE5aHHbQ7BUpzOcQCE5ck+4gCKocJruTZENrSkDGog4Z5hI1J312632NCmbzwgEEpUIgj8Gg5d2uP8AlGeQphoJWkqS5CgCCRKSMx7q9ShDFKPTSxE5X2ANwAWp8NkSClRg6ZaaGjb9zYFKLcILagAoYoSQlKp58+UOyhPAhAbtSFqUAnCqScgMq67dAZcsN4QpCsSkqSQQZhCBye7V1VdaCg7blHhxdHnTNntRA2gRs3MiJPMdJgKxd6sOi4CdnpygCSAeXIKoTllkIr6Gs2BRSnIhSJGhGQE/bWas1hSLPd5gci0YdOaXExXkf42MuU4rZSkl9EzRyXY5Aq4iErVlOLDMKhIyyI38oZ9FekcHzjUI9EZCDOuHETzjKa7BeVgTsr0ThHpBYy59mg/6avuMtptyFKwpC7IQZgAnGD2516GExZrscOTcJhGhxJJ0PK5JVCd2Qrwm4ThnKcWGYMJgpEEb+Vr0V2C7Wm9jYAMJUh8piRMEOJzG7MUrwszaW7ybJQDjC0AwD6KVZDrFGMh5Lscid4PKlQAAiIEEkAkjEd45PzrwOD5IRoQoToeXySrk7t1d4FkQbaOSPpLGRoIyWn9qglhDQZu+VICmnilQlMgQ4nPdzUYyQlNdjgd6FbLmzHKMZiCOciPlXQ+AdpUuxpxTKVrTB5gDIA6ADQDyt2RPGfIICV54gQRmrPoymoeD1/CxoU0sgwokKmJkASMuiuqP/lGXU6KpMgmvFZuy8K9oCW0YgMiQoQD2V7Z4RqV6LWKNy0H7KLAaNJohcv4dr9NP2isib8c9ie1NX+D9+OKtTCSyoAutgmRlKgJ+dNAztdKnpVsYHzJ5ev8A5sv+5a+w1g7eW8f0JUUQM15GY5WhPPl7q3nl5H/xZf8ActfYaxt/XobU7tC223yUIwtjCnkpAnrJknrqXuUtio8W9mjDi2nK2kxhieThzk5azTs7LZrx4tpydnEYTnysRnKBplUlqt2NlprZoTs8crA5bmIyMZ6BkKZi2BLLjezQSspIcI5aAmSQnmE5T1UuhXUK8Bz/AFnrbV91UL9tC9u6krVhxqEYjGukaVe4Ef2r/Ar7qq35Y1l55eE4cajMZROtPqLoDfOVxhxKwxESYjdExSTaVgQFqA3SY7KmF3OYMeE4YxT0b6TV3OKTiCThgmeaB/4phY82O0LCkgKUBiGQJA1HNR3hyqVt/oq+2gtisTiilSUkjEM+bUUX4bH6Rv8ARPzNLqHQLLsanbE0hOpQg0JtNxKbbI1UqAOoGTWkudX0LP8Adp+yrdpQFETOWkZa1BZlrneXYlbWVJMESiMQ0OU5c1X3uHOKSp20kkySQ1PbFGcA/OjrNQmwN+pU2W7Hr0BzXDwoJUh20pVESNkMvcOirlweURLD6FqU+pAMLBDeaVa6CZGvuqXzBv1KXmDfq1FSnTqRcJLRqzBOXc0XDq2OWVPnDDjy7HaIViawFtOLRKpGQPMTviud3lbE2pKA2lQwGVKVhlRPPlXQeD9+qsqS2UhxhXpNq0z1wzpO7SrxsV0vcpKnLMTqM8I6tR2V51OtV4VcurFyS2lFXuul1umVuczYs5awrIJAOYHON1avgMpdueKWQ820DLy+QEIGuEGNTu99aVFiuxvNVode/NBVn2AfbVS+OEgca2FnQGWOcJyUsbiRoPmd9OXFVa6woQav+qSsl9Fu2Frbgjhf5SUec4bK48ltobNKmigBfrEE6jID3dNA0+UFQTh2tpgKxAS3koEmRu1q8LC36tevMG/VruoUKdGmqcVovdybvuDV+UBZxS9auV6ebfKyjlb8t9eHeHZVGJ21KjSS2Y6pBop5i36teTYWx9Wtvh7B8XcEp4bQfwlpGc5FsEHoIGVel8OSVFSnbSSRBJLRnKNYosLva9Wn4va9Wj4ewte4LPD5WX01qkCAcSJjdO7oqP8Aptry7Rn/AHXbpRgXe1PoCvQsbXsx86Eo9h3fczd62ldsLa+WUpSoSvDOZ3JyjKprPcgeb1UFDqjUx/zorRJZQNEx1FXjUrZAJjnjnJ06+ugAPYLAbKw6CeZSgd8J8aocCRhYtDm6f1UE/fRbhFaCLM7+jHaQPvoVcLZ4uegSpeOB3U/caroS9zI7VXrHtNHOAy1G8bEJP9qY5z7RNDBdzh+qeytJ5O7sWLyshKTCX2ye8IqriSPq6lTUqszPnXy12l1N6rDaEq+ia1QlR0PORWE89tPs0/DT4V1zyoNIN4LKkpJ2beZAJ0O8VlfN2/UR3U+FZOWuxokYzzy0ezT8NHhS87tHs0fDR4VtPNm/UR3U+FLzdv1Ed0eFLLyHiZGy2i1YgUoCZyxBtOU9Qq8752oEKMpPMW8j7qPhtA0SkdQAqQLpZDxM2GrWE4J5ERh2YiN0UyEWtKcIMJzGENiIOo+dabaCmx0ZCxM0wi1oACDhSNAGwBnScFrJ5RBPS2mtCp4Z5jIb6rO21I1/5rRkOwJKrWMgsdEIHZS2ls9b9RNEOME76latQVzijILAwee7/wBRPjXoG27/ANRPjR5Lo30+1G+jILIAjz31v1E+NPFu3juo8aPB0Ug7RcLIveTm0KQ66LWtCFraw2Z1baVNtO55qTPVrllzUZu25Lcq95tYaW200XzsUJCHgkENwnMypWuX1aC3XfYYxS2y6lQAUl1GIZTEbjnVi18NnV7UFTadqlCDhGEoQ3JShEHkjlHpzpqSFYN3ra32bxsCgw22zeGxD7TjSSWnEkJdSknQkKHXE091W60Ltl4PGzodbsRW1Z2WmkgurWsRigSSlCdfzqzrPC5YQygqbXsXds2pfKUFZ5ST6OelS2nhO4tCkYkoC3i8solKlLUOc4tI5uinmhYgXynotFkvB1DWTSwl5oYUiEr1TB3KCh2VlOOrXvHYmt/eN9qfQ0HCk7JGBKvrKT+conOIqltU/m/KpyHiZKz3nbFqCZGe5KTV4Jt28diPGj+2TvHypF4DnHbSuOwBCLdvHdR404RbvW/Vb8aM+do9YdtP54j1h20XHYCYLd636qPGn2du9b5I8aOptCToodtOH07x207hYABq3ev8m/GmDdu9f5N+NGXbUkc47ah87G+i4WBwYtvr/JuvSWbcNFx8OibNpBMDWrbLoOlFwA6UW/2nyRRzgci1m22fauSkPNyAECeUMtDXtNGuCbJNqZ6HEHPoINFwsdqpUqVbGBwbytPRebg//E1zdCqzlnM51uvKTYrsVb1KtVsfZe2bcoQ1jThg4TOA6589DrLd10xlbrQetn+CsmtTRMziuuvGLprVLu66vx20fB/grzxddP49aPg/wUsR3Mxjp8RrTC7rp/HrR8H+CvfFt0/jto+F/BRiFzLY6dRMVpuL7p/HrR8L+CvXmF0x/bbR8H+CjEDDWl/mP/N1CrTaf+ECtra7BcmLlXjah1Mfy6ouXbcM53lavgH93RiF7GQ8+VPN3RVmy2gkwY7BWjF13B+UrV8A/u69ou64RpeVr+Af3dPBhkCVHKZjqEGq5VFaPzS4/wAp2v4H8ukLDcf5StfwP5dLFjuZ3bddeg70mtALuuP8pWv4H8unNguP8p2v4B/d0Yhcza3BFVy7WpN3XH+UrX8A/u6YXZcX5StXwD+7oxC5l0uCrabWqIxadAo7xbcX5StfwP5dOLuuL8pWv4H8ujELgMWo7/kKXnSt47BR3i+4/wApWv4B/d04u+4/yla/gH93RiFwEbUreOwVGp6dTNaLi64/yla/+3/lUhd1x/lK1/AP7ujEeRngvdT4q0XFlyflG2f9uf3VPxfcn5RtfwD+6oxFczu2joqRtU857aO8XXJ+UbX/ANuf3VLzK5B/9ytfwD+6oxC5nrQsj6x7aqotqxOZI0M1qV2K4zreVr+B/KqPi64vyla/gfy6eIXM+3a1c5P/ADdRi73atou64+a8rX8D+XRSw2S5h6NvtJ62Y/8A50rCbKyDWj4Fom0tn84fbUbNluvKLa+f/a/grVcErssm0BYedWRnCkYRlnrhFCiO6N5SpRSrYyPnHy24ReqyXEpOxayIWeZXqjprGt3jh9F9sf4HPCuleVzge5arxU4lQA2bY0nQGuU3rcy2FlCpJEc0VllFtrqW04q72Ly7yJ/6lvuOfs0hbVGf6y114V/ZhoDsjuNSGykZxVWROXmGU20j/qW+6v8AZr15+fxlvur/AGaAR0UvdRZBkHjbj+Mt91f7NRKtq/xlvuq/ZoLHRTGiyHcs2t0zk4F7yAR7swK8n7h9lV5o7Yri2jaVBREiaGrDTBFe1JiOqavWu5FpUQkzAB3a1cVwfIW0AskKYS4on6qjMo6hGtLQr0A7vJSk85nXcIA++rjLKSJ2rIymCFyPlUl83TskBQzOKD86oWULE4RqkpMicjrG40dCXKz1COxSIl9jTnS526Utm2I+ns/dcPblVG0pcVhxD0UhIgRkNJrwmyKOiTU2RPNj3CqLO2Z/rFm15w4PnhyqU3Yj8Ys2Wvp5A8/o0DFkWfqnsq6t544ifrIShWQzSMh/5pNdmNVol4WBr8Ysvav9mmWw0P8AqLOerGf9NCTZVeqdD8qg2CtxoUV3Gqq2Qa2bXt2O65+zTwzB/rDM7sDn2xQTYK3GrjFjJAkEb+TQ0kPmIvhLUTt2oGXoL5+iKkaab5IFoak5j6NY06fuqk3doJMqAzyyOY54EVK7ccpBRy1FUBIBxEGeaJOlLQTqLui4XhhH9aSEzI+jdAB54qPGhZP9aRJ3MuEndE1Ws93Ym1Baw2oGIVPR9X7692a6U4h9K3ER9YZnQzGXXTsh5ocoan+1DcfoFV4cszP41O76BXjVd26VgkblRiEkGDBIPOOevb9nbbcSEuFafrckgiOaDrRp0FGpF7EnmrE/2o9MskfOambsTGc2vIAnJsTlO869FXrLcja0pVHpAHtrw3wcSbOtRPLFoKf8GAkSesVRZQRZmDH9Yc+F/vRi67IyVtoQtTk5rUpOCCdEJEmQI13mq9w3NKVBRzCsuqKKWey7NxJ/Og9tTLY5uIbULgG9nyFqU3LYkgAHSMu3KuweQNxbjby3FlagQkEnMAk5fIVyO9LOS66gczih8zXX/Ie1sw4g5EoSrsUf2qcOh0PY6xSpUq2Mjk3lE4RuMW1TaAggNoOaSTmD4Vir0a87eZWUplyQtKcoggGQTlO81ofKq4TeChzBpsD34jWasdvU0rEmJw4c50meYg81c6goybW7OavxEppQeyZLw7uphFpizt4GwhIgQUlQHKKSJB668XpZGU2FhCUN7UqUta0qSVwZgLSMx791NeN5reAC4hOgGQ3ac3uqgU1a2Vzmyk5SfRgri4bqbi4bqK4aWCgdwTxaN1RuXYN1GsFeVooDJmcN2idK1F12UhlAGgFUVN51YF2IUkKIzI3kffUpnXw8m3qSvJhav0R99X3XwtTASDyGEtqMQMScZJG8ZjsqrYrK2kZDtJP31f2CVpwqAKeff202dgNvuzyAQMwoGN+sa0Vb4MErfyEttbTTIhSRp8+yvFnuZpCgtAhQM6k0YXeDkkkglSEoJ05KQoDQgaK+QpanPWpZ+/IqWXgwdqyBEuslQyyjMZ9lV2eDZDTbkZLewaZyBGm7Wird8uIWlacIUhGBJiYGFKZgmJ5M9ZNRpvJYwQE8hWIZHM4lKzz/ADoyjIClqYeEe3vp+TxYuDpQp5I1Q6lB1+soJEfbUI4NxnuSFaeq9gNW2r6dQFAFPKUlSjEklIATJJ05IPXUCLydgAqBACBmM+SvGZjnUdd/RSsyvC6W/k8Wng1mokcz/NztlJPaKe13AQAoZJQ6hCYSMpGIEb899el3o6qZUOUFgmPaGVK64GHq316VerhicOS8YyPMUkJ10GEdpzp6jXDPV9yjelwHaWguGVoViJwgYpgnTIZGY6KuN3YStKABm3jBIOokkdoia9JvRwJdSMIDoheXNByEnIZz7hUo4QvBYWMGJLeyTycgjLTs595o1e4eG1/Pm/4sDE3fiLKiAMRI0OWQz6Rqct1T2ayKSNokQUOhGISIJJghVTs3y6kNAYIaJKJTOZChJ3+l8hULl4rUIITJc2hMZlWWW6OTu5zRYjwd9Xv+P7GvC4iFWlMgkJSskg8rnJB36n3GnTwfUXEgkQ8ziBI9XIT0yR21744cG1jCNqIVyZgcrJM6ekR7qTV8uocC04QoI2Y5MgCAJgmJ5NBpyH02+vm/4ZE3YXFtMNk8guKThI9FRGapjOcz7qG2jgzLbxKUy2soPNoFGR7k/Oi7d8OANjkw2oqSI1UcUlRmfrkdlVhaznISZUVZyTKk4Tz6RQ0xQ4ZLf3p/YPu1o7JEcwq2w4EsvNn6zqFJ6MO0CpPNIWKHquxo5qQCYiauM2cJACRA5qs6oppakF3DCpY5v/NSPASDzYvGnesCFnlJBpk3ahAxJSAZGk7/APepexlxKvSl9GCeFB2VschKpJC51BCkpOWWVdD8jVvDtoMBeINqxExgiU4QkRM9NYvhuoItLaymcdnaOekjEk/5a1vkbtqXLWQEkENqkiAmOTlEZmeelTd0jSDvTT8jtVKlSroIOJeVIf8AxFf923/qoZdnBO12hAW0yooOiiUpB6RiIkdNaTyiLa88cC4xYWoMTA8Ncq6XwfjzZiIjZIiN2ER1VFrs4oRzqSTOOjgBb/Y/ro8akHk7t/sk/ET410i8kOtrxLeVhLqnAE4oQ2hEqQYVnkmR0k0PSoizbc2lZaKcAWgLUtJ2yuUlJkkxycxzaVJ0eHiYk+Tm3ezR8RNP/wCm9u9Rv4grc3ItQeITaS4QpIUleKOS0CqTiOf0gOmqTuqw3eqDZ1pQ48rGl5aXAJKUpWUwCTkUykDfIO+iyH4eJz8eTW3eq33x4Uznk0twBIDR6AvM9WVbJ1UJ5VqcwnzdAJzMrxKSuUuawsknIckagVq7rsamkqCl4yVqUDzwSSAeqY91CVxciCPm21sFCylYIUkwQdQRqDV6ykJaUsyEoTiVGeq0oEDU+lRfhFd+1vC0pmPpVkn7h0nT31JavN0sBgMlDxCStwqJx8pKsIB00HN9WoegcOvidttgIV1YJKUkjUJJ7B/tXktjfrU7gGEjnwnp5jVHWZq7+EbrgyHKJgACZ0o0Ta5gsuSBJGDTOJ10rH8G8SrQyokQFDmjKD0V2u0O/SqO9qPn/vWFebg9DWlBS3MGhdrITDSzi05HpZE5dlOpy1gE7JcBWGcHPIEdcmtnZ3P7N0JP+U+FRvPDYr/v5+afvrHnSv772NOWrGNtDlrTiBZWMIBVyBKQSczn0HSorQ/sjC7UgE5iWiZG+t5eDvKtHS0P9YrHNtguAkAgo5xMZ9Na0Kjle5nVio7A83oga2tv4SquvB8A4AXQE4lFKICdYBk5yBOVWH7On1E90UTu9yEWhO9tEdiq0qycY3RMI3dgJs7XIGwXMTGEaTE66UyEWohMMrOL0eSOVkTAz6DW7DoLwI9j96arWZfJsuuS4/ziuTxEvfqb8le/Qxi27UAo7FcA4ScIyMjI5/nCkWbUCRsVyBJGEZDPPXTI1s7Wr6O0ayHJ+SDU7pG1c6Wx/mPjR4l+/T+wdFGESi1HD9CsyCRyRnAByz3GlsrVl9CvNWHQRMlMa6yK2tmWJs36Ck5a/g/9q8rWAjqtE9P4Sfvp8+V7e9xctGNLFrhZ2K4RmqQOTKcWef2V6NmtcxsVzExCdJAnXTOts+ZNpE6pSevkqH3V6Licbap1aIPQeQaXiJe/pcfKicst9/rakQMQMEGMqPXbbMbLa1aqSCY3ms1e1jWq2PYCBygRPSBWhs7ZACYgc3T1V3p6HKy6l2a9OPg2dLkGCtxGeRlCkaj/ABCKjYbijF2rs+HYPshwLckHEUlsLwYlpVGsjSkyJq8WjKeUttRFjUmTLS0mN6Vz/qrV+QbEp9zGM0NnCTuURIn3VT8qNybJqzIxzhedQFHWClJAPTyTRnyQ2Dze0gT6bap6wUkffU0tkjOhdUUpbpHYqVKlXSM455SbC4u3rUlJI2bYn3GtDcXDJbTDbTlmWShIQCgiCEiAYMEGBWL8rnDe1WS8VNMlAQG2zykSZIM5zWKPlNt/rNfDFYPmX0sYcmpk3GW/kdzd4ZpWQVWJxREwThMSIMdYp/6a8wsS4mYlMTrOmtcKPlLt/rt/DTUZ8o94e1T8NHhS/wBvkPl1vm+x3Q8LNIsGmYzTl+rT/wBL1xAsIjdiyz1+p0Vwj/1EvD24H/tt/s0x8oV4fjH/AOtv9mj/AG+Q+VW+b7Hdzwxd5rEO/uyH1KZ3hraY5NkTPNK1H5BNcNtHlCtxCcNoKSBnyW8/1arnh7eP40rut/s0Lm90LlVfn+xvjYbZt1PkStSipWWSpMkRGlFHW8RJU1gJnk8pQHUVZ57q5X/Tq8PxpfYj9mol8M7edbSv9XwoUJ9bF0qMqbbyudPfSIOkhMxlIyMGPdWDHnigolS8Oc+iMuuN1WOC97vbG2WhZLzo2cYpOLUAZc0HQVasfCEvtqbeaLSllKU4G1kFJ1knTdVpHRcB8FwApJ5sQ6K6O/wmbCwptTSFYMCsS0LBPOYUTGlAUcHktZAge4nTXmqsrgiyszlOuh56hwi3qUm0aFrhE2A2FOMqS2SQnG2kkGcisHFzmo3OEKClxAdZShasWHGhRBy0WeVzCgw4DNdHYaZPAxnPTIwZSdaMI3vYMnYOr4UNqK1OusLK0YPwiEYdYMIIBOZ1oXZ7ZZo5VqbB3BaIy0p7H5OEWlWybUlClAnFhJwgZkgc5icuqsZfNwsC0MsWK0KfLiw2QtpTS23CpKQlSVb8XyNVGnFaolyZuReFlGlrb76a8MXy22pzZ2pnA4gJVy25VqTrmNeagPCvybqstpsrLTyXk2pWzS5GFKXUqCFpVBOhPXkd1X3uA1kZeWwm0qdeb5Lra2VN4fz0KOSkyI94qnFW1BSDrHChsKQVvMOBCShKS4lIwkc5RBJyGZrwjhK0lKEhdnlDmMHa6jETgjFEZxOtDEcDGdw7KR4GMbh2Vi6UHui1NrqFLRwoZUHhisw2sH8L+DgAcnPPTnr07wtRjC0PWdtQRgOFaVYhkSTinPKhH9Dmdw7tMOBzO4d2hUqa6BnJ9QkxwobTswp9hSGzKUlaAMwQQSOVz76d3hO2QpIfYShSsWALQQCI0UZVzDnocOBjO4d2vD/BKzoiRrpCJquXC97E3fcNnhXZytSpssKQE4dqYBE8r0tc+qoGuFQBRFqZlsEI5TZgEQZEZ5b5oOngzZomInSUe7fUv9GmEEAAg56IPNrSVKC2Q3KT6g60WgOWtakqCwQklQ0KoM6fdU95WK0KbxMqOn1VQcuiitiuZGIhJIPSmKHW287Q0nBZmHCoLViUtvklOgwwd+fVV2JD9xTsWgskrUCOUeUTnIz1OVFW7MueSnlDNMjKRpPvrnXC+1uqstlLkodUpa1ADDhIkCOcHOgDNrtavRee+KoffSafcTudU4fJWmxsl9UuqtSVZ6q5CsRA3ZiinAl3DabP0nCf8SSPtrkl3WB51xKnlqVhOWJRWd8CdK6fwech+z/3zQ7VAVMFj1IpU+XDE7RSpUq6bknzh5b7Epd6rII/BNanoVWB4rXvT2nwrvHlBH9dV+gj76zkVk27myWhy5q5lEem2DuJVP8AlpjcznR2K8K6kE08UrsdjlfFLnqz2j7q9i5nPU+ddRimpXYHMBcrvsz8/Cn4ld9mfn4V06lNF2BzHiN32Z+fhTi4Hj9WPco/YK6bNKi7AwNgslss4IYWtOLNQShWZGmqasba8vau93/attSoyYWRg3kXgoypx6YjLEPsqJtu3pMpW9I6VfYa6DFI0XYGEU/eRy2j3z8KhZbvBOaVvbvSWftmugxTEU8mFjL8HvPVvoDtseswEqQ6UqWAseiFACYOYJzG+ug2u3Wc2yyWh9SXn7Iy+p11tpaE2h6EhhA5OZHKM6An3UDzpwTvozYmiR+0M26wllxDlhcbtSX2lAuvqlxRLy0qwggypSokZwRUvDK3OmwIa85FqtocBRaGm1NlLMZpcVGZJ5urLKaryd9MJ3mjNhiYaLx9o92qp9nePtHu1VbsJNPgO+lkxmE2V4+0e7TSNmvE/wD1Hu8a3myO+lsTvouwMOmy3l7V7vGmXc1uXmt10kaco/biFboNHeK9bM76d2BgDcNrGq3u9/FTi4bX673f/ire4Dvp8FK7DQwrNyW1JlLroP6f8VTcX3h7d34n8VbTDSw09Q0MNabitThG1UtcaYlAxO6T0VJZrgdR9U9qfGtrhpYalq4GaZsjyZIb6hKfGtlwJu5TlobU5kEOJUMxEgyIA1OWpNU8NargKxLqT0k9gNMOh0ilSpVsYnNuHF3urtalIbWoYEZhJI5+cUA4qf8AYudxXhSpVDjqWpaC4qf9i53FeFLip/2LncV4UqVGI8hcVP8AsXO4rwpcUv8AsXO4rwpUqWIZDcUv+xc7ivClxQ/7FzuK8KVKjEMhuKH/AGLncV4U/FL/ALFzuHwpUqMQyFxS/wCxc7ivClxS/wCxc7ivClSoxDIXFL/sXO4rwpcUv+xc7ivCmpUYhkPxS/7FzuK8KXFL/sXO4rwpUqMQyPPE7/sXe4rwpuKH/Yu9xXhSpUsQyPQuh72LncV4V6F1P+xc7ivClSp4hkI3U/7FzuK8KXFT/sXO4rwpUqMQyH4rf9i53FeFPxU/7Fzuq8KVKjEMhcVv+xc7ivCkLrf9i53FeFPSp4iyFxU/7Fzuq8KXFb/sXO6rwpUqMQyH4rf9i53VeFLit/2LndV4UqVGIZD8VP8AsXO6fClxU97FzunwpqVGIZD8VP8AsXO6a2fAq71oIKkKTCTqI1ilSox1ByNjSpUq0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032" name="Picture 8" descr="http://www.serialstoragewire.org/images/articles/it24fig1.jpg"/>
          <p:cNvPicPr>
            <a:picLocks noChangeAspect="1" noChangeArrowheads="1"/>
          </p:cNvPicPr>
          <p:nvPr/>
        </p:nvPicPr>
        <p:blipFill>
          <a:blip r:embed="rId3" cstate="print"/>
          <a:srcRect/>
          <a:stretch>
            <a:fillRect/>
          </a:stretch>
        </p:blipFill>
        <p:spPr bwMode="auto">
          <a:xfrm>
            <a:off x="4648200" y="3200400"/>
            <a:ext cx="4324350" cy="29051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SAS Drives</a:t>
            </a:r>
            <a:endParaRPr lang="en-CA" dirty="0"/>
          </a:p>
        </p:txBody>
      </p:sp>
      <p:sp>
        <p:nvSpPr>
          <p:cNvPr id="3" name="Content Placeholder 2"/>
          <p:cNvSpPr>
            <a:spLocks noGrp="1"/>
          </p:cNvSpPr>
          <p:nvPr>
            <p:ph idx="1"/>
          </p:nvPr>
        </p:nvSpPr>
        <p:spPr>
          <a:xfrm>
            <a:off x="457200" y="1600201"/>
            <a:ext cx="7924800" cy="1295400"/>
          </a:xfrm>
        </p:spPr>
        <p:txBody>
          <a:bodyPr/>
          <a:lstStyle/>
          <a:p>
            <a:r>
              <a:rPr lang="en-CA" dirty="0" smtClean="0"/>
              <a:t>Typically found in higher end commercial systems</a:t>
            </a:r>
            <a:endParaRPr lang="en-CA"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38</a:t>
            </a:fld>
            <a:endParaRPr lang="en-US" dirty="0"/>
          </a:p>
        </p:txBody>
      </p:sp>
      <p:pic>
        <p:nvPicPr>
          <p:cNvPr id="110594" name="Picture 2" descr="http://www.serialstoragewire.net/images/articles/dev14fig5.gif"/>
          <p:cNvPicPr>
            <a:picLocks noChangeAspect="1" noChangeArrowheads="1"/>
          </p:cNvPicPr>
          <p:nvPr/>
        </p:nvPicPr>
        <p:blipFill>
          <a:blip r:embed="rId2" cstate="print"/>
          <a:srcRect/>
          <a:stretch>
            <a:fillRect/>
          </a:stretch>
        </p:blipFill>
        <p:spPr bwMode="auto">
          <a:xfrm>
            <a:off x="1600200" y="2057400"/>
            <a:ext cx="6172200" cy="438517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Advantages of SAS</a:t>
            </a:r>
            <a:endParaRPr lang="en-CA" dirty="0"/>
          </a:p>
        </p:txBody>
      </p:sp>
      <p:sp>
        <p:nvSpPr>
          <p:cNvPr id="3" name="Content Placeholder 2"/>
          <p:cNvSpPr>
            <a:spLocks noGrp="1"/>
          </p:cNvSpPr>
          <p:nvPr>
            <p:ph idx="1"/>
          </p:nvPr>
        </p:nvSpPr>
        <p:spPr/>
        <p:txBody>
          <a:bodyPr/>
          <a:lstStyle/>
          <a:p>
            <a:r>
              <a:rPr lang="en-CA" dirty="0" smtClean="0"/>
              <a:t>Full duplex: transmit data in both directions at the same time.</a:t>
            </a:r>
          </a:p>
          <a:p>
            <a:r>
              <a:rPr lang="en-CA" dirty="0" smtClean="0"/>
              <a:t>Error recovery &amp; reporting: more robust then SATA</a:t>
            </a:r>
          </a:p>
          <a:p>
            <a:r>
              <a:rPr lang="en-CA" dirty="0" smtClean="0"/>
              <a:t>Multi-path i/o: 1:many i/o capable</a:t>
            </a:r>
          </a:p>
          <a:p>
            <a:r>
              <a:rPr lang="en-CA" dirty="0" smtClean="0"/>
              <a:t>Command set is more robust allowing many of the above features.</a:t>
            </a:r>
          </a:p>
          <a:p>
            <a:r>
              <a:rPr lang="en-CA" dirty="0" smtClean="0"/>
              <a:t>Can use higher signalling voltages allowing integration to backplane systems. </a:t>
            </a:r>
          </a:p>
          <a:p>
            <a:pPr lvl="1"/>
            <a:r>
              <a:rPr lang="en-CA" dirty="0" smtClean="0"/>
              <a:t>Larger disk arrays.</a:t>
            </a:r>
            <a:endParaRPr lang="en-CA" dirty="0"/>
          </a:p>
        </p:txBody>
      </p:sp>
      <p:sp>
        <p:nvSpPr>
          <p:cNvPr id="4" name="Footer Placeholder 3"/>
          <p:cNvSpPr>
            <a:spLocks noGrp="1"/>
          </p:cNvSpPr>
          <p:nvPr>
            <p:ph type="ftr" sz="quarter" idx="10"/>
          </p:nvPr>
        </p:nvSpPr>
        <p:spPr/>
        <p:txBody>
          <a:bodyPr/>
          <a:lstStyle/>
          <a:p>
            <a:pPr>
              <a:defRPr/>
            </a:pPr>
            <a:r>
              <a:rPr lang="en-US"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614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9E6EDF82-CA15-4C8C-8ABF-414C77E1F896}" type="slidenum">
              <a:rPr lang="en-US" smtClean="0"/>
              <a:pPr eaLnBrk="1" hangingPunct="1"/>
              <a:t>4</a:t>
            </a:fld>
            <a:endParaRPr lang="en-US" dirty="0" smtClean="0"/>
          </a:p>
        </p:txBody>
      </p:sp>
      <p:sp>
        <p:nvSpPr>
          <p:cNvPr id="6148" name="Rectangle 2"/>
          <p:cNvSpPr>
            <a:spLocks noGrp="1" noChangeArrowheads="1"/>
          </p:cNvSpPr>
          <p:nvPr>
            <p:ph type="title"/>
          </p:nvPr>
        </p:nvSpPr>
        <p:spPr/>
        <p:txBody>
          <a:bodyPr/>
          <a:lstStyle/>
          <a:p>
            <a:pPr eaLnBrk="1" hangingPunct="1"/>
            <a:r>
              <a:rPr lang="en-US" dirty="0" smtClean="0"/>
              <a:t>Technologies Used Inside a Hard Drive</a:t>
            </a:r>
          </a:p>
        </p:txBody>
      </p:sp>
      <p:sp>
        <p:nvSpPr>
          <p:cNvPr id="6149" name="Rectangle 3"/>
          <p:cNvSpPr>
            <a:spLocks noGrp="1" noChangeArrowheads="1"/>
          </p:cNvSpPr>
          <p:nvPr>
            <p:ph type="body" idx="1"/>
          </p:nvPr>
        </p:nvSpPr>
        <p:spPr/>
        <p:txBody>
          <a:bodyPr/>
          <a:lstStyle/>
          <a:p>
            <a:pPr eaLnBrk="1" hangingPunct="1">
              <a:lnSpc>
                <a:spcPct val="90000"/>
              </a:lnSpc>
            </a:pPr>
            <a:r>
              <a:rPr lang="en-US" dirty="0" smtClean="0"/>
              <a:t>Solid state drive (SSD) or solid state device (SSD)</a:t>
            </a:r>
          </a:p>
          <a:p>
            <a:pPr lvl="1" eaLnBrk="1" hangingPunct="1">
              <a:lnSpc>
                <a:spcPct val="90000"/>
              </a:lnSpc>
            </a:pPr>
            <a:r>
              <a:rPr lang="en-US" dirty="0" smtClean="0"/>
              <a:t>No moving parts</a:t>
            </a:r>
          </a:p>
          <a:p>
            <a:pPr lvl="1" eaLnBrk="1" hangingPunct="1">
              <a:lnSpc>
                <a:spcPct val="90000"/>
              </a:lnSpc>
            </a:pPr>
            <a:r>
              <a:rPr lang="en-US" dirty="0" smtClean="0"/>
              <a:t>Built using nonvolatile flash memory stored on EEPROM (Electronically Erasable Programmable Read Only Memory) chips</a:t>
            </a:r>
            <a:endParaRPr lang="en-US" dirty="0"/>
          </a:p>
          <a:p>
            <a:pPr lvl="1" eaLnBrk="1" hangingPunct="1">
              <a:lnSpc>
                <a:spcPct val="90000"/>
              </a:lnSpc>
            </a:pPr>
            <a:r>
              <a:rPr lang="en-US" dirty="0" smtClean="0"/>
              <a:t>Memory in an SSD is called NAND flash memory</a:t>
            </a:r>
          </a:p>
          <a:p>
            <a:pPr lvl="1" eaLnBrk="1" hangingPunct="1">
              <a:lnSpc>
                <a:spcPct val="90000"/>
              </a:lnSpc>
            </a:pPr>
            <a:r>
              <a:rPr lang="en-US" dirty="0" smtClean="0"/>
              <a:t>Lifespan is based on the number of write operations to the drive</a:t>
            </a:r>
          </a:p>
          <a:p>
            <a:pPr lvl="1" eaLnBrk="1" hangingPunct="1">
              <a:lnSpc>
                <a:spcPct val="90000"/>
              </a:lnSpc>
            </a:pPr>
            <a:r>
              <a:rPr lang="en-US" dirty="0" smtClean="0"/>
              <a:t>Expensive technology, but faster, more reliable, last longer, and use less power than magnetic drives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SAS to SATA</a:t>
            </a:r>
            <a:endParaRPr lang="en-CA" dirty="0"/>
          </a:p>
        </p:txBody>
      </p:sp>
      <p:sp>
        <p:nvSpPr>
          <p:cNvPr id="4" name="Footer Placeholder 3"/>
          <p:cNvSpPr>
            <a:spLocks noGrp="1"/>
          </p:cNvSpPr>
          <p:nvPr>
            <p:ph type="ftr" sz="quarter" idx="10"/>
          </p:nvPr>
        </p:nvSpPr>
        <p:spPr/>
        <p:txBody>
          <a:bodyPr/>
          <a:lstStyle/>
          <a:p>
            <a:pPr>
              <a:defRPr/>
            </a:pPr>
            <a:r>
              <a:rPr lang="en-US"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40</a:t>
            </a:fld>
            <a:endParaRPr lang="en-US" dirty="0"/>
          </a:p>
        </p:txBody>
      </p:sp>
      <p:pic>
        <p:nvPicPr>
          <p:cNvPr id="1028" name="Picture 4" descr="si_int_fig5.gif"/>
          <p:cNvPicPr>
            <a:picLocks noChangeAspect="1" noChangeArrowheads="1"/>
          </p:cNvPicPr>
          <p:nvPr/>
        </p:nvPicPr>
        <p:blipFill>
          <a:blip r:embed="rId2" cstate="print"/>
          <a:srcRect/>
          <a:stretch>
            <a:fillRect/>
          </a:stretch>
        </p:blipFill>
        <p:spPr bwMode="auto">
          <a:xfrm>
            <a:off x="1295400" y="1524000"/>
            <a:ext cx="6248400" cy="388650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3481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E057263E-AB85-4C55-95CF-5B1E75B027E1}" type="slidenum">
              <a:rPr lang="en-US" smtClean="0"/>
              <a:pPr eaLnBrk="1" hangingPunct="1"/>
              <a:t>41</a:t>
            </a:fld>
            <a:endParaRPr lang="en-US" dirty="0" smtClean="0"/>
          </a:p>
        </p:txBody>
      </p:sp>
      <p:sp>
        <p:nvSpPr>
          <p:cNvPr id="34820" name="Rectangle 2"/>
          <p:cNvSpPr>
            <a:spLocks noGrp="1" noChangeArrowheads="1"/>
          </p:cNvSpPr>
          <p:nvPr>
            <p:ph type="title"/>
          </p:nvPr>
        </p:nvSpPr>
        <p:spPr/>
        <p:txBody>
          <a:bodyPr/>
          <a:lstStyle/>
          <a:p>
            <a:pPr eaLnBrk="1" hangingPunct="1"/>
            <a:r>
              <a:rPr lang="en-US" dirty="0" smtClean="0"/>
              <a:t>How to Select and Install Hard Drives</a:t>
            </a:r>
          </a:p>
        </p:txBody>
      </p:sp>
      <p:sp>
        <p:nvSpPr>
          <p:cNvPr id="34821" name="Rectangle 3"/>
          <p:cNvSpPr>
            <a:spLocks noGrp="1" noChangeArrowheads="1"/>
          </p:cNvSpPr>
          <p:nvPr>
            <p:ph type="body" idx="1"/>
          </p:nvPr>
        </p:nvSpPr>
        <p:spPr/>
        <p:txBody>
          <a:bodyPr/>
          <a:lstStyle/>
          <a:p>
            <a:pPr eaLnBrk="1" hangingPunct="1"/>
            <a:r>
              <a:rPr lang="en-US" dirty="0" smtClean="0"/>
              <a:t>Topics covered</a:t>
            </a:r>
          </a:p>
          <a:p>
            <a:pPr lvl="1" eaLnBrk="1" hangingPunct="1"/>
            <a:r>
              <a:rPr lang="en-US" dirty="0" smtClean="0"/>
              <a:t>Selecting a hard drive</a:t>
            </a:r>
          </a:p>
          <a:p>
            <a:pPr lvl="1" eaLnBrk="1" hangingPunct="1"/>
            <a:r>
              <a:rPr lang="en-US" dirty="0" smtClean="0"/>
              <a:t>Installation details for </a:t>
            </a:r>
            <a:r>
              <a:rPr lang="en-US" dirty="0"/>
              <a:t>S</a:t>
            </a:r>
            <a:r>
              <a:rPr lang="en-US" dirty="0" smtClean="0"/>
              <a:t>ATA drive, IDE drive</a:t>
            </a:r>
          </a:p>
          <a:p>
            <a:pPr lvl="1" eaLnBrk="1" hangingPunct="1"/>
            <a:r>
              <a:rPr lang="en-US" dirty="0" smtClean="0"/>
              <a:t>How to install hard drive in a bay too wide for drive</a:t>
            </a:r>
          </a:p>
          <a:p>
            <a:pPr lvl="1" eaLnBrk="1" hangingPunct="1"/>
            <a:r>
              <a:rPr lang="en-US" dirty="0" smtClean="0"/>
              <a:t>How to set up a RAID system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3584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4D5B4603-9A19-41DD-AE21-70B3DA19B564}" type="slidenum">
              <a:rPr lang="en-US" smtClean="0"/>
              <a:pPr eaLnBrk="1" hangingPunct="1"/>
              <a:t>42</a:t>
            </a:fld>
            <a:endParaRPr lang="en-US" dirty="0" smtClean="0"/>
          </a:p>
        </p:txBody>
      </p:sp>
      <p:sp>
        <p:nvSpPr>
          <p:cNvPr id="35844" name="Rectangle 2"/>
          <p:cNvSpPr>
            <a:spLocks noGrp="1" noChangeArrowheads="1"/>
          </p:cNvSpPr>
          <p:nvPr>
            <p:ph type="title"/>
          </p:nvPr>
        </p:nvSpPr>
        <p:spPr/>
        <p:txBody>
          <a:bodyPr/>
          <a:lstStyle/>
          <a:p>
            <a:pPr eaLnBrk="1" hangingPunct="1"/>
            <a:r>
              <a:rPr lang="en-US" dirty="0" smtClean="0"/>
              <a:t>Selecting a Hard Drive</a:t>
            </a:r>
          </a:p>
        </p:txBody>
      </p:sp>
      <p:sp>
        <p:nvSpPr>
          <p:cNvPr id="35845" name="Rectangle 3"/>
          <p:cNvSpPr>
            <a:spLocks noGrp="1" noChangeArrowheads="1"/>
          </p:cNvSpPr>
          <p:nvPr>
            <p:ph type="body" idx="1"/>
          </p:nvPr>
        </p:nvSpPr>
        <p:spPr/>
        <p:txBody>
          <a:bodyPr/>
          <a:lstStyle/>
          <a:p>
            <a:pPr eaLnBrk="1" hangingPunct="1"/>
            <a:r>
              <a:rPr lang="en-US" dirty="0" smtClean="0"/>
              <a:t>Hard drive must match OS and motherboard</a:t>
            </a:r>
          </a:p>
          <a:p>
            <a:pPr lvl="1" eaLnBrk="1" hangingPunct="1"/>
            <a:r>
              <a:rPr lang="en-US" dirty="0" smtClean="0"/>
              <a:t>Need to know what standards the motherboard or controller card providing the drive interface can use</a:t>
            </a:r>
          </a:p>
          <a:p>
            <a:pPr lvl="1" eaLnBrk="1" hangingPunct="1"/>
            <a:r>
              <a:rPr lang="en-US" dirty="0" smtClean="0"/>
              <a:t>Consult documentation for the board or card</a:t>
            </a:r>
          </a:p>
          <a:p>
            <a:pPr eaLnBrk="1" hangingPunct="1"/>
            <a:r>
              <a:rPr lang="en-US" dirty="0" smtClean="0"/>
              <a:t>BIOS uses autodetection to prepare the device </a:t>
            </a:r>
          </a:p>
          <a:p>
            <a:pPr lvl="1" eaLnBrk="1" hangingPunct="1"/>
            <a:r>
              <a:rPr lang="en-US" dirty="0" smtClean="0"/>
              <a:t>Drive capacity and configuration selected</a:t>
            </a:r>
          </a:p>
          <a:p>
            <a:pPr lvl="1" eaLnBrk="1" hangingPunct="1"/>
            <a:r>
              <a:rPr lang="en-US" dirty="0" smtClean="0"/>
              <a:t>Best possible ATA standard becomes part of configuration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B05388D4-2DB5-4151-8845-1ED2530C9921}" type="slidenum">
              <a:rPr lang="en-US" smtClean="0"/>
              <a:pPr eaLnBrk="1" hangingPunct="1"/>
              <a:t>43</a:t>
            </a:fld>
            <a:endParaRPr lang="en-US" dirty="0" smtClean="0"/>
          </a:p>
        </p:txBody>
      </p:sp>
      <p:sp>
        <p:nvSpPr>
          <p:cNvPr id="36868" name="Rectangle 2"/>
          <p:cNvSpPr>
            <a:spLocks noGrp="1" noChangeArrowheads="1"/>
          </p:cNvSpPr>
          <p:nvPr>
            <p:ph type="title"/>
          </p:nvPr>
        </p:nvSpPr>
        <p:spPr/>
        <p:txBody>
          <a:bodyPr/>
          <a:lstStyle/>
          <a:p>
            <a:pPr eaLnBrk="1" hangingPunct="1"/>
            <a:r>
              <a:rPr lang="en-US" dirty="0" smtClean="0"/>
              <a:t>Selecting a Hard Drive</a:t>
            </a:r>
          </a:p>
        </p:txBody>
      </p:sp>
      <p:sp>
        <p:nvSpPr>
          <p:cNvPr id="36869" name="Rectangle 3"/>
          <p:cNvSpPr>
            <a:spLocks noGrp="1" noChangeArrowheads="1"/>
          </p:cNvSpPr>
          <p:nvPr>
            <p:ph type="body" idx="1"/>
          </p:nvPr>
        </p:nvSpPr>
        <p:spPr/>
        <p:txBody>
          <a:bodyPr/>
          <a:lstStyle/>
          <a:p>
            <a:pPr eaLnBrk="1" hangingPunct="1"/>
            <a:r>
              <a:rPr lang="en-US" dirty="0" smtClean="0"/>
              <a:t>Considerations:</a:t>
            </a:r>
          </a:p>
          <a:p>
            <a:pPr lvl="1" eaLnBrk="1" hangingPunct="1"/>
            <a:r>
              <a:rPr lang="en-US" dirty="0" smtClean="0"/>
              <a:t>Drive capacity</a:t>
            </a:r>
          </a:p>
          <a:p>
            <a:pPr lvl="2" eaLnBrk="1" hangingPunct="1"/>
            <a:r>
              <a:rPr lang="en-US" dirty="0" smtClean="0"/>
              <a:t>Today’s desktop hard drives range from 60 GB – 2 TB</a:t>
            </a:r>
          </a:p>
          <a:p>
            <a:pPr lvl="1" eaLnBrk="1" hangingPunct="1"/>
            <a:r>
              <a:rPr lang="en-US" dirty="0" smtClean="0"/>
              <a:t>Spindle speed</a:t>
            </a:r>
          </a:p>
          <a:p>
            <a:pPr lvl="2" eaLnBrk="1" hangingPunct="1"/>
            <a:r>
              <a:rPr lang="en-US" dirty="0" smtClean="0"/>
              <a:t>Most common is 7200 RPM</a:t>
            </a:r>
          </a:p>
          <a:p>
            <a:pPr lvl="2" eaLnBrk="1" hangingPunct="1"/>
            <a:r>
              <a:rPr lang="en-US" dirty="0" smtClean="0"/>
              <a:t>The higher the RPMs, the faster the drive</a:t>
            </a:r>
          </a:p>
          <a:p>
            <a:pPr lvl="1" eaLnBrk="1" hangingPunct="1"/>
            <a:r>
              <a:rPr lang="en-US" dirty="0" smtClean="0"/>
              <a:t>Interface standard</a:t>
            </a:r>
          </a:p>
          <a:p>
            <a:pPr lvl="2" eaLnBrk="1" hangingPunct="1"/>
            <a:r>
              <a:rPr lang="en-US" dirty="0" smtClean="0"/>
              <a:t>Use standards the motherboard supports</a:t>
            </a:r>
          </a:p>
          <a:p>
            <a:pPr lvl="1" eaLnBrk="1" hangingPunct="1"/>
            <a:r>
              <a:rPr lang="en-US" dirty="0" smtClean="0"/>
              <a:t>Cache or buffer size</a:t>
            </a:r>
          </a:p>
          <a:p>
            <a:pPr lvl="2" eaLnBrk="1" hangingPunct="1"/>
            <a:r>
              <a:rPr lang="en-US" dirty="0" smtClean="0"/>
              <a:t>Ranges from 2 MB to 64 MB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Install a Serial ATA Drive</a:t>
            </a:r>
            <a:endParaRPr lang="en-US" dirty="0"/>
          </a:p>
        </p:txBody>
      </p:sp>
      <p:sp>
        <p:nvSpPr>
          <p:cNvPr id="3" name="Content Placeholder 2"/>
          <p:cNvSpPr>
            <a:spLocks noGrp="1"/>
          </p:cNvSpPr>
          <p:nvPr>
            <p:ph idx="1"/>
          </p:nvPr>
        </p:nvSpPr>
        <p:spPr/>
        <p:txBody>
          <a:bodyPr/>
          <a:lstStyle/>
          <a:p>
            <a:r>
              <a:rPr lang="en-US" dirty="0" smtClean="0"/>
              <a:t>Some SATA drives have two power connectors</a:t>
            </a:r>
          </a:p>
          <a:p>
            <a:pPr lvl="1"/>
            <a:r>
              <a:rPr lang="en-US" dirty="0" smtClean="0"/>
              <a:t>Choose only one to use</a:t>
            </a:r>
          </a:p>
          <a:p>
            <a:pPr lvl="1"/>
            <a:r>
              <a:rPr lang="en-US" dirty="0" smtClean="0"/>
              <a:t>Never install two power cords at the same time</a:t>
            </a:r>
          </a:p>
          <a:p>
            <a:r>
              <a:rPr lang="en-US" dirty="0" smtClean="0"/>
              <a:t>If you have a SATA drive and a PATA connector (or vice versa)</a:t>
            </a:r>
          </a:p>
          <a:p>
            <a:pPr lvl="1"/>
            <a:r>
              <a:rPr lang="en-US" dirty="0" smtClean="0"/>
              <a:t>Purchase an adapter to make the drive fit the motherboard connection</a:t>
            </a:r>
          </a:p>
          <a:p>
            <a:pPr lvl="1"/>
            <a:r>
              <a:rPr lang="en-US" dirty="0" smtClean="0"/>
              <a:t>Can also purchase a SATA and/or PATA controller card</a:t>
            </a:r>
            <a:endParaRPr lang="en-US" dirty="0"/>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44</a:t>
            </a:fld>
            <a:endParaRPr lang="en-US" dirty="0"/>
          </a:p>
        </p:txBody>
      </p:sp>
    </p:spTree>
    <p:extLst>
      <p:ext uri="{BB962C8B-B14F-4D97-AF65-F5344CB8AC3E}">
        <p14:creationId xmlns:p14="http://schemas.microsoft.com/office/powerpoint/2010/main" xmlns="" val="3696898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Install a Serial ATA Drive</a:t>
            </a:r>
            <a:endParaRPr lang="en-US" dirty="0"/>
          </a:p>
        </p:txBody>
      </p:sp>
      <p:sp>
        <p:nvSpPr>
          <p:cNvPr id="3" name="Content Placeholder 2"/>
          <p:cNvSpPr>
            <a:spLocks noGrp="1"/>
          </p:cNvSpPr>
          <p:nvPr>
            <p:ph idx="1"/>
          </p:nvPr>
        </p:nvSpPr>
        <p:spPr/>
        <p:txBody>
          <a:bodyPr/>
          <a:lstStyle/>
          <a:p>
            <a:r>
              <a:rPr lang="en-US" dirty="0" smtClean="0"/>
              <a:t>Step 1: Know your starting point</a:t>
            </a:r>
          </a:p>
          <a:p>
            <a:pPr lvl="1"/>
            <a:r>
              <a:rPr lang="en-US" dirty="0" smtClean="0"/>
              <a:t>How is your system configured?</a:t>
            </a:r>
          </a:p>
          <a:p>
            <a:pPr lvl="1"/>
            <a:r>
              <a:rPr lang="en-US" dirty="0" smtClean="0"/>
              <a:t>Is everything working properly?</a:t>
            </a:r>
          </a:p>
          <a:p>
            <a:pPr lvl="1"/>
            <a:r>
              <a:rPr lang="en-US" dirty="0" smtClean="0"/>
              <a:t>Write down what you know about the system</a:t>
            </a:r>
          </a:p>
          <a:p>
            <a:r>
              <a:rPr lang="en-US" dirty="0" smtClean="0"/>
              <a:t>Step 2: Read the documentation and prepare your work area</a:t>
            </a:r>
          </a:p>
          <a:p>
            <a:pPr lvl="1"/>
            <a:r>
              <a:rPr lang="en-US" dirty="0" smtClean="0"/>
              <a:t>Read all installation instructions first</a:t>
            </a:r>
          </a:p>
          <a:p>
            <a:pPr lvl="1"/>
            <a:r>
              <a:rPr lang="en-US" dirty="0" smtClean="0"/>
              <a:t>Visualize all the steps</a:t>
            </a:r>
          </a:p>
          <a:p>
            <a:pPr lvl="1"/>
            <a:r>
              <a:rPr lang="en-US" dirty="0" smtClean="0"/>
              <a:t>Protect against ESD and avoid working on carpet</a:t>
            </a:r>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45</a:t>
            </a:fld>
            <a:endParaRPr lang="en-US" dirty="0"/>
          </a:p>
        </p:txBody>
      </p:sp>
    </p:spTree>
    <p:extLst>
      <p:ext uri="{BB962C8B-B14F-4D97-AF65-F5344CB8AC3E}">
        <p14:creationId xmlns:p14="http://schemas.microsoft.com/office/powerpoint/2010/main" xmlns="" val="3370807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Install a Serial ATA Drive</a:t>
            </a:r>
            <a:endParaRPr lang="en-US" dirty="0"/>
          </a:p>
        </p:txBody>
      </p:sp>
      <p:sp>
        <p:nvSpPr>
          <p:cNvPr id="3" name="Content Placeholder 2"/>
          <p:cNvSpPr>
            <a:spLocks noGrp="1"/>
          </p:cNvSpPr>
          <p:nvPr>
            <p:ph idx="1"/>
          </p:nvPr>
        </p:nvSpPr>
        <p:spPr/>
        <p:txBody>
          <a:bodyPr/>
          <a:lstStyle/>
          <a:p>
            <a:r>
              <a:rPr lang="en-US" dirty="0" smtClean="0"/>
              <a:t>Step 2: Read the documentation and prepare your work area (cont’d)</a:t>
            </a:r>
          </a:p>
          <a:p>
            <a:pPr lvl="1"/>
            <a:r>
              <a:rPr lang="en-US" dirty="0" smtClean="0"/>
              <a:t>Handle the drive carefully</a:t>
            </a:r>
          </a:p>
          <a:p>
            <a:pPr lvl="1"/>
            <a:r>
              <a:rPr lang="en-US" dirty="0" smtClean="0"/>
              <a:t>Do not touch any exposed circuitry</a:t>
            </a:r>
          </a:p>
          <a:p>
            <a:pPr lvl="1"/>
            <a:r>
              <a:rPr lang="en-US" dirty="0" smtClean="0"/>
              <a:t>Drain static electricity from the package and from your body by touching metal for at least 2 seconds</a:t>
            </a:r>
          </a:p>
          <a:p>
            <a:pPr lvl="1"/>
            <a:r>
              <a:rPr lang="en-US" dirty="0" smtClean="0"/>
              <a:t>Do not place the drive on the computer case or on a metal table</a:t>
            </a:r>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46</a:t>
            </a:fld>
            <a:endParaRPr lang="en-US" dirty="0"/>
          </a:p>
        </p:txBody>
      </p:sp>
    </p:spTree>
    <p:extLst>
      <p:ext uri="{BB962C8B-B14F-4D97-AF65-F5344CB8AC3E}">
        <p14:creationId xmlns:p14="http://schemas.microsoft.com/office/powerpoint/2010/main" xmlns="" val="3856751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3789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2C7EBC88-C371-47CF-8718-36203D509BB9}" type="slidenum">
              <a:rPr lang="en-US" smtClean="0"/>
              <a:pPr eaLnBrk="1" hangingPunct="1"/>
              <a:t>47</a:t>
            </a:fld>
            <a:endParaRPr lang="en-US" dirty="0" smtClean="0"/>
          </a:p>
        </p:txBody>
      </p:sp>
      <p:sp>
        <p:nvSpPr>
          <p:cNvPr id="37892" name="Rectangle 2"/>
          <p:cNvSpPr>
            <a:spLocks noGrp="1" noChangeArrowheads="1"/>
          </p:cNvSpPr>
          <p:nvPr>
            <p:ph type="title"/>
          </p:nvPr>
        </p:nvSpPr>
        <p:spPr/>
        <p:txBody>
          <a:bodyPr/>
          <a:lstStyle/>
          <a:p>
            <a:pPr eaLnBrk="1" hangingPunct="1"/>
            <a:r>
              <a:rPr lang="en-US" dirty="0" smtClean="0"/>
              <a:t>Steps to Install a Serial ATA Drive</a:t>
            </a:r>
          </a:p>
        </p:txBody>
      </p:sp>
      <p:sp>
        <p:nvSpPr>
          <p:cNvPr id="37893" name="Rectangle 3"/>
          <p:cNvSpPr>
            <a:spLocks noGrp="1" noChangeArrowheads="1"/>
          </p:cNvSpPr>
          <p:nvPr>
            <p:ph type="body" idx="1"/>
          </p:nvPr>
        </p:nvSpPr>
        <p:spPr/>
        <p:txBody>
          <a:bodyPr/>
          <a:lstStyle/>
          <a:p>
            <a:pPr eaLnBrk="1" hangingPunct="1"/>
            <a:r>
              <a:rPr lang="en-US" dirty="0" smtClean="0"/>
              <a:t>Step 3: Install the drive</a:t>
            </a:r>
          </a:p>
          <a:p>
            <a:pPr lvl="1" eaLnBrk="1" hangingPunct="1"/>
            <a:r>
              <a:rPr lang="en-US" dirty="0" smtClean="0"/>
              <a:t>Turn off the computer and unplug it</a:t>
            </a:r>
          </a:p>
          <a:p>
            <a:pPr lvl="1" eaLnBrk="1" hangingPunct="1"/>
            <a:r>
              <a:rPr lang="en-US" dirty="0" smtClean="0"/>
              <a:t>Decide which bay will hold the drive</a:t>
            </a:r>
          </a:p>
          <a:p>
            <a:pPr lvl="1" eaLnBrk="1" hangingPunct="1"/>
            <a:r>
              <a:rPr lang="en-US" dirty="0" smtClean="0"/>
              <a:t>Slide drive in the bay and secure it (use two screws on both sides)</a:t>
            </a:r>
          </a:p>
          <a:p>
            <a:pPr lvl="1" eaLnBrk="1" hangingPunct="1"/>
            <a:r>
              <a:rPr lang="en-US" dirty="0" smtClean="0"/>
              <a:t>Use correct motherboard serial ATA connector</a:t>
            </a:r>
          </a:p>
          <a:p>
            <a:pPr lvl="1" eaLnBrk="1" hangingPunct="1"/>
            <a:r>
              <a:rPr lang="en-US" dirty="0" smtClean="0"/>
              <a:t>Connect a 15-pin SATA or 5-pin Molex power connector from the power supply to the drive</a:t>
            </a:r>
          </a:p>
          <a:p>
            <a:pPr lvl="1" eaLnBrk="1" hangingPunct="1"/>
            <a:r>
              <a:rPr lang="en-US" dirty="0" smtClean="0"/>
              <a:t>Check all connections and power up the system</a:t>
            </a:r>
          </a:p>
          <a:p>
            <a:pPr lvl="1" eaLnBrk="1" hangingPunct="1"/>
            <a:r>
              <a:rPr lang="en-US" dirty="0" smtClean="0"/>
              <a:t>Verify drive recognized correctly via BIOS setup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0916078A-2A2C-4E81-834B-B91DCBBE5497}" type="slidenum">
              <a:rPr lang="en-US" smtClean="0"/>
              <a:pPr eaLnBrk="1" hangingPunct="1"/>
              <a:t>48</a:t>
            </a:fld>
            <a:endParaRPr lang="en-US" dirty="0" smtClean="0"/>
          </a:p>
        </p:txBody>
      </p:sp>
      <p:sp>
        <p:nvSpPr>
          <p:cNvPr id="38916" name="Rectangle 2"/>
          <p:cNvSpPr>
            <a:spLocks noGrp="1" noChangeArrowheads="1"/>
          </p:cNvSpPr>
          <p:nvPr>
            <p:ph type="title"/>
          </p:nvPr>
        </p:nvSpPr>
        <p:spPr/>
        <p:txBody>
          <a:bodyPr/>
          <a:lstStyle/>
          <a:p>
            <a:pPr eaLnBrk="1" hangingPunct="1"/>
            <a:r>
              <a:rPr lang="en-US" dirty="0" smtClean="0"/>
              <a:t>Steps to Install a Serial ATA Drive</a:t>
            </a:r>
          </a:p>
        </p:txBody>
      </p:sp>
      <p:sp>
        <p:nvSpPr>
          <p:cNvPr id="38917" name="Rectangle 3"/>
          <p:cNvSpPr>
            <a:spLocks noGrp="1" noChangeArrowheads="1"/>
          </p:cNvSpPr>
          <p:nvPr>
            <p:ph type="body" idx="1"/>
          </p:nvPr>
        </p:nvSpPr>
        <p:spPr/>
        <p:txBody>
          <a:bodyPr/>
          <a:lstStyle/>
          <a:p>
            <a:pPr eaLnBrk="1" hangingPunct="1"/>
            <a:r>
              <a:rPr lang="en-US" dirty="0" smtClean="0"/>
              <a:t>Now ready to prepare the hard drive for first use</a:t>
            </a:r>
          </a:p>
          <a:p>
            <a:pPr lvl="1" eaLnBrk="1" hangingPunct="1"/>
            <a:r>
              <a:rPr lang="en-US" dirty="0" smtClean="0"/>
              <a:t>Boot from Windows setup CD or DVD</a:t>
            </a:r>
          </a:p>
          <a:p>
            <a:pPr lvl="2" eaLnBrk="1" hangingPunct="1"/>
            <a:r>
              <a:rPr lang="en-US" dirty="0" smtClean="0"/>
              <a:t>Follow directions on the screen to install Windows on the new drive</a:t>
            </a:r>
          </a:p>
          <a:p>
            <a:pPr lvl="1" eaLnBrk="1" hangingPunct="1"/>
            <a:r>
              <a:rPr lang="en-US" dirty="0" smtClean="0"/>
              <a:t>If installing a second hard drive with Windows installed on first drive use Windows Disk Management utility to partition and format the second drive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3993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75F20A3E-7959-48B3-810B-761D8A45169B}" type="slidenum">
              <a:rPr lang="en-US" smtClean="0"/>
              <a:pPr eaLnBrk="1" hangingPunct="1"/>
              <a:t>49</a:t>
            </a:fld>
            <a:endParaRPr lang="en-US" dirty="0" smtClean="0"/>
          </a:p>
        </p:txBody>
      </p:sp>
      <p:sp>
        <p:nvSpPr>
          <p:cNvPr id="39940" name="Rectangle 2"/>
          <p:cNvSpPr>
            <a:spLocks noGrp="1" noChangeArrowheads="1"/>
          </p:cNvSpPr>
          <p:nvPr>
            <p:ph type="title"/>
          </p:nvPr>
        </p:nvSpPr>
        <p:spPr/>
        <p:txBody>
          <a:bodyPr/>
          <a:lstStyle/>
          <a:p>
            <a:pPr eaLnBrk="1" hangingPunct="1"/>
            <a:r>
              <a:rPr lang="en-US" dirty="0" smtClean="0"/>
              <a:t>Steps to Install a Serial ATA Drive</a:t>
            </a:r>
          </a:p>
        </p:txBody>
      </p:sp>
      <p:sp>
        <p:nvSpPr>
          <p:cNvPr id="39941" name="Rectangle 3"/>
          <p:cNvSpPr>
            <a:spLocks noGrp="1" noChangeArrowheads="1"/>
          </p:cNvSpPr>
          <p:nvPr>
            <p:ph type="body" idx="1"/>
          </p:nvPr>
        </p:nvSpPr>
        <p:spPr/>
        <p:txBody>
          <a:bodyPr/>
          <a:lstStyle/>
          <a:p>
            <a:pPr eaLnBrk="1" hangingPunct="1"/>
            <a:r>
              <a:rPr lang="en-US" dirty="0" smtClean="0"/>
              <a:t>Installing a drive in a removable bay</a:t>
            </a:r>
          </a:p>
          <a:p>
            <a:pPr lvl="1" eaLnBrk="1" hangingPunct="1"/>
            <a:r>
              <a:rPr lang="en-US" dirty="0" smtClean="0"/>
              <a:t>Unplug the cage fan from its power source</a:t>
            </a:r>
          </a:p>
          <a:p>
            <a:pPr lvl="1" eaLnBrk="1" hangingPunct="1"/>
            <a:r>
              <a:rPr lang="en-US" dirty="0" smtClean="0"/>
              <a:t>Turn handle on each locking device counterclockwise to remove it</a:t>
            </a:r>
          </a:p>
          <a:p>
            <a:pPr lvl="1" eaLnBrk="1" hangingPunct="1"/>
            <a:r>
              <a:rPr lang="en-US" dirty="0" smtClean="0"/>
              <a:t>Slide the bay to the front and out of the case</a:t>
            </a:r>
          </a:p>
          <a:p>
            <a:pPr lvl="1" eaLnBrk="1" hangingPunct="1"/>
            <a:r>
              <a:rPr lang="en-US" dirty="0" smtClean="0"/>
              <a:t>Insert hard drive in the bay</a:t>
            </a:r>
          </a:p>
          <a:p>
            <a:pPr lvl="2" eaLnBrk="1" hangingPunct="1"/>
            <a:r>
              <a:rPr lang="en-US" dirty="0" smtClean="0"/>
              <a:t>Use two screws on each side to anchor the drive in the bay</a:t>
            </a:r>
          </a:p>
          <a:p>
            <a:pPr lvl="1" eaLnBrk="1" hangingPunct="1"/>
            <a:r>
              <a:rPr lang="en-US" dirty="0" smtClean="0"/>
              <a:t>Slide the bay back into the case</a:t>
            </a:r>
          </a:p>
          <a:p>
            <a:pPr lvl="1" eaLnBrk="1" hangingPunct="1"/>
            <a:r>
              <a:rPr lang="en-US" dirty="0" smtClean="0"/>
              <a:t>Reinstall the locking pins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614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9E6EDF82-CA15-4C8C-8ABF-414C77E1F896}" type="slidenum">
              <a:rPr lang="en-US" smtClean="0"/>
              <a:pPr eaLnBrk="1" hangingPunct="1"/>
              <a:t>5</a:t>
            </a:fld>
            <a:endParaRPr lang="en-US" dirty="0" smtClean="0"/>
          </a:p>
        </p:txBody>
      </p:sp>
      <p:sp>
        <p:nvSpPr>
          <p:cNvPr id="6148" name="Rectangle 2"/>
          <p:cNvSpPr>
            <a:spLocks noGrp="1" noChangeArrowheads="1"/>
          </p:cNvSpPr>
          <p:nvPr>
            <p:ph type="title"/>
          </p:nvPr>
        </p:nvSpPr>
        <p:spPr/>
        <p:txBody>
          <a:bodyPr/>
          <a:lstStyle/>
          <a:p>
            <a:pPr eaLnBrk="1" hangingPunct="1"/>
            <a:r>
              <a:rPr lang="en-US" dirty="0" smtClean="0"/>
              <a:t>Technologies Used Inside a Hard Drive</a:t>
            </a:r>
          </a:p>
        </p:txBody>
      </p:sp>
      <p:sp>
        <p:nvSpPr>
          <p:cNvPr id="6149" name="Rectangle 3"/>
          <p:cNvSpPr>
            <a:spLocks noGrp="1" noChangeArrowheads="1"/>
          </p:cNvSpPr>
          <p:nvPr>
            <p:ph type="body" idx="1"/>
          </p:nvPr>
        </p:nvSpPr>
        <p:spPr/>
        <p:txBody>
          <a:bodyPr/>
          <a:lstStyle/>
          <a:p>
            <a:pPr eaLnBrk="1" hangingPunct="1">
              <a:lnSpc>
                <a:spcPct val="90000"/>
              </a:lnSpc>
            </a:pPr>
            <a:r>
              <a:rPr lang="en-US" dirty="0" smtClean="0"/>
              <a:t>Magnetic hard drive</a:t>
            </a:r>
          </a:p>
          <a:p>
            <a:pPr lvl="1" eaLnBrk="1" hangingPunct="1">
              <a:lnSpc>
                <a:spcPct val="90000"/>
              </a:lnSpc>
            </a:pPr>
            <a:r>
              <a:rPr lang="en-US" dirty="0" smtClean="0"/>
              <a:t>One, two, or more platters, or disks</a:t>
            </a:r>
          </a:p>
          <a:p>
            <a:pPr lvl="2" eaLnBrk="1" hangingPunct="1">
              <a:lnSpc>
                <a:spcPct val="90000"/>
              </a:lnSpc>
            </a:pPr>
            <a:r>
              <a:rPr lang="en-US" dirty="0" smtClean="0"/>
              <a:t>Stacked together, spinning in unison inside a sealed metal housing</a:t>
            </a:r>
          </a:p>
          <a:p>
            <a:pPr lvl="1" eaLnBrk="1" hangingPunct="1">
              <a:lnSpc>
                <a:spcPct val="90000"/>
              </a:lnSpc>
            </a:pPr>
            <a:r>
              <a:rPr lang="en-US" dirty="0" smtClean="0"/>
              <a:t>Firmware controls data reading, writing and motherboard communication</a:t>
            </a:r>
          </a:p>
          <a:p>
            <a:pPr lvl="1" eaLnBrk="1" hangingPunct="1">
              <a:lnSpc>
                <a:spcPct val="90000"/>
              </a:lnSpc>
            </a:pPr>
            <a:r>
              <a:rPr lang="en-US" dirty="0" smtClean="0"/>
              <a:t>Read/write heads are controlled by an actuator</a:t>
            </a:r>
          </a:p>
          <a:p>
            <a:pPr lvl="1" eaLnBrk="1" hangingPunct="1">
              <a:lnSpc>
                <a:spcPct val="90000"/>
              </a:lnSpc>
            </a:pPr>
            <a:r>
              <a:rPr lang="en-US" dirty="0" smtClean="0"/>
              <a:t>Data is organized in concentric circles, called tracks</a:t>
            </a:r>
          </a:p>
          <a:p>
            <a:pPr lvl="2" eaLnBrk="1" hangingPunct="1">
              <a:lnSpc>
                <a:spcPct val="90000"/>
              </a:lnSpc>
            </a:pPr>
            <a:r>
              <a:rPr lang="en-US" dirty="0" smtClean="0"/>
              <a:t>Tracks are divided into segments called sectors</a:t>
            </a:r>
          </a:p>
          <a:p>
            <a:pPr lvl="1" eaLnBrk="1" hangingPunct="1">
              <a:lnSpc>
                <a:spcPct val="90000"/>
              </a:lnSpc>
            </a:pPr>
            <a:r>
              <a:rPr lang="en-US" dirty="0" smtClean="0"/>
              <a:t>Most current drives use 4096-byte sectors</a:t>
            </a:r>
          </a:p>
          <a:p>
            <a:pPr eaLnBrk="1" hangingPunct="1">
              <a:lnSpc>
                <a:spcPct val="90000"/>
              </a:lnSpc>
            </a:pPr>
            <a:r>
              <a:rPr lang="en-US" dirty="0" smtClean="0"/>
              <a:t>Hybrid hard drives use both technologies</a:t>
            </a:r>
          </a:p>
          <a:p>
            <a:pPr lvl="1" eaLnBrk="1" hangingPunct="1">
              <a:lnSpc>
                <a:spcPct val="90000"/>
              </a:lnSpc>
            </a:pPr>
            <a:r>
              <a:rPr lang="en-US" dirty="0" smtClean="0"/>
              <a:t>Operating system must support it</a:t>
            </a:r>
          </a:p>
        </p:txBody>
      </p:sp>
    </p:spTree>
    <p:extLst>
      <p:ext uri="{BB962C8B-B14F-4D97-AF65-F5344CB8AC3E}">
        <p14:creationId xmlns:p14="http://schemas.microsoft.com/office/powerpoint/2010/main" xmlns="" val="14003896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9899C5EF-BD3D-4A0C-8269-6BEAAE65C76A}" type="slidenum">
              <a:rPr lang="en-US" smtClean="0"/>
              <a:pPr eaLnBrk="1" hangingPunct="1"/>
              <a:t>50</a:t>
            </a:fld>
            <a:endParaRPr lang="en-US" dirty="0" smtClean="0"/>
          </a:p>
        </p:txBody>
      </p:sp>
      <p:sp>
        <p:nvSpPr>
          <p:cNvPr id="40966" name="Rectangle 9"/>
          <p:cNvSpPr>
            <a:spLocks noChangeArrowheads="1"/>
          </p:cNvSpPr>
          <p:nvPr/>
        </p:nvSpPr>
        <p:spPr bwMode="auto">
          <a:xfrm>
            <a:off x="457200" y="4038600"/>
            <a:ext cx="3352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5-30 </a:t>
            </a:r>
            <a:r>
              <a:rPr lang="en-US" sz="1600" dirty="0"/>
              <a:t>The removable bay has a fan in front and is anchored to the case with locking </a:t>
            </a:r>
            <a:r>
              <a:rPr lang="en-US" sz="1600" dirty="0" smtClean="0"/>
              <a:t>pins</a:t>
            </a:r>
            <a:endParaRPr lang="en-US" sz="1600" dirty="0"/>
          </a:p>
        </p:txBody>
      </p:sp>
      <p:sp>
        <p:nvSpPr>
          <p:cNvPr id="40967" name="Rectangle 10"/>
          <p:cNvSpPr>
            <a:spLocks noChangeArrowheads="1"/>
          </p:cNvSpPr>
          <p:nvPr/>
        </p:nvSpPr>
        <p:spPr bwMode="auto">
          <a:xfrm>
            <a:off x="4572000" y="4038600"/>
            <a:ext cx="4038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5-31 </a:t>
            </a:r>
            <a:r>
              <a:rPr lang="en-US" sz="1600" dirty="0"/>
              <a:t>Install the hard drive in the bay using two screws on each side of the </a:t>
            </a:r>
            <a:r>
              <a:rPr lang="en-US" sz="1600" dirty="0" smtClean="0"/>
              <a:t>drive</a:t>
            </a:r>
            <a:endParaRPr lang="en-US" sz="1600" dirty="0"/>
          </a:p>
        </p:txBody>
      </p:sp>
      <p:pic>
        <p:nvPicPr>
          <p:cNvPr id="11266" name="Picture 2" descr="C:\Users\Julie\Documents\DropBox\InstructorManuals\A+Hardware\Figures\Ch05\Figure 5-30.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739324"/>
            <a:ext cx="4038600" cy="2299276"/>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C:\Users\Julie\Documents\DropBox\InstructorManuals\A+Hardware\Figures\Ch05\Figure 5-31.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2500" y="1332512"/>
            <a:ext cx="3657600" cy="27060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4198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2DE5EB92-BEA6-479D-8F6C-61D14A5387B8}" type="slidenum">
              <a:rPr lang="en-US" smtClean="0"/>
              <a:pPr eaLnBrk="1" hangingPunct="1"/>
              <a:t>51</a:t>
            </a:fld>
            <a:endParaRPr lang="en-US" dirty="0" smtClean="0"/>
          </a:p>
        </p:txBody>
      </p:sp>
      <p:sp>
        <p:nvSpPr>
          <p:cNvPr id="41988" name="Rectangle 2"/>
          <p:cNvSpPr>
            <a:spLocks noGrp="1" noChangeArrowheads="1"/>
          </p:cNvSpPr>
          <p:nvPr>
            <p:ph type="title"/>
          </p:nvPr>
        </p:nvSpPr>
        <p:spPr/>
        <p:txBody>
          <a:bodyPr/>
          <a:lstStyle/>
          <a:p>
            <a:pPr eaLnBrk="1" hangingPunct="1"/>
            <a:r>
              <a:rPr lang="en-US" dirty="0" smtClean="0"/>
              <a:t>Steps to Configure and Install a Parallel ATA Drive</a:t>
            </a:r>
          </a:p>
        </p:txBody>
      </p:sp>
      <p:sp>
        <p:nvSpPr>
          <p:cNvPr id="41989" name="Rectangle 3"/>
          <p:cNvSpPr>
            <a:spLocks noGrp="1" noChangeArrowheads="1"/>
          </p:cNvSpPr>
          <p:nvPr>
            <p:ph type="body" idx="1"/>
          </p:nvPr>
        </p:nvSpPr>
        <p:spPr>
          <a:xfrm>
            <a:off x="457200" y="1600200"/>
            <a:ext cx="8229600" cy="2057400"/>
          </a:xfrm>
        </p:spPr>
        <p:txBody>
          <a:bodyPr/>
          <a:lstStyle/>
          <a:p>
            <a:pPr eaLnBrk="1" hangingPunct="1">
              <a:lnSpc>
                <a:spcPct val="90000"/>
              </a:lnSpc>
            </a:pPr>
            <a:r>
              <a:rPr lang="en-US" dirty="0" smtClean="0"/>
              <a:t>Configurations for four EIDE devices in a system:</a:t>
            </a:r>
          </a:p>
          <a:p>
            <a:pPr lvl="1" eaLnBrk="1" hangingPunct="1">
              <a:lnSpc>
                <a:spcPct val="90000"/>
              </a:lnSpc>
            </a:pPr>
            <a:r>
              <a:rPr lang="en-US" dirty="0" smtClean="0"/>
              <a:t>Primary IDE channel, master device</a:t>
            </a:r>
          </a:p>
          <a:p>
            <a:pPr lvl="1" eaLnBrk="1" hangingPunct="1">
              <a:lnSpc>
                <a:spcPct val="90000"/>
              </a:lnSpc>
            </a:pPr>
            <a:r>
              <a:rPr lang="en-US" dirty="0" smtClean="0"/>
              <a:t>Primary IDE channel, slave device</a:t>
            </a:r>
          </a:p>
          <a:p>
            <a:pPr lvl="1" eaLnBrk="1" hangingPunct="1">
              <a:lnSpc>
                <a:spcPct val="90000"/>
              </a:lnSpc>
            </a:pPr>
            <a:r>
              <a:rPr lang="en-US" dirty="0" smtClean="0"/>
              <a:t>Secondary IDE channel, master device</a:t>
            </a:r>
          </a:p>
          <a:p>
            <a:pPr lvl="1" eaLnBrk="1" hangingPunct="1">
              <a:lnSpc>
                <a:spcPct val="90000"/>
              </a:lnSpc>
            </a:pPr>
            <a:r>
              <a:rPr lang="en-US" dirty="0" smtClean="0"/>
              <a:t>Secondary IDE channel, slave device</a:t>
            </a:r>
          </a:p>
        </p:txBody>
      </p:sp>
      <p:sp>
        <p:nvSpPr>
          <p:cNvPr id="41990" name="Rectangle 5"/>
          <p:cNvSpPr>
            <a:spLocks noChangeArrowheads="1"/>
          </p:cNvSpPr>
          <p:nvPr/>
        </p:nvSpPr>
        <p:spPr bwMode="auto">
          <a:xfrm>
            <a:off x="1235724" y="5410200"/>
            <a:ext cx="6629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5-35 </a:t>
            </a:r>
            <a:r>
              <a:rPr lang="en-US" sz="1600" dirty="0"/>
              <a:t>A motherboard supporting PATA has two IDE channels; each can support a master and slave drive using a single EIDE </a:t>
            </a:r>
            <a:r>
              <a:rPr lang="en-US" sz="1600" dirty="0" smtClean="0"/>
              <a:t>cable</a:t>
            </a:r>
            <a:endParaRPr lang="en-US" sz="1600" dirty="0"/>
          </a:p>
        </p:txBody>
      </p:sp>
      <p:pic>
        <p:nvPicPr>
          <p:cNvPr id="12290" name="Picture 2" descr="C:\Users\Julie\Documents\DropBox\InstructorManuals\A+Hardware\Figures\Ch05\Figure 5-3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4618" y="3718214"/>
            <a:ext cx="4011613" cy="16573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3AC12556-BD4D-4539-9B67-93FC3FB48E96}" type="slidenum">
              <a:rPr lang="en-US" smtClean="0"/>
              <a:pPr eaLnBrk="1" hangingPunct="1"/>
              <a:t>52</a:t>
            </a:fld>
            <a:endParaRPr lang="en-US" dirty="0" smtClean="0"/>
          </a:p>
        </p:txBody>
      </p:sp>
      <p:sp>
        <p:nvSpPr>
          <p:cNvPr id="43012" name="Rectangle 2"/>
          <p:cNvSpPr>
            <a:spLocks noGrp="1" noChangeArrowheads="1"/>
          </p:cNvSpPr>
          <p:nvPr>
            <p:ph type="title"/>
          </p:nvPr>
        </p:nvSpPr>
        <p:spPr/>
        <p:txBody>
          <a:bodyPr/>
          <a:lstStyle/>
          <a:p>
            <a:pPr eaLnBrk="1" hangingPunct="1"/>
            <a:r>
              <a:rPr lang="en-US" dirty="0" smtClean="0"/>
              <a:t>Steps to Configure and Install a Parallel ATA Drive</a:t>
            </a:r>
          </a:p>
        </p:txBody>
      </p:sp>
      <p:sp>
        <p:nvSpPr>
          <p:cNvPr id="43013" name="Rectangle 3"/>
          <p:cNvSpPr>
            <a:spLocks noGrp="1" noChangeArrowheads="1"/>
          </p:cNvSpPr>
          <p:nvPr>
            <p:ph type="body" idx="1"/>
          </p:nvPr>
        </p:nvSpPr>
        <p:spPr>
          <a:xfrm>
            <a:off x="457200" y="1600200"/>
            <a:ext cx="8229600" cy="2362200"/>
          </a:xfrm>
        </p:spPr>
        <p:txBody>
          <a:bodyPr/>
          <a:lstStyle/>
          <a:p>
            <a:pPr eaLnBrk="1" hangingPunct="1">
              <a:lnSpc>
                <a:spcPct val="90000"/>
              </a:lnSpc>
            </a:pPr>
            <a:r>
              <a:rPr lang="en-US" dirty="0" smtClean="0"/>
              <a:t>Master or slave designations are made by:</a:t>
            </a:r>
          </a:p>
          <a:p>
            <a:pPr lvl="1" eaLnBrk="1" hangingPunct="1">
              <a:lnSpc>
                <a:spcPct val="90000"/>
              </a:lnSpc>
            </a:pPr>
            <a:r>
              <a:rPr lang="en-US" dirty="0" smtClean="0"/>
              <a:t>Setting jumpers or DIP switches </a:t>
            </a:r>
          </a:p>
          <a:p>
            <a:pPr lvl="1" eaLnBrk="1" hangingPunct="1">
              <a:lnSpc>
                <a:spcPct val="90000"/>
              </a:lnSpc>
            </a:pPr>
            <a:r>
              <a:rPr lang="en-US" dirty="0" smtClean="0"/>
              <a:t>Use special cable-select data cable</a:t>
            </a:r>
          </a:p>
          <a:p>
            <a:pPr lvl="1" eaLnBrk="1" hangingPunct="1">
              <a:lnSpc>
                <a:spcPct val="90000"/>
              </a:lnSpc>
            </a:pPr>
            <a:r>
              <a:rPr lang="en-US" dirty="0" smtClean="0"/>
              <a:t>Color-coded connectors</a:t>
            </a:r>
          </a:p>
          <a:p>
            <a:pPr lvl="2" eaLnBrk="1" hangingPunct="1">
              <a:lnSpc>
                <a:spcPct val="90000"/>
              </a:lnSpc>
            </a:pPr>
            <a:r>
              <a:rPr lang="en-US" dirty="0" smtClean="0"/>
              <a:t>Blue end connects to motherboard; black end connects to drive</a:t>
            </a:r>
          </a:p>
        </p:txBody>
      </p:sp>
      <p:sp>
        <p:nvSpPr>
          <p:cNvPr id="43015" name="Rectangle 5"/>
          <p:cNvSpPr>
            <a:spLocks noChangeArrowheads="1"/>
          </p:cNvSpPr>
          <p:nvPr/>
        </p:nvSpPr>
        <p:spPr bwMode="auto">
          <a:xfrm>
            <a:off x="1828800" y="5600700"/>
            <a:ext cx="5867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smtClean="0"/>
              <a:t>Figure 5-36 </a:t>
            </a:r>
            <a:r>
              <a:rPr lang="en-US" sz="1600" dirty="0"/>
              <a:t>80-conductor cable connectors are </a:t>
            </a:r>
            <a:r>
              <a:rPr lang="en-US" sz="1600" dirty="0" smtClean="0"/>
              <a:t>color-coded</a:t>
            </a:r>
            <a:endParaRPr lang="en-US" sz="1600" dirty="0"/>
          </a:p>
        </p:txBody>
      </p:sp>
      <p:pic>
        <p:nvPicPr>
          <p:cNvPr id="13314" name="Picture 2" descr="C:\Users\Julie\Documents\DropBox\InstructorManuals\A+Hardware\Figures\Ch05\Figure 5-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3917950"/>
            <a:ext cx="5013325" cy="16827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4403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9851CD90-16A3-4268-B553-E277AD667061}" type="slidenum">
              <a:rPr lang="en-US" smtClean="0"/>
              <a:pPr eaLnBrk="1" hangingPunct="1"/>
              <a:t>53</a:t>
            </a:fld>
            <a:endParaRPr lang="en-US" dirty="0" smtClean="0"/>
          </a:p>
        </p:txBody>
      </p:sp>
      <p:sp>
        <p:nvSpPr>
          <p:cNvPr id="44036" name="Rectangle 6"/>
          <p:cNvSpPr>
            <a:spLocks noGrp="1" noChangeArrowheads="1"/>
          </p:cNvSpPr>
          <p:nvPr>
            <p:ph type="title"/>
          </p:nvPr>
        </p:nvSpPr>
        <p:spPr/>
        <p:txBody>
          <a:bodyPr/>
          <a:lstStyle/>
          <a:p>
            <a:pPr eaLnBrk="1" hangingPunct="1"/>
            <a:r>
              <a:rPr lang="en-US" dirty="0" smtClean="0"/>
              <a:t>Steps to Configure and Install a Parallel ATA Drive</a:t>
            </a:r>
          </a:p>
        </p:txBody>
      </p:sp>
      <p:sp>
        <p:nvSpPr>
          <p:cNvPr id="44037" name="Rectangle 7"/>
          <p:cNvSpPr>
            <a:spLocks noGrp="1" noChangeArrowheads="1"/>
          </p:cNvSpPr>
          <p:nvPr>
            <p:ph type="body" idx="1"/>
          </p:nvPr>
        </p:nvSpPr>
        <p:spPr>
          <a:xfrm>
            <a:off x="457200" y="1600200"/>
            <a:ext cx="8229600" cy="2057400"/>
          </a:xfrm>
        </p:spPr>
        <p:txBody>
          <a:bodyPr/>
          <a:lstStyle/>
          <a:p>
            <a:pPr eaLnBrk="1" hangingPunct="1">
              <a:lnSpc>
                <a:spcPct val="90000"/>
              </a:lnSpc>
            </a:pPr>
            <a:r>
              <a:rPr lang="en-US" dirty="0" smtClean="0"/>
              <a:t>Motherboard color-coding</a:t>
            </a:r>
          </a:p>
          <a:p>
            <a:pPr lvl="1" eaLnBrk="1" hangingPunct="1">
              <a:lnSpc>
                <a:spcPct val="90000"/>
              </a:lnSpc>
            </a:pPr>
            <a:r>
              <a:rPr lang="en-US" dirty="0" smtClean="0"/>
              <a:t>Primary channel connector: blue</a:t>
            </a:r>
          </a:p>
          <a:p>
            <a:pPr lvl="1" eaLnBrk="1" hangingPunct="1">
              <a:lnSpc>
                <a:spcPct val="90000"/>
              </a:lnSpc>
            </a:pPr>
            <a:r>
              <a:rPr lang="en-US" dirty="0" smtClean="0"/>
              <a:t>Secondary channel connector: black</a:t>
            </a:r>
          </a:p>
          <a:p>
            <a:pPr lvl="1" eaLnBrk="1" hangingPunct="1">
              <a:lnSpc>
                <a:spcPct val="90000"/>
              </a:lnSpc>
            </a:pPr>
            <a:r>
              <a:rPr lang="en-US" dirty="0" smtClean="0"/>
              <a:t>Ensures ATA/66/100/133 hard drive installed on the primary IDE channel</a:t>
            </a:r>
          </a:p>
        </p:txBody>
      </p:sp>
      <p:sp>
        <p:nvSpPr>
          <p:cNvPr id="44038" name="Rectangle 8"/>
          <p:cNvSpPr>
            <a:spLocks noChangeArrowheads="1"/>
          </p:cNvSpPr>
          <p:nvPr/>
        </p:nvSpPr>
        <p:spPr bwMode="auto">
          <a:xfrm>
            <a:off x="1295400" y="5731877"/>
            <a:ext cx="70866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5-37 </a:t>
            </a:r>
            <a:r>
              <a:rPr lang="en-US" sz="1600" dirty="0"/>
              <a:t>The primary IDE channel connector is often color-coded as </a:t>
            </a:r>
            <a:r>
              <a:rPr lang="en-US" sz="1600" dirty="0" smtClean="0"/>
              <a:t>blue</a:t>
            </a:r>
            <a:endParaRPr lang="en-US" sz="1600" dirty="0"/>
          </a:p>
        </p:txBody>
      </p:sp>
      <p:pic>
        <p:nvPicPr>
          <p:cNvPr id="14338" name="Picture 2" descr="C:\Users\Julie\Documents\DropBox\InstructorManuals\A+Hardware\Figures\Ch05\Figure 5-3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9650" y="3611563"/>
            <a:ext cx="4584700" cy="19510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CD2A351A-9894-4E6E-B241-A67F194C7A6F}" type="slidenum">
              <a:rPr lang="en-US" smtClean="0"/>
              <a:pPr eaLnBrk="1" hangingPunct="1"/>
              <a:t>54</a:t>
            </a:fld>
            <a:endParaRPr lang="en-US" dirty="0" smtClean="0"/>
          </a:p>
        </p:txBody>
      </p:sp>
      <p:sp>
        <p:nvSpPr>
          <p:cNvPr id="45060" name="Rectangle 6"/>
          <p:cNvSpPr>
            <a:spLocks noGrp="1" noChangeArrowheads="1"/>
          </p:cNvSpPr>
          <p:nvPr>
            <p:ph type="title"/>
          </p:nvPr>
        </p:nvSpPr>
        <p:spPr/>
        <p:txBody>
          <a:bodyPr/>
          <a:lstStyle/>
          <a:p>
            <a:pPr eaLnBrk="1" hangingPunct="1"/>
            <a:r>
              <a:rPr lang="en-US" dirty="0" smtClean="0"/>
              <a:t>Steps to Configure and Install a Parallel ATA Drive</a:t>
            </a:r>
          </a:p>
        </p:txBody>
      </p:sp>
      <p:sp>
        <p:nvSpPr>
          <p:cNvPr id="45061" name="Rectangle 7"/>
          <p:cNvSpPr>
            <a:spLocks noGrp="1" noChangeArrowheads="1"/>
          </p:cNvSpPr>
          <p:nvPr>
            <p:ph type="body" idx="1"/>
          </p:nvPr>
        </p:nvSpPr>
        <p:spPr>
          <a:xfrm>
            <a:off x="457200" y="1600200"/>
            <a:ext cx="8229600" cy="914400"/>
          </a:xfrm>
        </p:spPr>
        <p:txBody>
          <a:bodyPr/>
          <a:lstStyle/>
          <a:p>
            <a:pPr eaLnBrk="1" hangingPunct="1">
              <a:lnSpc>
                <a:spcPct val="90000"/>
              </a:lnSpc>
            </a:pPr>
            <a:r>
              <a:rPr lang="en-US" dirty="0" smtClean="0"/>
              <a:t>Step 1: Open case, decide how to configure drives</a:t>
            </a:r>
          </a:p>
          <a:p>
            <a:pPr eaLnBrk="1" hangingPunct="1">
              <a:lnSpc>
                <a:spcPct val="90000"/>
              </a:lnSpc>
            </a:pPr>
            <a:r>
              <a:rPr lang="en-US" dirty="0" smtClean="0"/>
              <a:t>Step 2: Set the jumpers on the drive</a:t>
            </a:r>
          </a:p>
        </p:txBody>
      </p:sp>
      <p:sp>
        <p:nvSpPr>
          <p:cNvPr id="45062" name="Rectangle 8"/>
          <p:cNvSpPr>
            <a:spLocks noChangeArrowheads="1"/>
          </p:cNvSpPr>
          <p:nvPr/>
        </p:nvSpPr>
        <p:spPr bwMode="auto">
          <a:xfrm>
            <a:off x="4641273" y="4679400"/>
            <a:ext cx="3429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5-38 </a:t>
            </a:r>
            <a:r>
              <a:rPr lang="en-US" sz="1600" dirty="0"/>
              <a:t>A PATA drive most likely will have diagrams of jumper settings for master and slave options printed on the drive </a:t>
            </a:r>
            <a:r>
              <a:rPr lang="en-US" sz="1600" dirty="0" smtClean="0"/>
              <a:t>housing</a:t>
            </a:r>
            <a:endParaRPr lang="en-US" sz="1600" dirty="0"/>
          </a:p>
        </p:txBody>
      </p:sp>
      <p:pic>
        <p:nvPicPr>
          <p:cNvPr id="15362" name="Picture 2" descr="C:\Users\Julie\Documents\DropBox\InstructorManuals\A+Hardware\Figures\Ch05\Figure 5-3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2661555"/>
            <a:ext cx="2895600" cy="3339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61DE4800-2ABC-438C-A36E-5D90DEBA4F39}" type="slidenum">
              <a:rPr lang="en-US" smtClean="0"/>
              <a:pPr eaLnBrk="1" hangingPunct="1"/>
              <a:t>55</a:t>
            </a:fld>
            <a:endParaRPr lang="en-US" dirty="0" smtClean="0"/>
          </a:p>
        </p:txBody>
      </p:sp>
      <p:sp>
        <p:nvSpPr>
          <p:cNvPr id="46085" name="Rectangle 4"/>
          <p:cNvSpPr>
            <a:spLocks noChangeArrowheads="1"/>
          </p:cNvSpPr>
          <p:nvPr/>
        </p:nvSpPr>
        <p:spPr bwMode="auto">
          <a:xfrm>
            <a:off x="1295400" y="2819400"/>
            <a:ext cx="5130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b="1" dirty="0"/>
              <a:t>Table </a:t>
            </a:r>
            <a:r>
              <a:rPr lang="en-US" sz="1600" b="1" dirty="0" smtClean="0"/>
              <a:t>5-4 </a:t>
            </a:r>
            <a:r>
              <a:rPr lang="en-US" sz="1600" dirty="0"/>
              <a:t>Jumper settings on a parallel ATA hard drive</a:t>
            </a:r>
          </a:p>
        </p:txBody>
      </p:sp>
      <p:sp>
        <p:nvSpPr>
          <p:cNvPr id="46086" name="Rectangle 5"/>
          <p:cNvSpPr>
            <a:spLocks noChangeArrowheads="1"/>
          </p:cNvSpPr>
          <p:nvPr/>
        </p:nvSpPr>
        <p:spPr bwMode="auto">
          <a:xfrm>
            <a:off x="1676400" y="5808077"/>
            <a:ext cx="6019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5-39 </a:t>
            </a:r>
            <a:r>
              <a:rPr lang="en-US" sz="1600" dirty="0"/>
              <a:t>Jumper settings on a hard drive and their </a:t>
            </a:r>
            <a:r>
              <a:rPr lang="en-US" sz="1600" dirty="0" smtClean="0"/>
              <a:t>meanings</a:t>
            </a:r>
            <a:endParaRPr lang="en-US" sz="1600" dirty="0"/>
          </a:p>
        </p:txBody>
      </p:sp>
      <p:pic>
        <p:nvPicPr>
          <p:cNvPr id="16386" name="Picture 2" descr="C:\Users\Julie\Documents\DropBox\InstructorManuals\A+Hardware\Figures\Ch05\Table 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685800"/>
            <a:ext cx="7006367"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387" name="Picture 3" descr="C:\Users\Julie\Documents\DropBox\InstructorManuals\A+Hardware\Figures\Ch05\Figure 5-3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8389" y="3262601"/>
            <a:ext cx="3813175" cy="23415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4710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3B9F63D7-E3B9-48CE-B67C-843EF4BB0A9E}" type="slidenum">
              <a:rPr lang="en-US" smtClean="0"/>
              <a:pPr eaLnBrk="1" hangingPunct="1"/>
              <a:t>56</a:t>
            </a:fld>
            <a:endParaRPr lang="en-US" dirty="0" smtClean="0"/>
          </a:p>
        </p:txBody>
      </p:sp>
      <p:sp>
        <p:nvSpPr>
          <p:cNvPr id="47108" name="Rectangle 2"/>
          <p:cNvSpPr>
            <a:spLocks noGrp="1" noChangeArrowheads="1"/>
          </p:cNvSpPr>
          <p:nvPr>
            <p:ph type="title"/>
          </p:nvPr>
        </p:nvSpPr>
        <p:spPr/>
        <p:txBody>
          <a:bodyPr/>
          <a:lstStyle/>
          <a:p>
            <a:pPr eaLnBrk="1" hangingPunct="1"/>
            <a:r>
              <a:rPr lang="en-US" dirty="0" smtClean="0"/>
              <a:t>Steps to Configure and Install a Parallel ATA Drive</a:t>
            </a:r>
          </a:p>
        </p:txBody>
      </p:sp>
      <p:sp>
        <p:nvSpPr>
          <p:cNvPr id="47109" name="Rectangle 3"/>
          <p:cNvSpPr>
            <a:spLocks noGrp="1" noChangeArrowheads="1"/>
          </p:cNvSpPr>
          <p:nvPr>
            <p:ph type="body" idx="1"/>
          </p:nvPr>
        </p:nvSpPr>
        <p:spPr/>
        <p:txBody>
          <a:bodyPr/>
          <a:lstStyle/>
          <a:p>
            <a:pPr eaLnBrk="1" hangingPunct="1"/>
            <a:r>
              <a:rPr lang="en-US" dirty="0" smtClean="0"/>
              <a:t>Step 3: Mount the drive in the bay</a:t>
            </a:r>
          </a:p>
          <a:p>
            <a:pPr lvl="1" eaLnBrk="1" hangingPunct="1"/>
            <a:r>
              <a:rPr lang="en-US" dirty="0" smtClean="0"/>
              <a:t>Decide whether to connect data cable before or after inserting bay inside the computer case</a:t>
            </a:r>
          </a:p>
          <a:p>
            <a:pPr lvl="2" eaLnBrk="1" hangingPunct="1"/>
            <a:r>
              <a:rPr lang="en-US" dirty="0" smtClean="0"/>
              <a:t>Then install drive in bay and connect the cable in whichever order works best</a:t>
            </a:r>
          </a:p>
          <a:p>
            <a:pPr lvl="1" eaLnBrk="1" hangingPunct="1"/>
            <a:r>
              <a:rPr lang="en-US" dirty="0" smtClean="0"/>
              <a:t>Connect data cable to IDE connector on motherboard</a:t>
            </a:r>
          </a:p>
          <a:p>
            <a:pPr lvl="1" eaLnBrk="1" hangingPunct="1"/>
            <a:r>
              <a:rPr lang="en-US" dirty="0" smtClean="0"/>
              <a:t>Install a power connection to each drive</a:t>
            </a:r>
          </a:p>
          <a:p>
            <a:pPr lvl="1" eaLnBrk="1" hangingPunct="1"/>
            <a:r>
              <a:rPr lang="en-US" dirty="0" smtClean="0"/>
              <a:t>Before replacing case cover verify installation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CA" dirty="0" smtClean="0"/>
              <a:t>Hard Drive Failure by Manufacture</a:t>
            </a:r>
            <a:br>
              <a:rPr lang="en-CA" dirty="0" smtClean="0"/>
            </a:br>
            <a:r>
              <a:rPr lang="en-CA" sz="1800" dirty="0" smtClean="0">
                <a:solidFill>
                  <a:srgbClr val="0070C0"/>
                </a:solidFill>
              </a:rPr>
              <a:t>2015 study</a:t>
            </a:r>
            <a:endParaRPr lang="en-CA" dirty="0">
              <a:solidFill>
                <a:srgbClr val="0070C0"/>
              </a:solidFill>
            </a:endParaRPr>
          </a:p>
        </p:txBody>
      </p:sp>
      <p:sp>
        <p:nvSpPr>
          <p:cNvPr id="4" name="Footer Placeholder 3"/>
          <p:cNvSpPr>
            <a:spLocks noGrp="1"/>
          </p:cNvSpPr>
          <p:nvPr>
            <p:ph type="ftr" sz="quarter" idx="10"/>
          </p:nvPr>
        </p:nvSpPr>
        <p:spPr/>
        <p:txBody>
          <a:bodyPr/>
          <a:lstStyle/>
          <a:p>
            <a:pPr>
              <a:defRPr/>
            </a:pPr>
            <a:r>
              <a:rPr lang="en-US"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57</a:t>
            </a:fld>
            <a:endParaRPr lang="en-US" dirty="0"/>
          </a:p>
        </p:txBody>
      </p:sp>
      <p:pic>
        <p:nvPicPr>
          <p:cNvPr id="1026" name="Picture 2" descr="Backblaze 2015 hard drive failure"/>
          <p:cNvPicPr>
            <a:picLocks noChangeAspect="1" noChangeArrowheads="1"/>
          </p:cNvPicPr>
          <p:nvPr/>
        </p:nvPicPr>
        <p:blipFill>
          <a:blip r:embed="rId2" cstate="print"/>
          <a:srcRect/>
          <a:stretch>
            <a:fillRect/>
          </a:stretch>
        </p:blipFill>
        <p:spPr bwMode="auto">
          <a:xfrm>
            <a:off x="228600" y="1295400"/>
            <a:ext cx="4762500" cy="4962526"/>
          </a:xfrm>
          <a:prstGeom prst="rect">
            <a:avLst/>
          </a:prstGeom>
          <a:noFill/>
        </p:spPr>
      </p:pic>
      <p:pic>
        <p:nvPicPr>
          <p:cNvPr id="1028" name="Picture 4" descr="Backblaze Drive Failure Rate 2015"/>
          <p:cNvPicPr>
            <a:picLocks noChangeAspect="1" noChangeArrowheads="1"/>
          </p:cNvPicPr>
          <p:nvPr/>
        </p:nvPicPr>
        <p:blipFill>
          <a:blip r:embed="rId3" cstate="print"/>
          <a:srcRect/>
          <a:stretch>
            <a:fillRect/>
          </a:stretch>
        </p:blipFill>
        <p:spPr bwMode="auto">
          <a:xfrm>
            <a:off x="4771870" y="1143000"/>
            <a:ext cx="4372130" cy="48006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58</a:t>
            </a:fld>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914400" y="152400"/>
            <a:ext cx="7223177"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A+ Guide to Hardware, Sixth Edition</a:t>
            </a:r>
            <a:endParaRPr lang="en-US" dirty="0"/>
          </a:p>
        </p:txBody>
      </p:sp>
      <p:sp>
        <p:nvSpPr>
          <p:cNvPr id="3" name="Slide Number Placeholder 2"/>
          <p:cNvSpPr>
            <a:spLocks noGrp="1"/>
          </p:cNvSpPr>
          <p:nvPr>
            <p:ph type="sldNum" sz="quarter" idx="11"/>
          </p:nvPr>
        </p:nvSpPr>
        <p:spPr/>
        <p:txBody>
          <a:bodyPr/>
          <a:lstStyle/>
          <a:p>
            <a:pPr>
              <a:defRPr/>
            </a:pPr>
            <a:fld id="{2C8C7B3E-7369-45DE-AA1F-1EFA12658DBF}" type="slidenum">
              <a:rPr lang="en-US" smtClean="0"/>
              <a:pPr>
                <a:defRPr/>
              </a:pPr>
              <a:t>59</a:t>
            </a:fld>
            <a:endParaRPr lang="en-US" dirty="0"/>
          </a:p>
        </p:txBody>
      </p:sp>
      <p:pic>
        <p:nvPicPr>
          <p:cNvPr id="116738" name="Picture 2"/>
          <p:cNvPicPr>
            <a:picLocks noChangeAspect="1" noChangeArrowheads="1"/>
          </p:cNvPicPr>
          <p:nvPr/>
        </p:nvPicPr>
        <p:blipFill>
          <a:blip r:embed="rId2" cstate="print"/>
          <a:srcRect/>
          <a:stretch>
            <a:fillRect/>
          </a:stretch>
        </p:blipFill>
        <p:spPr bwMode="auto">
          <a:xfrm>
            <a:off x="1524000" y="228600"/>
            <a:ext cx="6112719" cy="621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6</a:t>
            </a:fld>
            <a:endParaRPr lang="en-US" dirty="0"/>
          </a:p>
        </p:txBody>
      </p:sp>
      <p:pic>
        <p:nvPicPr>
          <p:cNvPr id="1026" name="Picture 2" descr="C:\Users\Julie\Documents\DropBox\InstructorManuals\A+Hardware\Figures\Ch05\Figure 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295400"/>
            <a:ext cx="5505373" cy="35052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057400" y="5181600"/>
            <a:ext cx="4348370" cy="369332"/>
          </a:xfrm>
          <a:prstGeom prst="rect">
            <a:avLst/>
          </a:prstGeom>
          <a:noFill/>
        </p:spPr>
        <p:txBody>
          <a:bodyPr wrap="none" rtlCol="0">
            <a:spAutoFit/>
          </a:bodyPr>
          <a:lstStyle/>
          <a:p>
            <a:r>
              <a:rPr lang="en-US" b="1" dirty="0" smtClean="0"/>
              <a:t>Figure 5-2  </a:t>
            </a:r>
            <a:r>
              <a:rPr lang="en-US" dirty="0" smtClean="0"/>
              <a:t>Solid-state drives by Toshiba</a:t>
            </a:r>
            <a:endParaRPr lang="en-US" dirty="0"/>
          </a:p>
        </p:txBody>
      </p:sp>
    </p:spTree>
    <p:extLst>
      <p:ext uri="{BB962C8B-B14F-4D97-AF65-F5344CB8AC3E}">
        <p14:creationId xmlns:p14="http://schemas.microsoft.com/office/powerpoint/2010/main" xmlns="" val="16484961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Hardware RAID</a:t>
            </a:r>
            <a:endParaRPr lang="en-US" dirty="0"/>
          </a:p>
        </p:txBody>
      </p:sp>
      <p:sp>
        <p:nvSpPr>
          <p:cNvPr id="3" name="Content Placeholder 2"/>
          <p:cNvSpPr>
            <a:spLocks noGrp="1"/>
          </p:cNvSpPr>
          <p:nvPr>
            <p:ph idx="1"/>
          </p:nvPr>
        </p:nvSpPr>
        <p:spPr/>
        <p:txBody>
          <a:bodyPr/>
          <a:lstStyle/>
          <a:p>
            <a:r>
              <a:rPr lang="en-US" dirty="0" smtClean="0"/>
              <a:t>RAID (Redundant Array of Inexpensive Disks)</a:t>
            </a:r>
          </a:p>
          <a:p>
            <a:pPr lvl="1"/>
            <a:r>
              <a:rPr lang="en-US" dirty="0" smtClean="0"/>
              <a:t>Also: Redundant Array of Independent Disks</a:t>
            </a:r>
          </a:p>
          <a:p>
            <a:pPr lvl="1"/>
            <a:r>
              <a:rPr lang="en-US" dirty="0" smtClean="0"/>
              <a:t>A technology that configures two or more hard drives to work together as an array of drives</a:t>
            </a:r>
          </a:p>
          <a:p>
            <a:r>
              <a:rPr lang="en-US" dirty="0" smtClean="0"/>
              <a:t>Why use RAID?</a:t>
            </a:r>
          </a:p>
          <a:p>
            <a:pPr lvl="1"/>
            <a:r>
              <a:rPr lang="en-US" dirty="0" smtClean="0"/>
              <a:t>To improve fault tolerance by writing two copies of it, each to a different hard drive</a:t>
            </a:r>
          </a:p>
          <a:p>
            <a:pPr lvl="1"/>
            <a:r>
              <a:rPr lang="en-US" dirty="0" smtClean="0"/>
              <a:t>To improve performance by writing data to two or more hard drives to that a single drive is not excessively used</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60</a:t>
            </a:fld>
            <a:endParaRPr lang="en-US" dirty="0"/>
          </a:p>
        </p:txBody>
      </p:sp>
    </p:spTree>
    <p:extLst>
      <p:ext uri="{BB962C8B-B14F-4D97-AF65-F5344CB8AC3E}">
        <p14:creationId xmlns:p14="http://schemas.microsoft.com/office/powerpoint/2010/main" xmlns="" val="3806588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RAID</a:t>
            </a:r>
            <a:endParaRPr lang="en-US" dirty="0"/>
          </a:p>
        </p:txBody>
      </p:sp>
      <p:sp>
        <p:nvSpPr>
          <p:cNvPr id="3" name="Content Placeholder 2"/>
          <p:cNvSpPr>
            <a:spLocks noGrp="1"/>
          </p:cNvSpPr>
          <p:nvPr>
            <p:ph idx="1"/>
          </p:nvPr>
        </p:nvSpPr>
        <p:spPr/>
        <p:txBody>
          <a:bodyPr/>
          <a:lstStyle/>
          <a:p>
            <a:r>
              <a:rPr lang="en-US" dirty="0" smtClean="0"/>
              <a:t>Spanning – sometimes called JBOD (just a bunch of disks)</a:t>
            </a:r>
          </a:p>
          <a:p>
            <a:pPr lvl="1"/>
            <a:r>
              <a:rPr lang="en-US" dirty="0" smtClean="0"/>
              <a:t>Uses two hard drives to hold a single Windows volume</a:t>
            </a:r>
          </a:p>
          <a:p>
            <a:pPr lvl="1"/>
            <a:r>
              <a:rPr lang="en-US" dirty="0" smtClean="0"/>
              <a:t>When one drive is full, data is written to second drive</a:t>
            </a:r>
          </a:p>
          <a:p>
            <a:pPr marL="457200" lvl="1"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61</a:t>
            </a:fld>
            <a:endParaRPr lang="en-US" dirty="0"/>
          </a:p>
        </p:txBody>
      </p:sp>
    </p:spTree>
    <p:extLst>
      <p:ext uri="{BB962C8B-B14F-4D97-AF65-F5344CB8AC3E}">
        <p14:creationId xmlns:p14="http://schemas.microsoft.com/office/powerpoint/2010/main" xmlns="" val="3873472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38092DAC-27BE-446A-A316-3A2E47247A3D}" type="slidenum">
              <a:rPr lang="en-US"/>
              <a:pPr>
                <a:defRPr/>
              </a:pPr>
              <a:t>62</a:t>
            </a:fld>
            <a:endParaRPr lang="en-US"/>
          </a:p>
        </p:txBody>
      </p:sp>
      <p:sp>
        <p:nvSpPr>
          <p:cNvPr id="43012" name="Rectangle 2"/>
          <p:cNvSpPr>
            <a:spLocks noGrp="1" noChangeArrowheads="1"/>
          </p:cNvSpPr>
          <p:nvPr>
            <p:ph type="title"/>
          </p:nvPr>
        </p:nvSpPr>
        <p:spPr>
          <a:xfrm>
            <a:off x="533400" y="228600"/>
            <a:ext cx="8077200" cy="914400"/>
          </a:xfrm>
        </p:spPr>
        <p:txBody>
          <a:bodyPr/>
          <a:lstStyle/>
          <a:p>
            <a:pPr eaLnBrk="1" hangingPunct="1">
              <a:lnSpc>
                <a:spcPct val="90000"/>
              </a:lnSpc>
            </a:pPr>
            <a:r>
              <a:rPr lang="en-CA" sz="3200" smtClean="0"/>
              <a:t>RAID Controllers</a:t>
            </a:r>
            <a:br>
              <a:rPr lang="en-CA" sz="3200" smtClean="0"/>
            </a:br>
            <a:r>
              <a:rPr lang="en-CA" sz="1400" b="1" i="1" smtClean="0">
                <a:solidFill>
                  <a:srgbClr val="0033CC"/>
                </a:solidFill>
              </a:rPr>
              <a:t>R</a:t>
            </a:r>
            <a:r>
              <a:rPr lang="en-CA" sz="1400" i="1" smtClean="0">
                <a:solidFill>
                  <a:srgbClr val="0033CC"/>
                </a:solidFill>
              </a:rPr>
              <a:t>edundant </a:t>
            </a:r>
            <a:r>
              <a:rPr lang="en-CA" sz="1400" b="1" i="1" smtClean="0">
                <a:solidFill>
                  <a:srgbClr val="0033CC"/>
                </a:solidFill>
              </a:rPr>
              <a:t>A</a:t>
            </a:r>
            <a:r>
              <a:rPr lang="en-CA" sz="1400" i="1" smtClean="0">
                <a:solidFill>
                  <a:srgbClr val="0033CC"/>
                </a:solidFill>
              </a:rPr>
              <a:t>rray of </a:t>
            </a:r>
            <a:r>
              <a:rPr lang="en-CA" sz="1400" b="1" i="1" smtClean="0">
                <a:solidFill>
                  <a:srgbClr val="0033CC"/>
                </a:solidFill>
              </a:rPr>
              <a:t>I</a:t>
            </a:r>
            <a:r>
              <a:rPr lang="en-CA" sz="1400" i="1" smtClean="0">
                <a:solidFill>
                  <a:srgbClr val="0033CC"/>
                </a:solidFill>
              </a:rPr>
              <a:t>ndependent (or </a:t>
            </a:r>
            <a:r>
              <a:rPr lang="en-CA" sz="1400" b="1" i="1" smtClean="0">
                <a:solidFill>
                  <a:srgbClr val="0033CC"/>
                </a:solidFill>
              </a:rPr>
              <a:t>I</a:t>
            </a:r>
            <a:r>
              <a:rPr lang="en-CA" sz="1400" i="1" smtClean="0">
                <a:solidFill>
                  <a:srgbClr val="0033CC"/>
                </a:solidFill>
              </a:rPr>
              <a:t>nexpensive) </a:t>
            </a:r>
            <a:r>
              <a:rPr lang="en-CA" sz="1400" b="1" i="1" smtClean="0">
                <a:solidFill>
                  <a:srgbClr val="0033CC"/>
                </a:solidFill>
              </a:rPr>
              <a:t>D</a:t>
            </a:r>
            <a:r>
              <a:rPr lang="en-CA" sz="1400" i="1" smtClean="0">
                <a:solidFill>
                  <a:srgbClr val="0033CC"/>
                </a:solidFill>
              </a:rPr>
              <a:t>isks</a:t>
            </a:r>
            <a:r>
              <a:rPr lang="en-CA" sz="3200" smtClean="0"/>
              <a:t> </a:t>
            </a:r>
          </a:p>
        </p:txBody>
      </p:sp>
      <p:sp>
        <p:nvSpPr>
          <p:cNvPr id="43013" name="Rectangle 3"/>
          <p:cNvSpPr>
            <a:spLocks noGrp="1" noChangeArrowheads="1"/>
          </p:cNvSpPr>
          <p:nvPr>
            <p:ph type="body" idx="1"/>
          </p:nvPr>
        </p:nvSpPr>
        <p:spPr>
          <a:xfrm>
            <a:off x="533400" y="1143000"/>
            <a:ext cx="8077200" cy="5181600"/>
          </a:xfrm>
        </p:spPr>
        <p:txBody>
          <a:bodyPr/>
          <a:lstStyle/>
          <a:p>
            <a:pPr eaLnBrk="1" hangingPunct="1">
              <a:lnSpc>
                <a:spcPct val="90000"/>
              </a:lnSpc>
            </a:pPr>
            <a:r>
              <a:rPr lang="en-CA" b="1" smtClean="0">
                <a:solidFill>
                  <a:srgbClr val="F83A14"/>
                </a:solidFill>
              </a:rPr>
              <a:t>Level 0</a:t>
            </a:r>
            <a:r>
              <a:rPr lang="en-CA" b="1" smtClean="0"/>
              <a:t> -- Striped Disk Array without Fault Tolerance:</a:t>
            </a:r>
            <a:r>
              <a:rPr lang="en-CA" smtClean="0"/>
              <a:t> Provides </a:t>
            </a:r>
            <a:r>
              <a:rPr lang="en-CA" i="1" smtClean="0"/>
              <a:t>data striping</a:t>
            </a:r>
            <a:r>
              <a:rPr lang="en-CA" smtClean="0"/>
              <a:t> (spreading out blocks of each file across multiple disk drives) but no redundancy. This improves performance but does not deliver fault tolerance. If one drive fails then all data in the array is lost. </a:t>
            </a:r>
          </a:p>
          <a:p>
            <a:pPr eaLnBrk="1" hangingPunct="1">
              <a:lnSpc>
                <a:spcPct val="90000"/>
              </a:lnSpc>
            </a:pPr>
            <a:r>
              <a:rPr lang="en-CA" b="1" smtClean="0">
                <a:solidFill>
                  <a:srgbClr val="F83A14"/>
                </a:solidFill>
              </a:rPr>
              <a:t>Level 1</a:t>
            </a:r>
            <a:r>
              <a:rPr lang="en-CA" b="1" smtClean="0"/>
              <a:t> -- Mirroring and Duplexing:</a:t>
            </a:r>
            <a:r>
              <a:rPr lang="en-CA" smtClean="0"/>
              <a:t> Provides disk mirroring. Level 1 provides twice the read transaction rate of single disks and the same write transaction rate as single disks. </a:t>
            </a:r>
          </a:p>
          <a:p>
            <a:pPr eaLnBrk="1" hangingPunct="1">
              <a:lnSpc>
                <a:spcPct val="90000"/>
              </a:lnSpc>
            </a:pPr>
            <a:r>
              <a:rPr lang="en-CA" b="1" smtClean="0"/>
              <a:t>Level 2 -- Error-Correcting Coding:</a:t>
            </a:r>
            <a:r>
              <a:rPr lang="en-CA" smtClean="0"/>
              <a:t> Not a typical implementation and rarely used, Level 2 stripes data at the bit level rather than the block level.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pPr>
              <a:defRPr/>
            </a:pPr>
            <a:fld id="{11034930-4F8B-4976-BFA3-FC7AE9110BE7}" type="slidenum">
              <a:rPr lang="en-US"/>
              <a:pPr>
                <a:defRPr/>
              </a:pPr>
              <a:t>63</a:t>
            </a:fld>
            <a:endParaRPr lang="en-US"/>
          </a:p>
        </p:txBody>
      </p:sp>
      <p:sp>
        <p:nvSpPr>
          <p:cNvPr id="44036" name="Rectangle 3"/>
          <p:cNvSpPr>
            <a:spLocks noGrp="1" noChangeArrowheads="1"/>
          </p:cNvSpPr>
          <p:nvPr>
            <p:ph type="body" idx="1"/>
          </p:nvPr>
        </p:nvSpPr>
        <p:spPr>
          <a:xfrm>
            <a:off x="533400" y="381000"/>
            <a:ext cx="8305800" cy="5943600"/>
          </a:xfrm>
        </p:spPr>
        <p:txBody>
          <a:bodyPr/>
          <a:lstStyle/>
          <a:p>
            <a:pPr eaLnBrk="1" hangingPunct="1">
              <a:lnSpc>
                <a:spcPct val="80000"/>
              </a:lnSpc>
            </a:pPr>
            <a:r>
              <a:rPr lang="en-CA" sz="2000" b="1" smtClean="0"/>
              <a:t>Level 4 -- Dedicated Parity Drive:</a:t>
            </a:r>
            <a:r>
              <a:rPr lang="en-CA" sz="2000" smtClean="0"/>
              <a:t> A commonly used implementation of RAID, Level 4 provides block-level striping (like Level 0) with a parity disk. If a data disk fails, the parity data is used to create a replacement disk. A disadvantage to Level 4 is that the parity disk can create write bottlenecks. </a:t>
            </a:r>
          </a:p>
          <a:p>
            <a:pPr eaLnBrk="1" hangingPunct="1">
              <a:lnSpc>
                <a:spcPct val="80000"/>
              </a:lnSpc>
            </a:pPr>
            <a:r>
              <a:rPr lang="en-CA" sz="2000" b="1" smtClean="0">
                <a:solidFill>
                  <a:srgbClr val="F83A14"/>
                </a:solidFill>
              </a:rPr>
              <a:t>Level 5</a:t>
            </a:r>
            <a:r>
              <a:rPr lang="en-CA" sz="2000" b="1" smtClean="0"/>
              <a:t> -- Block Interleaved Distributed Parity:</a:t>
            </a:r>
            <a:r>
              <a:rPr lang="en-CA" sz="2000" smtClean="0"/>
              <a:t> Provides data striping at the byte level and also stripe error correction information. This results in excellent performance and good fault tolerance. </a:t>
            </a:r>
            <a:r>
              <a:rPr lang="en-CA" sz="2000" smtClean="0">
                <a:solidFill>
                  <a:srgbClr val="F83A14"/>
                </a:solidFill>
              </a:rPr>
              <a:t>Level 5 is one of the most popular implementations of RAID.</a:t>
            </a:r>
            <a:r>
              <a:rPr lang="en-CA" sz="2000" smtClean="0"/>
              <a:t> </a:t>
            </a:r>
          </a:p>
          <a:p>
            <a:pPr eaLnBrk="1" hangingPunct="1">
              <a:lnSpc>
                <a:spcPct val="80000"/>
              </a:lnSpc>
            </a:pPr>
            <a:r>
              <a:rPr lang="en-CA" sz="2000" b="1" smtClean="0"/>
              <a:t>Level 6 -- Independent Data Disks with Double Parity:</a:t>
            </a:r>
            <a:r>
              <a:rPr lang="en-CA" sz="2000" smtClean="0"/>
              <a:t> Provides block-level striping with parity data distributed across all disks. </a:t>
            </a:r>
          </a:p>
          <a:p>
            <a:pPr eaLnBrk="1" hangingPunct="1">
              <a:lnSpc>
                <a:spcPct val="80000"/>
              </a:lnSpc>
            </a:pPr>
            <a:r>
              <a:rPr lang="en-CA" sz="2000" b="1" smtClean="0"/>
              <a:t>Level 0+1 – A Mirror of Stripes:</a:t>
            </a:r>
            <a:r>
              <a:rPr lang="en-CA" sz="2000" smtClean="0"/>
              <a:t> Not one of the original RAID levels, two RAID 0 stripes are created, and a RAID 1 mirror is created over them. Used for both replicating and sharing data among disks. </a:t>
            </a:r>
          </a:p>
          <a:p>
            <a:pPr eaLnBrk="1" hangingPunct="1">
              <a:lnSpc>
                <a:spcPct val="80000"/>
              </a:lnSpc>
            </a:pPr>
            <a:r>
              <a:rPr lang="en-CA" sz="2000" b="1" smtClean="0">
                <a:solidFill>
                  <a:srgbClr val="F83A14"/>
                </a:solidFill>
              </a:rPr>
              <a:t>Level 10</a:t>
            </a:r>
            <a:r>
              <a:rPr lang="en-CA" sz="2000" b="1" smtClean="0"/>
              <a:t> – A Stripe of Mirrors:</a:t>
            </a:r>
            <a:r>
              <a:rPr lang="en-CA" sz="2000" smtClean="0"/>
              <a:t> Not one of the original RAID levels, multiple RAID 1 mirrors are created, and a RAID 0 stripe is created over these. </a:t>
            </a:r>
          </a:p>
          <a:p>
            <a:pPr eaLnBrk="1" hangingPunct="1">
              <a:lnSpc>
                <a:spcPct val="80000"/>
              </a:lnSpc>
            </a:pPr>
            <a:r>
              <a:rPr lang="en-CA" sz="2000" b="1" smtClean="0"/>
              <a:t>Level 7:</a:t>
            </a:r>
            <a:r>
              <a:rPr lang="en-CA" sz="2000" smtClean="0"/>
              <a:t> A trademark of Storage Computer Corporation that adds caching to Levels 3 or 4. </a:t>
            </a:r>
          </a:p>
          <a:p>
            <a:pPr eaLnBrk="1" hangingPunct="1">
              <a:lnSpc>
                <a:spcPct val="80000"/>
              </a:lnSpc>
            </a:pPr>
            <a:r>
              <a:rPr lang="en-CA" sz="2000" b="1" smtClean="0"/>
              <a:t>RAID S</a:t>
            </a:r>
            <a:r>
              <a:rPr lang="en-CA" sz="2000" smtClean="0"/>
              <a:t>: EMC Corporation's proprietary striped parity </a:t>
            </a:r>
            <a:r>
              <a:rPr lang="en-CA" sz="2000" u="sng" smtClean="0">
                <a:hlinkClick r:id="rId2"/>
              </a:rPr>
              <a:t>RAID system</a:t>
            </a:r>
            <a:r>
              <a:rPr lang="en-CA" sz="2000" smtClean="0"/>
              <a:t> used in its Symmetrix storage systems.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319B2A3-8CE6-4F99-A2F0-255D8B5AF717}" type="slidenum">
              <a:rPr lang="en-US"/>
              <a:pPr>
                <a:defRPr/>
              </a:pPr>
              <a:t>64</a:t>
            </a:fld>
            <a:endParaRPr lang="en-US"/>
          </a:p>
        </p:txBody>
      </p:sp>
      <p:sp>
        <p:nvSpPr>
          <p:cNvPr id="45060" name="Rectangle 2"/>
          <p:cNvSpPr>
            <a:spLocks noGrp="1" noChangeArrowheads="1"/>
          </p:cNvSpPr>
          <p:nvPr>
            <p:ph type="title"/>
          </p:nvPr>
        </p:nvSpPr>
        <p:spPr>
          <a:xfrm>
            <a:off x="609600" y="228600"/>
            <a:ext cx="8077200" cy="838200"/>
          </a:xfrm>
        </p:spPr>
        <p:txBody>
          <a:bodyPr/>
          <a:lstStyle/>
          <a:p>
            <a:pPr eaLnBrk="1" hangingPunct="1"/>
            <a:r>
              <a:rPr lang="en-CA" smtClean="0"/>
              <a:t>RAID 0 &amp; 1 </a:t>
            </a:r>
            <a:r>
              <a:rPr lang="en-CA" sz="1800" smtClean="0">
                <a:solidFill>
                  <a:srgbClr val="FFFFFF"/>
                </a:solidFill>
                <a:hlinkClick r:id="rId2"/>
              </a:rPr>
              <a:t>http://www.adtron.com/expertise/activeraid.html</a:t>
            </a:r>
            <a:endParaRPr lang="en-CA" sz="1800" smtClean="0">
              <a:solidFill>
                <a:srgbClr val="FFFFFF"/>
              </a:solidFill>
            </a:endParaRPr>
          </a:p>
        </p:txBody>
      </p:sp>
      <p:pic>
        <p:nvPicPr>
          <p:cNvPr id="45061" name="Picture 4"/>
          <p:cNvPicPr>
            <a:picLocks noChangeAspect="1" noChangeArrowheads="1"/>
          </p:cNvPicPr>
          <p:nvPr/>
        </p:nvPicPr>
        <p:blipFill>
          <a:blip r:embed="rId3" cstate="print"/>
          <a:srcRect/>
          <a:stretch>
            <a:fillRect/>
          </a:stretch>
        </p:blipFill>
        <p:spPr bwMode="auto">
          <a:xfrm>
            <a:off x="1143000" y="1219200"/>
            <a:ext cx="69342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351CD0FF-F37B-4163-8A8E-57689BEE8FEE}" type="slidenum">
              <a:rPr lang="en-US"/>
              <a:pPr>
                <a:defRPr/>
              </a:pPr>
              <a:t>65</a:t>
            </a:fld>
            <a:endParaRPr lang="en-US"/>
          </a:p>
        </p:txBody>
      </p:sp>
      <p:sp>
        <p:nvSpPr>
          <p:cNvPr id="46084" name="Rectangle 2"/>
          <p:cNvSpPr>
            <a:spLocks noGrp="1" noChangeArrowheads="1"/>
          </p:cNvSpPr>
          <p:nvPr>
            <p:ph type="title"/>
          </p:nvPr>
        </p:nvSpPr>
        <p:spPr>
          <a:xfrm>
            <a:off x="6400800" y="228600"/>
            <a:ext cx="2514600" cy="762000"/>
          </a:xfrm>
        </p:spPr>
        <p:txBody>
          <a:bodyPr/>
          <a:lstStyle/>
          <a:p>
            <a:pPr eaLnBrk="1" hangingPunct="1"/>
            <a:r>
              <a:rPr lang="en-CA" smtClean="0"/>
              <a:t>RAID 5</a:t>
            </a:r>
          </a:p>
        </p:txBody>
      </p:sp>
      <p:sp>
        <p:nvSpPr>
          <p:cNvPr id="46085" name="Rectangle 3"/>
          <p:cNvSpPr>
            <a:spLocks noGrp="1" noChangeArrowheads="1"/>
          </p:cNvSpPr>
          <p:nvPr>
            <p:ph type="body" idx="1"/>
          </p:nvPr>
        </p:nvSpPr>
        <p:spPr>
          <a:xfrm>
            <a:off x="381000" y="4495800"/>
            <a:ext cx="8534400" cy="1828800"/>
          </a:xfrm>
        </p:spPr>
        <p:txBody>
          <a:bodyPr/>
          <a:lstStyle/>
          <a:p>
            <a:pPr eaLnBrk="1" hangingPunct="1"/>
            <a:r>
              <a:rPr lang="en-CA" smtClean="0"/>
              <a:t>RAID 5 ensures that if one of the disks in the striped set fails, its contents can be extracted using the information on the remaining functioning disks. </a:t>
            </a:r>
          </a:p>
        </p:txBody>
      </p:sp>
      <p:pic>
        <p:nvPicPr>
          <p:cNvPr id="46086" name="Picture 4"/>
          <p:cNvPicPr>
            <a:picLocks noChangeAspect="1" noChangeArrowheads="1"/>
          </p:cNvPicPr>
          <p:nvPr/>
        </p:nvPicPr>
        <p:blipFill>
          <a:blip r:embed="rId2" cstate="print"/>
          <a:srcRect/>
          <a:stretch>
            <a:fillRect/>
          </a:stretch>
        </p:blipFill>
        <p:spPr bwMode="auto">
          <a:xfrm>
            <a:off x="228600" y="152400"/>
            <a:ext cx="5486400" cy="447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30603BA5-FD2F-4B64-9034-B6C72E13CF01}" type="slidenum">
              <a:rPr lang="en-US"/>
              <a:pPr>
                <a:defRPr/>
              </a:pPr>
              <a:t>66</a:t>
            </a:fld>
            <a:endParaRPr lang="en-US"/>
          </a:p>
        </p:txBody>
      </p:sp>
      <p:sp>
        <p:nvSpPr>
          <p:cNvPr id="47108" name="Rectangle 2"/>
          <p:cNvSpPr>
            <a:spLocks noGrp="1" noChangeArrowheads="1"/>
          </p:cNvSpPr>
          <p:nvPr>
            <p:ph type="title"/>
          </p:nvPr>
        </p:nvSpPr>
        <p:spPr>
          <a:xfrm>
            <a:off x="533400" y="381000"/>
            <a:ext cx="8077200" cy="609600"/>
          </a:xfrm>
        </p:spPr>
        <p:txBody>
          <a:bodyPr/>
          <a:lstStyle/>
          <a:p>
            <a:pPr eaLnBrk="1" hangingPunct="1"/>
            <a:r>
              <a:rPr lang="en-CA" sz="3200" smtClean="0"/>
              <a:t>RAID 10</a:t>
            </a:r>
          </a:p>
        </p:txBody>
      </p:sp>
      <p:sp>
        <p:nvSpPr>
          <p:cNvPr id="47109" name="Rectangle 3"/>
          <p:cNvSpPr>
            <a:spLocks noGrp="1" noChangeArrowheads="1"/>
          </p:cNvSpPr>
          <p:nvPr>
            <p:ph type="body" idx="1"/>
          </p:nvPr>
        </p:nvSpPr>
        <p:spPr>
          <a:xfrm>
            <a:off x="4114800" y="1219200"/>
            <a:ext cx="4572000" cy="5029200"/>
          </a:xfrm>
        </p:spPr>
        <p:txBody>
          <a:bodyPr/>
          <a:lstStyle/>
          <a:p>
            <a:pPr eaLnBrk="1" hangingPunct="1"/>
            <a:r>
              <a:rPr lang="en-CA" smtClean="0"/>
              <a:t>Striping + Mirrors, improves performance and give redundancy.</a:t>
            </a:r>
          </a:p>
        </p:txBody>
      </p:sp>
      <p:pic>
        <p:nvPicPr>
          <p:cNvPr id="47110" name="Picture 4"/>
          <p:cNvPicPr>
            <a:picLocks noChangeAspect="1" noChangeArrowheads="1"/>
          </p:cNvPicPr>
          <p:nvPr/>
        </p:nvPicPr>
        <p:blipFill>
          <a:blip r:embed="rId2" cstate="print"/>
          <a:srcRect/>
          <a:stretch>
            <a:fillRect/>
          </a:stretch>
        </p:blipFill>
        <p:spPr bwMode="auto">
          <a:xfrm>
            <a:off x="228600" y="838200"/>
            <a:ext cx="366395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88548D87-209C-4B24-A570-E4C8082C4F39}" type="slidenum">
              <a:rPr lang="en-US" smtClean="0"/>
              <a:pPr eaLnBrk="1" hangingPunct="1"/>
              <a:t>67</a:t>
            </a:fld>
            <a:endParaRPr lang="en-US" dirty="0" smtClean="0"/>
          </a:p>
        </p:txBody>
      </p:sp>
      <p:sp>
        <p:nvSpPr>
          <p:cNvPr id="49156" name="Rectangle 2"/>
          <p:cNvSpPr>
            <a:spLocks noGrp="1" noChangeArrowheads="1"/>
          </p:cNvSpPr>
          <p:nvPr>
            <p:ph type="title"/>
          </p:nvPr>
        </p:nvSpPr>
        <p:spPr/>
        <p:txBody>
          <a:bodyPr/>
          <a:lstStyle/>
          <a:p>
            <a:pPr eaLnBrk="1" hangingPunct="1"/>
            <a:r>
              <a:rPr lang="en-US" dirty="0" smtClean="0"/>
              <a:t>How to Implement Hardware RAID</a:t>
            </a:r>
          </a:p>
        </p:txBody>
      </p:sp>
      <p:sp>
        <p:nvSpPr>
          <p:cNvPr id="49157" name="Rectangle 3"/>
          <p:cNvSpPr>
            <a:spLocks noGrp="1" noChangeArrowheads="1"/>
          </p:cNvSpPr>
          <p:nvPr>
            <p:ph type="body" idx="1"/>
          </p:nvPr>
        </p:nvSpPr>
        <p:spPr/>
        <p:txBody>
          <a:bodyPr/>
          <a:lstStyle/>
          <a:p>
            <a:pPr eaLnBrk="1" hangingPunct="1"/>
            <a:r>
              <a:rPr lang="en-US" dirty="0" smtClean="0"/>
              <a:t>Hardware implementation</a:t>
            </a:r>
          </a:p>
          <a:p>
            <a:pPr lvl="1" eaLnBrk="1" hangingPunct="1"/>
            <a:r>
              <a:rPr lang="en-US" dirty="0" smtClean="0"/>
              <a:t>Hardware RAID controller or RAID controller card</a:t>
            </a:r>
          </a:p>
          <a:p>
            <a:pPr lvl="2" eaLnBrk="1" hangingPunct="1"/>
            <a:r>
              <a:rPr lang="en-US" dirty="0" smtClean="0"/>
              <a:t>Motherboard does the work, Windows unaware of hardware RAID implementation</a:t>
            </a:r>
          </a:p>
          <a:p>
            <a:pPr eaLnBrk="1" hangingPunct="1"/>
            <a:r>
              <a:rPr lang="en-US" dirty="0" smtClean="0"/>
              <a:t>Software implementation uses operating system</a:t>
            </a:r>
          </a:p>
          <a:p>
            <a:pPr eaLnBrk="1" hangingPunct="1"/>
            <a:r>
              <a:rPr lang="en-US" dirty="0" smtClean="0"/>
              <a:t>Best RAID performance</a:t>
            </a:r>
          </a:p>
          <a:p>
            <a:pPr lvl="1" eaLnBrk="1" hangingPunct="1"/>
            <a:r>
              <a:rPr lang="en-US" dirty="0" smtClean="0"/>
              <a:t>All hard drives in an array should be identical in brand, size, speed, other features</a:t>
            </a:r>
          </a:p>
          <a:p>
            <a:pPr eaLnBrk="1" hangingPunct="1"/>
            <a:r>
              <a:rPr lang="en-US" dirty="0" smtClean="0"/>
              <a:t>If Windows installed on a RAID hard drive RAID must be implemented before Windows installed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50179"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2C34DA85-F629-4AB8-B577-FBEB5AB43B1C}" type="slidenum">
              <a:rPr lang="en-US" smtClean="0"/>
              <a:pPr eaLnBrk="1" hangingPunct="1"/>
              <a:t>68</a:t>
            </a:fld>
            <a:endParaRPr lang="en-US" dirty="0" smtClean="0"/>
          </a:p>
        </p:txBody>
      </p:sp>
      <p:sp>
        <p:nvSpPr>
          <p:cNvPr id="50180" name="Rectangle 4"/>
          <p:cNvSpPr>
            <a:spLocks noChangeArrowheads="1"/>
          </p:cNvSpPr>
          <p:nvPr/>
        </p:nvSpPr>
        <p:spPr bwMode="auto">
          <a:xfrm>
            <a:off x="2514600" y="4307032"/>
            <a:ext cx="350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5-45 </a:t>
            </a:r>
            <a:r>
              <a:rPr lang="en-US" sz="1600" dirty="0"/>
              <a:t>RAID controller card provides four SATA internal </a:t>
            </a:r>
            <a:r>
              <a:rPr lang="en-US" sz="1600" dirty="0" smtClean="0"/>
              <a:t>connectors</a:t>
            </a:r>
            <a:endParaRPr lang="en-US" sz="1600" dirty="0"/>
          </a:p>
        </p:txBody>
      </p:sp>
      <p:pic>
        <p:nvPicPr>
          <p:cNvPr id="17410" name="Picture 2" descr="C:\Users\Julie\Documents\DropBox\InstructorManuals\A+Hardware\Figures\Ch05\Figure 5-4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17737" y="1066800"/>
            <a:ext cx="4098925" cy="303456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5120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3EB3E178-D8F5-4361-BB0F-18E930300C98}" type="slidenum">
              <a:rPr lang="en-US" smtClean="0"/>
              <a:pPr eaLnBrk="1" hangingPunct="1"/>
              <a:t>69</a:t>
            </a:fld>
            <a:endParaRPr lang="en-US" dirty="0" smtClean="0"/>
          </a:p>
        </p:txBody>
      </p:sp>
      <p:sp>
        <p:nvSpPr>
          <p:cNvPr id="51204" name="Rectangle 2"/>
          <p:cNvSpPr>
            <a:spLocks noGrp="1" noChangeArrowheads="1"/>
          </p:cNvSpPr>
          <p:nvPr>
            <p:ph type="title"/>
          </p:nvPr>
        </p:nvSpPr>
        <p:spPr/>
        <p:txBody>
          <a:bodyPr/>
          <a:lstStyle/>
          <a:p>
            <a:pPr eaLnBrk="1" hangingPunct="1"/>
            <a:r>
              <a:rPr lang="en-US" dirty="0" smtClean="0"/>
              <a:t>How to Implement Hardware Raid</a:t>
            </a:r>
          </a:p>
        </p:txBody>
      </p:sp>
      <p:sp>
        <p:nvSpPr>
          <p:cNvPr id="51205" name="Rectangle 3"/>
          <p:cNvSpPr>
            <a:spLocks noGrp="1" noChangeArrowheads="1"/>
          </p:cNvSpPr>
          <p:nvPr>
            <p:ph type="body" idx="1"/>
          </p:nvPr>
        </p:nvSpPr>
        <p:spPr/>
        <p:txBody>
          <a:bodyPr/>
          <a:lstStyle/>
          <a:p>
            <a:pPr eaLnBrk="1" hangingPunct="1">
              <a:lnSpc>
                <a:spcPct val="90000"/>
              </a:lnSpc>
            </a:pPr>
            <a:r>
              <a:rPr lang="en-US" dirty="0" smtClean="0"/>
              <a:t>General directions to install RAID 5 array using three matching SATA drives</a:t>
            </a:r>
          </a:p>
          <a:p>
            <a:pPr lvl="1" eaLnBrk="1" hangingPunct="1">
              <a:lnSpc>
                <a:spcPct val="90000"/>
              </a:lnSpc>
            </a:pPr>
            <a:r>
              <a:rPr lang="en-US" dirty="0" smtClean="0"/>
              <a:t>Install drives in the computer case and connect each to motherboard</a:t>
            </a:r>
          </a:p>
          <a:p>
            <a:pPr lvl="1" eaLnBrk="1" hangingPunct="1">
              <a:lnSpc>
                <a:spcPct val="90000"/>
              </a:lnSpc>
            </a:pPr>
            <a:r>
              <a:rPr lang="en-US" dirty="0" smtClean="0"/>
              <a:t>Boot system and enter BIOS setup</a:t>
            </a:r>
          </a:p>
          <a:p>
            <a:pPr lvl="2" eaLnBrk="1" hangingPunct="1">
              <a:lnSpc>
                <a:spcPct val="90000"/>
              </a:lnSpc>
            </a:pPr>
            <a:r>
              <a:rPr lang="en-US" dirty="0" smtClean="0"/>
              <a:t>Verify drives recognized, select option to configure SATA, and select RAID</a:t>
            </a:r>
          </a:p>
          <a:p>
            <a:pPr lvl="1" eaLnBrk="1" hangingPunct="1">
              <a:lnSpc>
                <a:spcPct val="90000"/>
              </a:lnSpc>
            </a:pPr>
            <a:r>
              <a:rPr lang="en-US" dirty="0" smtClean="0"/>
              <a:t>Reboot the system</a:t>
            </a:r>
          </a:p>
          <a:p>
            <a:pPr lvl="2" eaLnBrk="1" hangingPunct="1">
              <a:lnSpc>
                <a:spcPct val="90000"/>
              </a:lnSpc>
            </a:pPr>
            <a:r>
              <a:rPr lang="en-US" dirty="0" smtClean="0"/>
              <a:t>Press Ctrl and I to enter the RAID configuration utility</a:t>
            </a:r>
          </a:p>
          <a:p>
            <a:pPr lvl="1" eaLnBrk="1" hangingPunct="1">
              <a:lnSpc>
                <a:spcPct val="90000"/>
              </a:lnSpc>
            </a:pPr>
            <a:r>
              <a:rPr lang="en-US" dirty="0" smtClean="0"/>
              <a:t>Select option 1 to “Create RAID Volume”</a:t>
            </a:r>
          </a:p>
          <a:p>
            <a:pPr lvl="2" eaLnBrk="1" hangingPunct="1">
              <a:lnSpc>
                <a:spcPct val="90000"/>
              </a:lnSpc>
            </a:pPr>
            <a:r>
              <a:rPr lang="en-US" dirty="0" smtClean="0"/>
              <a:t>Select RAID 5 (Parity), stripe size value, volume size</a:t>
            </a:r>
          </a:p>
          <a:p>
            <a:pPr lvl="2" eaLnBrk="1" hangingPunct="1">
              <a:lnSpc>
                <a:spcPct val="90000"/>
              </a:lnSpc>
            </a:pPr>
            <a:r>
              <a:rPr lang="en-US" dirty="0" smtClean="0"/>
              <a:t>Create volume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 Guide to Hardware, Sixth Edition</a:t>
            </a:r>
            <a:endParaRPr lang="en-US" dirty="0"/>
          </a:p>
        </p:txBody>
      </p:sp>
      <p:sp>
        <p:nvSpPr>
          <p:cNvPr id="3" name="Slide Number Placeholder 2"/>
          <p:cNvSpPr>
            <a:spLocks noGrp="1"/>
          </p:cNvSpPr>
          <p:nvPr>
            <p:ph type="sldNum" sz="quarter" idx="11"/>
          </p:nvPr>
        </p:nvSpPr>
        <p:spPr/>
        <p:txBody>
          <a:bodyPr/>
          <a:lstStyle/>
          <a:p>
            <a:pPr>
              <a:defRPr/>
            </a:pPr>
            <a:fld id="{2C8C7B3E-7369-45DE-AA1F-1EFA12658DBF}" type="slidenum">
              <a:rPr lang="en-US" smtClean="0"/>
              <a:pPr>
                <a:defRPr/>
              </a:pPr>
              <a:t>7</a:t>
            </a:fld>
            <a:endParaRPr lang="en-US" dirty="0"/>
          </a:p>
        </p:txBody>
      </p:sp>
      <p:pic>
        <p:nvPicPr>
          <p:cNvPr id="2050" name="Picture 2" descr="C:\Users\Julie\Documents\DropBox\InstructorManuals\A+Hardware\Figures\Ch05\Figure 5-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752600"/>
            <a:ext cx="5584328" cy="3124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981200" y="5038498"/>
            <a:ext cx="4314001" cy="369332"/>
          </a:xfrm>
          <a:prstGeom prst="rect">
            <a:avLst/>
          </a:prstGeom>
          <a:noFill/>
        </p:spPr>
        <p:txBody>
          <a:bodyPr wrap="none" rtlCol="0">
            <a:spAutoFit/>
          </a:bodyPr>
          <a:lstStyle/>
          <a:p>
            <a:r>
              <a:rPr lang="en-US" b="1" dirty="0" smtClean="0"/>
              <a:t>Figure 5-3  </a:t>
            </a:r>
            <a:r>
              <a:rPr lang="en-US" dirty="0" smtClean="0"/>
              <a:t>Inside a magnetic hard drive</a:t>
            </a:r>
            <a:endParaRPr lang="en-US" dirty="0"/>
          </a:p>
        </p:txBody>
      </p:sp>
    </p:spTree>
    <p:extLst>
      <p:ext uri="{BB962C8B-B14F-4D97-AF65-F5344CB8AC3E}">
        <p14:creationId xmlns:p14="http://schemas.microsoft.com/office/powerpoint/2010/main" xmlns="" val="3827418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52227"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E0A5E86D-A73A-4006-A92E-FE14F9EE8259}" type="slidenum">
              <a:rPr lang="en-US" smtClean="0"/>
              <a:pPr eaLnBrk="1" hangingPunct="1"/>
              <a:t>70</a:t>
            </a:fld>
            <a:endParaRPr lang="en-US" dirty="0" smtClean="0"/>
          </a:p>
        </p:txBody>
      </p:sp>
      <p:sp>
        <p:nvSpPr>
          <p:cNvPr id="52228" name="Rectangle 4"/>
          <p:cNvSpPr>
            <a:spLocks noChangeArrowheads="1"/>
          </p:cNvSpPr>
          <p:nvPr/>
        </p:nvSpPr>
        <p:spPr bwMode="auto">
          <a:xfrm>
            <a:off x="457200" y="3886200"/>
            <a:ext cx="3657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5-47 </a:t>
            </a:r>
            <a:r>
              <a:rPr lang="en-US" sz="1600" dirty="0"/>
              <a:t>Configure SATA ports on the motherboard to enable </a:t>
            </a:r>
            <a:r>
              <a:rPr lang="en-US" sz="1600" dirty="0" smtClean="0"/>
              <a:t>RAID</a:t>
            </a:r>
            <a:endParaRPr lang="en-US" sz="1600" dirty="0"/>
          </a:p>
        </p:txBody>
      </p:sp>
      <p:sp>
        <p:nvSpPr>
          <p:cNvPr id="52231" name="Rectangle 7"/>
          <p:cNvSpPr>
            <a:spLocks noChangeArrowheads="1"/>
          </p:cNvSpPr>
          <p:nvPr/>
        </p:nvSpPr>
        <p:spPr bwMode="auto">
          <a:xfrm>
            <a:off x="4314825" y="3886200"/>
            <a:ext cx="429577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5-48 </a:t>
            </a:r>
            <a:r>
              <a:rPr lang="en-US" sz="1600" dirty="0"/>
              <a:t>BIOS utility to configure a RAID </a:t>
            </a:r>
            <a:r>
              <a:rPr lang="en-US" sz="1600" dirty="0" smtClean="0"/>
              <a:t>array</a:t>
            </a:r>
            <a:endParaRPr lang="en-US" sz="1600" dirty="0"/>
          </a:p>
        </p:txBody>
      </p:sp>
      <p:pic>
        <p:nvPicPr>
          <p:cNvPr id="18434" name="Picture 2" descr="C:\Users\Julie\Documents\DropBox\InstructorManuals\A+Hardware\Figures\Ch05\Figure 5-4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0537" y="1606833"/>
            <a:ext cx="3624263" cy="2279367"/>
          </a:xfrm>
          <a:prstGeom prst="rect">
            <a:avLst/>
          </a:prstGeom>
          <a:noFill/>
          <a:extLst>
            <a:ext uri="{909E8E84-426E-40DD-AFC4-6F175D3DCCD1}">
              <a14:hiddenFill xmlns:a14="http://schemas.microsoft.com/office/drawing/2010/main" xmlns="">
                <a:solidFill>
                  <a:srgbClr val="FFFFFF"/>
                </a:solidFill>
              </a14:hiddenFill>
            </a:ext>
          </a:extLst>
        </p:spPr>
      </p:pic>
      <p:pic>
        <p:nvPicPr>
          <p:cNvPr id="18435" name="Picture 3" descr="C:\Users\Julie\Documents\DropBox\InstructorManuals\A+Hardware\Figures\Ch05\Figure 5-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606832"/>
            <a:ext cx="3657600" cy="224651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53251"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4F63E83E-96D0-4F20-BDC8-ABC59E6FDBB5}" type="slidenum">
              <a:rPr lang="en-US" smtClean="0"/>
              <a:pPr eaLnBrk="1" hangingPunct="1"/>
              <a:t>71</a:t>
            </a:fld>
            <a:endParaRPr lang="en-US" dirty="0" smtClean="0"/>
          </a:p>
        </p:txBody>
      </p:sp>
      <p:sp>
        <p:nvSpPr>
          <p:cNvPr id="53252" name="Rectangle 4"/>
          <p:cNvSpPr>
            <a:spLocks noChangeArrowheads="1"/>
          </p:cNvSpPr>
          <p:nvPr/>
        </p:nvSpPr>
        <p:spPr bwMode="auto">
          <a:xfrm>
            <a:off x="1998437" y="5164723"/>
            <a:ext cx="5029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t>Figure </a:t>
            </a:r>
            <a:r>
              <a:rPr lang="en-US" sz="1600" b="1" dirty="0" smtClean="0"/>
              <a:t>5-49  </a:t>
            </a:r>
            <a:r>
              <a:rPr lang="en-US" sz="1600" dirty="0"/>
              <a:t>Make your choices for the RAID </a:t>
            </a:r>
            <a:r>
              <a:rPr lang="en-US" sz="1600" dirty="0" smtClean="0"/>
              <a:t>array</a:t>
            </a:r>
            <a:endParaRPr lang="en-US" sz="1600" dirty="0"/>
          </a:p>
        </p:txBody>
      </p:sp>
      <p:pic>
        <p:nvPicPr>
          <p:cNvPr id="19458" name="Picture 2" descr="C:\Users\Julie\Documents\DropBox\InstructorManuals\A+Hardware\Figures\Ch05\Figure 5-4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990600"/>
            <a:ext cx="5368474" cy="4114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Tape Drives and Floppy Drives</a:t>
            </a:r>
            <a:endParaRPr lang="en-US" dirty="0"/>
          </a:p>
        </p:txBody>
      </p:sp>
      <p:sp>
        <p:nvSpPr>
          <p:cNvPr id="3" name="Content Placeholder 2"/>
          <p:cNvSpPr>
            <a:spLocks noGrp="1"/>
          </p:cNvSpPr>
          <p:nvPr>
            <p:ph idx="1"/>
          </p:nvPr>
        </p:nvSpPr>
        <p:spPr/>
        <p:txBody>
          <a:bodyPr/>
          <a:lstStyle/>
          <a:p>
            <a:r>
              <a:rPr lang="en-US" dirty="0" smtClean="0"/>
              <a:t>Tape drives can use a SATA, PATA, or SCSI interface</a:t>
            </a:r>
          </a:p>
          <a:p>
            <a:r>
              <a:rPr lang="en-US" dirty="0" smtClean="0"/>
              <a:t>As a technician, you may be called on to support old floppy drives</a:t>
            </a:r>
          </a:p>
          <a:p>
            <a:r>
              <a:rPr lang="en-US" dirty="0" smtClean="0"/>
              <a:t>Both tape drives and floppy drives are covered in this section</a:t>
            </a:r>
            <a:endParaRPr lang="en-US" dirty="0"/>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72</a:t>
            </a:fld>
            <a:endParaRPr lang="en-US" dirty="0"/>
          </a:p>
        </p:txBody>
      </p:sp>
    </p:spTree>
    <p:extLst>
      <p:ext uri="{BB962C8B-B14F-4D97-AF65-F5344CB8AC3E}">
        <p14:creationId xmlns:p14="http://schemas.microsoft.com/office/powerpoint/2010/main" xmlns="" val="1761166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Tape Drives and Selecting Tape Media</a:t>
            </a:r>
            <a:endParaRPr lang="en-US" dirty="0"/>
          </a:p>
        </p:txBody>
      </p:sp>
      <p:sp>
        <p:nvSpPr>
          <p:cNvPr id="3" name="Content Placeholder 2"/>
          <p:cNvSpPr>
            <a:spLocks noGrp="1"/>
          </p:cNvSpPr>
          <p:nvPr>
            <p:ph idx="1"/>
          </p:nvPr>
        </p:nvSpPr>
        <p:spPr/>
        <p:txBody>
          <a:bodyPr/>
          <a:lstStyle/>
          <a:p>
            <a:r>
              <a:rPr lang="en-US" dirty="0" smtClean="0"/>
              <a:t>Tapes drives – an inexpensive way of backing up a hard drive</a:t>
            </a:r>
          </a:p>
          <a:p>
            <a:r>
              <a:rPr lang="en-US" dirty="0" smtClean="0"/>
              <a:t>WORM (write once read many) – assures data written will not be deleted or overwritten</a:t>
            </a:r>
          </a:p>
          <a:p>
            <a:r>
              <a:rPr lang="en-US" dirty="0" smtClean="0"/>
              <a:t>Disadvantage: data is stored by sequential access </a:t>
            </a:r>
          </a:p>
          <a:p>
            <a:pPr lvl="1"/>
            <a:r>
              <a:rPr lang="en-US" dirty="0" smtClean="0"/>
              <a:t>To read data from anywhere on the tape, you must start at the beginning of the tape and read until you find the data you want</a:t>
            </a:r>
          </a:p>
          <a:p>
            <a:pPr lvl="1"/>
            <a:r>
              <a:rPr lang="en-US" dirty="0" smtClean="0"/>
              <a:t>Slow and inconvenient</a:t>
            </a:r>
            <a:endParaRPr lang="en-US" dirty="0"/>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73</a:t>
            </a:fld>
            <a:endParaRPr lang="en-US" dirty="0"/>
          </a:p>
        </p:txBody>
      </p:sp>
    </p:spTree>
    <p:extLst>
      <p:ext uri="{BB962C8B-B14F-4D97-AF65-F5344CB8AC3E}">
        <p14:creationId xmlns:p14="http://schemas.microsoft.com/office/powerpoint/2010/main" xmlns="" val="18180851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Tape Drives and Selecting Tape Media</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Two kinds of tapes:</a:t>
            </a:r>
          </a:p>
          <a:p>
            <a:pPr lvl="1"/>
            <a:r>
              <a:rPr lang="en-US" dirty="0" smtClean="0"/>
              <a:t>Full-sized data cartridges</a:t>
            </a:r>
          </a:p>
          <a:p>
            <a:pPr lvl="1"/>
            <a:r>
              <a:rPr lang="en-US" dirty="0" smtClean="0"/>
              <a:t>Minicartridges</a:t>
            </a:r>
          </a:p>
          <a:p>
            <a:pPr lvl="2"/>
            <a:r>
              <a:rPr lang="en-US" dirty="0" smtClean="0"/>
              <a:t>More popular because their drives can fit into a standard 3-inch drive bay of a PC case</a:t>
            </a:r>
          </a:p>
          <a:p>
            <a:r>
              <a:rPr lang="en-US" dirty="0" smtClean="0"/>
              <a:t>When selecting a tape drive, consider:</a:t>
            </a:r>
          </a:p>
          <a:p>
            <a:pPr lvl="1"/>
            <a:r>
              <a:rPr lang="en-US" dirty="0"/>
              <a:t>H</a:t>
            </a:r>
            <a:r>
              <a:rPr lang="en-US" dirty="0" smtClean="0"/>
              <a:t>ow many and what type of cartridges the drive can use</a:t>
            </a:r>
          </a:p>
          <a:p>
            <a:pPr lvl="1"/>
            <a:r>
              <a:rPr lang="en-US" dirty="0" smtClean="0"/>
              <a:t>How it interfaces with the computer</a:t>
            </a:r>
          </a:p>
          <a:p>
            <a:r>
              <a:rPr lang="en-US" dirty="0" smtClean="0"/>
              <a:t>External drives can connect to a computer using a USB, FireWire, SCSI, SAS, or eSATA port</a:t>
            </a:r>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74</a:t>
            </a:fld>
            <a:endParaRPr lang="en-US" dirty="0"/>
          </a:p>
        </p:txBody>
      </p:sp>
    </p:spTree>
    <p:extLst>
      <p:ext uri="{BB962C8B-B14F-4D97-AF65-F5344CB8AC3E}">
        <p14:creationId xmlns:p14="http://schemas.microsoft.com/office/powerpoint/2010/main" xmlns="" val="30814159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 Floppy Drive</a:t>
            </a:r>
            <a:endParaRPr lang="en-US" dirty="0"/>
          </a:p>
        </p:txBody>
      </p:sp>
      <p:sp>
        <p:nvSpPr>
          <p:cNvPr id="3" name="Content Placeholder 2"/>
          <p:cNvSpPr>
            <a:spLocks noGrp="1"/>
          </p:cNvSpPr>
          <p:nvPr>
            <p:ph idx="1"/>
          </p:nvPr>
        </p:nvSpPr>
        <p:spPr/>
        <p:txBody>
          <a:bodyPr/>
          <a:lstStyle/>
          <a:p>
            <a:pPr eaLnBrk="1" hangingPunct="1"/>
            <a:r>
              <a:rPr lang="en-US" dirty="0" smtClean="0"/>
              <a:t>Floppy disk drive (FDD)</a:t>
            </a:r>
          </a:p>
          <a:p>
            <a:pPr lvl="1" eaLnBrk="1" hangingPunct="1"/>
            <a:r>
              <a:rPr lang="en-US" dirty="0" smtClean="0"/>
              <a:t>3 ½”   floppy disk format</a:t>
            </a:r>
          </a:p>
          <a:p>
            <a:pPr lvl="1" eaLnBrk="1" hangingPunct="1"/>
            <a:r>
              <a:rPr lang="en-US" dirty="0" smtClean="0"/>
              <a:t>Holds only 1.44 MB of data</a:t>
            </a:r>
          </a:p>
          <a:p>
            <a:pPr lvl="1" eaLnBrk="1" hangingPunct="1"/>
            <a:r>
              <a:rPr lang="en-US" dirty="0" smtClean="0"/>
              <a:t>Floppy drive subsystem</a:t>
            </a:r>
          </a:p>
          <a:p>
            <a:pPr lvl="2" eaLnBrk="1" hangingPunct="1"/>
            <a:r>
              <a:rPr lang="en-US" dirty="0" smtClean="0"/>
              <a:t>Floppy drive, ribbon cable, power cable, connections</a:t>
            </a:r>
          </a:p>
          <a:p>
            <a:pPr lvl="2" eaLnBrk="1" hangingPunct="1"/>
            <a:r>
              <a:rPr lang="en-US" dirty="0" smtClean="0"/>
              <a:t>Today’s floppy drive cables have a connector at each end to accommodate a single drive</a:t>
            </a:r>
          </a:p>
          <a:p>
            <a:pPr lvl="2" eaLnBrk="1" hangingPunct="1"/>
            <a:r>
              <a:rPr lang="en-US" dirty="0" smtClean="0"/>
              <a:t>Older cables have an extra connector or two in the middle of the cable for a second floppy drive</a:t>
            </a:r>
          </a:p>
          <a:p>
            <a:endParaRPr lang="en-US" dirty="0"/>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75</a:t>
            </a:fld>
            <a:endParaRPr lang="en-US" dirty="0"/>
          </a:p>
        </p:txBody>
      </p:sp>
    </p:spTree>
    <p:extLst>
      <p:ext uri="{BB962C8B-B14F-4D97-AF65-F5344CB8AC3E}">
        <p14:creationId xmlns:p14="http://schemas.microsoft.com/office/powerpoint/2010/main" xmlns="" val="1893182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5632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721ABD78-7E54-4924-BB42-1E5B6DE29B7A}" type="slidenum">
              <a:rPr lang="en-US" smtClean="0"/>
              <a:pPr eaLnBrk="1" hangingPunct="1"/>
              <a:t>76</a:t>
            </a:fld>
            <a:endParaRPr lang="en-US" dirty="0" smtClean="0"/>
          </a:p>
        </p:txBody>
      </p:sp>
      <p:sp>
        <p:nvSpPr>
          <p:cNvPr id="56324" name="Rectangle 2"/>
          <p:cNvSpPr>
            <a:spLocks noGrp="1" noChangeArrowheads="1"/>
          </p:cNvSpPr>
          <p:nvPr>
            <p:ph type="title"/>
          </p:nvPr>
        </p:nvSpPr>
        <p:spPr/>
        <p:txBody>
          <a:bodyPr/>
          <a:lstStyle/>
          <a:p>
            <a:pPr eaLnBrk="1" hangingPunct="1"/>
            <a:r>
              <a:rPr lang="en-US" dirty="0" smtClean="0"/>
              <a:t>Installing a Floppy Drive</a:t>
            </a:r>
          </a:p>
        </p:txBody>
      </p:sp>
      <p:sp>
        <p:nvSpPr>
          <p:cNvPr id="56325" name="Rectangle 3"/>
          <p:cNvSpPr>
            <a:spLocks noGrp="1" noChangeArrowheads="1"/>
          </p:cNvSpPr>
          <p:nvPr>
            <p:ph type="body" idx="1"/>
          </p:nvPr>
        </p:nvSpPr>
        <p:spPr/>
        <p:txBody>
          <a:bodyPr/>
          <a:lstStyle/>
          <a:p>
            <a:pPr eaLnBrk="1" hangingPunct="1">
              <a:lnSpc>
                <a:spcPct val="90000"/>
              </a:lnSpc>
            </a:pPr>
            <a:r>
              <a:rPr lang="en-US" dirty="0" smtClean="0"/>
              <a:t>Install the drive in a bay as you would a hard drive</a:t>
            </a:r>
          </a:p>
          <a:p>
            <a:pPr eaLnBrk="1" hangingPunct="1">
              <a:lnSpc>
                <a:spcPct val="90000"/>
              </a:lnSpc>
            </a:pPr>
            <a:r>
              <a:rPr lang="en-US" dirty="0" smtClean="0"/>
              <a:t>Connect floppy drive data cable and power cord to motherboard</a:t>
            </a:r>
          </a:p>
          <a:p>
            <a:pPr lvl="1" eaLnBrk="1" hangingPunct="1">
              <a:lnSpc>
                <a:spcPct val="90000"/>
              </a:lnSpc>
            </a:pPr>
            <a:r>
              <a:rPr lang="en-US" dirty="0" smtClean="0"/>
              <a:t>If you connect the cable the wrong way, the drive light will stay lit and will not work</a:t>
            </a:r>
          </a:p>
          <a:p>
            <a:pPr lvl="1" eaLnBrk="1" hangingPunct="1">
              <a:lnSpc>
                <a:spcPct val="90000"/>
              </a:lnSpc>
            </a:pPr>
            <a:r>
              <a:rPr lang="en-US" dirty="0" smtClean="0"/>
              <a:t>Be sure the end of the cable with the twist connects to the drive and the other end to the motherboard</a:t>
            </a:r>
          </a:p>
          <a:p>
            <a:pPr eaLnBrk="1" hangingPunct="1">
              <a:lnSpc>
                <a:spcPct val="90000"/>
              </a:lnSpc>
            </a:pPr>
            <a:r>
              <a:rPr lang="en-US" dirty="0" smtClean="0"/>
              <a:t>Replace cover, turn on computer, and enter BIOS setup to verify installation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1"/>
          </p:nvPr>
        </p:nvSpPr>
        <p:spPr/>
        <p:txBody>
          <a:bodyPr/>
          <a:lstStyle/>
          <a:p>
            <a:pPr>
              <a:defRPr/>
            </a:pPr>
            <a:fld id="{2F79A8D1-0F3F-4BE5-A144-829776E772C2}" type="slidenum">
              <a:rPr lang="en-US"/>
              <a:pPr>
                <a:defRPr/>
              </a:pPr>
              <a:t>77</a:t>
            </a:fld>
            <a:endParaRPr lang="en-US"/>
          </a:p>
        </p:txBody>
      </p:sp>
      <p:sp>
        <p:nvSpPr>
          <p:cNvPr id="51204" name="Rectangle 2"/>
          <p:cNvSpPr>
            <a:spLocks noGrp="1" noChangeArrowheads="1"/>
          </p:cNvSpPr>
          <p:nvPr>
            <p:ph type="title"/>
          </p:nvPr>
        </p:nvSpPr>
        <p:spPr/>
        <p:txBody>
          <a:bodyPr/>
          <a:lstStyle/>
          <a:p>
            <a:pPr eaLnBrk="1" hangingPunct="1"/>
            <a:r>
              <a:rPr lang="en-CA" smtClean="0"/>
              <a:t>OEM          vs          Retail</a:t>
            </a:r>
          </a:p>
        </p:txBody>
      </p:sp>
      <p:sp>
        <p:nvSpPr>
          <p:cNvPr id="51205" name="Rectangle 4"/>
          <p:cNvSpPr>
            <a:spLocks noGrp="1" noChangeArrowheads="1"/>
          </p:cNvSpPr>
          <p:nvPr>
            <p:ph type="body" sz="half" idx="1"/>
          </p:nvPr>
        </p:nvSpPr>
        <p:spPr>
          <a:xfrm>
            <a:off x="533400" y="1371600"/>
            <a:ext cx="3962400" cy="3200400"/>
          </a:xfrm>
        </p:spPr>
        <p:txBody>
          <a:bodyPr/>
          <a:lstStyle/>
          <a:p>
            <a:pPr eaLnBrk="1" hangingPunct="1">
              <a:lnSpc>
                <a:spcPct val="90000"/>
              </a:lnSpc>
            </a:pPr>
            <a:r>
              <a:rPr lang="en-CA" sz="2200" dirty="0" smtClean="0"/>
              <a:t>Purchased in large lots by PC manufactures.</a:t>
            </a:r>
          </a:p>
          <a:p>
            <a:pPr eaLnBrk="1" hangingPunct="1">
              <a:lnSpc>
                <a:spcPct val="90000"/>
              </a:lnSpc>
            </a:pPr>
            <a:r>
              <a:rPr lang="en-CA" sz="2200" dirty="0" smtClean="0"/>
              <a:t>Sold as Drive + Jumpers</a:t>
            </a:r>
          </a:p>
          <a:p>
            <a:pPr eaLnBrk="1" hangingPunct="1">
              <a:lnSpc>
                <a:spcPct val="90000"/>
              </a:lnSpc>
            </a:pPr>
            <a:r>
              <a:rPr lang="en-CA" sz="2200" dirty="0" smtClean="0"/>
              <a:t>Disk manufacture does not sell a warranty to PC manufacture.</a:t>
            </a:r>
          </a:p>
          <a:p>
            <a:pPr eaLnBrk="1" hangingPunct="1">
              <a:lnSpc>
                <a:spcPct val="90000"/>
              </a:lnSpc>
            </a:pPr>
            <a:r>
              <a:rPr lang="en-CA" sz="2200" dirty="0" smtClean="0"/>
              <a:t>Cost is cheaper.</a:t>
            </a:r>
          </a:p>
          <a:p>
            <a:pPr eaLnBrk="1" hangingPunct="1">
              <a:lnSpc>
                <a:spcPct val="90000"/>
              </a:lnSpc>
            </a:pPr>
            <a:r>
              <a:rPr lang="en-CA" sz="2200" dirty="0" smtClean="0"/>
              <a:t>Warranty falls to the PC manufacture.</a:t>
            </a:r>
          </a:p>
          <a:p>
            <a:pPr eaLnBrk="1" hangingPunct="1">
              <a:lnSpc>
                <a:spcPct val="90000"/>
              </a:lnSpc>
            </a:pPr>
            <a:endParaRPr lang="en-CA" sz="2200" dirty="0" smtClean="0"/>
          </a:p>
        </p:txBody>
      </p:sp>
      <p:sp>
        <p:nvSpPr>
          <p:cNvPr id="51206" name="Rectangle 5"/>
          <p:cNvSpPr>
            <a:spLocks noGrp="1" noChangeArrowheads="1"/>
          </p:cNvSpPr>
          <p:nvPr>
            <p:ph type="body" sz="half" idx="2"/>
          </p:nvPr>
        </p:nvSpPr>
        <p:spPr>
          <a:xfrm>
            <a:off x="4648200" y="1371600"/>
            <a:ext cx="3962400" cy="3048000"/>
          </a:xfrm>
        </p:spPr>
        <p:txBody>
          <a:bodyPr/>
          <a:lstStyle/>
          <a:p>
            <a:pPr eaLnBrk="1" hangingPunct="1">
              <a:lnSpc>
                <a:spcPct val="90000"/>
              </a:lnSpc>
            </a:pPr>
            <a:r>
              <a:rPr lang="en-CA" sz="2200" smtClean="0"/>
              <a:t>Purchased in small lots, i.e. 1, by individuals or small PC shops.</a:t>
            </a:r>
          </a:p>
          <a:p>
            <a:pPr eaLnBrk="1" hangingPunct="1">
              <a:lnSpc>
                <a:spcPct val="90000"/>
              </a:lnSpc>
            </a:pPr>
            <a:r>
              <a:rPr lang="en-CA" sz="2200" smtClean="0"/>
              <a:t>Sold in a box, with cables, jumpers, instructions.</a:t>
            </a:r>
          </a:p>
          <a:p>
            <a:pPr eaLnBrk="1" hangingPunct="1">
              <a:lnSpc>
                <a:spcPct val="90000"/>
              </a:lnSpc>
            </a:pPr>
            <a:r>
              <a:rPr lang="en-CA" sz="2200" smtClean="0"/>
              <a:t>Costs more then OEM</a:t>
            </a:r>
          </a:p>
          <a:p>
            <a:pPr eaLnBrk="1" hangingPunct="1">
              <a:lnSpc>
                <a:spcPct val="90000"/>
              </a:lnSpc>
            </a:pPr>
            <a:r>
              <a:rPr lang="en-CA" sz="2200" smtClean="0"/>
              <a:t>Warranty is per manufacture.</a:t>
            </a:r>
          </a:p>
          <a:p>
            <a:pPr eaLnBrk="1" hangingPunct="1">
              <a:lnSpc>
                <a:spcPct val="90000"/>
              </a:lnSpc>
            </a:pPr>
            <a:endParaRPr lang="en-CA" sz="2200" smtClean="0"/>
          </a:p>
        </p:txBody>
      </p:sp>
      <p:sp>
        <p:nvSpPr>
          <p:cNvPr id="51207" name="Rectangle 8"/>
          <p:cNvSpPr>
            <a:spLocks noChangeArrowheads="1"/>
          </p:cNvSpPr>
          <p:nvPr/>
        </p:nvSpPr>
        <p:spPr bwMode="auto">
          <a:xfrm>
            <a:off x="533400" y="4648200"/>
            <a:ext cx="8077200" cy="1447800"/>
          </a:xfrm>
          <a:prstGeom prst="rect">
            <a:avLst/>
          </a:prstGeom>
          <a:noFill/>
          <a:ln w="9525">
            <a:noFill/>
            <a:miter lim="800000"/>
            <a:headEnd/>
            <a:tailEnd/>
          </a:ln>
        </p:spPr>
        <p:txBody>
          <a:bodyPr/>
          <a:lstStyle/>
          <a:p>
            <a:pPr marL="342900" indent="-342900">
              <a:spcBef>
                <a:spcPct val="20000"/>
              </a:spcBef>
              <a:buFontTx/>
              <a:buChar char="•"/>
            </a:pPr>
            <a:r>
              <a:rPr lang="en-CA" sz="2200">
                <a:solidFill>
                  <a:schemeClr val="tx1"/>
                </a:solidFill>
                <a:latin typeface="Arial" charset="0"/>
              </a:rPr>
              <a:t>Drives may or may not be marked as OEM, up to purchaser to ask the right question. </a:t>
            </a:r>
          </a:p>
          <a:p>
            <a:pPr marL="342900" indent="-342900">
              <a:spcBef>
                <a:spcPct val="20000"/>
              </a:spcBef>
              <a:buFontTx/>
              <a:buChar char="•"/>
            </a:pPr>
            <a:r>
              <a:rPr lang="en-CA" sz="2200">
                <a:solidFill>
                  <a:srgbClr val="222222"/>
                </a:solidFill>
                <a:latin typeface="Arial" charset="0"/>
              </a:rPr>
              <a:t>Gray market drives, those purchased as OEM, sold as Retail.</a:t>
            </a:r>
          </a:p>
          <a:p>
            <a:pPr marL="342900" indent="-342900">
              <a:spcBef>
                <a:spcPct val="20000"/>
              </a:spcBef>
              <a:buFontTx/>
              <a:buChar char="•"/>
            </a:pPr>
            <a:endParaRPr lang="en-CA" sz="2200">
              <a:solidFill>
                <a:srgbClr val="222222"/>
              </a:solidFill>
              <a:latin typeface="Arial" charset="0"/>
            </a:endParaRPr>
          </a:p>
        </p:txBody>
      </p:sp>
      <p:sp>
        <p:nvSpPr>
          <p:cNvPr id="51208" name="Line 9"/>
          <p:cNvSpPr>
            <a:spLocks noChangeShapeType="1"/>
          </p:cNvSpPr>
          <p:nvPr/>
        </p:nvSpPr>
        <p:spPr bwMode="auto">
          <a:xfrm>
            <a:off x="457200" y="4572000"/>
            <a:ext cx="8382000" cy="0"/>
          </a:xfrm>
          <a:prstGeom prst="line">
            <a:avLst/>
          </a:prstGeom>
          <a:noFill/>
          <a:ln w="19050">
            <a:solidFill>
              <a:srgbClr val="F83A14"/>
            </a:solidFill>
            <a:round/>
            <a:headEnd/>
            <a:tailEnd/>
          </a:ln>
        </p:spPr>
        <p:txBody>
          <a:bodyPr/>
          <a:lstStyle/>
          <a:p>
            <a:endParaRPr lang="en-CA"/>
          </a:p>
        </p:txBody>
      </p:sp>
      <p:sp>
        <p:nvSpPr>
          <p:cNvPr id="51209" name="Line 10"/>
          <p:cNvSpPr>
            <a:spLocks noChangeShapeType="1"/>
          </p:cNvSpPr>
          <p:nvPr/>
        </p:nvSpPr>
        <p:spPr bwMode="auto">
          <a:xfrm flipV="1">
            <a:off x="4572000" y="1447800"/>
            <a:ext cx="0" cy="3124200"/>
          </a:xfrm>
          <a:prstGeom prst="line">
            <a:avLst/>
          </a:prstGeom>
          <a:noFill/>
          <a:ln w="19050">
            <a:solidFill>
              <a:srgbClr val="F83A14"/>
            </a:solidFill>
            <a:round/>
            <a:headEnd/>
            <a:tailEnd/>
          </a:ln>
        </p:spPr>
        <p:txBody>
          <a:bodyPr/>
          <a:lstStyle/>
          <a:p>
            <a:endParaRPr lang="en-CA"/>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 Guide to Managing and Maintaining your PC, 6e</a:t>
            </a:r>
          </a:p>
        </p:txBody>
      </p:sp>
      <p:sp>
        <p:nvSpPr>
          <p:cNvPr id="5" name="Slide Number Placeholder 4"/>
          <p:cNvSpPr>
            <a:spLocks noGrp="1"/>
          </p:cNvSpPr>
          <p:nvPr>
            <p:ph type="sldNum" sz="quarter" idx="11"/>
          </p:nvPr>
        </p:nvSpPr>
        <p:spPr/>
        <p:txBody>
          <a:bodyPr/>
          <a:lstStyle/>
          <a:p>
            <a:pPr>
              <a:defRPr/>
            </a:pPr>
            <a:fld id="{5D71D66E-5C8D-44E4-A8A0-0F87BF89E938}" type="slidenum">
              <a:rPr lang="en-US"/>
              <a:pPr>
                <a:defRPr/>
              </a:pPr>
              <a:t>78</a:t>
            </a:fld>
            <a:endParaRPr lang="en-US"/>
          </a:p>
        </p:txBody>
      </p:sp>
      <p:sp>
        <p:nvSpPr>
          <p:cNvPr id="63492" name="Rectangle 2"/>
          <p:cNvSpPr>
            <a:spLocks noGrp="1" noChangeArrowheads="1"/>
          </p:cNvSpPr>
          <p:nvPr>
            <p:ph type="title"/>
          </p:nvPr>
        </p:nvSpPr>
        <p:spPr/>
        <p:txBody>
          <a:bodyPr/>
          <a:lstStyle/>
          <a:p>
            <a:pPr eaLnBrk="1" hangingPunct="1"/>
            <a:r>
              <a:rPr lang="en-US" smtClean="0"/>
              <a:t>Troubleshooting Hard Drives</a:t>
            </a:r>
          </a:p>
        </p:txBody>
      </p:sp>
      <p:sp>
        <p:nvSpPr>
          <p:cNvPr id="63493" name="Rectangle 3"/>
          <p:cNvSpPr>
            <a:spLocks noGrp="1" noChangeArrowheads="1"/>
          </p:cNvSpPr>
          <p:nvPr>
            <p:ph type="body" idx="1"/>
          </p:nvPr>
        </p:nvSpPr>
        <p:spPr/>
        <p:txBody>
          <a:bodyPr/>
          <a:lstStyle/>
          <a:p>
            <a:pPr eaLnBrk="1" hangingPunct="1"/>
            <a:r>
              <a:rPr lang="en-US" smtClean="0"/>
              <a:t>Problems occur before and after installation</a:t>
            </a:r>
          </a:p>
          <a:p>
            <a:pPr eaLnBrk="1" hangingPunct="1"/>
            <a:r>
              <a:rPr lang="en-US" smtClean="0"/>
              <a:t>Problems may be hardware or software related</a:t>
            </a:r>
          </a:p>
          <a:p>
            <a:pPr eaLnBrk="1" hangingPunct="1"/>
            <a:r>
              <a:rPr lang="en-US" smtClean="0"/>
              <a:t>Hardware-related problems will be addressed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 Guide to Managing and Maintaining your PC, 6e</a:t>
            </a:r>
          </a:p>
        </p:txBody>
      </p:sp>
      <p:sp>
        <p:nvSpPr>
          <p:cNvPr id="5" name="Slide Number Placeholder 4"/>
          <p:cNvSpPr>
            <a:spLocks noGrp="1"/>
          </p:cNvSpPr>
          <p:nvPr>
            <p:ph type="sldNum" sz="quarter" idx="11"/>
          </p:nvPr>
        </p:nvSpPr>
        <p:spPr/>
        <p:txBody>
          <a:bodyPr/>
          <a:lstStyle/>
          <a:p>
            <a:pPr>
              <a:defRPr/>
            </a:pPr>
            <a:fld id="{C3A740C6-CAE0-4DF8-9EAA-6F4C5650E5FB}" type="slidenum">
              <a:rPr lang="en-US"/>
              <a:pPr>
                <a:defRPr/>
              </a:pPr>
              <a:t>79</a:t>
            </a:fld>
            <a:endParaRPr lang="en-US"/>
          </a:p>
        </p:txBody>
      </p:sp>
      <p:sp>
        <p:nvSpPr>
          <p:cNvPr id="64516" name="Rectangle 2"/>
          <p:cNvSpPr>
            <a:spLocks noGrp="1" noChangeArrowheads="1"/>
          </p:cNvSpPr>
          <p:nvPr>
            <p:ph type="title"/>
          </p:nvPr>
        </p:nvSpPr>
        <p:spPr/>
        <p:txBody>
          <a:bodyPr/>
          <a:lstStyle/>
          <a:p>
            <a:pPr eaLnBrk="1" hangingPunct="1"/>
            <a:r>
              <a:rPr lang="en-US" smtClean="0"/>
              <a:t>Problems with Hard Drive Installations</a:t>
            </a:r>
          </a:p>
        </p:txBody>
      </p:sp>
      <p:sp>
        <p:nvSpPr>
          <p:cNvPr id="64517" name="Rectangle 3"/>
          <p:cNvSpPr>
            <a:spLocks noGrp="1" noChangeArrowheads="1"/>
          </p:cNvSpPr>
          <p:nvPr>
            <p:ph type="body" idx="1"/>
          </p:nvPr>
        </p:nvSpPr>
        <p:spPr>
          <a:xfrm>
            <a:off x="533400" y="1600200"/>
            <a:ext cx="8077200" cy="4648200"/>
          </a:xfrm>
        </p:spPr>
        <p:txBody>
          <a:bodyPr/>
          <a:lstStyle/>
          <a:p>
            <a:pPr eaLnBrk="1" hangingPunct="1"/>
            <a:r>
              <a:rPr lang="en-US" smtClean="0"/>
              <a:t>CMOS setup does not reflect new hard drive</a:t>
            </a:r>
          </a:p>
          <a:p>
            <a:pPr lvl="1" eaLnBrk="1" hangingPunct="1"/>
            <a:r>
              <a:rPr lang="en-US" smtClean="0"/>
              <a:t>Solution: Enable autodetection and reboot system</a:t>
            </a:r>
          </a:p>
          <a:p>
            <a:pPr eaLnBrk="1" hangingPunct="1"/>
            <a:r>
              <a:rPr lang="en-US" smtClean="0"/>
              <a:t>Error message: “ Hard drive not found.”</a:t>
            </a:r>
          </a:p>
          <a:p>
            <a:pPr lvl="1" eaLnBrk="1" hangingPunct="1"/>
            <a:r>
              <a:rPr lang="en-US" smtClean="0"/>
              <a:t>Reseat the data cable and reboot the PC</a:t>
            </a:r>
          </a:p>
          <a:p>
            <a:pPr eaLnBrk="1" hangingPunct="1"/>
            <a:r>
              <a:rPr lang="en-US" smtClean="0"/>
              <a:t>Error message: “No boot device available.”</a:t>
            </a:r>
          </a:p>
          <a:p>
            <a:pPr lvl="1" eaLnBrk="1" hangingPunct="1"/>
            <a:r>
              <a:rPr lang="en-US" smtClean="0"/>
              <a:t>Insert bootable disk and restart the machine</a:t>
            </a:r>
          </a:p>
          <a:p>
            <a:pPr eaLnBrk="1" hangingPunct="1"/>
            <a:r>
              <a:rPr lang="en-US" smtClean="0"/>
              <a:t>Error message 601 appears on the screen</a:t>
            </a:r>
          </a:p>
          <a:p>
            <a:pPr lvl="1" eaLnBrk="1" hangingPunct="1"/>
            <a:r>
              <a:rPr lang="en-US" smtClean="0"/>
              <a:t>Connect the power cord to the floppy disk drive</a:t>
            </a:r>
          </a:p>
          <a:p>
            <a:pPr eaLnBrk="1" hangingPunct="1"/>
            <a:r>
              <a:rPr lang="en-US" smtClean="0"/>
              <a:t>Error message: “Hard drive not present”</a:t>
            </a:r>
          </a:p>
          <a:p>
            <a:pPr lvl="1" eaLnBrk="1" hangingPunct="1"/>
            <a:r>
              <a:rPr lang="en-US" smtClean="0"/>
              <a:t>Restore jumpers to their original state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endParaRPr lang="en-US" dirty="0"/>
          </a:p>
        </p:txBody>
      </p:sp>
      <p:sp>
        <p:nvSpPr>
          <p:cNvPr id="5" name="Slide Number Placeholder 2"/>
          <p:cNvSpPr>
            <a:spLocks noGrp="1"/>
          </p:cNvSpPr>
          <p:nvPr>
            <p:ph type="sldNum" sz="quarter" idx="11"/>
          </p:nvPr>
        </p:nvSpPr>
        <p:spPr/>
        <p:txBody>
          <a:bodyPr/>
          <a:lstStyle/>
          <a:p>
            <a:pPr>
              <a:defRPr/>
            </a:pPr>
            <a:fld id="{87A893E9-18D1-4E7C-AE95-A05A0E481D46}" type="slidenum">
              <a:rPr lang="en-US"/>
              <a:pPr>
                <a:defRPr/>
              </a:pPr>
              <a:t>8</a:t>
            </a:fld>
            <a:endParaRPr lang="en-US"/>
          </a:p>
        </p:txBody>
      </p:sp>
      <p:pic>
        <p:nvPicPr>
          <p:cNvPr id="8196" name="Picture 6" descr="C08F004"/>
          <p:cNvPicPr>
            <a:picLocks noChangeAspect="1" noChangeArrowheads="1"/>
          </p:cNvPicPr>
          <p:nvPr/>
        </p:nvPicPr>
        <p:blipFill>
          <a:blip r:embed="rId2" cstate="print"/>
          <a:srcRect/>
          <a:stretch>
            <a:fillRect/>
          </a:stretch>
        </p:blipFill>
        <p:spPr bwMode="auto">
          <a:xfrm>
            <a:off x="3048000" y="1600200"/>
            <a:ext cx="3071813" cy="2792413"/>
          </a:xfrm>
          <a:prstGeom prst="rect">
            <a:avLst/>
          </a:prstGeom>
          <a:noFill/>
          <a:ln w="9525">
            <a:noFill/>
            <a:miter lim="800000"/>
            <a:headEnd/>
            <a:tailEnd/>
          </a:ln>
        </p:spPr>
      </p:pic>
      <p:sp>
        <p:nvSpPr>
          <p:cNvPr id="8197" name="Rectangle 7"/>
          <p:cNvSpPr>
            <a:spLocks noChangeArrowheads="1"/>
          </p:cNvSpPr>
          <p:nvPr/>
        </p:nvSpPr>
        <p:spPr bwMode="auto">
          <a:xfrm>
            <a:off x="0" y="4949825"/>
            <a:ext cx="9036050" cy="366713"/>
          </a:xfrm>
          <a:prstGeom prst="rect">
            <a:avLst/>
          </a:prstGeom>
          <a:noFill/>
          <a:ln w="9525">
            <a:noFill/>
            <a:miter lim="800000"/>
            <a:headEnd/>
            <a:tailEnd/>
          </a:ln>
        </p:spPr>
        <p:txBody>
          <a:bodyPr>
            <a:spAutoFit/>
          </a:bodyPr>
          <a:lstStyle/>
          <a:p>
            <a:pPr algn="ctr"/>
            <a:r>
              <a:rPr lang="en-US" sz="1800" b="1">
                <a:solidFill>
                  <a:srgbClr val="222222"/>
                </a:solidFill>
                <a:latin typeface="Arial" charset="0"/>
              </a:rPr>
              <a:t>Figure 8-4 </a:t>
            </a:r>
            <a:r>
              <a:rPr lang="en-US" sz="1800">
                <a:solidFill>
                  <a:srgbClr val="222222"/>
                </a:solidFill>
                <a:latin typeface="Arial" charset="0"/>
              </a:rPr>
              <a:t>3 1 -inch, high-density floppy disk showing tracks and sectors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 Guide to Managing and Maintaining your PC, 6e</a:t>
            </a:r>
          </a:p>
        </p:txBody>
      </p:sp>
      <p:sp>
        <p:nvSpPr>
          <p:cNvPr id="5" name="Slide Number Placeholder 4"/>
          <p:cNvSpPr>
            <a:spLocks noGrp="1"/>
          </p:cNvSpPr>
          <p:nvPr>
            <p:ph type="sldNum" sz="quarter" idx="11"/>
          </p:nvPr>
        </p:nvSpPr>
        <p:spPr/>
        <p:txBody>
          <a:bodyPr/>
          <a:lstStyle/>
          <a:p>
            <a:pPr>
              <a:defRPr/>
            </a:pPr>
            <a:fld id="{CB8DBF3D-B2F1-43D6-B1B5-54DD58464A03}" type="slidenum">
              <a:rPr lang="en-US"/>
              <a:pPr>
                <a:defRPr/>
              </a:pPr>
              <a:t>80</a:t>
            </a:fld>
            <a:endParaRPr lang="en-US"/>
          </a:p>
        </p:txBody>
      </p:sp>
      <p:sp>
        <p:nvSpPr>
          <p:cNvPr id="65540" name="Rectangle 2"/>
          <p:cNvSpPr>
            <a:spLocks noGrp="1" noChangeArrowheads="1"/>
          </p:cNvSpPr>
          <p:nvPr>
            <p:ph type="title"/>
          </p:nvPr>
        </p:nvSpPr>
        <p:spPr>
          <a:xfrm>
            <a:off x="533400" y="381000"/>
            <a:ext cx="8077200" cy="1295400"/>
          </a:xfrm>
        </p:spPr>
        <p:txBody>
          <a:bodyPr/>
          <a:lstStyle/>
          <a:p>
            <a:pPr eaLnBrk="1" hangingPunct="1"/>
            <a:r>
              <a:rPr lang="en-US" smtClean="0"/>
              <a:t>Problems with Hard Drive Installations (continued)</a:t>
            </a:r>
          </a:p>
        </p:txBody>
      </p:sp>
      <p:sp>
        <p:nvSpPr>
          <p:cNvPr id="65541" name="Rectangle 3"/>
          <p:cNvSpPr>
            <a:spLocks noGrp="1" noChangeArrowheads="1"/>
          </p:cNvSpPr>
          <p:nvPr>
            <p:ph type="body" idx="1"/>
          </p:nvPr>
        </p:nvSpPr>
        <p:spPr>
          <a:xfrm>
            <a:off x="457200" y="1752600"/>
            <a:ext cx="8229600" cy="4648200"/>
          </a:xfrm>
        </p:spPr>
        <p:txBody>
          <a:bodyPr/>
          <a:lstStyle/>
          <a:p>
            <a:pPr eaLnBrk="1" hangingPunct="1"/>
            <a:r>
              <a:rPr lang="en-US" smtClean="0"/>
              <a:t>Things to check if CMOS setup does not show drive</a:t>
            </a:r>
          </a:p>
          <a:p>
            <a:pPr lvl="1" eaLnBrk="1" hangingPunct="1"/>
            <a:r>
              <a:rPr lang="en-US" smtClean="0"/>
              <a:t>Does your system BIOS recognize large drives? </a:t>
            </a:r>
          </a:p>
          <a:p>
            <a:pPr lvl="1" eaLnBrk="1" hangingPunct="1"/>
            <a:r>
              <a:rPr lang="en-US" smtClean="0"/>
              <a:t>Is autodetection correctly configured in CMOS setup?</a:t>
            </a:r>
          </a:p>
          <a:p>
            <a:pPr lvl="1" eaLnBrk="1" hangingPunct="1"/>
            <a:r>
              <a:rPr lang="en-US" smtClean="0"/>
              <a:t>Are the jumpers on the drive set correctly?</a:t>
            </a:r>
          </a:p>
          <a:p>
            <a:pPr lvl="1" eaLnBrk="1" hangingPunct="1"/>
            <a:r>
              <a:rPr lang="en-US" smtClean="0"/>
              <a:t>Are the power cord and data cable connected? </a:t>
            </a:r>
          </a:p>
          <a:p>
            <a:pPr lvl="1" eaLnBrk="1" hangingPunct="1"/>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 Guide to Managing and Maintaining your PC, 6e</a:t>
            </a:r>
          </a:p>
        </p:txBody>
      </p:sp>
      <p:sp>
        <p:nvSpPr>
          <p:cNvPr id="5" name="Slide Number Placeholder 4"/>
          <p:cNvSpPr>
            <a:spLocks noGrp="1"/>
          </p:cNvSpPr>
          <p:nvPr>
            <p:ph type="sldNum" sz="quarter" idx="11"/>
          </p:nvPr>
        </p:nvSpPr>
        <p:spPr/>
        <p:txBody>
          <a:bodyPr/>
          <a:lstStyle/>
          <a:p>
            <a:pPr>
              <a:defRPr/>
            </a:pPr>
            <a:fld id="{E8FE975B-9F06-44A9-B884-E844B1B7C846}" type="slidenum">
              <a:rPr lang="en-US"/>
              <a:pPr>
                <a:defRPr/>
              </a:pPr>
              <a:t>81</a:t>
            </a:fld>
            <a:endParaRPr lang="en-US"/>
          </a:p>
        </p:txBody>
      </p:sp>
      <p:sp>
        <p:nvSpPr>
          <p:cNvPr id="66564" name="Rectangle 2"/>
          <p:cNvSpPr>
            <a:spLocks noGrp="1" noChangeArrowheads="1"/>
          </p:cNvSpPr>
          <p:nvPr>
            <p:ph type="title"/>
          </p:nvPr>
        </p:nvSpPr>
        <p:spPr>
          <a:xfrm>
            <a:off x="533400" y="381000"/>
            <a:ext cx="8077200" cy="1219200"/>
          </a:xfrm>
        </p:spPr>
        <p:txBody>
          <a:bodyPr/>
          <a:lstStyle/>
          <a:p>
            <a:pPr eaLnBrk="1" hangingPunct="1"/>
            <a:r>
              <a:rPr lang="en-US" smtClean="0"/>
              <a:t>How to Approach a Hard Drive Problem After the Installation </a:t>
            </a:r>
          </a:p>
        </p:txBody>
      </p:sp>
      <p:sp>
        <p:nvSpPr>
          <p:cNvPr id="66565" name="Rectangle 3"/>
          <p:cNvSpPr>
            <a:spLocks noGrp="1" noChangeArrowheads="1"/>
          </p:cNvSpPr>
          <p:nvPr>
            <p:ph type="body" idx="1"/>
          </p:nvPr>
        </p:nvSpPr>
        <p:spPr/>
        <p:txBody>
          <a:bodyPr/>
          <a:lstStyle/>
          <a:p>
            <a:pPr eaLnBrk="1" hangingPunct="1"/>
            <a:r>
              <a:rPr lang="en-US" smtClean="0"/>
              <a:t>Some post-installation problems </a:t>
            </a:r>
          </a:p>
          <a:p>
            <a:pPr lvl="1" eaLnBrk="1" hangingPunct="1"/>
            <a:r>
              <a:rPr lang="en-US" smtClean="0"/>
              <a:t>Corrupted data files</a:t>
            </a:r>
          </a:p>
          <a:p>
            <a:pPr lvl="1" eaLnBrk="1" hangingPunct="1"/>
            <a:r>
              <a:rPr lang="en-US" smtClean="0"/>
              <a:t>A corrupted Windows installation</a:t>
            </a:r>
          </a:p>
          <a:p>
            <a:pPr lvl="1" eaLnBrk="1" hangingPunct="1"/>
            <a:r>
              <a:rPr lang="en-US" smtClean="0"/>
              <a:t>A hardware issue preventing system from booting</a:t>
            </a:r>
          </a:p>
          <a:p>
            <a:pPr eaLnBrk="1" hangingPunct="1"/>
            <a:r>
              <a:rPr lang="en-US" smtClean="0"/>
              <a:t>Preparation steps</a:t>
            </a:r>
          </a:p>
          <a:p>
            <a:pPr lvl="1" eaLnBrk="1" hangingPunct="1"/>
            <a:r>
              <a:rPr lang="en-US" smtClean="0"/>
              <a:t>Start with the end user: conduct an interview</a:t>
            </a:r>
          </a:p>
          <a:p>
            <a:pPr lvl="1" eaLnBrk="1" hangingPunct="1"/>
            <a:r>
              <a:rPr lang="en-US" smtClean="0"/>
              <a:t>Prioritize what you have learned </a:t>
            </a:r>
          </a:p>
          <a:p>
            <a:pPr lvl="2" eaLnBrk="1" hangingPunct="1"/>
            <a:r>
              <a:rPr lang="en-US" smtClean="0"/>
              <a:t>Example: make data backup your first priority</a:t>
            </a:r>
          </a:p>
          <a:p>
            <a:pPr lvl="1" eaLnBrk="1" hangingPunct="1"/>
            <a:r>
              <a:rPr lang="en-US" smtClean="0"/>
              <a:t>Be aware of available resources</a:t>
            </a:r>
          </a:p>
          <a:p>
            <a:pPr lvl="2" eaLnBrk="1" hangingPunct="1"/>
            <a:r>
              <a:rPr lang="en-US" smtClean="0"/>
              <a:t>Examples: documentation, Internet, Technical Support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 Guide to Managing and Maintaining your PC, 6e</a:t>
            </a:r>
          </a:p>
        </p:txBody>
      </p:sp>
      <p:sp>
        <p:nvSpPr>
          <p:cNvPr id="5" name="Slide Number Placeholder 4"/>
          <p:cNvSpPr>
            <a:spLocks noGrp="1"/>
          </p:cNvSpPr>
          <p:nvPr>
            <p:ph type="sldNum" sz="quarter" idx="11"/>
          </p:nvPr>
        </p:nvSpPr>
        <p:spPr/>
        <p:txBody>
          <a:bodyPr/>
          <a:lstStyle/>
          <a:p>
            <a:pPr>
              <a:defRPr/>
            </a:pPr>
            <a:fld id="{1DC9ED03-9F8E-4AF3-933C-5C563888E1C2}" type="slidenum">
              <a:rPr lang="en-US"/>
              <a:pPr>
                <a:defRPr/>
              </a:pPr>
              <a:t>82</a:t>
            </a:fld>
            <a:endParaRPr lang="en-US"/>
          </a:p>
        </p:txBody>
      </p:sp>
      <p:sp>
        <p:nvSpPr>
          <p:cNvPr id="67588" name="Rectangle 2"/>
          <p:cNvSpPr>
            <a:spLocks noGrp="1" noChangeArrowheads="1"/>
          </p:cNvSpPr>
          <p:nvPr>
            <p:ph type="title"/>
          </p:nvPr>
        </p:nvSpPr>
        <p:spPr/>
        <p:txBody>
          <a:bodyPr/>
          <a:lstStyle/>
          <a:p>
            <a:pPr eaLnBrk="1" hangingPunct="1"/>
            <a:r>
              <a:rPr lang="en-US" smtClean="0"/>
              <a:t>Hard Drive Hardware Problems</a:t>
            </a:r>
          </a:p>
        </p:txBody>
      </p:sp>
      <p:sp>
        <p:nvSpPr>
          <p:cNvPr id="67589" name="Rectangle 3"/>
          <p:cNvSpPr>
            <a:spLocks noGrp="1" noChangeArrowheads="1"/>
          </p:cNvSpPr>
          <p:nvPr>
            <p:ph type="body" idx="1"/>
          </p:nvPr>
        </p:nvSpPr>
        <p:spPr>
          <a:xfrm>
            <a:off x="533400" y="1676400"/>
            <a:ext cx="8229600" cy="4572000"/>
          </a:xfrm>
        </p:spPr>
        <p:txBody>
          <a:bodyPr/>
          <a:lstStyle/>
          <a:p>
            <a:pPr eaLnBrk="1" hangingPunct="1"/>
            <a:r>
              <a:rPr lang="en-US" smtClean="0"/>
              <a:t>Causes of problems present during boot:</a:t>
            </a:r>
          </a:p>
          <a:p>
            <a:pPr lvl="1" eaLnBrk="1" hangingPunct="1"/>
            <a:r>
              <a:rPr lang="en-US" smtClean="0"/>
              <a:t>Hard drive subsystem</a:t>
            </a:r>
          </a:p>
          <a:p>
            <a:pPr lvl="1" eaLnBrk="1" hangingPunct="1"/>
            <a:r>
              <a:rPr lang="en-US" smtClean="0"/>
              <a:t>Partition table </a:t>
            </a:r>
          </a:p>
          <a:p>
            <a:pPr lvl="1" eaLnBrk="1" hangingPunct="1"/>
            <a:r>
              <a:rPr lang="en-US" smtClean="0"/>
              <a:t>File system on the drive </a:t>
            </a:r>
          </a:p>
          <a:p>
            <a:pPr lvl="1" eaLnBrk="1" hangingPunct="1"/>
            <a:r>
              <a:rPr lang="en-US" smtClean="0"/>
              <a:t>Files required for the OS to boot</a:t>
            </a:r>
          </a:p>
          <a:p>
            <a:pPr eaLnBrk="1" hangingPunct="1"/>
            <a:r>
              <a:rPr lang="en-US" smtClean="0"/>
              <a:t>Some things to do if POST reveals problem </a:t>
            </a:r>
          </a:p>
          <a:p>
            <a:pPr lvl="1" eaLnBrk="1" hangingPunct="1"/>
            <a:r>
              <a:rPr lang="en-US" smtClean="0"/>
              <a:t>Check the jumper settings on the drive</a:t>
            </a:r>
          </a:p>
          <a:p>
            <a:pPr lvl="1" eaLnBrk="1" hangingPunct="1"/>
            <a:r>
              <a:rPr lang="en-US" smtClean="0"/>
              <a:t>Check the cable for frayed edges or other damage</a:t>
            </a:r>
          </a:p>
          <a:p>
            <a:pPr lvl="1" eaLnBrk="1" hangingPunct="1"/>
            <a:r>
              <a:rPr lang="en-US" smtClean="0"/>
              <a:t>Try booting from another media; e.g. setup CD</a:t>
            </a:r>
          </a:p>
          <a:p>
            <a:pPr lvl="1" eaLnBrk="1" hangingPunct="1"/>
            <a:r>
              <a:rPr lang="en-US" smtClean="0"/>
              <a:t>Check manufacturer Web site for diagnostic software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 Guide to Managing and Maintaining your PC, 6e</a:t>
            </a:r>
          </a:p>
        </p:txBody>
      </p:sp>
      <p:sp>
        <p:nvSpPr>
          <p:cNvPr id="5" name="Slide Number Placeholder 4"/>
          <p:cNvSpPr>
            <a:spLocks noGrp="1"/>
          </p:cNvSpPr>
          <p:nvPr>
            <p:ph type="sldNum" sz="quarter" idx="11"/>
          </p:nvPr>
        </p:nvSpPr>
        <p:spPr/>
        <p:txBody>
          <a:bodyPr/>
          <a:lstStyle/>
          <a:p>
            <a:pPr>
              <a:defRPr/>
            </a:pPr>
            <a:fld id="{0C6B8B74-EF69-4EDE-B38F-8F8F700A8D49}" type="slidenum">
              <a:rPr lang="en-US"/>
              <a:pPr>
                <a:defRPr/>
              </a:pPr>
              <a:t>83</a:t>
            </a:fld>
            <a:endParaRPr lang="en-US"/>
          </a:p>
        </p:txBody>
      </p:sp>
      <p:sp>
        <p:nvSpPr>
          <p:cNvPr id="68612" name="Rectangle 2"/>
          <p:cNvSpPr>
            <a:spLocks noGrp="1" noChangeArrowheads="1"/>
          </p:cNvSpPr>
          <p:nvPr>
            <p:ph type="title"/>
          </p:nvPr>
        </p:nvSpPr>
        <p:spPr>
          <a:xfrm>
            <a:off x="533400" y="381000"/>
            <a:ext cx="8077200" cy="1219200"/>
          </a:xfrm>
        </p:spPr>
        <p:txBody>
          <a:bodyPr/>
          <a:lstStyle/>
          <a:p>
            <a:pPr eaLnBrk="1" hangingPunct="1"/>
            <a:r>
              <a:rPr lang="en-US" smtClean="0"/>
              <a:t>Hard Drive Hardware Problems (continued)</a:t>
            </a:r>
          </a:p>
        </p:txBody>
      </p:sp>
      <p:sp>
        <p:nvSpPr>
          <p:cNvPr id="68613" name="Rectangle 3"/>
          <p:cNvSpPr>
            <a:spLocks noGrp="1" noChangeArrowheads="1"/>
          </p:cNvSpPr>
          <p:nvPr>
            <p:ph type="body" idx="1"/>
          </p:nvPr>
        </p:nvSpPr>
        <p:spPr>
          <a:xfrm>
            <a:off x="533400" y="1676400"/>
            <a:ext cx="8229600" cy="4572000"/>
          </a:xfrm>
        </p:spPr>
        <p:txBody>
          <a:bodyPr/>
          <a:lstStyle/>
          <a:p>
            <a:pPr eaLnBrk="1" hangingPunct="1"/>
            <a:r>
              <a:rPr lang="en-US" smtClean="0"/>
              <a:t>Bumps are bad </a:t>
            </a:r>
          </a:p>
          <a:p>
            <a:pPr lvl="1" eaLnBrk="1" hangingPunct="1"/>
            <a:r>
              <a:rPr lang="en-US" smtClean="0"/>
              <a:t>A scratched surface may cause a hard drive crash</a:t>
            </a:r>
          </a:p>
          <a:p>
            <a:pPr lvl="1" eaLnBrk="1" hangingPunct="1"/>
            <a:r>
              <a:rPr lang="en-US" smtClean="0"/>
              <a:t>Data may be recovered, even if drive is inaccessible</a:t>
            </a:r>
          </a:p>
          <a:p>
            <a:pPr eaLnBrk="1" hangingPunct="1"/>
            <a:r>
              <a:rPr lang="en-US" smtClean="0"/>
              <a:t>Invalid drive or drive specification</a:t>
            </a:r>
          </a:p>
          <a:p>
            <a:pPr lvl="1" eaLnBrk="1" hangingPunct="1"/>
            <a:r>
              <a:rPr lang="en-US" smtClean="0"/>
              <a:t>System BIOS cannot read partition table information</a:t>
            </a:r>
          </a:p>
          <a:p>
            <a:pPr lvl="1" eaLnBrk="1" hangingPunct="1"/>
            <a:r>
              <a:rPr lang="en-US" smtClean="0"/>
              <a:t>Boot from recovery CD and check partition table</a:t>
            </a:r>
          </a:p>
          <a:p>
            <a:pPr lvl="1" eaLnBrk="1" hangingPunct="1"/>
            <a:r>
              <a:rPr lang="en-US" smtClean="0"/>
              <a:t>To be covered in later chapters</a:t>
            </a:r>
          </a:p>
          <a:p>
            <a:pPr eaLnBrk="1" hangingPunct="1"/>
            <a:r>
              <a:rPr lang="en-US" smtClean="0"/>
              <a:t>Bad sector errors</a:t>
            </a:r>
          </a:p>
          <a:p>
            <a:pPr lvl="1" eaLnBrk="1" hangingPunct="1"/>
            <a:r>
              <a:rPr lang="en-US" smtClean="0"/>
              <a:t>Problem due to fading tracks and sectors</a:t>
            </a:r>
          </a:p>
          <a:p>
            <a:pPr lvl="1" eaLnBrk="1" hangingPunct="1"/>
            <a:r>
              <a:rPr lang="en-US" smtClean="0"/>
              <a:t>Solution: replace the drive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6861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D551B530-E574-4C44-9AF7-F9CDA931F58D}" type="slidenum">
              <a:rPr lang="en-US" smtClean="0"/>
              <a:pPr eaLnBrk="1" hangingPunct="1"/>
              <a:t>84</a:t>
            </a:fld>
            <a:endParaRPr lang="en-US" dirty="0" smtClean="0"/>
          </a:p>
        </p:txBody>
      </p:sp>
      <p:sp>
        <p:nvSpPr>
          <p:cNvPr id="68612" name="Rectangle 2"/>
          <p:cNvSpPr>
            <a:spLocks noGrp="1" noChangeArrowheads="1"/>
          </p:cNvSpPr>
          <p:nvPr>
            <p:ph type="title"/>
          </p:nvPr>
        </p:nvSpPr>
        <p:spPr/>
        <p:txBody>
          <a:bodyPr/>
          <a:lstStyle/>
          <a:p>
            <a:pPr eaLnBrk="1" hangingPunct="1"/>
            <a:r>
              <a:rPr lang="en-US" dirty="0" smtClean="0"/>
              <a:t>Summary</a:t>
            </a:r>
          </a:p>
        </p:txBody>
      </p:sp>
      <p:sp>
        <p:nvSpPr>
          <p:cNvPr id="68613" name="Rectangle 3"/>
          <p:cNvSpPr>
            <a:spLocks noGrp="1" noChangeArrowheads="1"/>
          </p:cNvSpPr>
          <p:nvPr>
            <p:ph type="body" idx="1"/>
          </p:nvPr>
        </p:nvSpPr>
        <p:spPr/>
        <p:txBody>
          <a:bodyPr/>
          <a:lstStyle/>
          <a:p>
            <a:pPr eaLnBrk="1" hangingPunct="1"/>
            <a:r>
              <a:rPr lang="en-US" dirty="0" smtClean="0"/>
              <a:t>A hard disk drive (HDD) comes in 3.5” for desktop and 2.5” for laptops</a:t>
            </a:r>
          </a:p>
          <a:p>
            <a:pPr eaLnBrk="1" hangingPunct="1"/>
            <a:r>
              <a:rPr lang="en-US" dirty="0" smtClean="0"/>
              <a:t>A hard drive can be magnetic, solid-state, or hybrid</a:t>
            </a:r>
          </a:p>
          <a:p>
            <a:pPr eaLnBrk="1" hangingPunct="1"/>
            <a:r>
              <a:rPr lang="en-US" dirty="0" smtClean="0"/>
              <a:t>Most hard drives use the ATA interface standards</a:t>
            </a:r>
          </a:p>
          <a:p>
            <a:pPr eaLnBrk="1" hangingPunct="1"/>
            <a:r>
              <a:rPr lang="en-US" dirty="0" smtClean="0"/>
              <a:t>Two ATA categories are parallel ATA and serial ATA</a:t>
            </a:r>
          </a:p>
          <a:p>
            <a:pPr eaLnBrk="1" hangingPunct="1"/>
            <a:r>
              <a:rPr lang="en-US" dirty="0" smtClean="0"/>
              <a:t>S.M.A.R.T is a self-monitoring technology whereby the BIOS monitors the health of a hard drive</a:t>
            </a:r>
          </a:p>
          <a:p>
            <a:pPr eaLnBrk="1" hangingPunct="1"/>
            <a:r>
              <a:rPr lang="en-US" dirty="0" smtClean="0"/>
              <a:t>SCSI interface standards include narrow and wide SCSI and can use a variety of cables and connectors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r>
              <a:rPr lang="en-US" dirty="0" smtClean="0"/>
              <a:t>A+ Guide to Hardware, Sixth Edition</a:t>
            </a:r>
          </a:p>
        </p:txBody>
      </p:sp>
      <p:sp>
        <p:nvSpPr>
          <p:cNvPr id="6963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554B9AF8-EE0A-480B-AE53-F9847378CB95}" type="slidenum">
              <a:rPr lang="en-US" smtClean="0"/>
              <a:pPr eaLnBrk="1" hangingPunct="1"/>
              <a:t>85</a:t>
            </a:fld>
            <a:endParaRPr lang="en-US" dirty="0" smtClean="0"/>
          </a:p>
        </p:txBody>
      </p:sp>
      <p:sp>
        <p:nvSpPr>
          <p:cNvPr id="69636" name="Rectangle 2"/>
          <p:cNvSpPr>
            <a:spLocks noGrp="1" noChangeArrowheads="1"/>
          </p:cNvSpPr>
          <p:nvPr>
            <p:ph type="title"/>
          </p:nvPr>
        </p:nvSpPr>
        <p:spPr/>
        <p:txBody>
          <a:bodyPr/>
          <a:lstStyle/>
          <a:p>
            <a:pPr eaLnBrk="1" hangingPunct="1"/>
            <a:r>
              <a:rPr lang="en-US" dirty="0" smtClean="0"/>
              <a:t>Summary</a:t>
            </a:r>
          </a:p>
        </p:txBody>
      </p:sp>
      <p:sp>
        <p:nvSpPr>
          <p:cNvPr id="69637" name="Rectangle 3"/>
          <p:cNvSpPr>
            <a:spLocks noGrp="1" noChangeArrowheads="1"/>
          </p:cNvSpPr>
          <p:nvPr>
            <p:ph type="body" idx="1"/>
          </p:nvPr>
        </p:nvSpPr>
        <p:spPr/>
        <p:txBody>
          <a:bodyPr/>
          <a:lstStyle/>
          <a:p>
            <a:pPr eaLnBrk="1" hangingPunct="1">
              <a:lnSpc>
                <a:spcPct val="90000"/>
              </a:lnSpc>
            </a:pPr>
            <a:r>
              <a:rPr lang="en-US" dirty="0" smtClean="0"/>
              <a:t>When selecting a hard drive, consider storage capacity, technology, spindle speed, interface standard, and buffer size</a:t>
            </a:r>
          </a:p>
          <a:p>
            <a:pPr eaLnBrk="1" hangingPunct="1">
              <a:lnSpc>
                <a:spcPct val="90000"/>
              </a:lnSpc>
            </a:pPr>
            <a:r>
              <a:rPr lang="en-US" dirty="0" smtClean="0"/>
              <a:t>SATA drives require no configuration and are installed using a power cord and a data cable</a:t>
            </a:r>
          </a:p>
          <a:p>
            <a:pPr eaLnBrk="1" hangingPunct="1">
              <a:lnSpc>
                <a:spcPct val="90000"/>
              </a:lnSpc>
            </a:pPr>
            <a:r>
              <a:rPr lang="en-US" dirty="0" smtClean="0"/>
              <a:t>PATA drives require you to set a jumper to determine if the drive will be the single drive, master, or slave on a single cable</a:t>
            </a:r>
          </a:p>
          <a:p>
            <a:pPr eaLnBrk="1" hangingPunct="1">
              <a:lnSpc>
                <a:spcPct val="90000"/>
              </a:lnSpc>
            </a:pPr>
            <a:r>
              <a:rPr lang="en-US" dirty="0" smtClean="0"/>
              <a:t>RAID technology uses an array of hard drives to provide fault tolerance and/or improvement in performance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Hardware RAID is implemented using the motherboard BIOS or a RAID controller card</a:t>
            </a:r>
          </a:p>
          <a:p>
            <a:r>
              <a:rPr lang="en-US" dirty="0" smtClean="0"/>
              <a:t>Software RAID is implemented in Windows</a:t>
            </a:r>
          </a:p>
          <a:p>
            <a:r>
              <a:rPr lang="en-US" dirty="0" smtClean="0"/>
              <a:t>Tape drives are an inexpensive way to back up an entire hard drive or portions of it</a:t>
            </a:r>
          </a:p>
          <a:p>
            <a:r>
              <a:rPr lang="en-US" dirty="0" smtClean="0"/>
              <a:t>Today’s floppy disks are 3.5” high-density disks that hold 1.44 MB of data</a:t>
            </a:r>
          </a:p>
          <a:p>
            <a:r>
              <a:rPr lang="en-US" dirty="0" smtClean="0"/>
              <a:t>After a floppy disk drive is installed, you must configure the drive in BIOS setup </a:t>
            </a:r>
            <a:endParaRPr lang="en-US" dirty="0"/>
          </a:p>
        </p:txBody>
      </p:sp>
      <p:sp>
        <p:nvSpPr>
          <p:cNvPr id="4" name="Footer Placeholder 3"/>
          <p:cNvSpPr>
            <a:spLocks noGrp="1"/>
          </p:cNvSpPr>
          <p:nvPr>
            <p:ph type="ftr" sz="quarter" idx="10"/>
          </p:nvPr>
        </p:nvSpPr>
        <p:spPr/>
        <p:txBody>
          <a:bodyPr/>
          <a:lstStyle/>
          <a:p>
            <a:pPr>
              <a:defRPr/>
            </a:pPr>
            <a:r>
              <a:rPr lang="en-US" dirty="0" smtClean="0"/>
              <a:t>A+ Guide to Hardware, Sixth Edition</a:t>
            </a:r>
            <a:endParaRPr lang="en-US" dirty="0"/>
          </a:p>
        </p:txBody>
      </p:sp>
      <p:sp>
        <p:nvSpPr>
          <p:cNvPr id="5" name="Slide Number Placeholder 4"/>
          <p:cNvSpPr>
            <a:spLocks noGrp="1"/>
          </p:cNvSpPr>
          <p:nvPr>
            <p:ph type="sldNum" sz="quarter" idx="11"/>
          </p:nvPr>
        </p:nvSpPr>
        <p:spPr/>
        <p:txBody>
          <a:bodyPr/>
          <a:lstStyle/>
          <a:p>
            <a:pPr>
              <a:defRPr/>
            </a:pPr>
            <a:fld id="{ADC8BA0E-DDB0-4ADA-840D-4411110C2B6C}" type="slidenum">
              <a:rPr lang="en-US" smtClean="0"/>
              <a:pPr>
                <a:defRPr/>
              </a:pPr>
              <a:t>86</a:t>
            </a:fld>
            <a:endParaRPr lang="en-US" dirty="0"/>
          </a:p>
        </p:txBody>
      </p:sp>
    </p:spTree>
    <p:extLst>
      <p:ext uri="{BB962C8B-B14F-4D97-AF65-F5344CB8AC3E}">
        <p14:creationId xmlns:p14="http://schemas.microsoft.com/office/powerpoint/2010/main" xmlns="" val="403356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endParaRPr lang="en-US" dirty="0"/>
          </a:p>
        </p:txBody>
      </p:sp>
      <p:sp>
        <p:nvSpPr>
          <p:cNvPr id="4" name="Slide Number Placeholder 4"/>
          <p:cNvSpPr>
            <a:spLocks noGrp="1"/>
          </p:cNvSpPr>
          <p:nvPr>
            <p:ph type="sldNum" sz="quarter" idx="11"/>
          </p:nvPr>
        </p:nvSpPr>
        <p:spPr/>
        <p:txBody>
          <a:bodyPr/>
          <a:lstStyle/>
          <a:p>
            <a:pPr>
              <a:defRPr/>
            </a:pPr>
            <a:fld id="{94455032-D3A9-47EF-BE76-4A039FD474C4}" type="slidenum">
              <a:rPr lang="en-US"/>
              <a:pPr>
                <a:defRPr/>
              </a:pPr>
              <a:t>9</a:t>
            </a:fld>
            <a:endParaRPr lang="en-US"/>
          </a:p>
        </p:txBody>
      </p:sp>
      <p:pic>
        <p:nvPicPr>
          <p:cNvPr id="9220" name="Picture 5"/>
          <p:cNvPicPr>
            <a:picLocks noChangeAspect="1" noChangeArrowheads="1"/>
          </p:cNvPicPr>
          <p:nvPr/>
        </p:nvPicPr>
        <p:blipFill>
          <a:blip r:embed="rId2" cstate="print"/>
          <a:srcRect/>
          <a:stretch>
            <a:fillRect/>
          </a:stretch>
        </p:blipFill>
        <p:spPr bwMode="auto">
          <a:xfrm>
            <a:off x="1600200" y="609600"/>
            <a:ext cx="6096000" cy="547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5122</Words>
  <Application>Microsoft Office PowerPoint</Application>
  <PresentationFormat>On-screen Show (4:3)</PresentationFormat>
  <Paragraphs>800</Paragraphs>
  <Slides>86</Slides>
  <Notes>2</Notes>
  <HiddenSlides>0</HiddenSlides>
  <MMClips>0</MMClips>
  <ScaleCrop>false</ScaleCrop>
  <HeadingPairs>
    <vt:vector size="4" baseType="variant">
      <vt:variant>
        <vt:lpstr>Theme</vt:lpstr>
      </vt:variant>
      <vt:variant>
        <vt:i4>2</vt:i4>
      </vt:variant>
      <vt:variant>
        <vt:lpstr>Slide Titles</vt:lpstr>
      </vt:variant>
      <vt:variant>
        <vt:i4>86</vt:i4>
      </vt:variant>
    </vt:vector>
  </HeadingPairs>
  <TitlesOfParts>
    <vt:vector size="88" baseType="lpstr">
      <vt:lpstr>Default Design</vt:lpstr>
      <vt:lpstr>1_Default Design</vt:lpstr>
      <vt:lpstr>A+ Guide to Hardware:  Managing, Maintaining, and Troubleshooting, Sixth Edition</vt:lpstr>
      <vt:lpstr>Objectives</vt:lpstr>
      <vt:lpstr>Hard Drive Technologies and Interface Standards</vt:lpstr>
      <vt:lpstr>Technologies Used Inside a Hard Drive</vt:lpstr>
      <vt:lpstr>Technologies Used Inside a Hard Drive</vt:lpstr>
      <vt:lpstr>Slide 6</vt:lpstr>
      <vt:lpstr>Slide 7</vt:lpstr>
      <vt:lpstr>Slide 8</vt:lpstr>
      <vt:lpstr>Slide 9</vt:lpstr>
      <vt:lpstr>Slide 10</vt:lpstr>
      <vt:lpstr>Slide 11</vt:lpstr>
      <vt:lpstr>Low-Level Formatting Magnetic Drives</vt:lpstr>
      <vt:lpstr>Low-Level Format SSD</vt:lpstr>
      <vt:lpstr>Cluster Size</vt:lpstr>
      <vt:lpstr>Calculating Drive Capacity on Older Drives </vt:lpstr>
      <vt:lpstr>Drive Capacity for Today’s Drives</vt:lpstr>
      <vt:lpstr>GPT support</vt:lpstr>
      <vt:lpstr>Technologies Used Inside a Hard Drive</vt:lpstr>
      <vt:lpstr>Interface Standards Used By a Hard Drive</vt:lpstr>
      <vt:lpstr>Interface Standards Used by a Hard Drive</vt:lpstr>
      <vt:lpstr>Slide 21</vt:lpstr>
      <vt:lpstr>Parallel ATA or EIDE Drive Standards</vt:lpstr>
      <vt:lpstr>Slide 23</vt:lpstr>
      <vt:lpstr>Parallel ATA or EIDE Drive Standards</vt:lpstr>
      <vt:lpstr>Parallel ATA or EIDE Drive Standards</vt:lpstr>
      <vt:lpstr>Serial ATA Standards</vt:lpstr>
      <vt:lpstr>Slide 27</vt:lpstr>
      <vt:lpstr>Slide 28</vt:lpstr>
      <vt:lpstr>Serial ATA Standards</vt:lpstr>
      <vt:lpstr>SATAe</vt:lpstr>
      <vt:lpstr>SCSI Technology</vt:lpstr>
      <vt:lpstr>Slide 32</vt:lpstr>
      <vt:lpstr>SCSI Technology</vt:lpstr>
      <vt:lpstr>SCSI Technology</vt:lpstr>
      <vt:lpstr>Slide 35</vt:lpstr>
      <vt:lpstr>SCSI Speeds</vt:lpstr>
      <vt:lpstr>SAS drives</vt:lpstr>
      <vt:lpstr>SAS Drives</vt:lpstr>
      <vt:lpstr>Advantages of SAS</vt:lpstr>
      <vt:lpstr>SAS to SATA</vt:lpstr>
      <vt:lpstr>How to Select and Install Hard Drives</vt:lpstr>
      <vt:lpstr>Selecting a Hard Drive</vt:lpstr>
      <vt:lpstr>Selecting a Hard Drive</vt:lpstr>
      <vt:lpstr>Steps to Install a Serial ATA Drive</vt:lpstr>
      <vt:lpstr>Steps to Install a Serial ATA Drive</vt:lpstr>
      <vt:lpstr>Steps to Install a Serial ATA Drive</vt:lpstr>
      <vt:lpstr>Steps to Install a Serial ATA Drive</vt:lpstr>
      <vt:lpstr>Steps to Install a Serial ATA Drive</vt:lpstr>
      <vt:lpstr>Steps to Install a Serial ATA Drive</vt:lpstr>
      <vt:lpstr>Slide 50</vt:lpstr>
      <vt:lpstr>Steps to Configure and Install a Parallel ATA Drive</vt:lpstr>
      <vt:lpstr>Steps to Configure and Install a Parallel ATA Drive</vt:lpstr>
      <vt:lpstr>Steps to Configure and Install a Parallel ATA Drive</vt:lpstr>
      <vt:lpstr>Steps to Configure and Install a Parallel ATA Drive</vt:lpstr>
      <vt:lpstr>Slide 55</vt:lpstr>
      <vt:lpstr>Steps to Configure and Install a Parallel ATA Drive</vt:lpstr>
      <vt:lpstr>Hard Drive Failure by Manufacture 2015 study</vt:lpstr>
      <vt:lpstr>Slide 58</vt:lpstr>
      <vt:lpstr>Slide 59</vt:lpstr>
      <vt:lpstr>Setting Up Hardware RAID</vt:lpstr>
      <vt:lpstr>Types of RAID</vt:lpstr>
      <vt:lpstr>RAID Controllers Redundant Array of Independent (or Inexpensive) Disks </vt:lpstr>
      <vt:lpstr>Slide 63</vt:lpstr>
      <vt:lpstr>RAID 0 &amp; 1 http://www.adtron.com/expertise/activeraid.html</vt:lpstr>
      <vt:lpstr>RAID 5</vt:lpstr>
      <vt:lpstr>RAID 10</vt:lpstr>
      <vt:lpstr>How to Implement Hardware RAID</vt:lpstr>
      <vt:lpstr>Slide 68</vt:lpstr>
      <vt:lpstr>How to Implement Hardware Raid</vt:lpstr>
      <vt:lpstr>Slide 70</vt:lpstr>
      <vt:lpstr>Slide 71</vt:lpstr>
      <vt:lpstr>About Tape Drives and Floppy Drives</vt:lpstr>
      <vt:lpstr>Installing Tape Drives and Selecting Tape Media</vt:lpstr>
      <vt:lpstr>Installing Tape Drives and Selecting Tape Media</vt:lpstr>
      <vt:lpstr>Installing a Floppy Drive</vt:lpstr>
      <vt:lpstr>Installing a Floppy Drive</vt:lpstr>
      <vt:lpstr>OEM          vs          Retail</vt:lpstr>
      <vt:lpstr>Troubleshooting Hard Drives</vt:lpstr>
      <vt:lpstr>Problems with Hard Drive Installations</vt:lpstr>
      <vt:lpstr>Problems with Hard Drive Installations (continued)</vt:lpstr>
      <vt:lpstr>How to Approach a Hard Drive Problem After the Installation </vt:lpstr>
      <vt:lpstr>Hard Drive Hardware Problems</vt:lpstr>
      <vt:lpstr>Hard Drive Hardware Problems (continued)</vt:lpstr>
      <vt:lpstr>Summary</vt:lpstr>
      <vt:lpstr>Summary</vt:lpstr>
      <vt:lpstr>Summary</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402</cp:revision>
  <dcterms:created xsi:type="dcterms:W3CDTF">2009-09-28T19:54:33Z</dcterms:created>
  <dcterms:modified xsi:type="dcterms:W3CDTF">2016-11-08T02:32:05Z</dcterms:modified>
</cp:coreProperties>
</file>