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70" r:id="rId2"/>
    <p:sldId id="271" r:id="rId3"/>
    <p:sldId id="272" r:id="rId4"/>
    <p:sldId id="273" r:id="rId5"/>
    <p:sldId id="279" r:id="rId6"/>
    <p:sldId id="274" r:id="rId7"/>
    <p:sldId id="280" r:id="rId8"/>
    <p:sldId id="275" r:id="rId9"/>
    <p:sldId id="277" r:id="rId10"/>
    <p:sldId id="278" r:id="rId11"/>
    <p:sldId id="276" r:id="rId12"/>
  </p:sldIdLst>
  <p:sldSz cx="9131300" cy="6845300"/>
  <p:notesSz cx="6985000" cy="92821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98" d="100"/>
          <a:sy n="98" d="100"/>
        </p:scale>
        <p:origin x="-108" y="-156"/>
      </p:cViewPr>
      <p:guideLst>
        <p:guide orient="horz" pos="2156"/>
        <p:guide pos="28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-558800" y="2916238"/>
            <a:ext cx="4624388" cy="3467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30FB2A-AD6E-4447-B895-4361944DF93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Lisp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6574" y="6239998"/>
            <a:ext cx="2130637" cy="475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2" rIns="91213" bIns="45602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 defTabSz="912095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b="0" dirty="0">
              <a:solidFill>
                <a:srgbClr val="FFFFFF"/>
              </a:solidFill>
            </a:endParaRP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44098" y="6236829"/>
            <a:ext cx="2130637" cy="475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2" rIns="91213" bIns="4560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 defTabSz="912095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fld id="{20D94431-13D8-4A66-90B7-A80DC097BC8C}" type="slidenum">
              <a:rPr lang="en-US" b="0">
                <a:solidFill>
                  <a:srgbClr val="FFFFFF"/>
                </a:solidFill>
              </a:rPr>
              <a:pPr defTabSz="912095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b="0" dirty="0">
              <a:solidFill>
                <a:srgbClr val="FFFFFF"/>
              </a:solidFill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0" y="0"/>
            <a:ext cx="9128129" cy="6837378"/>
            <a:chOff x="0" y="0"/>
            <a:chExt cx="5758" cy="4315"/>
          </a:xfrm>
        </p:grpSpPr>
        <p:grpSp>
          <p:nvGrpSpPr>
            <p:cNvPr id="3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1926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2095" eaLnBrk="1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b="0">
                  <a:solidFill>
                    <a:srgbClr val="FFFFFF"/>
                  </a:solidFill>
                  <a:latin typeface="Helvetica"/>
                </a:endParaRPr>
              </a:p>
            </p:txBody>
          </p:sp>
          <p:sp>
            <p:nvSpPr>
              <p:cNvPr id="81927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2095" eaLnBrk="1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b="0">
                  <a:solidFill>
                    <a:srgbClr val="FFFFFF"/>
                  </a:solidFill>
                  <a:latin typeface="Helvetica"/>
                </a:endParaRPr>
              </a:p>
            </p:txBody>
          </p:sp>
          <p:sp>
            <p:nvSpPr>
              <p:cNvPr id="81928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2095" eaLnBrk="1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b="0">
                  <a:solidFill>
                    <a:srgbClr val="FFFFFF"/>
                  </a:solidFill>
                  <a:latin typeface="Helvetica"/>
                </a:endParaRPr>
              </a:p>
            </p:txBody>
          </p:sp>
          <p:sp>
            <p:nvSpPr>
              <p:cNvPr id="81929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2095" eaLnBrk="1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b="0">
                  <a:solidFill>
                    <a:srgbClr val="FFFFFF"/>
                  </a:solidFill>
                  <a:latin typeface="Helvetica"/>
                </a:endParaRPr>
              </a:p>
            </p:txBody>
          </p:sp>
          <p:sp>
            <p:nvSpPr>
              <p:cNvPr id="81930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2095" eaLnBrk="1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b="0">
                  <a:solidFill>
                    <a:srgbClr val="FFFFFF"/>
                  </a:solidFill>
                  <a:latin typeface="Helvetica"/>
                </a:endParaRPr>
              </a:p>
            </p:txBody>
          </p:sp>
        </p:grpSp>
        <p:sp>
          <p:nvSpPr>
            <p:cNvPr id="81931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2095" eaLnBrk="1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b="0">
                <a:solidFill>
                  <a:srgbClr val="FFFFFF"/>
                </a:solidFill>
                <a:latin typeface="Helvetica"/>
              </a:endParaRPr>
            </a:p>
          </p:txBody>
        </p:sp>
        <p:sp>
          <p:nvSpPr>
            <p:cNvPr id="81932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2095" eaLnBrk="1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b="0">
                <a:solidFill>
                  <a:srgbClr val="FFFFFF"/>
                </a:solidFill>
                <a:latin typeface="Helvetica"/>
              </a:endParaRPr>
            </a:p>
          </p:txBody>
        </p:sp>
      </p:grpSp>
      <p:sp>
        <p:nvSpPr>
          <p:cNvPr id="81933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67663" y="188563"/>
            <a:ext cx="8218170" cy="1006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2" rIns="91213" bIns="4560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3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19861" y="6236829"/>
            <a:ext cx="2891578" cy="475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2" rIns="91213" bIns="45602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 defTabSz="912095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b="0" smtClean="0">
                <a:solidFill>
                  <a:srgbClr val="FFFFFF"/>
                </a:solidFill>
              </a:rPr>
              <a:t>COSC 2P93 Prolog: Lisp</a:t>
            </a:r>
            <a:endParaRPr lang="en-US" b="0" dirty="0">
              <a:solidFill>
                <a:srgbClr val="FFFFFF"/>
              </a:solidFill>
            </a:endParaRPr>
          </a:p>
        </p:txBody>
      </p:sp>
      <p:sp>
        <p:nvSpPr>
          <p:cNvPr id="8193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6565" y="1597246"/>
            <a:ext cx="8218170" cy="4517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2" rIns="91213" bIns="4560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5pPr>
      <a:lvl6pPr marL="456048" algn="ctr" rtl="0" fontAlgn="base">
        <a:spcBef>
          <a:spcPct val="0"/>
        </a:spcBef>
        <a:spcAft>
          <a:spcPct val="0"/>
        </a:spcAft>
        <a:defRPr sz="32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6pPr>
      <a:lvl7pPr marL="912095" algn="ctr" rtl="0" fontAlgn="base">
        <a:spcBef>
          <a:spcPct val="0"/>
        </a:spcBef>
        <a:spcAft>
          <a:spcPct val="0"/>
        </a:spcAft>
        <a:defRPr sz="32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7pPr>
      <a:lvl8pPr marL="1368143" algn="ctr" rtl="0" fontAlgn="base">
        <a:spcBef>
          <a:spcPct val="0"/>
        </a:spcBef>
        <a:spcAft>
          <a:spcPct val="0"/>
        </a:spcAft>
        <a:defRPr sz="32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8pPr>
      <a:lvl9pPr marL="1824193" algn="ctr" rtl="0" fontAlgn="base">
        <a:spcBef>
          <a:spcPct val="0"/>
        </a:spcBef>
        <a:spcAft>
          <a:spcPct val="0"/>
        </a:spcAft>
        <a:defRPr sz="32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9pPr>
    </p:titleStyle>
    <p:bodyStyle>
      <a:lvl1pPr marL="342035" indent="-342035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1078" indent="-285032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0121" indent="-228021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70000"/>
        <a:buFont typeface="Wingdings" pitchFamily="2" charset="2"/>
        <a:buChar char="n"/>
        <a:defRPr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596167" indent="-228021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70000"/>
        <a:buFont typeface="Wingdings" pitchFamily="2" charset="2"/>
        <a:buChar char="n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2217" indent="-228021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70000"/>
        <a:buFont typeface="Wingdings" pitchFamily="2" charset="2"/>
        <a:buChar char="n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08264" indent="-228021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64313" indent="-228021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0361" indent="-228021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76408" indent="-228021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20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048" algn="l" defTabSz="9120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095" algn="l" defTabSz="9120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8143" algn="l" defTabSz="9120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4193" algn="l" defTabSz="9120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0240" algn="l" defTabSz="9120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6288" algn="l" defTabSz="9120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2334" algn="l" defTabSz="9120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8384" algn="l" defTabSz="9120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Prolog Program Style </a:t>
            </a:r>
            <a:r>
              <a:rPr lang="en-US" sz="2400" dirty="0" smtClean="0"/>
              <a:t>(</a:t>
            </a:r>
            <a:r>
              <a:rPr lang="en-US" sz="2400" dirty="0" err="1" smtClean="0"/>
              <a:t>ch</a:t>
            </a:r>
            <a:r>
              <a:rPr lang="en-US" sz="2400" dirty="0" smtClean="0"/>
              <a:t>. 8)</a:t>
            </a:r>
            <a:endParaRPr lang="en-US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r>
              <a:rPr lang="en-US" sz="1800" dirty="0"/>
              <a:t>Many style issues are applicable to any program in any language.</a:t>
            </a:r>
          </a:p>
          <a:p>
            <a:r>
              <a:rPr lang="en-US" sz="1800" dirty="0"/>
              <a:t>Some Prolog specifics:</a:t>
            </a:r>
          </a:p>
          <a:p>
            <a:pPr lvl="1"/>
            <a:r>
              <a:rPr lang="en-US" sz="1600" dirty="0"/>
              <a:t>short clauses, predicates</a:t>
            </a:r>
          </a:p>
          <a:p>
            <a:pPr lvl="2"/>
            <a:r>
              <a:rPr lang="en-US" sz="1400" dirty="0"/>
              <a:t>If meaning in comments must use “and”, then break into separate </a:t>
            </a:r>
            <a:r>
              <a:rPr lang="en-US" sz="1400" dirty="0" err="1"/>
              <a:t>preds</a:t>
            </a:r>
            <a:r>
              <a:rPr lang="en-US" sz="1400" dirty="0"/>
              <a:t>.</a:t>
            </a:r>
          </a:p>
          <a:p>
            <a:pPr lvl="1"/>
            <a:r>
              <a:rPr lang="en-US" sz="1600" dirty="0"/>
              <a:t>meaningful names for </a:t>
            </a:r>
            <a:r>
              <a:rPr lang="en-US" sz="1600" dirty="0" smtClean="0"/>
              <a:t>predicates, constants</a:t>
            </a:r>
            <a:r>
              <a:rPr lang="en-US" sz="1600" dirty="0"/>
              <a:t>, </a:t>
            </a:r>
            <a:r>
              <a:rPr lang="en-US" sz="1600" dirty="0" smtClean="0"/>
              <a:t>variables</a:t>
            </a:r>
            <a:endParaRPr lang="en-US" sz="1600" dirty="0"/>
          </a:p>
          <a:p>
            <a:pPr lvl="2"/>
            <a:r>
              <a:rPr lang="en-US" sz="1400" dirty="0"/>
              <a:t>helps programmer understand the meaning of their code</a:t>
            </a:r>
          </a:p>
          <a:p>
            <a:pPr lvl="1"/>
            <a:r>
              <a:rPr lang="en-US" sz="1600" dirty="0" smtClean="0"/>
              <a:t>good </a:t>
            </a:r>
            <a:r>
              <a:rPr lang="en-US" sz="1600" dirty="0"/>
              <a:t>indentation</a:t>
            </a:r>
          </a:p>
          <a:p>
            <a:pPr lvl="2"/>
            <a:r>
              <a:rPr lang="en-US" sz="1400" dirty="0"/>
              <a:t>use the same conventions throughout program</a:t>
            </a:r>
          </a:p>
          <a:p>
            <a:pPr lvl="1"/>
            <a:r>
              <a:rPr lang="en-US" sz="1600" dirty="0"/>
              <a:t>cuts: use green cuts rather than red</a:t>
            </a:r>
          </a:p>
          <a:p>
            <a:pPr lvl="2"/>
            <a:r>
              <a:rPr lang="en-US" sz="1400" dirty="0"/>
              <a:t>if possible, use not, </a:t>
            </a:r>
            <a:r>
              <a:rPr lang="en-US" sz="1400" dirty="0" smtClean="0"/>
              <a:t>one</a:t>
            </a:r>
            <a:r>
              <a:rPr lang="en-US" sz="1400" dirty="0"/>
              <a:t>, </a:t>
            </a:r>
            <a:r>
              <a:rPr lang="en-US" sz="1400" dirty="0" smtClean="0"/>
              <a:t>-&gt; instead of cuts</a:t>
            </a:r>
            <a:endParaRPr lang="en-US" sz="1400" dirty="0"/>
          </a:p>
          <a:p>
            <a:pPr lvl="1"/>
            <a:r>
              <a:rPr lang="en-US" sz="1600" dirty="0"/>
              <a:t>try to avoid assert/retract unless absolutely required</a:t>
            </a:r>
          </a:p>
          <a:p>
            <a:pPr lvl="2"/>
            <a:r>
              <a:rPr lang="en-US" sz="1400" dirty="0"/>
              <a:t>be careful to restore program state (database) when necessary</a:t>
            </a:r>
          </a:p>
          <a:p>
            <a:pPr lvl="1"/>
            <a:r>
              <a:rPr lang="en-US" sz="1600" dirty="0"/>
              <a:t>comments: </a:t>
            </a:r>
          </a:p>
          <a:p>
            <a:pPr lvl="2"/>
            <a:r>
              <a:rPr lang="en-US" sz="1400" dirty="0"/>
              <a:t>I/O convention of predicates</a:t>
            </a:r>
          </a:p>
          <a:p>
            <a:pPr lvl="2"/>
            <a:r>
              <a:rPr lang="en-US" sz="1400" dirty="0"/>
              <a:t>essentials of algorithm</a:t>
            </a:r>
          </a:p>
          <a:p>
            <a:pPr lvl="2"/>
            <a:r>
              <a:rPr lang="en-US" sz="1400" dirty="0"/>
              <a:t>special features, shortcomings, assumptions about input, ...</a:t>
            </a:r>
          </a:p>
          <a:p>
            <a:pPr lvl="1"/>
            <a:endParaRPr lang="en-US" sz="1600" dirty="0"/>
          </a:p>
          <a:p>
            <a:endParaRPr lang="en-US" sz="1800" dirty="0"/>
          </a:p>
          <a:p>
            <a:pPr lvl="1"/>
            <a:endParaRPr lang="en-US" sz="1600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Determinism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850" y="1365250"/>
            <a:ext cx="8218170" cy="4517582"/>
          </a:xfrm>
        </p:spPr>
        <p:txBody>
          <a:bodyPr/>
          <a:lstStyle/>
          <a:p>
            <a:pPr>
              <a:buNone/>
            </a:pPr>
            <a:r>
              <a:rPr lang="en-CA" sz="1800" dirty="0" err="1" smtClean="0"/>
              <a:t>intlist</a:t>
            </a:r>
            <a:r>
              <a:rPr lang="en-CA" sz="1800" dirty="0" smtClean="0"/>
              <a:t>(N, L) :-</a:t>
            </a:r>
          </a:p>
          <a:p>
            <a:pPr>
              <a:buNone/>
            </a:pPr>
            <a:r>
              <a:rPr lang="en-CA" sz="1800" dirty="0" smtClean="0"/>
              <a:t>        N &gt; 0,</a:t>
            </a:r>
          </a:p>
          <a:p>
            <a:pPr>
              <a:buNone/>
            </a:pPr>
            <a:r>
              <a:rPr lang="en-CA" sz="1800" dirty="0" smtClean="0"/>
              <a:t>        </a:t>
            </a:r>
            <a:r>
              <a:rPr lang="en-CA" sz="1800" dirty="0" err="1" smtClean="0"/>
              <a:t>make_intlist</a:t>
            </a:r>
            <a:r>
              <a:rPr lang="en-CA" sz="1800" dirty="0" smtClean="0"/>
              <a:t>(L, 0, N).</a:t>
            </a:r>
          </a:p>
          <a:p>
            <a:pPr>
              <a:buNone/>
            </a:pPr>
            <a:endParaRPr lang="en-CA" sz="1800" dirty="0" smtClean="0"/>
          </a:p>
          <a:p>
            <a:pPr>
              <a:buNone/>
            </a:pPr>
            <a:r>
              <a:rPr lang="en-CA" sz="1800" dirty="0" err="1" smtClean="0"/>
              <a:t>make_intlist</a:t>
            </a:r>
            <a:r>
              <a:rPr lang="en-CA" sz="1800" dirty="0" smtClean="0"/>
              <a:t>([ ], M, N) :-</a:t>
            </a:r>
          </a:p>
          <a:p>
            <a:pPr>
              <a:buNone/>
            </a:pPr>
            <a:r>
              <a:rPr lang="en-CA" sz="1800" dirty="0" smtClean="0"/>
              <a:t>        M &gt; N.</a:t>
            </a:r>
          </a:p>
          <a:p>
            <a:pPr>
              <a:buNone/>
            </a:pPr>
            <a:r>
              <a:rPr lang="en-CA" sz="1800" dirty="0" err="1" smtClean="0"/>
              <a:t>make_intlist</a:t>
            </a:r>
            <a:r>
              <a:rPr lang="en-CA" sz="1800" dirty="0" smtClean="0"/>
              <a:t>([M|L2], M, N) :-</a:t>
            </a:r>
          </a:p>
          <a:p>
            <a:pPr>
              <a:buNone/>
            </a:pPr>
            <a:r>
              <a:rPr lang="en-CA" sz="1800" dirty="0" smtClean="0"/>
              <a:t>        M =&lt; N,</a:t>
            </a:r>
          </a:p>
          <a:p>
            <a:pPr>
              <a:buNone/>
            </a:pPr>
            <a:r>
              <a:rPr lang="en-CA" sz="1800" dirty="0" smtClean="0"/>
              <a:t>        M2 is M+1,</a:t>
            </a:r>
          </a:p>
          <a:p>
            <a:pPr>
              <a:buNone/>
            </a:pPr>
            <a:r>
              <a:rPr lang="en-CA" sz="1800" dirty="0" smtClean="0"/>
              <a:t>        </a:t>
            </a:r>
            <a:r>
              <a:rPr lang="en-CA" sz="1800" dirty="0" err="1" smtClean="0"/>
              <a:t>make_intlist</a:t>
            </a:r>
            <a:r>
              <a:rPr lang="en-CA" sz="1800" dirty="0" smtClean="0"/>
              <a:t>(L2, M2, N).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>
                <a:effectLst/>
              </a:rPr>
              <a:t>Here, we’ve moved 3</a:t>
            </a:r>
            <a:r>
              <a:rPr lang="en-US" sz="2000" baseline="30000" dirty="0" smtClean="0">
                <a:effectLst/>
              </a:rPr>
              <a:t>rd</a:t>
            </a:r>
            <a:r>
              <a:rPr lang="en-US" sz="2000" dirty="0" smtClean="0">
                <a:effectLst/>
              </a:rPr>
              <a:t> </a:t>
            </a:r>
            <a:r>
              <a:rPr lang="en-US" sz="2000" dirty="0" err="1" smtClean="0">
                <a:effectLst/>
              </a:rPr>
              <a:t>arg</a:t>
            </a:r>
            <a:r>
              <a:rPr lang="en-US" sz="2000" dirty="0" smtClean="0">
                <a:effectLst/>
              </a:rPr>
              <a:t> (solution list) to 1</a:t>
            </a:r>
            <a:r>
              <a:rPr lang="en-US" sz="2000" baseline="30000" dirty="0" smtClean="0">
                <a:effectLst/>
              </a:rPr>
              <a:t>st</a:t>
            </a:r>
            <a:r>
              <a:rPr lang="en-US" sz="2000" dirty="0" smtClean="0">
                <a:effectLst/>
              </a:rPr>
              <a:t> position.</a:t>
            </a:r>
          </a:p>
          <a:p>
            <a:r>
              <a:rPr lang="en-US" sz="2000" dirty="0" smtClean="0">
                <a:effectLst/>
              </a:rPr>
              <a:t>This version is faster: calls to </a:t>
            </a:r>
            <a:r>
              <a:rPr lang="en-US" sz="2000" dirty="0" err="1" smtClean="0">
                <a:effectLst/>
              </a:rPr>
              <a:t>make_intlist</a:t>
            </a:r>
            <a:r>
              <a:rPr lang="en-US" sz="2000" dirty="0" smtClean="0">
                <a:effectLst/>
              </a:rPr>
              <a:t> can be resolved instantly using 1</a:t>
            </a:r>
            <a:r>
              <a:rPr lang="en-US" sz="2000" baseline="30000" dirty="0" smtClean="0">
                <a:effectLst/>
              </a:rPr>
              <a:t>st</a:t>
            </a:r>
            <a:r>
              <a:rPr lang="en-US" sz="2000" dirty="0" smtClean="0">
                <a:effectLst/>
              </a:rPr>
              <a:t> argument value.</a:t>
            </a:r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10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Lisp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Determinacy checker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command: </a:t>
            </a:r>
            <a:r>
              <a:rPr lang="en-US" sz="2000" dirty="0" err="1" smtClean="0"/>
              <a:t>spdet</a:t>
            </a:r>
            <a:r>
              <a:rPr lang="en-US" sz="2000" dirty="0" smtClean="0"/>
              <a:t>  </a:t>
            </a:r>
            <a:r>
              <a:rPr lang="en-US" sz="2000" smtClean="0"/>
              <a:t>file_name</a:t>
            </a:r>
            <a:endParaRPr lang="en-US" sz="2000" dirty="0" smtClean="0"/>
          </a:p>
          <a:p>
            <a:r>
              <a:rPr lang="en-US" sz="2000" dirty="0" smtClean="0"/>
              <a:t>If we call it on “inefficient” </a:t>
            </a:r>
            <a:r>
              <a:rPr lang="en-US" sz="2000" dirty="0" err="1" smtClean="0"/>
              <a:t>make_intlist</a:t>
            </a:r>
            <a:r>
              <a:rPr lang="en-US" sz="2000" dirty="0" smtClean="0"/>
              <a:t>...</a:t>
            </a:r>
          </a:p>
          <a:p>
            <a:endParaRPr lang="en-US" sz="2000" dirty="0" smtClean="0"/>
          </a:p>
          <a:p>
            <a:pPr>
              <a:buNone/>
            </a:pPr>
            <a:r>
              <a:rPr lang="en-CA" sz="2000" dirty="0" smtClean="0"/>
              <a:t>		* Non-determinate: </a:t>
            </a:r>
            <a:r>
              <a:rPr lang="en-CA" sz="2000" dirty="0" err="1" smtClean="0"/>
              <a:t>user:make_intlist</a:t>
            </a:r>
            <a:r>
              <a:rPr lang="en-CA" sz="2000" dirty="0" smtClean="0"/>
              <a:t>/3 (clause 1)</a:t>
            </a:r>
          </a:p>
          <a:p>
            <a:pPr>
              <a:buNone/>
            </a:pPr>
            <a:r>
              <a:rPr lang="en-CA" sz="2000" dirty="0" smtClean="0"/>
              <a:t>		*     Indexing cannot distinguish this from clause 2.</a:t>
            </a:r>
          </a:p>
          <a:p>
            <a:pPr>
              <a:buNone/>
            </a:pPr>
            <a:endParaRPr lang="en-CA" sz="2000" dirty="0" smtClean="0"/>
          </a:p>
          <a:p>
            <a:r>
              <a:rPr lang="en-CA" sz="2000" dirty="0" err="1" smtClean="0"/>
              <a:t>spdet</a:t>
            </a:r>
            <a:r>
              <a:rPr lang="en-CA" sz="2000" dirty="0" smtClean="0"/>
              <a:t> –D (file) will also generate declarations to use...</a:t>
            </a:r>
          </a:p>
          <a:p>
            <a:endParaRPr lang="en-CA" sz="2000" dirty="0" smtClean="0"/>
          </a:p>
          <a:p>
            <a:pPr>
              <a:buNone/>
            </a:pPr>
            <a:r>
              <a:rPr lang="en-CA" sz="2000" dirty="0" smtClean="0"/>
              <a:t>		:- </a:t>
            </a:r>
            <a:r>
              <a:rPr lang="en-CA" sz="2000" dirty="0" err="1" smtClean="0"/>
              <a:t>nondet</a:t>
            </a:r>
            <a:r>
              <a:rPr lang="en-CA" sz="2000" dirty="0" smtClean="0"/>
              <a:t> </a:t>
            </a:r>
            <a:r>
              <a:rPr lang="en-CA" sz="2000" dirty="0" err="1" smtClean="0"/>
              <a:t>user:make_intlist</a:t>
            </a:r>
            <a:r>
              <a:rPr lang="en-CA" sz="2000" dirty="0" smtClean="0"/>
              <a:t>/3.</a:t>
            </a:r>
          </a:p>
          <a:p>
            <a:endParaRPr lang="en-CA" sz="2000" dirty="0" smtClean="0"/>
          </a:p>
          <a:p>
            <a:endParaRPr lang="en-CA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11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Lisp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Efficiency issues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990600"/>
            <a:ext cx="8001000" cy="4953000"/>
          </a:xfrm>
        </p:spPr>
        <p:txBody>
          <a:bodyPr/>
          <a:lstStyle/>
          <a:p>
            <a:r>
              <a:rPr lang="en-US" sz="1800" dirty="0"/>
              <a:t>Declarative </a:t>
            </a:r>
            <a:r>
              <a:rPr lang="en-US" sz="1800" dirty="0" err="1"/>
              <a:t>vs</a:t>
            </a:r>
            <a:r>
              <a:rPr lang="en-US" sz="1800" dirty="0"/>
              <a:t> procedural</a:t>
            </a:r>
          </a:p>
          <a:p>
            <a:pPr lvl="1"/>
            <a:r>
              <a:rPr lang="en-US" sz="1600" dirty="0"/>
              <a:t>a difficult balance: clearest solutions can be the most inefficient</a:t>
            </a:r>
          </a:p>
          <a:p>
            <a:pPr lvl="1"/>
            <a:r>
              <a:rPr lang="en-US" sz="1600" dirty="0"/>
              <a:t>sometimes must encode a clear solution efficiently, using procedural considerations</a:t>
            </a:r>
          </a:p>
          <a:p>
            <a:r>
              <a:rPr lang="en-US" sz="1800" dirty="0"/>
              <a:t>Algorithm </a:t>
            </a:r>
            <a:r>
              <a:rPr lang="en-US" sz="1800" dirty="0" err="1"/>
              <a:t>vs</a:t>
            </a:r>
            <a:r>
              <a:rPr lang="en-US" sz="1800" dirty="0"/>
              <a:t> implementation</a:t>
            </a:r>
          </a:p>
          <a:p>
            <a:pPr lvl="1"/>
            <a:r>
              <a:rPr lang="en-US" sz="1600" dirty="0"/>
              <a:t>a </a:t>
            </a:r>
            <a:r>
              <a:rPr lang="en-US" sz="1600" dirty="0" err="1"/>
              <a:t>quicksort</a:t>
            </a:r>
            <a:r>
              <a:rPr lang="en-US" sz="1600" dirty="0"/>
              <a:t> is faster than a bubble sort, no matter how you implement it!</a:t>
            </a:r>
          </a:p>
          <a:p>
            <a:pPr lvl="1"/>
            <a:r>
              <a:rPr lang="en-US" sz="1600" dirty="0"/>
              <a:t>A fast algorithm can be implemented inefficiently, however.</a:t>
            </a:r>
          </a:p>
          <a:p>
            <a:r>
              <a:rPr lang="en-US" sz="1800" dirty="0" smtClean="0"/>
              <a:t>Data structures</a:t>
            </a:r>
          </a:p>
          <a:p>
            <a:pPr lvl="1"/>
            <a:r>
              <a:rPr lang="en-US" sz="1600" dirty="0" smtClean="0"/>
              <a:t>related to algorithms</a:t>
            </a:r>
          </a:p>
          <a:p>
            <a:pPr lvl="1"/>
            <a:r>
              <a:rPr lang="en-US" sz="1600" dirty="0" smtClean="0"/>
              <a:t>a better data structure can naturally result in a faster implementation</a:t>
            </a:r>
          </a:p>
          <a:p>
            <a:pPr lvl="1"/>
            <a:r>
              <a:rPr lang="en-US" sz="1600" dirty="0" err="1" smtClean="0"/>
              <a:t>eg</a:t>
            </a:r>
            <a:r>
              <a:rPr lang="en-US" sz="1600" dirty="0" smtClean="0"/>
              <a:t>. a sorted binary tree permits faster data extraction than an unsorted linear list</a:t>
            </a:r>
          </a:p>
          <a:p>
            <a:r>
              <a:rPr lang="en-US" sz="1800" dirty="0" smtClean="0"/>
              <a:t>Nondeterminism </a:t>
            </a:r>
            <a:r>
              <a:rPr lang="en-US" sz="1800" dirty="0" err="1"/>
              <a:t>vs</a:t>
            </a:r>
            <a:r>
              <a:rPr lang="en-US" sz="1800" dirty="0"/>
              <a:t> determinism</a:t>
            </a:r>
          </a:p>
          <a:p>
            <a:pPr lvl="1"/>
            <a:r>
              <a:rPr lang="en-US" sz="1600" dirty="0"/>
              <a:t>reduce backtracking: avoid needless searching: once, if-then-else, </a:t>
            </a:r>
            <a:r>
              <a:rPr lang="en-US" sz="1600" dirty="0" smtClean="0"/>
              <a:t>cuts</a:t>
            </a:r>
          </a:p>
          <a:p>
            <a:pPr lvl="1"/>
            <a:r>
              <a:rPr lang="en-US" sz="1600" dirty="0" smtClean="0"/>
              <a:t>Backtracking requires extra memory.</a:t>
            </a:r>
            <a:endParaRPr lang="en-US" sz="1600" dirty="0"/>
          </a:p>
          <a:p>
            <a:r>
              <a:rPr lang="en-US" sz="1800" dirty="0"/>
              <a:t>consult </a:t>
            </a:r>
            <a:r>
              <a:rPr lang="en-US" sz="1800" dirty="0" err="1"/>
              <a:t>vs</a:t>
            </a:r>
            <a:r>
              <a:rPr lang="en-US" sz="1800" dirty="0"/>
              <a:t> compile</a:t>
            </a:r>
          </a:p>
          <a:p>
            <a:pPr lvl="1"/>
            <a:r>
              <a:rPr lang="en-US" sz="1600" dirty="0"/>
              <a:t>depending on implementation, compiling programs can give upwards of a 10x speed increase</a:t>
            </a:r>
          </a:p>
          <a:p>
            <a:pPr lvl="1"/>
            <a:r>
              <a:rPr lang="en-US" sz="1600" dirty="0"/>
              <a:t>(lose debugging info, however)</a:t>
            </a:r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and recursion</a:t>
            </a:r>
            <a:endParaRPr lang="en-US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recursion </a:t>
            </a:r>
            <a:r>
              <a:rPr lang="en-US" sz="2000" dirty="0"/>
              <a:t>requires memory</a:t>
            </a:r>
          </a:p>
          <a:p>
            <a:pPr lvl="1"/>
            <a:r>
              <a:rPr lang="en-US" sz="1800" dirty="0"/>
              <a:t>stack used to save tree </a:t>
            </a:r>
            <a:r>
              <a:rPr lang="en-US" sz="1800" dirty="0" smtClean="0"/>
              <a:t>for return</a:t>
            </a:r>
            <a:endParaRPr lang="en-US" sz="1800" dirty="0"/>
          </a:p>
          <a:p>
            <a:pPr lvl="1"/>
            <a:r>
              <a:rPr lang="en-US" sz="1800" dirty="0"/>
              <a:t>extra usage for </a:t>
            </a:r>
            <a:r>
              <a:rPr lang="en-US" sz="1800" dirty="0" smtClean="0"/>
              <a:t>backtracking...</a:t>
            </a:r>
            <a:endParaRPr lang="en-US" sz="2000" dirty="0"/>
          </a:p>
          <a:p>
            <a:pPr>
              <a:buFontTx/>
              <a:buNone/>
            </a:pPr>
            <a:r>
              <a:rPr lang="en-US" sz="2000" dirty="0"/>
              <a:t>			</a:t>
            </a:r>
            <a:r>
              <a:rPr lang="en-US" sz="1600" dirty="0"/>
              <a:t>p(...) :-   	</a:t>
            </a:r>
            <a:r>
              <a:rPr lang="en-US" sz="1600" dirty="0" err="1"/>
              <a:t>do_things</a:t>
            </a:r>
            <a:r>
              <a:rPr lang="en-US" sz="1600" dirty="0"/>
              <a:t>(...),	     </a:t>
            </a:r>
            <a:r>
              <a:rPr lang="en-US" sz="1600" dirty="0" smtClean="0"/>
              <a:t>   % </a:t>
            </a:r>
            <a:r>
              <a:rPr lang="en-US" sz="1600" dirty="0"/>
              <a:t>M</a:t>
            </a:r>
            <a:r>
              <a:rPr lang="en-US" sz="1600" dirty="0" smtClean="0"/>
              <a:t>emory </a:t>
            </a:r>
            <a:r>
              <a:rPr lang="en-US" sz="1600" dirty="0"/>
              <a:t>used </a:t>
            </a:r>
            <a:r>
              <a:rPr lang="en-US" sz="1600" dirty="0" smtClean="0"/>
              <a:t> here to</a:t>
            </a:r>
            <a:endParaRPr lang="en-US" sz="1600" dirty="0"/>
          </a:p>
          <a:p>
            <a:pPr>
              <a:buFontTx/>
              <a:buNone/>
            </a:pPr>
            <a:r>
              <a:rPr lang="en-US" sz="1600" dirty="0"/>
              <a:t>      			</a:t>
            </a:r>
            <a:r>
              <a:rPr lang="en-US" sz="1600" dirty="0" err="1"/>
              <a:t>do_more_things</a:t>
            </a:r>
            <a:r>
              <a:rPr lang="en-US" sz="1600" dirty="0"/>
              <a:t>(...),        % save tree for </a:t>
            </a:r>
            <a:r>
              <a:rPr lang="en-US" sz="1600" dirty="0" smtClean="0"/>
              <a:t>backtracking.</a:t>
            </a:r>
            <a:endParaRPr lang="en-US" sz="1600" dirty="0"/>
          </a:p>
          <a:p>
            <a:pPr>
              <a:buFontTx/>
              <a:buNone/>
            </a:pPr>
            <a:r>
              <a:rPr lang="en-US" sz="1600" dirty="0"/>
              <a:t>				p(...).    </a:t>
            </a:r>
            <a:r>
              <a:rPr lang="en-US" sz="1600" dirty="0" smtClean="0"/>
              <a:t>		        % Recursion.</a:t>
            </a:r>
            <a:endParaRPr lang="en-US" sz="1600" dirty="0"/>
          </a:p>
          <a:p>
            <a:pPr>
              <a:buFontTx/>
              <a:buNone/>
            </a:pPr>
            <a:endParaRPr lang="en-US" sz="1400" dirty="0"/>
          </a:p>
          <a:p>
            <a:r>
              <a:rPr lang="en-US" sz="2000" dirty="0"/>
              <a:t>This is an examples of tail recursion: last goal is recursive call, and goals before it are deterministic (backtracking will fail).</a:t>
            </a:r>
          </a:p>
          <a:p>
            <a:r>
              <a:rPr lang="en-US" sz="2000" dirty="0"/>
              <a:t>To optimize, do this</a:t>
            </a:r>
            <a:r>
              <a:rPr lang="en-US" sz="2000" dirty="0" smtClean="0"/>
              <a:t>:</a:t>
            </a:r>
            <a:endParaRPr lang="en-US" sz="1800" dirty="0"/>
          </a:p>
          <a:p>
            <a:pPr lvl="1">
              <a:buFontTx/>
              <a:buNone/>
            </a:pPr>
            <a:r>
              <a:rPr lang="en-US" sz="1200" dirty="0"/>
              <a:t>		</a:t>
            </a:r>
            <a:r>
              <a:rPr lang="en-US" sz="1600" dirty="0"/>
              <a:t>	p(...) :-   	</a:t>
            </a:r>
            <a:r>
              <a:rPr lang="en-US" sz="1600" dirty="0" err="1"/>
              <a:t>do_things</a:t>
            </a:r>
            <a:r>
              <a:rPr lang="en-US" sz="1600" dirty="0"/>
              <a:t>(...),	</a:t>
            </a:r>
          </a:p>
          <a:p>
            <a:pPr lvl="1">
              <a:buFontTx/>
              <a:buNone/>
            </a:pPr>
            <a:r>
              <a:rPr lang="en-US" sz="1600" dirty="0"/>
              <a:t>      			</a:t>
            </a:r>
            <a:r>
              <a:rPr lang="en-US" sz="1600" dirty="0" err="1"/>
              <a:t>do_more_things</a:t>
            </a:r>
            <a:r>
              <a:rPr lang="en-US" sz="1600" dirty="0"/>
              <a:t>(...), </a:t>
            </a:r>
          </a:p>
          <a:p>
            <a:pPr lvl="1">
              <a:buFontTx/>
              <a:buNone/>
            </a:pPr>
            <a:r>
              <a:rPr lang="en-US" sz="1600" dirty="0"/>
              <a:t>				!,       		% </a:t>
            </a:r>
            <a:r>
              <a:rPr lang="en-US" sz="1600" dirty="0" smtClean="0"/>
              <a:t>This </a:t>
            </a:r>
            <a:r>
              <a:rPr lang="en-US" sz="1600" dirty="0"/>
              <a:t>throws away tree before </a:t>
            </a:r>
            <a:r>
              <a:rPr lang="en-US" sz="1600" dirty="0" smtClean="0"/>
              <a:t>call.</a:t>
            </a:r>
            <a:endParaRPr lang="en-US" sz="1600" dirty="0"/>
          </a:p>
          <a:p>
            <a:pPr lvl="1">
              <a:buFontTx/>
              <a:buNone/>
            </a:pPr>
            <a:r>
              <a:rPr lang="en-US" sz="1600" dirty="0"/>
              <a:t>				p(...).    </a:t>
            </a:r>
            <a:r>
              <a:rPr lang="en-US" sz="1600" dirty="0" smtClean="0"/>
              <a:t>		% Recursion.</a:t>
            </a:r>
            <a:endParaRPr lang="en-US" sz="1600" dirty="0"/>
          </a:p>
          <a:p>
            <a:pPr lvl="1"/>
            <a:endParaRPr lang="en-US" sz="1800" dirty="0"/>
          </a:p>
          <a:p>
            <a:pPr lvl="2"/>
            <a:endParaRPr lang="en-US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Efficiency: memory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527050" y="1289050"/>
            <a:ext cx="8218170" cy="4517582"/>
          </a:xfrm>
        </p:spPr>
        <p:txBody>
          <a:bodyPr/>
          <a:lstStyle/>
          <a:p>
            <a:r>
              <a:rPr lang="en-US" sz="1800" dirty="0"/>
              <a:t>This can still cause problems in very large computations. Sometimes, various memory usage before the cut can be enormous.</a:t>
            </a:r>
          </a:p>
          <a:p>
            <a:r>
              <a:rPr lang="en-US" sz="1800" dirty="0"/>
              <a:t>Some Prologs such as </a:t>
            </a:r>
            <a:r>
              <a:rPr lang="en-US" sz="1800" dirty="0" err="1"/>
              <a:t>Sicstus</a:t>
            </a:r>
            <a:r>
              <a:rPr lang="en-US" sz="1800" dirty="0"/>
              <a:t> have a </a:t>
            </a:r>
            <a:r>
              <a:rPr lang="en-US" sz="1800" dirty="0" err="1"/>
              <a:t>builtin</a:t>
            </a:r>
            <a:r>
              <a:rPr lang="en-US" sz="1800" dirty="0"/>
              <a:t> memory management optimizer called “</a:t>
            </a:r>
            <a:r>
              <a:rPr lang="en-US" sz="1800" dirty="0" err="1"/>
              <a:t>garbage_collect</a:t>
            </a:r>
            <a:r>
              <a:rPr lang="en-US" sz="1800" dirty="0"/>
              <a:t>”	</a:t>
            </a:r>
          </a:p>
          <a:p>
            <a:pPr lvl="1"/>
            <a:r>
              <a:rPr lang="en-US" sz="1600" dirty="0"/>
              <a:t>garbage collection important for symbolic languages (and Java!): finds unused memory (</a:t>
            </a:r>
            <a:r>
              <a:rPr lang="en-US" sz="1600" dirty="0" err="1"/>
              <a:t>eg</a:t>
            </a:r>
            <a:r>
              <a:rPr lang="en-US" sz="1600" dirty="0"/>
              <a:t>. unused atoms, freed clauses, etc.), and puts it back on heap for later usage</a:t>
            </a:r>
          </a:p>
          <a:p>
            <a:pPr lvl="1"/>
            <a:r>
              <a:rPr lang="en-US" sz="1600" dirty="0"/>
              <a:t>done automatically at periodic times. Unfortunately, might not happen when required!</a:t>
            </a:r>
          </a:p>
          <a:p>
            <a:pPr lvl="1"/>
            <a:r>
              <a:rPr lang="en-US" sz="1600" dirty="0"/>
              <a:t>calling </a:t>
            </a:r>
            <a:r>
              <a:rPr lang="en-US" sz="1600" dirty="0" err="1"/>
              <a:t>garbage_collect</a:t>
            </a:r>
            <a:r>
              <a:rPr lang="en-US" sz="1600" dirty="0"/>
              <a:t> lets programmer ensure of optimal memory use		</a:t>
            </a:r>
          </a:p>
          <a:p>
            <a:pPr lvl="1">
              <a:buFontTx/>
              <a:buNone/>
            </a:pPr>
            <a:r>
              <a:rPr lang="en-US" sz="1600" dirty="0"/>
              <a:t>			p(...) :-   	</a:t>
            </a:r>
            <a:r>
              <a:rPr lang="en-US" sz="1600" dirty="0" err="1"/>
              <a:t>do_things</a:t>
            </a:r>
            <a:r>
              <a:rPr lang="en-US" sz="1600" dirty="0"/>
              <a:t>(...),</a:t>
            </a:r>
          </a:p>
          <a:p>
            <a:pPr lvl="1">
              <a:buFontTx/>
              <a:buNone/>
            </a:pPr>
            <a:r>
              <a:rPr lang="en-US" sz="1600" dirty="0"/>
              <a:t>				</a:t>
            </a:r>
            <a:r>
              <a:rPr lang="en-US" sz="1600" dirty="0" err="1"/>
              <a:t>garbage_collect</a:t>
            </a:r>
            <a:r>
              <a:rPr lang="en-US" sz="1600" dirty="0"/>
              <a:t>,	</a:t>
            </a:r>
          </a:p>
          <a:p>
            <a:pPr lvl="1">
              <a:buFontTx/>
              <a:buNone/>
            </a:pPr>
            <a:r>
              <a:rPr lang="en-US" sz="1600" dirty="0"/>
              <a:t>      			</a:t>
            </a:r>
            <a:r>
              <a:rPr lang="en-US" sz="1600" dirty="0" err="1"/>
              <a:t>do_more_things</a:t>
            </a:r>
            <a:r>
              <a:rPr lang="en-US" sz="1600" dirty="0"/>
              <a:t>(...), </a:t>
            </a:r>
          </a:p>
          <a:p>
            <a:pPr lvl="1">
              <a:buFontTx/>
              <a:buNone/>
            </a:pPr>
            <a:r>
              <a:rPr lang="en-US" sz="1600" dirty="0"/>
              <a:t>				</a:t>
            </a:r>
            <a:r>
              <a:rPr lang="en-US" sz="1600" dirty="0" err="1"/>
              <a:t>garbage_collect</a:t>
            </a:r>
            <a:r>
              <a:rPr lang="en-US" sz="1600" dirty="0"/>
              <a:t>,</a:t>
            </a:r>
          </a:p>
          <a:p>
            <a:pPr lvl="1">
              <a:buFontTx/>
              <a:buNone/>
            </a:pPr>
            <a:r>
              <a:rPr lang="en-US" sz="1600" dirty="0"/>
              <a:t>				!,       		% this throws away tree before call</a:t>
            </a:r>
          </a:p>
          <a:p>
            <a:pPr lvl="1">
              <a:buFontTx/>
              <a:buNone/>
            </a:pPr>
            <a:r>
              <a:rPr lang="en-US" sz="1600" dirty="0"/>
              <a:t>				p(...).    % recursion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Last-clause determinacy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Sicstus</a:t>
            </a:r>
            <a:r>
              <a:rPr lang="en-US" dirty="0" smtClean="0"/>
              <a:t> compiler will automatically “insert” a cut into the first goal of the last clause of a recursive predicate. </a:t>
            </a:r>
          </a:p>
          <a:p>
            <a:r>
              <a:rPr lang="en-US" dirty="0" smtClean="0"/>
              <a:t>So this is not required...</a:t>
            </a:r>
          </a:p>
          <a:p>
            <a:endParaRPr lang="en-US" dirty="0" smtClean="0"/>
          </a:p>
          <a:p>
            <a:pPr>
              <a:buNone/>
            </a:pPr>
            <a:r>
              <a:rPr lang="en-US" sz="2000" dirty="0" smtClean="0"/>
              <a:t>	p(...) :- ...</a:t>
            </a:r>
          </a:p>
          <a:p>
            <a:pPr>
              <a:buNone/>
            </a:pPr>
            <a:r>
              <a:rPr lang="en-US" sz="2000" dirty="0" smtClean="0"/>
              <a:t>	p(...)  :-    % last clause of p.</a:t>
            </a:r>
          </a:p>
          <a:p>
            <a:pPr lvl="1">
              <a:buNone/>
            </a:pPr>
            <a:r>
              <a:rPr lang="en-US" sz="1800" dirty="0" smtClean="0"/>
              <a:t>	 !,     % </a:t>
            </a:r>
            <a:r>
              <a:rPr lang="en-US" sz="1800" dirty="0" smtClean="0">
                <a:sym typeface="Wingdings" pitchFamily="2" charset="2"/>
              </a:rPr>
              <a:t> unnecessary!</a:t>
            </a:r>
            <a:endParaRPr lang="en-US" sz="1800" dirty="0" smtClean="0"/>
          </a:p>
          <a:p>
            <a:pPr lvl="1">
              <a:buNone/>
            </a:pPr>
            <a:r>
              <a:rPr lang="en-US" sz="1800" dirty="0" smtClean="0"/>
              <a:t>	(do something), </a:t>
            </a:r>
          </a:p>
          <a:p>
            <a:pPr lvl="1">
              <a:buNone/>
            </a:pPr>
            <a:r>
              <a:rPr lang="en-US" sz="1800" dirty="0" smtClean="0"/>
              <a:t>	p(...).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5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Lisp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Efficiency: execution profiling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450850" y="1517650"/>
            <a:ext cx="8218170" cy="4517582"/>
          </a:xfrm>
        </p:spPr>
        <p:txBody>
          <a:bodyPr/>
          <a:lstStyle/>
          <a:p>
            <a:r>
              <a:rPr lang="en-US" sz="2000" dirty="0"/>
              <a:t>Profile: run-time execution </a:t>
            </a:r>
            <a:r>
              <a:rPr lang="en-US" sz="2000" dirty="0" smtClean="0"/>
              <a:t>statistics</a:t>
            </a:r>
          </a:p>
          <a:p>
            <a:r>
              <a:rPr lang="en-US" sz="2000" dirty="0" smtClean="0"/>
              <a:t>See sect. 9.2, </a:t>
            </a:r>
            <a:r>
              <a:rPr lang="en-US" sz="2000" dirty="0" err="1" smtClean="0"/>
              <a:t>Sicstus</a:t>
            </a:r>
            <a:r>
              <a:rPr lang="en-US" sz="2000" dirty="0" smtClean="0"/>
              <a:t> manual</a:t>
            </a:r>
            <a:endParaRPr lang="en-US" sz="2000" dirty="0"/>
          </a:p>
          <a:p>
            <a:r>
              <a:rPr lang="en-US" sz="2000" dirty="0" smtClean="0"/>
              <a:t>Scheme:</a:t>
            </a:r>
          </a:p>
          <a:p>
            <a:endParaRPr lang="en-US" sz="2000" dirty="0"/>
          </a:p>
          <a:p>
            <a:pPr>
              <a:buNone/>
            </a:pPr>
            <a:r>
              <a:rPr lang="en-US" sz="1800" dirty="0" smtClean="0"/>
              <a:t>?- [Load some code.]</a:t>
            </a:r>
          </a:p>
          <a:p>
            <a:pPr>
              <a:buNone/>
            </a:pPr>
            <a:r>
              <a:rPr lang="en-US" sz="1800" dirty="0" smtClean="0"/>
              <a:t>?- </a:t>
            </a:r>
            <a:r>
              <a:rPr lang="en-US" sz="1800" dirty="0" err="1" smtClean="0"/>
              <a:t>prolog_flag</a:t>
            </a:r>
            <a:r>
              <a:rPr lang="en-US" sz="1800" dirty="0" smtClean="0"/>
              <a:t>(</a:t>
            </a:r>
            <a:r>
              <a:rPr lang="en-US" sz="1800" dirty="0" err="1" smtClean="0"/>
              <a:t>profiling,_,on</a:t>
            </a:r>
            <a:r>
              <a:rPr lang="en-US" sz="1800" dirty="0" smtClean="0"/>
              <a:t>).</a:t>
            </a:r>
          </a:p>
          <a:p>
            <a:pPr>
              <a:buNone/>
            </a:pPr>
            <a:r>
              <a:rPr lang="en-US" sz="1800" dirty="0" smtClean="0"/>
              <a:t>?- [Run some queries.]</a:t>
            </a:r>
          </a:p>
          <a:p>
            <a:pPr>
              <a:buNone/>
            </a:pPr>
            <a:r>
              <a:rPr lang="en-US" sz="1800" dirty="0" smtClean="0"/>
              <a:t>?- </a:t>
            </a:r>
            <a:r>
              <a:rPr lang="en-US" sz="1800" dirty="0" err="1" smtClean="0"/>
              <a:t>prolog_flag</a:t>
            </a:r>
            <a:r>
              <a:rPr lang="en-US" sz="1800" dirty="0" smtClean="0"/>
              <a:t>(</a:t>
            </a:r>
            <a:r>
              <a:rPr lang="en-US" sz="1800" dirty="0" err="1" smtClean="0"/>
              <a:t>profiling,_,off</a:t>
            </a:r>
            <a:r>
              <a:rPr lang="en-US" sz="1800" dirty="0" smtClean="0"/>
              <a:t>).</a:t>
            </a:r>
          </a:p>
          <a:p>
            <a:pPr>
              <a:buNone/>
            </a:pPr>
            <a:r>
              <a:rPr lang="en-US" sz="1800" dirty="0" smtClean="0"/>
              <a:t>?- </a:t>
            </a:r>
            <a:r>
              <a:rPr lang="en-US" sz="1800" dirty="0" err="1" smtClean="0"/>
              <a:t>print_profile</a:t>
            </a:r>
            <a:r>
              <a:rPr lang="en-US" sz="1800" dirty="0" smtClean="0"/>
              <a:t>.</a:t>
            </a: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Profiling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650" y="1289050"/>
            <a:ext cx="8218170" cy="4517582"/>
          </a:xfrm>
        </p:spPr>
        <p:txBody>
          <a:bodyPr/>
          <a:lstStyle/>
          <a:p>
            <a:pPr>
              <a:buNone/>
            </a:pPr>
            <a:r>
              <a:rPr lang="en-US" sz="1400" dirty="0" smtClean="0"/>
              <a:t>?- </a:t>
            </a:r>
            <a:r>
              <a:rPr lang="en-US" sz="1400" dirty="0" err="1" smtClean="0"/>
              <a:t>print_profile</a:t>
            </a:r>
            <a:r>
              <a:rPr lang="en-US" sz="1400" dirty="0" smtClean="0"/>
              <a:t>.</a:t>
            </a:r>
          </a:p>
          <a:p>
            <a:pPr>
              <a:buNone/>
            </a:pPr>
            <a:r>
              <a:rPr lang="en-US" sz="1400" dirty="0" err="1" smtClean="0"/>
              <a:t>insns</a:t>
            </a:r>
            <a:r>
              <a:rPr lang="en-US" sz="1400" dirty="0" smtClean="0"/>
              <a:t>   try/retry      called        name</a:t>
            </a:r>
          </a:p>
          <a:p>
            <a:pPr>
              <a:buNone/>
            </a:pPr>
            <a:r>
              <a:rPr lang="en-US" sz="1400" dirty="0" smtClean="0"/>
              <a:t>----------------------------------------------------------------</a:t>
            </a:r>
          </a:p>
          <a:p>
            <a:pPr>
              <a:buNone/>
            </a:pPr>
            <a:r>
              <a:rPr lang="en-US" sz="1400" dirty="0" smtClean="0"/>
              <a:t>                              *13694/14300      </a:t>
            </a:r>
            <a:r>
              <a:rPr lang="en-US" sz="1400" dirty="0" err="1" smtClean="0"/>
              <a:t>user:remove_nth</a:t>
            </a:r>
            <a:r>
              <a:rPr lang="en-US" sz="1400" dirty="0" smtClean="0"/>
              <a:t>/4 </a:t>
            </a:r>
            <a:r>
              <a:rPr lang="en-US" sz="1400" dirty="0" smtClean="0"/>
              <a:t>        </a:t>
            </a:r>
            <a:r>
              <a:rPr lang="en-US" sz="1400" dirty="0" smtClean="0">
                <a:solidFill>
                  <a:srgbClr val="FFFF00"/>
                </a:solidFill>
              </a:rPr>
              <a:t>← callers: </a:t>
            </a:r>
            <a:r>
              <a:rPr lang="en-US" sz="1400" dirty="0" err="1" smtClean="0">
                <a:solidFill>
                  <a:srgbClr val="FFFF00"/>
                </a:solidFill>
              </a:rPr>
              <a:t>remove_nth</a:t>
            </a:r>
            <a:r>
              <a:rPr lang="en-US" sz="1400" dirty="0" smtClean="0">
                <a:solidFill>
                  <a:srgbClr val="FFFF00"/>
                </a:solidFill>
              </a:rPr>
              <a:t> 13694 times</a:t>
            </a:r>
            <a:endParaRPr lang="en-US" sz="1400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en-US" sz="1400" dirty="0" smtClean="0"/>
              <a:t>                                *606/14300      </a:t>
            </a:r>
            <a:r>
              <a:rPr lang="en-US" sz="1400" dirty="0" err="1" smtClean="0"/>
              <a:t>user:select_random</a:t>
            </a:r>
            <a:r>
              <a:rPr lang="en-US" sz="1400" dirty="0" smtClean="0"/>
              <a:t>/3 </a:t>
            </a:r>
            <a:r>
              <a:rPr lang="en-US" sz="1400" dirty="0" smtClean="0"/>
              <a:t>     </a:t>
            </a:r>
            <a:r>
              <a:rPr lang="en-US" sz="1400" dirty="0" smtClean="0">
                <a:solidFill>
                  <a:srgbClr val="FFFF00"/>
                </a:solidFill>
              </a:rPr>
              <a:t>←  </a:t>
            </a:r>
            <a:r>
              <a:rPr lang="en-US" sz="1400" dirty="0" err="1" smtClean="0">
                <a:solidFill>
                  <a:srgbClr val="FFFF00"/>
                </a:solidFill>
              </a:rPr>
              <a:t>select_random</a:t>
            </a:r>
            <a:r>
              <a:rPr lang="en-US" sz="1400" dirty="0" smtClean="0">
                <a:solidFill>
                  <a:srgbClr val="FFFF00"/>
                </a:solidFill>
              </a:rPr>
              <a:t>  606 times</a:t>
            </a:r>
            <a:endParaRPr lang="en-US" sz="1400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en-US" sz="1400" dirty="0" smtClean="0"/>
              <a:t>       97676         606      *14300        </a:t>
            </a:r>
            <a:r>
              <a:rPr lang="en-US" sz="1400" dirty="0" err="1" smtClean="0"/>
              <a:t>user:remove_nth</a:t>
            </a:r>
            <a:r>
              <a:rPr lang="en-US" sz="1400" dirty="0" smtClean="0"/>
              <a:t>/4          </a:t>
            </a:r>
            <a:r>
              <a:rPr lang="en-US" sz="1400" dirty="0" smtClean="0">
                <a:solidFill>
                  <a:srgbClr val="FFFF00"/>
                </a:solidFill>
              </a:rPr>
              <a:t>← </a:t>
            </a:r>
            <a:r>
              <a:rPr lang="en-US" sz="1400" dirty="0" err="1" smtClean="0">
                <a:solidFill>
                  <a:srgbClr val="FFFF00"/>
                </a:solidFill>
              </a:rPr>
              <a:t>remove_nth</a:t>
            </a:r>
            <a:r>
              <a:rPr lang="en-US" sz="1400" dirty="0" smtClean="0">
                <a:solidFill>
                  <a:srgbClr val="FFFF00"/>
                </a:solidFill>
              </a:rPr>
              <a:t> called 14300 times</a:t>
            </a:r>
            <a:endParaRPr lang="en-US" sz="1400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en-US" sz="1400" dirty="0" smtClean="0"/>
              <a:t>                              *13694/14300      </a:t>
            </a:r>
            <a:r>
              <a:rPr lang="en-US" sz="1400" dirty="0" err="1" smtClean="0"/>
              <a:t>user:remove_nth</a:t>
            </a:r>
            <a:r>
              <a:rPr lang="en-US" sz="1400" dirty="0" smtClean="0"/>
              <a:t>/4         </a:t>
            </a:r>
            <a:r>
              <a:rPr lang="en-US" sz="1400" dirty="0" smtClean="0">
                <a:solidFill>
                  <a:srgbClr val="FFFF00"/>
                </a:solidFill>
              </a:rPr>
              <a:t>← </a:t>
            </a:r>
            <a:r>
              <a:rPr lang="en-US" sz="1400" dirty="0" smtClean="0">
                <a:solidFill>
                  <a:srgbClr val="FFFF00"/>
                </a:solidFill>
              </a:rPr>
              <a:t>called </a:t>
            </a:r>
            <a:r>
              <a:rPr lang="en-US" sz="1400" dirty="0" err="1" smtClean="0">
                <a:solidFill>
                  <a:srgbClr val="FFFF00"/>
                </a:solidFill>
              </a:rPr>
              <a:t>preds</a:t>
            </a:r>
            <a:r>
              <a:rPr lang="en-US" sz="1400" dirty="0" smtClean="0">
                <a:solidFill>
                  <a:srgbClr val="FFFF00"/>
                </a:solidFill>
              </a:rPr>
              <a:t>: </a:t>
            </a:r>
            <a:r>
              <a:rPr lang="en-US" sz="1400" dirty="0" err="1" smtClean="0">
                <a:solidFill>
                  <a:srgbClr val="FFFF00"/>
                </a:solidFill>
              </a:rPr>
              <a:t>remove_nth</a:t>
            </a:r>
            <a:r>
              <a:rPr lang="en-US" sz="1400" dirty="0" smtClean="0">
                <a:solidFill>
                  <a:srgbClr val="FFFF00"/>
                </a:solidFill>
              </a:rPr>
              <a:t> 13694 times</a:t>
            </a:r>
            <a:endParaRPr lang="en-US" sz="1400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en-US" sz="1400" dirty="0" smtClean="0"/>
              <a:t>----------------------------------------------------------------</a:t>
            </a:r>
          </a:p>
          <a:p>
            <a:pPr>
              <a:buNone/>
            </a:pPr>
            <a:r>
              <a:rPr lang="en-US" sz="1400" dirty="0" smtClean="0"/>
              <a:t>                                *101/5050       user:lotto649/1</a:t>
            </a:r>
          </a:p>
          <a:p>
            <a:pPr>
              <a:buNone/>
            </a:pPr>
            <a:r>
              <a:rPr lang="en-US" sz="1400" dirty="0" smtClean="0"/>
              <a:t>                               *4949/5050       </a:t>
            </a:r>
            <a:r>
              <a:rPr lang="en-US" sz="1400" dirty="0" err="1" smtClean="0"/>
              <a:t>user:make_intlist</a:t>
            </a:r>
            <a:r>
              <a:rPr lang="en-US" sz="1400" dirty="0" smtClean="0"/>
              <a:t>/3</a:t>
            </a:r>
          </a:p>
          <a:p>
            <a:pPr>
              <a:buNone/>
            </a:pPr>
            <a:r>
              <a:rPr lang="en-US" sz="1400" dirty="0" smtClean="0"/>
              <a:t>       74841        9999       *5050        </a:t>
            </a:r>
            <a:r>
              <a:rPr lang="en-US" sz="1400" dirty="0" err="1" smtClean="0"/>
              <a:t>user:make_intlist</a:t>
            </a:r>
            <a:r>
              <a:rPr lang="en-US" sz="1400" dirty="0" smtClean="0"/>
              <a:t>/3</a:t>
            </a:r>
          </a:p>
          <a:p>
            <a:pPr>
              <a:buNone/>
            </a:pPr>
            <a:r>
              <a:rPr lang="en-US" sz="1400" dirty="0" smtClean="0"/>
              <a:t>                               *4949/5050       </a:t>
            </a:r>
            <a:r>
              <a:rPr lang="en-US" sz="1400" dirty="0" err="1" smtClean="0"/>
              <a:t>user:make_intlist</a:t>
            </a:r>
            <a:r>
              <a:rPr lang="en-US" sz="1400" dirty="0" smtClean="0"/>
              <a:t>/3</a:t>
            </a:r>
          </a:p>
          <a:p>
            <a:pPr>
              <a:buNone/>
            </a:pPr>
            <a:r>
              <a:rPr lang="en-US" sz="1400" dirty="0" smtClean="0"/>
              <a:t>----------------------------------------------------------------</a:t>
            </a:r>
          </a:p>
          <a:p>
            <a:pPr>
              <a:buNone/>
            </a:pPr>
            <a:r>
              <a:rPr lang="en-US" sz="1400" dirty="0" smtClean="0"/>
              <a:t>                                *101/2027       </a:t>
            </a:r>
            <a:r>
              <a:rPr lang="en-US" sz="1400" dirty="0" err="1" smtClean="0"/>
              <a:t>user:lotto_loop</a:t>
            </a:r>
            <a:r>
              <a:rPr lang="en-US" sz="1400" dirty="0" smtClean="0"/>
              <a:t>/9</a:t>
            </a:r>
          </a:p>
          <a:p>
            <a:pPr>
              <a:buNone/>
            </a:pPr>
            <a:r>
              <a:rPr lang="en-US" sz="1400" dirty="0" smtClean="0"/>
              <a:t>                               *1926/2027       </a:t>
            </a:r>
            <a:r>
              <a:rPr lang="en-US" sz="1400" dirty="0" err="1" smtClean="0"/>
              <a:t>user:writelist</a:t>
            </a:r>
            <a:r>
              <a:rPr lang="en-US" sz="1400" dirty="0" smtClean="0"/>
              <a:t>/1</a:t>
            </a:r>
          </a:p>
          <a:p>
            <a:pPr>
              <a:buNone/>
            </a:pPr>
            <a:r>
              <a:rPr lang="en-US" sz="1400" dirty="0" smtClean="0"/>
              <a:t>       18417        6474       *2027        </a:t>
            </a:r>
            <a:r>
              <a:rPr lang="en-US" sz="1400" dirty="0" err="1" smtClean="0"/>
              <a:t>user:writelist</a:t>
            </a:r>
            <a:r>
              <a:rPr lang="en-US" sz="1400" dirty="0" smtClean="0"/>
              <a:t>/1</a:t>
            </a:r>
          </a:p>
          <a:p>
            <a:pPr>
              <a:buNone/>
            </a:pPr>
            <a:r>
              <a:rPr lang="en-US" sz="1400" dirty="0" smtClean="0"/>
              <a:t>                               *1926/2027       </a:t>
            </a:r>
            <a:r>
              <a:rPr lang="en-US" sz="1400" dirty="0" err="1" smtClean="0"/>
              <a:t>user:writelist</a:t>
            </a:r>
            <a:r>
              <a:rPr lang="en-US" sz="1400" dirty="0" smtClean="0"/>
              <a:t>/1</a:t>
            </a:r>
          </a:p>
          <a:p>
            <a:pPr>
              <a:buNone/>
            </a:pPr>
            <a:r>
              <a:rPr lang="en-US" sz="1400" dirty="0" smtClean="0"/>
              <a:t>--</a:t>
            </a:r>
          </a:p>
          <a:p>
            <a:pPr>
              <a:buNone/>
            </a:pPr>
            <a:r>
              <a:rPr lang="en-US" sz="1400" dirty="0" smtClean="0"/>
              <a:t>etc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7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Lisp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Efficiency: determinism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CA" sz="2000" dirty="0" err="1"/>
              <a:t>Nondeterminacy</a:t>
            </a:r>
            <a:r>
              <a:rPr lang="en-CA" sz="2000" dirty="0"/>
              <a:t>: multiple solutions via backtracking</a:t>
            </a:r>
          </a:p>
          <a:p>
            <a:pPr lvl="1"/>
            <a:r>
              <a:rPr lang="en-CA" sz="1800" dirty="0" smtClean="0"/>
              <a:t>a </a:t>
            </a:r>
            <a:r>
              <a:rPr lang="en-CA" sz="1800" dirty="0"/>
              <a:t>major feature of </a:t>
            </a:r>
            <a:r>
              <a:rPr lang="en-CA" sz="1800" dirty="0" smtClean="0"/>
              <a:t> </a:t>
            </a:r>
            <a:r>
              <a:rPr lang="en-CA" sz="1800" dirty="0" err="1" smtClean="0"/>
              <a:t>Prolog</a:t>
            </a:r>
            <a:r>
              <a:rPr lang="en-CA" sz="1800" dirty="0"/>
              <a:t>: search</a:t>
            </a:r>
          </a:p>
          <a:p>
            <a:pPr lvl="1"/>
            <a:r>
              <a:rPr lang="en-CA" sz="1800" dirty="0"/>
              <a:t>also a source of inefficiency when multiple solutions not needed</a:t>
            </a:r>
          </a:p>
          <a:p>
            <a:pPr lvl="1"/>
            <a:r>
              <a:rPr lang="en-CA" sz="1800" dirty="0"/>
              <a:t>possible to get erroneous </a:t>
            </a:r>
            <a:r>
              <a:rPr lang="en-CA" sz="1800" dirty="0" err="1"/>
              <a:t>solns</a:t>
            </a:r>
            <a:r>
              <a:rPr lang="en-CA" sz="1800" dirty="0"/>
              <a:t> on backtracking as well</a:t>
            </a:r>
          </a:p>
          <a:p>
            <a:r>
              <a:rPr lang="en-CA" sz="2000" dirty="0" err="1"/>
              <a:t>Sicstus</a:t>
            </a:r>
            <a:r>
              <a:rPr lang="en-CA" sz="2000" dirty="0"/>
              <a:t> </a:t>
            </a:r>
            <a:r>
              <a:rPr lang="en-CA" sz="2000" dirty="0" err="1"/>
              <a:t>P</a:t>
            </a:r>
            <a:r>
              <a:rPr lang="en-CA" sz="2000" dirty="0" err="1" smtClean="0"/>
              <a:t>rolog</a:t>
            </a:r>
            <a:r>
              <a:rPr lang="en-CA" sz="2000" dirty="0" smtClean="0"/>
              <a:t> </a:t>
            </a:r>
            <a:r>
              <a:rPr lang="en-CA" sz="2000" dirty="0"/>
              <a:t>indexes clauses based on first argument</a:t>
            </a:r>
          </a:p>
          <a:p>
            <a:pPr lvl="1"/>
            <a:r>
              <a:rPr lang="en-CA" sz="1800" dirty="0"/>
              <a:t>a hash table created, with first </a:t>
            </a:r>
            <a:r>
              <a:rPr lang="en-CA" sz="1800" dirty="0" err="1"/>
              <a:t>arg</a:t>
            </a:r>
            <a:r>
              <a:rPr lang="en-CA" sz="1800" dirty="0"/>
              <a:t> value as hash </a:t>
            </a:r>
            <a:r>
              <a:rPr lang="en-CA" sz="1800" dirty="0" smtClean="0"/>
              <a:t>key</a:t>
            </a:r>
          </a:p>
          <a:p>
            <a:pPr lvl="1"/>
            <a:r>
              <a:rPr lang="en-CA" sz="1800" dirty="0" smtClean="0"/>
              <a:t>interpreter will very quickly unify a call with its “hashed” clause; no need for unification on inappropriate calls.</a:t>
            </a:r>
            <a:endParaRPr lang="en-CA" sz="1800" dirty="0"/>
          </a:p>
          <a:p>
            <a:pPr lvl="1"/>
            <a:r>
              <a:rPr lang="en-CA" sz="1800" dirty="0" smtClean="0"/>
              <a:t>But if </a:t>
            </a:r>
            <a:r>
              <a:rPr lang="en-CA" sz="1800" dirty="0"/>
              <a:t>a clause has a </a:t>
            </a:r>
            <a:r>
              <a:rPr lang="en-CA" sz="1800" dirty="0" smtClean="0"/>
              <a:t>variable </a:t>
            </a:r>
            <a:r>
              <a:rPr lang="en-CA" sz="1800" dirty="0"/>
              <a:t>1st </a:t>
            </a:r>
            <a:r>
              <a:rPr lang="en-CA" sz="1800" dirty="0" err="1"/>
              <a:t>arg</a:t>
            </a:r>
            <a:r>
              <a:rPr lang="en-CA" sz="1800" dirty="0"/>
              <a:t>, this won’t work</a:t>
            </a:r>
          </a:p>
          <a:p>
            <a:r>
              <a:rPr lang="en-CA" sz="2000" dirty="0"/>
              <a:t>When possible, make predicates determinate</a:t>
            </a:r>
          </a:p>
          <a:p>
            <a:pPr lvl="1"/>
            <a:r>
              <a:rPr lang="en-CA" sz="1800" dirty="0"/>
              <a:t>each clause takes care of one case, given in 1st </a:t>
            </a:r>
            <a:r>
              <a:rPr lang="en-CA" sz="1800" dirty="0" err="1"/>
              <a:t>arg</a:t>
            </a:r>
            <a:endParaRPr lang="en-CA" sz="1800" dirty="0"/>
          </a:p>
          <a:p>
            <a:r>
              <a:rPr lang="en-CA" sz="2000" dirty="0" smtClean="0"/>
              <a:t>Result</a:t>
            </a:r>
            <a:r>
              <a:rPr lang="en-CA" sz="2000" dirty="0"/>
              <a:t>:</a:t>
            </a:r>
          </a:p>
          <a:p>
            <a:pPr lvl="1"/>
            <a:r>
              <a:rPr lang="en-CA" sz="1800" dirty="0"/>
              <a:t>faster execution</a:t>
            </a:r>
          </a:p>
          <a:p>
            <a:pPr lvl="1"/>
            <a:r>
              <a:rPr lang="en-CA" sz="1800" dirty="0"/>
              <a:t>less memory usage</a:t>
            </a:r>
          </a:p>
          <a:p>
            <a:endParaRPr lang="en-CA" sz="1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determinism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7050" y="1212850"/>
            <a:ext cx="8218170" cy="4517582"/>
          </a:xfrm>
        </p:spPr>
        <p:txBody>
          <a:bodyPr/>
          <a:lstStyle/>
          <a:p>
            <a:pPr>
              <a:buNone/>
            </a:pPr>
            <a:r>
              <a:rPr lang="en-US" sz="1800" dirty="0" smtClean="0"/>
              <a:t>% make integer list...</a:t>
            </a:r>
          </a:p>
          <a:p>
            <a:pPr>
              <a:buNone/>
            </a:pPr>
            <a:r>
              <a:rPr lang="en-CA" sz="1800" dirty="0" err="1" smtClean="0"/>
              <a:t>intlist</a:t>
            </a:r>
            <a:r>
              <a:rPr lang="en-CA" sz="1800" dirty="0" smtClean="0"/>
              <a:t>(N, L) :-</a:t>
            </a:r>
          </a:p>
          <a:p>
            <a:pPr>
              <a:buNone/>
            </a:pPr>
            <a:r>
              <a:rPr lang="en-CA" sz="1800" dirty="0" smtClean="0"/>
              <a:t>        N &gt; 0,</a:t>
            </a:r>
          </a:p>
          <a:p>
            <a:pPr>
              <a:buNone/>
            </a:pPr>
            <a:r>
              <a:rPr lang="en-CA" sz="1800" dirty="0" smtClean="0"/>
              <a:t>        </a:t>
            </a:r>
            <a:r>
              <a:rPr lang="en-CA" sz="1800" dirty="0" err="1" smtClean="0"/>
              <a:t>make_intlist</a:t>
            </a:r>
            <a:r>
              <a:rPr lang="en-CA" sz="1800" dirty="0" smtClean="0"/>
              <a:t>(0, N, L).</a:t>
            </a:r>
          </a:p>
          <a:p>
            <a:pPr>
              <a:buNone/>
            </a:pPr>
            <a:endParaRPr lang="en-CA" sz="1800" dirty="0" smtClean="0"/>
          </a:p>
          <a:p>
            <a:pPr>
              <a:buNone/>
            </a:pPr>
            <a:r>
              <a:rPr lang="en-CA" sz="1800" dirty="0" err="1" smtClean="0"/>
              <a:t>make_intlist</a:t>
            </a:r>
            <a:r>
              <a:rPr lang="en-CA" sz="1800" dirty="0" smtClean="0"/>
              <a:t>(M, N, [ ]) :-</a:t>
            </a:r>
          </a:p>
          <a:p>
            <a:pPr>
              <a:buNone/>
            </a:pPr>
            <a:r>
              <a:rPr lang="en-CA" sz="1800" dirty="0" smtClean="0"/>
              <a:t>        M &gt; N.</a:t>
            </a:r>
          </a:p>
          <a:p>
            <a:pPr>
              <a:buNone/>
            </a:pPr>
            <a:r>
              <a:rPr lang="en-CA" sz="1800" dirty="0" err="1" smtClean="0"/>
              <a:t>make_intlist</a:t>
            </a:r>
            <a:r>
              <a:rPr lang="en-CA" sz="1800" dirty="0" smtClean="0"/>
              <a:t>(M, N, [M|L2]) :-</a:t>
            </a:r>
          </a:p>
          <a:p>
            <a:pPr>
              <a:buNone/>
            </a:pPr>
            <a:r>
              <a:rPr lang="en-CA" sz="1800" dirty="0" smtClean="0"/>
              <a:t>        M =&lt; N,</a:t>
            </a:r>
          </a:p>
          <a:p>
            <a:pPr>
              <a:buNone/>
            </a:pPr>
            <a:r>
              <a:rPr lang="en-CA" sz="1800" dirty="0" smtClean="0"/>
              <a:t>        M2 is M+1,</a:t>
            </a:r>
          </a:p>
          <a:p>
            <a:pPr>
              <a:buNone/>
            </a:pPr>
            <a:r>
              <a:rPr lang="en-CA" sz="1800" dirty="0" smtClean="0"/>
              <a:t>        </a:t>
            </a:r>
            <a:r>
              <a:rPr lang="en-CA" sz="1800" dirty="0" err="1" smtClean="0"/>
              <a:t>make_intlist</a:t>
            </a:r>
            <a:r>
              <a:rPr lang="en-CA" sz="1800" dirty="0" smtClean="0"/>
              <a:t>(M2, N, L2).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Notice how 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 </a:t>
            </a:r>
            <a:r>
              <a:rPr lang="en-US" sz="2000" dirty="0" err="1" smtClean="0"/>
              <a:t>arg</a:t>
            </a:r>
            <a:r>
              <a:rPr lang="en-US" sz="2000" dirty="0" smtClean="0"/>
              <a:t> to </a:t>
            </a:r>
            <a:r>
              <a:rPr lang="en-US" sz="2000" dirty="0" err="1" smtClean="0"/>
              <a:t>make_intlist</a:t>
            </a:r>
            <a:r>
              <a:rPr lang="en-US" sz="2000" dirty="0" smtClean="0"/>
              <a:t>/3 is variable.</a:t>
            </a:r>
          </a:p>
          <a:p>
            <a:r>
              <a:rPr lang="en-US" sz="2000" dirty="0" smtClean="0"/>
              <a:t>So Prolog must use inefficient unification to match calls with clauses.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9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Lisp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540</TotalTime>
  <Words>807</Words>
  <Application>Microsoft Office PowerPoint</Application>
  <PresentationFormat>Custom</PresentationFormat>
  <Paragraphs>164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Stream</vt:lpstr>
      <vt:lpstr>Prolog Program Style (ch. 8)</vt:lpstr>
      <vt:lpstr>Efficiency issues</vt:lpstr>
      <vt:lpstr>Memory and recursion</vt:lpstr>
      <vt:lpstr>Efficiency: memory</vt:lpstr>
      <vt:lpstr>Last-clause determinacy</vt:lpstr>
      <vt:lpstr>Efficiency: execution profiling</vt:lpstr>
      <vt:lpstr>Profiling</vt:lpstr>
      <vt:lpstr>Efficiency: determinism</vt:lpstr>
      <vt:lpstr>Example: determinism</vt:lpstr>
      <vt:lpstr>Determinism</vt:lpstr>
      <vt:lpstr>Determinacy checker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Meta-interpreters</dc:title>
  <dc:creator>Preferred Customer</dc:creator>
  <cp:lastModifiedBy>Brian Ross</cp:lastModifiedBy>
  <cp:revision>27</cp:revision>
  <cp:lastPrinted>2001-03-14T16:13:32Z</cp:lastPrinted>
  <dcterms:created xsi:type="dcterms:W3CDTF">2001-03-12T14:49:08Z</dcterms:created>
  <dcterms:modified xsi:type="dcterms:W3CDTF">2013-03-04T15:42:20Z</dcterms:modified>
</cp:coreProperties>
</file>