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0" r:id="rId1"/>
  </p:sldMasterIdLst>
  <p:notesMasterIdLst>
    <p:notesMasterId r:id="rId25"/>
  </p:notesMasterIdLst>
  <p:handoutMasterIdLst>
    <p:handoutMasterId r:id="rId26"/>
  </p:handoutMasterIdLst>
  <p:sldIdLst>
    <p:sldId id="270" r:id="rId2"/>
    <p:sldId id="271" r:id="rId3"/>
    <p:sldId id="256" r:id="rId4"/>
    <p:sldId id="267" r:id="rId5"/>
    <p:sldId id="268" r:id="rId6"/>
    <p:sldId id="269" r:id="rId7"/>
    <p:sldId id="272" r:id="rId8"/>
    <p:sldId id="273" r:id="rId9"/>
    <p:sldId id="257" r:id="rId10"/>
    <p:sldId id="258" r:id="rId11"/>
    <p:sldId id="259" r:id="rId12"/>
    <p:sldId id="276" r:id="rId13"/>
    <p:sldId id="280" r:id="rId14"/>
    <p:sldId id="263" r:id="rId15"/>
    <p:sldId id="277" r:id="rId16"/>
    <p:sldId id="274" r:id="rId17"/>
    <p:sldId id="275" r:id="rId18"/>
    <p:sldId id="262" r:id="rId19"/>
    <p:sldId id="264" r:id="rId20"/>
    <p:sldId id="278" r:id="rId21"/>
    <p:sldId id="265" r:id="rId22"/>
    <p:sldId id="266" r:id="rId23"/>
    <p:sldId id="279" r:id="rId24"/>
  </p:sldIdLst>
  <p:sldSz cx="9131300" cy="6845300"/>
  <p:notesSz cx="6985000" cy="9282113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l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787"/>
    <p:restoredTop sz="90929"/>
  </p:normalViewPr>
  <p:slideViewPr>
    <p:cSldViewPr>
      <p:cViewPr varScale="1">
        <p:scale>
          <a:sx n="98" d="100"/>
          <a:sy n="98" d="100"/>
        </p:scale>
        <p:origin x="-108" y="-156"/>
      </p:cViewPr>
      <p:guideLst>
        <p:guide orient="horz" pos="2156"/>
        <p:guide pos="287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-558800" y="2916238"/>
            <a:ext cx="4624388" cy="34671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2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lnSpc>
                <a:spcPct val="90000"/>
              </a:lnSpc>
              <a:defRPr b="1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lnSpc>
                <a:spcPct val="90000"/>
              </a:lnSpc>
              <a:defRPr b="1"/>
            </a:lvl1pPr>
          </a:lstStyle>
          <a:p>
            <a:pPr>
              <a:defRPr/>
            </a:pPr>
            <a:fld id="{1A6D9AFE-BD36-44A8-9F26-0FF36DF083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>
              <a:lnSpc>
                <a:spcPct val="90000"/>
              </a:lnSpc>
              <a:defRPr b="1" smtClean="0"/>
            </a:lvl1pPr>
          </a:lstStyle>
          <a:p>
            <a:pPr>
              <a:defRPr/>
            </a:pPr>
            <a:r>
              <a:rPr lang="en-US"/>
              <a:t>COSC 2P93 Prolog: Cut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0463"/>
            <a:ext cx="2130425" cy="474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49" tIns="45622" rIns="91249" bIns="45622" numCol="1" anchor="b" anchorCtr="0" compatLnSpc="1">
            <a:prstTxWarp prst="textNoShape">
              <a:avLst/>
            </a:prstTxWarp>
          </a:bodyPr>
          <a:lstStyle>
            <a:lvl1pPr eaLnBrk="1" hangingPunct="1">
              <a:lnSpc>
                <a:spcPct val="100000"/>
              </a:lnSpc>
              <a:defRPr sz="1200" b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81923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43675" y="6237288"/>
            <a:ext cx="2130425" cy="474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49" tIns="45622" rIns="91249" bIns="45622" numCol="1" anchor="b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100000"/>
              </a:lnSpc>
              <a:defRPr sz="1200" b="0">
                <a:solidFill>
                  <a:srgbClr val="FFFFFF"/>
                </a:solidFill>
              </a:defRPr>
            </a:lvl1pPr>
          </a:lstStyle>
          <a:p>
            <a:fld id="{4B80EAF1-E3EF-4EB6-8C92-D5E24A884ACE}" type="slidenum">
              <a:rPr lang="en-US"/>
              <a:pPr/>
              <a:t>‹#›</a:t>
            </a:fld>
            <a:endParaRPr lang="en-US"/>
          </a:p>
        </p:txBody>
      </p:sp>
      <p:grpSp>
        <p:nvGrpSpPr>
          <p:cNvPr id="1028" name="Group 4"/>
          <p:cNvGrpSpPr>
            <a:grpSpLocks/>
          </p:cNvGrpSpPr>
          <p:nvPr/>
        </p:nvGrpSpPr>
        <p:grpSpPr bwMode="auto">
          <a:xfrm>
            <a:off x="0" y="0"/>
            <a:ext cx="9128125" cy="6837363"/>
            <a:chOff x="0" y="0"/>
            <a:chExt cx="5758" cy="4315"/>
          </a:xfrm>
        </p:grpSpPr>
        <p:grpSp>
          <p:nvGrpSpPr>
            <p:cNvPr id="1032" name="Group 5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81926" name="Freeform 6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/>
                <a:ahLst/>
                <a:cxnLst>
                  <a:cxn ang="0">
                    <a:pos x="2740" y="528"/>
                  </a:cxn>
                  <a:cxn ang="0">
                    <a:pos x="2632" y="484"/>
                  </a:cxn>
                  <a:cxn ang="0">
                    <a:pos x="2480" y="424"/>
                  </a:cxn>
                  <a:cxn ang="0">
                    <a:pos x="2203" y="343"/>
                  </a:cxn>
                  <a:cxn ang="0">
                    <a:pos x="1970" y="277"/>
                  </a:cxn>
                  <a:cxn ang="0">
                    <a:pos x="1807" y="212"/>
                  </a:cxn>
                  <a:cxn ang="0">
                    <a:pos x="1693" y="152"/>
                  </a:cxn>
                  <a:cxn ang="0">
                    <a:pos x="1628" y="103"/>
                  </a:cxn>
                  <a:cxn ang="0">
                    <a:pos x="1590" y="60"/>
                  </a:cxn>
                  <a:cxn ang="0">
                    <a:pos x="1579" y="27"/>
                  </a:cxn>
                  <a:cxn ang="0">
                    <a:pos x="1585" y="0"/>
                  </a:cxn>
                  <a:cxn ang="0">
                    <a:pos x="1557" y="49"/>
                  </a:cxn>
                  <a:cxn ang="0">
                    <a:pos x="1568" y="98"/>
                  </a:cxn>
                  <a:cxn ang="0">
                    <a:pos x="1617" y="141"/>
                  </a:cxn>
                  <a:cxn ang="0">
                    <a:pos x="1688" y="185"/>
                  </a:cxn>
                  <a:cxn ang="0">
                    <a:pos x="1791" y="228"/>
                  </a:cxn>
                  <a:cxn ang="0">
                    <a:pos x="2040" y="310"/>
                  </a:cxn>
                  <a:cxn ang="0">
                    <a:pos x="2285" y="381"/>
                  </a:cxn>
                  <a:cxn ang="0">
                    <a:pos x="2464" y="435"/>
                  </a:cxn>
                  <a:cxn ang="0">
                    <a:pos x="2605" y="484"/>
                  </a:cxn>
                  <a:cxn ang="0">
                    <a:pos x="2708" y="528"/>
                  </a:cxn>
                  <a:cxn ang="0">
                    <a:pos x="2768" y="560"/>
                  </a:cxn>
                  <a:cxn ang="0">
                    <a:pos x="2795" y="593"/>
                  </a:cxn>
                  <a:cxn ang="0">
                    <a:pos x="2795" y="642"/>
                  </a:cxn>
                  <a:cxn ang="0">
                    <a:pos x="2762" y="691"/>
                  </a:cxn>
                  <a:cxn ang="0">
                    <a:pos x="2692" y="735"/>
                  </a:cxn>
                  <a:cxn ang="0">
                    <a:pos x="2589" y="778"/>
                  </a:cxn>
                  <a:cxn ang="0">
                    <a:pos x="2458" y="822"/>
                  </a:cxn>
                  <a:cxn ang="0">
                    <a:pos x="2301" y="865"/>
                  </a:cxn>
                  <a:cxn ang="0">
                    <a:pos x="2030" y="930"/>
                  </a:cxn>
                  <a:cxn ang="0">
                    <a:pos x="1606" y="1034"/>
                  </a:cxn>
                  <a:cxn ang="0">
                    <a:pos x="1145" y="1164"/>
                  </a:cxn>
                  <a:cxn ang="0">
                    <a:pos x="673" y="1328"/>
                  </a:cxn>
                  <a:cxn ang="0">
                    <a:pos x="217" y="1545"/>
                  </a:cxn>
                  <a:cxn ang="0">
                    <a:pos x="353" y="1671"/>
                  </a:cxn>
                  <a:cxn ang="0">
                    <a:pos x="754" y="1469"/>
                  </a:cxn>
                  <a:cxn ang="0">
                    <a:pos x="1145" y="1311"/>
                  </a:cxn>
                  <a:cxn ang="0">
                    <a:pos x="1519" y="1186"/>
                  </a:cxn>
                  <a:cxn ang="0">
                    <a:pos x="1861" y="1083"/>
                  </a:cxn>
                  <a:cxn ang="0">
                    <a:pos x="2165" y="1007"/>
                  </a:cxn>
                  <a:cxn ang="0">
                    <a:pos x="2426" y="947"/>
                  </a:cxn>
                  <a:cxn ang="0">
                    <a:pos x="2626" y="892"/>
                  </a:cxn>
                  <a:cxn ang="0">
                    <a:pos x="2762" y="838"/>
                  </a:cxn>
                  <a:cxn ang="0">
                    <a:pos x="2827" y="794"/>
                  </a:cxn>
                  <a:cxn ang="0">
                    <a:pos x="2865" y="745"/>
                  </a:cxn>
                  <a:cxn ang="0">
                    <a:pos x="2882" y="702"/>
                  </a:cxn>
                  <a:cxn ang="0">
                    <a:pos x="2854" y="620"/>
                  </a:cxn>
                  <a:cxn ang="0">
                    <a:pos x="2800" y="560"/>
                  </a:cxn>
                  <a:cxn ang="0">
                    <a:pos x="2773" y="544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defTabSz="912469" eaLnBrk="1" fontAlgn="auto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b="0">
                  <a:solidFill>
                    <a:srgbClr val="FFFFFF"/>
                  </a:solidFill>
                  <a:latin typeface="Helvetica"/>
                </a:endParaRPr>
              </a:p>
            </p:txBody>
          </p:sp>
          <p:sp>
            <p:nvSpPr>
              <p:cNvPr id="81927" name="Freeform 7"/>
              <p:cNvSpPr>
                <a:spLocks/>
              </p:cNvSpPr>
              <p:nvPr/>
            </p:nvSpPr>
            <p:spPr bwMode="hidden">
              <a:xfrm>
                <a:off x="4170" y="2671"/>
                <a:ext cx="1259" cy="812"/>
              </a:xfrm>
              <a:custGeom>
                <a:avLst/>
                <a:gdLst/>
                <a:ahLst/>
                <a:cxnLst>
                  <a:cxn ang="0">
                    <a:pos x="1259" y="615"/>
                  </a:cxn>
                  <a:cxn ang="0">
                    <a:pos x="1248" y="588"/>
                  </a:cxn>
                  <a:cxn ang="0">
                    <a:pos x="1237" y="566"/>
                  </a:cxn>
                  <a:cxn ang="0">
                    <a:pos x="1216" y="539"/>
                  </a:cxn>
                  <a:cxn ang="0">
                    <a:pos x="1188" y="517"/>
                  </a:cxn>
                  <a:cxn ang="0">
                    <a:pos x="1123" y="479"/>
                  </a:cxn>
                  <a:cxn ang="0">
                    <a:pos x="1042" y="441"/>
                  </a:cxn>
                  <a:cxn ang="0">
                    <a:pos x="944" y="408"/>
                  </a:cxn>
                  <a:cxn ang="0">
                    <a:pos x="841" y="381"/>
                  </a:cxn>
                  <a:cxn ang="0">
                    <a:pos x="727" y="348"/>
                  </a:cxn>
                  <a:cxn ang="0">
                    <a:pos x="613" y="321"/>
                  </a:cxn>
                  <a:cxn ang="0">
                    <a:pos x="499" y="294"/>
                  </a:cxn>
                  <a:cxn ang="0">
                    <a:pos x="391" y="261"/>
                  </a:cxn>
                  <a:cxn ang="0">
                    <a:pos x="288" y="229"/>
                  </a:cxn>
                  <a:cxn ang="0">
                    <a:pos x="195" y="196"/>
                  </a:cxn>
                  <a:cxn ang="0">
                    <a:pos x="119" y="152"/>
                  </a:cxn>
                  <a:cxn ang="0">
                    <a:pos x="54" y="109"/>
                  </a:cxn>
                  <a:cxn ang="0">
                    <a:pos x="33" y="87"/>
                  </a:cxn>
                  <a:cxn ang="0">
                    <a:pos x="16" y="60"/>
                  </a:cxn>
                  <a:cxn ang="0">
                    <a:pos x="5" y="33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0" y="38"/>
                  </a:cxn>
                  <a:cxn ang="0">
                    <a:pos x="5" y="60"/>
                  </a:cxn>
                  <a:cxn ang="0">
                    <a:pos x="16" y="87"/>
                  </a:cxn>
                  <a:cxn ang="0">
                    <a:pos x="33" y="114"/>
                  </a:cxn>
                  <a:cxn ang="0">
                    <a:pos x="54" y="142"/>
                  </a:cxn>
                  <a:cxn ang="0">
                    <a:pos x="87" y="174"/>
                  </a:cxn>
                  <a:cxn ang="0">
                    <a:pos x="125" y="207"/>
                  </a:cxn>
                  <a:cxn ang="0">
                    <a:pos x="179" y="240"/>
                  </a:cxn>
                  <a:cxn ang="0">
                    <a:pos x="244" y="278"/>
                  </a:cxn>
                  <a:cxn ang="0">
                    <a:pos x="326" y="310"/>
                  </a:cxn>
                  <a:cxn ang="0">
                    <a:pos x="418" y="348"/>
                  </a:cxn>
                  <a:cxn ang="0">
                    <a:pos x="526" y="381"/>
                  </a:cxn>
                  <a:cxn ang="0">
                    <a:pos x="657" y="414"/>
                  </a:cxn>
                  <a:cxn ang="0">
                    <a:pos x="749" y="435"/>
                  </a:cxn>
                  <a:cxn ang="0">
                    <a:pos x="830" y="463"/>
                  </a:cxn>
                  <a:cxn ang="0">
                    <a:pos x="901" y="490"/>
                  </a:cxn>
                  <a:cxn ang="0">
                    <a:pos x="966" y="512"/>
                  </a:cxn>
                  <a:cxn ang="0">
                    <a:pos x="1015" y="539"/>
                  </a:cxn>
                  <a:cxn ang="0">
                    <a:pos x="1053" y="566"/>
                  </a:cxn>
                  <a:cxn ang="0">
                    <a:pos x="1080" y="593"/>
                  </a:cxn>
                  <a:cxn ang="0">
                    <a:pos x="1102" y="620"/>
                  </a:cxn>
                  <a:cxn ang="0">
                    <a:pos x="1112" y="648"/>
                  </a:cxn>
                  <a:cxn ang="0">
                    <a:pos x="1118" y="675"/>
                  </a:cxn>
                  <a:cxn ang="0">
                    <a:pos x="1112" y="697"/>
                  </a:cxn>
                  <a:cxn ang="0">
                    <a:pos x="1096" y="724"/>
                  </a:cxn>
                  <a:cxn ang="0">
                    <a:pos x="1080" y="746"/>
                  </a:cxn>
                  <a:cxn ang="0">
                    <a:pos x="1053" y="767"/>
                  </a:cxn>
                  <a:cxn ang="0">
                    <a:pos x="1015" y="789"/>
                  </a:cxn>
                  <a:cxn ang="0">
                    <a:pos x="977" y="811"/>
                  </a:cxn>
                  <a:cxn ang="0">
                    <a:pos x="1047" y="789"/>
                  </a:cxn>
                  <a:cxn ang="0">
                    <a:pos x="1107" y="767"/>
                  </a:cxn>
                  <a:cxn ang="0">
                    <a:pos x="1156" y="746"/>
                  </a:cxn>
                  <a:cxn ang="0">
                    <a:pos x="1199" y="724"/>
                  </a:cxn>
                  <a:cxn ang="0">
                    <a:pos x="1226" y="702"/>
                  </a:cxn>
                  <a:cxn ang="0">
                    <a:pos x="1248" y="675"/>
                  </a:cxn>
                  <a:cxn ang="0">
                    <a:pos x="1259" y="648"/>
                  </a:cxn>
                  <a:cxn ang="0">
                    <a:pos x="1259" y="615"/>
                  </a:cxn>
                  <a:cxn ang="0">
                    <a:pos x="1259" y="615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defTabSz="912469" eaLnBrk="1" fontAlgn="auto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b="0">
                  <a:solidFill>
                    <a:srgbClr val="FFFFFF"/>
                  </a:solidFill>
                  <a:latin typeface="Helvetica"/>
                </a:endParaRPr>
              </a:p>
            </p:txBody>
          </p:sp>
          <p:sp>
            <p:nvSpPr>
              <p:cNvPr id="81928" name="Freeform 8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/>
                <a:ahLst/>
                <a:cxnLst>
                  <a:cxn ang="0">
                    <a:pos x="92" y="958"/>
                  </a:cxn>
                  <a:cxn ang="0">
                    <a:pos x="0" y="969"/>
                  </a:cxn>
                  <a:cxn ang="0">
                    <a:pos x="391" y="969"/>
                  </a:cxn>
                  <a:cxn ang="0">
                    <a:pos x="434" y="947"/>
                  </a:cxn>
                  <a:cxn ang="0">
                    <a:pos x="483" y="914"/>
                  </a:cxn>
                  <a:cxn ang="0">
                    <a:pos x="554" y="876"/>
                  </a:cxn>
                  <a:cxn ang="0">
                    <a:pos x="635" y="838"/>
                  </a:cxn>
                  <a:cxn ang="0">
                    <a:pos x="727" y="794"/>
                  </a:cxn>
                  <a:cxn ang="0">
                    <a:pos x="836" y="745"/>
                  </a:cxn>
                  <a:cxn ang="0">
                    <a:pos x="961" y="696"/>
                  </a:cxn>
                  <a:cxn ang="0">
                    <a:pos x="1102" y="642"/>
                  </a:cxn>
                  <a:cxn ang="0">
                    <a:pos x="1259" y="582"/>
                  </a:cxn>
                  <a:cxn ang="0">
                    <a:pos x="1433" y="522"/>
                  </a:cxn>
                  <a:cxn ang="0">
                    <a:pos x="1623" y="462"/>
                  </a:cxn>
                  <a:cxn ang="0">
                    <a:pos x="1829" y="403"/>
                  </a:cxn>
                  <a:cxn ang="0">
                    <a:pos x="2057" y="343"/>
                  </a:cxn>
                  <a:cxn ang="0">
                    <a:pos x="2301" y="283"/>
                  </a:cxn>
                  <a:cxn ang="0">
                    <a:pos x="2567" y="223"/>
                  </a:cxn>
                  <a:cxn ang="0">
                    <a:pos x="2849" y="163"/>
                  </a:cxn>
                  <a:cxn ang="0">
                    <a:pos x="2849" y="0"/>
                  </a:cxn>
                  <a:cxn ang="0">
                    <a:pos x="2817" y="16"/>
                  </a:cxn>
                  <a:cxn ang="0">
                    <a:pos x="2773" y="33"/>
                  </a:cxn>
                  <a:cxn ang="0">
                    <a:pos x="2719" y="54"/>
                  </a:cxn>
                  <a:cxn ang="0">
                    <a:pos x="2648" y="76"/>
                  </a:cxn>
                  <a:cxn ang="0">
                    <a:pos x="2572" y="98"/>
                  </a:cxn>
                  <a:cxn ang="0">
                    <a:pos x="2491" y="120"/>
                  </a:cxn>
                  <a:cxn ang="0">
                    <a:pos x="2399" y="147"/>
                  </a:cxn>
                  <a:cxn ang="0">
                    <a:pos x="2301" y="169"/>
                  </a:cxn>
                  <a:cxn ang="0">
                    <a:pos x="2095" y="223"/>
                  </a:cxn>
                  <a:cxn ang="0">
                    <a:pos x="1889" y="277"/>
                  </a:cxn>
                  <a:cxn ang="0">
                    <a:pos x="1688" y="326"/>
                  </a:cxn>
                  <a:cxn ang="0">
                    <a:pos x="1590" y="354"/>
                  </a:cxn>
                  <a:cxn ang="0">
                    <a:pos x="1503" y="381"/>
                  </a:cxn>
                  <a:cxn ang="0">
                    <a:pos x="1107" y="506"/>
                  </a:cxn>
                  <a:cxn ang="0">
                    <a:pos x="912" y="577"/>
                  </a:cxn>
                  <a:cxn ang="0">
                    <a:pos x="727" y="647"/>
                  </a:cxn>
                  <a:cxn ang="0">
                    <a:pos x="548" y="718"/>
                  </a:cxn>
                  <a:cxn ang="0">
                    <a:pos x="380" y="794"/>
                  </a:cxn>
                  <a:cxn ang="0">
                    <a:pos x="228" y="876"/>
                  </a:cxn>
                  <a:cxn ang="0">
                    <a:pos x="92" y="958"/>
                  </a:cxn>
                  <a:cxn ang="0">
                    <a:pos x="92" y="958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defTabSz="912469" eaLnBrk="1" fontAlgn="auto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b="0">
                  <a:solidFill>
                    <a:srgbClr val="FFFFFF"/>
                  </a:solidFill>
                  <a:latin typeface="Helvetica"/>
                </a:endParaRPr>
              </a:p>
            </p:txBody>
          </p:sp>
          <p:sp>
            <p:nvSpPr>
              <p:cNvPr id="81929" name="Freeform 9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/>
                <a:ahLst/>
                <a:cxnLst>
                  <a:cxn ang="0">
                    <a:pos x="1433" y="474"/>
                  </a:cxn>
                  <a:cxn ang="0">
                    <a:pos x="1460" y="528"/>
                  </a:cxn>
                  <a:cxn ang="0">
                    <a:pos x="1541" y="593"/>
                  </a:cxn>
                  <a:cxn ang="0">
                    <a:pos x="1715" y="670"/>
                  </a:cxn>
                  <a:cxn ang="0">
                    <a:pos x="1927" y="735"/>
                  </a:cxn>
                  <a:cxn ang="0">
                    <a:pos x="2155" y="789"/>
                  </a:cxn>
                  <a:cxn ang="0">
                    <a:pos x="2372" y="849"/>
                  </a:cxn>
                  <a:cxn ang="0">
                    <a:pos x="2551" y="920"/>
                  </a:cxn>
                  <a:cxn ang="0">
                    <a:pos x="2638" y="980"/>
                  </a:cxn>
                  <a:cxn ang="0">
                    <a:pos x="2676" y="1029"/>
                  </a:cxn>
                  <a:cxn ang="0">
                    <a:pos x="2681" y="1083"/>
                  </a:cxn>
                  <a:cxn ang="0">
                    <a:pos x="2665" y="1127"/>
                  </a:cxn>
                  <a:cxn ang="0">
                    <a:pos x="2616" y="1170"/>
                  </a:cxn>
                  <a:cxn ang="0">
                    <a:pos x="2545" y="1208"/>
                  </a:cxn>
                  <a:cxn ang="0">
                    <a:pos x="2448" y="1241"/>
                  </a:cxn>
                  <a:cxn ang="0">
                    <a:pos x="2328" y="1274"/>
                  </a:cxn>
                  <a:cxn ang="0">
                    <a:pos x="2106" y="1328"/>
                  </a:cxn>
                  <a:cxn ang="0">
                    <a:pos x="1742" y="1421"/>
                  </a:cxn>
                  <a:cxn ang="0">
                    <a:pos x="1308" y="1540"/>
                  </a:cxn>
                  <a:cxn ang="0">
                    <a:pos x="820" y="1709"/>
                  </a:cxn>
                  <a:cxn ang="0">
                    <a:pos x="282" y="1943"/>
                  </a:cxn>
                  <a:cxn ang="0">
                    <a:pos x="152" y="2085"/>
                  </a:cxn>
                  <a:cxn ang="0">
                    <a:pos x="386" y="1992"/>
                  </a:cxn>
                  <a:cxn ang="0">
                    <a:pos x="700" y="1834"/>
                  </a:cxn>
                  <a:cxn ang="0">
                    <a:pos x="1064" y="1693"/>
                  </a:cxn>
                  <a:cxn ang="0">
                    <a:pos x="1661" y="1497"/>
                  </a:cxn>
                  <a:cxn ang="0">
                    <a:pos x="1845" y="1442"/>
                  </a:cxn>
                  <a:cxn ang="0">
                    <a:pos x="2252" y="1339"/>
                  </a:cxn>
                  <a:cxn ang="0">
                    <a:pos x="2551" y="1263"/>
                  </a:cxn>
                  <a:cxn ang="0">
                    <a:pos x="2730" y="1214"/>
                  </a:cxn>
                  <a:cxn ang="0">
                    <a:pos x="2876" y="1170"/>
                  </a:cxn>
                  <a:cxn ang="0">
                    <a:pos x="2974" y="1132"/>
                  </a:cxn>
                  <a:cxn ang="0">
                    <a:pos x="3007" y="871"/>
                  </a:cxn>
                  <a:cxn ang="0">
                    <a:pos x="2860" y="844"/>
                  </a:cxn>
                  <a:cxn ang="0">
                    <a:pos x="2670" y="806"/>
                  </a:cxn>
                  <a:cxn ang="0">
                    <a:pos x="2458" y="757"/>
                  </a:cxn>
                  <a:cxn ang="0">
                    <a:pos x="2138" y="670"/>
                  </a:cxn>
                  <a:cxn ang="0">
                    <a:pos x="1959" y="604"/>
                  </a:cxn>
                  <a:cxn ang="0">
                    <a:pos x="1824" y="534"/>
                  </a:cxn>
                  <a:cxn ang="0">
                    <a:pos x="1769" y="474"/>
                  </a:cxn>
                  <a:cxn ang="0">
                    <a:pos x="1753" y="436"/>
                  </a:cxn>
                  <a:cxn ang="0">
                    <a:pos x="1780" y="381"/>
                  </a:cxn>
                  <a:cxn ang="0">
                    <a:pos x="1862" y="316"/>
                  </a:cxn>
                  <a:cxn ang="0">
                    <a:pos x="1986" y="267"/>
                  </a:cxn>
                  <a:cxn ang="0">
                    <a:pos x="2149" y="229"/>
                  </a:cxn>
                  <a:cxn ang="0">
                    <a:pos x="2431" y="180"/>
                  </a:cxn>
                  <a:cxn ang="0">
                    <a:pos x="2827" y="125"/>
                  </a:cxn>
                  <a:cxn ang="0">
                    <a:pos x="3007" y="87"/>
                  </a:cxn>
                  <a:cxn ang="0">
                    <a:pos x="2909" y="22"/>
                  </a:cxn>
                  <a:cxn ang="0">
                    <a:pos x="2676" y="66"/>
                  </a:cxn>
                  <a:cxn ang="0">
                    <a:pos x="2285" y="120"/>
                  </a:cxn>
                  <a:cxn ang="0">
                    <a:pos x="2030" y="158"/>
                  </a:cxn>
                  <a:cxn ang="0">
                    <a:pos x="1791" y="202"/>
                  </a:cxn>
                  <a:cxn ang="0">
                    <a:pos x="1601" y="261"/>
                  </a:cxn>
                  <a:cxn ang="0">
                    <a:pos x="1471" y="338"/>
                  </a:cxn>
                  <a:cxn ang="0">
                    <a:pos x="1438" y="387"/>
                  </a:cxn>
                  <a:cxn ang="0">
                    <a:pos x="1427" y="441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defTabSz="912469" eaLnBrk="1" fontAlgn="auto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b="0">
                  <a:solidFill>
                    <a:srgbClr val="FFFFFF"/>
                  </a:solidFill>
                  <a:latin typeface="Helvetica"/>
                </a:endParaRPr>
              </a:p>
            </p:txBody>
          </p:sp>
          <p:sp>
            <p:nvSpPr>
              <p:cNvPr id="81930" name="Freeform 10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/>
                <a:ahLst/>
                <a:cxnLst>
                  <a:cxn ang="0">
                    <a:pos x="0" y="332"/>
                  </a:cxn>
                  <a:cxn ang="0">
                    <a:pos x="0" y="360"/>
                  </a:cxn>
                  <a:cxn ang="0">
                    <a:pos x="5" y="387"/>
                  </a:cxn>
                  <a:cxn ang="0">
                    <a:pos x="27" y="414"/>
                  </a:cxn>
                  <a:cxn ang="0">
                    <a:pos x="54" y="436"/>
                  </a:cxn>
                  <a:cxn ang="0">
                    <a:pos x="92" y="463"/>
                  </a:cxn>
                  <a:cxn ang="0">
                    <a:pos x="141" y="490"/>
                  </a:cxn>
                  <a:cxn ang="0">
                    <a:pos x="195" y="512"/>
                  </a:cxn>
                  <a:cxn ang="0">
                    <a:pos x="255" y="539"/>
                  </a:cxn>
                  <a:cxn ang="0">
                    <a:pos x="212" y="517"/>
                  </a:cxn>
                  <a:cxn ang="0">
                    <a:pos x="179" y="490"/>
                  </a:cxn>
                  <a:cxn ang="0">
                    <a:pos x="157" y="468"/>
                  </a:cxn>
                  <a:cxn ang="0">
                    <a:pos x="141" y="447"/>
                  </a:cxn>
                  <a:cxn ang="0">
                    <a:pos x="136" y="425"/>
                  </a:cxn>
                  <a:cxn ang="0">
                    <a:pos x="136" y="403"/>
                  </a:cxn>
                  <a:cxn ang="0">
                    <a:pos x="141" y="381"/>
                  </a:cxn>
                  <a:cxn ang="0">
                    <a:pos x="157" y="365"/>
                  </a:cxn>
                  <a:cxn ang="0">
                    <a:pos x="179" y="343"/>
                  </a:cxn>
                  <a:cxn ang="0">
                    <a:pos x="201" y="327"/>
                  </a:cxn>
                  <a:cxn ang="0">
                    <a:pos x="266" y="294"/>
                  </a:cxn>
                  <a:cxn ang="0">
                    <a:pos x="353" y="262"/>
                  </a:cxn>
                  <a:cxn ang="0">
                    <a:pos x="445" y="234"/>
                  </a:cxn>
                  <a:cxn ang="0">
                    <a:pos x="554" y="213"/>
                  </a:cxn>
                  <a:cxn ang="0">
                    <a:pos x="662" y="191"/>
                  </a:cxn>
                  <a:cxn ang="0">
                    <a:pos x="890" y="153"/>
                  </a:cxn>
                  <a:cxn ang="0">
                    <a:pos x="993" y="136"/>
                  </a:cxn>
                  <a:cxn ang="0">
                    <a:pos x="1091" y="120"/>
                  </a:cxn>
                  <a:cxn ang="0">
                    <a:pos x="1178" y="115"/>
                  </a:cxn>
                  <a:cxn ang="0">
                    <a:pos x="1248" y="104"/>
                  </a:cxn>
                  <a:cxn ang="0">
                    <a:pos x="1248" y="0"/>
                  </a:cxn>
                  <a:cxn ang="0">
                    <a:pos x="1161" y="22"/>
                  </a:cxn>
                  <a:cxn ang="0">
                    <a:pos x="1069" y="38"/>
                  </a:cxn>
                  <a:cxn ang="0">
                    <a:pos x="874" y="71"/>
                  </a:cxn>
                  <a:cxn ang="0">
                    <a:pos x="673" y="93"/>
                  </a:cxn>
                  <a:cxn ang="0">
                    <a:pos x="483" y="126"/>
                  </a:cxn>
                  <a:cxn ang="0">
                    <a:pos x="391" y="142"/>
                  </a:cxn>
                  <a:cxn ang="0">
                    <a:pos x="309" y="158"/>
                  </a:cxn>
                  <a:cxn ang="0">
                    <a:pos x="228" y="180"/>
                  </a:cxn>
                  <a:cxn ang="0">
                    <a:pos x="163" y="202"/>
                  </a:cxn>
                  <a:cxn ang="0">
                    <a:pos x="103" y="229"/>
                  </a:cxn>
                  <a:cxn ang="0">
                    <a:pos x="54" y="256"/>
                  </a:cxn>
                  <a:cxn ang="0">
                    <a:pos x="22" y="294"/>
                  </a:cxn>
                  <a:cxn ang="0">
                    <a:pos x="0" y="332"/>
                  </a:cxn>
                  <a:cxn ang="0">
                    <a:pos x="0" y="332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defTabSz="912469" eaLnBrk="1" fontAlgn="auto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b="0">
                  <a:solidFill>
                    <a:srgbClr val="FFFFFF"/>
                  </a:solidFill>
                  <a:latin typeface="Helvetica"/>
                </a:endParaRPr>
              </a:p>
            </p:txBody>
          </p:sp>
        </p:grpSp>
        <p:sp>
          <p:nvSpPr>
            <p:cNvPr id="81931" name="Freeform 11"/>
            <p:cNvSpPr>
              <a:spLocks/>
            </p:cNvSpPr>
            <p:nvPr/>
          </p:nvSpPr>
          <p:spPr bwMode="hidden">
            <a:xfrm>
              <a:off x="3322" y="1341"/>
              <a:ext cx="1826" cy="1537"/>
            </a:xfrm>
            <a:custGeom>
              <a:avLst/>
              <a:gdLst/>
              <a:ahLst/>
              <a:cxnLst>
                <a:cxn ang="0">
                  <a:pos x="982" y="1061"/>
                </a:cxn>
                <a:cxn ang="0">
                  <a:pos x="1357" y="1012"/>
                </a:cxn>
                <a:cxn ang="0">
                  <a:pos x="1666" y="957"/>
                </a:cxn>
                <a:cxn ang="0">
                  <a:pos x="1916" y="897"/>
                </a:cxn>
                <a:cxn ang="0">
                  <a:pos x="2100" y="832"/>
                </a:cxn>
                <a:cxn ang="0">
                  <a:pos x="2220" y="756"/>
                </a:cxn>
                <a:cxn ang="0">
                  <a:pos x="2285" y="669"/>
                </a:cxn>
                <a:cxn ang="0">
                  <a:pos x="2290" y="560"/>
                </a:cxn>
                <a:cxn ang="0">
                  <a:pos x="2241" y="457"/>
                </a:cxn>
                <a:cxn ang="0">
                  <a:pos x="2144" y="364"/>
                </a:cxn>
                <a:cxn ang="0">
                  <a:pos x="2008" y="277"/>
                </a:cxn>
                <a:cxn ang="0">
                  <a:pos x="1769" y="157"/>
                </a:cxn>
                <a:cxn ang="0">
                  <a:pos x="1612" y="92"/>
                </a:cxn>
                <a:cxn ang="0">
                  <a:pos x="1476" y="43"/>
                </a:cxn>
                <a:cxn ang="0">
                  <a:pos x="1384" y="10"/>
                </a:cxn>
                <a:cxn ang="0">
                  <a:pos x="1346" y="0"/>
                </a:cxn>
                <a:cxn ang="0">
                  <a:pos x="1655" y="119"/>
                </a:cxn>
                <a:cxn ang="0">
                  <a:pos x="1948" y="255"/>
                </a:cxn>
                <a:cxn ang="0">
                  <a:pos x="2068" y="326"/>
                </a:cxn>
                <a:cxn ang="0">
                  <a:pos x="2171" y="402"/>
                </a:cxn>
                <a:cxn ang="0">
                  <a:pos x="2236" y="478"/>
                </a:cxn>
                <a:cxn ang="0">
                  <a:pos x="2263" y="560"/>
                </a:cxn>
                <a:cxn ang="0">
                  <a:pos x="2241" y="636"/>
                </a:cxn>
                <a:cxn ang="0">
                  <a:pos x="2171" y="702"/>
                </a:cxn>
                <a:cxn ang="0">
                  <a:pos x="2062" y="756"/>
                </a:cxn>
                <a:cxn ang="0">
                  <a:pos x="1921" y="800"/>
                </a:cxn>
                <a:cxn ang="0">
                  <a:pos x="1748" y="843"/>
                </a:cxn>
                <a:cxn ang="0">
                  <a:pos x="1351" y="908"/>
                </a:cxn>
                <a:cxn ang="0">
                  <a:pos x="923" y="968"/>
                </a:cxn>
                <a:cxn ang="0">
                  <a:pos x="521" y="1028"/>
                </a:cxn>
                <a:cxn ang="0">
                  <a:pos x="353" y="1066"/>
                </a:cxn>
                <a:cxn ang="0">
                  <a:pos x="206" y="1104"/>
                </a:cxn>
                <a:cxn ang="0">
                  <a:pos x="92" y="1148"/>
                </a:cxn>
                <a:cxn ang="0">
                  <a:pos x="22" y="1202"/>
                </a:cxn>
                <a:cxn ang="0">
                  <a:pos x="0" y="1262"/>
                </a:cxn>
                <a:cxn ang="0">
                  <a:pos x="27" y="1327"/>
                </a:cxn>
                <a:cxn ang="0">
                  <a:pos x="98" y="1382"/>
                </a:cxn>
                <a:cxn ang="0">
                  <a:pos x="196" y="1425"/>
                </a:cxn>
                <a:cxn ang="0">
                  <a:pos x="326" y="1469"/>
                </a:cxn>
                <a:cxn ang="0">
                  <a:pos x="217" y="1414"/>
                </a:cxn>
                <a:cxn ang="0">
                  <a:pos x="147" y="1360"/>
                </a:cxn>
                <a:cxn ang="0">
                  <a:pos x="120" y="1306"/>
                </a:cxn>
                <a:cxn ang="0">
                  <a:pos x="141" y="1257"/>
                </a:cxn>
                <a:cxn ang="0">
                  <a:pos x="212" y="1208"/>
                </a:cxn>
                <a:cxn ang="0">
                  <a:pos x="342" y="1164"/>
                </a:cxn>
                <a:cxn ang="0">
                  <a:pos x="527" y="1121"/>
                </a:cxn>
                <a:cxn ang="0">
                  <a:pos x="771" y="1088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defTabSz="912469" eaLnBrk="1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b="0">
                <a:solidFill>
                  <a:srgbClr val="FFFFFF"/>
                </a:solidFill>
                <a:latin typeface="Helvetica"/>
              </a:endParaRPr>
            </a:p>
          </p:txBody>
        </p:sp>
        <p:sp>
          <p:nvSpPr>
            <p:cNvPr id="81932" name="Freeform 12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906"/>
                </a:cxn>
                <a:cxn ang="0">
                  <a:pos x="5740" y="1906"/>
                </a:cxn>
                <a:cxn ang="0">
                  <a:pos x="574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defTabSz="912469" eaLnBrk="1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b="0">
                <a:solidFill>
                  <a:srgbClr val="FFFFFF"/>
                </a:solidFill>
                <a:latin typeface="Helvetica"/>
              </a:endParaRPr>
            </a:p>
          </p:txBody>
        </p:sp>
      </p:grpSp>
      <p:sp>
        <p:nvSpPr>
          <p:cNvPr id="81933" name="Rectangle 13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468313" y="188913"/>
            <a:ext cx="82169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49" tIns="45622" rIns="91249" bIns="45622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81934" name="Rectangle 1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19438" y="6237288"/>
            <a:ext cx="2892425" cy="474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49" tIns="45622" rIns="91249" bIns="45622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lnSpc>
                <a:spcPct val="100000"/>
              </a:lnSpc>
              <a:defRPr sz="12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COSC 2P93 Prolog: Cut</a:t>
            </a:r>
          </a:p>
        </p:txBody>
      </p:sp>
      <p:sp>
        <p:nvSpPr>
          <p:cNvPr id="81935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597025"/>
            <a:ext cx="8216900" cy="451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49" tIns="45622" rIns="91249" bIns="4562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3" r:id="rId1"/>
  </p:sldLayoutIdLst>
  <p:timing>
    <p:tnLst>
      <p:par>
        <p:cTn id="1" dur="indefinite" restart="never" nodeType="tmRoot"/>
      </p:par>
    </p:tnLst>
  </p:timing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FFFF00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FFFF00"/>
          </a:solidFill>
          <a:effectLst>
            <a:outerShdw blurRad="38100" dist="38100" dir="2700000" algn="tl">
              <a:srgbClr val="000000"/>
            </a:outerShdw>
          </a:effectLst>
          <a:latin typeface="Helvetic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FFFF00"/>
          </a:solidFill>
          <a:effectLst>
            <a:outerShdw blurRad="38100" dist="38100" dir="2700000" algn="tl">
              <a:srgbClr val="000000"/>
            </a:outerShdw>
          </a:effectLst>
          <a:latin typeface="Helvetic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FFFF00"/>
          </a:solidFill>
          <a:effectLst>
            <a:outerShdw blurRad="38100" dist="38100" dir="2700000" algn="tl">
              <a:srgbClr val="000000"/>
            </a:outerShdw>
          </a:effectLst>
          <a:latin typeface="Helvetic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FFFF00"/>
          </a:solidFill>
          <a:effectLst>
            <a:outerShdw blurRad="38100" dist="38100" dir="2700000" algn="tl">
              <a:srgbClr val="000000"/>
            </a:outerShdw>
          </a:effectLst>
          <a:latin typeface="Helvetica" pitchFamily="34" charset="0"/>
        </a:defRPr>
      </a:lvl5pPr>
      <a:lvl6pPr marL="456236" algn="ctr" rtl="0" fontAlgn="base">
        <a:spcBef>
          <a:spcPct val="0"/>
        </a:spcBef>
        <a:spcAft>
          <a:spcPct val="0"/>
        </a:spcAft>
        <a:defRPr sz="3200" b="1">
          <a:solidFill>
            <a:schemeClr val="hlink"/>
          </a:solidFill>
          <a:effectLst>
            <a:outerShdw blurRad="38100" dist="38100" dir="2700000" algn="tl">
              <a:srgbClr val="000000"/>
            </a:outerShdw>
          </a:effectLst>
          <a:latin typeface="Helvetica" pitchFamily="34" charset="0"/>
        </a:defRPr>
      </a:lvl6pPr>
      <a:lvl7pPr marL="912469" algn="ctr" rtl="0" fontAlgn="base">
        <a:spcBef>
          <a:spcPct val="0"/>
        </a:spcBef>
        <a:spcAft>
          <a:spcPct val="0"/>
        </a:spcAft>
        <a:defRPr sz="3200" b="1">
          <a:solidFill>
            <a:schemeClr val="hlink"/>
          </a:solidFill>
          <a:effectLst>
            <a:outerShdw blurRad="38100" dist="38100" dir="2700000" algn="tl">
              <a:srgbClr val="000000"/>
            </a:outerShdw>
          </a:effectLst>
          <a:latin typeface="Helvetica" pitchFamily="34" charset="0"/>
        </a:defRPr>
      </a:lvl7pPr>
      <a:lvl8pPr marL="1368704" algn="ctr" rtl="0" fontAlgn="base">
        <a:spcBef>
          <a:spcPct val="0"/>
        </a:spcBef>
        <a:spcAft>
          <a:spcPct val="0"/>
        </a:spcAft>
        <a:defRPr sz="3200" b="1">
          <a:solidFill>
            <a:schemeClr val="hlink"/>
          </a:solidFill>
          <a:effectLst>
            <a:outerShdw blurRad="38100" dist="38100" dir="2700000" algn="tl">
              <a:srgbClr val="000000"/>
            </a:outerShdw>
          </a:effectLst>
          <a:latin typeface="Helvetica" pitchFamily="34" charset="0"/>
        </a:defRPr>
      </a:lvl8pPr>
      <a:lvl9pPr marL="1824940" algn="ctr" rtl="0" fontAlgn="base">
        <a:spcBef>
          <a:spcPct val="0"/>
        </a:spcBef>
        <a:spcAft>
          <a:spcPct val="0"/>
        </a:spcAft>
        <a:defRPr sz="3200" b="1">
          <a:solidFill>
            <a:schemeClr val="hlink"/>
          </a:solidFill>
          <a:effectLst>
            <a:outerShdw blurRad="38100" dist="38100" dir="2700000" algn="tl">
              <a:srgbClr val="000000"/>
            </a:outerShdw>
          </a:effectLst>
          <a:latin typeface="Helvetica" pitchFamily="34" charset="0"/>
        </a:defRPr>
      </a:lvl9pPr>
    </p:titleStyle>
    <p:bodyStyle>
      <a:lvl1pPr marL="341313" indent="-341313" algn="l" rtl="0" eaLnBrk="0" fontAlgn="base" hangingPunct="0">
        <a:spcBef>
          <a:spcPct val="20000"/>
        </a:spcBef>
        <a:spcAft>
          <a:spcPct val="0"/>
        </a:spcAft>
        <a:buClr>
          <a:srgbClr val="FFFF00"/>
        </a:buClr>
        <a:buSzPct val="7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1363" indent="-284163" algn="l" rtl="0" eaLnBrk="0" fontAlgn="base" hangingPunct="0">
        <a:spcBef>
          <a:spcPct val="20000"/>
        </a:spcBef>
        <a:spcAft>
          <a:spcPct val="0"/>
        </a:spcAft>
        <a:buClr>
          <a:srgbClr val="FFFF00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39825" indent="-227013" algn="l" rtl="0" eaLnBrk="0" fontAlgn="base" hangingPunct="0">
        <a:spcBef>
          <a:spcPct val="20000"/>
        </a:spcBef>
        <a:spcAft>
          <a:spcPct val="0"/>
        </a:spcAft>
        <a:buClr>
          <a:srgbClr val="FFFF00"/>
        </a:buClr>
        <a:buSzPct val="70000"/>
        <a:buFont typeface="Wingdings" pitchFamily="2" charset="2"/>
        <a:buChar char="n"/>
        <a:defRPr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595438" indent="-227013" algn="l" rtl="0" eaLnBrk="0" fontAlgn="base" hangingPunct="0">
        <a:spcBef>
          <a:spcPct val="20000"/>
        </a:spcBef>
        <a:spcAft>
          <a:spcPct val="0"/>
        </a:spcAft>
        <a:buClr>
          <a:srgbClr val="FFFF00"/>
        </a:buClr>
        <a:buSzPct val="70000"/>
        <a:buFont typeface="Wingdings" pitchFamily="2" charset="2"/>
        <a:buChar char="n"/>
        <a:defRPr sz="16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2638" indent="-227013" algn="l" rtl="0" eaLnBrk="0" fontAlgn="base" hangingPunct="0">
        <a:spcBef>
          <a:spcPct val="20000"/>
        </a:spcBef>
        <a:spcAft>
          <a:spcPct val="0"/>
        </a:spcAft>
        <a:buClr>
          <a:srgbClr val="FFFF00"/>
        </a:buClr>
        <a:buSzPct val="70000"/>
        <a:buFont typeface="Wingdings" pitchFamily="2" charset="2"/>
        <a:buChar char="n"/>
        <a:defRPr sz="1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09291" indent="-228114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1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65528" indent="-228114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1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1761" indent="-228114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1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77996" indent="-228114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1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246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6236" algn="l" defTabSz="91246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2469" algn="l" defTabSz="91246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68704" algn="l" defTabSz="91246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4940" algn="l" defTabSz="91246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1174" algn="l" defTabSz="91246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37409" algn="l" defTabSz="91246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3642" algn="l" defTabSz="91246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49879" algn="l" defTabSz="91246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Prolog OR (disjunction)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0850" y="1365250"/>
            <a:ext cx="8216900" cy="4518025"/>
          </a:xfrm>
        </p:spPr>
        <p:txBody>
          <a:bodyPr/>
          <a:lstStyle/>
          <a:p>
            <a:r>
              <a:rPr lang="en-US" sz="1800" dirty="0" smtClean="0"/>
              <a:t>“;” is same as a logical OR</a:t>
            </a:r>
          </a:p>
          <a:p>
            <a:r>
              <a:rPr lang="en-US" sz="1800" dirty="0" smtClean="0"/>
              <a:t>It is also equivalent to using separate clauses...</a:t>
            </a:r>
          </a:p>
          <a:p>
            <a:endParaRPr lang="en-US" sz="1800" dirty="0" smtClean="0"/>
          </a:p>
          <a:p>
            <a:pPr>
              <a:buNone/>
            </a:pPr>
            <a:r>
              <a:rPr lang="en-US" sz="1800" dirty="0" smtClean="0"/>
              <a:t>		parent(X, Y) :- mother(X, Y).</a:t>
            </a:r>
          </a:p>
          <a:p>
            <a:pPr>
              <a:buNone/>
            </a:pPr>
            <a:r>
              <a:rPr lang="en-US" sz="1800" dirty="0" smtClean="0"/>
              <a:t>		parent(X, Y) :- father(X, Y).</a:t>
            </a:r>
          </a:p>
          <a:p>
            <a:pPr>
              <a:buNone/>
            </a:pPr>
            <a:endParaRPr lang="en-US" sz="1800" dirty="0" smtClean="0"/>
          </a:p>
          <a:p>
            <a:pPr>
              <a:buNone/>
            </a:pPr>
            <a:r>
              <a:rPr lang="en-US" sz="1800" dirty="0" smtClean="0"/>
              <a:t>SAME AS...</a:t>
            </a:r>
          </a:p>
          <a:p>
            <a:pPr>
              <a:buNone/>
            </a:pPr>
            <a:endParaRPr lang="en-US" sz="1800" dirty="0" smtClean="0"/>
          </a:p>
          <a:p>
            <a:pPr>
              <a:buNone/>
            </a:pPr>
            <a:r>
              <a:rPr lang="en-US" sz="1800" dirty="0" smtClean="0"/>
              <a:t>		parent(X, Y) :-</a:t>
            </a:r>
          </a:p>
          <a:p>
            <a:pPr>
              <a:buNone/>
            </a:pPr>
            <a:r>
              <a:rPr lang="en-US" sz="1800" dirty="0" smtClean="0"/>
              <a:t>			mother(X, Y)</a:t>
            </a:r>
          </a:p>
          <a:p>
            <a:pPr>
              <a:buNone/>
            </a:pPr>
            <a:r>
              <a:rPr lang="en-US" sz="1800" dirty="0" smtClean="0"/>
              <a:t>			;</a:t>
            </a:r>
          </a:p>
          <a:p>
            <a:pPr>
              <a:buNone/>
            </a:pPr>
            <a:r>
              <a:rPr lang="en-US" sz="1800" dirty="0" smtClean="0"/>
              <a:t>			father(X, Y).</a:t>
            </a:r>
          </a:p>
          <a:p>
            <a:pPr>
              <a:buNone/>
            </a:pPr>
            <a:endParaRPr lang="en-US" sz="1800" dirty="0" smtClean="0"/>
          </a:p>
          <a:p>
            <a:r>
              <a:rPr lang="en-US" sz="1800" dirty="0" smtClean="0"/>
              <a:t>Although this saves writing some code, both versions are equivalent in efficiency.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A6D9AFE-BD36-44A8-9F26-0FF36DF083F0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COSC 2P93 Prolog: Cut</a:t>
            </a:r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The cut - example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>
          <a:xfrm>
            <a:off x="450850" y="1365250"/>
            <a:ext cx="8216900" cy="4518025"/>
          </a:xfrm>
        </p:spPr>
        <p:txBody>
          <a:bodyPr/>
          <a:lstStyle/>
          <a:p>
            <a:pPr marL="342175" indent="-342175">
              <a:buFontTx/>
              <a:buNone/>
              <a:defRPr/>
            </a:pPr>
            <a:r>
              <a:rPr lang="en-US" sz="1600" dirty="0"/>
              <a:t>     p(1).			  %1</a:t>
            </a:r>
          </a:p>
          <a:p>
            <a:pPr marL="342175" indent="-342175">
              <a:buFontTx/>
              <a:buNone/>
              <a:defRPr/>
            </a:pPr>
            <a:r>
              <a:rPr lang="en-US" sz="1600" dirty="0"/>
              <a:t>     p(2).			  %2</a:t>
            </a:r>
          </a:p>
          <a:p>
            <a:pPr marL="342175" indent="-342175">
              <a:buFontTx/>
              <a:buNone/>
              <a:defRPr/>
            </a:pPr>
            <a:r>
              <a:rPr lang="en-US" sz="1600" dirty="0"/>
              <a:t>     p(Y)  :-  q(3, Z),   !,   r(Z, Y</a:t>
            </a:r>
            <a:r>
              <a:rPr lang="en-US" sz="1600" dirty="0" smtClean="0"/>
              <a:t>).  %</a:t>
            </a:r>
            <a:r>
              <a:rPr lang="en-US" sz="1600" dirty="0"/>
              <a:t>3</a:t>
            </a:r>
          </a:p>
          <a:p>
            <a:pPr marL="342175" indent="-342175">
              <a:buFontTx/>
              <a:buNone/>
              <a:defRPr/>
            </a:pPr>
            <a:r>
              <a:rPr lang="en-US" sz="1600" dirty="0"/>
              <a:t>     p(4).			  %4</a:t>
            </a:r>
          </a:p>
          <a:p>
            <a:pPr marL="342175" indent="-342175">
              <a:buFontTx/>
              <a:buNone/>
              <a:defRPr/>
            </a:pPr>
            <a:endParaRPr lang="en-US" sz="1600" dirty="0"/>
          </a:p>
          <a:p>
            <a:pPr marL="342175" indent="-342175">
              <a:buFontTx/>
              <a:buNone/>
              <a:defRPr/>
            </a:pPr>
            <a:r>
              <a:rPr lang="en-US" sz="1600" dirty="0"/>
              <a:t>     q(2, 4).		r(5, 6).</a:t>
            </a:r>
          </a:p>
          <a:p>
            <a:pPr marL="342175" indent="-342175">
              <a:buFontTx/>
              <a:buNone/>
              <a:defRPr/>
            </a:pPr>
            <a:r>
              <a:rPr lang="en-US" sz="1600" dirty="0"/>
              <a:t>     q(3, 5).		r(5, 7).</a:t>
            </a:r>
          </a:p>
          <a:p>
            <a:pPr marL="342175" indent="-342175">
              <a:buFontTx/>
              <a:buNone/>
              <a:defRPr/>
            </a:pPr>
            <a:r>
              <a:rPr lang="en-US" dirty="0"/>
              <a:t>     </a:t>
            </a:r>
          </a:p>
          <a:p>
            <a:pPr marL="342175" indent="-342175">
              <a:defRPr/>
            </a:pPr>
            <a:r>
              <a:rPr lang="en-US" sz="1800" dirty="0"/>
              <a:t>Clauses 1, 2  are executed as normal</a:t>
            </a:r>
          </a:p>
          <a:p>
            <a:pPr marL="342175" indent="-342175">
              <a:defRPr/>
            </a:pPr>
            <a:r>
              <a:rPr lang="en-US" sz="1800" dirty="0"/>
              <a:t>In 3, the goal q(3,Z) executes; if it succeeds, then the  !  is activated, and  the goal r is executed as normal.</a:t>
            </a:r>
          </a:p>
          <a:p>
            <a:pPr marL="342175" indent="-342175">
              <a:defRPr/>
            </a:pPr>
            <a:r>
              <a:rPr lang="en-US" sz="1800" dirty="0"/>
              <a:t>However, in activating this cut...</a:t>
            </a:r>
          </a:p>
          <a:p>
            <a:pPr marL="741382" lvl="1" indent="-285148">
              <a:defRPr/>
            </a:pPr>
            <a:r>
              <a:rPr lang="en-US" sz="1600" dirty="0"/>
              <a:t>clause 4 will not execute for this particular execution call</a:t>
            </a:r>
          </a:p>
          <a:p>
            <a:pPr marL="741382" lvl="1" indent="-285148">
              <a:defRPr/>
            </a:pPr>
            <a:r>
              <a:rPr lang="en-US" sz="1600" dirty="0"/>
              <a:t>clause 3 will not </a:t>
            </a:r>
            <a:r>
              <a:rPr lang="en-US" sz="1600" dirty="0" smtClean="0"/>
              <a:t>backtrack </a:t>
            </a:r>
            <a:r>
              <a:rPr lang="en-US" sz="1600" dirty="0"/>
              <a:t>to q again (in this goal inference)</a:t>
            </a:r>
          </a:p>
          <a:p>
            <a:pPr marL="342175" indent="-342175">
              <a:defRPr/>
            </a:pPr>
            <a:r>
              <a:rPr lang="en-US" sz="1800" dirty="0"/>
              <a:t>Note that backtracking in r(Z,Y) occurs as expected, and hence you can still get multiple solutions from clause 3</a:t>
            </a:r>
          </a:p>
          <a:p>
            <a:pPr marL="342175" indent="-342175">
              <a:buFontTx/>
              <a:buNone/>
              <a:defRPr/>
            </a:pPr>
            <a:r>
              <a:rPr lang="en-US" sz="1800" dirty="0"/>
              <a:t> </a:t>
            </a:r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E57BB00B-908F-424D-A0CC-4C6A63EC4415}" type="slidenum">
              <a:rPr lang="en-US" smtClean="0"/>
              <a:pPr/>
              <a:t>10</a:t>
            </a:fld>
            <a:endParaRPr lang="en-US" smtClean="0"/>
          </a:p>
        </p:txBody>
      </p:sp>
      <p:sp>
        <p:nvSpPr>
          <p:cNvPr id="5125" name="Footer Placeholder 4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/>
          <a:p>
            <a:r>
              <a:rPr lang="en-US"/>
              <a:t>COSC 2P93 Prolog: Cut</a:t>
            </a:r>
          </a:p>
        </p:txBody>
      </p:sp>
    </p:spTree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Green and red cuts</a:t>
            </a:r>
            <a:endParaRPr lang="en-US" dirty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342175" indent="-342175">
              <a:defRPr/>
            </a:pPr>
            <a:r>
              <a:rPr lang="en-US" sz="2400" dirty="0" smtClean="0"/>
              <a:t>There </a:t>
            </a:r>
            <a:r>
              <a:rPr lang="en-US" sz="2400" dirty="0"/>
              <a:t>are two usages of cuts</a:t>
            </a:r>
            <a:r>
              <a:rPr lang="en-US" sz="2400" dirty="0" smtClean="0"/>
              <a:t>:</a:t>
            </a:r>
          </a:p>
          <a:p>
            <a:pPr marL="342175" indent="-342175">
              <a:defRPr/>
            </a:pPr>
            <a:endParaRPr lang="en-US" sz="2400" dirty="0"/>
          </a:p>
          <a:p>
            <a:pPr marL="741382" lvl="1" indent="-285148">
              <a:buFontTx/>
              <a:buNone/>
              <a:defRPr/>
            </a:pPr>
            <a:r>
              <a:rPr lang="en-US" sz="2000" dirty="0" smtClean="0"/>
              <a:t>(</a:t>
            </a:r>
            <a:r>
              <a:rPr lang="en-US" sz="2000" dirty="0" err="1" smtClean="0"/>
              <a:t>i</a:t>
            </a:r>
            <a:r>
              <a:rPr lang="en-US" sz="2000" dirty="0" smtClean="0"/>
              <a:t>) Green cuts (</a:t>
            </a:r>
            <a:r>
              <a:rPr lang="en-US" sz="2000" dirty="0" smtClean="0">
                <a:solidFill>
                  <a:srgbClr val="92D050"/>
                </a:solidFill>
              </a:rPr>
              <a:t>GOOD</a:t>
            </a:r>
            <a:r>
              <a:rPr lang="en-US" sz="2000" dirty="0" smtClean="0"/>
              <a:t>): </a:t>
            </a:r>
            <a:r>
              <a:rPr lang="en-US" sz="2000" dirty="0"/>
              <a:t>cuts that prune execution branches that do not lead to </a:t>
            </a:r>
            <a:r>
              <a:rPr lang="en-US" sz="2000" dirty="0" smtClean="0"/>
              <a:t>useful solutions</a:t>
            </a:r>
            <a:r>
              <a:rPr lang="en-US" sz="2000" dirty="0" smtClean="0"/>
              <a:t>.</a:t>
            </a:r>
          </a:p>
          <a:p>
            <a:pPr marL="741382" lvl="1" indent="-285148">
              <a:buFontTx/>
              <a:buNone/>
              <a:defRPr/>
            </a:pPr>
            <a:endParaRPr lang="en-US" sz="2000" dirty="0"/>
          </a:p>
          <a:p>
            <a:pPr marL="741382" lvl="1" indent="-285148">
              <a:buFontTx/>
              <a:buNone/>
              <a:defRPr/>
            </a:pPr>
            <a:r>
              <a:rPr lang="en-US" sz="2000" dirty="0"/>
              <a:t>(ii) Red </a:t>
            </a:r>
            <a:r>
              <a:rPr lang="en-US" sz="2000" dirty="0" smtClean="0"/>
              <a:t>cuts  (</a:t>
            </a:r>
            <a:r>
              <a:rPr lang="en-US" sz="2000" dirty="0" smtClean="0">
                <a:solidFill>
                  <a:srgbClr val="FF0000"/>
                </a:solidFill>
              </a:rPr>
              <a:t>BAD</a:t>
            </a:r>
            <a:r>
              <a:rPr lang="en-US" sz="2000" dirty="0" smtClean="0"/>
              <a:t>): </a:t>
            </a:r>
            <a:r>
              <a:rPr lang="en-US" sz="2000" dirty="0"/>
              <a:t>cuts that prune valid solutions </a:t>
            </a:r>
            <a:endParaRPr lang="en-US" sz="2000" dirty="0" smtClean="0"/>
          </a:p>
          <a:p>
            <a:pPr marL="741382" lvl="1" indent="-285148">
              <a:buFontTx/>
              <a:buNone/>
              <a:defRPr/>
            </a:pPr>
            <a:endParaRPr lang="en-US" sz="2000" dirty="0"/>
          </a:p>
          <a:p>
            <a:pPr marL="342175" indent="-342175">
              <a:buFontTx/>
              <a:buNone/>
              <a:defRPr/>
            </a:pPr>
            <a:endParaRPr lang="en-US" sz="2400" dirty="0"/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98250C52-ECCC-491A-AEE0-4F73454095A0}" type="slidenum">
              <a:rPr lang="en-US" smtClean="0"/>
              <a:pPr/>
              <a:t>11</a:t>
            </a:fld>
            <a:endParaRPr lang="en-US" smtClean="0"/>
          </a:p>
        </p:txBody>
      </p:sp>
      <p:sp>
        <p:nvSpPr>
          <p:cNvPr id="6149" name="Footer Placeholder 4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/>
          <a:p>
            <a:r>
              <a:rPr lang="en-US"/>
              <a:t>COSC 2P93 Prolog: Cut</a:t>
            </a:r>
          </a:p>
        </p:txBody>
      </p:sp>
    </p:spTree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Example: green cut</a:t>
            </a:r>
            <a:endParaRPr lang="en-US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>
          <a:xfrm>
            <a:off x="450850" y="1289050"/>
            <a:ext cx="8216900" cy="4518025"/>
          </a:xfrm>
        </p:spPr>
        <p:txBody>
          <a:bodyPr/>
          <a:lstStyle/>
          <a:p>
            <a:pPr marL="342175" indent="-342175">
              <a:buFontTx/>
              <a:buNone/>
              <a:defRPr/>
            </a:pPr>
            <a:r>
              <a:rPr lang="en-US" sz="1600" dirty="0" smtClean="0"/>
              <a:t>% A list is bad if: (1) it is empty; (2) it has more than 100 items; or (3) </a:t>
            </a:r>
            <a:r>
              <a:rPr lang="en-US" sz="1600" dirty="0" smtClean="0"/>
              <a:t>it </a:t>
            </a:r>
            <a:r>
              <a:rPr lang="en-US" sz="1600" dirty="0" smtClean="0"/>
              <a:t>has an integer.</a:t>
            </a:r>
          </a:p>
          <a:p>
            <a:pPr marL="342175" indent="-342175">
              <a:buFontTx/>
              <a:buNone/>
              <a:defRPr/>
            </a:pPr>
            <a:endParaRPr lang="en-US" sz="1600" dirty="0" smtClean="0"/>
          </a:p>
          <a:p>
            <a:pPr marL="342175" indent="-342175">
              <a:buFontTx/>
              <a:buNone/>
              <a:defRPr/>
            </a:pPr>
            <a:r>
              <a:rPr lang="en-US" sz="1600" dirty="0" err="1" smtClean="0"/>
              <a:t>test_list</a:t>
            </a:r>
            <a:r>
              <a:rPr lang="en-US" sz="1600" dirty="0" smtClean="0"/>
              <a:t>(L</a:t>
            </a:r>
            <a:r>
              <a:rPr lang="en-US" sz="1600" dirty="0"/>
              <a:t>) :- </a:t>
            </a:r>
          </a:p>
          <a:p>
            <a:pPr marL="342175" indent="-342175">
              <a:buFontTx/>
              <a:buNone/>
              <a:defRPr/>
            </a:pPr>
            <a:r>
              <a:rPr lang="en-US" sz="1600" dirty="0"/>
              <a:t>     </a:t>
            </a:r>
            <a:r>
              <a:rPr lang="en-US" sz="1600" dirty="0" err="1"/>
              <a:t>test_if_bad</a:t>
            </a:r>
            <a:r>
              <a:rPr lang="en-US" sz="1600" dirty="0"/>
              <a:t>(L),</a:t>
            </a:r>
          </a:p>
          <a:p>
            <a:pPr marL="342175" indent="-342175">
              <a:buFontTx/>
              <a:buNone/>
              <a:defRPr/>
            </a:pPr>
            <a:r>
              <a:rPr lang="en-US" sz="1600" dirty="0"/>
              <a:t>     !,</a:t>
            </a:r>
          </a:p>
          <a:p>
            <a:pPr marL="342175" indent="-342175">
              <a:buFontTx/>
              <a:buNone/>
              <a:defRPr/>
            </a:pPr>
            <a:r>
              <a:rPr lang="en-US" sz="1600" dirty="0"/>
              <a:t>     write(‘Bad list,’), </a:t>
            </a:r>
            <a:r>
              <a:rPr lang="en-US" sz="1600" dirty="0" err="1"/>
              <a:t>nl</a:t>
            </a:r>
            <a:r>
              <a:rPr lang="en-US" sz="1600" dirty="0"/>
              <a:t>, fail.     </a:t>
            </a:r>
            <a:r>
              <a:rPr lang="en-US" sz="1600" dirty="0" smtClean="0"/>
              <a:t>% print message and fail</a:t>
            </a:r>
            <a:endParaRPr lang="en-US" sz="1600" dirty="0"/>
          </a:p>
          <a:p>
            <a:pPr marL="342175" indent="-342175">
              <a:buFontTx/>
              <a:buNone/>
              <a:defRPr/>
            </a:pPr>
            <a:r>
              <a:rPr lang="en-US" sz="1600" dirty="0" err="1"/>
              <a:t>test_list</a:t>
            </a:r>
            <a:r>
              <a:rPr lang="en-US" sz="1600" dirty="0"/>
              <a:t>(L) :-</a:t>
            </a:r>
          </a:p>
          <a:p>
            <a:pPr marL="342175" indent="-342175">
              <a:buFontTx/>
              <a:buNone/>
              <a:defRPr/>
            </a:pPr>
            <a:r>
              <a:rPr lang="en-US" sz="1600" dirty="0"/>
              <a:t>     write(‘Good list’), </a:t>
            </a:r>
            <a:r>
              <a:rPr lang="en-US" sz="1600" dirty="0" err="1"/>
              <a:t>nl</a:t>
            </a:r>
            <a:r>
              <a:rPr lang="en-US" sz="1600" dirty="0" smtClean="0"/>
              <a:t>.	% print message and succeed</a:t>
            </a:r>
            <a:endParaRPr lang="en-US" sz="1600" dirty="0"/>
          </a:p>
          <a:p>
            <a:pPr marL="342175" indent="-342175">
              <a:buFontTx/>
              <a:buNone/>
              <a:defRPr/>
            </a:pPr>
            <a:endParaRPr lang="en-US" sz="1600" dirty="0"/>
          </a:p>
          <a:p>
            <a:pPr marL="342175" indent="-342175">
              <a:buFontTx/>
              <a:buNone/>
              <a:defRPr/>
            </a:pPr>
            <a:r>
              <a:rPr lang="en-US" sz="1600" dirty="0" err="1"/>
              <a:t>test_if_bad</a:t>
            </a:r>
            <a:r>
              <a:rPr lang="en-US" sz="1600" dirty="0"/>
              <a:t>([ ]).</a:t>
            </a:r>
          </a:p>
          <a:p>
            <a:pPr marL="342175" indent="-342175">
              <a:buFontTx/>
              <a:buNone/>
              <a:defRPr/>
            </a:pPr>
            <a:r>
              <a:rPr lang="en-US" sz="1600" dirty="0" err="1"/>
              <a:t>test_if_bad</a:t>
            </a:r>
            <a:r>
              <a:rPr lang="en-US" sz="1600" dirty="0"/>
              <a:t>(L) :-   length(L, N), N &gt; 100.</a:t>
            </a:r>
          </a:p>
          <a:p>
            <a:pPr marL="342175" indent="-342175">
              <a:buFontTx/>
              <a:buNone/>
              <a:defRPr/>
            </a:pPr>
            <a:r>
              <a:rPr lang="en-US" sz="1600" dirty="0" err="1"/>
              <a:t>test_if_bad</a:t>
            </a:r>
            <a:r>
              <a:rPr lang="en-US" sz="1600" dirty="0"/>
              <a:t>(L) :-   member(X, L),  integer(X).</a:t>
            </a:r>
          </a:p>
          <a:p>
            <a:pPr marL="342175" indent="-342175">
              <a:buFontTx/>
              <a:buNone/>
              <a:defRPr/>
            </a:pPr>
            <a:endParaRPr lang="en-US" sz="1600" dirty="0"/>
          </a:p>
          <a:p>
            <a:pPr marL="342175" indent="-342175">
              <a:defRPr/>
            </a:pPr>
            <a:r>
              <a:rPr lang="en-US" sz="1800" dirty="0"/>
              <a:t>a “green cut”, because we know that only one of </a:t>
            </a:r>
            <a:r>
              <a:rPr lang="en-US" sz="1800" dirty="0" err="1"/>
              <a:t>test_list</a:t>
            </a:r>
            <a:r>
              <a:rPr lang="en-US" sz="1800" dirty="0"/>
              <a:t> clauses </a:t>
            </a:r>
            <a:r>
              <a:rPr lang="en-US" sz="1800" dirty="0" smtClean="0"/>
              <a:t>must succeed to say a list is bad. </a:t>
            </a:r>
          </a:p>
          <a:p>
            <a:pPr marL="342175" indent="-342175">
              <a:defRPr/>
            </a:pPr>
            <a:r>
              <a:rPr lang="en-US" sz="1800" dirty="0" smtClean="0"/>
              <a:t>backtracking makes no sense with it.</a:t>
            </a:r>
            <a:endParaRPr lang="en-US" sz="1800" dirty="0"/>
          </a:p>
        </p:txBody>
      </p:sp>
      <p:sp>
        <p:nvSpPr>
          <p:cNvPr id="7172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68F365FC-59D5-43E7-90D7-023434F42704}" type="slidenum">
              <a:rPr lang="en-US" smtClean="0"/>
              <a:pPr/>
              <a:t>12</a:t>
            </a:fld>
            <a:endParaRPr lang="en-US" smtClean="0"/>
          </a:p>
        </p:txBody>
      </p:sp>
      <p:sp>
        <p:nvSpPr>
          <p:cNvPr id="7173" name="Footer Placeholder 4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/>
          <a:p>
            <a:r>
              <a:rPr lang="en-US"/>
              <a:t>COSC 2P93 Prolog: Cut</a:t>
            </a:r>
          </a:p>
        </p:txBody>
      </p:sp>
    </p:spTree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Green cut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Note that we could do the same with if-then-else...</a:t>
            </a:r>
          </a:p>
          <a:p>
            <a:endParaRPr lang="en-US" dirty="0" smtClean="0"/>
          </a:p>
          <a:p>
            <a:pPr marL="342175" indent="-342175">
              <a:buFontTx/>
              <a:buNone/>
              <a:defRPr/>
            </a:pPr>
            <a:r>
              <a:rPr lang="en-US" dirty="0" err="1" smtClean="0"/>
              <a:t>test_list</a:t>
            </a:r>
            <a:r>
              <a:rPr lang="en-US" dirty="0" smtClean="0"/>
              <a:t>(L) :- </a:t>
            </a:r>
          </a:p>
          <a:p>
            <a:pPr marL="342175" indent="-342175">
              <a:buFontTx/>
              <a:buNone/>
              <a:defRPr/>
            </a:pPr>
            <a:r>
              <a:rPr lang="en-US" dirty="0" smtClean="0"/>
              <a:t>     (</a:t>
            </a:r>
            <a:r>
              <a:rPr lang="en-US" dirty="0" err="1" smtClean="0"/>
              <a:t>test_if_bad</a:t>
            </a:r>
            <a:r>
              <a:rPr lang="en-US" dirty="0" smtClean="0"/>
              <a:t>(L) </a:t>
            </a:r>
            <a:r>
              <a:rPr lang="en-US" dirty="0" smtClean="0">
                <a:sym typeface="Wingdings" pitchFamily="2" charset="2"/>
              </a:rPr>
              <a:t>-&gt;</a:t>
            </a:r>
            <a:endParaRPr lang="en-US" dirty="0" smtClean="0"/>
          </a:p>
          <a:p>
            <a:pPr marL="342175" indent="-342175">
              <a:buFontTx/>
              <a:buNone/>
              <a:defRPr/>
            </a:pPr>
            <a:r>
              <a:rPr lang="en-US" dirty="0" smtClean="0"/>
              <a:t>		write(‘Bad list,’), </a:t>
            </a:r>
            <a:r>
              <a:rPr lang="en-US" dirty="0" err="1" smtClean="0"/>
              <a:t>nl</a:t>
            </a:r>
            <a:r>
              <a:rPr lang="en-US" dirty="0" smtClean="0"/>
              <a:t>,</a:t>
            </a:r>
          </a:p>
          <a:p>
            <a:pPr marL="342175" indent="-342175">
              <a:buFontTx/>
              <a:buNone/>
              <a:defRPr/>
            </a:pPr>
            <a:r>
              <a:rPr lang="en-US" dirty="0" smtClean="0"/>
              <a:t>		fail</a:t>
            </a:r>
          </a:p>
          <a:p>
            <a:pPr marL="342175" indent="-342175">
              <a:buFontTx/>
              <a:buNone/>
              <a:defRPr/>
            </a:pPr>
            <a:r>
              <a:rPr lang="en-US" dirty="0" smtClean="0"/>
              <a:t>		;</a:t>
            </a:r>
          </a:p>
          <a:p>
            <a:pPr marL="1140687" lvl="2" indent="-342175">
              <a:buFontTx/>
              <a:buNone/>
              <a:defRPr/>
            </a:pPr>
            <a:r>
              <a:rPr lang="en-US" sz="1800" dirty="0" smtClean="0"/>
              <a:t>  write(‘Good list’), </a:t>
            </a:r>
            <a:r>
              <a:rPr lang="en-US" sz="1800" dirty="0" err="1" smtClean="0"/>
              <a:t>nl</a:t>
            </a:r>
            <a:r>
              <a:rPr lang="en-US" sz="1800" dirty="0" smtClean="0"/>
              <a:t> ).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A6D9AFE-BD36-44A8-9F26-0FF36DF083F0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COSC 2P93 Prolog: Cut</a:t>
            </a:r>
            <a:endParaRPr 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Example: red cut</a:t>
            </a:r>
            <a:endParaRPr lang="en-US" dirty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>
          <a:xfrm>
            <a:off x="450850" y="1289050"/>
            <a:ext cx="8218488" cy="4518025"/>
          </a:xfrm>
        </p:spPr>
        <p:txBody>
          <a:bodyPr/>
          <a:lstStyle/>
          <a:p>
            <a:pPr marL="342175" indent="-342175">
              <a:defRPr/>
            </a:pPr>
            <a:r>
              <a:rPr lang="en-US" sz="1600" dirty="0" smtClean="0"/>
              <a:t>A bad use of cut...</a:t>
            </a:r>
            <a:endParaRPr lang="en-US" sz="1600" dirty="0"/>
          </a:p>
          <a:p>
            <a:pPr marL="342175" indent="-342175">
              <a:buFontTx/>
              <a:buNone/>
              <a:defRPr/>
            </a:pPr>
            <a:endParaRPr lang="en-US" sz="1600" dirty="0"/>
          </a:p>
          <a:p>
            <a:pPr marL="342175" indent="-342175">
              <a:buFontTx/>
              <a:buNone/>
              <a:defRPr/>
            </a:pPr>
            <a:r>
              <a:rPr lang="en-US" sz="1600" dirty="0"/>
              <a:t>parent(P, C) :- father(P, C), !.</a:t>
            </a:r>
          </a:p>
          <a:p>
            <a:pPr marL="342175" indent="-342175">
              <a:buFontTx/>
              <a:buNone/>
              <a:defRPr/>
            </a:pPr>
            <a:r>
              <a:rPr lang="en-US" sz="1600" dirty="0"/>
              <a:t>parent(P, C) :- mother(P, C).</a:t>
            </a:r>
          </a:p>
          <a:p>
            <a:pPr marL="342175" indent="-342175">
              <a:buFontTx/>
              <a:buNone/>
              <a:defRPr/>
            </a:pPr>
            <a:endParaRPr lang="en-US" sz="1600" dirty="0" smtClean="0"/>
          </a:p>
          <a:p>
            <a:pPr marL="342175" indent="-342175">
              <a:buFontTx/>
              <a:buNone/>
              <a:defRPr/>
            </a:pPr>
            <a:r>
              <a:rPr lang="en-US" sz="1600" dirty="0" smtClean="0"/>
              <a:t>father(bob, sue).</a:t>
            </a:r>
          </a:p>
          <a:p>
            <a:pPr marL="342175" indent="-342175">
              <a:buFontTx/>
              <a:buNone/>
              <a:defRPr/>
            </a:pPr>
            <a:r>
              <a:rPr lang="en-US" sz="1600" dirty="0" smtClean="0"/>
              <a:t>father(bob, </a:t>
            </a:r>
            <a:r>
              <a:rPr lang="en-US" sz="1600" dirty="0" err="1" smtClean="0"/>
              <a:t>kim</a:t>
            </a:r>
            <a:r>
              <a:rPr lang="en-US" sz="1600" dirty="0" smtClean="0"/>
              <a:t>).</a:t>
            </a:r>
          </a:p>
          <a:p>
            <a:pPr marL="342175" indent="-342175">
              <a:buFontTx/>
              <a:buNone/>
              <a:defRPr/>
            </a:pPr>
            <a:r>
              <a:rPr lang="en-US" sz="1600" dirty="0" smtClean="0"/>
              <a:t>mother(</a:t>
            </a:r>
            <a:r>
              <a:rPr lang="en-US" sz="1600" dirty="0" err="1" smtClean="0"/>
              <a:t>mary</a:t>
            </a:r>
            <a:r>
              <a:rPr lang="en-US" sz="1600" dirty="0" smtClean="0"/>
              <a:t>, sue).</a:t>
            </a:r>
          </a:p>
          <a:p>
            <a:pPr marL="342175" indent="-342175">
              <a:buFontTx/>
              <a:buNone/>
              <a:defRPr/>
            </a:pPr>
            <a:r>
              <a:rPr lang="en-US" sz="1600" dirty="0" smtClean="0"/>
              <a:t>mother(</a:t>
            </a:r>
            <a:r>
              <a:rPr lang="en-US" sz="1600" dirty="0" err="1" smtClean="0"/>
              <a:t>mary</a:t>
            </a:r>
            <a:r>
              <a:rPr lang="en-US" sz="1600" dirty="0" smtClean="0"/>
              <a:t>, </a:t>
            </a:r>
            <a:r>
              <a:rPr lang="en-US" sz="1600" dirty="0" err="1" smtClean="0"/>
              <a:t>kim</a:t>
            </a:r>
            <a:r>
              <a:rPr lang="en-US" sz="1600" dirty="0" smtClean="0"/>
              <a:t>).</a:t>
            </a:r>
          </a:p>
          <a:p>
            <a:pPr marL="342175" indent="-342175">
              <a:buFontTx/>
              <a:buNone/>
              <a:defRPr/>
            </a:pPr>
            <a:endParaRPr lang="en-US" sz="1600" dirty="0"/>
          </a:p>
          <a:p>
            <a:pPr marL="341332" indent="-285148">
              <a:defRPr/>
            </a:pPr>
            <a:r>
              <a:rPr lang="en-US" sz="1600" dirty="0"/>
              <a:t>A red cut: we get the first solution from father, and never give another valid solution again, from either father or mother!</a:t>
            </a:r>
          </a:p>
          <a:p>
            <a:pPr marL="741382" lvl="1" indent="-285148">
              <a:buFontTx/>
              <a:buNone/>
              <a:defRPr/>
            </a:pPr>
            <a:endParaRPr lang="en-US" sz="1600" dirty="0" smtClean="0"/>
          </a:p>
          <a:p>
            <a:pPr marL="341332" indent="-285148">
              <a:buFontTx/>
              <a:buNone/>
              <a:defRPr/>
            </a:pPr>
            <a:r>
              <a:rPr lang="en-US" sz="1600" dirty="0" smtClean="0"/>
              <a:t>?- parent(A, B).</a:t>
            </a:r>
          </a:p>
          <a:p>
            <a:pPr marL="341332" indent="-285148">
              <a:buFontTx/>
              <a:buNone/>
              <a:defRPr/>
            </a:pPr>
            <a:r>
              <a:rPr lang="en-US" sz="1600" dirty="0" smtClean="0"/>
              <a:t>A = bob, B = sue  ;</a:t>
            </a:r>
          </a:p>
          <a:p>
            <a:pPr marL="341332" indent="-285148">
              <a:buFontTx/>
              <a:buNone/>
              <a:defRPr/>
            </a:pPr>
            <a:r>
              <a:rPr lang="en-US" sz="1600" dirty="0" smtClean="0"/>
              <a:t>no.</a:t>
            </a:r>
            <a:endParaRPr lang="en-US" sz="1600" dirty="0"/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D27DD4E8-8B43-47B2-84CD-0E6E68BFC4B7}" type="slidenum">
              <a:rPr lang="en-US" smtClean="0"/>
              <a:pPr/>
              <a:t>14</a:t>
            </a:fld>
            <a:endParaRPr lang="en-US" smtClean="0"/>
          </a:p>
        </p:txBody>
      </p:sp>
      <p:sp>
        <p:nvSpPr>
          <p:cNvPr id="10245" name="Footer Placeholder 4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/>
          <a:p>
            <a:r>
              <a:rPr lang="en-US"/>
              <a:t>COSC 2P93 Prolog: Cut</a:t>
            </a:r>
          </a:p>
        </p:txBody>
      </p:sp>
    </p:spTree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Red cut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175" indent="-342175">
              <a:defRPr/>
            </a:pPr>
            <a:r>
              <a:rPr lang="en-US" sz="1800" dirty="0" smtClean="0"/>
              <a:t>Variation:</a:t>
            </a:r>
          </a:p>
          <a:p>
            <a:pPr marL="342175" indent="-342175">
              <a:defRPr/>
            </a:pPr>
            <a:endParaRPr lang="en-US" sz="1800" dirty="0" smtClean="0"/>
          </a:p>
          <a:p>
            <a:pPr marL="342175" indent="-342175">
              <a:buFontTx/>
              <a:buNone/>
              <a:defRPr/>
            </a:pPr>
            <a:r>
              <a:rPr lang="en-US" sz="1800" dirty="0" smtClean="0"/>
              <a:t>		parent(P, C) :- !, father(P, C).</a:t>
            </a:r>
          </a:p>
          <a:p>
            <a:pPr marL="342175" indent="-342175">
              <a:buFontTx/>
              <a:buNone/>
              <a:defRPr/>
            </a:pPr>
            <a:r>
              <a:rPr lang="en-US" sz="1800" dirty="0" smtClean="0"/>
              <a:t>		parent(P, C) :- mother(P, C).</a:t>
            </a:r>
          </a:p>
          <a:p>
            <a:pPr marL="342175" indent="-342175">
              <a:buFontTx/>
              <a:buNone/>
              <a:defRPr/>
            </a:pPr>
            <a:r>
              <a:rPr lang="en-US" sz="1800" dirty="0" smtClean="0"/>
              <a:t>		(rest as before)</a:t>
            </a:r>
          </a:p>
          <a:p>
            <a:pPr marL="342175" indent="-342175">
              <a:buFontTx/>
              <a:buNone/>
              <a:defRPr/>
            </a:pPr>
            <a:endParaRPr lang="en-US" sz="1800" dirty="0" smtClean="0"/>
          </a:p>
          <a:p>
            <a:pPr marL="341332" indent="-285148">
              <a:buNone/>
              <a:defRPr/>
            </a:pPr>
            <a:r>
              <a:rPr lang="en-US" sz="1800" dirty="0" smtClean="0"/>
              <a:t>?-   parent(A, B).</a:t>
            </a:r>
          </a:p>
          <a:p>
            <a:pPr marL="341332" indent="-285148">
              <a:buNone/>
              <a:defRPr/>
            </a:pPr>
            <a:r>
              <a:rPr lang="en-US" sz="1800" dirty="0" smtClean="0"/>
              <a:t>A = bob, B = sue ;</a:t>
            </a:r>
          </a:p>
          <a:p>
            <a:pPr marL="341332" indent="-285148">
              <a:buNone/>
              <a:defRPr/>
            </a:pPr>
            <a:r>
              <a:rPr lang="en-US" sz="1800" dirty="0" smtClean="0"/>
              <a:t>A = bob, B = </a:t>
            </a:r>
            <a:r>
              <a:rPr lang="en-US" sz="1800" dirty="0" err="1" smtClean="0"/>
              <a:t>kim</a:t>
            </a:r>
            <a:r>
              <a:rPr lang="en-US" sz="1800" dirty="0" smtClean="0"/>
              <a:t> ;</a:t>
            </a:r>
          </a:p>
          <a:p>
            <a:pPr marL="341332" indent="-285148">
              <a:buNone/>
              <a:defRPr/>
            </a:pPr>
            <a:r>
              <a:rPr lang="en-US" sz="1800" dirty="0" smtClean="0"/>
              <a:t>no</a:t>
            </a:r>
          </a:p>
          <a:p>
            <a:pPr marL="341332" indent="-285148">
              <a:defRPr/>
            </a:pPr>
            <a:endParaRPr lang="en-US" sz="1800" dirty="0" smtClean="0"/>
          </a:p>
          <a:p>
            <a:pPr marL="341332" indent="-285148">
              <a:defRPr/>
            </a:pPr>
            <a:r>
              <a:rPr lang="en-US" sz="1800" dirty="0" smtClean="0"/>
              <a:t>Same as...</a:t>
            </a:r>
          </a:p>
          <a:p>
            <a:pPr marL="341332" indent="-285148">
              <a:defRPr/>
            </a:pPr>
            <a:endParaRPr lang="en-US" sz="1800" dirty="0" smtClean="0"/>
          </a:p>
          <a:p>
            <a:pPr marL="341332" indent="-285148">
              <a:buNone/>
              <a:defRPr/>
            </a:pPr>
            <a:r>
              <a:rPr lang="en-US" sz="1800" dirty="0" smtClean="0"/>
              <a:t>		parent(P, C) :- father(P, C).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A6D9AFE-BD36-44A8-9F26-0FF36DF083F0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COSC 2P93 : Cut</a:t>
            </a:r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Implementation: If-then-else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175" indent="-342175">
              <a:defRPr/>
            </a:pPr>
            <a:r>
              <a:rPr lang="en-US" dirty="0" smtClean="0"/>
              <a:t>If-then-else is implemented with  a cut:</a:t>
            </a:r>
          </a:p>
          <a:p>
            <a:pPr marL="342175" indent="-342175">
              <a:buFontTx/>
              <a:buNone/>
              <a:defRPr/>
            </a:pPr>
            <a:endParaRPr lang="en-US" dirty="0" smtClean="0"/>
          </a:p>
          <a:p>
            <a:pPr marL="342175" indent="-342175">
              <a:buFontTx/>
              <a:buNone/>
              <a:defRPr/>
            </a:pPr>
            <a:r>
              <a:rPr lang="en-US" dirty="0" smtClean="0"/>
              <a:t>		P :-  (If  -&gt;  </a:t>
            </a:r>
          </a:p>
          <a:p>
            <a:pPr marL="342175" indent="-342175">
              <a:buFontTx/>
              <a:buNone/>
              <a:defRPr/>
            </a:pPr>
            <a:r>
              <a:rPr lang="en-US" dirty="0" smtClean="0"/>
              <a:t>			Then  </a:t>
            </a:r>
          </a:p>
          <a:p>
            <a:pPr marL="342175" indent="-342175">
              <a:buFontTx/>
              <a:buNone/>
              <a:defRPr/>
            </a:pPr>
            <a:r>
              <a:rPr lang="en-US" dirty="0" smtClean="0"/>
              <a:t>			;  </a:t>
            </a:r>
          </a:p>
          <a:p>
            <a:pPr marL="342175" indent="-342175">
              <a:buFontTx/>
              <a:buNone/>
              <a:defRPr/>
            </a:pPr>
            <a:r>
              <a:rPr lang="en-US" dirty="0" smtClean="0"/>
              <a:t>			Else).    	</a:t>
            </a:r>
          </a:p>
          <a:p>
            <a:pPr marL="342175" indent="-342175">
              <a:buFontTx/>
              <a:buNone/>
              <a:defRPr/>
            </a:pPr>
            <a:r>
              <a:rPr lang="en-US" dirty="0" smtClean="0"/>
              <a:t>Same as...</a:t>
            </a:r>
          </a:p>
          <a:p>
            <a:pPr marL="342175" indent="-342175">
              <a:buFontTx/>
              <a:buNone/>
              <a:defRPr/>
            </a:pPr>
            <a:endParaRPr lang="en-US" dirty="0" smtClean="0"/>
          </a:p>
          <a:p>
            <a:pPr marL="342175" indent="-342175">
              <a:buFontTx/>
              <a:buNone/>
              <a:defRPr/>
            </a:pPr>
            <a:r>
              <a:rPr lang="en-US" dirty="0" smtClean="0"/>
              <a:t>		P :- 	 If,</a:t>
            </a:r>
          </a:p>
          <a:p>
            <a:pPr marL="342175" indent="-342175">
              <a:buFontTx/>
              <a:buNone/>
              <a:defRPr/>
            </a:pPr>
            <a:r>
              <a:rPr lang="en-US" dirty="0" smtClean="0"/>
              <a:t>			!,</a:t>
            </a:r>
          </a:p>
          <a:p>
            <a:pPr marL="342175" indent="-342175">
              <a:buFontTx/>
              <a:buNone/>
              <a:defRPr/>
            </a:pPr>
            <a:r>
              <a:rPr lang="en-US" dirty="0" smtClean="0"/>
              <a:t>			Then.</a:t>
            </a:r>
          </a:p>
          <a:p>
            <a:pPr marL="342175" indent="-342175">
              <a:buFontTx/>
              <a:buNone/>
              <a:defRPr/>
            </a:pPr>
            <a:r>
              <a:rPr lang="en-US" dirty="0" smtClean="0"/>
              <a:t>		P :- 	Else.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A6D9AFE-BD36-44A8-9F26-0FF36DF083F0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COSC 2P93 Prolog: Cut</a:t>
            </a:r>
            <a:endParaRPr lang="en-US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Implementation: once/1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once(P) :-</a:t>
            </a:r>
          </a:p>
          <a:p>
            <a:pPr>
              <a:buNone/>
            </a:pPr>
            <a:r>
              <a:rPr lang="en-US" dirty="0" smtClean="0"/>
              <a:t>		call(P),</a:t>
            </a:r>
          </a:p>
          <a:p>
            <a:pPr>
              <a:buNone/>
            </a:pPr>
            <a:r>
              <a:rPr lang="en-US" dirty="0" smtClean="0"/>
              <a:t>		!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or...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once(P) :-</a:t>
            </a:r>
          </a:p>
          <a:p>
            <a:pPr>
              <a:buNone/>
            </a:pPr>
            <a:r>
              <a:rPr lang="en-US" dirty="0" smtClean="0"/>
              <a:t>		P, </a:t>
            </a:r>
          </a:p>
          <a:p>
            <a:pPr>
              <a:buNone/>
            </a:pPr>
            <a:r>
              <a:rPr lang="en-US" dirty="0" smtClean="0"/>
              <a:t>		!.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This is a “meta-logical” call.</a:t>
            </a:r>
          </a:p>
          <a:p>
            <a:r>
              <a:rPr lang="en-US" dirty="0" smtClean="0"/>
              <a:t>Usually built into Prolog.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A6D9AFE-BD36-44A8-9F26-0FF36DF083F0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COSC 2P93 Prolog: Cut</a:t>
            </a:r>
            <a:endParaRPr lang="en-US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More cut </a:t>
            </a:r>
            <a:r>
              <a:rPr lang="en-US" dirty="0"/>
              <a:t>examples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342175" indent="-342175">
              <a:defRPr/>
            </a:pPr>
            <a:r>
              <a:rPr lang="en-US" dirty="0"/>
              <a:t>Example: a deterministic  </a:t>
            </a:r>
            <a:r>
              <a:rPr lang="en-US" dirty="0" smtClean="0"/>
              <a:t>member/2:   </a:t>
            </a:r>
            <a:r>
              <a:rPr lang="en-US" dirty="0" err="1" smtClean="0"/>
              <a:t>memberd</a:t>
            </a:r>
            <a:r>
              <a:rPr lang="en-US" dirty="0" smtClean="0"/>
              <a:t>/2</a:t>
            </a:r>
            <a:endParaRPr lang="en-US" dirty="0"/>
          </a:p>
          <a:p>
            <a:pPr marL="741382" lvl="1" indent="-285148">
              <a:defRPr/>
            </a:pPr>
            <a:r>
              <a:rPr lang="en-US" dirty="0"/>
              <a:t> </a:t>
            </a:r>
            <a:r>
              <a:rPr lang="en-US" u="sng" dirty="0"/>
              <a:t>deterministic</a:t>
            </a:r>
            <a:r>
              <a:rPr lang="en-US" dirty="0"/>
              <a:t> clause: one that returns one solution per </a:t>
            </a:r>
            <a:r>
              <a:rPr lang="en-US" dirty="0" smtClean="0"/>
              <a:t>call</a:t>
            </a:r>
            <a:endParaRPr lang="en-US" dirty="0"/>
          </a:p>
          <a:p>
            <a:pPr marL="741382" lvl="1" indent="-285148">
              <a:buFontTx/>
              <a:buNone/>
              <a:defRPr/>
            </a:pPr>
            <a:endParaRPr lang="en-US" dirty="0"/>
          </a:p>
          <a:p>
            <a:pPr marL="342175" indent="-342175">
              <a:buFontTx/>
              <a:buNone/>
              <a:defRPr/>
            </a:pPr>
            <a:r>
              <a:rPr lang="en-US" sz="1600" dirty="0"/>
              <a:t>member(A, [A|_).</a:t>
            </a:r>
          </a:p>
          <a:p>
            <a:pPr marL="342175" indent="-342175">
              <a:buFontTx/>
              <a:buNone/>
              <a:defRPr/>
            </a:pPr>
            <a:r>
              <a:rPr lang="en-US" sz="1600" dirty="0"/>
              <a:t>member(A, [_|R]) :- member(A, R).</a:t>
            </a:r>
          </a:p>
          <a:p>
            <a:pPr marL="342175" indent="-342175">
              <a:buFontTx/>
              <a:buNone/>
              <a:defRPr/>
            </a:pPr>
            <a:endParaRPr lang="en-US" sz="1600" dirty="0"/>
          </a:p>
          <a:p>
            <a:pPr marL="342175" indent="-342175">
              <a:buFontTx/>
              <a:buNone/>
              <a:defRPr/>
            </a:pPr>
            <a:r>
              <a:rPr lang="en-US" sz="1600" dirty="0" err="1"/>
              <a:t>memberd</a:t>
            </a:r>
            <a:r>
              <a:rPr lang="en-US" sz="1600" dirty="0"/>
              <a:t>(A, [A|_])  :-  !.</a:t>
            </a:r>
          </a:p>
          <a:p>
            <a:pPr marL="342175" indent="-342175">
              <a:buFontTx/>
              <a:buNone/>
              <a:defRPr/>
            </a:pPr>
            <a:r>
              <a:rPr lang="en-US" sz="1600" dirty="0" err="1"/>
              <a:t>memberd</a:t>
            </a:r>
            <a:r>
              <a:rPr lang="en-US" sz="1600" dirty="0"/>
              <a:t>(A, [_ | R]) :- </a:t>
            </a:r>
            <a:r>
              <a:rPr lang="en-US" sz="1600" dirty="0" err="1"/>
              <a:t>memberd</a:t>
            </a:r>
            <a:r>
              <a:rPr lang="en-US" sz="1600" dirty="0"/>
              <a:t>(A, R).</a:t>
            </a:r>
          </a:p>
          <a:p>
            <a:pPr marL="342175" indent="-342175">
              <a:buFontTx/>
              <a:buNone/>
              <a:defRPr/>
            </a:pPr>
            <a:endParaRPr lang="en-US" dirty="0"/>
          </a:p>
          <a:p>
            <a:pPr marL="342175" indent="-342175">
              <a:defRPr/>
            </a:pPr>
            <a:r>
              <a:rPr lang="en-US" sz="1800" dirty="0"/>
              <a:t>Here, as soon as </a:t>
            </a:r>
            <a:r>
              <a:rPr lang="en-US" sz="1800" dirty="0" err="1"/>
              <a:t>memberd</a:t>
            </a:r>
            <a:r>
              <a:rPr lang="en-US" sz="1800" dirty="0"/>
              <a:t> clause 1 finds a match, it succeeds</a:t>
            </a:r>
          </a:p>
          <a:p>
            <a:pPr marL="342175" indent="-342175">
              <a:defRPr/>
            </a:pPr>
            <a:r>
              <a:rPr lang="en-US" sz="1800" dirty="0"/>
              <a:t>Subsequent backtracking to </a:t>
            </a:r>
            <a:r>
              <a:rPr lang="en-US" sz="1800" dirty="0" err="1"/>
              <a:t>memberd</a:t>
            </a:r>
            <a:r>
              <a:rPr lang="en-US" sz="1800" dirty="0"/>
              <a:t> then fails, due to the cut</a:t>
            </a:r>
          </a:p>
          <a:p>
            <a:pPr marL="741382" lvl="1" indent="-285148">
              <a:defRPr/>
            </a:pPr>
            <a:r>
              <a:rPr lang="en-US" sz="1600" dirty="0" smtClean="0"/>
              <a:t>we </a:t>
            </a:r>
            <a:r>
              <a:rPr lang="en-US" sz="1600" dirty="0"/>
              <a:t>prevent </a:t>
            </a:r>
            <a:r>
              <a:rPr lang="en-US" sz="1600" dirty="0" err="1"/>
              <a:t>memberd</a:t>
            </a:r>
            <a:r>
              <a:rPr lang="en-US" sz="1600" dirty="0"/>
              <a:t> clause 2 from finding another </a:t>
            </a:r>
            <a:r>
              <a:rPr lang="en-US" sz="1600" dirty="0" smtClean="0"/>
              <a:t>match</a:t>
            </a:r>
          </a:p>
          <a:p>
            <a:pPr marL="741382" lvl="1" indent="-285148">
              <a:defRPr/>
            </a:pPr>
            <a:endParaRPr lang="en-US" sz="1600" dirty="0" smtClean="0"/>
          </a:p>
          <a:p>
            <a:pPr marL="341332" indent="-285148">
              <a:defRPr/>
            </a:pPr>
            <a:r>
              <a:rPr lang="en-US" dirty="0" smtClean="0"/>
              <a:t>Note: </a:t>
            </a:r>
            <a:r>
              <a:rPr lang="en-US" dirty="0" err="1" smtClean="0"/>
              <a:t>memberd</a:t>
            </a:r>
            <a:r>
              <a:rPr lang="en-US" dirty="0" smtClean="0"/>
              <a:t> same as...   ?-  once(member(X,Y)).</a:t>
            </a:r>
            <a:endParaRPr lang="en-US" dirty="0"/>
          </a:p>
        </p:txBody>
      </p:sp>
      <p:sp>
        <p:nvSpPr>
          <p:cNvPr id="9220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E949E59D-6728-4990-9A47-488AB3BF5C52}" type="slidenum">
              <a:rPr lang="en-US" smtClean="0"/>
              <a:pPr/>
              <a:t>18</a:t>
            </a:fld>
            <a:endParaRPr lang="en-US" smtClean="0"/>
          </a:p>
        </p:txBody>
      </p:sp>
      <p:sp>
        <p:nvSpPr>
          <p:cNvPr id="9221" name="Footer Placeholder 4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/>
          <a:p>
            <a:r>
              <a:rPr lang="en-US"/>
              <a:t>COSC 2P93 Prolog: Cut</a:t>
            </a:r>
          </a:p>
        </p:txBody>
      </p:sp>
    </p:spTree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Cut examples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342175" indent="-342175">
              <a:defRPr/>
            </a:pPr>
            <a:r>
              <a:rPr lang="en-US" dirty="0"/>
              <a:t>Example: sum the integers between 1 and n</a:t>
            </a:r>
          </a:p>
          <a:p>
            <a:pPr marL="342175" indent="-342175">
              <a:buFontTx/>
              <a:buNone/>
              <a:defRPr/>
            </a:pPr>
            <a:endParaRPr lang="en-US" dirty="0"/>
          </a:p>
          <a:p>
            <a:pPr marL="342175" indent="-342175">
              <a:buFontTx/>
              <a:buNone/>
              <a:defRPr/>
            </a:pPr>
            <a:r>
              <a:rPr lang="en-US" dirty="0" err="1"/>
              <a:t>sum_to</a:t>
            </a:r>
            <a:r>
              <a:rPr lang="en-US" dirty="0"/>
              <a:t>(1, 1) :- !.</a:t>
            </a:r>
          </a:p>
          <a:p>
            <a:pPr marL="342175" indent="-342175">
              <a:buFontTx/>
              <a:buNone/>
              <a:defRPr/>
            </a:pPr>
            <a:r>
              <a:rPr lang="en-US" dirty="0" err="1"/>
              <a:t>sum_to</a:t>
            </a:r>
            <a:r>
              <a:rPr lang="en-US" dirty="0"/>
              <a:t>(N, Sum) :-</a:t>
            </a:r>
          </a:p>
          <a:p>
            <a:pPr marL="342175" indent="-342175">
              <a:buFontTx/>
              <a:buNone/>
              <a:defRPr/>
            </a:pPr>
            <a:r>
              <a:rPr lang="en-US" dirty="0"/>
              <a:t>     M is N - 1,</a:t>
            </a:r>
          </a:p>
          <a:p>
            <a:pPr marL="342175" indent="-342175">
              <a:buFontTx/>
              <a:buNone/>
              <a:defRPr/>
            </a:pPr>
            <a:r>
              <a:rPr lang="en-US" dirty="0"/>
              <a:t>     </a:t>
            </a:r>
            <a:r>
              <a:rPr lang="en-US" dirty="0" err="1"/>
              <a:t>sum_to</a:t>
            </a:r>
            <a:r>
              <a:rPr lang="en-US" dirty="0"/>
              <a:t>(M, </a:t>
            </a:r>
            <a:r>
              <a:rPr lang="en-US" dirty="0" err="1"/>
              <a:t>Tmp</a:t>
            </a:r>
            <a:r>
              <a:rPr lang="en-US" dirty="0"/>
              <a:t>),</a:t>
            </a:r>
          </a:p>
          <a:p>
            <a:pPr marL="342175" indent="-342175">
              <a:buFontTx/>
              <a:buNone/>
              <a:defRPr/>
            </a:pPr>
            <a:r>
              <a:rPr lang="en-US" dirty="0"/>
              <a:t>    </a:t>
            </a:r>
            <a:r>
              <a:rPr lang="en-US" dirty="0" smtClean="0"/>
              <a:t> Sum </a:t>
            </a:r>
            <a:r>
              <a:rPr lang="en-US" dirty="0"/>
              <a:t>is </a:t>
            </a:r>
            <a:r>
              <a:rPr lang="en-US" dirty="0" err="1"/>
              <a:t>Tmp</a:t>
            </a:r>
            <a:r>
              <a:rPr lang="en-US" dirty="0"/>
              <a:t> + N.</a:t>
            </a:r>
          </a:p>
          <a:p>
            <a:pPr marL="342175" indent="-342175">
              <a:buFontTx/>
              <a:buNone/>
              <a:defRPr/>
            </a:pPr>
            <a:endParaRPr lang="en-US" dirty="0"/>
          </a:p>
          <a:p>
            <a:pPr marL="342175" indent="-342175">
              <a:defRPr/>
            </a:pPr>
            <a:r>
              <a:rPr lang="en-US" sz="1800" dirty="0"/>
              <a:t>Without the cut, backtracking proceeds to </a:t>
            </a:r>
            <a:r>
              <a:rPr lang="en-US" sz="1800" dirty="0" err="1"/>
              <a:t>sum_to</a:t>
            </a:r>
            <a:r>
              <a:rPr lang="en-US" sz="1800" dirty="0"/>
              <a:t>(0,_), </a:t>
            </a:r>
            <a:r>
              <a:rPr lang="en-US" sz="1800" dirty="0" err="1"/>
              <a:t>sum_to</a:t>
            </a:r>
            <a:r>
              <a:rPr lang="en-US" sz="1800" dirty="0"/>
              <a:t>(-1,...) etc</a:t>
            </a:r>
          </a:p>
          <a:p>
            <a:pPr marL="342175" indent="-342175">
              <a:defRPr/>
            </a:pPr>
            <a:r>
              <a:rPr lang="en-US" sz="1800" dirty="0"/>
              <a:t>with the cut, when the case </a:t>
            </a:r>
            <a:r>
              <a:rPr lang="en-US" sz="1800" dirty="0" err="1"/>
              <a:t>sum_to</a:t>
            </a:r>
            <a:r>
              <a:rPr lang="en-US" sz="1800" dirty="0"/>
              <a:t>(1,1) occurs, backtracking will not commence (via clause 2)</a:t>
            </a:r>
          </a:p>
          <a:p>
            <a:pPr marL="342175" indent="-342175">
              <a:defRPr/>
            </a:pPr>
            <a:r>
              <a:rPr lang="en-US" sz="1800" dirty="0"/>
              <a:t>again, a green cut: only one solution </a:t>
            </a:r>
            <a:r>
              <a:rPr lang="en-US" sz="1800" dirty="0" smtClean="0"/>
              <a:t>desired</a:t>
            </a:r>
          </a:p>
          <a:p>
            <a:pPr marL="342175" indent="-342175">
              <a:defRPr/>
            </a:pPr>
            <a:r>
              <a:rPr lang="en-US" sz="1800" dirty="0" smtClean="0"/>
              <a:t>BUT... simply checking size of N in 2</a:t>
            </a:r>
            <a:r>
              <a:rPr lang="en-US" sz="1800" baseline="30000" dirty="0" smtClean="0"/>
              <a:t>nd</a:t>
            </a:r>
            <a:r>
              <a:rPr lang="en-US" sz="1800" dirty="0" smtClean="0"/>
              <a:t> clause will prevent need for a cut...</a:t>
            </a:r>
            <a:endParaRPr lang="en-US" sz="1800" dirty="0"/>
          </a:p>
          <a:p>
            <a:pPr marL="342175" indent="-342175">
              <a:buFontTx/>
              <a:buNone/>
              <a:defRPr/>
            </a:pPr>
            <a:endParaRPr lang="en-US" dirty="0"/>
          </a:p>
        </p:txBody>
      </p:sp>
      <p:sp>
        <p:nvSpPr>
          <p:cNvPr id="11268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4499988B-B4EE-4B0D-A6DF-3DEED5FB6BE0}" type="slidenum">
              <a:rPr lang="en-US" smtClean="0"/>
              <a:pPr/>
              <a:t>19</a:t>
            </a:fld>
            <a:endParaRPr lang="en-US" smtClean="0"/>
          </a:p>
        </p:txBody>
      </p:sp>
      <p:sp>
        <p:nvSpPr>
          <p:cNvPr id="11269" name="Footer Placeholder 4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/>
          <a:p>
            <a:r>
              <a:rPr lang="en-US"/>
              <a:t>COSC 2P93 Prolog: Cut</a:t>
            </a: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 careful with “;”!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is going on here?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p(X) :-</a:t>
            </a:r>
          </a:p>
          <a:p>
            <a:pPr>
              <a:buNone/>
            </a:pPr>
            <a:r>
              <a:rPr lang="en-US" dirty="0" smtClean="0"/>
              <a:t>	(q(X, Y) ; (r(Y), (s(U, Y); a(U), b(U)) ; r(X)),</a:t>
            </a:r>
          </a:p>
          <a:p>
            <a:pPr>
              <a:buNone/>
            </a:pPr>
            <a:r>
              <a:rPr lang="en-US" dirty="0" smtClean="0"/>
              <a:t>		t(X, Y); w(X) ; z(A),z(B),</a:t>
            </a:r>
          </a:p>
          <a:p>
            <a:pPr>
              <a:buNone/>
            </a:pPr>
            <a:r>
              <a:rPr lang="en-US" dirty="0" smtClean="0"/>
              <a:t>		etc...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Too many or’s can make programs very hard to debug (trace)!</a:t>
            </a:r>
          </a:p>
          <a:p>
            <a:r>
              <a:rPr lang="en-US" dirty="0" smtClean="0"/>
              <a:t>Rule of thumb: Don’t use or’s in order to reduce number of clauses.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A6D9AFE-BD36-44A8-9F26-0FF36DF083F0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COSC 2P93 Prolog: Cut</a:t>
            </a:r>
            <a:endParaRPr lang="en-US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Take out the cut...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175" indent="-342175">
              <a:buFontTx/>
              <a:buNone/>
              <a:defRPr/>
            </a:pPr>
            <a:r>
              <a:rPr lang="en-US" dirty="0" err="1" smtClean="0"/>
              <a:t>sum_to</a:t>
            </a:r>
            <a:r>
              <a:rPr lang="en-US" dirty="0" smtClean="0"/>
              <a:t>(1, 1).</a:t>
            </a:r>
          </a:p>
          <a:p>
            <a:pPr marL="342175" indent="-342175">
              <a:buFontTx/>
              <a:buNone/>
              <a:defRPr/>
            </a:pPr>
            <a:r>
              <a:rPr lang="en-US" dirty="0" err="1" smtClean="0"/>
              <a:t>sum_to</a:t>
            </a:r>
            <a:r>
              <a:rPr lang="en-US" dirty="0" smtClean="0"/>
              <a:t>(N, Sum) :-</a:t>
            </a:r>
          </a:p>
          <a:p>
            <a:pPr marL="342175" indent="-342175">
              <a:buFontTx/>
              <a:buNone/>
              <a:defRPr/>
            </a:pPr>
            <a:r>
              <a:rPr lang="en-US" dirty="0" smtClean="0"/>
              <a:t>     N &gt; 1,</a:t>
            </a:r>
          </a:p>
          <a:p>
            <a:pPr marL="342175" indent="-342175">
              <a:buFontTx/>
              <a:buNone/>
              <a:defRPr/>
            </a:pPr>
            <a:r>
              <a:rPr lang="en-US" dirty="0" smtClean="0"/>
              <a:t>	M is N - 1,</a:t>
            </a:r>
          </a:p>
          <a:p>
            <a:pPr marL="342175" indent="-342175">
              <a:buFontTx/>
              <a:buNone/>
              <a:defRPr/>
            </a:pPr>
            <a:r>
              <a:rPr lang="en-US" dirty="0" smtClean="0"/>
              <a:t>     </a:t>
            </a:r>
            <a:r>
              <a:rPr lang="en-US" dirty="0" err="1" smtClean="0"/>
              <a:t>sum_to</a:t>
            </a:r>
            <a:r>
              <a:rPr lang="en-US" dirty="0" smtClean="0"/>
              <a:t>(M, </a:t>
            </a:r>
            <a:r>
              <a:rPr lang="en-US" dirty="0" err="1" smtClean="0"/>
              <a:t>Tmp</a:t>
            </a:r>
            <a:r>
              <a:rPr lang="en-US" dirty="0" smtClean="0"/>
              <a:t>),</a:t>
            </a:r>
          </a:p>
          <a:p>
            <a:pPr marL="342175" indent="-342175">
              <a:buFontTx/>
              <a:buNone/>
              <a:defRPr/>
            </a:pPr>
            <a:r>
              <a:rPr lang="en-US" dirty="0" smtClean="0"/>
              <a:t>     Sum is </a:t>
            </a:r>
            <a:r>
              <a:rPr lang="en-US" dirty="0" err="1" smtClean="0"/>
              <a:t>Tmp</a:t>
            </a:r>
            <a:r>
              <a:rPr lang="en-US" dirty="0" smtClean="0"/>
              <a:t> + N.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A6D9AFE-BD36-44A8-9F26-0FF36DF083F0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COSC 2P93 Prolog: Cut</a:t>
            </a:r>
            <a:endParaRPr lang="en-US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Cuts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>
          <a:xfrm>
            <a:off x="450850" y="1136650"/>
            <a:ext cx="8218488" cy="4518025"/>
          </a:xfrm>
        </p:spPr>
        <p:txBody>
          <a:bodyPr/>
          <a:lstStyle/>
          <a:p>
            <a:pPr marL="342175" indent="-342175">
              <a:defRPr/>
            </a:pPr>
            <a:r>
              <a:rPr lang="en-US" dirty="0" smtClean="0"/>
              <a:t>Cuts </a:t>
            </a:r>
            <a:r>
              <a:rPr lang="en-US" dirty="0"/>
              <a:t>are </a:t>
            </a:r>
            <a:r>
              <a:rPr lang="en-US" u="sng" dirty="0" err="1"/>
              <a:t>extralogical</a:t>
            </a:r>
            <a:r>
              <a:rPr lang="en-US" dirty="0"/>
              <a:t>: they </a:t>
            </a:r>
            <a:r>
              <a:rPr lang="en-US" dirty="0" smtClean="0"/>
              <a:t>almost always destroy </a:t>
            </a:r>
            <a:r>
              <a:rPr lang="en-US" dirty="0"/>
              <a:t>a program’s logical “declarative” </a:t>
            </a:r>
            <a:r>
              <a:rPr lang="en-US" dirty="0" smtClean="0"/>
              <a:t>reading. Consider </a:t>
            </a:r>
            <a:r>
              <a:rPr lang="en-US" dirty="0" err="1" smtClean="0"/>
              <a:t>test_list</a:t>
            </a:r>
            <a:r>
              <a:rPr lang="en-US" dirty="0" smtClean="0"/>
              <a:t> example again...</a:t>
            </a:r>
            <a:endParaRPr lang="en-US" dirty="0" smtClean="0"/>
          </a:p>
          <a:p>
            <a:pPr marL="342175" indent="-342175">
              <a:defRPr/>
            </a:pPr>
            <a:endParaRPr lang="en-US" dirty="0"/>
          </a:p>
          <a:p>
            <a:pPr marL="1139844" lvl="2" indent="-285148">
              <a:buNone/>
              <a:defRPr/>
            </a:pPr>
            <a:r>
              <a:rPr lang="en-US" sz="1800" dirty="0" err="1" smtClean="0"/>
              <a:t>test_list</a:t>
            </a:r>
            <a:r>
              <a:rPr lang="en-US" sz="1800" dirty="0" smtClean="0"/>
              <a:t>(L</a:t>
            </a:r>
            <a:r>
              <a:rPr lang="en-US" sz="1800" dirty="0"/>
              <a:t>) :- </a:t>
            </a:r>
          </a:p>
          <a:p>
            <a:pPr marL="342175" indent="-342175">
              <a:buFontTx/>
              <a:buNone/>
              <a:defRPr/>
            </a:pPr>
            <a:r>
              <a:rPr lang="en-US" sz="1800" dirty="0"/>
              <a:t>                           </a:t>
            </a:r>
            <a:r>
              <a:rPr lang="en-US" dirty="0" err="1"/>
              <a:t>test_if_bad</a:t>
            </a:r>
            <a:r>
              <a:rPr lang="en-US" dirty="0"/>
              <a:t>(L),</a:t>
            </a:r>
          </a:p>
          <a:p>
            <a:pPr marL="342175" indent="-342175">
              <a:buFontTx/>
              <a:buNone/>
              <a:defRPr/>
            </a:pPr>
            <a:r>
              <a:rPr lang="en-US" dirty="0"/>
              <a:t>                            !,</a:t>
            </a:r>
          </a:p>
          <a:p>
            <a:pPr marL="342175" indent="-342175">
              <a:buFontTx/>
              <a:buNone/>
              <a:defRPr/>
            </a:pPr>
            <a:r>
              <a:rPr lang="en-US" dirty="0"/>
              <a:t>                          </a:t>
            </a:r>
            <a:r>
              <a:rPr lang="en-US" dirty="0" smtClean="0"/>
              <a:t>write</a:t>
            </a:r>
            <a:r>
              <a:rPr lang="en-US" dirty="0"/>
              <a:t>(‘Bad list,’), </a:t>
            </a:r>
            <a:r>
              <a:rPr lang="en-US" dirty="0" err="1"/>
              <a:t>nl</a:t>
            </a:r>
            <a:r>
              <a:rPr lang="en-US" dirty="0"/>
              <a:t>, fail.     </a:t>
            </a:r>
          </a:p>
          <a:p>
            <a:pPr marL="342175" indent="-342175">
              <a:buFontTx/>
              <a:buNone/>
              <a:defRPr/>
            </a:pPr>
            <a:r>
              <a:rPr lang="en-US" dirty="0"/>
              <a:t>             </a:t>
            </a:r>
            <a:r>
              <a:rPr lang="en-US" dirty="0" smtClean="0"/>
              <a:t> </a:t>
            </a:r>
            <a:r>
              <a:rPr lang="en-US" dirty="0" err="1"/>
              <a:t>test_list</a:t>
            </a:r>
            <a:r>
              <a:rPr lang="en-US" dirty="0"/>
              <a:t>(L) :-</a:t>
            </a:r>
          </a:p>
          <a:p>
            <a:pPr marL="342175" indent="-342175">
              <a:buFontTx/>
              <a:buNone/>
              <a:defRPr/>
            </a:pPr>
            <a:r>
              <a:rPr lang="en-US" dirty="0"/>
              <a:t>                           write(‘Good list’), </a:t>
            </a:r>
            <a:r>
              <a:rPr lang="en-US" dirty="0" err="1"/>
              <a:t>nl</a:t>
            </a:r>
            <a:r>
              <a:rPr lang="en-US" dirty="0" smtClean="0"/>
              <a:t>.</a:t>
            </a:r>
          </a:p>
          <a:p>
            <a:pPr marL="342175" indent="-342175">
              <a:buFontTx/>
              <a:buNone/>
              <a:defRPr/>
            </a:pPr>
            <a:endParaRPr lang="en-US" dirty="0"/>
          </a:p>
          <a:p>
            <a:pPr marL="342175" indent="-342175">
              <a:defRPr/>
            </a:pPr>
            <a:r>
              <a:rPr lang="en-US" dirty="0"/>
              <a:t>Read literally, the second clause says that all lists are good lists! </a:t>
            </a:r>
          </a:p>
          <a:p>
            <a:pPr marL="342175" indent="-342175">
              <a:defRPr/>
            </a:pPr>
            <a:r>
              <a:rPr lang="en-US" dirty="0"/>
              <a:t>Hence we must now ascertain the meaning of this predicate by inspecting what the cut is doing. </a:t>
            </a:r>
            <a:endParaRPr lang="en-US" dirty="0" smtClean="0"/>
          </a:p>
          <a:p>
            <a:pPr marL="342175" indent="-342175">
              <a:defRPr/>
            </a:pPr>
            <a:r>
              <a:rPr lang="en-US" dirty="0" smtClean="0"/>
              <a:t>The second clause’s meaning is dependent upon the first clause.</a:t>
            </a:r>
            <a:endParaRPr lang="en-US" dirty="0"/>
          </a:p>
        </p:txBody>
      </p:sp>
      <p:sp>
        <p:nvSpPr>
          <p:cNvPr id="12292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2287DF92-2ABE-412F-8C05-072095E5B7EC}" type="slidenum">
              <a:rPr lang="en-US" smtClean="0"/>
              <a:pPr/>
              <a:t>21</a:t>
            </a:fld>
            <a:endParaRPr lang="en-US" smtClean="0"/>
          </a:p>
        </p:txBody>
      </p:sp>
      <p:sp>
        <p:nvSpPr>
          <p:cNvPr id="12293" name="Footer Placeholder 4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/>
          <a:p>
            <a:r>
              <a:rPr lang="en-US"/>
              <a:t>COSC 2P93 Prolog: Cut</a:t>
            </a:r>
          </a:p>
        </p:txBody>
      </p:sp>
    </p:spTree>
  </p:cSld>
  <p:clrMapOvr>
    <a:masterClrMapping/>
  </p:clrMapOvr>
  <p:transition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Cuts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>
          <a:xfrm>
            <a:off x="527050" y="1593850"/>
            <a:ext cx="8218488" cy="4518025"/>
          </a:xfrm>
        </p:spPr>
        <p:txBody>
          <a:bodyPr/>
          <a:lstStyle/>
          <a:p>
            <a:pPr marL="342175" indent="-342175">
              <a:defRPr/>
            </a:pPr>
            <a:r>
              <a:rPr lang="en-US" dirty="0"/>
              <a:t>Cuts are unavoidable in many </a:t>
            </a:r>
            <a:r>
              <a:rPr lang="en-US" dirty="0" smtClean="0"/>
              <a:t>programs. Without </a:t>
            </a:r>
            <a:r>
              <a:rPr lang="en-US" dirty="0"/>
              <a:t>them, the program can become too large and inefficient</a:t>
            </a:r>
          </a:p>
          <a:p>
            <a:pPr marL="342175" indent="-342175">
              <a:buFontTx/>
              <a:buNone/>
              <a:defRPr/>
            </a:pPr>
            <a:endParaRPr lang="en-US" dirty="0"/>
          </a:p>
          <a:p>
            <a:pPr marL="342175" indent="-342175">
              <a:defRPr/>
            </a:pPr>
            <a:r>
              <a:rPr lang="en-US" dirty="0"/>
              <a:t>However, cuts </a:t>
            </a:r>
            <a:r>
              <a:rPr lang="en-US" dirty="0" smtClean="0"/>
              <a:t>usually ruin </a:t>
            </a:r>
            <a:r>
              <a:rPr lang="en-US" dirty="0"/>
              <a:t>a logic program’s readability</a:t>
            </a:r>
          </a:p>
          <a:p>
            <a:pPr marL="342175" indent="-342175">
              <a:buFontTx/>
              <a:buNone/>
              <a:defRPr/>
            </a:pPr>
            <a:endParaRPr lang="en-US" dirty="0"/>
          </a:p>
          <a:p>
            <a:pPr marL="342175" indent="-342175">
              <a:defRPr/>
            </a:pPr>
            <a:r>
              <a:rPr lang="en-US" dirty="0"/>
              <a:t>Careless use of cuts can make a Prolog program </a:t>
            </a:r>
            <a:r>
              <a:rPr lang="en-US" dirty="0" smtClean="0"/>
              <a:t>unintelligible, and hard to debug.</a:t>
            </a:r>
            <a:endParaRPr lang="en-US" dirty="0"/>
          </a:p>
          <a:p>
            <a:pPr marL="342175" indent="-342175">
              <a:buFontTx/>
              <a:buNone/>
              <a:defRPr/>
            </a:pPr>
            <a:endParaRPr lang="en-US" dirty="0"/>
          </a:p>
          <a:p>
            <a:pPr marL="741382" lvl="1" indent="-285148">
              <a:buFontTx/>
              <a:buNone/>
              <a:defRPr/>
            </a:pPr>
            <a:r>
              <a:rPr lang="en-US" dirty="0" smtClean="0"/>
              <a:t> </a:t>
            </a:r>
            <a:endParaRPr lang="en-US" dirty="0"/>
          </a:p>
          <a:p>
            <a:pPr marL="741382" lvl="1" indent="-285148">
              <a:buFontTx/>
              <a:buNone/>
              <a:defRPr/>
            </a:pPr>
            <a:endParaRPr lang="en-US" dirty="0"/>
          </a:p>
        </p:txBody>
      </p:sp>
      <p:sp>
        <p:nvSpPr>
          <p:cNvPr id="13316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E27CEBCC-1DAD-4730-9ABC-06039E00640B}" type="slidenum">
              <a:rPr lang="en-US" smtClean="0"/>
              <a:pPr/>
              <a:t>22</a:t>
            </a:fld>
            <a:endParaRPr lang="en-US" smtClean="0"/>
          </a:p>
        </p:txBody>
      </p:sp>
      <p:sp>
        <p:nvSpPr>
          <p:cNvPr id="13317" name="Footer Placeholder 4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/>
          <a:p>
            <a:r>
              <a:rPr lang="en-US"/>
              <a:t>COSC 2P93 Prolog: Cut</a:t>
            </a:r>
          </a:p>
        </p:txBody>
      </p:sp>
    </p:spTree>
  </p:cSld>
  <p:clrMapOvr>
    <a:masterClrMapping/>
  </p:clrMapOvr>
  <p:transition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When to use cuts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99134" lvl="1" indent="-342900">
              <a:buSzPct val="100000"/>
              <a:buFont typeface="+mj-lt"/>
              <a:buAutoNum type="arabicPeriod"/>
              <a:defRPr/>
            </a:pPr>
            <a:r>
              <a:rPr lang="en-US" sz="2400" dirty="0" smtClean="0"/>
              <a:t>Try to make a declarative predicate if feasible:  correct, concise, efficient.</a:t>
            </a:r>
          </a:p>
          <a:p>
            <a:pPr marL="799134" lvl="1" indent="-342900">
              <a:buSzPct val="100000"/>
              <a:buFont typeface="+mj-lt"/>
              <a:buAutoNum type="arabicPeriod"/>
              <a:defRPr/>
            </a:pPr>
            <a:endParaRPr lang="en-US" sz="2400" dirty="0" smtClean="0"/>
          </a:p>
          <a:p>
            <a:pPr marL="799134" lvl="1" indent="-342900">
              <a:buSzPct val="100000"/>
              <a:buFont typeface="+mj-lt"/>
              <a:buAutoNum type="arabicPeriod"/>
              <a:defRPr/>
            </a:pPr>
            <a:r>
              <a:rPr lang="en-US" sz="2400" dirty="0" smtClean="0"/>
              <a:t>Else, use “-&gt;” (if-then-else) or once/1 if they help.</a:t>
            </a:r>
          </a:p>
          <a:p>
            <a:pPr marL="799134" lvl="1" indent="-342900">
              <a:buSzPct val="100000"/>
              <a:buFont typeface="+mj-lt"/>
              <a:buAutoNum type="arabicPeriod"/>
              <a:defRPr/>
            </a:pPr>
            <a:endParaRPr lang="en-US" sz="2400" dirty="0" smtClean="0"/>
          </a:p>
          <a:p>
            <a:pPr marL="799134" lvl="1" indent="-342900">
              <a:buSzPct val="100000"/>
              <a:buFont typeface="+mj-lt"/>
              <a:buAutoNum type="arabicPeriod"/>
              <a:defRPr/>
            </a:pPr>
            <a:r>
              <a:rPr lang="en-US" sz="2400" dirty="0" smtClean="0"/>
              <a:t>Else, use a cut if  it is a green cut.</a:t>
            </a:r>
          </a:p>
          <a:p>
            <a:pPr marL="799134" lvl="1" indent="-342900">
              <a:buFont typeface="+mj-lt"/>
              <a:buAutoNum type="arabicPeriod"/>
              <a:defRPr/>
            </a:pPr>
            <a:endParaRPr lang="en-US" sz="2400" dirty="0" smtClean="0"/>
          </a:p>
          <a:p>
            <a:pPr marL="799134" lvl="1" indent="-342900">
              <a:buSzPct val="100000"/>
              <a:buFont typeface="+mj-lt"/>
              <a:buAutoNum type="arabicPeriod"/>
              <a:defRPr/>
            </a:pPr>
            <a:r>
              <a:rPr lang="en-US" sz="2400" dirty="0" smtClean="0"/>
              <a:t>Red cut: use as rarely as possible. Document their function!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A6D9AFE-BD36-44A8-9F26-0FF36DF083F0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COSC 2P93 Prolog: Cut</a:t>
            </a:r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Controlling Prolog execution</a:t>
            </a:r>
            <a:endParaRPr lang="en-US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>
          <a:xfrm>
            <a:off x="527050" y="1289050"/>
            <a:ext cx="8001000" cy="4953000"/>
          </a:xfrm>
        </p:spPr>
        <p:txBody>
          <a:bodyPr/>
          <a:lstStyle/>
          <a:p>
            <a:pPr marL="342175" indent="-342175">
              <a:defRPr/>
            </a:pPr>
            <a:r>
              <a:rPr lang="en-US" dirty="0" smtClean="0"/>
              <a:t>Prolog exhaustively searches </a:t>
            </a:r>
            <a:r>
              <a:rPr lang="en-US" dirty="0"/>
              <a:t>the computation tree for solutions</a:t>
            </a:r>
          </a:p>
          <a:p>
            <a:pPr marL="741382" lvl="1" indent="-285148">
              <a:defRPr/>
            </a:pPr>
            <a:r>
              <a:rPr lang="en-US" dirty="0"/>
              <a:t>If a goal fails, OR the user inputs ‘;’ at the prompt, then backtracking reverts to the last place in which a clause was chosen, and tries the next.</a:t>
            </a:r>
          </a:p>
          <a:p>
            <a:pPr marL="342175" indent="-342175">
              <a:defRPr/>
            </a:pPr>
            <a:r>
              <a:rPr lang="en-US" dirty="0"/>
              <a:t>There are lots of advantages of this scheme, most notably, </a:t>
            </a:r>
            <a:r>
              <a:rPr lang="en-US" dirty="0" smtClean="0"/>
              <a:t>searching for a solution, or multiple solutions, to a query.</a:t>
            </a:r>
            <a:endParaRPr lang="en-US" dirty="0"/>
          </a:p>
          <a:p>
            <a:pPr marL="342175" indent="-342175">
              <a:defRPr/>
            </a:pPr>
            <a:r>
              <a:rPr lang="en-US" dirty="0"/>
              <a:t>However, it can be expensive:</a:t>
            </a:r>
          </a:p>
          <a:p>
            <a:pPr marL="741382" lvl="1" indent="-285148">
              <a:defRPr/>
            </a:pPr>
            <a:r>
              <a:rPr lang="en-US" dirty="0"/>
              <a:t>Sometimes there is only one solution, and it is a waste of time searching for others -- they don’t exist!</a:t>
            </a:r>
          </a:p>
          <a:p>
            <a:pPr marL="741382" lvl="1" indent="-285148">
              <a:defRPr/>
            </a:pPr>
            <a:r>
              <a:rPr lang="en-US" dirty="0"/>
              <a:t>Sometimes ‘failure’ after the first solution can take lots of time to infer</a:t>
            </a:r>
          </a:p>
          <a:p>
            <a:pPr marL="741382" lvl="1" indent="-285148">
              <a:defRPr/>
            </a:pPr>
            <a:r>
              <a:rPr lang="en-US" dirty="0"/>
              <a:t>Memory resources are used to contain the computation tree for backtracking.</a:t>
            </a:r>
          </a:p>
          <a:p>
            <a:pPr marL="342175" indent="-342175">
              <a:defRPr/>
            </a:pPr>
            <a:r>
              <a:rPr lang="en-US" dirty="0"/>
              <a:t>Prolog permits </a:t>
            </a:r>
            <a:r>
              <a:rPr lang="en-US" dirty="0" smtClean="0"/>
              <a:t>some user control of execution, in order to reduce backtracking.</a:t>
            </a:r>
            <a:endParaRPr lang="en-US" dirty="0"/>
          </a:p>
        </p:txBody>
      </p:sp>
      <p:sp>
        <p:nvSpPr>
          <p:cNvPr id="3076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8A1F554C-7447-4080-96BE-742A04EB601C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3077" name="Footer Placeholder 4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/>
          <a:p>
            <a:r>
              <a:rPr lang="en-US"/>
              <a:t>COSC 2P93 Prolog: Cut</a:t>
            </a: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1. If-then-else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1313" lvl="1" indent="-341313">
              <a:buNone/>
            </a:pPr>
            <a:r>
              <a:rPr lang="en-US" sz="2800" dirty="0" smtClean="0"/>
              <a:t>(If -&gt; Then ; Else)</a:t>
            </a:r>
          </a:p>
          <a:p>
            <a:pPr marL="341313" lvl="1" indent="-341313"/>
            <a:endParaRPr lang="en-US" sz="2800" dirty="0" smtClean="0"/>
          </a:p>
          <a:p>
            <a:pPr marL="739775" lvl="2" indent="-341313"/>
            <a:r>
              <a:rPr lang="en-US" sz="2000" dirty="0" smtClean="0"/>
              <a:t>If goals in If are true, then do Then; else do Else</a:t>
            </a:r>
          </a:p>
          <a:p>
            <a:pPr marL="739775" lvl="2" indent="-341313"/>
            <a:r>
              <a:rPr lang="en-US" sz="2000" dirty="0" smtClean="0"/>
              <a:t>Once Then is executed, will go to Then or Else, but cannot backtrack from Then to Else, nor back to If.</a:t>
            </a:r>
          </a:p>
          <a:p>
            <a:pPr marL="739775" lvl="2" indent="-341313"/>
            <a:r>
              <a:rPr lang="en-US" sz="2000" dirty="0" smtClean="0"/>
              <a:t>Backtracking  will return multiple solutions in Then, and in Else.</a:t>
            </a:r>
          </a:p>
          <a:p>
            <a:pPr marL="739775" lvl="2" indent="-341313"/>
            <a:endParaRPr lang="en-US" sz="2000" dirty="0" smtClean="0"/>
          </a:p>
          <a:p>
            <a:pPr marL="341313" lvl="1" indent="-341313">
              <a:buNone/>
            </a:pPr>
            <a:r>
              <a:rPr lang="en-US" sz="2800" dirty="0" smtClean="0"/>
              <a:t>(If -&gt; Then)</a:t>
            </a:r>
          </a:p>
          <a:p>
            <a:pPr marL="341313" lvl="1" indent="-341313"/>
            <a:endParaRPr lang="en-US" sz="2400" dirty="0" smtClean="0"/>
          </a:p>
          <a:p>
            <a:pPr marL="739775" lvl="2" indent="-341313"/>
            <a:r>
              <a:rPr lang="en-US" sz="2000" dirty="0" smtClean="0"/>
              <a:t>This is equivalent to: (If -&gt; Then ; fail)</a:t>
            </a:r>
          </a:p>
          <a:p>
            <a:endParaRPr lang="en-US" sz="3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A6D9AFE-BD36-44A8-9F26-0FF36DF083F0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COSC 2P93 Prolog: Cut</a:t>
            </a:r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If-then-else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If N is prime, return ‘prime’, Else ‘</a:t>
            </a:r>
            <a:r>
              <a:rPr lang="en-US" dirty="0" err="1" smtClean="0"/>
              <a:t>notprime</a:t>
            </a:r>
            <a:r>
              <a:rPr lang="en-US" dirty="0" smtClean="0"/>
              <a:t>’.</a:t>
            </a:r>
          </a:p>
          <a:p>
            <a:endParaRPr lang="en-US" dirty="0" smtClean="0"/>
          </a:p>
          <a:p>
            <a:pPr>
              <a:buNone/>
            </a:pPr>
            <a:r>
              <a:rPr lang="en-US" dirty="0" err="1" smtClean="0"/>
              <a:t>idNum</a:t>
            </a:r>
            <a:r>
              <a:rPr lang="en-US" dirty="0" smtClean="0"/>
              <a:t>(N, prime) :-</a:t>
            </a:r>
          </a:p>
          <a:p>
            <a:pPr>
              <a:buNone/>
            </a:pPr>
            <a:r>
              <a:rPr lang="en-US" dirty="0" smtClean="0"/>
              <a:t>		prime(N).</a:t>
            </a:r>
          </a:p>
          <a:p>
            <a:pPr>
              <a:buNone/>
            </a:pPr>
            <a:r>
              <a:rPr lang="en-US" dirty="0" smtClean="0"/>
              <a:t> </a:t>
            </a:r>
            <a:r>
              <a:rPr lang="en-US" dirty="0" err="1" smtClean="0"/>
              <a:t>idNum</a:t>
            </a:r>
            <a:r>
              <a:rPr lang="en-US" dirty="0" smtClean="0"/>
              <a:t>(N, </a:t>
            </a:r>
            <a:r>
              <a:rPr lang="en-US" dirty="0" err="1" smtClean="0"/>
              <a:t>notprime</a:t>
            </a:r>
            <a:r>
              <a:rPr lang="en-US" dirty="0" smtClean="0"/>
              <a:t>) :-</a:t>
            </a:r>
          </a:p>
          <a:p>
            <a:pPr>
              <a:buNone/>
            </a:pPr>
            <a:r>
              <a:rPr lang="en-US" dirty="0" smtClean="0"/>
              <a:t>		\+ prime(N).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Note that prime/N is called twice – with identical results!</a:t>
            </a:r>
          </a:p>
          <a:p>
            <a:r>
              <a:rPr lang="en-US" dirty="0" smtClean="0"/>
              <a:t>Prime testing might be very slow for large integers, so this is very wasteful.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A6D9AFE-BD36-44A8-9F26-0FF36DF083F0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COSC 2P93 Prolog: Cut</a:t>
            </a:r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if-then-else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err="1" smtClean="0"/>
              <a:t>filterNum</a:t>
            </a:r>
            <a:r>
              <a:rPr lang="en-US" dirty="0" smtClean="0"/>
              <a:t>(N, </a:t>
            </a:r>
            <a:r>
              <a:rPr lang="en-US" dirty="0" err="1" smtClean="0"/>
              <a:t>Ans</a:t>
            </a:r>
            <a:r>
              <a:rPr lang="en-US" dirty="0" smtClean="0"/>
              <a:t>) :-</a:t>
            </a:r>
          </a:p>
          <a:p>
            <a:pPr>
              <a:buNone/>
            </a:pPr>
            <a:r>
              <a:rPr lang="en-US" dirty="0" smtClean="0"/>
              <a:t>		(prime(N) -&gt;</a:t>
            </a:r>
          </a:p>
          <a:p>
            <a:pPr>
              <a:buNone/>
            </a:pPr>
            <a:r>
              <a:rPr lang="en-US" dirty="0" smtClean="0"/>
              <a:t>			</a:t>
            </a:r>
            <a:r>
              <a:rPr lang="en-US" dirty="0" err="1" smtClean="0"/>
              <a:t>Ans</a:t>
            </a:r>
            <a:r>
              <a:rPr lang="en-US" dirty="0" smtClean="0"/>
              <a:t> = prime</a:t>
            </a:r>
          </a:p>
          <a:p>
            <a:pPr>
              <a:buNone/>
            </a:pPr>
            <a:r>
              <a:rPr lang="en-US" dirty="0" smtClean="0"/>
              <a:t>			;</a:t>
            </a:r>
          </a:p>
          <a:p>
            <a:pPr>
              <a:buNone/>
            </a:pPr>
            <a:r>
              <a:rPr lang="en-US" dirty="0" smtClean="0"/>
              <a:t>			</a:t>
            </a:r>
            <a:r>
              <a:rPr lang="en-US" dirty="0" err="1" smtClean="0"/>
              <a:t>Ans</a:t>
            </a:r>
            <a:r>
              <a:rPr lang="en-US" dirty="0" smtClean="0"/>
              <a:t> = </a:t>
            </a:r>
            <a:r>
              <a:rPr lang="en-US" dirty="0" err="1" smtClean="0"/>
              <a:t>notprime</a:t>
            </a:r>
            <a:r>
              <a:rPr lang="en-US" dirty="0" smtClean="0"/>
              <a:t>).</a:t>
            </a:r>
          </a:p>
          <a:p>
            <a:endParaRPr lang="en-US" dirty="0" smtClean="0"/>
          </a:p>
          <a:p>
            <a:r>
              <a:rPr lang="en-US" dirty="0" smtClean="0"/>
              <a:t>Here, prime/1 is called once. No backtracking into it.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A6D9AFE-BD36-44A8-9F26-0FF36DF083F0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COSC 2P93 Prolog: Cut</a:t>
            </a:r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2. once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Often, we want just one solution from a predicate.</a:t>
            </a:r>
          </a:p>
          <a:p>
            <a:r>
              <a:rPr lang="en-US" sz="2400" dirty="0" smtClean="0"/>
              <a:t>Multiple answers may slow execution, due to needless backtracking.</a:t>
            </a:r>
          </a:p>
          <a:p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once(Goal):   </a:t>
            </a:r>
          </a:p>
          <a:p>
            <a:pPr lvl="1"/>
            <a:r>
              <a:rPr lang="en-US" sz="2000" dirty="0" smtClean="0"/>
              <a:t>This calls Goal, and returns first solution.</a:t>
            </a:r>
          </a:p>
          <a:p>
            <a:pPr lvl="1"/>
            <a:r>
              <a:rPr lang="en-US" sz="2000" dirty="0" smtClean="0"/>
              <a:t>Backtracking will immediately fail.</a:t>
            </a:r>
          </a:p>
          <a:p>
            <a:pPr lvl="1"/>
            <a:r>
              <a:rPr lang="en-US" sz="2000" dirty="0" smtClean="0"/>
              <a:t>Built-in to </a:t>
            </a:r>
            <a:r>
              <a:rPr lang="en-US" sz="2000" dirty="0" err="1" smtClean="0"/>
              <a:t>Sicstus</a:t>
            </a:r>
            <a:r>
              <a:rPr lang="en-US" sz="2000" dirty="0" smtClean="0"/>
              <a:t> Prolog.</a:t>
            </a:r>
          </a:p>
          <a:p>
            <a:pPr lvl="1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A6D9AFE-BD36-44A8-9F26-0FF36DF083F0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COSC 2P93 Prolog: Cut</a:t>
            </a:r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of once/1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212850"/>
            <a:ext cx="7156450" cy="4518025"/>
          </a:xfrm>
        </p:spPr>
        <p:txBody>
          <a:bodyPr/>
          <a:lstStyle/>
          <a:p>
            <a:pPr>
              <a:buNone/>
            </a:pPr>
            <a:r>
              <a:rPr lang="en-US" sz="1800" dirty="0" smtClean="0"/>
              <a:t>% delete(A, L, R): Delete A from L, resulting in R.</a:t>
            </a:r>
          </a:p>
          <a:p>
            <a:pPr>
              <a:buNone/>
            </a:pPr>
            <a:r>
              <a:rPr lang="it-IT" sz="1800" dirty="0" smtClean="0"/>
              <a:t>	delete(A, [A|T], T).</a:t>
            </a:r>
          </a:p>
          <a:p>
            <a:pPr>
              <a:buNone/>
            </a:pPr>
            <a:r>
              <a:rPr lang="it-IT" sz="1800" dirty="0" smtClean="0"/>
              <a:t>	delete(A, [B|T], [B|T2]) :-</a:t>
            </a:r>
          </a:p>
          <a:p>
            <a:pPr>
              <a:buNone/>
            </a:pPr>
            <a:r>
              <a:rPr lang="it-IT" sz="1800" dirty="0" smtClean="0"/>
              <a:t>         	delete(A, T, T2).</a:t>
            </a:r>
          </a:p>
          <a:p>
            <a:pPr>
              <a:buNone/>
            </a:pPr>
            <a:r>
              <a:rPr lang="it-IT" sz="1800" dirty="0" smtClean="0"/>
              <a:t>	delete(_, [ ], [ ]).</a:t>
            </a:r>
          </a:p>
          <a:p>
            <a:endParaRPr lang="en-US" sz="1800" dirty="0" smtClean="0"/>
          </a:p>
          <a:p>
            <a:pPr>
              <a:buNone/>
            </a:pPr>
            <a:r>
              <a:rPr lang="pt-BR" sz="1800" dirty="0" smtClean="0"/>
              <a:t>?- delete(a, [a,b,a,c,a],L).</a:t>
            </a:r>
          </a:p>
          <a:p>
            <a:pPr>
              <a:buNone/>
            </a:pPr>
            <a:r>
              <a:rPr lang="pt-BR" sz="1800" dirty="0" smtClean="0"/>
              <a:t>L = [b,a,c,a] ? ;</a:t>
            </a:r>
          </a:p>
          <a:p>
            <a:pPr>
              <a:buNone/>
            </a:pPr>
            <a:r>
              <a:rPr lang="pt-BR" sz="1800" dirty="0" smtClean="0"/>
              <a:t>L = [a,b,c,a] ? ;</a:t>
            </a:r>
          </a:p>
          <a:p>
            <a:pPr>
              <a:buNone/>
            </a:pPr>
            <a:r>
              <a:rPr lang="pt-BR" sz="1800" dirty="0" smtClean="0"/>
              <a:t>L = [a,b,a,c] ? ;</a:t>
            </a:r>
          </a:p>
          <a:p>
            <a:pPr>
              <a:buNone/>
            </a:pPr>
            <a:r>
              <a:rPr lang="pt-BR" sz="1800" dirty="0" smtClean="0"/>
              <a:t>L = [a,b,a,c,a] ? ;</a:t>
            </a:r>
          </a:p>
          <a:p>
            <a:pPr>
              <a:buNone/>
            </a:pPr>
            <a:endParaRPr lang="en-US" sz="1800" dirty="0" smtClean="0"/>
          </a:p>
          <a:p>
            <a:pPr>
              <a:buNone/>
            </a:pPr>
            <a:r>
              <a:rPr lang="en-US" sz="1800" dirty="0" smtClean="0"/>
              <a:t>?- once( </a:t>
            </a:r>
            <a:r>
              <a:rPr lang="pt-BR" sz="1800" dirty="0" smtClean="0"/>
              <a:t>delete(a, [a,b,a,c,a],L) ).</a:t>
            </a:r>
          </a:p>
          <a:p>
            <a:pPr>
              <a:buNone/>
            </a:pPr>
            <a:r>
              <a:rPr lang="en-US" sz="1800" dirty="0" smtClean="0"/>
              <a:t>L = [</a:t>
            </a:r>
            <a:r>
              <a:rPr lang="en-US" sz="1800" dirty="0" err="1" smtClean="0"/>
              <a:t>b,a,c,a</a:t>
            </a:r>
            <a:r>
              <a:rPr lang="en-US" sz="1800" dirty="0" smtClean="0"/>
              <a:t>] ? ;</a:t>
            </a:r>
          </a:p>
          <a:p>
            <a:pPr>
              <a:buNone/>
            </a:pPr>
            <a:r>
              <a:rPr lang="en-US" sz="1800" dirty="0" smtClean="0"/>
              <a:t>no</a:t>
            </a:r>
          </a:p>
          <a:p>
            <a:pPr>
              <a:buNone/>
            </a:pPr>
            <a:endParaRPr lang="en-US" sz="1800" dirty="0" smtClean="0"/>
          </a:p>
          <a:p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A6D9AFE-BD36-44A8-9F26-0FF36DF083F0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COSC 2P93 Prolog: Cut</a:t>
            </a:r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3. The </a:t>
            </a:r>
            <a:r>
              <a:rPr lang="en-US" dirty="0"/>
              <a:t>cut, !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>
          <a:xfrm>
            <a:off x="527050" y="1289050"/>
            <a:ext cx="8001000" cy="4953000"/>
          </a:xfrm>
        </p:spPr>
        <p:txBody>
          <a:bodyPr/>
          <a:lstStyle/>
          <a:p>
            <a:pPr marL="342175" indent="-342175">
              <a:defRPr/>
            </a:pPr>
            <a:r>
              <a:rPr lang="en-US" sz="1800" dirty="0"/>
              <a:t>The cut takes the form of a goal in a clause.</a:t>
            </a:r>
          </a:p>
          <a:p>
            <a:pPr marL="741382" lvl="1" indent="-285148">
              <a:defRPr/>
            </a:pPr>
            <a:r>
              <a:rPr lang="en-US" sz="1600" dirty="0" smtClean="0"/>
              <a:t>Should use only </a:t>
            </a:r>
            <a:r>
              <a:rPr lang="en-US" sz="1600" dirty="0"/>
              <a:t>one cut per clause.</a:t>
            </a:r>
          </a:p>
          <a:p>
            <a:pPr marL="741382" lvl="1" indent="-285148">
              <a:defRPr/>
            </a:pPr>
            <a:r>
              <a:rPr lang="en-US" sz="1600" dirty="0"/>
              <a:t>A predicate can have one or more clauses with cuts</a:t>
            </a:r>
            <a:r>
              <a:rPr lang="en-US" sz="1600" dirty="0" smtClean="0"/>
              <a:t>.</a:t>
            </a:r>
          </a:p>
          <a:p>
            <a:pPr marL="741382" lvl="1" indent="-285148">
              <a:defRPr/>
            </a:pPr>
            <a:endParaRPr lang="en-US" sz="1600" dirty="0"/>
          </a:p>
          <a:p>
            <a:pPr marL="342175" indent="-342175">
              <a:buNone/>
              <a:defRPr/>
            </a:pPr>
            <a:r>
              <a:rPr lang="en-US" sz="2400" u="sng" dirty="0"/>
              <a:t>Scheme</a:t>
            </a:r>
            <a:r>
              <a:rPr lang="en-US" sz="1800" dirty="0" smtClean="0"/>
              <a:t>:</a:t>
            </a:r>
            <a:endParaRPr lang="en-US" sz="1800" dirty="0"/>
          </a:p>
          <a:p>
            <a:pPr marL="342175" indent="-342175">
              <a:buFontTx/>
              <a:buNone/>
              <a:defRPr/>
            </a:pPr>
            <a:r>
              <a:rPr lang="en-US" sz="1800" dirty="0"/>
              <a:t>1. all the clauses before the first clause with a cut are executed with normal  backtracking.</a:t>
            </a:r>
          </a:p>
          <a:p>
            <a:pPr marL="342175" indent="-342175">
              <a:buFontTx/>
              <a:buNone/>
              <a:defRPr/>
            </a:pPr>
            <a:endParaRPr lang="en-US" sz="1800" dirty="0"/>
          </a:p>
          <a:p>
            <a:pPr marL="342175" indent="-342175">
              <a:buFontTx/>
              <a:buNone/>
              <a:defRPr/>
            </a:pPr>
            <a:r>
              <a:rPr lang="en-US" sz="1800" dirty="0"/>
              <a:t>2.  if the goals before the cut </a:t>
            </a:r>
            <a:r>
              <a:rPr lang="en-US" sz="1800" dirty="0" smtClean="0"/>
              <a:t>fail, </a:t>
            </a:r>
            <a:r>
              <a:rPr lang="en-US" sz="1800" dirty="0"/>
              <a:t>the cut does not activate, </a:t>
            </a:r>
            <a:r>
              <a:rPr lang="en-US" sz="1800" dirty="0" smtClean="0"/>
              <a:t>and </a:t>
            </a:r>
            <a:r>
              <a:rPr lang="en-US" sz="1800" dirty="0"/>
              <a:t>the subsequent clause is used, as normal.</a:t>
            </a:r>
          </a:p>
          <a:p>
            <a:pPr marL="741382" lvl="1" indent="-285148">
              <a:buFontTx/>
              <a:buNone/>
              <a:defRPr/>
            </a:pPr>
            <a:endParaRPr lang="en-US" sz="1400" dirty="0"/>
          </a:p>
          <a:p>
            <a:pPr marL="342175" indent="-342175">
              <a:buFontTx/>
              <a:buNone/>
              <a:defRPr/>
            </a:pPr>
            <a:r>
              <a:rPr lang="en-US" sz="1800" dirty="0"/>
              <a:t>3. if the goals before the cut succeed, the cut activates:</a:t>
            </a:r>
          </a:p>
          <a:p>
            <a:pPr marL="741382" lvl="1" indent="-285148">
              <a:buFontTx/>
              <a:buNone/>
              <a:defRPr/>
            </a:pPr>
            <a:r>
              <a:rPr lang="en-US" sz="1600" dirty="0"/>
              <a:t>a) backtracking back to goals before the cut cannot occur</a:t>
            </a:r>
          </a:p>
          <a:p>
            <a:pPr marL="741382" lvl="1" indent="-285148">
              <a:buFontTx/>
              <a:buNone/>
              <a:defRPr/>
            </a:pPr>
            <a:r>
              <a:rPr lang="en-US" sz="1600" dirty="0"/>
              <a:t>b) backtracking to subsequent clauses after the one with the cut cannot occur  --&gt; that clause with the activated cut is “committed”</a:t>
            </a:r>
          </a:p>
          <a:p>
            <a:pPr marL="741382" lvl="1" indent="-285148">
              <a:buFontTx/>
              <a:buNone/>
              <a:defRPr/>
            </a:pPr>
            <a:r>
              <a:rPr lang="en-US" sz="1600" dirty="0"/>
              <a:t>c) the goals after the cut are executed with normal backtracking</a:t>
            </a:r>
          </a:p>
        </p:txBody>
      </p:sp>
      <p:sp>
        <p:nvSpPr>
          <p:cNvPr id="4100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FAD6B63A-D55B-441D-BACA-1B74EFDECFD6}" type="slidenum">
              <a:rPr lang="en-US" smtClean="0"/>
              <a:pPr/>
              <a:t>9</a:t>
            </a:fld>
            <a:endParaRPr lang="en-US" smtClean="0"/>
          </a:p>
        </p:txBody>
      </p:sp>
      <p:sp>
        <p:nvSpPr>
          <p:cNvPr id="4101" name="Footer Placeholder 4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/>
          <a:p>
            <a:r>
              <a:rPr lang="en-US"/>
              <a:t>COSC 2P93 Prolog: Cut</a:t>
            </a:r>
          </a:p>
        </p:txBody>
      </p:sp>
    </p:spTree>
  </p:cSld>
  <p:clrMapOvr>
    <a:masterClrMapping/>
  </p:clrMapOvr>
  <p:transition/>
</p:sld>
</file>

<file path=ppt/theme/theme1.xml><?xml version="1.0" encoding="utf-8"?>
<a:theme xmlns:a="http://schemas.openxmlformats.org/drawingml/2006/main" name="Stream">
  <a:themeElements>
    <a:clrScheme name="Stream 1">
      <a:dk1>
        <a:srgbClr val="000514"/>
      </a:dk1>
      <a:lt1>
        <a:srgbClr val="FFFFFF"/>
      </a:lt1>
      <a:dk2>
        <a:srgbClr val="003399"/>
      </a:dk2>
      <a:lt2>
        <a:srgbClr val="E5E5FF"/>
      </a:lt2>
      <a:accent1>
        <a:srgbClr val="0099CC"/>
      </a:accent1>
      <a:accent2>
        <a:srgbClr val="A886E0"/>
      </a:accent2>
      <a:accent3>
        <a:srgbClr val="AAADCA"/>
      </a:accent3>
      <a:accent4>
        <a:srgbClr val="DADADA"/>
      </a:accent4>
      <a:accent5>
        <a:srgbClr val="AACAE2"/>
      </a:accent5>
      <a:accent6>
        <a:srgbClr val="9879CB"/>
      </a:accent6>
      <a:hlink>
        <a:srgbClr val="FFCC00"/>
      </a:hlink>
      <a:folHlink>
        <a:srgbClr val="FFFFCC"/>
      </a:folHlink>
    </a:clrScheme>
    <a:fontScheme name="Stream">
      <a:majorFont>
        <a:latin typeface="Helvetica"/>
        <a:ea typeface=""/>
        <a:cs typeface=""/>
      </a:majorFont>
      <a:minorFont>
        <a:latin typeface="Helvetic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Garamond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Garamond" pitchFamily="18" charset="0"/>
          </a:defRPr>
        </a:defPPr>
      </a:lstStyle>
    </a:lnDef>
  </a:objectDefaults>
  <a:extraClrSchemeLst>
    <a:extraClrScheme>
      <a:clrScheme name="Stream 1">
        <a:dk1>
          <a:srgbClr val="000514"/>
        </a:dk1>
        <a:lt1>
          <a:srgbClr val="FFFFFF"/>
        </a:lt1>
        <a:dk2>
          <a:srgbClr val="003399"/>
        </a:dk2>
        <a:lt2>
          <a:srgbClr val="E5E5FF"/>
        </a:lt2>
        <a:accent1>
          <a:srgbClr val="0099CC"/>
        </a:accent1>
        <a:accent2>
          <a:srgbClr val="A886E0"/>
        </a:accent2>
        <a:accent3>
          <a:srgbClr val="AAADCA"/>
        </a:accent3>
        <a:accent4>
          <a:srgbClr val="DADADA"/>
        </a:accent4>
        <a:accent5>
          <a:srgbClr val="AACAE2"/>
        </a:accent5>
        <a:accent6>
          <a:srgbClr val="9879CB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2">
        <a:dk1>
          <a:srgbClr val="3E3E5C"/>
        </a:dk1>
        <a:lt1>
          <a:srgbClr val="FFFFFF"/>
        </a:lt1>
        <a:dk2>
          <a:srgbClr val="666699"/>
        </a:dk2>
        <a:lt2>
          <a:srgbClr val="DFDFE9"/>
        </a:lt2>
        <a:accent1>
          <a:srgbClr val="CC66FF"/>
        </a:accent1>
        <a:accent2>
          <a:srgbClr val="679ACD"/>
        </a:accent2>
        <a:accent3>
          <a:srgbClr val="B8B8CA"/>
        </a:accent3>
        <a:accent4>
          <a:srgbClr val="DADADA"/>
        </a:accent4>
        <a:accent5>
          <a:srgbClr val="E2B8FF"/>
        </a:accent5>
        <a:accent6>
          <a:srgbClr val="5D8BBA"/>
        </a:accent6>
        <a:hlink>
          <a:srgbClr val="CCE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3">
        <a:dk1>
          <a:srgbClr val="2A5400"/>
        </a:dk1>
        <a:lt1>
          <a:srgbClr val="FFFFFF"/>
        </a:lt1>
        <a:dk2>
          <a:srgbClr val="4A9400"/>
        </a:dk2>
        <a:lt2>
          <a:srgbClr val="BAE8BA"/>
        </a:lt2>
        <a:accent1>
          <a:srgbClr val="33CC33"/>
        </a:accent1>
        <a:accent2>
          <a:srgbClr val="99CC00"/>
        </a:accent2>
        <a:accent3>
          <a:srgbClr val="B1C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99FF33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4">
        <a:dk1>
          <a:srgbClr val="000000"/>
        </a:dk1>
        <a:lt1>
          <a:srgbClr val="FFFFFF"/>
        </a:lt1>
        <a:dk2>
          <a:srgbClr val="51596D"/>
        </a:dk2>
        <a:lt2>
          <a:srgbClr val="DDDDDD"/>
        </a:lt2>
        <a:accent1>
          <a:srgbClr val="787E8A"/>
        </a:accent1>
        <a:accent2>
          <a:srgbClr val="339966"/>
        </a:accent2>
        <a:accent3>
          <a:srgbClr val="B3B5BA"/>
        </a:accent3>
        <a:accent4>
          <a:srgbClr val="DADADA"/>
        </a:accent4>
        <a:accent5>
          <a:srgbClr val="BEC0C4"/>
        </a:accent5>
        <a:accent6>
          <a:srgbClr val="2D8A5C"/>
        </a:accent6>
        <a:hlink>
          <a:srgbClr val="00FFFF"/>
        </a:hlink>
        <a:folHlink>
          <a:srgbClr val="74B6D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5">
        <a:dk1>
          <a:srgbClr val="5C1F00"/>
        </a:dk1>
        <a:lt1>
          <a:srgbClr val="FFFFFF"/>
        </a:lt1>
        <a:dk2>
          <a:srgbClr val="8C0000"/>
        </a:dk2>
        <a:lt2>
          <a:srgbClr val="DFD293"/>
        </a:lt2>
        <a:accent1>
          <a:srgbClr val="FF6845"/>
        </a:accent1>
        <a:accent2>
          <a:srgbClr val="BE7960"/>
        </a:accent2>
        <a:accent3>
          <a:srgbClr val="C5AAAA"/>
        </a:accent3>
        <a:accent4>
          <a:srgbClr val="DADADA"/>
        </a:accent4>
        <a:accent5>
          <a:srgbClr val="FFB9B0"/>
        </a:accent5>
        <a:accent6>
          <a:srgbClr val="AC6D56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6">
        <a:dk1>
          <a:srgbClr val="5E4444"/>
        </a:dk1>
        <a:lt1>
          <a:srgbClr val="F7F3F3"/>
        </a:lt1>
        <a:dk2>
          <a:srgbClr val="8A6362"/>
        </a:dk2>
        <a:lt2>
          <a:srgbClr val="D8C1BA"/>
        </a:lt2>
        <a:accent1>
          <a:srgbClr val="CC6600"/>
        </a:accent1>
        <a:accent2>
          <a:srgbClr val="C16059"/>
        </a:accent2>
        <a:accent3>
          <a:srgbClr val="C4B7B7"/>
        </a:accent3>
        <a:accent4>
          <a:srgbClr val="D3D0D0"/>
        </a:accent4>
        <a:accent5>
          <a:srgbClr val="E2B8AA"/>
        </a:accent5>
        <a:accent6>
          <a:srgbClr val="AF5650"/>
        </a:accent6>
        <a:hlink>
          <a:srgbClr val="FFCC00"/>
        </a:hlink>
        <a:folHlink>
          <a:srgbClr val="CBB55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7">
        <a:dk1>
          <a:srgbClr val="7F6737"/>
        </a:dk1>
        <a:lt1>
          <a:srgbClr val="FFFFFF"/>
        </a:lt1>
        <a:dk2>
          <a:srgbClr val="BFA673"/>
        </a:dk2>
        <a:lt2>
          <a:srgbClr val="E6E3AA"/>
        </a:lt2>
        <a:accent1>
          <a:srgbClr val="FFCC00"/>
        </a:accent1>
        <a:accent2>
          <a:srgbClr val="808000"/>
        </a:accent2>
        <a:accent3>
          <a:srgbClr val="DCD0BC"/>
        </a:accent3>
        <a:accent4>
          <a:srgbClr val="DADADA"/>
        </a:accent4>
        <a:accent5>
          <a:srgbClr val="FFE2AA"/>
        </a:accent5>
        <a:accent6>
          <a:srgbClr val="737300"/>
        </a:accent6>
        <a:hlink>
          <a:srgbClr val="784700"/>
        </a:hlink>
        <a:folHlink>
          <a:srgbClr val="9A7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8">
        <a:dk1>
          <a:srgbClr val="4B2500"/>
        </a:dk1>
        <a:lt1>
          <a:srgbClr val="F9F0D3"/>
        </a:lt1>
        <a:dk2>
          <a:srgbClr val="A69564"/>
        </a:dk2>
        <a:lt2>
          <a:srgbClr val="EFDEAF"/>
        </a:lt2>
        <a:accent1>
          <a:srgbClr val="FFFFE3"/>
        </a:accent1>
        <a:accent2>
          <a:srgbClr val="BFBFA7"/>
        </a:accent2>
        <a:accent3>
          <a:srgbClr val="FBF6E6"/>
        </a:accent3>
        <a:accent4>
          <a:srgbClr val="3F1E00"/>
        </a:accent4>
        <a:accent5>
          <a:srgbClr val="FFFFEF"/>
        </a:accent5>
        <a:accent6>
          <a:srgbClr val="ADAD97"/>
        </a:accent6>
        <a:hlink>
          <a:srgbClr val="7B6D47"/>
        </a:hlink>
        <a:folHlink>
          <a:srgbClr val="A99D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eam 9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EC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2D2D8A"/>
        </a:accent6>
        <a:hlink>
          <a:srgbClr val="6600FF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81D58"/>
      </a:dk2>
      <a:lt2>
        <a:srgbClr val="919191"/>
      </a:lt2>
      <a:accent1>
        <a:srgbClr val="FC0128"/>
      </a:accent1>
      <a:accent2>
        <a:srgbClr val="063DE8"/>
      </a:accent2>
      <a:accent3>
        <a:srgbClr val="FFFFFF"/>
      </a:accent3>
      <a:accent4>
        <a:srgbClr val="000000"/>
      </a:accent4>
      <a:accent5>
        <a:srgbClr val="FDAAAC"/>
      </a:accent5>
      <a:accent6>
        <a:srgbClr val="0536D2"/>
      </a:accent6>
      <a:hlink>
        <a:srgbClr val="00DFCA"/>
      </a:hlink>
      <a:folHlink>
        <a:srgbClr val="EAEC5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81D58"/>
      </a:dk2>
      <a:lt2>
        <a:srgbClr val="919191"/>
      </a:lt2>
      <a:accent1>
        <a:srgbClr val="FC0128"/>
      </a:accent1>
      <a:accent2>
        <a:srgbClr val="063DE8"/>
      </a:accent2>
      <a:accent3>
        <a:srgbClr val="FFFFFF"/>
      </a:accent3>
      <a:accent4>
        <a:srgbClr val="000000"/>
      </a:accent4>
      <a:accent5>
        <a:srgbClr val="FDAAAC"/>
      </a:accent5>
      <a:accent6>
        <a:srgbClr val="0536D2"/>
      </a:accent6>
      <a:hlink>
        <a:srgbClr val="00DFCA"/>
      </a:hlink>
      <a:folHlink>
        <a:srgbClr val="EAEC5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1574152905</TotalTime>
  <Pages>11</Pages>
  <Words>1289</Words>
  <Application>Microsoft Office PowerPoint</Application>
  <PresentationFormat>Custom</PresentationFormat>
  <Paragraphs>314</Paragraphs>
  <Slides>23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Stream</vt:lpstr>
      <vt:lpstr>Prolog OR (disjunction)</vt:lpstr>
      <vt:lpstr>Be careful with “;”!</vt:lpstr>
      <vt:lpstr>Controlling Prolog execution</vt:lpstr>
      <vt:lpstr>1. If-then-else</vt:lpstr>
      <vt:lpstr>Example If-then-else</vt:lpstr>
      <vt:lpstr>Example if-then-else</vt:lpstr>
      <vt:lpstr>2. once</vt:lpstr>
      <vt:lpstr>Example of once/1</vt:lpstr>
      <vt:lpstr>3. The cut, !</vt:lpstr>
      <vt:lpstr>The cut - example</vt:lpstr>
      <vt:lpstr>Green and red cuts</vt:lpstr>
      <vt:lpstr>Example: green cut</vt:lpstr>
      <vt:lpstr>Green cut</vt:lpstr>
      <vt:lpstr>Example: red cut</vt:lpstr>
      <vt:lpstr>Red cut</vt:lpstr>
      <vt:lpstr>Implementation: If-then-else</vt:lpstr>
      <vt:lpstr>Implementation: once/1</vt:lpstr>
      <vt:lpstr>More cut examples</vt:lpstr>
      <vt:lpstr>Cut examples</vt:lpstr>
      <vt:lpstr>Take out the cut...</vt:lpstr>
      <vt:lpstr>Cuts</vt:lpstr>
      <vt:lpstr>Cuts</vt:lpstr>
      <vt:lpstr>When to use cuts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Pruning the computation tree:  the cut  !</dc:title>
  <dc:creator>Brian Ross</dc:creator>
  <cp:lastModifiedBy>Brian Ross</cp:lastModifiedBy>
  <cp:revision>33</cp:revision>
  <cp:lastPrinted>2001-02-26T16:19:01Z</cp:lastPrinted>
  <dcterms:created xsi:type="dcterms:W3CDTF">1997-03-02T23:23:16Z</dcterms:created>
  <dcterms:modified xsi:type="dcterms:W3CDTF">2013-02-11T15:35:02Z</dcterms:modified>
</cp:coreProperties>
</file>