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0" r:id="rId2"/>
    <p:sldId id="271" r:id="rId3"/>
    <p:sldId id="256" r:id="rId4"/>
    <p:sldId id="267" r:id="rId5"/>
    <p:sldId id="268" r:id="rId6"/>
    <p:sldId id="269" r:id="rId7"/>
    <p:sldId id="272" r:id="rId8"/>
    <p:sldId id="273" r:id="rId9"/>
    <p:sldId id="257" r:id="rId10"/>
    <p:sldId id="258" r:id="rId11"/>
    <p:sldId id="259" r:id="rId12"/>
    <p:sldId id="276" r:id="rId13"/>
    <p:sldId id="280" r:id="rId14"/>
    <p:sldId id="263" r:id="rId15"/>
    <p:sldId id="277" r:id="rId16"/>
    <p:sldId id="274" r:id="rId17"/>
    <p:sldId id="275" r:id="rId18"/>
    <p:sldId id="262" r:id="rId19"/>
    <p:sldId id="264" r:id="rId20"/>
    <p:sldId id="278" r:id="rId21"/>
    <p:sldId id="265" r:id="rId22"/>
    <p:sldId id="266" r:id="rId23"/>
    <p:sldId id="279" r:id="rId24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 b="1"/>
            </a:lvl1pPr>
          </a:lstStyle>
          <a:p>
            <a:pPr>
              <a:defRPr/>
            </a:pPr>
            <a:fld id="{1A6D9AFE-BD36-44A8-9F26-0FF36DF0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 b="1" smtClean="0"/>
            </a:lvl1pPr>
          </a:lstStyle>
          <a:p>
            <a:pPr>
              <a:defRPr/>
            </a:pPr>
            <a:r>
              <a:rPr lang="en-US"/>
              <a:t>COSC 2P93 Prolog: Cut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0463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9" tIns="45622" rIns="91249" bIns="4562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3675" y="6237288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9" tIns="45622" rIns="91249" bIns="456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fld id="{4B80EAF1-E3EF-4EB6-8C92-D5E24A884AC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28125" cy="68373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46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2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46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46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46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46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6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46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46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16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9" tIns="45622" rIns="91249" bIns="456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438" y="6237288"/>
            <a:ext cx="2892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9" tIns="45622" rIns="91249" bIns="4562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COSC 2P93 Prolog: Cut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7025"/>
            <a:ext cx="821690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9" tIns="45622" rIns="91249" bIns="45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23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46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70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94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638" indent="-22701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291" indent="-22811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5528" indent="-22811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1761" indent="-22811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7996" indent="-22811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36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69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04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940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174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409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642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879" algn="l" defTabSz="9124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OR (disjunction)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6900" cy="4518025"/>
          </a:xfrm>
        </p:spPr>
        <p:txBody>
          <a:bodyPr/>
          <a:lstStyle/>
          <a:p>
            <a:r>
              <a:rPr lang="en-US" sz="1800" dirty="0" smtClean="0"/>
              <a:t>“;” is same as a logical OR</a:t>
            </a:r>
          </a:p>
          <a:p>
            <a:r>
              <a:rPr lang="en-US" sz="1800" dirty="0" smtClean="0"/>
              <a:t>It is also equivalent to using separate clauses...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parent(X, Y) :- mother(X, Y).</a:t>
            </a:r>
          </a:p>
          <a:p>
            <a:pPr>
              <a:buNone/>
            </a:pPr>
            <a:r>
              <a:rPr lang="en-US" sz="1800" dirty="0" smtClean="0"/>
              <a:t>		parent(X, Y) :- father(X, Y).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SAME AS...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parent(X, Y) :-</a:t>
            </a:r>
          </a:p>
          <a:p>
            <a:pPr>
              <a:buNone/>
            </a:pPr>
            <a:r>
              <a:rPr lang="en-US" sz="1800" dirty="0" smtClean="0"/>
              <a:t>			mother(X, Y)</a:t>
            </a:r>
          </a:p>
          <a:p>
            <a:pPr>
              <a:buNone/>
            </a:pPr>
            <a:r>
              <a:rPr lang="en-US" sz="1800" dirty="0" smtClean="0"/>
              <a:t>			;</a:t>
            </a:r>
          </a:p>
          <a:p>
            <a:pPr>
              <a:buNone/>
            </a:pPr>
            <a:r>
              <a:rPr lang="en-US" sz="1800" dirty="0" smtClean="0"/>
              <a:t>			father(X, Y).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Although this saves writing some code, both versions are equivalent in efficiency.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cut -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6900" cy="4518025"/>
          </a:xfrm>
        </p:spPr>
        <p:txBody>
          <a:bodyPr/>
          <a:lstStyle/>
          <a:p>
            <a:pPr marL="342175" indent="-342175">
              <a:buFontTx/>
              <a:buNone/>
              <a:defRPr/>
            </a:pPr>
            <a:r>
              <a:rPr lang="en-US" sz="1600" dirty="0"/>
              <a:t>     p(1).			  %1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p(2).			  %2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p(Y)  :-  q(3, Z),   !,   r(Z, Y</a:t>
            </a:r>
            <a:r>
              <a:rPr lang="en-US" sz="1600" dirty="0" smtClean="0"/>
              <a:t>).  %</a:t>
            </a:r>
            <a:r>
              <a:rPr lang="en-US" sz="1600" dirty="0"/>
              <a:t>3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p(4).			  %4</a:t>
            </a:r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q(2, 4).		r(5, 6).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q(3, 5).		r(5, 7).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</a:t>
            </a:r>
          </a:p>
          <a:p>
            <a:pPr marL="342175" indent="-342175">
              <a:defRPr/>
            </a:pPr>
            <a:r>
              <a:rPr lang="en-US" sz="1800" dirty="0"/>
              <a:t>Clauses 1, 2  are executed as normal</a:t>
            </a:r>
          </a:p>
          <a:p>
            <a:pPr marL="342175" indent="-342175">
              <a:defRPr/>
            </a:pPr>
            <a:r>
              <a:rPr lang="en-US" sz="1800" dirty="0"/>
              <a:t>In 3, the goal q(3,Z) executes; if it succeeds, then the  !  is activated, and  the goal r is executed as normal.</a:t>
            </a:r>
          </a:p>
          <a:p>
            <a:pPr marL="342175" indent="-342175">
              <a:defRPr/>
            </a:pPr>
            <a:r>
              <a:rPr lang="en-US" sz="1800" dirty="0"/>
              <a:t>However, in activating this cut...</a:t>
            </a:r>
          </a:p>
          <a:p>
            <a:pPr marL="741382" lvl="1" indent="-285148">
              <a:defRPr/>
            </a:pPr>
            <a:r>
              <a:rPr lang="en-US" sz="1600" dirty="0"/>
              <a:t>clause 4 will not execute for this particular execution call</a:t>
            </a:r>
          </a:p>
          <a:p>
            <a:pPr marL="741382" lvl="1" indent="-285148">
              <a:defRPr/>
            </a:pPr>
            <a:r>
              <a:rPr lang="en-US" sz="1600" dirty="0"/>
              <a:t>clause 3 will not </a:t>
            </a:r>
            <a:r>
              <a:rPr lang="en-US" sz="1600" dirty="0" smtClean="0"/>
              <a:t>backtrack </a:t>
            </a:r>
            <a:r>
              <a:rPr lang="en-US" sz="1600" dirty="0"/>
              <a:t>to q again (in this goal inference)</a:t>
            </a:r>
          </a:p>
          <a:p>
            <a:pPr marL="342175" indent="-342175">
              <a:defRPr/>
            </a:pPr>
            <a:r>
              <a:rPr lang="en-US" sz="1800" dirty="0"/>
              <a:t>Note that backtracking in r(Z,Y) occurs as expected, and hence you can still get multiple solutions from clause 3</a:t>
            </a:r>
          </a:p>
          <a:p>
            <a:pPr marL="342175" indent="-342175">
              <a:buFontTx/>
              <a:buNone/>
              <a:defRPr/>
            </a:pPr>
            <a:r>
              <a:rPr lang="en-US" sz="1800" dirty="0"/>
              <a:t>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7BB00B-908F-424D-A0CC-4C6A63EC44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Green and red cuts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are two usages of cuts</a:t>
            </a:r>
            <a:r>
              <a:rPr lang="en-US" sz="2400" dirty="0" smtClean="0"/>
              <a:t>:</a:t>
            </a:r>
          </a:p>
          <a:p>
            <a:pPr marL="342175" indent="-342175">
              <a:defRPr/>
            </a:pPr>
            <a:endParaRPr lang="en-US" sz="2400" dirty="0"/>
          </a:p>
          <a:p>
            <a:pPr marL="741382" lvl="1" indent="-285148">
              <a:buFontTx/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Green cuts (</a:t>
            </a:r>
            <a:r>
              <a:rPr lang="en-US" sz="2000" dirty="0" smtClean="0">
                <a:solidFill>
                  <a:srgbClr val="92D050"/>
                </a:solidFill>
              </a:rPr>
              <a:t>GOOD</a:t>
            </a:r>
            <a:r>
              <a:rPr lang="en-US" sz="2000" dirty="0" smtClean="0"/>
              <a:t>): </a:t>
            </a:r>
            <a:r>
              <a:rPr lang="en-US" sz="2000" dirty="0"/>
              <a:t>cuts that prune execution branches that do not lead to </a:t>
            </a:r>
            <a:r>
              <a:rPr lang="en-US" sz="2000" dirty="0" smtClean="0"/>
              <a:t>useful solutions</a:t>
            </a:r>
            <a:r>
              <a:rPr lang="en-US" sz="2000" dirty="0" smtClean="0"/>
              <a:t>.</a:t>
            </a:r>
          </a:p>
          <a:p>
            <a:pPr marL="741382" lvl="1" indent="-285148">
              <a:buFontTx/>
              <a:buNone/>
              <a:defRPr/>
            </a:pPr>
            <a:endParaRPr lang="en-US" sz="2000" dirty="0"/>
          </a:p>
          <a:p>
            <a:pPr marL="741382" lvl="1" indent="-285148">
              <a:buFontTx/>
              <a:buNone/>
              <a:defRPr/>
            </a:pPr>
            <a:r>
              <a:rPr lang="en-US" sz="2000" dirty="0"/>
              <a:t>(ii) Red </a:t>
            </a:r>
            <a:r>
              <a:rPr lang="en-US" sz="2000" dirty="0" smtClean="0"/>
              <a:t>cuts  (</a:t>
            </a:r>
            <a:r>
              <a:rPr lang="en-US" sz="2000" dirty="0" smtClean="0">
                <a:solidFill>
                  <a:srgbClr val="FF0000"/>
                </a:solidFill>
              </a:rPr>
              <a:t>BAD</a:t>
            </a:r>
            <a:r>
              <a:rPr lang="en-US" sz="2000" dirty="0" smtClean="0"/>
              <a:t>): </a:t>
            </a:r>
            <a:r>
              <a:rPr lang="en-US" sz="2000" dirty="0"/>
              <a:t>cuts that prune valid solutions </a:t>
            </a:r>
            <a:endParaRPr lang="en-US" sz="2000" dirty="0" smtClean="0"/>
          </a:p>
          <a:p>
            <a:pPr marL="741382" lvl="1" indent="-285148">
              <a:buFontTx/>
              <a:buNone/>
              <a:defRPr/>
            </a:pPr>
            <a:endParaRPr lang="en-US" sz="2000" dirty="0"/>
          </a:p>
          <a:p>
            <a:pPr marL="342175" indent="-342175">
              <a:buFontTx/>
              <a:buNone/>
              <a:defRPr/>
            </a:pPr>
            <a:endParaRPr lang="en-US" sz="24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250C52-ECCC-491A-AEE0-4F73454095A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green cut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6900" cy="4518025"/>
          </a:xfrm>
        </p:spPr>
        <p:txBody>
          <a:bodyPr/>
          <a:lstStyle/>
          <a:p>
            <a:pPr marL="342175" indent="-342175">
              <a:buFontTx/>
              <a:buNone/>
              <a:defRPr/>
            </a:pPr>
            <a:r>
              <a:rPr lang="en-US" sz="1600" dirty="0" smtClean="0"/>
              <a:t>% A list is bad if: (1) it is empty; (2) it has more than 100 items; or (3) </a:t>
            </a:r>
            <a:r>
              <a:rPr lang="en-US" sz="1600" dirty="0" smtClean="0"/>
              <a:t>it </a:t>
            </a:r>
            <a:r>
              <a:rPr lang="en-US" sz="1600" dirty="0" smtClean="0"/>
              <a:t>has an integer.</a:t>
            </a:r>
          </a:p>
          <a:p>
            <a:pPr marL="342175" indent="-342175">
              <a:buFontTx/>
              <a:buNone/>
              <a:defRPr/>
            </a:pPr>
            <a:endParaRPr lang="en-US" sz="1600" dirty="0" smtClean="0"/>
          </a:p>
          <a:p>
            <a:pPr marL="342175" indent="-342175">
              <a:buFontTx/>
              <a:buNone/>
              <a:defRPr/>
            </a:pPr>
            <a:r>
              <a:rPr lang="en-US" sz="1600" dirty="0" err="1" smtClean="0"/>
              <a:t>test_list</a:t>
            </a:r>
            <a:r>
              <a:rPr lang="en-US" sz="1600" dirty="0" smtClean="0"/>
              <a:t>(L</a:t>
            </a:r>
            <a:r>
              <a:rPr lang="en-US" sz="1600" dirty="0"/>
              <a:t>) :- 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</a:t>
            </a:r>
            <a:r>
              <a:rPr lang="en-US" sz="1600" dirty="0" err="1"/>
              <a:t>test_if_bad</a:t>
            </a:r>
            <a:r>
              <a:rPr lang="en-US" sz="1600" dirty="0"/>
              <a:t>(L),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!,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write(‘Bad list,’), </a:t>
            </a:r>
            <a:r>
              <a:rPr lang="en-US" sz="1600" dirty="0" err="1"/>
              <a:t>nl</a:t>
            </a:r>
            <a:r>
              <a:rPr lang="en-US" sz="1600" dirty="0"/>
              <a:t>, fail.     </a:t>
            </a:r>
            <a:r>
              <a:rPr lang="en-US" sz="1600" dirty="0" smtClean="0"/>
              <a:t>% print message and fail</a:t>
            </a:r>
            <a:endParaRPr lang="en-US" sz="1600" dirty="0"/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test_list</a:t>
            </a:r>
            <a:r>
              <a:rPr lang="en-US" sz="1600" dirty="0"/>
              <a:t>(L) :-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     write(‘Good list’), </a:t>
            </a:r>
            <a:r>
              <a:rPr lang="en-US" sz="1600" dirty="0" err="1"/>
              <a:t>nl</a:t>
            </a:r>
            <a:r>
              <a:rPr lang="en-US" sz="1600" dirty="0" smtClean="0"/>
              <a:t>.	% print message and succeed</a:t>
            </a:r>
            <a:endParaRPr lang="en-US" sz="1600" dirty="0"/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test_if_bad</a:t>
            </a:r>
            <a:r>
              <a:rPr lang="en-US" sz="1600" dirty="0"/>
              <a:t>([ ]).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test_if_bad</a:t>
            </a:r>
            <a:r>
              <a:rPr lang="en-US" sz="1600" dirty="0"/>
              <a:t>(L) :-   length(L, N), N &gt; 100.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test_if_bad</a:t>
            </a:r>
            <a:r>
              <a:rPr lang="en-US" sz="1600" dirty="0"/>
              <a:t>(L) :-   member(X, L),  integer(X).</a:t>
            </a:r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2175" indent="-342175">
              <a:defRPr/>
            </a:pPr>
            <a:r>
              <a:rPr lang="en-US" sz="1800" dirty="0"/>
              <a:t>a “green cut”, because we know that only one of </a:t>
            </a:r>
            <a:r>
              <a:rPr lang="en-US" sz="1800" dirty="0" err="1"/>
              <a:t>test_list</a:t>
            </a:r>
            <a:r>
              <a:rPr lang="en-US" sz="1800" dirty="0"/>
              <a:t> clauses </a:t>
            </a:r>
            <a:r>
              <a:rPr lang="en-US" sz="1800" dirty="0" smtClean="0"/>
              <a:t>must succeed to say a list is bad. </a:t>
            </a:r>
          </a:p>
          <a:p>
            <a:pPr marL="342175" indent="-342175">
              <a:defRPr/>
            </a:pPr>
            <a:r>
              <a:rPr lang="en-US" sz="1800" dirty="0" smtClean="0"/>
              <a:t>backtracking makes no sense with it.</a:t>
            </a:r>
            <a:endParaRPr lang="en-US" sz="18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F365FC-59D5-43E7-90D7-023434F4270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we could do the same with if-then-else...</a:t>
            </a:r>
          </a:p>
          <a:p>
            <a:endParaRPr lang="en-US" dirty="0" smtClean="0"/>
          </a:p>
          <a:p>
            <a:pPr marL="342175" indent="-342175">
              <a:buFontTx/>
              <a:buNone/>
              <a:defRPr/>
            </a:pPr>
            <a:r>
              <a:rPr lang="en-US" dirty="0" err="1" smtClean="0"/>
              <a:t>test_list</a:t>
            </a:r>
            <a:r>
              <a:rPr lang="en-US" dirty="0" smtClean="0"/>
              <a:t>(L) :- 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     (</a:t>
            </a:r>
            <a:r>
              <a:rPr lang="en-US" dirty="0" err="1" smtClean="0"/>
              <a:t>test_if_bad</a:t>
            </a:r>
            <a:r>
              <a:rPr lang="en-US" dirty="0" smtClean="0"/>
              <a:t>(L) </a:t>
            </a:r>
            <a:r>
              <a:rPr lang="en-US" dirty="0" smtClean="0">
                <a:sym typeface="Wingdings" pitchFamily="2" charset="2"/>
              </a:rPr>
              <a:t>-&gt;</a:t>
            </a:r>
            <a:endParaRPr lang="en-US" dirty="0" smtClean="0"/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write(‘Bad list,’), </a:t>
            </a:r>
            <a:r>
              <a:rPr lang="en-US" dirty="0" err="1" smtClean="0"/>
              <a:t>nl</a:t>
            </a:r>
            <a:r>
              <a:rPr lang="en-US" dirty="0" smtClean="0"/>
              <a:t>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fail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;</a:t>
            </a:r>
          </a:p>
          <a:p>
            <a:pPr marL="1140687" lvl="2" indent="-342175">
              <a:buFontTx/>
              <a:buNone/>
              <a:defRPr/>
            </a:pPr>
            <a:r>
              <a:rPr lang="en-US" sz="1800" dirty="0" smtClean="0"/>
              <a:t>  write(‘Good list’), </a:t>
            </a:r>
            <a:r>
              <a:rPr lang="en-US" sz="1800" dirty="0" err="1" smtClean="0"/>
              <a:t>nl</a:t>
            </a:r>
            <a:r>
              <a:rPr lang="en-US" sz="1800" dirty="0" smtClean="0"/>
              <a:t> 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red cut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488" cy="4518025"/>
          </a:xfrm>
        </p:spPr>
        <p:txBody>
          <a:bodyPr/>
          <a:lstStyle/>
          <a:p>
            <a:pPr marL="342175" indent="-342175">
              <a:defRPr/>
            </a:pPr>
            <a:r>
              <a:rPr lang="en-US" sz="1600" dirty="0" smtClean="0"/>
              <a:t>A bad use of cut...</a:t>
            </a:r>
            <a:endParaRPr lang="en-US" sz="1600" dirty="0"/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parent(P, C) :- father(P, C), !.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parent(P, C) :- mother(P, C).</a:t>
            </a:r>
          </a:p>
          <a:p>
            <a:pPr marL="342175" indent="-342175">
              <a:buFontTx/>
              <a:buNone/>
              <a:defRPr/>
            </a:pPr>
            <a:endParaRPr lang="en-US" sz="1600" dirty="0" smtClean="0"/>
          </a:p>
          <a:p>
            <a:pPr marL="342175" indent="-342175">
              <a:buFontTx/>
              <a:buNone/>
              <a:defRPr/>
            </a:pPr>
            <a:r>
              <a:rPr lang="en-US" sz="1600" dirty="0" smtClean="0"/>
              <a:t>father(bob, sue).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smtClean="0"/>
              <a:t>father(bob, </a:t>
            </a:r>
            <a:r>
              <a:rPr lang="en-US" sz="1600" dirty="0" err="1" smtClean="0"/>
              <a:t>kim</a:t>
            </a:r>
            <a:r>
              <a:rPr lang="en-US" sz="1600" dirty="0" smtClean="0"/>
              <a:t>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smtClean="0"/>
              <a:t>mother(</a:t>
            </a:r>
            <a:r>
              <a:rPr lang="en-US" sz="1600" dirty="0" err="1" smtClean="0"/>
              <a:t>mary</a:t>
            </a:r>
            <a:r>
              <a:rPr lang="en-US" sz="1600" dirty="0" smtClean="0"/>
              <a:t>, sue).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smtClean="0"/>
              <a:t>mother(</a:t>
            </a:r>
            <a:r>
              <a:rPr lang="en-US" sz="1600" dirty="0" err="1" smtClean="0"/>
              <a:t>mary</a:t>
            </a:r>
            <a:r>
              <a:rPr lang="en-US" sz="1600" dirty="0" smtClean="0"/>
              <a:t>, </a:t>
            </a:r>
            <a:r>
              <a:rPr lang="en-US" sz="1600" dirty="0" err="1" smtClean="0"/>
              <a:t>kim</a:t>
            </a:r>
            <a:r>
              <a:rPr lang="en-US" sz="1600" dirty="0" smtClean="0"/>
              <a:t>).</a:t>
            </a:r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1332" indent="-285148">
              <a:defRPr/>
            </a:pPr>
            <a:r>
              <a:rPr lang="en-US" sz="1600" dirty="0"/>
              <a:t>A red cut: we get the first solution from father, and never give another valid solution again, from either father or mother!</a:t>
            </a:r>
          </a:p>
          <a:p>
            <a:pPr marL="741382" lvl="1" indent="-285148">
              <a:buFontTx/>
              <a:buNone/>
              <a:defRPr/>
            </a:pPr>
            <a:endParaRPr lang="en-US" sz="1600" dirty="0" smtClean="0"/>
          </a:p>
          <a:p>
            <a:pPr marL="341332" indent="-285148">
              <a:buFontTx/>
              <a:buNone/>
              <a:defRPr/>
            </a:pPr>
            <a:r>
              <a:rPr lang="en-US" sz="1600" dirty="0" smtClean="0"/>
              <a:t>?- parent(A, B).</a:t>
            </a:r>
          </a:p>
          <a:p>
            <a:pPr marL="341332" indent="-285148">
              <a:buFontTx/>
              <a:buNone/>
              <a:defRPr/>
            </a:pPr>
            <a:r>
              <a:rPr lang="en-US" sz="1600" dirty="0" smtClean="0"/>
              <a:t>A = bob, B = sue  ;</a:t>
            </a:r>
          </a:p>
          <a:p>
            <a:pPr marL="341332" indent="-285148">
              <a:buFontTx/>
              <a:buNone/>
              <a:defRPr/>
            </a:pPr>
            <a:r>
              <a:rPr lang="en-US" sz="1600" dirty="0" smtClean="0"/>
              <a:t>no.</a:t>
            </a:r>
            <a:endParaRPr lang="en-US" sz="16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7DD4E8-8B43-47B2-84CD-0E6E68BFC4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defRPr/>
            </a:pPr>
            <a:r>
              <a:rPr lang="en-US" sz="1800" dirty="0" smtClean="0"/>
              <a:t>Variation:</a:t>
            </a:r>
          </a:p>
          <a:p>
            <a:pPr marL="342175" indent="-342175">
              <a:defRPr/>
            </a:pPr>
            <a:endParaRPr lang="en-US" sz="1800" dirty="0" smtClean="0"/>
          </a:p>
          <a:p>
            <a:pPr marL="342175" indent="-342175">
              <a:buFontTx/>
              <a:buNone/>
              <a:defRPr/>
            </a:pPr>
            <a:r>
              <a:rPr lang="en-US" sz="1800" dirty="0" smtClean="0"/>
              <a:t>		parent(P, C) :- !, father(P, C).</a:t>
            </a:r>
          </a:p>
          <a:p>
            <a:pPr marL="342175" indent="-342175">
              <a:buFontTx/>
              <a:buNone/>
              <a:defRPr/>
            </a:pPr>
            <a:r>
              <a:rPr lang="en-US" sz="1800" dirty="0" smtClean="0"/>
              <a:t>		parent(P, C) :- mother(P, C).</a:t>
            </a:r>
          </a:p>
          <a:p>
            <a:pPr marL="342175" indent="-342175">
              <a:buFontTx/>
              <a:buNone/>
              <a:defRPr/>
            </a:pPr>
            <a:r>
              <a:rPr lang="en-US" sz="1800" dirty="0" smtClean="0"/>
              <a:t>		(rest as before)</a:t>
            </a:r>
          </a:p>
          <a:p>
            <a:pPr marL="342175" indent="-342175">
              <a:buFontTx/>
              <a:buNone/>
              <a:defRPr/>
            </a:pPr>
            <a:endParaRPr lang="en-US" sz="1800" dirty="0" smtClean="0"/>
          </a:p>
          <a:p>
            <a:pPr marL="341332" indent="-285148">
              <a:buNone/>
              <a:defRPr/>
            </a:pPr>
            <a:r>
              <a:rPr lang="en-US" sz="1800" dirty="0" smtClean="0"/>
              <a:t>?-   parent(A, B).</a:t>
            </a:r>
          </a:p>
          <a:p>
            <a:pPr marL="341332" indent="-285148">
              <a:buNone/>
              <a:defRPr/>
            </a:pPr>
            <a:r>
              <a:rPr lang="en-US" sz="1800" dirty="0" smtClean="0"/>
              <a:t>A = bob, B = sue ;</a:t>
            </a:r>
          </a:p>
          <a:p>
            <a:pPr marL="341332" indent="-285148">
              <a:buNone/>
              <a:defRPr/>
            </a:pPr>
            <a:r>
              <a:rPr lang="en-US" sz="1800" dirty="0" smtClean="0"/>
              <a:t>A = bob, B = </a:t>
            </a:r>
            <a:r>
              <a:rPr lang="en-US" sz="1800" dirty="0" err="1" smtClean="0"/>
              <a:t>kim</a:t>
            </a:r>
            <a:r>
              <a:rPr lang="en-US" sz="1800" dirty="0" smtClean="0"/>
              <a:t> ;</a:t>
            </a:r>
          </a:p>
          <a:p>
            <a:pPr marL="341332" indent="-285148">
              <a:buNone/>
              <a:defRPr/>
            </a:pPr>
            <a:r>
              <a:rPr lang="en-US" sz="1800" dirty="0" smtClean="0"/>
              <a:t>no</a:t>
            </a:r>
          </a:p>
          <a:p>
            <a:pPr marL="341332" indent="-285148">
              <a:defRPr/>
            </a:pPr>
            <a:endParaRPr lang="en-US" sz="1800" dirty="0" smtClean="0"/>
          </a:p>
          <a:p>
            <a:pPr marL="341332" indent="-285148">
              <a:defRPr/>
            </a:pPr>
            <a:r>
              <a:rPr lang="en-US" sz="1800" dirty="0" smtClean="0"/>
              <a:t>Same as...</a:t>
            </a:r>
          </a:p>
          <a:p>
            <a:pPr marL="341332" indent="-285148">
              <a:defRPr/>
            </a:pPr>
            <a:endParaRPr lang="en-US" sz="1800" dirty="0" smtClean="0"/>
          </a:p>
          <a:p>
            <a:pPr marL="341332" indent="-285148">
              <a:buNone/>
              <a:defRPr/>
            </a:pPr>
            <a:r>
              <a:rPr lang="en-US" sz="1800" dirty="0" smtClean="0"/>
              <a:t>		parent(P, C) :- father(P, C).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COSC 2P93 : Cut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defRPr/>
            </a:pPr>
            <a:r>
              <a:rPr lang="en-US" dirty="0" smtClean="0"/>
              <a:t>If-then-else is implemented with  a cut:</a:t>
            </a:r>
          </a:p>
          <a:p>
            <a:pPr marL="342175" indent="-342175">
              <a:buFontTx/>
              <a:buNone/>
              <a:defRPr/>
            </a:pPr>
            <a:endParaRPr lang="en-US" dirty="0" smtClean="0"/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P :-  (If  -&gt;  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	Then  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	;  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	Else).    	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Same as...</a:t>
            </a:r>
          </a:p>
          <a:p>
            <a:pPr marL="342175" indent="-342175">
              <a:buFontTx/>
              <a:buNone/>
              <a:defRPr/>
            </a:pPr>
            <a:endParaRPr lang="en-US" dirty="0" smtClean="0"/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P :- 	 If,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	!,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	Then.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	P :- 	Else.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once/1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once(P) :-</a:t>
            </a:r>
          </a:p>
          <a:p>
            <a:pPr>
              <a:buNone/>
            </a:pPr>
            <a:r>
              <a:rPr lang="en-US" dirty="0" smtClean="0"/>
              <a:t>		call(P),</a:t>
            </a:r>
          </a:p>
          <a:p>
            <a:pPr>
              <a:buNone/>
            </a:pPr>
            <a:r>
              <a:rPr lang="en-US" dirty="0" smtClean="0"/>
              <a:t>		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once(P) :-</a:t>
            </a:r>
          </a:p>
          <a:p>
            <a:pPr>
              <a:buNone/>
            </a:pPr>
            <a:r>
              <a:rPr lang="en-US" dirty="0" smtClean="0"/>
              <a:t>		P, </a:t>
            </a:r>
          </a:p>
          <a:p>
            <a:pPr>
              <a:buNone/>
            </a:pPr>
            <a:r>
              <a:rPr lang="en-US" dirty="0" smtClean="0"/>
              <a:t>		!.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a “meta-logical” call.</a:t>
            </a:r>
          </a:p>
          <a:p>
            <a:r>
              <a:rPr lang="en-US" dirty="0" smtClean="0"/>
              <a:t>Usually built into Prolog.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cut </a:t>
            </a:r>
            <a:r>
              <a:rPr lang="en-US" dirty="0"/>
              <a:t>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defRPr/>
            </a:pPr>
            <a:r>
              <a:rPr lang="en-US" dirty="0"/>
              <a:t>Example: a deterministic  </a:t>
            </a:r>
            <a:r>
              <a:rPr lang="en-US" dirty="0" smtClean="0"/>
              <a:t>member/2:   </a:t>
            </a:r>
            <a:r>
              <a:rPr lang="en-US" dirty="0" err="1" smtClean="0"/>
              <a:t>memberd</a:t>
            </a:r>
            <a:r>
              <a:rPr lang="en-US" dirty="0" smtClean="0"/>
              <a:t>/2</a:t>
            </a:r>
            <a:endParaRPr lang="en-US" dirty="0"/>
          </a:p>
          <a:p>
            <a:pPr marL="741382" lvl="1" indent="-285148">
              <a:defRPr/>
            </a:pPr>
            <a:r>
              <a:rPr lang="en-US" dirty="0"/>
              <a:t> </a:t>
            </a:r>
            <a:r>
              <a:rPr lang="en-US" u="sng" dirty="0"/>
              <a:t>deterministic</a:t>
            </a:r>
            <a:r>
              <a:rPr lang="en-US" dirty="0"/>
              <a:t> clause: one that returns one solution per </a:t>
            </a:r>
            <a:r>
              <a:rPr lang="en-US" dirty="0" smtClean="0"/>
              <a:t>call</a:t>
            </a:r>
            <a:endParaRPr lang="en-US" dirty="0"/>
          </a:p>
          <a:p>
            <a:pPr marL="741382" lvl="1" indent="-285148">
              <a:buFontTx/>
              <a:buNone/>
              <a:defRPr/>
            </a:pPr>
            <a:endParaRPr lang="en-US" dirty="0"/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member(A, [A|_).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/>
              <a:t>member(A, [_|R]) :- member(A, R).</a:t>
            </a:r>
          </a:p>
          <a:p>
            <a:pPr marL="342175" indent="-342175">
              <a:buFontTx/>
              <a:buNone/>
              <a:defRPr/>
            </a:pPr>
            <a:endParaRPr lang="en-US" sz="1600" dirty="0"/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memberd</a:t>
            </a:r>
            <a:r>
              <a:rPr lang="en-US" sz="1600" dirty="0"/>
              <a:t>(A, [A|_])  :-  !.</a:t>
            </a:r>
          </a:p>
          <a:p>
            <a:pPr marL="342175" indent="-342175">
              <a:buFontTx/>
              <a:buNone/>
              <a:defRPr/>
            </a:pPr>
            <a:r>
              <a:rPr lang="en-US" sz="1600" dirty="0" err="1"/>
              <a:t>memberd</a:t>
            </a:r>
            <a:r>
              <a:rPr lang="en-US" sz="1600" dirty="0"/>
              <a:t>(A, [_ | R]) :- </a:t>
            </a:r>
            <a:r>
              <a:rPr lang="en-US" sz="1600" dirty="0" err="1"/>
              <a:t>memberd</a:t>
            </a:r>
            <a:r>
              <a:rPr lang="en-US" sz="1600" dirty="0"/>
              <a:t>(A, R).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defRPr/>
            </a:pPr>
            <a:r>
              <a:rPr lang="en-US" sz="1800" dirty="0"/>
              <a:t>Here, as soon as </a:t>
            </a:r>
            <a:r>
              <a:rPr lang="en-US" sz="1800" dirty="0" err="1"/>
              <a:t>memberd</a:t>
            </a:r>
            <a:r>
              <a:rPr lang="en-US" sz="1800" dirty="0"/>
              <a:t> clause 1 finds a match, it succeeds</a:t>
            </a:r>
          </a:p>
          <a:p>
            <a:pPr marL="342175" indent="-342175">
              <a:defRPr/>
            </a:pPr>
            <a:r>
              <a:rPr lang="en-US" sz="1800" dirty="0"/>
              <a:t>Subsequent backtracking to </a:t>
            </a:r>
            <a:r>
              <a:rPr lang="en-US" sz="1800" dirty="0" err="1"/>
              <a:t>memberd</a:t>
            </a:r>
            <a:r>
              <a:rPr lang="en-US" sz="1800" dirty="0"/>
              <a:t> then fails, due to the cut</a:t>
            </a:r>
          </a:p>
          <a:p>
            <a:pPr marL="741382" lvl="1" indent="-285148">
              <a:defRPr/>
            </a:pPr>
            <a:r>
              <a:rPr lang="en-US" sz="1600" dirty="0" smtClean="0"/>
              <a:t>we </a:t>
            </a:r>
            <a:r>
              <a:rPr lang="en-US" sz="1600" dirty="0"/>
              <a:t>prevent </a:t>
            </a:r>
            <a:r>
              <a:rPr lang="en-US" sz="1600" dirty="0" err="1"/>
              <a:t>memberd</a:t>
            </a:r>
            <a:r>
              <a:rPr lang="en-US" sz="1600" dirty="0"/>
              <a:t> clause 2 from finding another </a:t>
            </a:r>
            <a:r>
              <a:rPr lang="en-US" sz="1600" dirty="0" smtClean="0"/>
              <a:t>match</a:t>
            </a:r>
          </a:p>
          <a:p>
            <a:pPr marL="741382" lvl="1" indent="-285148">
              <a:defRPr/>
            </a:pPr>
            <a:endParaRPr lang="en-US" sz="1600" dirty="0" smtClean="0"/>
          </a:p>
          <a:p>
            <a:pPr marL="341332" indent="-285148">
              <a:defRPr/>
            </a:pPr>
            <a:r>
              <a:rPr lang="en-US" dirty="0" smtClean="0"/>
              <a:t>Note: </a:t>
            </a:r>
            <a:r>
              <a:rPr lang="en-US" dirty="0" err="1" smtClean="0"/>
              <a:t>memberd</a:t>
            </a:r>
            <a:r>
              <a:rPr lang="en-US" dirty="0" smtClean="0"/>
              <a:t> same as...   ?-  once(member(X,Y)).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49E59D-6728-4990-9A47-488AB3BF5C5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Cut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defRPr/>
            </a:pPr>
            <a:r>
              <a:rPr lang="en-US" dirty="0"/>
              <a:t>Example: sum the integers between 1 and n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buFontTx/>
              <a:buNone/>
              <a:defRPr/>
            </a:pPr>
            <a:r>
              <a:rPr lang="en-US" dirty="0" err="1"/>
              <a:t>sum_to</a:t>
            </a:r>
            <a:r>
              <a:rPr lang="en-US" dirty="0"/>
              <a:t>(1, 1) :- !.</a:t>
            </a:r>
          </a:p>
          <a:p>
            <a:pPr marL="342175" indent="-342175">
              <a:buFontTx/>
              <a:buNone/>
              <a:defRPr/>
            </a:pPr>
            <a:r>
              <a:rPr lang="en-US" dirty="0" err="1"/>
              <a:t>sum_to</a:t>
            </a:r>
            <a:r>
              <a:rPr lang="en-US" dirty="0"/>
              <a:t>(N, Sum) :-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M is N - 1,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sum_to</a:t>
            </a:r>
            <a:r>
              <a:rPr lang="en-US" dirty="0"/>
              <a:t>(M, </a:t>
            </a:r>
            <a:r>
              <a:rPr lang="en-US" dirty="0" err="1"/>
              <a:t>Tmp</a:t>
            </a:r>
            <a:r>
              <a:rPr lang="en-US" dirty="0"/>
              <a:t>),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 Sum </a:t>
            </a:r>
            <a:r>
              <a:rPr lang="en-US" dirty="0"/>
              <a:t>is </a:t>
            </a:r>
            <a:r>
              <a:rPr lang="en-US" dirty="0" err="1"/>
              <a:t>Tmp</a:t>
            </a:r>
            <a:r>
              <a:rPr lang="en-US" dirty="0"/>
              <a:t> + N.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defRPr/>
            </a:pPr>
            <a:r>
              <a:rPr lang="en-US" sz="1800" dirty="0"/>
              <a:t>Without the cut, backtracking proceeds to </a:t>
            </a:r>
            <a:r>
              <a:rPr lang="en-US" sz="1800" dirty="0" err="1"/>
              <a:t>sum_to</a:t>
            </a:r>
            <a:r>
              <a:rPr lang="en-US" sz="1800" dirty="0"/>
              <a:t>(0,_), </a:t>
            </a:r>
            <a:r>
              <a:rPr lang="en-US" sz="1800" dirty="0" err="1"/>
              <a:t>sum_to</a:t>
            </a:r>
            <a:r>
              <a:rPr lang="en-US" sz="1800" dirty="0"/>
              <a:t>(-1,...) etc</a:t>
            </a:r>
          </a:p>
          <a:p>
            <a:pPr marL="342175" indent="-342175">
              <a:defRPr/>
            </a:pPr>
            <a:r>
              <a:rPr lang="en-US" sz="1800" dirty="0"/>
              <a:t>with the cut, when the case </a:t>
            </a:r>
            <a:r>
              <a:rPr lang="en-US" sz="1800" dirty="0" err="1"/>
              <a:t>sum_to</a:t>
            </a:r>
            <a:r>
              <a:rPr lang="en-US" sz="1800" dirty="0"/>
              <a:t>(1,1) occurs, backtracking will not commence (via clause 2)</a:t>
            </a:r>
          </a:p>
          <a:p>
            <a:pPr marL="342175" indent="-342175">
              <a:defRPr/>
            </a:pPr>
            <a:r>
              <a:rPr lang="en-US" sz="1800" dirty="0"/>
              <a:t>again, a green cut: only one solution </a:t>
            </a:r>
            <a:r>
              <a:rPr lang="en-US" sz="1800" dirty="0" smtClean="0"/>
              <a:t>desired</a:t>
            </a:r>
          </a:p>
          <a:p>
            <a:pPr marL="342175" indent="-342175">
              <a:defRPr/>
            </a:pPr>
            <a:r>
              <a:rPr lang="en-US" sz="1800" dirty="0" smtClean="0"/>
              <a:t>BUT... simply checking size of N in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clause will prevent need for a cut...</a:t>
            </a:r>
            <a:endParaRPr lang="en-US" sz="1800" dirty="0"/>
          </a:p>
          <a:p>
            <a:pPr marL="342175" indent="-342175">
              <a:buFontTx/>
              <a:buNone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99988B-B4EE-4B0D-A6DF-3DEED5FB6BE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“;”!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going on here?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p(X) :-</a:t>
            </a:r>
          </a:p>
          <a:p>
            <a:pPr>
              <a:buNone/>
            </a:pPr>
            <a:r>
              <a:rPr lang="en-US" dirty="0" smtClean="0"/>
              <a:t>	(q(X, Y) ; (r(Y), (s(U, Y); a(U), b(U)) ; r(X)),</a:t>
            </a:r>
          </a:p>
          <a:p>
            <a:pPr>
              <a:buNone/>
            </a:pPr>
            <a:r>
              <a:rPr lang="en-US" dirty="0" smtClean="0"/>
              <a:t>		t(X, Y); w(X) ; z(A),z(B),</a:t>
            </a:r>
          </a:p>
          <a:p>
            <a:pPr>
              <a:buNone/>
            </a:pPr>
            <a:r>
              <a:rPr lang="en-US" dirty="0" smtClean="0"/>
              <a:t>		etc...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Too many or’s can make programs very hard to debug (trace)!</a:t>
            </a:r>
          </a:p>
          <a:p>
            <a:r>
              <a:rPr lang="en-US" dirty="0" smtClean="0"/>
              <a:t>Rule of thumb: Don’t use or’s in order to reduce number of clauses.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 the cut...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175" indent="-342175">
              <a:buFontTx/>
              <a:buNone/>
              <a:defRPr/>
            </a:pPr>
            <a:r>
              <a:rPr lang="en-US" dirty="0" err="1" smtClean="0"/>
              <a:t>sum_to</a:t>
            </a:r>
            <a:r>
              <a:rPr lang="en-US" dirty="0" smtClean="0"/>
              <a:t>(1, 1).</a:t>
            </a:r>
          </a:p>
          <a:p>
            <a:pPr marL="342175" indent="-342175">
              <a:buFontTx/>
              <a:buNone/>
              <a:defRPr/>
            </a:pPr>
            <a:r>
              <a:rPr lang="en-US" dirty="0" err="1" smtClean="0"/>
              <a:t>sum_to</a:t>
            </a:r>
            <a:r>
              <a:rPr lang="en-US" dirty="0" smtClean="0"/>
              <a:t>(N, Sum) :-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     N &gt; 1,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	M is N - 1,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sum_to</a:t>
            </a:r>
            <a:r>
              <a:rPr lang="en-US" dirty="0" smtClean="0"/>
              <a:t>(M, </a:t>
            </a:r>
            <a:r>
              <a:rPr lang="en-US" dirty="0" err="1" smtClean="0"/>
              <a:t>Tmp</a:t>
            </a:r>
            <a:r>
              <a:rPr lang="en-US" dirty="0" smtClean="0"/>
              <a:t>),</a:t>
            </a:r>
          </a:p>
          <a:p>
            <a:pPr marL="342175" indent="-342175">
              <a:buFontTx/>
              <a:buNone/>
              <a:defRPr/>
            </a:pPr>
            <a:r>
              <a:rPr lang="en-US" dirty="0" smtClean="0"/>
              <a:t>     Sum is </a:t>
            </a:r>
            <a:r>
              <a:rPr lang="en-US" dirty="0" err="1" smtClean="0"/>
              <a:t>Tmp</a:t>
            </a:r>
            <a:r>
              <a:rPr lang="en-US" dirty="0" smtClean="0"/>
              <a:t> + 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Cuts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488" cy="4518025"/>
          </a:xfrm>
        </p:spPr>
        <p:txBody>
          <a:bodyPr/>
          <a:lstStyle/>
          <a:p>
            <a:pPr marL="342175" indent="-342175">
              <a:defRPr/>
            </a:pPr>
            <a:r>
              <a:rPr lang="en-US" dirty="0" smtClean="0"/>
              <a:t>Cuts </a:t>
            </a:r>
            <a:r>
              <a:rPr lang="en-US" dirty="0"/>
              <a:t>are </a:t>
            </a:r>
            <a:r>
              <a:rPr lang="en-US" u="sng" dirty="0" err="1"/>
              <a:t>extralogical</a:t>
            </a:r>
            <a:r>
              <a:rPr lang="en-US" dirty="0"/>
              <a:t>: they </a:t>
            </a:r>
            <a:r>
              <a:rPr lang="en-US" dirty="0" smtClean="0"/>
              <a:t>almost always destroy </a:t>
            </a:r>
            <a:r>
              <a:rPr lang="en-US" dirty="0"/>
              <a:t>a program’s logical “declarative” </a:t>
            </a:r>
            <a:r>
              <a:rPr lang="en-US" dirty="0" smtClean="0"/>
              <a:t>reading. Consider </a:t>
            </a:r>
            <a:r>
              <a:rPr lang="en-US" dirty="0" err="1" smtClean="0"/>
              <a:t>test_list</a:t>
            </a:r>
            <a:r>
              <a:rPr lang="en-US" dirty="0" smtClean="0"/>
              <a:t> example again...</a:t>
            </a:r>
            <a:endParaRPr lang="en-US" dirty="0" smtClean="0"/>
          </a:p>
          <a:p>
            <a:pPr marL="342175" indent="-342175">
              <a:defRPr/>
            </a:pPr>
            <a:endParaRPr lang="en-US" dirty="0"/>
          </a:p>
          <a:p>
            <a:pPr marL="1139844" lvl="2" indent="-285148">
              <a:buNone/>
              <a:defRPr/>
            </a:pPr>
            <a:r>
              <a:rPr lang="en-US" sz="1800" dirty="0" err="1" smtClean="0"/>
              <a:t>test_list</a:t>
            </a:r>
            <a:r>
              <a:rPr lang="en-US" sz="1800" dirty="0" smtClean="0"/>
              <a:t>(L</a:t>
            </a:r>
            <a:r>
              <a:rPr lang="en-US" sz="1800" dirty="0"/>
              <a:t>) :- </a:t>
            </a:r>
          </a:p>
          <a:p>
            <a:pPr marL="342175" indent="-342175">
              <a:buFontTx/>
              <a:buNone/>
              <a:defRPr/>
            </a:pPr>
            <a:r>
              <a:rPr lang="en-US" sz="1800" dirty="0"/>
              <a:t>                           </a:t>
            </a:r>
            <a:r>
              <a:rPr lang="en-US" dirty="0" err="1"/>
              <a:t>test_if_bad</a:t>
            </a:r>
            <a:r>
              <a:rPr lang="en-US" dirty="0"/>
              <a:t>(L),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                       !,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                     </a:t>
            </a:r>
            <a:r>
              <a:rPr lang="en-US" dirty="0" smtClean="0"/>
              <a:t>write</a:t>
            </a:r>
            <a:r>
              <a:rPr lang="en-US" dirty="0"/>
              <a:t>(‘Bad list,’), </a:t>
            </a:r>
            <a:r>
              <a:rPr lang="en-US" dirty="0" err="1"/>
              <a:t>nl</a:t>
            </a:r>
            <a:r>
              <a:rPr lang="en-US" dirty="0"/>
              <a:t>, fail.     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        </a:t>
            </a:r>
            <a:r>
              <a:rPr lang="en-US" dirty="0" smtClean="0"/>
              <a:t> </a:t>
            </a:r>
            <a:r>
              <a:rPr lang="en-US" dirty="0" err="1"/>
              <a:t>test_list</a:t>
            </a:r>
            <a:r>
              <a:rPr lang="en-US" dirty="0"/>
              <a:t>(L) :-</a:t>
            </a:r>
          </a:p>
          <a:p>
            <a:pPr marL="342175" indent="-342175">
              <a:buFontTx/>
              <a:buNone/>
              <a:defRPr/>
            </a:pPr>
            <a:r>
              <a:rPr lang="en-US" dirty="0"/>
              <a:t>                           write(‘Good list’), </a:t>
            </a:r>
            <a:r>
              <a:rPr lang="en-US" dirty="0" err="1"/>
              <a:t>nl</a:t>
            </a:r>
            <a:r>
              <a:rPr lang="en-US" dirty="0" smtClean="0"/>
              <a:t>.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defRPr/>
            </a:pPr>
            <a:r>
              <a:rPr lang="en-US" dirty="0"/>
              <a:t>Read literally, the second clause says that all lists are good lists! </a:t>
            </a:r>
          </a:p>
          <a:p>
            <a:pPr marL="342175" indent="-342175">
              <a:defRPr/>
            </a:pPr>
            <a:r>
              <a:rPr lang="en-US" dirty="0"/>
              <a:t>Hence we must now ascertain the meaning of this predicate by inspecting what the cut is doing. </a:t>
            </a:r>
            <a:endParaRPr lang="en-US" dirty="0" smtClean="0"/>
          </a:p>
          <a:p>
            <a:pPr marL="342175" indent="-342175">
              <a:defRPr/>
            </a:pPr>
            <a:r>
              <a:rPr lang="en-US" dirty="0" smtClean="0"/>
              <a:t>The second clause’s meaning is dependent upon the first clause.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87DF92-2ABE-412F-8C05-072095E5B7E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Cuts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593850"/>
            <a:ext cx="8218488" cy="4518025"/>
          </a:xfrm>
        </p:spPr>
        <p:txBody>
          <a:bodyPr/>
          <a:lstStyle/>
          <a:p>
            <a:pPr marL="342175" indent="-342175">
              <a:defRPr/>
            </a:pPr>
            <a:r>
              <a:rPr lang="en-US" dirty="0"/>
              <a:t>Cuts are unavoidable in many </a:t>
            </a:r>
            <a:r>
              <a:rPr lang="en-US" dirty="0" smtClean="0"/>
              <a:t>programs. Without </a:t>
            </a:r>
            <a:r>
              <a:rPr lang="en-US" dirty="0"/>
              <a:t>them, the program can become too large and inefficient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defRPr/>
            </a:pPr>
            <a:r>
              <a:rPr lang="en-US" dirty="0"/>
              <a:t>However, cuts </a:t>
            </a:r>
            <a:r>
              <a:rPr lang="en-US" dirty="0" smtClean="0"/>
              <a:t>usually ruin </a:t>
            </a:r>
            <a:r>
              <a:rPr lang="en-US" dirty="0"/>
              <a:t>a logic program’s readability</a:t>
            </a:r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342175" indent="-342175">
              <a:defRPr/>
            </a:pPr>
            <a:r>
              <a:rPr lang="en-US" dirty="0"/>
              <a:t>Careless use of cuts can make a Prolog program </a:t>
            </a:r>
            <a:r>
              <a:rPr lang="en-US" dirty="0" smtClean="0"/>
              <a:t>unintelligible, and hard to debug.</a:t>
            </a:r>
            <a:endParaRPr lang="en-US" dirty="0"/>
          </a:p>
          <a:p>
            <a:pPr marL="342175" indent="-342175">
              <a:buFontTx/>
              <a:buNone/>
              <a:defRPr/>
            </a:pPr>
            <a:endParaRPr lang="en-US" dirty="0"/>
          </a:p>
          <a:p>
            <a:pPr marL="741382" lvl="1" indent="-285148">
              <a:buFontTx/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marL="741382" lvl="1" indent="-285148">
              <a:buFontTx/>
              <a:buNone/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7CEBCC-1DAD-4730-9ABC-06039E00640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9134" lvl="1" indent="-3429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Try to make a declarative predicate if feasible:  correct, concise, efficient.</a:t>
            </a:r>
          </a:p>
          <a:p>
            <a:pPr marL="799134" lvl="1" indent="-342900">
              <a:buSzPct val="100000"/>
              <a:buFont typeface="+mj-lt"/>
              <a:buAutoNum type="arabicPeriod"/>
              <a:defRPr/>
            </a:pPr>
            <a:endParaRPr lang="en-US" sz="2400" dirty="0" smtClean="0"/>
          </a:p>
          <a:p>
            <a:pPr marL="799134" lvl="1" indent="-3429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Else, use “-&gt;” (if-then-else) or once/1 if they help.</a:t>
            </a:r>
          </a:p>
          <a:p>
            <a:pPr marL="799134" lvl="1" indent="-342900">
              <a:buSzPct val="100000"/>
              <a:buFont typeface="+mj-lt"/>
              <a:buAutoNum type="arabicPeriod"/>
              <a:defRPr/>
            </a:pPr>
            <a:endParaRPr lang="en-US" sz="2400" dirty="0" smtClean="0"/>
          </a:p>
          <a:p>
            <a:pPr marL="799134" lvl="1" indent="-3429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Else, use a cut if  it is a green cut.</a:t>
            </a:r>
          </a:p>
          <a:p>
            <a:pPr marL="799134" lvl="1" indent="-342900">
              <a:buFont typeface="+mj-lt"/>
              <a:buAutoNum type="arabicPeriod"/>
              <a:defRPr/>
            </a:pPr>
            <a:endParaRPr lang="en-US" sz="2400" dirty="0" smtClean="0"/>
          </a:p>
          <a:p>
            <a:pPr marL="799134" lvl="1" indent="-3429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Red cut: use as rarely as possible. Document their function!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Controlling Prolog execution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89050"/>
            <a:ext cx="8001000" cy="4953000"/>
          </a:xfrm>
        </p:spPr>
        <p:txBody>
          <a:bodyPr/>
          <a:lstStyle/>
          <a:p>
            <a:pPr marL="342175" indent="-342175">
              <a:defRPr/>
            </a:pPr>
            <a:r>
              <a:rPr lang="en-US" dirty="0" smtClean="0"/>
              <a:t>Prolog exhaustively searches </a:t>
            </a:r>
            <a:r>
              <a:rPr lang="en-US" dirty="0"/>
              <a:t>the computation tree for solutions</a:t>
            </a:r>
          </a:p>
          <a:p>
            <a:pPr marL="741382" lvl="1" indent="-285148">
              <a:defRPr/>
            </a:pPr>
            <a:r>
              <a:rPr lang="en-US" dirty="0"/>
              <a:t>If a goal fails, OR the user inputs ‘;’ at the prompt, then backtracking reverts to the last place in which a clause was chosen, and tries the next.</a:t>
            </a:r>
          </a:p>
          <a:p>
            <a:pPr marL="342175" indent="-342175">
              <a:defRPr/>
            </a:pPr>
            <a:r>
              <a:rPr lang="en-US" dirty="0"/>
              <a:t>There are lots of advantages of this scheme, most notably, </a:t>
            </a:r>
            <a:r>
              <a:rPr lang="en-US" dirty="0" smtClean="0"/>
              <a:t>searching for a solution, or multiple solutions, to a query.</a:t>
            </a:r>
            <a:endParaRPr lang="en-US" dirty="0"/>
          </a:p>
          <a:p>
            <a:pPr marL="342175" indent="-342175">
              <a:defRPr/>
            </a:pPr>
            <a:r>
              <a:rPr lang="en-US" dirty="0"/>
              <a:t>However, it can be expensive:</a:t>
            </a:r>
          </a:p>
          <a:p>
            <a:pPr marL="741382" lvl="1" indent="-285148">
              <a:defRPr/>
            </a:pPr>
            <a:r>
              <a:rPr lang="en-US" dirty="0"/>
              <a:t>Sometimes there is only one solution, and it is a waste of time searching for others -- they don’t exist!</a:t>
            </a:r>
          </a:p>
          <a:p>
            <a:pPr marL="741382" lvl="1" indent="-285148">
              <a:defRPr/>
            </a:pPr>
            <a:r>
              <a:rPr lang="en-US" dirty="0"/>
              <a:t>Sometimes ‘failure’ after the first solution can take lots of time to infer</a:t>
            </a:r>
          </a:p>
          <a:p>
            <a:pPr marL="741382" lvl="1" indent="-285148">
              <a:defRPr/>
            </a:pPr>
            <a:r>
              <a:rPr lang="en-US" dirty="0"/>
              <a:t>Memory resources are used to contain the computation tree for backtracking.</a:t>
            </a:r>
          </a:p>
          <a:p>
            <a:pPr marL="342175" indent="-342175">
              <a:defRPr/>
            </a:pPr>
            <a:r>
              <a:rPr lang="en-US" dirty="0"/>
              <a:t>Prolog permits </a:t>
            </a:r>
            <a:r>
              <a:rPr lang="en-US" dirty="0" smtClean="0"/>
              <a:t>some user control of execution, in order to reduce backtracking.</a:t>
            </a: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1F554C-7447-4080-96BE-742A04EB601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1" indent="-341313">
              <a:buNone/>
            </a:pPr>
            <a:r>
              <a:rPr lang="en-US" sz="2800" dirty="0" smtClean="0"/>
              <a:t>(If -&gt; Then ; Else)</a:t>
            </a:r>
          </a:p>
          <a:p>
            <a:pPr marL="341313" lvl="1" indent="-341313"/>
            <a:endParaRPr lang="en-US" sz="2800" dirty="0" smtClean="0"/>
          </a:p>
          <a:p>
            <a:pPr marL="739775" lvl="2" indent="-341313"/>
            <a:r>
              <a:rPr lang="en-US" sz="2000" dirty="0" smtClean="0"/>
              <a:t>If goals in If are true, then do Then; else do Else</a:t>
            </a:r>
          </a:p>
          <a:p>
            <a:pPr marL="739775" lvl="2" indent="-341313"/>
            <a:r>
              <a:rPr lang="en-US" sz="2000" dirty="0" smtClean="0"/>
              <a:t>Once Then is executed, will go to Then or Else, but cannot backtrack from Then to Else, nor back to If.</a:t>
            </a:r>
          </a:p>
          <a:p>
            <a:pPr marL="739775" lvl="2" indent="-341313"/>
            <a:r>
              <a:rPr lang="en-US" sz="2000" dirty="0" smtClean="0"/>
              <a:t>Backtracking  will return multiple solutions in Then, and in Else.</a:t>
            </a:r>
          </a:p>
          <a:p>
            <a:pPr marL="739775" lvl="2" indent="-341313"/>
            <a:endParaRPr lang="en-US" sz="2000" dirty="0" smtClean="0"/>
          </a:p>
          <a:p>
            <a:pPr marL="341313" lvl="1" indent="-341313">
              <a:buNone/>
            </a:pPr>
            <a:r>
              <a:rPr lang="en-US" sz="2800" dirty="0" smtClean="0"/>
              <a:t>(If -&gt; Then)</a:t>
            </a:r>
          </a:p>
          <a:p>
            <a:pPr marL="341313" lvl="1" indent="-341313"/>
            <a:endParaRPr lang="en-US" sz="2400" dirty="0" smtClean="0"/>
          </a:p>
          <a:p>
            <a:pPr marL="739775" lvl="2" indent="-341313"/>
            <a:r>
              <a:rPr lang="en-US" sz="2000" dirty="0" smtClean="0"/>
              <a:t>This is equivalent to: (If -&gt; Then ; fail)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 is prime, return ‘prime’, Else ‘</a:t>
            </a:r>
            <a:r>
              <a:rPr lang="en-US" dirty="0" err="1" smtClean="0"/>
              <a:t>notprime</a:t>
            </a:r>
            <a:r>
              <a:rPr lang="en-US" dirty="0" smtClean="0"/>
              <a:t>’.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idNum</a:t>
            </a:r>
            <a:r>
              <a:rPr lang="en-US" dirty="0" smtClean="0"/>
              <a:t>(N, prime) :-</a:t>
            </a:r>
          </a:p>
          <a:p>
            <a:pPr>
              <a:buNone/>
            </a:pPr>
            <a:r>
              <a:rPr lang="en-US" dirty="0" smtClean="0"/>
              <a:t>		prime(N).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(N, </a:t>
            </a:r>
            <a:r>
              <a:rPr lang="en-US" dirty="0" err="1" smtClean="0"/>
              <a:t>notprime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		\+ prime(N).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 that prime/N is called twice – with identical results!</a:t>
            </a:r>
          </a:p>
          <a:p>
            <a:r>
              <a:rPr lang="en-US" dirty="0" smtClean="0"/>
              <a:t>Prime testing might be very slow for large integers, so this is very wasteful.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filterNum</a:t>
            </a:r>
            <a:r>
              <a:rPr lang="en-US" dirty="0" smtClean="0"/>
              <a:t>(N, </a:t>
            </a:r>
            <a:r>
              <a:rPr lang="en-US" dirty="0" err="1" smtClean="0"/>
              <a:t>Ans</a:t>
            </a:r>
            <a:r>
              <a:rPr lang="en-US" dirty="0" smtClean="0"/>
              <a:t>) :-</a:t>
            </a:r>
          </a:p>
          <a:p>
            <a:pPr>
              <a:buNone/>
            </a:pPr>
            <a:r>
              <a:rPr lang="en-US" dirty="0" smtClean="0"/>
              <a:t>		(prime(N) -&gt;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Ans</a:t>
            </a:r>
            <a:r>
              <a:rPr lang="en-US" dirty="0" smtClean="0"/>
              <a:t> = prime</a:t>
            </a:r>
          </a:p>
          <a:p>
            <a:pPr>
              <a:buNone/>
            </a:pPr>
            <a:r>
              <a:rPr lang="en-US" dirty="0" smtClean="0"/>
              <a:t>			;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notprime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Here, prime/1 is called once. No backtracking into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Often, we want just one solution from a predicate.</a:t>
            </a:r>
          </a:p>
          <a:p>
            <a:r>
              <a:rPr lang="en-US" sz="2400" dirty="0" smtClean="0"/>
              <a:t>Multiple answers may slow execution, due to needless backtracking.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once(Goal):   </a:t>
            </a:r>
          </a:p>
          <a:p>
            <a:pPr lvl="1"/>
            <a:r>
              <a:rPr lang="en-US" sz="2000" dirty="0" smtClean="0"/>
              <a:t>This calls Goal, and returns first solution.</a:t>
            </a:r>
          </a:p>
          <a:p>
            <a:pPr lvl="1"/>
            <a:r>
              <a:rPr lang="en-US" sz="2000" dirty="0" smtClean="0"/>
              <a:t>Backtracking will immediately fail.</a:t>
            </a:r>
          </a:p>
          <a:p>
            <a:pPr lvl="1"/>
            <a:r>
              <a:rPr lang="en-US" sz="2000" dirty="0" smtClean="0"/>
              <a:t>Built-in to </a:t>
            </a:r>
            <a:r>
              <a:rPr lang="en-US" sz="2000" dirty="0" err="1" smtClean="0"/>
              <a:t>Sicstus</a:t>
            </a:r>
            <a:r>
              <a:rPr lang="en-US" sz="2000" dirty="0" smtClean="0"/>
              <a:t> Prolog.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once/1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2850"/>
            <a:ext cx="7156450" cy="451802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% delete(A, L, R): Delete A from L, resulting in R.</a:t>
            </a:r>
          </a:p>
          <a:p>
            <a:pPr>
              <a:buNone/>
            </a:pPr>
            <a:r>
              <a:rPr lang="it-IT" sz="1800" dirty="0" smtClean="0"/>
              <a:t>	delete(A, [A|T], T).</a:t>
            </a:r>
          </a:p>
          <a:p>
            <a:pPr>
              <a:buNone/>
            </a:pPr>
            <a:r>
              <a:rPr lang="it-IT" sz="1800" dirty="0" smtClean="0"/>
              <a:t>	delete(A, [B|T], [B|T2]) :-</a:t>
            </a:r>
          </a:p>
          <a:p>
            <a:pPr>
              <a:buNone/>
            </a:pPr>
            <a:r>
              <a:rPr lang="it-IT" sz="1800" dirty="0" smtClean="0"/>
              <a:t>         	delete(A, T, T2).</a:t>
            </a:r>
          </a:p>
          <a:p>
            <a:pPr>
              <a:buNone/>
            </a:pPr>
            <a:r>
              <a:rPr lang="it-IT" sz="1800" dirty="0" smtClean="0"/>
              <a:t>	delete(_, [ ], [ ]).</a:t>
            </a:r>
          </a:p>
          <a:p>
            <a:endParaRPr lang="en-US" sz="1800" dirty="0" smtClean="0"/>
          </a:p>
          <a:p>
            <a:pPr>
              <a:buNone/>
            </a:pPr>
            <a:r>
              <a:rPr lang="pt-BR" sz="1800" dirty="0" smtClean="0"/>
              <a:t>?- delete(a, [a,b,a,c,a],L).</a:t>
            </a:r>
          </a:p>
          <a:p>
            <a:pPr>
              <a:buNone/>
            </a:pPr>
            <a:r>
              <a:rPr lang="pt-BR" sz="1800" dirty="0" smtClean="0"/>
              <a:t>L = [b,a,c,a] ? ;</a:t>
            </a:r>
          </a:p>
          <a:p>
            <a:pPr>
              <a:buNone/>
            </a:pPr>
            <a:r>
              <a:rPr lang="pt-BR" sz="1800" dirty="0" smtClean="0"/>
              <a:t>L = [a,b,c,a] ? ;</a:t>
            </a:r>
          </a:p>
          <a:p>
            <a:pPr>
              <a:buNone/>
            </a:pPr>
            <a:r>
              <a:rPr lang="pt-BR" sz="1800" dirty="0" smtClean="0"/>
              <a:t>L = [a,b,a,c] ? ;</a:t>
            </a:r>
          </a:p>
          <a:p>
            <a:pPr>
              <a:buNone/>
            </a:pPr>
            <a:r>
              <a:rPr lang="pt-BR" sz="1800" dirty="0" smtClean="0"/>
              <a:t>L = [a,b,a,c,a] ? 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?- once( </a:t>
            </a:r>
            <a:r>
              <a:rPr lang="pt-BR" sz="1800" dirty="0" smtClean="0"/>
              <a:t>delete(a, [a,b,a,c,a],L) ).</a:t>
            </a:r>
          </a:p>
          <a:p>
            <a:pPr>
              <a:buNone/>
            </a:pPr>
            <a:r>
              <a:rPr lang="en-US" sz="1800" dirty="0" smtClean="0"/>
              <a:t>L = [</a:t>
            </a:r>
            <a:r>
              <a:rPr lang="en-US" sz="1800" dirty="0" err="1" smtClean="0"/>
              <a:t>b,a,c,a</a:t>
            </a:r>
            <a:r>
              <a:rPr lang="en-US" sz="1800" dirty="0" smtClean="0"/>
              <a:t>] ? ;</a:t>
            </a:r>
          </a:p>
          <a:p>
            <a:pPr>
              <a:buNone/>
            </a:pPr>
            <a:r>
              <a:rPr lang="en-US" sz="1800" dirty="0" smtClean="0"/>
              <a:t>no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6D9AFE-BD36-44A8-9F26-0FF36DF083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Cut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The </a:t>
            </a:r>
            <a:r>
              <a:rPr lang="en-US" dirty="0"/>
              <a:t>cut, 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89050"/>
            <a:ext cx="8001000" cy="4953000"/>
          </a:xfrm>
        </p:spPr>
        <p:txBody>
          <a:bodyPr/>
          <a:lstStyle/>
          <a:p>
            <a:pPr marL="342175" indent="-342175">
              <a:defRPr/>
            </a:pPr>
            <a:r>
              <a:rPr lang="en-US" sz="1800" dirty="0"/>
              <a:t>The cut takes the form of a goal in a clause.</a:t>
            </a:r>
          </a:p>
          <a:p>
            <a:pPr marL="741382" lvl="1" indent="-285148">
              <a:defRPr/>
            </a:pPr>
            <a:r>
              <a:rPr lang="en-US" sz="1600" dirty="0" smtClean="0"/>
              <a:t>Should use only </a:t>
            </a:r>
            <a:r>
              <a:rPr lang="en-US" sz="1600" dirty="0"/>
              <a:t>one cut per clause.</a:t>
            </a:r>
          </a:p>
          <a:p>
            <a:pPr marL="741382" lvl="1" indent="-285148">
              <a:defRPr/>
            </a:pPr>
            <a:r>
              <a:rPr lang="en-US" sz="1600" dirty="0"/>
              <a:t>A predicate can have one or more clauses with cuts</a:t>
            </a:r>
            <a:r>
              <a:rPr lang="en-US" sz="1600" dirty="0" smtClean="0"/>
              <a:t>.</a:t>
            </a:r>
          </a:p>
          <a:p>
            <a:pPr marL="741382" lvl="1" indent="-285148">
              <a:defRPr/>
            </a:pPr>
            <a:endParaRPr lang="en-US" sz="1600" dirty="0"/>
          </a:p>
          <a:p>
            <a:pPr marL="342175" indent="-342175">
              <a:buNone/>
              <a:defRPr/>
            </a:pPr>
            <a:r>
              <a:rPr lang="en-US" sz="2400" u="sng" dirty="0"/>
              <a:t>Scheme</a:t>
            </a:r>
            <a:r>
              <a:rPr lang="en-US" sz="1800" dirty="0" smtClean="0"/>
              <a:t>:</a:t>
            </a:r>
            <a:endParaRPr lang="en-US" sz="1800" dirty="0"/>
          </a:p>
          <a:p>
            <a:pPr marL="342175" indent="-342175">
              <a:buFontTx/>
              <a:buNone/>
              <a:defRPr/>
            </a:pPr>
            <a:r>
              <a:rPr lang="en-US" sz="1800" dirty="0"/>
              <a:t>1. all the clauses before the first clause with a cut are executed with normal  backtracking.</a:t>
            </a:r>
          </a:p>
          <a:p>
            <a:pPr marL="342175" indent="-342175">
              <a:buFontTx/>
              <a:buNone/>
              <a:defRPr/>
            </a:pPr>
            <a:endParaRPr lang="en-US" sz="1800" dirty="0"/>
          </a:p>
          <a:p>
            <a:pPr marL="342175" indent="-342175">
              <a:buFontTx/>
              <a:buNone/>
              <a:defRPr/>
            </a:pPr>
            <a:r>
              <a:rPr lang="en-US" sz="1800" dirty="0"/>
              <a:t>2.  if the goals before the cut </a:t>
            </a:r>
            <a:r>
              <a:rPr lang="en-US" sz="1800" dirty="0" smtClean="0"/>
              <a:t>fail, </a:t>
            </a:r>
            <a:r>
              <a:rPr lang="en-US" sz="1800" dirty="0"/>
              <a:t>the cut does not activate, </a:t>
            </a:r>
            <a:r>
              <a:rPr lang="en-US" sz="1800" dirty="0" smtClean="0"/>
              <a:t>and </a:t>
            </a:r>
            <a:r>
              <a:rPr lang="en-US" sz="1800" dirty="0"/>
              <a:t>the subsequent clause is used, as normal.</a:t>
            </a:r>
          </a:p>
          <a:p>
            <a:pPr marL="741382" lvl="1" indent="-285148">
              <a:buFontTx/>
              <a:buNone/>
              <a:defRPr/>
            </a:pPr>
            <a:endParaRPr lang="en-US" sz="1400" dirty="0"/>
          </a:p>
          <a:p>
            <a:pPr marL="342175" indent="-342175">
              <a:buFontTx/>
              <a:buNone/>
              <a:defRPr/>
            </a:pPr>
            <a:r>
              <a:rPr lang="en-US" sz="1800" dirty="0"/>
              <a:t>3. if the goals before the cut succeed, the cut activates:</a:t>
            </a:r>
          </a:p>
          <a:p>
            <a:pPr marL="741382" lvl="1" indent="-285148">
              <a:buFontTx/>
              <a:buNone/>
              <a:defRPr/>
            </a:pPr>
            <a:r>
              <a:rPr lang="en-US" sz="1600" dirty="0"/>
              <a:t>a) backtracking back to goals before the cut cannot occur</a:t>
            </a:r>
          </a:p>
          <a:p>
            <a:pPr marL="741382" lvl="1" indent="-285148">
              <a:buFontTx/>
              <a:buNone/>
              <a:defRPr/>
            </a:pPr>
            <a:r>
              <a:rPr lang="en-US" sz="1600" dirty="0"/>
              <a:t>b) backtracking to subsequent clauses after the one with the cut cannot occur  --&gt; that clause with the activated cut is “committed”</a:t>
            </a:r>
          </a:p>
          <a:p>
            <a:pPr marL="741382" lvl="1" indent="-285148">
              <a:buFontTx/>
              <a:buNone/>
              <a:defRPr/>
            </a:pPr>
            <a:r>
              <a:rPr lang="en-US" sz="1600" dirty="0"/>
              <a:t>c) the goals after the cut are executed with normal backtracking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D6B63A-D55B-441D-BACA-1B74EFDECFD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COSC 2P93 Prolog: Cut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1574152905</TotalTime>
  <Pages>11</Pages>
  <Words>1289</Words>
  <Application>Microsoft Office PowerPoint</Application>
  <PresentationFormat>Custom</PresentationFormat>
  <Paragraphs>314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Stream</vt:lpstr>
      <vt:lpstr>Prolog OR (disjunction)</vt:lpstr>
      <vt:lpstr>Be careful with “;”!</vt:lpstr>
      <vt:lpstr>Controlling Prolog execution</vt:lpstr>
      <vt:lpstr>1. If-then-else</vt:lpstr>
      <vt:lpstr>Example If-then-else</vt:lpstr>
      <vt:lpstr>Example if-then-else</vt:lpstr>
      <vt:lpstr>2. once</vt:lpstr>
      <vt:lpstr>Example of once/1</vt:lpstr>
      <vt:lpstr>3. The cut, !</vt:lpstr>
      <vt:lpstr>The cut - example</vt:lpstr>
      <vt:lpstr>Green and red cuts</vt:lpstr>
      <vt:lpstr>Example: green cut</vt:lpstr>
      <vt:lpstr>Green cut</vt:lpstr>
      <vt:lpstr>Example: red cut</vt:lpstr>
      <vt:lpstr>Red cut</vt:lpstr>
      <vt:lpstr>Implementation: If-then-else</vt:lpstr>
      <vt:lpstr>Implementation: once/1</vt:lpstr>
      <vt:lpstr>More cut examples</vt:lpstr>
      <vt:lpstr>Cut examples</vt:lpstr>
      <vt:lpstr>Take out the cut...</vt:lpstr>
      <vt:lpstr>Cuts</vt:lpstr>
      <vt:lpstr>Cuts</vt:lpstr>
      <vt:lpstr>When to use cuts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Pruning the computation tree:  the cut  !</dc:title>
  <dc:creator>Brian Ross</dc:creator>
  <cp:lastModifiedBy>Brian Ross</cp:lastModifiedBy>
  <cp:revision>33</cp:revision>
  <cp:lastPrinted>2001-02-26T16:19:01Z</cp:lastPrinted>
  <dcterms:created xsi:type="dcterms:W3CDTF">1997-03-02T23:23:16Z</dcterms:created>
  <dcterms:modified xsi:type="dcterms:W3CDTF">2013-02-11T15:35:02Z</dcterms:modified>
</cp:coreProperties>
</file>