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0" r:id="rId2"/>
    <p:sldId id="275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4" r:id="rId14"/>
    <p:sldId id="271" r:id="rId15"/>
    <p:sldId id="272" r:id="rId16"/>
    <p:sldId id="273" r:id="rId17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68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7" tIns="45632" rIns="91267" bIns="4563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65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7" tIns="45632" rIns="91267" bIns="456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65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65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65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65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65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65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65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655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655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7" tIns="45632" rIns="91267" bIns="456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7" tIns="45632" rIns="91267" bIns="4563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65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: Extralogical Prolog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40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67" tIns="45632" rIns="91267" bIns="45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33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65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98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5314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245" indent="-342245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534" indent="-28520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0821" indent="-228162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148" indent="-228162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3477" indent="-228162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9805" indent="-228162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6135" indent="-228162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2462" indent="-228162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8790" indent="-228162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30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55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5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4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2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69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297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27" algn="l" defTabSz="9126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Pure Prolog vs. Extralogical Prolog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P</a:t>
            </a:r>
            <a:r>
              <a:rPr lang="en-US" sz="2000" dirty="0" smtClean="0"/>
              <a:t>ure </a:t>
            </a:r>
            <a:r>
              <a:rPr lang="en-US" sz="2000" dirty="0"/>
              <a:t>Prolog programs can be interpreted as logical statements about what they </a:t>
            </a:r>
            <a:r>
              <a:rPr lang="en-US" sz="2000" dirty="0" smtClean="0"/>
              <a:t>compute.</a:t>
            </a:r>
            <a:endParaRPr lang="en-US" sz="2000" dirty="0"/>
          </a:p>
          <a:p>
            <a:pPr lvl="1"/>
            <a:r>
              <a:rPr lang="en-US" sz="1800" dirty="0"/>
              <a:t>they are self-describing! You can read them at a high-level.</a:t>
            </a:r>
          </a:p>
          <a:p>
            <a:pPr lvl="1"/>
            <a:r>
              <a:rPr lang="en-US" sz="1800" dirty="0"/>
              <a:t>term for such programs: </a:t>
            </a:r>
            <a:r>
              <a:rPr lang="en-US" sz="1800" u="sng" dirty="0" smtClean="0"/>
              <a:t>declarative</a:t>
            </a:r>
          </a:p>
          <a:p>
            <a:pPr lvl="1"/>
            <a:r>
              <a:rPr lang="en-US" sz="1800" i="1" dirty="0" smtClean="0"/>
              <a:t>(Well, this is an ideal... not always true!)</a:t>
            </a:r>
            <a:endParaRPr lang="en-US" sz="1800" i="1" dirty="0"/>
          </a:p>
          <a:p>
            <a:r>
              <a:rPr lang="en-US" sz="2000" dirty="0"/>
              <a:t>However, real-world requirements mean we have to use non-logical operations in Prolog programs in order for them to be </a:t>
            </a:r>
            <a:r>
              <a:rPr lang="en-US" sz="2000" dirty="0" smtClean="0"/>
              <a:t>practical.</a:t>
            </a:r>
            <a:endParaRPr lang="en-US" sz="2000" dirty="0"/>
          </a:p>
          <a:p>
            <a:pPr lvl="1">
              <a:buFontTx/>
              <a:buNone/>
            </a:pPr>
            <a:r>
              <a:rPr lang="en-US" sz="1800" dirty="0"/>
              <a:t>(a) input/output: reading from user, writing to screens, file I/O, ...</a:t>
            </a:r>
          </a:p>
          <a:p>
            <a:pPr lvl="1">
              <a:buFontTx/>
              <a:buNone/>
            </a:pPr>
            <a:r>
              <a:rPr lang="en-US" sz="1800" dirty="0"/>
              <a:t>(b) control: making execution more efficient</a:t>
            </a:r>
          </a:p>
          <a:p>
            <a:pPr lvl="1">
              <a:buFontTx/>
              <a:buNone/>
            </a:pPr>
            <a:r>
              <a:rPr lang="en-US" sz="1800" dirty="0"/>
              <a:t>(c) low-level operations: inspecting the construction of constants, structures,...</a:t>
            </a:r>
          </a:p>
          <a:p>
            <a:pPr lvl="1">
              <a:buFontTx/>
              <a:buNone/>
            </a:pPr>
            <a:r>
              <a:rPr lang="en-US" sz="1800" dirty="0"/>
              <a:t>(d) database operations: creating, deleting, altering program clauses</a:t>
            </a:r>
          </a:p>
          <a:p>
            <a:pPr lvl="1">
              <a:buFontTx/>
              <a:buNone/>
            </a:pPr>
            <a:r>
              <a:rPr lang="en-US" sz="1800" dirty="0"/>
              <a:t>(e) plus other advanced tools</a:t>
            </a:r>
          </a:p>
          <a:p>
            <a:r>
              <a:rPr lang="en-US" sz="2000" dirty="0"/>
              <a:t>Unfortunately, these practical needs usually have no direct logical meaning like pure Prolog programs.</a:t>
            </a:r>
          </a:p>
          <a:p>
            <a:pPr lvl="1"/>
            <a:r>
              <a:rPr lang="en-US" sz="1800" dirty="0"/>
              <a:t>Their inclusion therefore ruins our logical </a:t>
            </a:r>
            <a:r>
              <a:rPr lang="en-US" sz="1800" dirty="0" smtClean="0"/>
              <a:t>interpretation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Prolog </a:t>
            </a:r>
            <a:r>
              <a:rPr lang="en-US" dirty="0"/>
              <a:t>Input &amp; Output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001000" cy="4953000"/>
          </a:xfrm>
          <a:noFill/>
          <a:ln/>
        </p:spPr>
        <p:txBody>
          <a:bodyPr/>
          <a:lstStyle/>
          <a:p>
            <a:r>
              <a:rPr lang="en-US" sz="2000" dirty="0"/>
              <a:t>Writing terms: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      write(X)  - writes the term X to screen</a:t>
            </a:r>
          </a:p>
          <a:p>
            <a:pPr>
              <a:buFontTx/>
              <a:buNone/>
            </a:pPr>
            <a:r>
              <a:rPr lang="en-US" sz="2000" dirty="0"/>
              <a:t>                       upon backtracking, write will fail</a:t>
            </a:r>
          </a:p>
          <a:p>
            <a:pPr>
              <a:buFontTx/>
              <a:buNone/>
            </a:pPr>
            <a:r>
              <a:rPr lang="en-US" sz="2000" dirty="0"/>
              <a:t>      </a:t>
            </a:r>
            <a:r>
              <a:rPr lang="en-US" sz="2000" dirty="0" err="1"/>
              <a:t>nl</a:t>
            </a:r>
            <a:r>
              <a:rPr lang="en-US" sz="2000" dirty="0"/>
              <a:t>  - write a newline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1400" dirty="0" err="1"/>
              <a:t>eg</a:t>
            </a:r>
            <a:r>
              <a:rPr lang="en-US" sz="1400" dirty="0"/>
              <a:t>.  simple debugging: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1400" dirty="0" err="1"/>
              <a:t>make_list</a:t>
            </a:r>
            <a:r>
              <a:rPr lang="en-US" sz="1400" dirty="0"/>
              <a:t>(N, [ ]) :- N =&lt; 0, write(first),write(N),</a:t>
            </a:r>
            <a:r>
              <a:rPr lang="en-US" sz="1400" dirty="0" err="1"/>
              <a:t>nl</a:t>
            </a:r>
            <a:r>
              <a:rPr lang="en-US" sz="1400" dirty="0"/>
              <a:t>.</a:t>
            </a:r>
          </a:p>
          <a:p>
            <a:pPr>
              <a:buFontTx/>
              <a:buNone/>
            </a:pPr>
            <a:r>
              <a:rPr lang="en-US" sz="1400" dirty="0" err="1"/>
              <a:t>make_list</a:t>
            </a:r>
            <a:r>
              <a:rPr lang="en-US" sz="1400" dirty="0"/>
              <a:t>(N, [N | Rest]) :-</a:t>
            </a:r>
          </a:p>
          <a:p>
            <a:pPr>
              <a:buFontTx/>
              <a:buNone/>
            </a:pPr>
            <a:r>
              <a:rPr lang="en-US" sz="1400" dirty="0"/>
              <a:t>     N &gt; 0,</a:t>
            </a:r>
          </a:p>
          <a:p>
            <a:pPr>
              <a:buFontTx/>
              <a:buNone/>
            </a:pPr>
            <a:r>
              <a:rPr lang="en-US" sz="1400" dirty="0"/>
              <a:t>     write(second), write(N),</a:t>
            </a:r>
          </a:p>
          <a:p>
            <a:pPr>
              <a:buFontTx/>
              <a:buNone/>
            </a:pPr>
            <a:r>
              <a:rPr lang="en-US" sz="1400" dirty="0"/>
              <a:t>     N2 is N - 1,</a:t>
            </a:r>
          </a:p>
          <a:p>
            <a:pPr>
              <a:buFontTx/>
              <a:buNone/>
            </a:pPr>
            <a:r>
              <a:rPr lang="en-US" sz="1400" dirty="0"/>
              <a:t>     </a:t>
            </a:r>
            <a:r>
              <a:rPr lang="en-US" sz="1400" dirty="0" err="1"/>
              <a:t>make_list</a:t>
            </a:r>
            <a:r>
              <a:rPr lang="en-US" sz="1400" dirty="0"/>
              <a:t>(N2, Rest),</a:t>
            </a:r>
          </a:p>
          <a:p>
            <a:pPr>
              <a:buFontTx/>
              <a:buNone/>
            </a:pPr>
            <a:r>
              <a:rPr lang="en-US" sz="1400" dirty="0"/>
              <a:t>     write(second),write(‘finished </a:t>
            </a:r>
            <a:r>
              <a:rPr lang="en-US" sz="1400" dirty="0" err="1"/>
              <a:t>make_list</a:t>
            </a:r>
            <a:r>
              <a:rPr lang="en-US" sz="1400" dirty="0"/>
              <a:t>!’),</a:t>
            </a:r>
            <a:r>
              <a:rPr lang="en-US" sz="1400" dirty="0" err="1"/>
              <a:t>nl</a:t>
            </a:r>
            <a:r>
              <a:rPr lang="en-US" sz="1400" dirty="0"/>
              <a:t>.</a:t>
            </a:r>
          </a:p>
          <a:p>
            <a:pPr>
              <a:buFontTx/>
              <a:buNone/>
            </a:pPr>
            <a:endParaRPr lang="en-US" sz="1400" dirty="0"/>
          </a:p>
          <a:p>
            <a:r>
              <a:rPr lang="en-US" sz="2000" dirty="0"/>
              <a:t>Note: ‘finish </a:t>
            </a:r>
            <a:r>
              <a:rPr lang="en-US" sz="2000" dirty="0" err="1"/>
              <a:t>make_list</a:t>
            </a:r>
            <a:r>
              <a:rPr lang="en-US" sz="2000" dirty="0"/>
              <a:t>!’ is one constant; need single quotes!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I/O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 err="1"/>
              <a:t>eg</a:t>
            </a:r>
            <a:r>
              <a:rPr lang="en-US" sz="2000" dirty="0"/>
              <a:t>. write out all the parent clauses to the screen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1400" dirty="0" err="1"/>
              <a:t>write_parent</a:t>
            </a:r>
            <a:r>
              <a:rPr lang="en-US" sz="1400" dirty="0"/>
              <a:t> :-  </a:t>
            </a:r>
          </a:p>
          <a:p>
            <a:pPr>
              <a:buFontTx/>
              <a:buNone/>
            </a:pPr>
            <a:r>
              <a:rPr lang="en-US" sz="1400" dirty="0"/>
              <a:t>      clause(parent(X,Y), B),</a:t>
            </a:r>
          </a:p>
          <a:p>
            <a:pPr>
              <a:buFontTx/>
              <a:buNone/>
            </a:pPr>
            <a:r>
              <a:rPr lang="en-US" sz="1400" dirty="0"/>
              <a:t>      write(parent(X,Y)),  write(‘:-’), write(B), write(‘.’), </a:t>
            </a:r>
            <a:r>
              <a:rPr lang="en-US" sz="1400" dirty="0" err="1"/>
              <a:t>nl</a:t>
            </a:r>
            <a:r>
              <a:rPr lang="en-US" sz="1400" dirty="0"/>
              <a:t>,</a:t>
            </a:r>
          </a:p>
          <a:p>
            <a:pPr>
              <a:buFontTx/>
              <a:buNone/>
            </a:pPr>
            <a:r>
              <a:rPr lang="en-US" sz="1400" dirty="0"/>
              <a:t>      fail.</a:t>
            </a:r>
          </a:p>
          <a:p>
            <a:pPr>
              <a:buFontTx/>
              <a:buNone/>
            </a:pPr>
            <a:r>
              <a:rPr lang="en-US" sz="1400" dirty="0" err="1"/>
              <a:t>write_parent</a:t>
            </a:r>
            <a:r>
              <a:rPr lang="en-US" sz="1400" dirty="0"/>
              <a:t>.     %  when clause above finally finishes, this will let </a:t>
            </a:r>
            <a:r>
              <a:rPr lang="en-US" sz="1400" dirty="0" err="1"/>
              <a:t>write_parent</a:t>
            </a:r>
            <a:endParaRPr lang="en-US" sz="1400" dirty="0"/>
          </a:p>
          <a:p>
            <a:pPr>
              <a:buFontTx/>
              <a:buNone/>
            </a:pPr>
            <a:r>
              <a:rPr lang="en-US" sz="1400" dirty="0"/>
              <a:t>                             %  gracefully succeed (rather than fail)</a:t>
            </a:r>
          </a:p>
          <a:p>
            <a:pPr>
              <a:buFontTx/>
              <a:buNone/>
            </a:pPr>
            <a:endParaRPr lang="en-US" sz="1400" dirty="0"/>
          </a:p>
          <a:p>
            <a:r>
              <a:rPr lang="en-US" sz="2000" dirty="0"/>
              <a:t>This is a </a:t>
            </a:r>
            <a:r>
              <a:rPr lang="en-US" sz="2000" u="sng" dirty="0"/>
              <a:t>failure-driven loop.</a:t>
            </a:r>
          </a:p>
          <a:p>
            <a:r>
              <a:rPr lang="en-US" sz="2000" dirty="0"/>
              <a:t>fail: always fails!   (a </a:t>
            </a:r>
            <a:r>
              <a:rPr lang="en-US" sz="2000" dirty="0" err="1"/>
              <a:t>builtin</a:t>
            </a:r>
            <a:r>
              <a:rPr lang="en-US" sz="2000" dirty="0"/>
              <a:t> clause that isn’t defined anywhere)</a:t>
            </a:r>
          </a:p>
          <a:p>
            <a:r>
              <a:rPr lang="en-US" sz="2000" dirty="0"/>
              <a:t>Improvements we can make:</a:t>
            </a:r>
          </a:p>
          <a:p>
            <a:pPr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r>
              <a:rPr lang="en-US" sz="1800" dirty="0"/>
              <a:t>1. facts are </a:t>
            </a:r>
            <a:r>
              <a:rPr lang="en-US" sz="1800" dirty="0" smtClean="0"/>
              <a:t>printed strangely:     </a:t>
            </a:r>
            <a:r>
              <a:rPr lang="en-US" sz="1800" dirty="0"/>
              <a:t>parent(bob, bill) :- true.</a:t>
            </a:r>
          </a:p>
          <a:p>
            <a:pPr lvl="1">
              <a:buFontTx/>
              <a:buNone/>
            </a:pPr>
            <a:r>
              <a:rPr lang="en-US" sz="1800" dirty="0"/>
              <a:t>2. tedious to write things term by term</a:t>
            </a:r>
          </a:p>
          <a:p>
            <a:pPr lvl="1">
              <a:buFontTx/>
              <a:buNone/>
            </a:pPr>
            <a:r>
              <a:rPr lang="en-US" sz="1800" dirty="0"/>
              <a:t>3. would be nice to make this more general, and not specific to parent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Improved write_clauses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9842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600" dirty="0"/>
              <a:t>?- dynamic </a:t>
            </a:r>
            <a:r>
              <a:rPr lang="en-US" sz="1600" dirty="0" err="1"/>
              <a:t>write_list</a:t>
            </a:r>
            <a:r>
              <a:rPr lang="en-US" sz="1600" dirty="0"/>
              <a:t>/1. 	% to use as example clause</a:t>
            </a:r>
          </a:p>
          <a:p>
            <a:endParaRPr lang="en-US" sz="1600" dirty="0"/>
          </a:p>
          <a:p>
            <a:pPr>
              <a:buFontTx/>
              <a:buNone/>
            </a:pPr>
            <a:r>
              <a:rPr lang="en-US" sz="1600" dirty="0" err="1"/>
              <a:t>write_clauses</a:t>
            </a:r>
            <a:r>
              <a:rPr lang="en-US" sz="1600" dirty="0"/>
              <a:t>(P) :-</a:t>
            </a:r>
          </a:p>
          <a:p>
            <a:pPr>
              <a:buFontTx/>
              <a:buNone/>
            </a:pPr>
            <a:r>
              <a:rPr lang="en-US" sz="1600" dirty="0"/>
              <a:t>   </a:t>
            </a:r>
            <a:r>
              <a:rPr lang="en-US" sz="1600" dirty="0" smtClean="0"/>
              <a:t>	 </a:t>
            </a:r>
            <a:r>
              <a:rPr lang="en-US" sz="1600" dirty="0"/>
              <a:t>clause(P, B),</a:t>
            </a:r>
          </a:p>
          <a:p>
            <a:pPr>
              <a:buFontTx/>
              <a:buNone/>
            </a:pPr>
            <a:r>
              <a:rPr lang="en-US" sz="1600" dirty="0"/>
              <a:t>   </a:t>
            </a:r>
            <a:r>
              <a:rPr lang="en-US" sz="1600" dirty="0" smtClean="0"/>
              <a:t>	 </a:t>
            </a:r>
            <a:r>
              <a:rPr lang="en-US" sz="1600" dirty="0" err="1"/>
              <a:t>write_one_clause</a:t>
            </a:r>
            <a:r>
              <a:rPr lang="en-US" sz="1600" dirty="0"/>
              <a:t>(P,B),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smtClean="0"/>
              <a:t>	fail</a:t>
            </a:r>
            <a:r>
              <a:rPr lang="en-US" sz="1600" dirty="0"/>
              <a:t>.</a:t>
            </a:r>
          </a:p>
          <a:p>
            <a:pPr>
              <a:buFontTx/>
              <a:buNone/>
            </a:pPr>
            <a:r>
              <a:rPr lang="en-US" sz="1600" dirty="0" err="1"/>
              <a:t>write_clauses</a:t>
            </a:r>
            <a:r>
              <a:rPr lang="en-US" sz="1600" dirty="0"/>
              <a:t>(_).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 err="1"/>
              <a:t>write_one_clause</a:t>
            </a:r>
            <a:r>
              <a:rPr lang="en-US" sz="1600" dirty="0"/>
              <a:t>(P, true) :-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smtClean="0"/>
              <a:t>	</a:t>
            </a:r>
            <a:r>
              <a:rPr lang="en-US" sz="1600" dirty="0" err="1" smtClean="0"/>
              <a:t>write_list</a:t>
            </a:r>
            <a:r>
              <a:rPr lang="en-US" sz="1600" dirty="0"/>
              <a:t>([P,  '.', </a:t>
            </a:r>
            <a:r>
              <a:rPr lang="en-US" sz="1600" dirty="0" err="1"/>
              <a:t>nl</a:t>
            </a:r>
            <a:r>
              <a:rPr lang="en-US" sz="1600" dirty="0"/>
              <a:t>]).</a:t>
            </a:r>
          </a:p>
          <a:p>
            <a:pPr>
              <a:buFontTx/>
              <a:buNone/>
            </a:pPr>
            <a:r>
              <a:rPr lang="en-US" sz="1600" dirty="0" err="1"/>
              <a:t>write_one_clause</a:t>
            </a:r>
            <a:r>
              <a:rPr lang="en-US" sz="1600" dirty="0"/>
              <a:t>(P, B) :-</a:t>
            </a:r>
          </a:p>
          <a:p>
            <a:pPr>
              <a:buFontTx/>
              <a:buNone/>
            </a:pPr>
            <a:r>
              <a:rPr lang="en-US" sz="1600" dirty="0"/>
              <a:t>   </a:t>
            </a:r>
            <a:r>
              <a:rPr lang="en-US" sz="1600" dirty="0" smtClean="0"/>
              <a:t>	 </a:t>
            </a:r>
            <a:r>
              <a:rPr lang="en-US" sz="1600" dirty="0"/>
              <a:t>\+ (B == true),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smtClean="0"/>
              <a:t>	</a:t>
            </a:r>
            <a:r>
              <a:rPr lang="en-US" sz="1600" dirty="0" err="1" smtClean="0"/>
              <a:t>write_list</a:t>
            </a:r>
            <a:r>
              <a:rPr lang="en-US" sz="1600" dirty="0"/>
              <a:t>([P,  ':-', </a:t>
            </a:r>
            <a:r>
              <a:rPr lang="en-US" sz="1600" dirty="0" err="1"/>
              <a:t>nl</a:t>
            </a:r>
            <a:r>
              <a:rPr lang="en-US" sz="1600" dirty="0"/>
              <a:t>, tab(5), B, '.', </a:t>
            </a:r>
            <a:r>
              <a:rPr lang="en-US" sz="1600" dirty="0" err="1"/>
              <a:t>nl</a:t>
            </a:r>
            <a:r>
              <a:rPr lang="en-US" sz="1600" dirty="0"/>
              <a:t>]).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 err="1"/>
              <a:t>write_list</a:t>
            </a:r>
            <a:r>
              <a:rPr lang="en-US" sz="1600" dirty="0"/>
              <a:t>([]).</a:t>
            </a:r>
          </a:p>
          <a:p>
            <a:pPr>
              <a:buFontTx/>
              <a:buNone/>
            </a:pPr>
            <a:r>
              <a:rPr lang="en-US" sz="1600" dirty="0" err="1"/>
              <a:t>write_list</a:t>
            </a:r>
            <a:r>
              <a:rPr lang="en-US" sz="1600" dirty="0"/>
              <a:t>([</a:t>
            </a:r>
            <a:r>
              <a:rPr lang="en-US" sz="1600" dirty="0" err="1"/>
              <a:t>nl|R</a:t>
            </a:r>
            <a:r>
              <a:rPr lang="en-US" sz="1600" dirty="0"/>
              <a:t>]) :- </a:t>
            </a:r>
            <a:r>
              <a:rPr lang="en-US" sz="1600" dirty="0" err="1"/>
              <a:t>nl</a:t>
            </a:r>
            <a:r>
              <a:rPr lang="en-US" sz="1600" dirty="0"/>
              <a:t>, </a:t>
            </a:r>
            <a:r>
              <a:rPr lang="en-US" sz="1600" dirty="0" err="1"/>
              <a:t>write_list</a:t>
            </a:r>
            <a:r>
              <a:rPr lang="en-US" sz="1600" dirty="0"/>
              <a:t>(R).</a:t>
            </a:r>
          </a:p>
          <a:p>
            <a:pPr>
              <a:buFontTx/>
              <a:buNone/>
            </a:pPr>
            <a:r>
              <a:rPr lang="en-US" sz="1600" dirty="0" err="1"/>
              <a:t>write_list</a:t>
            </a:r>
            <a:r>
              <a:rPr lang="en-US" sz="1600" dirty="0"/>
              <a:t>([tab(N)|R]) :- tab(N), </a:t>
            </a:r>
            <a:r>
              <a:rPr lang="en-US" sz="1600" dirty="0" err="1"/>
              <a:t>write_list</a:t>
            </a:r>
            <a:r>
              <a:rPr lang="en-US" sz="1600" dirty="0"/>
              <a:t>(R).</a:t>
            </a:r>
          </a:p>
          <a:p>
            <a:pPr>
              <a:buFontTx/>
              <a:buNone/>
            </a:pPr>
            <a:r>
              <a:rPr lang="en-US" sz="1600" dirty="0" err="1"/>
              <a:t>write_list</a:t>
            </a:r>
            <a:r>
              <a:rPr lang="en-US" sz="1600" dirty="0"/>
              <a:t>([T|R]) :- \+ (T=</a:t>
            </a:r>
            <a:r>
              <a:rPr lang="en-US" sz="1600" dirty="0" err="1"/>
              <a:t>nl</a:t>
            </a:r>
            <a:r>
              <a:rPr lang="en-US" sz="1600" dirty="0"/>
              <a:t>; T=tab(_)), write(T), </a:t>
            </a:r>
            <a:r>
              <a:rPr lang="en-US" sz="1600" dirty="0" err="1"/>
              <a:t>write_list</a:t>
            </a:r>
            <a:r>
              <a:rPr lang="en-US" sz="1600" dirty="0"/>
              <a:t>(R).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050" y="1593850"/>
            <a:ext cx="5562600" cy="451758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tab(0).</a:t>
            </a:r>
          </a:p>
          <a:p>
            <a:pPr>
              <a:buNone/>
            </a:pPr>
            <a:r>
              <a:rPr lang="en-US" dirty="0" smtClean="0"/>
              <a:t>tab(K) :-</a:t>
            </a:r>
          </a:p>
          <a:p>
            <a:pPr>
              <a:buNone/>
            </a:pPr>
            <a:r>
              <a:rPr lang="en-US" dirty="0" smtClean="0"/>
              <a:t>        K &gt; 0,</a:t>
            </a:r>
          </a:p>
          <a:p>
            <a:pPr>
              <a:buNone/>
            </a:pPr>
            <a:r>
              <a:rPr lang="en-US" dirty="0" smtClean="0"/>
              <a:t>        write(' '),</a:t>
            </a:r>
          </a:p>
          <a:p>
            <a:pPr>
              <a:buNone/>
            </a:pPr>
            <a:r>
              <a:rPr lang="en-US" dirty="0" smtClean="0"/>
              <a:t>        K2 is K-1,</a:t>
            </a:r>
          </a:p>
          <a:p>
            <a:pPr>
              <a:buNone/>
            </a:pPr>
            <a:r>
              <a:rPr lang="en-US" dirty="0" smtClean="0"/>
              <a:t>        tab(K2).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Other I/O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read(X) - reads next term from input stream</a:t>
            </a:r>
          </a:p>
          <a:p>
            <a:pPr lvl="1"/>
            <a:r>
              <a:rPr lang="en-US" dirty="0"/>
              <a:t>input terminated by ‘.’</a:t>
            </a:r>
          </a:p>
          <a:p>
            <a:pPr lvl="1"/>
            <a:r>
              <a:rPr lang="en-US" dirty="0"/>
              <a:t>fails upon backtracking</a:t>
            </a:r>
          </a:p>
          <a:p>
            <a:pPr lvl="1"/>
            <a:r>
              <a:rPr lang="en-US" dirty="0" smtClean="0"/>
              <a:t>Prolog </a:t>
            </a:r>
            <a:r>
              <a:rPr lang="en-US" dirty="0"/>
              <a:t>will try to unify user input with read argument; </a:t>
            </a:r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r>
              <a:rPr lang="en-US" dirty="0" err="1"/>
              <a:t>eg</a:t>
            </a:r>
            <a:r>
              <a:rPr lang="en-US" dirty="0"/>
              <a:t>.     p(X)  :- write(“What is your </a:t>
            </a:r>
            <a:r>
              <a:rPr lang="en-US" dirty="0" smtClean="0"/>
              <a:t>name?”), </a:t>
            </a:r>
            <a:r>
              <a:rPr lang="en-US" dirty="0"/>
              <a:t>read(X).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get(X) - read a single </a:t>
            </a:r>
            <a:r>
              <a:rPr lang="en-US" dirty="0" smtClean="0"/>
              <a:t>character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</a:t>
            </a:r>
            <a:r>
              <a:rPr lang="en-US" dirty="0" smtClean="0"/>
              <a:t> put(X</a:t>
            </a:r>
            <a:r>
              <a:rPr lang="en-US" dirty="0"/>
              <a:t>) - write a single </a:t>
            </a:r>
            <a:r>
              <a:rPr lang="en-US" dirty="0" smtClean="0"/>
              <a:t>character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...plus many more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File I/O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see (X) - opens input stream to come from file ‘X’</a:t>
            </a:r>
          </a:p>
          <a:p>
            <a:pPr lvl="1"/>
            <a:r>
              <a:rPr lang="en-US" sz="1800" dirty="0"/>
              <a:t>error if X </a:t>
            </a:r>
            <a:r>
              <a:rPr lang="en-US" sz="1800" dirty="0" err="1"/>
              <a:t>uninstantiated</a:t>
            </a:r>
            <a:r>
              <a:rPr lang="en-US" sz="1800" dirty="0"/>
              <a:t>, or file X doesn’t exist</a:t>
            </a:r>
          </a:p>
          <a:p>
            <a:pPr lvl="1"/>
            <a:r>
              <a:rPr lang="en-US" sz="1800" dirty="0"/>
              <a:t>default: ‘user’ (terminal keyboard, standard input)</a:t>
            </a:r>
          </a:p>
          <a:p>
            <a:pPr lvl="1"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2000" dirty="0"/>
              <a:t>seeing(X) - indicates where you are currently reading input from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seen  - closes input stream, resets input as ‘user’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tell(X) - opens file X as target for output stream</a:t>
            </a:r>
          </a:p>
          <a:p>
            <a:pPr lvl="1"/>
            <a:r>
              <a:rPr lang="en-US" sz="1800" dirty="0"/>
              <a:t>default: ‘user’</a:t>
            </a:r>
          </a:p>
          <a:p>
            <a:pPr lvl="1"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2000" dirty="0"/>
              <a:t>telling(X)  - where you are writing to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told - closes output stream, resets to ‘user’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file I/O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%  </a:t>
            </a:r>
            <a:r>
              <a:rPr lang="en-US" sz="2000" dirty="0" err="1"/>
              <a:t>write_to_file</a:t>
            </a:r>
            <a:r>
              <a:rPr lang="en-US" sz="2000" dirty="0"/>
              <a:t>(File, List):  writes entire List to File, one line per entry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err="1"/>
              <a:t>write_to_file</a:t>
            </a:r>
            <a:r>
              <a:rPr lang="en-US" sz="2000" dirty="0"/>
              <a:t>(File, List) :-</a:t>
            </a:r>
          </a:p>
          <a:p>
            <a:pPr>
              <a:buFontTx/>
              <a:buNone/>
            </a:pPr>
            <a:r>
              <a:rPr lang="en-US" sz="2000" dirty="0"/>
              <a:t>     telling(Old</a:t>
            </a:r>
            <a:r>
              <a:rPr lang="en-US" sz="2000" dirty="0" smtClean="0"/>
              <a:t>),  		% save old output stream name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     tell(File</a:t>
            </a:r>
            <a:r>
              <a:rPr lang="en-US" sz="2000" dirty="0" smtClean="0"/>
              <a:t>),		% open new output stream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    </a:t>
            </a:r>
            <a:r>
              <a:rPr lang="en-US" sz="2000" dirty="0" smtClean="0"/>
              <a:t> </a:t>
            </a:r>
            <a:r>
              <a:rPr lang="en-US" sz="2000" dirty="0" err="1" smtClean="0"/>
              <a:t>dump_list</a:t>
            </a:r>
            <a:r>
              <a:rPr lang="en-US" sz="2000" dirty="0" smtClean="0"/>
              <a:t>(List</a:t>
            </a:r>
            <a:r>
              <a:rPr lang="en-US" sz="2000" dirty="0"/>
              <a:t>),</a:t>
            </a:r>
          </a:p>
          <a:p>
            <a:pPr>
              <a:buFontTx/>
              <a:buNone/>
            </a:pPr>
            <a:r>
              <a:rPr lang="en-US" sz="2000" dirty="0"/>
              <a:t>    </a:t>
            </a:r>
            <a:r>
              <a:rPr lang="en-US" sz="2000" dirty="0" smtClean="0"/>
              <a:t> told</a:t>
            </a:r>
            <a:r>
              <a:rPr lang="en-US" sz="2000" dirty="0"/>
              <a:t>,</a:t>
            </a:r>
          </a:p>
          <a:p>
            <a:pPr>
              <a:buFontTx/>
              <a:buNone/>
            </a:pPr>
            <a:r>
              <a:rPr lang="en-US" sz="2000"/>
              <a:t>    </a:t>
            </a:r>
            <a:r>
              <a:rPr lang="en-US" sz="2000" smtClean="0"/>
              <a:t> </a:t>
            </a:r>
            <a:r>
              <a:rPr lang="en-US" sz="2000" smtClean="0"/>
              <a:t>tell(Old</a:t>
            </a:r>
            <a:r>
              <a:rPr lang="en-US" sz="2000" dirty="0"/>
              <a:t>).          </a:t>
            </a:r>
            <a:r>
              <a:rPr lang="en-US" sz="2000" dirty="0" smtClean="0"/>
              <a:t>	% </a:t>
            </a:r>
            <a:r>
              <a:rPr lang="en-US" sz="2000" dirty="0"/>
              <a:t>this resets output to previous </a:t>
            </a:r>
            <a:r>
              <a:rPr lang="en-US" sz="2000" dirty="0" smtClean="0"/>
              <a:t>destination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 err="1"/>
              <a:t>write_to_file</a:t>
            </a:r>
            <a:r>
              <a:rPr lang="en-US" sz="2000" dirty="0"/>
              <a:t>(File, _) :- write(‘unable to write to file ‘), write(File).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err="1"/>
              <a:t>dump_list</a:t>
            </a:r>
            <a:r>
              <a:rPr lang="en-US" sz="2000" dirty="0"/>
              <a:t>([ ]).</a:t>
            </a:r>
          </a:p>
          <a:p>
            <a:pPr>
              <a:buFontTx/>
              <a:buNone/>
            </a:pPr>
            <a:r>
              <a:rPr lang="en-US" sz="2000" dirty="0" err="1"/>
              <a:t>dump_list</a:t>
            </a:r>
            <a:r>
              <a:rPr lang="en-US" sz="2000" dirty="0"/>
              <a:t>([X| T]) :- write(X), </a:t>
            </a:r>
            <a:r>
              <a:rPr lang="en-US" sz="2000" dirty="0" err="1"/>
              <a:t>nl</a:t>
            </a:r>
            <a:r>
              <a:rPr lang="en-US" sz="2000" dirty="0"/>
              <a:t>, </a:t>
            </a:r>
            <a:r>
              <a:rPr lang="en-US" sz="2000" dirty="0" err="1"/>
              <a:t>dump_list</a:t>
            </a:r>
            <a:r>
              <a:rPr lang="en-US" sz="2000" dirty="0"/>
              <a:t>(T).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*** Rule of Thumb ***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00"/>
                </a:solidFill>
              </a:rPr>
              <a:t>Use declarative predicates when they are practical.</a:t>
            </a:r>
          </a:p>
          <a:p>
            <a:endParaRPr lang="en-US" dirty="0" smtClean="0"/>
          </a:p>
          <a:p>
            <a:r>
              <a:rPr lang="en-US" dirty="0" smtClean="0"/>
              <a:t>Practical can mean...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It’s possible to do what is required.</a:t>
            </a:r>
          </a:p>
          <a:p>
            <a:pPr lvl="1"/>
            <a:r>
              <a:rPr lang="en-US" dirty="0" smtClean="0"/>
              <a:t>Efficient (speed, resources).</a:t>
            </a:r>
          </a:p>
          <a:p>
            <a:pPr lvl="1"/>
            <a:r>
              <a:rPr lang="en-US" dirty="0" smtClean="0"/>
              <a:t>Small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listing, clause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218170" cy="4517582"/>
          </a:xfrm>
          <a:noFill/>
          <a:ln/>
        </p:spPr>
        <p:txBody>
          <a:bodyPr/>
          <a:lstStyle/>
          <a:p>
            <a:r>
              <a:rPr lang="en-US" sz="2000" dirty="0"/>
              <a:t>After you consult your program file(s), the clauses are asserted into the program </a:t>
            </a:r>
            <a:r>
              <a:rPr lang="en-US" sz="2000" dirty="0" smtClean="0"/>
              <a:t>database.</a:t>
            </a:r>
            <a:endParaRPr lang="en-US" sz="2000" dirty="0"/>
          </a:p>
          <a:p>
            <a:r>
              <a:rPr lang="en-US" sz="2000" dirty="0"/>
              <a:t>To look at the </a:t>
            </a:r>
            <a:r>
              <a:rPr lang="en-US" sz="2000" dirty="0" smtClean="0"/>
              <a:t>clauses </a:t>
            </a:r>
            <a:r>
              <a:rPr lang="en-US" sz="2000" dirty="0" smtClean="0">
                <a:solidFill>
                  <a:srgbClr val="FFFF00"/>
                </a:solidFill>
              </a:rPr>
              <a:t>(***</a:t>
            </a:r>
            <a:r>
              <a:rPr lang="en-US" sz="2000" dirty="0" smtClean="0"/>
              <a:t> after consult, not compile </a:t>
            </a:r>
            <a:r>
              <a:rPr lang="en-US" sz="2000" dirty="0" smtClean="0">
                <a:solidFill>
                  <a:srgbClr val="FFFF00"/>
                </a:solidFill>
              </a:rPr>
              <a:t>***</a:t>
            </a:r>
            <a:r>
              <a:rPr lang="en-US" sz="2000" dirty="0" smtClean="0"/>
              <a:t>).</a:t>
            </a:r>
            <a:endParaRPr lang="en-US" sz="2000" dirty="0"/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(a) listing.  -  lists the whole </a:t>
            </a:r>
            <a:r>
              <a:rPr lang="en-US" sz="2000" dirty="0" smtClean="0"/>
              <a:t>program database</a:t>
            </a:r>
            <a:endParaRPr lang="en-US" sz="2000" dirty="0"/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(b) listing(</a:t>
            </a:r>
            <a:r>
              <a:rPr lang="en-US" sz="2000" dirty="0" err="1"/>
              <a:t>functor</a:t>
            </a:r>
            <a:r>
              <a:rPr lang="en-US" sz="2000" dirty="0"/>
              <a:t>/</a:t>
            </a:r>
            <a:r>
              <a:rPr lang="en-US" sz="2000" dirty="0" err="1"/>
              <a:t>arity</a:t>
            </a:r>
            <a:r>
              <a:rPr lang="en-US" sz="2000" dirty="0"/>
              <a:t>):  lists one particular predicate</a:t>
            </a:r>
          </a:p>
          <a:p>
            <a:pPr lvl="1"/>
            <a:r>
              <a:rPr lang="en-US" sz="1800" dirty="0" err="1"/>
              <a:t>functor</a:t>
            </a:r>
            <a:r>
              <a:rPr lang="en-US" sz="1800" dirty="0"/>
              <a:t>: predicate name</a:t>
            </a:r>
          </a:p>
          <a:p>
            <a:pPr lvl="1"/>
            <a:r>
              <a:rPr lang="en-US" sz="1800" dirty="0" err="1" smtClean="0"/>
              <a:t>arity</a:t>
            </a:r>
            <a:r>
              <a:rPr lang="en-US" sz="1800" dirty="0" smtClean="0"/>
              <a:t> (optional): </a:t>
            </a:r>
            <a:r>
              <a:rPr lang="en-US" sz="1800" dirty="0"/>
              <a:t>number of arguments</a:t>
            </a:r>
          </a:p>
          <a:p>
            <a:pPr lvl="1"/>
            <a:r>
              <a:rPr lang="en-US" sz="1800" dirty="0" err="1"/>
              <a:t>eg</a:t>
            </a:r>
            <a:r>
              <a:rPr lang="en-US" sz="1800" dirty="0"/>
              <a:t>.  listing(append/3).   </a:t>
            </a:r>
          </a:p>
          <a:p>
            <a:pPr lvl="1"/>
            <a:r>
              <a:rPr lang="en-US" sz="1800" dirty="0"/>
              <a:t>      listing(append).          &lt;-- acceptable if only one ‘append’ exists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(c) clause(H, B):  unifies H with a clause head, and B with its body</a:t>
            </a:r>
          </a:p>
          <a:p>
            <a:pPr lvl="1"/>
            <a:r>
              <a:rPr lang="en-US" sz="1800" dirty="0"/>
              <a:t>backtracking will let it unify with the next clause unifying with H and B</a:t>
            </a:r>
          </a:p>
          <a:p>
            <a:pPr lvl="1"/>
            <a:r>
              <a:rPr lang="en-US" sz="1800" dirty="0"/>
              <a:t>useful for grabbing clauses one after another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clause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(c) clause (cont)</a:t>
            </a:r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if our database has:  </a:t>
            </a:r>
            <a:r>
              <a:rPr lang="en-US" sz="1600" dirty="0" smtClean="0"/>
              <a:t>  member(X</a:t>
            </a:r>
            <a:r>
              <a:rPr lang="en-US" sz="1600" dirty="0"/>
              <a:t>, [X|_]).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               member(X, [_|Y]) :- member(X, Y). </a:t>
            </a:r>
          </a:p>
          <a:p>
            <a:pPr lvl="1">
              <a:buFontTx/>
              <a:buNone/>
            </a:pPr>
            <a:r>
              <a:rPr lang="en-US" sz="1600" dirty="0"/>
              <a:t>?-  clause(X, Y).</a:t>
            </a:r>
          </a:p>
          <a:p>
            <a:pPr lvl="1">
              <a:buFontTx/>
              <a:buNone/>
            </a:pPr>
            <a:r>
              <a:rPr lang="en-US" sz="1600" dirty="0"/>
              <a:t>X = member(X,[X|_])</a:t>
            </a:r>
          </a:p>
          <a:p>
            <a:pPr lvl="1">
              <a:buFontTx/>
              <a:buNone/>
            </a:pPr>
            <a:r>
              <a:rPr lang="en-US" sz="1600" dirty="0"/>
              <a:t>Y = true  ;                     </a:t>
            </a:r>
          </a:p>
          <a:p>
            <a:pPr lvl="1">
              <a:buFontTx/>
              <a:buNone/>
            </a:pPr>
            <a:r>
              <a:rPr lang="en-US" sz="1600" dirty="0"/>
              <a:t>X = member(X,[_|Y])</a:t>
            </a:r>
          </a:p>
          <a:p>
            <a:pPr lvl="1">
              <a:buFontTx/>
              <a:buNone/>
            </a:pPr>
            <a:r>
              <a:rPr lang="en-US" sz="1600" dirty="0"/>
              <a:t>Y= member(X,Y)  ;</a:t>
            </a:r>
          </a:p>
          <a:p>
            <a:pPr lvl="1">
              <a:buFontTx/>
              <a:buNone/>
            </a:pPr>
            <a:r>
              <a:rPr lang="en-US" sz="1600" dirty="0"/>
              <a:t>no</a:t>
            </a:r>
          </a:p>
          <a:p>
            <a:pPr lvl="1">
              <a:buFontTx/>
              <a:buNone/>
            </a:pPr>
            <a:endParaRPr lang="en-US" sz="1600" dirty="0"/>
          </a:p>
          <a:p>
            <a:pPr lvl="1">
              <a:buFontTx/>
              <a:buNone/>
            </a:pPr>
            <a:r>
              <a:rPr lang="en-US" sz="1600" dirty="0"/>
              <a:t>?- clause(member(a,[</a:t>
            </a:r>
            <a:r>
              <a:rPr lang="en-US" sz="1600" dirty="0" err="1"/>
              <a:t>a,b,c,d</a:t>
            </a:r>
            <a:r>
              <a:rPr lang="en-US" sz="1600" dirty="0"/>
              <a:t>]), Y).</a:t>
            </a:r>
          </a:p>
          <a:p>
            <a:pPr lvl="1">
              <a:buFontTx/>
              <a:buNone/>
            </a:pPr>
            <a:r>
              <a:rPr lang="en-US" sz="1600" dirty="0"/>
              <a:t>Y = true ;</a:t>
            </a:r>
          </a:p>
          <a:p>
            <a:pPr lvl="1">
              <a:buFontTx/>
              <a:buNone/>
            </a:pPr>
            <a:r>
              <a:rPr lang="en-US" sz="1600" dirty="0"/>
              <a:t>Y = member(a, [</a:t>
            </a:r>
            <a:r>
              <a:rPr lang="en-US" sz="1600" dirty="0" err="1"/>
              <a:t>b,c,d</a:t>
            </a:r>
            <a:r>
              <a:rPr lang="en-US" sz="1600" dirty="0"/>
              <a:t>]).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facts are stored as:  member(X,[X|_]) :- </a:t>
            </a:r>
            <a:r>
              <a:rPr lang="en-US" sz="1800" u="sng" dirty="0"/>
              <a:t>true</a:t>
            </a:r>
            <a:r>
              <a:rPr lang="en-US" sz="1800" dirty="0"/>
              <a:t>.</a:t>
            </a:r>
          </a:p>
          <a:p>
            <a:r>
              <a:rPr lang="en-US" sz="1800" dirty="0"/>
              <a:t>true is a </a:t>
            </a:r>
            <a:r>
              <a:rPr lang="en-US" sz="1800" dirty="0" err="1"/>
              <a:t>builtin</a:t>
            </a:r>
            <a:r>
              <a:rPr lang="en-US" sz="1800" dirty="0"/>
              <a:t> that always succeeds  (its definition:      true. 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Assert, retract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3652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(d)  assert(X) : asserts the clause X into the program database</a:t>
            </a:r>
          </a:p>
          <a:p>
            <a:pPr>
              <a:buFontTx/>
              <a:buNone/>
            </a:pPr>
            <a:r>
              <a:rPr lang="en-US" sz="1800" dirty="0"/>
              <a:t>           </a:t>
            </a:r>
            <a:r>
              <a:rPr lang="en-US" sz="1800" dirty="0" err="1"/>
              <a:t>asserta</a:t>
            </a:r>
            <a:r>
              <a:rPr lang="en-US" sz="1800" dirty="0"/>
              <a:t>(X): asserts clause X as the first clause in its predicate</a:t>
            </a:r>
          </a:p>
          <a:p>
            <a:pPr>
              <a:buFontTx/>
              <a:buNone/>
            </a:pPr>
            <a:r>
              <a:rPr lang="en-US" sz="1800" dirty="0"/>
              <a:t>           </a:t>
            </a:r>
            <a:r>
              <a:rPr lang="en-US" sz="1800" dirty="0" err="1"/>
              <a:t>assertz</a:t>
            </a:r>
            <a:r>
              <a:rPr lang="en-US" sz="1800" dirty="0"/>
              <a:t>(X): asserts clause X as the </a:t>
            </a:r>
            <a:r>
              <a:rPr lang="en-US" sz="1800" dirty="0" err="1"/>
              <a:t>lasst</a:t>
            </a:r>
            <a:r>
              <a:rPr lang="en-US" sz="1800" dirty="0"/>
              <a:t> clause in its predicate</a:t>
            </a:r>
          </a:p>
          <a:p>
            <a:pPr>
              <a:buFontTx/>
              <a:buNone/>
            </a:pPr>
            <a:endParaRPr lang="en-US" sz="1800" dirty="0"/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if program is:    </a:t>
            </a:r>
            <a:r>
              <a:rPr lang="en-US" sz="1600" dirty="0" smtClean="0"/>
              <a:t>  parent(tom</a:t>
            </a:r>
            <a:r>
              <a:rPr lang="en-US" sz="1600" dirty="0"/>
              <a:t>, bob).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      parent(</a:t>
            </a:r>
            <a:r>
              <a:rPr lang="en-US" sz="1600" dirty="0" err="1"/>
              <a:t>mary</a:t>
            </a:r>
            <a:r>
              <a:rPr lang="en-US" sz="1600" dirty="0"/>
              <a:t>, bob).</a:t>
            </a:r>
          </a:p>
          <a:p>
            <a:pPr lvl="1">
              <a:buFontTx/>
              <a:buNone/>
            </a:pPr>
            <a:r>
              <a:rPr lang="en-US" sz="1600" dirty="0"/>
              <a:t> </a:t>
            </a:r>
          </a:p>
          <a:p>
            <a:pPr lvl="1">
              <a:buFontTx/>
              <a:buNone/>
            </a:pPr>
            <a:r>
              <a:rPr lang="en-US" sz="1600" dirty="0"/>
              <a:t>?-  </a:t>
            </a:r>
            <a:r>
              <a:rPr lang="en-US" sz="1600" dirty="0" err="1"/>
              <a:t>asserta</a:t>
            </a:r>
            <a:r>
              <a:rPr lang="en-US" sz="1600" dirty="0"/>
              <a:t>(parent(</a:t>
            </a:r>
            <a:r>
              <a:rPr lang="en-US" sz="1600" dirty="0" err="1"/>
              <a:t>kim</a:t>
            </a:r>
            <a:r>
              <a:rPr lang="en-US" sz="1600" dirty="0"/>
              <a:t>, </a:t>
            </a:r>
            <a:r>
              <a:rPr lang="en-US" sz="1600" dirty="0" err="1"/>
              <a:t>nixon</a:t>
            </a:r>
            <a:r>
              <a:rPr lang="en-US" sz="1600" dirty="0"/>
              <a:t>)).</a:t>
            </a:r>
          </a:p>
          <a:p>
            <a:pPr lvl="1">
              <a:buFontTx/>
              <a:buNone/>
            </a:pPr>
            <a:r>
              <a:rPr lang="en-US" sz="1600" dirty="0"/>
              <a:t>yes.</a:t>
            </a:r>
          </a:p>
          <a:p>
            <a:pPr lvl="1">
              <a:buFontTx/>
              <a:buNone/>
            </a:pPr>
            <a:r>
              <a:rPr lang="en-US" sz="1600" dirty="0"/>
              <a:t>?- </a:t>
            </a:r>
            <a:r>
              <a:rPr lang="en-US" sz="1600" dirty="0" err="1"/>
              <a:t>assertz</a:t>
            </a:r>
            <a:r>
              <a:rPr lang="en-US" sz="1600" dirty="0"/>
              <a:t>(parent(X,Y) :- father(X.Y)).</a:t>
            </a:r>
          </a:p>
          <a:p>
            <a:pPr lvl="1">
              <a:buFontTx/>
              <a:buNone/>
            </a:pPr>
            <a:r>
              <a:rPr lang="en-US" sz="1600" dirty="0"/>
              <a:t>yes.</a:t>
            </a:r>
          </a:p>
          <a:p>
            <a:pPr lvl="1">
              <a:buFontTx/>
              <a:buNone/>
            </a:pPr>
            <a:r>
              <a:rPr lang="en-US" sz="1600" dirty="0"/>
              <a:t>?- listing(parent).</a:t>
            </a:r>
          </a:p>
          <a:p>
            <a:pPr lvl="1">
              <a:buFontTx/>
              <a:buNone/>
            </a:pPr>
            <a:r>
              <a:rPr lang="en-US" sz="1600" dirty="0"/>
              <a:t>parent(</a:t>
            </a:r>
            <a:r>
              <a:rPr lang="en-US" sz="1600" dirty="0" err="1"/>
              <a:t>kim</a:t>
            </a:r>
            <a:r>
              <a:rPr lang="en-US" sz="1600" dirty="0"/>
              <a:t>, </a:t>
            </a:r>
            <a:r>
              <a:rPr lang="en-US" sz="1600" dirty="0" err="1"/>
              <a:t>nixon</a:t>
            </a:r>
            <a:r>
              <a:rPr lang="en-US" sz="1600" dirty="0"/>
              <a:t>).</a:t>
            </a:r>
          </a:p>
          <a:p>
            <a:pPr lvl="1">
              <a:buFontTx/>
              <a:buNone/>
            </a:pPr>
            <a:r>
              <a:rPr lang="en-US" sz="1600" dirty="0"/>
              <a:t> parent(tom, bob).</a:t>
            </a:r>
          </a:p>
          <a:p>
            <a:pPr lvl="1">
              <a:buFontTx/>
              <a:buNone/>
            </a:pPr>
            <a:r>
              <a:rPr lang="en-US" sz="1600" dirty="0"/>
              <a:t> parent(</a:t>
            </a:r>
            <a:r>
              <a:rPr lang="en-US" sz="1600" dirty="0" err="1"/>
              <a:t>mary</a:t>
            </a:r>
            <a:r>
              <a:rPr lang="en-US" sz="1600" dirty="0"/>
              <a:t>, bob).</a:t>
            </a:r>
          </a:p>
          <a:p>
            <a:pPr lvl="1">
              <a:buFontTx/>
              <a:buNone/>
            </a:pPr>
            <a:r>
              <a:rPr lang="en-US" sz="1600" dirty="0"/>
              <a:t>parent(X,Y) :- father(X,Y).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Assert, retract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128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(e)  retract(X):  finds first clause that unifies with X, and removes it</a:t>
            </a:r>
          </a:p>
          <a:p>
            <a:pPr lvl="1">
              <a:buFontTx/>
              <a:buNone/>
            </a:pPr>
            <a:r>
              <a:rPr lang="en-US" sz="1600" dirty="0"/>
              <a:t>?- retract(parent(</a:t>
            </a:r>
            <a:r>
              <a:rPr lang="en-US" sz="1600" dirty="0" err="1"/>
              <a:t>mary,X</a:t>
            </a:r>
            <a:r>
              <a:rPr lang="en-US" sz="1600" dirty="0"/>
              <a:t>)),</a:t>
            </a:r>
          </a:p>
          <a:p>
            <a:pPr lvl="1">
              <a:buFontTx/>
              <a:buNone/>
            </a:pPr>
            <a:r>
              <a:rPr lang="en-US" sz="1600" dirty="0"/>
              <a:t>X = bob                     &lt;-- note that it shows result of unification</a:t>
            </a:r>
          </a:p>
          <a:p>
            <a:pPr lvl="1">
              <a:buFontTx/>
              <a:buNone/>
            </a:pPr>
            <a:r>
              <a:rPr lang="en-US" sz="1600" dirty="0"/>
              <a:t>?- listing(parent).</a:t>
            </a:r>
          </a:p>
          <a:p>
            <a:pPr lvl="1">
              <a:buFontTx/>
              <a:buNone/>
            </a:pPr>
            <a:r>
              <a:rPr lang="en-US" sz="1600" dirty="0"/>
              <a:t>parent(</a:t>
            </a:r>
            <a:r>
              <a:rPr lang="en-US" sz="1600" dirty="0" err="1"/>
              <a:t>kim</a:t>
            </a:r>
            <a:r>
              <a:rPr lang="en-US" sz="1600" dirty="0"/>
              <a:t>, </a:t>
            </a:r>
            <a:r>
              <a:rPr lang="en-US" sz="1600" dirty="0" err="1"/>
              <a:t>nixon</a:t>
            </a:r>
            <a:r>
              <a:rPr lang="en-US" sz="1600" dirty="0"/>
              <a:t>).</a:t>
            </a:r>
          </a:p>
          <a:p>
            <a:pPr lvl="1">
              <a:buFontTx/>
              <a:buNone/>
            </a:pPr>
            <a:r>
              <a:rPr lang="en-US" sz="1600" dirty="0"/>
              <a:t> parent(tom, bob).</a:t>
            </a:r>
          </a:p>
          <a:p>
            <a:pPr lvl="1">
              <a:buFontTx/>
              <a:buNone/>
            </a:pPr>
            <a:r>
              <a:rPr lang="en-US" sz="1600" dirty="0"/>
              <a:t>parent(X,Y) :- father(X,Y). </a:t>
            </a:r>
          </a:p>
          <a:p>
            <a:pPr lvl="1">
              <a:buFontTx/>
              <a:buNone/>
            </a:pPr>
            <a:r>
              <a:rPr lang="en-US" sz="1600" dirty="0"/>
              <a:t>  </a:t>
            </a:r>
          </a:p>
          <a:p>
            <a:r>
              <a:rPr lang="en-US" sz="1800" dirty="0"/>
              <a:t>(f)  abolish(</a:t>
            </a:r>
            <a:r>
              <a:rPr lang="en-US" sz="1800" dirty="0" err="1"/>
              <a:t>functor</a:t>
            </a:r>
            <a:r>
              <a:rPr lang="en-US" sz="1800" dirty="0"/>
              <a:t>/</a:t>
            </a:r>
            <a:r>
              <a:rPr lang="en-US" sz="1800" dirty="0" err="1"/>
              <a:t>arity</a:t>
            </a:r>
            <a:r>
              <a:rPr lang="en-US" sz="1800" dirty="0"/>
              <a:t>):  removes entire predicate </a:t>
            </a:r>
          </a:p>
          <a:p>
            <a:pPr lvl="1">
              <a:buFontTx/>
              <a:buNone/>
            </a:pPr>
            <a:r>
              <a:rPr lang="en-US" sz="1600" dirty="0"/>
              <a:t>?- abolish(parent/2).</a:t>
            </a:r>
          </a:p>
          <a:p>
            <a:pPr lvl="1">
              <a:buFontTx/>
              <a:buNone/>
            </a:pPr>
            <a:r>
              <a:rPr lang="en-US" sz="1600" dirty="0"/>
              <a:t>yes</a:t>
            </a:r>
          </a:p>
          <a:p>
            <a:pPr lvl="1">
              <a:buFontTx/>
              <a:buNone/>
            </a:pPr>
            <a:r>
              <a:rPr lang="en-US" sz="1600" dirty="0"/>
              <a:t>?- listing(parent).</a:t>
            </a:r>
          </a:p>
          <a:p>
            <a:pPr lvl="1">
              <a:buFontTx/>
              <a:buNone/>
            </a:pPr>
            <a:r>
              <a:rPr lang="en-US" sz="1600" dirty="0"/>
              <a:t>yes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using assert and retract, you can create &amp; assert new facts and rules in your program, which can be executed as normal Prolog clauses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Assert, Retract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create a list of numbers from 1 to N, and assert that list for use later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make_num_list</a:t>
            </a:r>
            <a:r>
              <a:rPr lang="en-US" sz="1800" dirty="0"/>
              <a:t>(N) :-</a:t>
            </a:r>
          </a:p>
          <a:p>
            <a:pPr>
              <a:buFontTx/>
              <a:buNone/>
            </a:pPr>
            <a:r>
              <a:rPr lang="en-US" sz="1800" dirty="0"/>
              <a:t>     </a:t>
            </a:r>
            <a:r>
              <a:rPr lang="en-US" sz="1800" dirty="0" err="1"/>
              <a:t>make_list</a:t>
            </a:r>
            <a:r>
              <a:rPr lang="en-US" sz="1800" dirty="0"/>
              <a:t>(N, List),</a:t>
            </a:r>
          </a:p>
          <a:p>
            <a:pPr>
              <a:buFontTx/>
              <a:buNone/>
            </a:pPr>
            <a:r>
              <a:rPr lang="en-US" sz="1800" dirty="0"/>
              <a:t>     </a:t>
            </a:r>
            <a:r>
              <a:rPr lang="en-US" sz="1800" dirty="0" err="1"/>
              <a:t>asserta</a:t>
            </a:r>
            <a:r>
              <a:rPr lang="en-US" sz="1800" dirty="0"/>
              <a:t>(</a:t>
            </a:r>
            <a:r>
              <a:rPr lang="en-US" sz="1800" dirty="0" err="1"/>
              <a:t>my_list</a:t>
            </a:r>
            <a:r>
              <a:rPr lang="en-US" sz="1800" dirty="0"/>
              <a:t>(List)).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make_list</a:t>
            </a:r>
            <a:r>
              <a:rPr lang="en-US" sz="1800" dirty="0"/>
              <a:t>(N, [ ]) :- N =&lt; 0.</a:t>
            </a:r>
          </a:p>
          <a:p>
            <a:pPr>
              <a:buFontTx/>
              <a:buNone/>
            </a:pPr>
            <a:r>
              <a:rPr lang="en-US" sz="1800" dirty="0" err="1"/>
              <a:t>make_list</a:t>
            </a:r>
            <a:r>
              <a:rPr lang="en-US" sz="1800" dirty="0"/>
              <a:t>(N, [N | Rest]) :-</a:t>
            </a:r>
          </a:p>
          <a:p>
            <a:pPr>
              <a:buFontTx/>
              <a:buNone/>
            </a:pPr>
            <a:r>
              <a:rPr lang="en-US" sz="1800" dirty="0"/>
              <a:t>     N &gt; 0,</a:t>
            </a:r>
          </a:p>
          <a:p>
            <a:pPr>
              <a:buFontTx/>
              <a:buNone/>
            </a:pPr>
            <a:r>
              <a:rPr lang="en-US" sz="1800" dirty="0"/>
              <a:t>     N2 is N - 1,</a:t>
            </a:r>
          </a:p>
          <a:p>
            <a:pPr>
              <a:buFontTx/>
              <a:buNone/>
            </a:pPr>
            <a:r>
              <a:rPr lang="en-US" sz="1800" dirty="0"/>
              <a:t>     </a:t>
            </a:r>
            <a:r>
              <a:rPr lang="en-US" sz="1800" dirty="0" err="1"/>
              <a:t>make_list</a:t>
            </a:r>
            <a:r>
              <a:rPr lang="en-US" sz="1800" dirty="0"/>
              <a:t>(N2, Rest).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Thereafter, there exists a fact:   </a:t>
            </a:r>
            <a:r>
              <a:rPr lang="en-US" sz="1800" dirty="0" err="1"/>
              <a:t>my_list</a:t>
            </a:r>
            <a:r>
              <a:rPr lang="en-US" sz="1800" dirty="0"/>
              <a:t>([1,2,3,... ] </a:t>
            </a:r>
            <a:r>
              <a:rPr lang="en-US" sz="1800" dirty="0" smtClean="0"/>
              <a:t>):</a:t>
            </a:r>
          </a:p>
          <a:p>
            <a:endParaRPr lang="en-US" sz="1800" dirty="0" smtClean="0"/>
          </a:p>
          <a:p>
            <a:pPr lvl="1">
              <a:buNone/>
            </a:pPr>
            <a:r>
              <a:rPr lang="en-US" sz="1400" dirty="0" smtClean="0"/>
              <a:t>	?- </a:t>
            </a:r>
            <a:r>
              <a:rPr lang="en-US" sz="1400" dirty="0" err="1" smtClean="0"/>
              <a:t>make_num_list</a:t>
            </a:r>
            <a:r>
              <a:rPr lang="en-US" sz="1400" dirty="0" smtClean="0"/>
              <a:t>(10), </a:t>
            </a:r>
            <a:r>
              <a:rPr lang="en-US" sz="1400" dirty="0" err="1" smtClean="0"/>
              <a:t>my_list</a:t>
            </a:r>
            <a:r>
              <a:rPr lang="en-US" sz="1400" dirty="0" smtClean="0"/>
              <a:t>(L).</a:t>
            </a:r>
          </a:p>
          <a:p>
            <a:pPr lvl="1">
              <a:buNone/>
            </a:pPr>
            <a:r>
              <a:rPr lang="en-US" sz="1400" dirty="0" smtClean="0"/>
              <a:t>	L=[1,2,3,4,5,6,7,8,9,10]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Assert/Retract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831850"/>
            <a:ext cx="8001000" cy="4953000"/>
          </a:xfrm>
          <a:noFill/>
          <a:ln/>
        </p:spPr>
        <p:txBody>
          <a:bodyPr/>
          <a:lstStyle/>
          <a:p>
            <a:r>
              <a:rPr lang="en-US" sz="1800" dirty="0"/>
              <a:t>Consider the following: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400" dirty="0"/>
              <a:t>?- </a:t>
            </a:r>
            <a:r>
              <a:rPr lang="en-US" sz="1400" dirty="0" err="1"/>
              <a:t>make_num_list</a:t>
            </a:r>
            <a:r>
              <a:rPr lang="en-US" sz="1400" dirty="0"/>
              <a:t>(12).</a:t>
            </a:r>
          </a:p>
          <a:p>
            <a:pPr>
              <a:buFontTx/>
              <a:buNone/>
            </a:pPr>
            <a:r>
              <a:rPr lang="en-US" sz="1400" dirty="0"/>
              <a:t>yes</a:t>
            </a:r>
          </a:p>
          <a:p>
            <a:pPr>
              <a:buFontTx/>
              <a:buNone/>
            </a:pPr>
            <a:r>
              <a:rPr lang="en-US" sz="1400" dirty="0"/>
              <a:t>?- listing(</a:t>
            </a:r>
            <a:r>
              <a:rPr lang="en-US" sz="1400" dirty="0" err="1"/>
              <a:t>my_list</a:t>
            </a:r>
            <a:r>
              <a:rPr lang="en-US" sz="1400" dirty="0"/>
              <a:t>).</a:t>
            </a:r>
          </a:p>
          <a:p>
            <a:pPr>
              <a:buFontTx/>
              <a:buNone/>
            </a:pPr>
            <a:r>
              <a:rPr lang="en-US" sz="1400" dirty="0" err="1"/>
              <a:t>my_list</a:t>
            </a:r>
            <a:r>
              <a:rPr lang="en-US" sz="1400" dirty="0"/>
              <a:t>([1,2,3,4,5,6,7,8,9,10,11,12]).</a:t>
            </a:r>
          </a:p>
          <a:p>
            <a:pPr>
              <a:buFontTx/>
              <a:buNone/>
            </a:pPr>
            <a:r>
              <a:rPr lang="en-US" sz="1400" dirty="0"/>
              <a:t>yes</a:t>
            </a:r>
          </a:p>
          <a:p>
            <a:pPr>
              <a:buFontTx/>
              <a:buNone/>
            </a:pPr>
            <a:r>
              <a:rPr lang="en-US" sz="1400" dirty="0"/>
              <a:t>?- </a:t>
            </a:r>
            <a:r>
              <a:rPr lang="en-US" sz="1400" dirty="0" err="1"/>
              <a:t>make_num_list</a:t>
            </a:r>
            <a:r>
              <a:rPr lang="en-US" sz="1400" dirty="0"/>
              <a:t>(8).</a:t>
            </a:r>
          </a:p>
          <a:p>
            <a:pPr>
              <a:buFontTx/>
              <a:buNone/>
            </a:pPr>
            <a:r>
              <a:rPr lang="en-US" sz="1400" dirty="0"/>
              <a:t>yes</a:t>
            </a:r>
          </a:p>
          <a:p>
            <a:pPr>
              <a:buFontTx/>
              <a:buNone/>
            </a:pPr>
            <a:r>
              <a:rPr lang="en-US" sz="1400" dirty="0"/>
              <a:t>?- listing(</a:t>
            </a:r>
            <a:r>
              <a:rPr lang="en-US" sz="1400" dirty="0" err="1"/>
              <a:t>my_list</a:t>
            </a:r>
            <a:r>
              <a:rPr lang="en-US" sz="1400" dirty="0"/>
              <a:t>).</a:t>
            </a:r>
          </a:p>
          <a:p>
            <a:pPr>
              <a:buFontTx/>
              <a:buNone/>
            </a:pPr>
            <a:r>
              <a:rPr lang="en-US" sz="1400" dirty="0" err="1"/>
              <a:t>my_list</a:t>
            </a:r>
            <a:r>
              <a:rPr lang="en-US" sz="1400" dirty="0"/>
              <a:t>([1,2,3,4,5,6,7,8]).</a:t>
            </a:r>
          </a:p>
          <a:p>
            <a:pPr>
              <a:buFontTx/>
              <a:buNone/>
            </a:pPr>
            <a:r>
              <a:rPr lang="en-US" sz="1400" dirty="0" err="1"/>
              <a:t>my_list</a:t>
            </a:r>
            <a:r>
              <a:rPr lang="en-US" sz="1400" dirty="0"/>
              <a:t>([1,2,3,4,5,6,7,8,9,10,11,12]).</a:t>
            </a:r>
          </a:p>
          <a:p>
            <a:pPr>
              <a:buFontTx/>
              <a:buNone/>
            </a:pPr>
            <a:endParaRPr lang="en-US" sz="1200" dirty="0"/>
          </a:p>
          <a:p>
            <a:r>
              <a:rPr lang="en-US" sz="1800" dirty="0"/>
              <a:t>If we only want one </a:t>
            </a:r>
            <a:r>
              <a:rPr lang="en-US" sz="1800" dirty="0" err="1"/>
              <a:t>my_list</a:t>
            </a:r>
            <a:r>
              <a:rPr lang="en-US" sz="1800" dirty="0"/>
              <a:t>, we need to remove the previous one:</a:t>
            </a:r>
          </a:p>
          <a:p>
            <a:pPr>
              <a:buFontTx/>
              <a:buNone/>
            </a:pPr>
            <a:r>
              <a:rPr lang="en-US" sz="1800" dirty="0" err="1"/>
              <a:t>make_num_list</a:t>
            </a:r>
            <a:r>
              <a:rPr lang="en-US" sz="1800" dirty="0"/>
              <a:t>(N) :-</a:t>
            </a:r>
          </a:p>
          <a:p>
            <a:pPr>
              <a:buFontTx/>
              <a:buNone/>
            </a:pPr>
            <a:r>
              <a:rPr lang="en-US" sz="1800" dirty="0"/>
              <a:t>     </a:t>
            </a:r>
            <a:r>
              <a:rPr lang="en-US" sz="1800" dirty="0" smtClean="0"/>
              <a:t>abolish(</a:t>
            </a:r>
            <a:r>
              <a:rPr lang="en-US" sz="1800" dirty="0" err="1" smtClean="0"/>
              <a:t>my_list</a:t>
            </a:r>
            <a:r>
              <a:rPr lang="en-US" sz="1800" dirty="0" smtClean="0"/>
              <a:t>/1),      </a:t>
            </a:r>
            <a:r>
              <a:rPr lang="en-US" sz="1100" dirty="0" smtClean="0"/>
              <a:t> </a:t>
            </a:r>
            <a:r>
              <a:rPr lang="en-US" sz="1100" dirty="0"/>
              <a:t>% always succeeds, even if </a:t>
            </a:r>
            <a:r>
              <a:rPr lang="en-US" sz="1100" dirty="0" err="1"/>
              <a:t>my_list</a:t>
            </a:r>
            <a:r>
              <a:rPr lang="en-US" sz="1100" dirty="0"/>
              <a:t> doesn’t exist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</a:t>
            </a:r>
            <a:r>
              <a:rPr lang="en-US" sz="1800" dirty="0" err="1"/>
              <a:t>make_list</a:t>
            </a:r>
            <a:r>
              <a:rPr lang="en-US" sz="1800" dirty="0"/>
              <a:t>(N, List),</a:t>
            </a:r>
          </a:p>
          <a:p>
            <a:pPr>
              <a:buFontTx/>
              <a:buNone/>
            </a:pPr>
            <a:r>
              <a:rPr lang="en-US" sz="1800" dirty="0"/>
              <a:t>     </a:t>
            </a:r>
            <a:r>
              <a:rPr lang="en-US" sz="1800" dirty="0" err="1"/>
              <a:t>asserta</a:t>
            </a:r>
            <a:r>
              <a:rPr lang="en-US" sz="1800" dirty="0"/>
              <a:t>(</a:t>
            </a:r>
            <a:r>
              <a:rPr lang="en-US" sz="1800" dirty="0" err="1"/>
              <a:t>my_list</a:t>
            </a:r>
            <a:r>
              <a:rPr lang="en-US" sz="1800" dirty="0"/>
              <a:t>(List)).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5425"/>
            <a:ext cx="8089900" cy="571500"/>
          </a:xfrm>
          <a:noFill/>
          <a:ln/>
        </p:spPr>
        <p:txBody>
          <a:bodyPr/>
          <a:lstStyle/>
          <a:p>
            <a:r>
              <a:rPr lang="en-US" dirty="0"/>
              <a:t>Warning about assert &amp; retract</a:t>
            </a:r>
            <a:br>
              <a:rPr lang="en-US" dirty="0"/>
            </a:br>
            <a:r>
              <a:rPr lang="en-US" sz="1400" dirty="0"/>
              <a:t>“Danger! Danger Will Robinson!”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3652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You need to be </a:t>
            </a:r>
            <a:r>
              <a:rPr lang="en-US" sz="1800" dirty="0" smtClean="0"/>
              <a:t>disciplined when </a:t>
            </a:r>
            <a:r>
              <a:rPr lang="en-US" sz="1800" dirty="0"/>
              <a:t>you use assert and retract</a:t>
            </a:r>
          </a:p>
          <a:p>
            <a:pPr lvl="1"/>
            <a:r>
              <a:rPr lang="en-US" sz="1600" dirty="0"/>
              <a:t>you should </a:t>
            </a:r>
            <a:r>
              <a:rPr lang="en-US" sz="1600" u="sng" dirty="0" smtClean="0"/>
              <a:t>never</a:t>
            </a:r>
            <a:r>
              <a:rPr lang="en-US" sz="1600" dirty="0" smtClean="0"/>
              <a:t> </a:t>
            </a:r>
            <a:r>
              <a:rPr lang="en-US" sz="1600" dirty="0"/>
              <a:t>use it as a regular  means to pass data among predicates</a:t>
            </a:r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in the last example, we could just as easily create the list and pass it to other predicates...</a:t>
            </a:r>
          </a:p>
          <a:p>
            <a:pPr lvl="1"/>
            <a:r>
              <a:rPr lang="en-US" sz="1600" dirty="0"/>
              <a:t>      ?-  </a:t>
            </a:r>
            <a:r>
              <a:rPr lang="en-US" sz="1600" dirty="0" err="1"/>
              <a:t>make_list</a:t>
            </a:r>
            <a:r>
              <a:rPr lang="en-US" sz="1600" dirty="0"/>
              <a:t>(N,L), </a:t>
            </a:r>
            <a:r>
              <a:rPr lang="en-US" sz="1600" dirty="0" err="1"/>
              <a:t>do_something</a:t>
            </a:r>
            <a:r>
              <a:rPr lang="en-US" sz="1600" dirty="0"/>
              <a:t>(L), </a:t>
            </a:r>
            <a:r>
              <a:rPr lang="en-US" sz="1600" dirty="0" err="1"/>
              <a:t>do_something_else</a:t>
            </a:r>
            <a:r>
              <a:rPr lang="en-US" sz="1600" dirty="0"/>
              <a:t>(L), ...</a:t>
            </a:r>
          </a:p>
          <a:p>
            <a:pPr lvl="1"/>
            <a:r>
              <a:rPr lang="en-US" sz="1600" dirty="0"/>
              <a:t>often assert &amp; retract are used for very large data items which are ‘global’ in nature, and in which passing the data is too inconvenient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assert &amp; retract are </a:t>
            </a:r>
            <a:r>
              <a:rPr lang="en-US" sz="1800" u="sng" dirty="0" smtClean="0"/>
              <a:t>side </a:t>
            </a:r>
            <a:r>
              <a:rPr lang="en-US" sz="1800" u="sng" dirty="0"/>
              <a:t>effects</a:t>
            </a:r>
            <a:r>
              <a:rPr lang="en-US" sz="1800" dirty="0"/>
              <a:t>!</a:t>
            </a:r>
          </a:p>
          <a:p>
            <a:pPr lvl="1"/>
            <a:r>
              <a:rPr lang="en-US" sz="1600" dirty="0"/>
              <a:t>side effect: with respect to Prolog, any activity other than unifying logical variables</a:t>
            </a:r>
          </a:p>
          <a:p>
            <a:pPr lvl="1"/>
            <a:r>
              <a:rPr lang="en-US" sz="1600" dirty="0"/>
              <a:t>when you call </a:t>
            </a:r>
            <a:r>
              <a:rPr lang="en-US" sz="1600" dirty="0" err="1"/>
              <a:t>make_num_list</a:t>
            </a:r>
            <a:r>
              <a:rPr lang="en-US" sz="1600" dirty="0"/>
              <a:t>, a side effect is the creation of a new fact. </a:t>
            </a:r>
          </a:p>
          <a:p>
            <a:pPr lvl="1"/>
            <a:r>
              <a:rPr lang="en-US" sz="1600" dirty="0"/>
              <a:t>There is no way to know </a:t>
            </a:r>
            <a:r>
              <a:rPr lang="en-US" sz="1600" dirty="0" err="1"/>
              <a:t>make_num_list</a:t>
            </a:r>
            <a:r>
              <a:rPr lang="en-US" sz="1600" dirty="0"/>
              <a:t> will do this from looking at its arguments; you must look at its code in detail to </a:t>
            </a:r>
            <a:r>
              <a:rPr lang="en-US" sz="1600" dirty="0" smtClean="0"/>
              <a:t>know this</a:t>
            </a:r>
            <a:endParaRPr lang="en-US" sz="1600" dirty="0"/>
          </a:p>
          <a:p>
            <a:pPr lvl="1"/>
            <a:r>
              <a:rPr lang="en-US" sz="1600" b="1" u="sng" dirty="0" smtClean="0"/>
              <a:t>Very </a:t>
            </a:r>
            <a:r>
              <a:rPr lang="en-US" sz="1600" b="1" u="sng" dirty="0"/>
              <a:t>bad effect </a:t>
            </a:r>
            <a:r>
              <a:rPr lang="en-US" sz="1600" dirty="0"/>
              <a:t>on program clarity, </a:t>
            </a:r>
            <a:r>
              <a:rPr lang="en-US" sz="1600" dirty="0" err="1"/>
              <a:t>declarativity</a:t>
            </a:r>
            <a:r>
              <a:rPr lang="en-US" sz="1600" dirty="0"/>
              <a:t>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Extralogical Prolog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1574152923</TotalTime>
  <Pages>18</Pages>
  <Words>1446</Words>
  <Application>Microsoft Office PowerPoint</Application>
  <PresentationFormat>Custom</PresentationFormat>
  <Paragraphs>269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Stream</vt:lpstr>
      <vt:lpstr>Pure Prolog vs. Extralogical Prolog</vt:lpstr>
      <vt:lpstr>*** Rule of Thumb ***</vt:lpstr>
      <vt:lpstr>listing, clause</vt:lpstr>
      <vt:lpstr>clause</vt:lpstr>
      <vt:lpstr>Assert, retract</vt:lpstr>
      <vt:lpstr>Assert, retract</vt:lpstr>
      <vt:lpstr>Assert, Retract</vt:lpstr>
      <vt:lpstr>Assert/Retract</vt:lpstr>
      <vt:lpstr>Warning about assert &amp; retract “Danger! Danger Will Robinson!”</vt:lpstr>
      <vt:lpstr>Prolog Input &amp; Output</vt:lpstr>
      <vt:lpstr>I/O</vt:lpstr>
      <vt:lpstr>Improved write_clauses</vt:lpstr>
      <vt:lpstr>tab</vt:lpstr>
      <vt:lpstr>Other I/O </vt:lpstr>
      <vt:lpstr>File I/O</vt:lpstr>
      <vt:lpstr>Example file I/O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Pure Prolog vs. Extralogical Prolog</dc:title>
  <dc:creator>Brian Ross</dc:creator>
  <cp:lastModifiedBy>Brian Ross</cp:lastModifiedBy>
  <cp:revision>32</cp:revision>
  <cp:lastPrinted>2001-03-05T13:50:04Z</cp:lastPrinted>
  <dcterms:created xsi:type="dcterms:W3CDTF">1997-02-07T03:29:02Z</dcterms:created>
  <dcterms:modified xsi:type="dcterms:W3CDTF">2013-02-26T15:33:59Z</dcterms:modified>
</cp:coreProperties>
</file>