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73" r:id="rId7"/>
    <p:sldId id="274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31300" cy="6845300"/>
  <p:notesSz cx="698500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8" d="100"/>
          <a:sy n="98" d="100"/>
        </p:scale>
        <p:origin x="-108" y="-156"/>
      </p:cViewPr>
      <p:guideLst>
        <p:guide orient="horz" pos="2156"/>
        <p:guide pos="28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558800" y="2916238"/>
            <a:ext cx="4624388" cy="346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0000"/>
              </a:lnSpc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lnSpc>
                <a:spcPct val="90000"/>
              </a:lnSpc>
              <a:defRPr b="1"/>
            </a:lvl1pPr>
          </a:lstStyle>
          <a:p>
            <a:pPr>
              <a:defRPr/>
            </a:pPr>
            <a:fld id="{E96C2461-7860-405E-8CA5-9016785D1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lnSpc>
                <a:spcPct val="90000"/>
              </a:lnSpc>
              <a:defRPr b="1"/>
            </a:lvl1pPr>
          </a:lstStyle>
          <a:p>
            <a:pPr>
              <a:defRPr/>
            </a:pPr>
            <a:r>
              <a:rPr lang="en-US"/>
              <a:t>COSC 2P93 Prolog: Lists_DS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0463"/>
            <a:ext cx="21304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6" tIns="45637" rIns="91276" bIns="45637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defRPr sz="1200" b="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43675" y="6237288"/>
            <a:ext cx="21304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6" tIns="45637" rIns="91276" bIns="45637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280B93B-B5DB-42E0-9C26-A7CE25A12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28125" cy="68373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749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3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749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749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749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749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</p:grpSp>
        <p:sp>
          <p:nvSpPr>
            <p:cNvPr id="81931" name="Freeform 11"/>
            <p:cNvSpPr>
              <a:spLocks/>
            </p:cNvSpPr>
            <p:nvPr/>
          </p:nvSpPr>
          <p:spPr bwMode="hidden">
            <a:xfrm>
              <a:off x="3322" y="1341"/>
              <a:ext cx="1827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749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  <p:sp>
          <p:nvSpPr>
            <p:cNvPr id="819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749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</p:grpSp>
      <p:sp>
        <p:nvSpPr>
          <p:cNvPr id="819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68313" y="188913"/>
            <a:ext cx="82169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6" tIns="45637" rIns="91276" bIns="456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9438" y="6237288"/>
            <a:ext cx="28924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6" tIns="45637" rIns="91276" bIns="45637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defRPr sz="1200" b="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COSC 2P93 Prolog: Lists_DS</a:t>
            </a:r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97025"/>
            <a:ext cx="8216900" cy="451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6" tIns="45637" rIns="91276" bIns="456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5pPr>
      <a:lvl6pPr marL="456376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6pPr>
      <a:lvl7pPr marL="912749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7pPr>
      <a:lvl8pPr marL="1369125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8pPr>
      <a:lvl9pPr marL="1825501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39825" indent="-22701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7025" indent="-22701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2638" indent="-22701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0062" indent="-228186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66438" indent="-228186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2813" indent="-228186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79187" indent="-228186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27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76" algn="l" defTabSz="9127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49" algn="l" defTabSz="9127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25" algn="l" defTabSz="9127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501" algn="l" defTabSz="9127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875" algn="l" defTabSz="9127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250" algn="l" defTabSz="9127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624" algn="l" defTabSz="9127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000" algn="l" defTabSz="9127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Review: </a:t>
            </a:r>
            <a:r>
              <a:rPr lang="en-US" dirty="0"/>
              <a:t>computing list results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280" indent="-342280">
              <a:defRPr/>
            </a:pPr>
            <a:r>
              <a:rPr lang="en-US" sz="2000" dirty="0"/>
              <a:t>Many programs require list results to be computed, built and returned</a:t>
            </a:r>
          </a:p>
          <a:p>
            <a:pPr marL="342280" indent="-342280">
              <a:defRPr/>
            </a:pPr>
            <a:r>
              <a:rPr lang="en-US" sz="2000" dirty="0"/>
              <a:t>Ways to build lists...</a:t>
            </a:r>
          </a:p>
          <a:p>
            <a:pPr marL="342280" indent="-342280">
              <a:defRPr/>
            </a:pPr>
            <a:r>
              <a:rPr lang="en-US" sz="2000" dirty="0"/>
              <a:t>(1) append intermediate answer to an overall result list</a:t>
            </a:r>
          </a:p>
          <a:p>
            <a:pPr marL="342280" indent="-342280">
              <a:buFontTx/>
              <a:buNone/>
              <a:defRPr/>
            </a:pPr>
            <a:endParaRPr lang="en-US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1600" dirty="0" err="1">
                <a:effectLst/>
              </a:rPr>
              <a:t>make_intlist</a:t>
            </a:r>
            <a:r>
              <a:rPr lang="en-US" sz="1600" dirty="0">
                <a:effectLst/>
              </a:rPr>
              <a:t>(M, N, [ ]) :- M &gt; N.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 err="1">
                <a:effectLst/>
              </a:rPr>
              <a:t>make_intlist</a:t>
            </a:r>
            <a:r>
              <a:rPr lang="en-US" sz="1600" dirty="0">
                <a:effectLst/>
              </a:rPr>
              <a:t>(M, N, L) :-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   M =&lt; N, 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   M2 is M + 1,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   </a:t>
            </a:r>
            <a:r>
              <a:rPr lang="en-US" sz="1600" dirty="0" err="1">
                <a:effectLst/>
              </a:rPr>
              <a:t>make_intlist</a:t>
            </a:r>
            <a:r>
              <a:rPr lang="en-US" sz="1600" dirty="0">
                <a:effectLst/>
              </a:rPr>
              <a:t>(M2, N, L2),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   append([M], L2, L).</a:t>
            </a:r>
          </a:p>
          <a:p>
            <a:pPr marL="342280" indent="-342280">
              <a:buFontTx/>
              <a:buNone/>
              <a:defRPr/>
            </a:pPr>
            <a:endParaRPr lang="en-US" sz="1600" dirty="0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 flipV="1">
            <a:off x="2660650" y="4946650"/>
            <a:ext cx="1371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 flipV="1">
            <a:off x="2355850" y="4108450"/>
            <a:ext cx="1600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108450" y="5480050"/>
            <a:ext cx="2811668" cy="3390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0" dirty="0">
                <a:solidFill>
                  <a:srgbClr val="FFFF00"/>
                </a:solidFill>
              </a:rPr>
              <a:t>L2 is intermediate answer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956050" y="4337050"/>
            <a:ext cx="3905942" cy="5883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0" dirty="0">
                <a:solidFill>
                  <a:srgbClr val="FFFF00"/>
                </a:solidFill>
              </a:rPr>
              <a:t>must pass L back to get final answer</a:t>
            </a:r>
          </a:p>
          <a:p>
            <a:r>
              <a:rPr lang="en-US" b="0" dirty="0">
                <a:solidFill>
                  <a:srgbClr val="FFFF00"/>
                </a:solidFill>
              </a:rPr>
              <a:t>in calling predicate</a:t>
            </a:r>
          </a:p>
        </p:txBody>
      </p:sp>
      <p:sp>
        <p:nvSpPr>
          <p:cNvPr id="3080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0435848-4F14-4E18-84F1-68D7FDA2939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81" name="Footer Placeholder 8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COSC 2P93 Prolog: Lists_DS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Structures: stacks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12850"/>
            <a:ext cx="8216900" cy="4518025"/>
          </a:xfrm>
        </p:spPr>
        <p:txBody>
          <a:bodyPr/>
          <a:lstStyle/>
          <a:p>
            <a:pPr marL="342280" indent="-342280">
              <a:defRPr/>
            </a:pPr>
            <a:r>
              <a:rPr lang="en-US" sz="2000" dirty="0" smtClean="0">
                <a:effectLst/>
              </a:rPr>
              <a:t>Stack</a:t>
            </a:r>
            <a:r>
              <a:rPr lang="en-US" sz="2000" dirty="0">
                <a:effectLst/>
              </a:rPr>
              <a:t>: use the list</a:t>
            </a:r>
          </a:p>
          <a:p>
            <a:pPr marL="342280" indent="-342280">
              <a:buFontTx/>
              <a:buNone/>
              <a:defRPr/>
            </a:pPr>
            <a:endParaRPr lang="en-US" sz="14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1600" dirty="0" smtClean="0">
                <a:effectLst/>
              </a:rPr>
              <a:t>	% </a:t>
            </a:r>
            <a:r>
              <a:rPr lang="en-US" sz="1600" dirty="0">
                <a:effectLst/>
              </a:rPr>
              <a:t>push(Item, </a:t>
            </a:r>
            <a:r>
              <a:rPr lang="en-US" sz="1600" dirty="0" err="1">
                <a:effectLst/>
              </a:rPr>
              <a:t>Stac</a:t>
            </a:r>
            <a:r>
              <a:rPr lang="en-US" sz="1600" dirty="0">
                <a:effectLst/>
              </a:rPr>
              <a:t>, </a:t>
            </a:r>
            <a:r>
              <a:rPr lang="en-US" sz="1600" dirty="0" err="1">
                <a:effectLst/>
              </a:rPr>
              <a:t>NewStack</a:t>
            </a:r>
            <a:r>
              <a:rPr lang="en-US" sz="1600" dirty="0">
                <a:effectLst/>
              </a:rPr>
              <a:t>) succeeds if, by pushing </a:t>
            </a:r>
            <a:r>
              <a:rPr lang="en-US" sz="1600" dirty="0" smtClean="0">
                <a:effectLst/>
              </a:rPr>
              <a:t>Item</a:t>
            </a:r>
            <a:endParaRPr lang="en-US" sz="16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1600" dirty="0" smtClean="0">
                <a:effectLst/>
              </a:rPr>
              <a:t>	% on Stack, we get </a:t>
            </a:r>
            <a:r>
              <a:rPr lang="en-US" sz="1600" dirty="0" err="1" smtClean="0">
                <a:effectLst/>
              </a:rPr>
              <a:t>NewStack</a:t>
            </a:r>
            <a:r>
              <a:rPr lang="en-US" sz="1600" dirty="0" smtClean="0">
                <a:effectLst/>
              </a:rPr>
              <a:t> </a:t>
            </a:r>
            <a:endParaRPr lang="en-US" sz="16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1600" dirty="0" smtClean="0">
                <a:effectLst/>
              </a:rPr>
              <a:t>	push(Item</a:t>
            </a:r>
            <a:r>
              <a:rPr lang="en-US" sz="1600" dirty="0">
                <a:effectLst/>
              </a:rPr>
              <a:t>, Stack, [Item | Stack]).</a:t>
            </a:r>
          </a:p>
          <a:p>
            <a:pPr marL="342280" indent="-342280">
              <a:buFontTx/>
              <a:buNone/>
              <a:defRPr/>
            </a:pPr>
            <a:endParaRPr lang="en-US" sz="16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1600" dirty="0" smtClean="0">
                <a:effectLst/>
              </a:rPr>
              <a:t>	% </a:t>
            </a:r>
            <a:r>
              <a:rPr lang="en-US" sz="1600" dirty="0">
                <a:effectLst/>
              </a:rPr>
              <a:t>pop(Item, Stack, </a:t>
            </a:r>
            <a:r>
              <a:rPr lang="en-US" sz="1600" dirty="0" err="1">
                <a:effectLst/>
              </a:rPr>
              <a:t>NewStack</a:t>
            </a:r>
            <a:r>
              <a:rPr lang="en-US" sz="1600" dirty="0">
                <a:effectLst/>
              </a:rPr>
              <a:t>) succeeds if Item is popped </a:t>
            </a:r>
            <a:r>
              <a:rPr lang="en-US" sz="1600" dirty="0" smtClean="0">
                <a:effectLst/>
              </a:rPr>
              <a:t>from</a:t>
            </a:r>
            <a:endParaRPr lang="en-US" sz="16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1600" dirty="0" smtClean="0">
                <a:effectLst/>
              </a:rPr>
              <a:t>	%  Stack, resulting in </a:t>
            </a:r>
            <a:r>
              <a:rPr lang="en-US" sz="1600" dirty="0" err="1">
                <a:effectLst/>
              </a:rPr>
              <a:t>NewStack</a:t>
            </a:r>
            <a:endParaRPr lang="en-US" sz="16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1600" dirty="0" smtClean="0">
                <a:effectLst/>
              </a:rPr>
              <a:t>	pop(Item</a:t>
            </a:r>
            <a:r>
              <a:rPr lang="en-US" sz="1600" dirty="0">
                <a:effectLst/>
              </a:rPr>
              <a:t>, [Item| Rest], Rest).</a:t>
            </a:r>
          </a:p>
          <a:p>
            <a:pPr marL="342280" indent="-342280">
              <a:buFontTx/>
              <a:buNone/>
              <a:defRPr/>
            </a:pPr>
            <a:endParaRPr lang="en-US" sz="16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1600" dirty="0" smtClean="0">
                <a:effectLst/>
              </a:rPr>
              <a:t>	% </a:t>
            </a:r>
            <a:r>
              <a:rPr lang="en-US" sz="1600" dirty="0">
                <a:effectLst/>
              </a:rPr>
              <a:t>top and </a:t>
            </a:r>
            <a:r>
              <a:rPr lang="en-US" sz="1600" dirty="0" err="1">
                <a:effectLst/>
              </a:rPr>
              <a:t>is_empty</a:t>
            </a:r>
            <a:r>
              <a:rPr lang="en-US" sz="1600" dirty="0">
                <a:effectLst/>
              </a:rPr>
              <a:t> are self-explanatory...</a:t>
            </a:r>
          </a:p>
          <a:p>
            <a:pPr marL="342280" indent="-342280">
              <a:buFontTx/>
              <a:buNone/>
              <a:defRPr/>
            </a:pPr>
            <a:endParaRPr lang="en-US" sz="16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1600" dirty="0" smtClean="0">
                <a:effectLst/>
              </a:rPr>
              <a:t>	top(Top</a:t>
            </a:r>
            <a:r>
              <a:rPr lang="en-US" sz="1600" dirty="0">
                <a:effectLst/>
              </a:rPr>
              <a:t>, [Top | _]).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 smtClean="0">
                <a:effectLst/>
              </a:rPr>
              <a:t>	</a:t>
            </a:r>
            <a:r>
              <a:rPr lang="en-US" sz="1600" dirty="0" err="1" smtClean="0">
                <a:effectLst/>
              </a:rPr>
              <a:t>is_empty</a:t>
            </a:r>
            <a:r>
              <a:rPr lang="en-US" sz="1600" dirty="0">
                <a:effectLst/>
              </a:rPr>
              <a:t>( [ ] ).</a:t>
            </a:r>
          </a:p>
          <a:p>
            <a:pPr marL="342280" indent="-342280">
              <a:buFontTx/>
              <a:buNone/>
              <a:defRPr/>
            </a:pPr>
            <a:endParaRPr lang="en-US" sz="1400" dirty="0">
              <a:effectLst/>
            </a:endParaRPr>
          </a:p>
          <a:p>
            <a:pPr marL="342280" indent="-342280">
              <a:defRPr/>
            </a:pPr>
            <a:r>
              <a:rPr lang="en-US" sz="1800" dirty="0">
                <a:effectLst/>
              </a:rPr>
              <a:t>Note that most programs don’t use these. Instead, stacks are implemented directly as lists in arguments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D9776CC-3B25-42CF-A7A7-1287E8BE40F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COSC 2P93 Prolog: Lists_DS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Data Structures: Sorted Binary tree</a:t>
            </a:r>
            <a:endParaRPr lang="en-CA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98450" y="1212850"/>
            <a:ext cx="8218488" cy="4518025"/>
          </a:xfrm>
        </p:spPr>
        <p:txBody>
          <a:bodyPr/>
          <a:lstStyle/>
          <a:p>
            <a:pPr marL="342280" indent="-342280">
              <a:defRPr/>
            </a:pPr>
            <a:r>
              <a:rPr lang="en-US" sz="2000" dirty="0" smtClean="0">
                <a:effectLst/>
              </a:rPr>
              <a:t>Binary tree</a:t>
            </a:r>
            <a:endParaRPr lang="en-US" sz="2000" dirty="0">
              <a:effectLst/>
            </a:endParaRPr>
          </a:p>
          <a:p>
            <a:pPr marL="741610" lvl="1" indent="-285235">
              <a:defRPr/>
            </a:pPr>
            <a:r>
              <a:rPr lang="en-US" sz="1600" dirty="0">
                <a:effectLst/>
              </a:rPr>
              <a:t>list is too inefficient for large databases;  if database has K records, a get or delete requires an average of K/2 comparisons during list search</a:t>
            </a:r>
          </a:p>
          <a:p>
            <a:pPr marL="741610" lvl="1" indent="-285235">
              <a:defRPr/>
            </a:pPr>
            <a:r>
              <a:rPr lang="en-US" sz="1600" dirty="0">
                <a:effectLst/>
              </a:rPr>
              <a:t>binary trees permit DB to be kept in order all the time</a:t>
            </a:r>
          </a:p>
          <a:p>
            <a:pPr marL="741610" lvl="1" indent="-285235">
              <a:defRPr/>
            </a:pPr>
            <a:r>
              <a:rPr lang="en-US" sz="1600" dirty="0">
                <a:effectLst/>
              </a:rPr>
              <a:t>two types of nodes:</a:t>
            </a:r>
          </a:p>
          <a:p>
            <a:pPr marL="342280" indent="-342280">
              <a:buFontTx/>
              <a:buNone/>
              <a:defRPr/>
            </a:pPr>
            <a:endParaRPr lang="en-US" sz="16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    nil  : empty branch/tree</a:t>
            </a:r>
            <a:endParaRPr lang="en-US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dirty="0">
                <a:effectLst/>
              </a:rPr>
              <a:t>   </a:t>
            </a:r>
            <a:r>
              <a:rPr lang="en-US" sz="1600" dirty="0">
                <a:effectLst/>
              </a:rPr>
              <a:t>tree(</a:t>
            </a:r>
            <a:r>
              <a:rPr lang="en-US" sz="1600" dirty="0" err="1">
                <a:effectLst/>
              </a:rPr>
              <a:t>Left_branch</a:t>
            </a:r>
            <a:r>
              <a:rPr lang="en-US" sz="1600" dirty="0">
                <a:effectLst/>
              </a:rPr>
              <a:t>, Key, </a:t>
            </a:r>
            <a:r>
              <a:rPr lang="en-US" sz="1600" dirty="0" err="1">
                <a:effectLst/>
              </a:rPr>
              <a:t>Right_branch</a:t>
            </a:r>
            <a:r>
              <a:rPr lang="en-US" sz="1600" dirty="0">
                <a:effectLst/>
              </a:rPr>
              <a:t>) :  tree node with data</a:t>
            </a:r>
          </a:p>
          <a:p>
            <a:pPr marL="342280" indent="-342280">
              <a:buFontTx/>
              <a:buNone/>
              <a:defRPr/>
            </a:pPr>
            <a:endParaRPr lang="en-US" sz="1400" dirty="0">
              <a:effectLst/>
            </a:endParaRPr>
          </a:p>
          <a:p>
            <a:pPr marL="741610" lvl="1" indent="-285235">
              <a:defRPr/>
            </a:pPr>
            <a:r>
              <a:rPr lang="en-US" sz="1800" dirty="0" err="1" smtClean="0">
                <a:effectLst/>
              </a:rPr>
              <a:t>eg</a:t>
            </a:r>
            <a:r>
              <a:rPr lang="en-US" sz="1800" dirty="0" smtClean="0">
                <a:effectLst/>
              </a:rPr>
              <a:t>. tree(tree(nil,2,nil</a:t>
            </a:r>
            <a:r>
              <a:rPr lang="en-US" sz="1800" dirty="0">
                <a:effectLst/>
              </a:rPr>
              <a:t>), 4, tree(tree(nil,5,nil), 6, nil)) represents:</a:t>
            </a:r>
          </a:p>
          <a:p>
            <a:pPr marL="741610" lvl="1" indent="-285235">
              <a:buFontTx/>
              <a:buNone/>
              <a:defRPr/>
            </a:pPr>
            <a:endParaRPr lang="en-US" sz="1800" dirty="0">
              <a:effectLst/>
            </a:endParaRPr>
          </a:p>
          <a:p>
            <a:pPr marL="741610" lvl="1" indent="-285235">
              <a:buFontTx/>
              <a:buNone/>
              <a:defRPr/>
            </a:pPr>
            <a:r>
              <a:rPr lang="en-US" sz="1800" dirty="0">
                <a:effectLst/>
              </a:rPr>
              <a:t>                                               4</a:t>
            </a:r>
          </a:p>
          <a:p>
            <a:pPr marL="741610" lvl="1" indent="-285235">
              <a:buFontTx/>
              <a:buNone/>
              <a:defRPr/>
            </a:pPr>
            <a:endParaRPr lang="en-US" sz="1800" dirty="0">
              <a:effectLst/>
            </a:endParaRPr>
          </a:p>
          <a:p>
            <a:pPr marL="741610" lvl="1" indent="-285235">
              <a:buFontTx/>
              <a:buNone/>
              <a:defRPr/>
            </a:pPr>
            <a:r>
              <a:rPr lang="en-US" sz="1800" dirty="0">
                <a:effectLst/>
              </a:rPr>
              <a:t>                                   2                      6</a:t>
            </a:r>
          </a:p>
          <a:p>
            <a:pPr marL="741610" lvl="1" indent="-285235">
              <a:buFontTx/>
              <a:buNone/>
              <a:defRPr/>
            </a:pPr>
            <a:r>
              <a:rPr lang="en-US" sz="1800" dirty="0">
                <a:effectLst/>
              </a:rPr>
              <a:t>               </a:t>
            </a:r>
          </a:p>
          <a:p>
            <a:pPr marL="741610" lvl="1" indent="-285235">
              <a:buFontTx/>
              <a:buNone/>
              <a:defRPr/>
            </a:pPr>
            <a:r>
              <a:rPr lang="en-US" sz="1800" dirty="0">
                <a:effectLst/>
              </a:rPr>
              <a:t>                                                   5</a:t>
            </a:r>
          </a:p>
        </p:txBody>
      </p:sp>
      <p:grpSp>
        <p:nvGrpSpPr>
          <p:cNvPr id="13316" name="Group 8"/>
          <p:cNvGrpSpPr>
            <a:grpSpLocks/>
          </p:cNvGrpSpPr>
          <p:nvPr/>
        </p:nvGrpSpPr>
        <p:grpSpPr bwMode="auto">
          <a:xfrm>
            <a:off x="3346450" y="4946650"/>
            <a:ext cx="1155700" cy="901700"/>
            <a:chOff x="3187700" y="4724400"/>
            <a:chExt cx="1155700" cy="901700"/>
          </a:xfrm>
        </p:grpSpPr>
        <p:sp>
          <p:nvSpPr>
            <p:cNvPr id="13319" name="Line 4"/>
            <p:cNvSpPr>
              <a:spLocks noChangeShapeType="1"/>
            </p:cNvSpPr>
            <p:nvPr/>
          </p:nvSpPr>
          <p:spPr bwMode="auto">
            <a:xfrm flipH="1">
              <a:off x="3187700" y="4724400"/>
              <a:ext cx="469900" cy="292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0" name="Line 5"/>
            <p:cNvSpPr>
              <a:spLocks noChangeShapeType="1"/>
            </p:cNvSpPr>
            <p:nvPr/>
          </p:nvSpPr>
          <p:spPr bwMode="auto">
            <a:xfrm>
              <a:off x="3733800" y="4724400"/>
              <a:ext cx="444500" cy="292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1" name="Line 6"/>
            <p:cNvSpPr>
              <a:spLocks noChangeShapeType="1"/>
            </p:cNvSpPr>
            <p:nvPr/>
          </p:nvSpPr>
          <p:spPr bwMode="auto">
            <a:xfrm flipH="1">
              <a:off x="4102100" y="5257800"/>
              <a:ext cx="241300" cy="368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17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5815A4A-FF3D-446B-AAB3-8EFCF16CAF98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8" name="Footer Placeholder 7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COSC 2P93 Prolog: Lists_DS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Binary </a:t>
            </a:r>
            <a:r>
              <a:rPr lang="en-US" dirty="0"/>
              <a:t>trees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280" indent="-342280">
              <a:defRPr/>
            </a:pPr>
            <a:r>
              <a:rPr lang="en-US" sz="2000" dirty="0">
                <a:effectLst/>
              </a:rPr>
              <a:t>binary trees are very useful when they are sorted: keys on the left branch are less than the node, and keys on right are greater</a:t>
            </a:r>
            <a:endParaRPr lang="en-US" sz="1400" dirty="0">
              <a:effectLst/>
            </a:endParaRP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2000" dirty="0" smtClean="0">
                <a:effectLst/>
              </a:rPr>
              <a:t>	% </a:t>
            </a:r>
            <a:r>
              <a:rPr lang="en-US" sz="2000" dirty="0" err="1">
                <a:effectLst/>
              </a:rPr>
              <a:t>add_bintree</a:t>
            </a:r>
            <a:r>
              <a:rPr lang="en-US" sz="2000" dirty="0">
                <a:effectLst/>
              </a:rPr>
              <a:t>(Key, </a:t>
            </a:r>
            <a:r>
              <a:rPr lang="en-US" sz="2000" dirty="0" err="1">
                <a:effectLst/>
              </a:rPr>
              <a:t>OldTree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NewTree</a:t>
            </a:r>
            <a:r>
              <a:rPr lang="en-US" sz="2000" dirty="0">
                <a:effectLst/>
              </a:rPr>
              <a:t>)...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 smtClean="0">
                <a:effectLst/>
              </a:rPr>
              <a:t>	</a:t>
            </a:r>
            <a:r>
              <a:rPr lang="en-US" sz="2000" dirty="0" err="1" smtClean="0">
                <a:effectLst/>
              </a:rPr>
              <a:t>add_bintree</a:t>
            </a:r>
            <a:r>
              <a:rPr lang="en-US" sz="2000" dirty="0" smtClean="0">
                <a:effectLst/>
              </a:rPr>
              <a:t>(Key</a:t>
            </a:r>
            <a:r>
              <a:rPr lang="en-US" sz="2000" dirty="0">
                <a:effectLst/>
              </a:rPr>
              <a:t>, nil, tree(nil, Key, nil).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 smtClean="0">
                <a:effectLst/>
              </a:rPr>
              <a:t>	</a:t>
            </a:r>
            <a:r>
              <a:rPr lang="en-US" sz="2000" dirty="0" err="1" smtClean="0">
                <a:effectLst/>
              </a:rPr>
              <a:t>add_bintree</a:t>
            </a:r>
            <a:r>
              <a:rPr lang="en-US" sz="2000" dirty="0" smtClean="0">
                <a:effectLst/>
              </a:rPr>
              <a:t>(Key</a:t>
            </a:r>
            <a:r>
              <a:rPr lang="en-US" sz="2000" dirty="0">
                <a:effectLst/>
              </a:rPr>
              <a:t>, tree(L, Key, R), tree(L, Key, R)).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 smtClean="0">
                <a:effectLst/>
              </a:rPr>
              <a:t>	</a:t>
            </a:r>
            <a:r>
              <a:rPr lang="en-US" sz="2000" dirty="0" err="1" smtClean="0">
                <a:effectLst/>
              </a:rPr>
              <a:t>add_bintree</a:t>
            </a:r>
            <a:r>
              <a:rPr lang="en-US" sz="2000" dirty="0" smtClean="0">
                <a:effectLst/>
              </a:rPr>
              <a:t>(Key</a:t>
            </a:r>
            <a:r>
              <a:rPr lang="en-US" sz="2000" dirty="0">
                <a:effectLst/>
              </a:rPr>
              <a:t>, tree(L, K, R), tree(L2, K,R)) :-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         </a:t>
            </a:r>
            <a:r>
              <a:rPr lang="en-US" sz="2000" dirty="0" smtClean="0">
                <a:effectLst/>
              </a:rPr>
              <a:t>	Key </a:t>
            </a:r>
            <a:r>
              <a:rPr lang="en-US" sz="2000" dirty="0">
                <a:effectLst/>
              </a:rPr>
              <a:t>&lt; K,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         </a:t>
            </a:r>
            <a:r>
              <a:rPr lang="en-US" sz="2000" dirty="0" smtClean="0">
                <a:effectLst/>
              </a:rPr>
              <a:t>	</a:t>
            </a:r>
            <a:r>
              <a:rPr lang="en-US" sz="2000" dirty="0" err="1" smtClean="0">
                <a:effectLst/>
              </a:rPr>
              <a:t>add_bintree</a:t>
            </a:r>
            <a:r>
              <a:rPr lang="en-US" sz="2000" dirty="0" smtClean="0">
                <a:effectLst/>
              </a:rPr>
              <a:t>(Key</a:t>
            </a:r>
            <a:r>
              <a:rPr lang="en-US" sz="2000" dirty="0">
                <a:effectLst/>
              </a:rPr>
              <a:t>, L, L2).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 smtClean="0">
                <a:effectLst/>
              </a:rPr>
              <a:t>	</a:t>
            </a:r>
            <a:r>
              <a:rPr lang="en-US" sz="2000" dirty="0" err="1" smtClean="0">
                <a:effectLst/>
              </a:rPr>
              <a:t>add_bintree</a:t>
            </a:r>
            <a:r>
              <a:rPr lang="en-US" sz="2000" dirty="0" smtClean="0">
                <a:effectLst/>
              </a:rPr>
              <a:t>(Key</a:t>
            </a:r>
            <a:r>
              <a:rPr lang="en-US" sz="2000" dirty="0">
                <a:effectLst/>
              </a:rPr>
              <a:t>, tree(L, K, R), tree(L, K, R2) :-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          Key &gt; K,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         </a:t>
            </a:r>
            <a:r>
              <a:rPr lang="en-US" sz="2000" dirty="0" smtClean="0">
                <a:effectLst/>
              </a:rPr>
              <a:t>	</a:t>
            </a:r>
            <a:r>
              <a:rPr lang="en-US" sz="2000" dirty="0" err="1" smtClean="0">
                <a:effectLst/>
              </a:rPr>
              <a:t>add_bintree</a:t>
            </a:r>
            <a:r>
              <a:rPr lang="en-US" sz="2000" dirty="0" smtClean="0">
                <a:effectLst/>
              </a:rPr>
              <a:t>(Key</a:t>
            </a:r>
            <a:r>
              <a:rPr lang="en-US" sz="2000" dirty="0">
                <a:effectLst/>
              </a:rPr>
              <a:t>, R, R2).</a:t>
            </a:r>
          </a:p>
          <a:p>
            <a:pPr marL="342280" indent="-342280">
              <a:buFontTx/>
              <a:buNone/>
              <a:defRPr/>
            </a:pPr>
            <a:endParaRPr lang="en-US" sz="2000" dirty="0"/>
          </a:p>
          <a:p>
            <a:pPr marL="342280" indent="-342280">
              <a:buFontTx/>
              <a:buNone/>
              <a:defRPr/>
            </a:pPr>
            <a:endParaRPr lang="en-US" sz="2000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82044F8-0DF7-49E5-8916-664761BDC4A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COSC 2P93 Prolog: Lists_DS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Structures: graphs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4413250"/>
            <a:ext cx="8077200" cy="1752600"/>
          </a:xfrm>
        </p:spPr>
        <p:txBody>
          <a:bodyPr/>
          <a:lstStyle/>
          <a:p>
            <a:pPr marL="342280" indent="-342280">
              <a:defRPr/>
            </a:pPr>
            <a:r>
              <a:rPr lang="en-US" sz="2000" dirty="0" smtClean="0">
                <a:effectLst/>
              </a:rPr>
              <a:t>(a) Representing </a:t>
            </a:r>
            <a:r>
              <a:rPr lang="en-US" sz="2000" dirty="0">
                <a:effectLst/>
              </a:rPr>
              <a:t>directed graphs as program clauses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edge(d, c).	edge(f, e).	edge(h, l).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edge(b, c).	edge(f, </a:t>
            </a:r>
            <a:r>
              <a:rPr lang="en-US" sz="1600" dirty="0" err="1">
                <a:effectLst/>
              </a:rPr>
              <a:t>i</a:t>
            </a:r>
            <a:r>
              <a:rPr lang="en-US" sz="1600" dirty="0">
                <a:effectLst/>
              </a:rPr>
              <a:t>).		edge(l, k).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edge(b, f).	edge(</a:t>
            </a:r>
            <a:r>
              <a:rPr lang="en-US" sz="1600" dirty="0" err="1">
                <a:effectLst/>
              </a:rPr>
              <a:t>i</a:t>
            </a:r>
            <a:r>
              <a:rPr lang="en-US" sz="1600" dirty="0">
                <a:effectLst/>
              </a:rPr>
              <a:t>, j).		edge(g, f).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edge(a, b).	edge(j, k).	</a:t>
            </a:r>
            <a:r>
              <a:rPr lang="en-US" sz="1600" dirty="0" smtClean="0">
                <a:effectLst/>
              </a:rPr>
              <a:t>	edge(g</a:t>
            </a:r>
            <a:r>
              <a:rPr lang="en-US" sz="1600" dirty="0">
                <a:effectLst/>
              </a:rPr>
              <a:t>, h).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edge(k, g).	edge(a, f).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817563" y="1516063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046163" y="2811463"/>
            <a:ext cx="3206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817563" y="3725863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112963" y="4106863"/>
            <a:ext cx="3206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874963" y="2430463"/>
            <a:ext cx="2571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3027363" y="3421063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246563" y="2430463"/>
            <a:ext cx="3206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4398963" y="3344863"/>
            <a:ext cx="3206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5999163" y="3573463"/>
            <a:ext cx="2444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l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5770563" y="2582863"/>
            <a:ext cx="3079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5694363" y="1744663"/>
            <a:ext cx="2444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j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4398963" y="1135063"/>
            <a:ext cx="2444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 flipV="1">
            <a:off x="1130300" y="3949700"/>
            <a:ext cx="92710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977900" y="3124200"/>
            <a:ext cx="1651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990600" y="1828800"/>
            <a:ext cx="139700" cy="825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1066800" y="1752600"/>
            <a:ext cx="1739900" cy="673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V="1">
            <a:off x="1295400" y="2730500"/>
            <a:ext cx="143510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2971800" y="2743200"/>
            <a:ext cx="13970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3187700" y="2584450"/>
            <a:ext cx="1003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flipV="1">
            <a:off x="3048000" y="1435100"/>
            <a:ext cx="1282700" cy="927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4648200" y="1295400"/>
            <a:ext cx="9779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5861050" y="213360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 flipH="1" flipV="1">
            <a:off x="5930900" y="2959100"/>
            <a:ext cx="889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 flipH="1" flipV="1">
            <a:off x="4635500" y="2654300"/>
            <a:ext cx="115570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4419600" y="2743200"/>
            <a:ext cx="635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4648200" y="3581400"/>
            <a:ext cx="1206500" cy="63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Slide Number Placeholder 29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A76C13D-04C5-4565-8B3B-A596FBF5BCA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91" name="Footer Placeholder 30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COSC 2P93 Prolog: Lists_DS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Graphs</a:t>
            </a:r>
            <a:endParaRPr lang="en-CA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41610" lvl="1" indent="-285235">
              <a:defRPr/>
            </a:pPr>
            <a:r>
              <a:rPr lang="en-US" sz="1800" dirty="0" smtClean="0">
                <a:effectLst/>
              </a:rPr>
              <a:t>Can </a:t>
            </a:r>
            <a:r>
              <a:rPr lang="en-US" sz="1800" dirty="0">
                <a:effectLst/>
              </a:rPr>
              <a:t>then search for connections within the graph:</a:t>
            </a:r>
          </a:p>
          <a:p>
            <a:pPr marL="741610" lvl="1" indent="-285235">
              <a:buFontTx/>
              <a:buNone/>
              <a:defRPr/>
            </a:pPr>
            <a:endParaRPr lang="en-US" sz="1800" dirty="0">
              <a:effectLst/>
            </a:endParaRPr>
          </a:p>
          <a:p>
            <a:pPr marL="741610" lvl="1" indent="-285235">
              <a:buFontTx/>
              <a:buNone/>
              <a:defRPr/>
            </a:pPr>
            <a:r>
              <a:rPr lang="en-US" sz="1800" dirty="0">
                <a:effectLst/>
              </a:rPr>
              <a:t>path(A, B) :- edge(A,B).</a:t>
            </a:r>
          </a:p>
          <a:p>
            <a:pPr marL="741610" lvl="1" indent="-285235">
              <a:buFontTx/>
              <a:buNone/>
              <a:defRPr/>
            </a:pPr>
            <a:r>
              <a:rPr lang="en-US" sz="1800" dirty="0">
                <a:effectLst/>
              </a:rPr>
              <a:t>path(A,B) :- edge(A,C), path(C,B).</a:t>
            </a:r>
          </a:p>
          <a:p>
            <a:pPr marL="741610" lvl="1" indent="-285235">
              <a:buFontTx/>
              <a:buNone/>
              <a:defRPr/>
            </a:pPr>
            <a:endParaRPr lang="en-US" sz="1800" dirty="0">
              <a:effectLst/>
            </a:endParaRPr>
          </a:p>
          <a:p>
            <a:pPr marL="741610" lvl="1" indent="-285235">
              <a:buFontTx/>
              <a:buNone/>
              <a:defRPr/>
            </a:pPr>
            <a:r>
              <a:rPr lang="en-US" sz="1800" dirty="0">
                <a:effectLst/>
              </a:rPr>
              <a:t>note similarity with ‘ancestor’</a:t>
            </a:r>
          </a:p>
          <a:p>
            <a:pPr marL="741610" lvl="1" indent="-285235">
              <a:buFontTx/>
              <a:buNone/>
              <a:defRPr/>
            </a:pPr>
            <a:endParaRPr lang="en-US" sz="1800" dirty="0">
              <a:effectLst/>
            </a:endParaRPr>
          </a:p>
          <a:p>
            <a:pPr marL="741610" lvl="1" indent="-285235">
              <a:buFontTx/>
              <a:buNone/>
              <a:defRPr/>
            </a:pPr>
            <a:r>
              <a:rPr lang="en-US" sz="1800" dirty="0">
                <a:effectLst/>
              </a:rPr>
              <a:t>ancestor(A,B) :- parent(A,B).</a:t>
            </a:r>
          </a:p>
          <a:p>
            <a:pPr marL="741610" lvl="1" indent="-285235">
              <a:buFontTx/>
              <a:buNone/>
              <a:defRPr/>
            </a:pPr>
            <a:r>
              <a:rPr lang="en-US" sz="1800" dirty="0">
                <a:effectLst/>
              </a:rPr>
              <a:t>ancestor(A,B) :- parent(A,C), ancestor(C,B).</a:t>
            </a:r>
          </a:p>
          <a:p>
            <a:pPr marL="741610" lvl="1" indent="-285235">
              <a:buFontTx/>
              <a:buNone/>
              <a:defRPr/>
            </a:pPr>
            <a:endParaRPr lang="en-US" sz="1800" dirty="0">
              <a:effectLst/>
            </a:endParaRPr>
          </a:p>
          <a:p>
            <a:pPr marL="741610" lvl="1" indent="-285235">
              <a:defRPr/>
            </a:pPr>
            <a:r>
              <a:rPr lang="en-US" sz="1800" dirty="0">
                <a:effectLst/>
              </a:rPr>
              <a:t>However, unlike family relationships, graphs can have loops</a:t>
            </a:r>
          </a:p>
          <a:p>
            <a:pPr marL="741610" lvl="1" indent="-285235">
              <a:defRPr/>
            </a:pPr>
            <a:r>
              <a:rPr lang="en-US" sz="1800" dirty="0">
                <a:effectLst/>
              </a:rPr>
              <a:t>using Prolog’s backtracking, it can easily get sidetracked into a loop</a:t>
            </a:r>
          </a:p>
          <a:p>
            <a:pPr marL="741610" lvl="1" indent="-285235">
              <a:defRPr/>
            </a:pPr>
            <a:r>
              <a:rPr lang="en-US" sz="1800" dirty="0" err="1">
                <a:effectLst/>
              </a:rPr>
              <a:t>eg</a:t>
            </a:r>
            <a:r>
              <a:rPr lang="en-US" sz="1800" dirty="0">
                <a:effectLst/>
              </a:rPr>
              <a:t>. ?- path(</a:t>
            </a:r>
            <a:r>
              <a:rPr lang="en-US" sz="1800" dirty="0" err="1">
                <a:effectLst/>
              </a:rPr>
              <a:t>j,a</a:t>
            </a:r>
            <a:r>
              <a:rPr lang="en-US" sz="1800" dirty="0">
                <a:effectLst/>
              </a:rPr>
              <a:t>)   will go thru: j -  k - g - f - </a:t>
            </a:r>
            <a:r>
              <a:rPr lang="en-US" sz="1800" dirty="0" err="1">
                <a:effectLst/>
              </a:rPr>
              <a:t>i</a:t>
            </a:r>
            <a:r>
              <a:rPr lang="en-US" sz="1800" dirty="0">
                <a:effectLst/>
              </a:rPr>
              <a:t> - j - etc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9862B84-0294-4A99-A045-BCE1950884F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COSC 2P93 Prolog: Lists_DS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Graphs</a:t>
            </a:r>
            <a:endParaRPr lang="en-CA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280" indent="-342280">
              <a:buFont typeface="Wingdings" pitchFamily="2" charset="2"/>
              <a:buNone/>
              <a:defRPr/>
            </a:pPr>
            <a:r>
              <a:rPr lang="en-US" sz="2000" dirty="0" smtClean="0">
                <a:effectLst/>
              </a:rPr>
              <a:t>(b) use </a:t>
            </a:r>
            <a:r>
              <a:rPr lang="en-US" sz="2000" dirty="0">
                <a:effectLst/>
              </a:rPr>
              <a:t>a </a:t>
            </a:r>
            <a:r>
              <a:rPr lang="en-US" sz="2000" dirty="0" smtClean="0">
                <a:effectLst/>
              </a:rPr>
              <a:t>list</a:t>
            </a: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[v(Node1, Nodelist1), v(Node2, Nodelist2), </a:t>
            </a:r>
            <a:r>
              <a:rPr lang="en-US" sz="2000" dirty="0" smtClean="0">
                <a:effectLst/>
              </a:rPr>
              <a:t>...]</a:t>
            </a: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then</a:t>
            </a: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graph([ v(a, [b, f]),   v(b, [</a:t>
            </a:r>
            <a:r>
              <a:rPr lang="en-US" sz="2000" dirty="0" err="1">
                <a:effectLst/>
              </a:rPr>
              <a:t>c,f</a:t>
            </a:r>
            <a:r>
              <a:rPr lang="en-US" sz="2000" dirty="0">
                <a:effectLst/>
              </a:rPr>
              <a:t>]),  v(d, [f]),  v(f, [</a:t>
            </a:r>
            <a:r>
              <a:rPr lang="en-US" sz="2000" dirty="0" err="1">
                <a:effectLst/>
              </a:rPr>
              <a:t>e,i</a:t>
            </a:r>
            <a:r>
              <a:rPr lang="en-US" sz="2000" dirty="0">
                <a:effectLst/>
              </a:rPr>
              <a:t>]),  v(g, [</a:t>
            </a:r>
            <a:r>
              <a:rPr lang="en-US" sz="2000" dirty="0" err="1">
                <a:effectLst/>
              </a:rPr>
              <a:t>f,h</a:t>
            </a:r>
            <a:r>
              <a:rPr lang="en-US" sz="2000" dirty="0">
                <a:effectLst/>
              </a:rPr>
              <a:t>]),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          v(</a:t>
            </a:r>
            <a:r>
              <a:rPr lang="en-US" sz="2000" dirty="0" err="1">
                <a:effectLst/>
              </a:rPr>
              <a:t>i</a:t>
            </a:r>
            <a:r>
              <a:rPr lang="en-US" sz="2000" dirty="0">
                <a:effectLst/>
              </a:rPr>
              <a:t>, [j]),  v(j, [k]),  v(k, [g]),  v(l, [k]),  v(h, [l])  ] </a:t>
            </a:r>
            <a:r>
              <a:rPr lang="en-US" sz="2000" dirty="0" smtClean="0">
                <a:effectLst/>
              </a:rPr>
              <a:t>).</a:t>
            </a: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defRPr/>
            </a:pPr>
            <a:r>
              <a:rPr lang="en-US" sz="2000" dirty="0">
                <a:effectLst/>
              </a:rPr>
              <a:t>Can write a ‘path’ routine which keeps track of places it has already been to; if it has been to a place already, then don’t go there again!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(can also do this with the other representation)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1EA41F1-3E70-4295-89B4-B6713D7C6890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Structures: graphs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path(Start, Finish) :- graph(G), </a:t>
            </a:r>
            <a:r>
              <a:rPr lang="en-US" sz="2000" dirty="0" err="1">
                <a:effectLst/>
              </a:rPr>
              <a:t>smart_path</a:t>
            </a:r>
            <a:r>
              <a:rPr lang="en-US" sz="2000" dirty="0">
                <a:effectLst/>
              </a:rPr>
              <a:t>(Start, Finish, G,  [ ]).</a:t>
            </a: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2000" dirty="0" err="1">
                <a:effectLst/>
              </a:rPr>
              <a:t>smart_path</a:t>
            </a:r>
            <a:r>
              <a:rPr lang="en-US" sz="2000" dirty="0">
                <a:effectLst/>
              </a:rPr>
              <a:t>(A, B, G, _) :-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           member(v(A,L), G),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          member(B, L).</a:t>
            </a: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2000" dirty="0" err="1">
                <a:effectLst/>
              </a:rPr>
              <a:t>smart_path</a:t>
            </a:r>
            <a:r>
              <a:rPr lang="en-US" sz="2000" dirty="0">
                <a:effectLst/>
              </a:rPr>
              <a:t>(A, B, G, Previous) :-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           member(v(A,L), G),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           member(C, L),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           \+  member(C, Previous),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           </a:t>
            </a:r>
            <a:r>
              <a:rPr lang="en-US" sz="2000" dirty="0" err="1">
                <a:effectLst/>
              </a:rPr>
              <a:t>smart_path</a:t>
            </a:r>
            <a:r>
              <a:rPr lang="en-US" sz="2000" dirty="0">
                <a:effectLst/>
              </a:rPr>
              <a:t>(C, B, G, [A | Previous]).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  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3B2E4C6-19C4-4A10-90A5-66C13697B8B9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COSC 2P93 Prolog: Lists_DS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Data structures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280" indent="-342280">
              <a:defRPr/>
            </a:pPr>
            <a:r>
              <a:rPr lang="en-US" sz="2000" dirty="0">
                <a:effectLst/>
              </a:rPr>
              <a:t>Of course, structures permit arbitrarily complex data structures to be represented</a:t>
            </a: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foo</a:t>
            </a:r>
            <a:r>
              <a:rPr lang="en-US" sz="2000" dirty="0">
                <a:effectLst/>
              </a:rPr>
              <a:t>( List, cons1, </a:t>
            </a:r>
            <a:r>
              <a:rPr lang="en-US" sz="2000" dirty="0" err="1">
                <a:effectLst/>
              </a:rPr>
              <a:t>Stack_of_bintrees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Bintree_of_stacks</a:t>
            </a:r>
            <a:r>
              <a:rPr lang="en-US" sz="2000" dirty="0">
                <a:effectLst/>
              </a:rPr>
              <a:t>, etc...)</a:t>
            </a: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defRPr/>
            </a:pPr>
            <a:r>
              <a:rPr lang="en-US" sz="2000" dirty="0">
                <a:effectLst/>
              </a:rPr>
              <a:t>The power of symbolic execution is that you can define these structures symbolically, without regards to implementation details (memory allocation, pointers, ...) 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DEB3E2-B34F-4E8C-A4A8-107FCEF5DFE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COSC 2P93 Prolog: Lists_DS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Building </a:t>
            </a:r>
            <a:r>
              <a:rPr lang="en-US" dirty="0"/>
              <a:t>lists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280" indent="-342280">
              <a:defRPr/>
            </a:pPr>
            <a:r>
              <a:rPr lang="en-US" sz="2000" dirty="0">
                <a:effectLst/>
              </a:rPr>
              <a:t>(2) </a:t>
            </a:r>
            <a:r>
              <a:rPr lang="en-US" sz="2000" dirty="0" err="1">
                <a:effectLst/>
              </a:rPr>
              <a:t>prepend</a:t>
            </a:r>
            <a:r>
              <a:rPr lang="en-US" sz="2000" dirty="0">
                <a:effectLst/>
              </a:rPr>
              <a:t> intermediate solution in predicate head</a:t>
            </a:r>
          </a:p>
          <a:p>
            <a:pPr marL="342280" indent="-342280">
              <a:buFontTx/>
              <a:buNone/>
              <a:defRPr/>
            </a:pPr>
            <a:endParaRPr lang="en-US" sz="1400" dirty="0"/>
          </a:p>
          <a:p>
            <a:pPr marL="342280" indent="-342280">
              <a:buFontTx/>
              <a:buNone/>
              <a:defRPr/>
            </a:pPr>
            <a:r>
              <a:rPr lang="en-US" sz="1600" dirty="0" err="1">
                <a:effectLst/>
              </a:rPr>
              <a:t>make_intlist</a:t>
            </a:r>
            <a:r>
              <a:rPr lang="en-US" sz="1600" dirty="0">
                <a:effectLst/>
              </a:rPr>
              <a:t>(M, N, [ ]) :- M &gt; N.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 err="1">
                <a:effectLst/>
              </a:rPr>
              <a:t>make_intlist</a:t>
            </a:r>
            <a:r>
              <a:rPr lang="en-US" sz="1600" dirty="0">
                <a:effectLst/>
              </a:rPr>
              <a:t>(M, N, [M|L2]) :-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   M =&lt; N, 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   M2 is M + 1,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   </a:t>
            </a:r>
            <a:r>
              <a:rPr lang="en-US" sz="1600" dirty="0" err="1">
                <a:effectLst/>
              </a:rPr>
              <a:t>make_intlist</a:t>
            </a:r>
            <a:r>
              <a:rPr lang="en-US" sz="1600" dirty="0">
                <a:effectLst/>
              </a:rPr>
              <a:t>(M2, N, L2).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H="1" flipV="1">
            <a:off x="2813050" y="372745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H="1" flipV="1">
            <a:off x="2965450" y="2889250"/>
            <a:ext cx="990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332163" y="3802063"/>
            <a:ext cx="2811668" cy="3390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0" dirty="0">
                <a:solidFill>
                  <a:srgbClr val="FFFF00"/>
                </a:solidFill>
              </a:rPr>
              <a:t>L2 is intermediate answer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941763" y="2887663"/>
            <a:ext cx="3042501" cy="3390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0" dirty="0">
                <a:solidFill>
                  <a:srgbClr val="FFFF00"/>
                </a:solidFill>
              </a:rPr>
              <a:t>concatenate M to start of L2</a:t>
            </a:r>
          </a:p>
        </p:txBody>
      </p:sp>
      <p:sp>
        <p:nvSpPr>
          <p:cNvPr id="4104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DC0ED31-B85B-4260-9F4E-70B3F0AC5A0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05" name="Footer Placeholder 8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COSC 2P93 Prolog: Lists_DS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Building </a:t>
            </a:r>
            <a:r>
              <a:rPr lang="en-US" dirty="0"/>
              <a:t>lists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517650"/>
            <a:ext cx="8216900" cy="4518025"/>
          </a:xfrm>
        </p:spPr>
        <p:txBody>
          <a:bodyPr/>
          <a:lstStyle/>
          <a:p>
            <a:pPr marL="342280" indent="-342280">
              <a:defRPr/>
            </a:pPr>
            <a:r>
              <a:rPr lang="en-US" sz="2000" dirty="0">
                <a:effectLst/>
              </a:rPr>
              <a:t>(3) create a new argument with intermediate list; return it back when recursion has terminated</a:t>
            </a:r>
          </a:p>
          <a:p>
            <a:pPr marL="342280" indent="-342280">
              <a:buFontTx/>
              <a:buNone/>
              <a:defRPr/>
            </a:pPr>
            <a:endParaRPr lang="en-US" dirty="0"/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?- </a:t>
            </a:r>
            <a:r>
              <a:rPr lang="en-US" sz="1600" dirty="0" err="1">
                <a:effectLst/>
              </a:rPr>
              <a:t>make_intlist</a:t>
            </a:r>
            <a:r>
              <a:rPr lang="en-US" sz="1600" dirty="0">
                <a:effectLst/>
              </a:rPr>
              <a:t>(N, [ ], L). </a:t>
            </a:r>
          </a:p>
          <a:p>
            <a:pPr marL="342280" indent="-342280">
              <a:buFontTx/>
              <a:buNone/>
              <a:defRPr/>
            </a:pPr>
            <a:endParaRPr lang="en-US" sz="16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1600" dirty="0" err="1">
                <a:effectLst/>
              </a:rPr>
              <a:t>make_intlist</a:t>
            </a:r>
            <a:r>
              <a:rPr lang="en-US" sz="1600" dirty="0">
                <a:effectLst/>
              </a:rPr>
              <a:t>(N, L, L) :-  N &lt; 0.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 err="1">
                <a:effectLst/>
              </a:rPr>
              <a:t>make_intlist</a:t>
            </a:r>
            <a:r>
              <a:rPr lang="en-US" sz="1600" dirty="0">
                <a:effectLst/>
              </a:rPr>
              <a:t>(N, L2, L) :-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   N &gt;= 0,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   N2 is N - 1,                             % runs down from N to 0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   </a:t>
            </a:r>
            <a:r>
              <a:rPr lang="en-US" sz="1600" dirty="0" err="1">
                <a:effectLst/>
              </a:rPr>
              <a:t>make_intlist</a:t>
            </a:r>
            <a:r>
              <a:rPr lang="en-US" sz="1600" dirty="0">
                <a:effectLst/>
              </a:rPr>
              <a:t>(N2, [N | L2], L).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/>
              <a:t>   </a:t>
            </a:r>
            <a:endParaRPr lang="en-US" dirty="0"/>
          </a:p>
          <a:p>
            <a:pPr marL="342280" indent="-342280">
              <a:buFontTx/>
              <a:buNone/>
              <a:defRPr/>
            </a:pPr>
            <a:r>
              <a:rPr lang="en-US" dirty="0"/>
              <a:t>   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V="1">
            <a:off x="1517650" y="487045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3270250" y="3206750"/>
            <a:ext cx="10795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46050" y="5175250"/>
            <a:ext cx="4055598" cy="10869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0" dirty="0">
                <a:solidFill>
                  <a:srgbClr val="FFFF00"/>
                </a:solidFill>
              </a:rPr>
              <a:t>L2 starts as empty list;</a:t>
            </a:r>
          </a:p>
          <a:p>
            <a:r>
              <a:rPr lang="en-US" b="0" dirty="0">
                <a:solidFill>
                  <a:srgbClr val="FFFF00"/>
                </a:solidFill>
              </a:rPr>
              <a:t>successive N’s are added to it</a:t>
            </a:r>
          </a:p>
          <a:p>
            <a:r>
              <a:rPr lang="en-US" b="0" dirty="0">
                <a:solidFill>
                  <a:srgbClr val="FFFF00"/>
                </a:solidFill>
              </a:rPr>
              <a:t>(must count downward, or they’ll be in</a:t>
            </a:r>
          </a:p>
          <a:p>
            <a:r>
              <a:rPr lang="en-US" b="0" dirty="0">
                <a:solidFill>
                  <a:srgbClr val="FFFF00"/>
                </a:solidFill>
              </a:rPr>
              <a:t>inverse order!)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4398963" y="2811463"/>
            <a:ext cx="3799118" cy="5883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0" dirty="0">
                <a:solidFill>
                  <a:srgbClr val="FFFF00"/>
                </a:solidFill>
              </a:rPr>
              <a:t>when N is negative, then return this</a:t>
            </a:r>
          </a:p>
          <a:p>
            <a:r>
              <a:rPr lang="en-US" b="0" dirty="0">
                <a:solidFill>
                  <a:srgbClr val="FFFF00"/>
                </a:solidFill>
              </a:rPr>
              <a:t>intermediate built list, which is </a:t>
            </a:r>
            <a:r>
              <a:rPr lang="en-US" b="0" dirty="0" err="1">
                <a:solidFill>
                  <a:srgbClr val="FFFF00"/>
                </a:solidFill>
              </a:rPr>
              <a:t>soln</a:t>
            </a:r>
            <a:endParaRPr lang="en-US" b="0" dirty="0">
              <a:solidFill>
                <a:srgbClr val="FFFF00"/>
              </a:solidFill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 flipH="1" flipV="1">
            <a:off x="3346450" y="4794250"/>
            <a:ext cx="2057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5465763" y="4716463"/>
            <a:ext cx="3046732" cy="10869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0" dirty="0">
                <a:solidFill>
                  <a:srgbClr val="FFFF00"/>
                </a:solidFill>
              </a:rPr>
              <a:t>L will be a variable term </a:t>
            </a:r>
          </a:p>
          <a:p>
            <a:r>
              <a:rPr lang="en-US" b="0" dirty="0">
                <a:solidFill>
                  <a:srgbClr val="FFFF00"/>
                </a:solidFill>
              </a:rPr>
              <a:t>UNTIL first clause activates,</a:t>
            </a:r>
          </a:p>
          <a:p>
            <a:r>
              <a:rPr lang="en-US" b="0" dirty="0">
                <a:solidFill>
                  <a:srgbClr val="FFFF00"/>
                </a:solidFill>
              </a:rPr>
              <a:t>at which time final solution</a:t>
            </a:r>
          </a:p>
          <a:p>
            <a:r>
              <a:rPr lang="en-US" b="0" dirty="0">
                <a:solidFill>
                  <a:srgbClr val="FFFF00"/>
                </a:solidFill>
              </a:rPr>
              <a:t>passed all the way to top</a:t>
            </a:r>
          </a:p>
        </p:txBody>
      </p:sp>
      <p:sp>
        <p:nvSpPr>
          <p:cNvPr id="5130" name="Slide Number Placeholder 9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5A195B6-E469-4117-ADF8-EEB2BE5D356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31" name="Footer Placeholder 10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COSC 2P93 Prolog: Lists_DS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 common technique...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280" indent="-342280">
              <a:defRPr/>
            </a:pPr>
            <a:r>
              <a:rPr lang="en-US" sz="2000" dirty="0" smtClean="0">
                <a:effectLst/>
              </a:rPr>
              <a:t>Here is </a:t>
            </a:r>
            <a:r>
              <a:rPr lang="en-US" sz="2000" dirty="0">
                <a:effectLst/>
              </a:rPr>
              <a:t>a common Prolog programming technique, where the final result is unified when the recursion terminates...</a:t>
            </a:r>
          </a:p>
          <a:p>
            <a:pPr marL="342280" indent="-342280">
              <a:buFontTx/>
              <a:buNone/>
              <a:defRPr/>
            </a:pPr>
            <a:endParaRPr lang="en-US" sz="2000" dirty="0"/>
          </a:p>
          <a:p>
            <a:pPr marL="342280" indent="-342280">
              <a:buFontTx/>
              <a:buNone/>
              <a:defRPr/>
            </a:pPr>
            <a:endParaRPr lang="en-US" sz="2000" dirty="0"/>
          </a:p>
          <a:p>
            <a:pPr marL="342280" indent="-342280">
              <a:buFontTx/>
              <a:buNone/>
              <a:defRPr/>
            </a:pPr>
            <a:r>
              <a:rPr lang="en-US" sz="2000" dirty="0" err="1">
                <a:effectLst/>
              </a:rPr>
              <a:t>my_predicate</a:t>
            </a:r>
            <a:r>
              <a:rPr lang="en-US" sz="2000" dirty="0">
                <a:effectLst/>
              </a:rPr>
              <a:t>( ... vars..., Final, Final) :-  </a:t>
            </a:r>
            <a:r>
              <a:rPr lang="en-US" sz="2000" dirty="0" smtClean="0">
                <a:effectLst/>
              </a:rPr>
              <a:t>      % terminate recursion</a:t>
            </a: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2000" dirty="0" err="1">
                <a:effectLst/>
              </a:rPr>
              <a:t>my_predicate</a:t>
            </a:r>
            <a:r>
              <a:rPr lang="en-US" sz="2000" dirty="0">
                <a:effectLst/>
              </a:rPr>
              <a:t>( ... vars..., </a:t>
            </a:r>
            <a:r>
              <a:rPr lang="en-US" sz="2000" dirty="0" err="1">
                <a:effectLst/>
              </a:rPr>
              <a:t>Intermed</a:t>
            </a:r>
            <a:r>
              <a:rPr lang="en-US" sz="2000" dirty="0">
                <a:effectLst/>
              </a:rPr>
              <a:t>, Final) :-  % recursive case(s)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          </a:t>
            </a:r>
            <a:r>
              <a:rPr lang="en-US" sz="2000" dirty="0">
                <a:solidFill>
                  <a:srgbClr val="FFFF00"/>
                </a:solidFill>
                <a:effectLst/>
              </a:rPr>
              <a:t>&lt;some  processing&gt;,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          </a:t>
            </a:r>
            <a:r>
              <a:rPr lang="en-US" sz="2000" dirty="0">
                <a:solidFill>
                  <a:srgbClr val="FFFF00"/>
                </a:solidFill>
                <a:effectLst/>
              </a:rPr>
              <a:t>&lt;add to </a:t>
            </a:r>
            <a:r>
              <a:rPr lang="en-US" sz="2000" dirty="0" err="1">
                <a:solidFill>
                  <a:srgbClr val="FFFF00"/>
                </a:solidFill>
                <a:effectLst/>
              </a:rPr>
              <a:t>Intermed</a:t>
            </a:r>
            <a:r>
              <a:rPr lang="en-US" sz="2000" dirty="0">
                <a:solidFill>
                  <a:srgbClr val="FFFF00"/>
                </a:solidFill>
                <a:effectLst/>
              </a:rPr>
              <a:t> to get Intermed2&gt;,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          </a:t>
            </a:r>
            <a:r>
              <a:rPr lang="en-US" sz="2000" dirty="0" err="1">
                <a:effectLst/>
              </a:rPr>
              <a:t>my_predicate</a:t>
            </a:r>
            <a:r>
              <a:rPr lang="en-US" sz="2000" dirty="0">
                <a:effectLst/>
              </a:rPr>
              <a:t>(...vars..., Intermed2, Final).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4352A8A-EAB6-404F-9F6A-6C4E785DC1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COSC 2P93 Prolog: Lists_DS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 </a:t>
            </a:r>
            <a:r>
              <a:rPr lang="en-US" dirty="0" smtClean="0"/>
              <a:t>common </a:t>
            </a:r>
            <a:r>
              <a:rPr lang="en-US" dirty="0"/>
              <a:t>list building error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280" indent="-342280">
              <a:defRPr/>
            </a:pPr>
            <a:r>
              <a:rPr lang="en-US" sz="2000" dirty="0">
                <a:effectLst/>
              </a:rPr>
              <a:t>Building up list during calls, but not returning as final result:</a:t>
            </a: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2000" dirty="0" err="1">
                <a:effectLst/>
              </a:rPr>
              <a:t>make_intlist</a:t>
            </a:r>
            <a:r>
              <a:rPr lang="en-US" sz="2000" dirty="0">
                <a:effectLst/>
              </a:rPr>
              <a:t>(N, L) :-  N &lt; 0.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 err="1">
                <a:effectLst/>
              </a:rPr>
              <a:t>make_intlist</a:t>
            </a:r>
            <a:r>
              <a:rPr lang="en-US" sz="2000" dirty="0">
                <a:effectLst/>
              </a:rPr>
              <a:t>(N, L) :-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</a:t>
            </a:r>
            <a:r>
              <a:rPr lang="en-US" sz="2000" dirty="0" smtClean="0">
                <a:effectLst/>
              </a:rPr>
              <a:t>	N </a:t>
            </a:r>
            <a:r>
              <a:rPr lang="en-US" sz="2000" dirty="0">
                <a:effectLst/>
              </a:rPr>
              <a:t>&gt;= 0,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</a:t>
            </a:r>
            <a:r>
              <a:rPr lang="en-US" sz="2000" dirty="0" smtClean="0">
                <a:effectLst/>
              </a:rPr>
              <a:t>	N2 </a:t>
            </a:r>
            <a:r>
              <a:rPr lang="en-US" sz="2000" dirty="0">
                <a:effectLst/>
              </a:rPr>
              <a:t>is N - 1,                     % runs from N down  to 0</a:t>
            </a: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   </a:t>
            </a:r>
            <a:r>
              <a:rPr lang="en-US" sz="2000" dirty="0" smtClean="0">
                <a:effectLst/>
              </a:rPr>
              <a:t>	</a:t>
            </a:r>
            <a:r>
              <a:rPr lang="en-US" sz="2000" dirty="0" err="1" smtClean="0">
                <a:effectLst/>
              </a:rPr>
              <a:t>make_intlist</a:t>
            </a:r>
            <a:r>
              <a:rPr lang="en-US" sz="2000" dirty="0" smtClean="0">
                <a:effectLst/>
              </a:rPr>
              <a:t>(N2</a:t>
            </a:r>
            <a:r>
              <a:rPr lang="en-US" sz="2000" dirty="0">
                <a:effectLst/>
              </a:rPr>
              <a:t>, [N | L]).</a:t>
            </a: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defRPr/>
            </a:pPr>
            <a:r>
              <a:rPr lang="en-US" sz="2000" dirty="0">
                <a:effectLst/>
              </a:rPr>
              <a:t>Problem:  the term “[N | L]” in the recursive call builds up an answer</a:t>
            </a:r>
          </a:p>
          <a:p>
            <a:pPr marL="342280" indent="-342280">
              <a:defRPr/>
            </a:pPr>
            <a:r>
              <a:rPr lang="en-US" sz="2000" dirty="0">
                <a:effectLst/>
              </a:rPr>
              <a:t>however, looking at the head of the rule, only L is available to the calling routine --&gt; the computed “N” result is not passed back!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E93D00D-7F02-4C9C-A01C-1225BD97CBB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COSC 2P93 Prolog: Lists_DS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79450" y="1136650"/>
            <a:ext cx="8001000" cy="4953000"/>
          </a:xfrm>
        </p:spPr>
        <p:txBody>
          <a:bodyPr/>
          <a:lstStyle/>
          <a:p>
            <a:pPr marL="342280" indent="-342280">
              <a:lnSpc>
                <a:spcPct val="80000"/>
              </a:lnSpc>
              <a:defRPr/>
            </a:pPr>
            <a:r>
              <a:rPr lang="en-US" sz="2000" dirty="0">
                <a:effectLst/>
              </a:rPr>
              <a:t>Prolog’s symbolic denotation of data means that complex data structures are easily derived</a:t>
            </a:r>
          </a:p>
          <a:p>
            <a:pPr marL="342280" indent="-342280">
              <a:lnSpc>
                <a:spcPct val="80000"/>
              </a:lnSpc>
              <a:buFontTx/>
              <a:buNone/>
              <a:defRPr/>
            </a:pPr>
            <a:endParaRPr lang="en-US" sz="1800" dirty="0">
              <a:effectLst/>
            </a:endParaRPr>
          </a:p>
          <a:p>
            <a:pPr marL="342280" indent="-342280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effectLst/>
              </a:rPr>
              <a:t>1. database records: invent a convention for representing data</a:t>
            </a:r>
          </a:p>
          <a:p>
            <a:pPr marL="741610" lvl="1" indent="-285235">
              <a:lnSpc>
                <a:spcPct val="80000"/>
              </a:lnSpc>
              <a:defRPr/>
            </a:pPr>
            <a:r>
              <a:rPr lang="en-US" sz="1600" dirty="0" err="1">
                <a:effectLst/>
              </a:rPr>
              <a:t>eg</a:t>
            </a:r>
            <a:r>
              <a:rPr lang="en-US" sz="1600" dirty="0">
                <a:effectLst/>
              </a:rPr>
              <a:t>. define a structure ‘</a:t>
            </a:r>
            <a:r>
              <a:rPr lang="en-US" sz="1600" dirty="0" err="1">
                <a:effectLst/>
              </a:rPr>
              <a:t>rec</a:t>
            </a:r>
            <a:r>
              <a:rPr lang="en-US" sz="1600" dirty="0">
                <a:effectLst/>
              </a:rPr>
              <a:t>’ with 6 </a:t>
            </a:r>
            <a:r>
              <a:rPr lang="en-US" sz="1600" dirty="0" err="1">
                <a:effectLst/>
              </a:rPr>
              <a:t>args</a:t>
            </a:r>
            <a:r>
              <a:rPr lang="en-US" sz="1600" dirty="0">
                <a:effectLst/>
              </a:rPr>
              <a:t>, each argument = DB field</a:t>
            </a:r>
          </a:p>
          <a:p>
            <a:pPr marL="741610" lvl="1" indent="-285235">
              <a:lnSpc>
                <a:spcPct val="80000"/>
              </a:lnSpc>
              <a:defRPr/>
            </a:pPr>
            <a:r>
              <a:rPr lang="en-US" sz="1600" dirty="0">
                <a:effectLst/>
              </a:rPr>
              <a:t>first </a:t>
            </a:r>
            <a:r>
              <a:rPr lang="en-US" sz="1600" dirty="0" err="1">
                <a:effectLst/>
              </a:rPr>
              <a:t>arg</a:t>
            </a:r>
            <a:r>
              <a:rPr lang="en-US" sz="1600" dirty="0">
                <a:effectLst/>
              </a:rPr>
              <a:t> is key</a:t>
            </a:r>
          </a:p>
          <a:p>
            <a:pPr marL="741610" lvl="1" indent="-285235">
              <a:lnSpc>
                <a:spcPct val="80000"/>
              </a:lnSpc>
              <a:defRPr/>
            </a:pPr>
            <a:r>
              <a:rPr lang="en-US" sz="1600" dirty="0">
                <a:effectLst/>
              </a:rPr>
              <a:t>other </a:t>
            </a:r>
            <a:r>
              <a:rPr lang="en-US" sz="1600" dirty="0" err="1">
                <a:effectLst/>
              </a:rPr>
              <a:t>args</a:t>
            </a:r>
            <a:r>
              <a:rPr lang="en-US" sz="1600" dirty="0">
                <a:effectLst/>
              </a:rPr>
              <a:t> are interpreted according to their position in record, so programs must know this conventional structure</a:t>
            </a:r>
          </a:p>
          <a:p>
            <a:pPr marL="741610" lvl="1" indent="-285235">
              <a:lnSpc>
                <a:spcPct val="80000"/>
              </a:lnSpc>
              <a:buFontTx/>
              <a:buNone/>
              <a:defRPr/>
            </a:pPr>
            <a:endParaRPr lang="en-US" sz="1600" dirty="0">
              <a:effectLst/>
            </a:endParaRPr>
          </a:p>
          <a:p>
            <a:pPr marL="342280" indent="-342280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effectLst/>
              </a:rPr>
              <a:t>       </a:t>
            </a:r>
            <a:r>
              <a:rPr lang="en-US" sz="1800" dirty="0" err="1">
                <a:effectLst/>
              </a:rPr>
              <a:t>rec</a:t>
            </a:r>
            <a:r>
              <a:rPr lang="en-US" sz="1800" dirty="0">
                <a:effectLst/>
              </a:rPr>
              <a:t>(acct(Acct),name(</a:t>
            </a:r>
            <a:r>
              <a:rPr lang="en-US" sz="1800" dirty="0" err="1">
                <a:effectLst/>
              </a:rPr>
              <a:t>First,MI,Last</a:t>
            </a:r>
            <a:r>
              <a:rPr lang="en-US" sz="1800" dirty="0">
                <a:effectLst/>
              </a:rPr>
              <a:t>), </a:t>
            </a:r>
            <a:r>
              <a:rPr lang="en-US" sz="1800" dirty="0" err="1">
                <a:effectLst/>
              </a:rPr>
              <a:t>bdate</a:t>
            </a:r>
            <a:r>
              <a:rPr lang="en-US" sz="1800" dirty="0">
                <a:effectLst/>
              </a:rPr>
              <a:t>(day(D),mo(M),year(Y)), </a:t>
            </a:r>
          </a:p>
          <a:p>
            <a:pPr marL="342280" indent="-342280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effectLst/>
              </a:rPr>
              <a:t>              sin(SIN,) </a:t>
            </a:r>
            <a:r>
              <a:rPr lang="en-US" sz="1800" dirty="0" err="1">
                <a:effectLst/>
              </a:rPr>
              <a:t>addr</a:t>
            </a:r>
            <a:r>
              <a:rPr lang="en-US" sz="1800" dirty="0">
                <a:effectLst/>
              </a:rPr>
              <a:t>(</a:t>
            </a:r>
            <a:r>
              <a:rPr lang="en-US" sz="1800" dirty="0" err="1">
                <a:effectLst/>
              </a:rPr>
              <a:t>Street,City,Prov</a:t>
            </a:r>
            <a:r>
              <a:rPr lang="en-US" sz="1800" dirty="0">
                <a:effectLst/>
              </a:rPr>
              <a:t>), bal(Balance))</a:t>
            </a:r>
          </a:p>
          <a:p>
            <a:pPr marL="342280" indent="-342280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effectLst/>
              </a:rPr>
              <a:t> </a:t>
            </a:r>
          </a:p>
          <a:p>
            <a:pPr marL="342280" indent="-342280">
              <a:lnSpc>
                <a:spcPct val="80000"/>
              </a:lnSpc>
              <a:buFontTx/>
              <a:buNone/>
              <a:defRPr/>
            </a:pPr>
            <a:endParaRPr lang="en-US" sz="1600" dirty="0">
              <a:effectLst/>
            </a:endParaRPr>
          </a:p>
          <a:p>
            <a:pPr marL="342280" indent="-342280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effectLst/>
              </a:rPr>
              <a:t>                                               </a:t>
            </a:r>
            <a:r>
              <a:rPr lang="en-US" sz="1600" dirty="0" err="1">
                <a:effectLst/>
              </a:rPr>
              <a:t>rec</a:t>
            </a:r>
            <a:endParaRPr lang="en-US" sz="1600" dirty="0">
              <a:effectLst/>
            </a:endParaRPr>
          </a:p>
          <a:p>
            <a:pPr marL="342280" indent="-342280">
              <a:lnSpc>
                <a:spcPct val="80000"/>
              </a:lnSpc>
              <a:buFontTx/>
              <a:buNone/>
              <a:defRPr/>
            </a:pPr>
            <a:endParaRPr lang="en-US" sz="1600" dirty="0">
              <a:effectLst/>
            </a:endParaRPr>
          </a:p>
          <a:p>
            <a:pPr marL="342280" indent="-342280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effectLst/>
              </a:rPr>
              <a:t>             acct                    name           </a:t>
            </a:r>
            <a:r>
              <a:rPr lang="en-US" sz="1600" dirty="0" err="1">
                <a:effectLst/>
              </a:rPr>
              <a:t>bdate</a:t>
            </a:r>
            <a:r>
              <a:rPr lang="en-US" sz="1600" dirty="0">
                <a:effectLst/>
              </a:rPr>
              <a:t>       sin     </a:t>
            </a:r>
            <a:r>
              <a:rPr lang="en-US" sz="1600" dirty="0" err="1">
                <a:effectLst/>
              </a:rPr>
              <a:t>addr</a:t>
            </a:r>
            <a:r>
              <a:rPr lang="en-US" sz="1600" dirty="0">
                <a:effectLst/>
              </a:rPr>
              <a:t>         bal</a:t>
            </a:r>
          </a:p>
          <a:p>
            <a:pPr marL="342280" indent="-342280">
              <a:lnSpc>
                <a:spcPct val="80000"/>
              </a:lnSpc>
              <a:buFontTx/>
              <a:buNone/>
              <a:defRPr/>
            </a:pPr>
            <a:endParaRPr lang="en-US" sz="1600" dirty="0">
              <a:effectLst/>
            </a:endParaRPr>
          </a:p>
          <a:p>
            <a:pPr marL="342280" indent="-342280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effectLst/>
              </a:rPr>
              <a:t>                                                       day  mo  year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Other data structures</a:t>
            </a:r>
          </a:p>
        </p:txBody>
      </p:sp>
      <p:grpSp>
        <p:nvGrpSpPr>
          <p:cNvPr id="8196" name="Group 26"/>
          <p:cNvGrpSpPr>
            <a:grpSpLocks/>
          </p:cNvGrpSpPr>
          <p:nvPr/>
        </p:nvGrpSpPr>
        <p:grpSpPr bwMode="auto">
          <a:xfrm>
            <a:off x="1670050" y="4641850"/>
            <a:ext cx="4953000" cy="1282700"/>
            <a:chOff x="1225550" y="4191000"/>
            <a:chExt cx="5715000" cy="1587500"/>
          </a:xfrm>
        </p:grpSpPr>
        <p:sp>
          <p:nvSpPr>
            <p:cNvPr id="8199" name="Line 4"/>
            <p:cNvSpPr>
              <a:spLocks noChangeShapeType="1"/>
            </p:cNvSpPr>
            <p:nvPr/>
          </p:nvSpPr>
          <p:spPr bwMode="auto">
            <a:xfrm flipH="1">
              <a:off x="1371600" y="4191000"/>
              <a:ext cx="1917700" cy="368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" name="Line 5"/>
            <p:cNvSpPr>
              <a:spLocks noChangeShapeType="1"/>
            </p:cNvSpPr>
            <p:nvPr/>
          </p:nvSpPr>
          <p:spPr bwMode="auto">
            <a:xfrm flipH="1">
              <a:off x="3124200" y="4191000"/>
              <a:ext cx="165100" cy="368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" name="Line 6"/>
            <p:cNvSpPr>
              <a:spLocks noChangeShapeType="1"/>
            </p:cNvSpPr>
            <p:nvPr/>
          </p:nvSpPr>
          <p:spPr bwMode="auto">
            <a:xfrm>
              <a:off x="3289300" y="4191000"/>
              <a:ext cx="977900" cy="368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Line 7"/>
            <p:cNvSpPr>
              <a:spLocks noChangeShapeType="1"/>
            </p:cNvSpPr>
            <p:nvPr/>
          </p:nvSpPr>
          <p:spPr bwMode="auto">
            <a:xfrm>
              <a:off x="3365500" y="4191000"/>
              <a:ext cx="1892300" cy="368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Line 8"/>
            <p:cNvSpPr>
              <a:spLocks noChangeShapeType="1"/>
            </p:cNvSpPr>
            <p:nvPr/>
          </p:nvSpPr>
          <p:spPr bwMode="auto">
            <a:xfrm>
              <a:off x="3365500" y="4191000"/>
              <a:ext cx="2654300" cy="292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Line 9"/>
            <p:cNvSpPr>
              <a:spLocks noChangeShapeType="1"/>
            </p:cNvSpPr>
            <p:nvPr/>
          </p:nvSpPr>
          <p:spPr bwMode="auto">
            <a:xfrm>
              <a:off x="3365500" y="4191000"/>
              <a:ext cx="3568700" cy="292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Line 10"/>
            <p:cNvSpPr>
              <a:spLocks noChangeShapeType="1"/>
            </p:cNvSpPr>
            <p:nvPr/>
          </p:nvSpPr>
          <p:spPr bwMode="auto">
            <a:xfrm flipH="1">
              <a:off x="3803650" y="4870450"/>
              <a:ext cx="546100" cy="368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Line 11"/>
            <p:cNvSpPr>
              <a:spLocks noChangeShapeType="1"/>
            </p:cNvSpPr>
            <p:nvPr/>
          </p:nvSpPr>
          <p:spPr bwMode="auto">
            <a:xfrm>
              <a:off x="4279900" y="4876800"/>
              <a:ext cx="63500" cy="368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7" name="Line 12"/>
            <p:cNvSpPr>
              <a:spLocks noChangeShapeType="1"/>
            </p:cNvSpPr>
            <p:nvPr/>
          </p:nvSpPr>
          <p:spPr bwMode="auto">
            <a:xfrm>
              <a:off x="4279900" y="4876800"/>
              <a:ext cx="596900" cy="368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Line 13"/>
            <p:cNvSpPr>
              <a:spLocks noChangeShapeType="1"/>
            </p:cNvSpPr>
            <p:nvPr/>
          </p:nvSpPr>
          <p:spPr bwMode="auto">
            <a:xfrm flipH="1">
              <a:off x="3810000" y="5562600"/>
              <a:ext cx="88900" cy="215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Line 14"/>
            <p:cNvSpPr>
              <a:spLocks noChangeShapeType="1"/>
            </p:cNvSpPr>
            <p:nvPr/>
          </p:nvSpPr>
          <p:spPr bwMode="auto">
            <a:xfrm>
              <a:off x="4273550" y="5486400"/>
              <a:ext cx="0" cy="292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Line 15"/>
            <p:cNvSpPr>
              <a:spLocks noChangeShapeType="1"/>
            </p:cNvSpPr>
            <p:nvPr/>
          </p:nvSpPr>
          <p:spPr bwMode="auto">
            <a:xfrm>
              <a:off x="4806950" y="5562600"/>
              <a:ext cx="0" cy="215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Line 16"/>
            <p:cNvSpPr>
              <a:spLocks noChangeShapeType="1"/>
            </p:cNvSpPr>
            <p:nvPr/>
          </p:nvSpPr>
          <p:spPr bwMode="auto">
            <a:xfrm flipH="1">
              <a:off x="2514600" y="4953000"/>
              <a:ext cx="393700" cy="215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Line 17"/>
            <p:cNvSpPr>
              <a:spLocks noChangeShapeType="1"/>
            </p:cNvSpPr>
            <p:nvPr/>
          </p:nvSpPr>
          <p:spPr bwMode="auto">
            <a:xfrm>
              <a:off x="2901950" y="5029200"/>
              <a:ext cx="0" cy="292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3" name="Line 18"/>
            <p:cNvSpPr>
              <a:spLocks noChangeShapeType="1"/>
            </p:cNvSpPr>
            <p:nvPr/>
          </p:nvSpPr>
          <p:spPr bwMode="auto">
            <a:xfrm>
              <a:off x="2908300" y="4953000"/>
              <a:ext cx="215900" cy="292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4" name="Line 19"/>
            <p:cNvSpPr>
              <a:spLocks noChangeShapeType="1"/>
            </p:cNvSpPr>
            <p:nvPr/>
          </p:nvSpPr>
          <p:spPr bwMode="auto">
            <a:xfrm>
              <a:off x="1225550" y="4876800"/>
              <a:ext cx="0" cy="292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5" name="Line 20"/>
            <p:cNvSpPr>
              <a:spLocks noChangeShapeType="1"/>
            </p:cNvSpPr>
            <p:nvPr/>
          </p:nvSpPr>
          <p:spPr bwMode="auto">
            <a:xfrm>
              <a:off x="5346700" y="4876800"/>
              <a:ext cx="139700" cy="292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Line 21"/>
            <p:cNvSpPr>
              <a:spLocks noChangeShapeType="1"/>
            </p:cNvSpPr>
            <p:nvPr/>
          </p:nvSpPr>
          <p:spPr bwMode="auto">
            <a:xfrm>
              <a:off x="5880100" y="4876800"/>
              <a:ext cx="63500" cy="292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Line 22"/>
            <p:cNvSpPr>
              <a:spLocks noChangeShapeType="1"/>
            </p:cNvSpPr>
            <p:nvPr/>
          </p:nvSpPr>
          <p:spPr bwMode="auto">
            <a:xfrm>
              <a:off x="5880100" y="4876800"/>
              <a:ext cx="215900" cy="292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8" name="Line 23"/>
            <p:cNvSpPr>
              <a:spLocks noChangeShapeType="1"/>
            </p:cNvSpPr>
            <p:nvPr/>
          </p:nvSpPr>
          <p:spPr bwMode="auto">
            <a:xfrm>
              <a:off x="5880100" y="4876800"/>
              <a:ext cx="444500" cy="292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Line 24"/>
            <p:cNvSpPr>
              <a:spLocks noChangeShapeType="1"/>
            </p:cNvSpPr>
            <p:nvPr/>
          </p:nvSpPr>
          <p:spPr bwMode="auto">
            <a:xfrm>
              <a:off x="6940550" y="4876800"/>
              <a:ext cx="0" cy="368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7" name="Slide Number Placeholder 2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CF94FB-299C-4EF4-96A1-CBDA0E5260D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8" name="Footer Placeholder 2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COSC 2P93 Prolog: Lists_DS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Records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74650" y="908050"/>
            <a:ext cx="8382000" cy="4953000"/>
          </a:xfrm>
        </p:spPr>
        <p:txBody>
          <a:bodyPr/>
          <a:lstStyle/>
          <a:p>
            <a:pPr marL="342280" indent="-342280">
              <a:defRPr/>
            </a:pPr>
            <a:r>
              <a:rPr lang="en-US" sz="1800" dirty="0">
                <a:effectLst/>
              </a:rPr>
              <a:t>There are a number of ways of storing a database with this information</a:t>
            </a:r>
          </a:p>
          <a:p>
            <a:pPr marL="342280" indent="-342280">
              <a:buFontTx/>
              <a:buNone/>
              <a:defRPr/>
            </a:pPr>
            <a:endParaRPr lang="en-US" sz="16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(a) List:  [ Rec1, Rec2, Rec3, .... , </a:t>
            </a:r>
            <a:r>
              <a:rPr lang="en-US" sz="1600" dirty="0" err="1">
                <a:effectLst/>
              </a:rPr>
              <a:t>RecK</a:t>
            </a:r>
            <a:r>
              <a:rPr lang="en-US" sz="1600" dirty="0">
                <a:effectLst/>
              </a:rPr>
              <a:t> ]</a:t>
            </a:r>
          </a:p>
          <a:p>
            <a:pPr marL="342280" indent="-342280">
              <a:buFontTx/>
              <a:buNone/>
              <a:defRPr/>
            </a:pPr>
            <a:endParaRPr lang="en-US" sz="1600" dirty="0">
              <a:effectLst/>
            </a:endParaRPr>
          </a:p>
          <a:p>
            <a:pPr marL="741610" lvl="1" indent="-285235">
              <a:buFontTx/>
              <a:buNone/>
              <a:defRPr/>
            </a:pPr>
            <a:r>
              <a:rPr lang="en-US" sz="1600" dirty="0">
                <a:effectLst/>
              </a:rPr>
              <a:t>   </a:t>
            </a:r>
            <a:r>
              <a:rPr lang="en-US" sz="1600" dirty="0" smtClean="0">
                <a:effectLst/>
              </a:rPr>
              <a:t>	</a:t>
            </a:r>
            <a:r>
              <a:rPr lang="en-US" sz="1600" dirty="0" err="1" smtClean="0">
                <a:effectLst/>
              </a:rPr>
              <a:t>add_rec</a:t>
            </a:r>
            <a:r>
              <a:rPr lang="en-US" sz="1600" dirty="0" smtClean="0">
                <a:effectLst/>
              </a:rPr>
              <a:t>(</a:t>
            </a:r>
            <a:r>
              <a:rPr lang="en-US" sz="1600" dirty="0" err="1" smtClean="0">
                <a:effectLst/>
              </a:rPr>
              <a:t>Rec</a:t>
            </a:r>
            <a:r>
              <a:rPr lang="en-US" sz="1600" dirty="0">
                <a:effectLst/>
              </a:rPr>
              <a:t>, </a:t>
            </a:r>
            <a:r>
              <a:rPr lang="en-US" sz="1600" dirty="0" err="1">
                <a:effectLst/>
              </a:rPr>
              <a:t>OldDB</a:t>
            </a:r>
            <a:r>
              <a:rPr lang="en-US" sz="1600" dirty="0">
                <a:effectLst/>
              </a:rPr>
              <a:t>, [</a:t>
            </a:r>
            <a:r>
              <a:rPr lang="en-US" sz="1600" dirty="0" err="1">
                <a:effectLst/>
              </a:rPr>
              <a:t>Rec|OldDB</a:t>
            </a:r>
            <a:r>
              <a:rPr lang="en-US" sz="1600" dirty="0">
                <a:effectLst/>
              </a:rPr>
              <a:t>]) :-</a:t>
            </a:r>
          </a:p>
          <a:p>
            <a:pPr marL="741610" lvl="1" indent="-285235">
              <a:buFontTx/>
              <a:buNone/>
              <a:defRPr/>
            </a:pPr>
            <a:r>
              <a:rPr lang="en-US" sz="1600" dirty="0">
                <a:effectLst/>
              </a:rPr>
              <a:t>               </a:t>
            </a:r>
            <a:r>
              <a:rPr lang="en-US" sz="1600" dirty="0" err="1">
                <a:effectLst/>
              </a:rPr>
              <a:t>get_key</a:t>
            </a:r>
            <a:r>
              <a:rPr lang="en-US" sz="1600" dirty="0">
                <a:effectLst/>
              </a:rPr>
              <a:t>(</a:t>
            </a:r>
            <a:r>
              <a:rPr lang="en-US" sz="1600" dirty="0" err="1">
                <a:effectLst/>
              </a:rPr>
              <a:t>Rec</a:t>
            </a:r>
            <a:r>
              <a:rPr lang="en-US" sz="1600" dirty="0">
                <a:effectLst/>
              </a:rPr>
              <a:t>, Key),</a:t>
            </a:r>
          </a:p>
          <a:p>
            <a:pPr marL="741610" lvl="1" indent="-285235">
              <a:buFontTx/>
              <a:buNone/>
              <a:defRPr/>
            </a:pPr>
            <a:r>
              <a:rPr lang="en-US" sz="1600" dirty="0">
                <a:effectLst/>
              </a:rPr>
              <a:t>               \+  member(</a:t>
            </a:r>
            <a:r>
              <a:rPr lang="en-US" sz="1600" dirty="0" err="1">
                <a:effectLst/>
              </a:rPr>
              <a:t>rec</a:t>
            </a:r>
            <a:r>
              <a:rPr lang="en-US" sz="1600" dirty="0">
                <a:effectLst/>
              </a:rPr>
              <a:t>(Key,_,_,_,_), </a:t>
            </a:r>
            <a:r>
              <a:rPr lang="en-US" sz="1600" dirty="0" err="1">
                <a:effectLst/>
              </a:rPr>
              <a:t>OldDB</a:t>
            </a:r>
            <a:r>
              <a:rPr lang="en-US" sz="1600" dirty="0">
                <a:effectLst/>
              </a:rPr>
              <a:t>).</a:t>
            </a:r>
          </a:p>
          <a:p>
            <a:pPr marL="741610" lvl="1" indent="-285235">
              <a:buFontTx/>
              <a:buNone/>
              <a:defRPr/>
            </a:pPr>
            <a:endParaRPr lang="en-US" sz="1600" dirty="0">
              <a:effectLst/>
            </a:endParaRPr>
          </a:p>
          <a:p>
            <a:pPr marL="741610" lvl="1" indent="-285235">
              <a:buFontTx/>
              <a:buNone/>
              <a:defRPr/>
            </a:pPr>
            <a:r>
              <a:rPr lang="en-US" sz="1600" dirty="0">
                <a:effectLst/>
              </a:rPr>
              <a:t>    </a:t>
            </a:r>
            <a:r>
              <a:rPr lang="en-US" sz="1600" dirty="0" smtClean="0">
                <a:effectLst/>
              </a:rPr>
              <a:t>	</a:t>
            </a:r>
            <a:r>
              <a:rPr lang="en-US" sz="1600" dirty="0" err="1" smtClean="0">
                <a:effectLst/>
              </a:rPr>
              <a:t>get_rec</a:t>
            </a:r>
            <a:r>
              <a:rPr lang="en-US" sz="1600" dirty="0" smtClean="0">
                <a:effectLst/>
              </a:rPr>
              <a:t>(Key</a:t>
            </a:r>
            <a:r>
              <a:rPr lang="en-US" sz="1600" dirty="0">
                <a:effectLst/>
              </a:rPr>
              <a:t>, DB, </a:t>
            </a:r>
            <a:r>
              <a:rPr lang="en-US" sz="1600" dirty="0" err="1">
                <a:effectLst/>
              </a:rPr>
              <a:t>rec</a:t>
            </a:r>
            <a:r>
              <a:rPr lang="en-US" sz="1600" dirty="0">
                <a:effectLst/>
              </a:rPr>
              <a:t>(</a:t>
            </a:r>
            <a:r>
              <a:rPr lang="en-US" sz="1600" dirty="0" err="1">
                <a:effectLst/>
              </a:rPr>
              <a:t>Key,A,B,C,D,E</a:t>
            </a:r>
            <a:r>
              <a:rPr lang="en-US" sz="1600" dirty="0">
                <a:effectLst/>
              </a:rPr>
              <a:t>) :-</a:t>
            </a:r>
          </a:p>
          <a:p>
            <a:pPr marL="741610" lvl="1" indent="-285235">
              <a:buFontTx/>
              <a:buNone/>
              <a:defRPr/>
            </a:pPr>
            <a:r>
              <a:rPr lang="en-US" sz="1600" dirty="0">
                <a:effectLst/>
              </a:rPr>
              <a:t>              member(</a:t>
            </a:r>
            <a:r>
              <a:rPr lang="en-US" sz="1600" dirty="0" err="1">
                <a:effectLst/>
              </a:rPr>
              <a:t>rec</a:t>
            </a:r>
            <a:r>
              <a:rPr lang="en-US" sz="1600" dirty="0">
                <a:effectLst/>
              </a:rPr>
              <a:t>(</a:t>
            </a:r>
            <a:r>
              <a:rPr lang="en-US" sz="1600" dirty="0" err="1">
                <a:effectLst/>
              </a:rPr>
              <a:t>Key,A,B,C,D,E</a:t>
            </a:r>
            <a:r>
              <a:rPr lang="en-US" sz="1600" dirty="0">
                <a:effectLst/>
              </a:rPr>
              <a:t>), DB).</a:t>
            </a:r>
          </a:p>
          <a:p>
            <a:pPr marL="741610" lvl="1" indent="-285235">
              <a:buFontTx/>
              <a:buNone/>
              <a:defRPr/>
            </a:pPr>
            <a:endParaRPr lang="en-US" sz="1600" dirty="0">
              <a:effectLst/>
            </a:endParaRPr>
          </a:p>
          <a:p>
            <a:pPr marL="741610" lvl="1" indent="-285235">
              <a:buFontTx/>
              <a:buNone/>
              <a:defRPr/>
            </a:pPr>
            <a:r>
              <a:rPr lang="en-US" sz="1600" dirty="0">
                <a:effectLst/>
              </a:rPr>
              <a:t>    </a:t>
            </a:r>
            <a:r>
              <a:rPr lang="en-US" sz="1600" dirty="0" smtClean="0">
                <a:effectLst/>
              </a:rPr>
              <a:t>	</a:t>
            </a:r>
            <a:r>
              <a:rPr lang="en-US" sz="1600" dirty="0" err="1" smtClean="0">
                <a:effectLst/>
              </a:rPr>
              <a:t>del_rec</a:t>
            </a:r>
            <a:r>
              <a:rPr lang="en-US" sz="1600" dirty="0" smtClean="0">
                <a:effectLst/>
              </a:rPr>
              <a:t>(</a:t>
            </a:r>
            <a:r>
              <a:rPr lang="en-US" sz="1600" dirty="0" err="1" smtClean="0">
                <a:effectLst/>
              </a:rPr>
              <a:t>Key,DB</a:t>
            </a:r>
            <a:r>
              <a:rPr lang="en-US" sz="1600" dirty="0">
                <a:effectLst/>
              </a:rPr>
              <a:t>, </a:t>
            </a:r>
            <a:r>
              <a:rPr lang="en-US" sz="1600" dirty="0" err="1">
                <a:effectLst/>
              </a:rPr>
              <a:t>NewDB</a:t>
            </a:r>
            <a:r>
              <a:rPr lang="en-US" sz="1600" dirty="0">
                <a:effectLst/>
              </a:rPr>
              <a:t>) :-</a:t>
            </a:r>
          </a:p>
          <a:p>
            <a:pPr marL="741610" lvl="1" indent="-285235">
              <a:buFontTx/>
              <a:buNone/>
              <a:defRPr/>
            </a:pPr>
            <a:r>
              <a:rPr lang="en-US" sz="1600" dirty="0">
                <a:effectLst/>
              </a:rPr>
              <a:t>              delete(</a:t>
            </a:r>
            <a:r>
              <a:rPr lang="en-US" sz="1600" dirty="0" err="1">
                <a:effectLst/>
              </a:rPr>
              <a:t>rec</a:t>
            </a:r>
            <a:r>
              <a:rPr lang="en-US" sz="1600" dirty="0">
                <a:effectLst/>
              </a:rPr>
              <a:t>(acct(Key),_,_,_,_,_), DB, </a:t>
            </a:r>
            <a:r>
              <a:rPr lang="en-US" sz="1600" dirty="0" err="1">
                <a:effectLst/>
              </a:rPr>
              <a:t>NewDB</a:t>
            </a:r>
            <a:r>
              <a:rPr lang="en-US" sz="1600" dirty="0">
                <a:effectLst/>
              </a:rPr>
              <a:t>).</a:t>
            </a:r>
          </a:p>
          <a:p>
            <a:pPr marL="741610" lvl="1" indent="-285235">
              <a:buFontTx/>
              <a:buNone/>
              <a:defRPr/>
            </a:pPr>
            <a:endParaRPr lang="en-US" sz="1600" dirty="0">
              <a:effectLst/>
            </a:endParaRPr>
          </a:p>
          <a:p>
            <a:pPr marL="741610" lvl="1" indent="-285235">
              <a:buFontTx/>
              <a:buNone/>
              <a:defRPr/>
            </a:pPr>
            <a:r>
              <a:rPr lang="en-US" sz="1600" dirty="0">
                <a:effectLst/>
              </a:rPr>
              <a:t>    </a:t>
            </a:r>
            <a:r>
              <a:rPr lang="en-US" sz="1600" dirty="0" smtClean="0">
                <a:effectLst/>
              </a:rPr>
              <a:t>	</a:t>
            </a:r>
            <a:r>
              <a:rPr lang="en-US" sz="1600" dirty="0" err="1" smtClean="0">
                <a:effectLst/>
              </a:rPr>
              <a:t>get_key</a:t>
            </a:r>
            <a:r>
              <a:rPr lang="en-US" sz="1600" dirty="0" smtClean="0">
                <a:effectLst/>
              </a:rPr>
              <a:t>(</a:t>
            </a:r>
            <a:r>
              <a:rPr lang="en-US" sz="1600" dirty="0" err="1" smtClean="0">
                <a:effectLst/>
              </a:rPr>
              <a:t>rec</a:t>
            </a:r>
            <a:r>
              <a:rPr lang="en-US" sz="1600" dirty="0" smtClean="0">
                <a:effectLst/>
              </a:rPr>
              <a:t>(Key</a:t>
            </a:r>
            <a:r>
              <a:rPr lang="en-US" sz="1600" dirty="0">
                <a:effectLst/>
              </a:rPr>
              <a:t>,_,_,_,_,_), Key).</a:t>
            </a:r>
          </a:p>
          <a:p>
            <a:pPr marL="741610" lvl="1" indent="-285235">
              <a:buFontTx/>
              <a:buNone/>
              <a:defRPr/>
            </a:pPr>
            <a:endParaRPr lang="en-US" sz="1600" dirty="0">
              <a:effectLst/>
            </a:endParaRPr>
          </a:p>
          <a:p>
            <a:pPr marL="741610" lvl="1" indent="-285235">
              <a:buFontTx/>
              <a:buNone/>
              <a:defRPr/>
            </a:pPr>
            <a:r>
              <a:rPr lang="en-US" sz="1600" dirty="0">
                <a:effectLst/>
              </a:rPr>
              <a:t>   </a:t>
            </a:r>
            <a:r>
              <a:rPr lang="en-US" sz="1600" dirty="0" smtClean="0">
                <a:effectLst/>
              </a:rPr>
              <a:t>	delete(X</a:t>
            </a:r>
            <a:r>
              <a:rPr lang="en-US" sz="1600" dirty="0">
                <a:effectLst/>
              </a:rPr>
              <a:t>,[X|R], R).</a:t>
            </a:r>
          </a:p>
          <a:p>
            <a:pPr marL="741610" lvl="1" indent="-285235">
              <a:buFontTx/>
              <a:buNone/>
              <a:defRPr/>
            </a:pPr>
            <a:r>
              <a:rPr lang="en-US" sz="1600" dirty="0">
                <a:effectLst/>
              </a:rPr>
              <a:t>  </a:t>
            </a:r>
            <a:r>
              <a:rPr lang="en-US" sz="1600" dirty="0" smtClean="0">
                <a:effectLst/>
              </a:rPr>
              <a:t>	delete(X</a:t>
            </a:r>
            <a:r>
              <a:rPr lang="en-US" sz="1600" dirty="0">
                <a:effectLst/>
              </a:rPr>
              <a:t>, [Y|R], [Y|R2]) :- delete(X, R, R2).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738C097-993B-4F20-BC10-3D7937DC151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COSC 2P93 Prolog: Lists_DS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Records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136650"/>
            <a:ext cx="8218488" cy="4518025"/>
          </a:xfrm>
        </p:spPr>
        <p:txBody>
          <a:bodyPr/>
          <a:lstStyle/>
          <a:p>
            <a:pPr marL="342280" indent="-342280">
              <a:buFontTx/>
              <a:buNone/>
              <a:defRPr/>
            </a:pPr>
            <a:r>
              <a:rPr lang="en-US" sz="1800" dirty="0" smtClean="0">
                <a:effectLst/>
              </a:rPr>
              <a:t>(b) another </a:t>
            </a:r>
            <a:r>
              <a:rPr lang="en-US" sz="1800" dirty="0">
                <a:effectLst/>
              </a:rPr>
              <a:t>approach is to label each field, and place fields in a list structure themselves</a:t>
            </a: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[name(F,MI,L), acct(Acct), sin(SIN), address(S,C,P),... ]</a:t>
            </a: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Database: [ [rec1], [rec2], ..., [</a:t>
            </a:r>
            <a:r>
              <a:rPr lang="en-US" sz="2000" dirty="0" err="1">
                <a:effectLst/>
              </a:rPr>
              <a:t>recK</a:t>
            </a:r>
            <a:r>
              <a:rPr lang="en-US" sz="2000" dirty="0">
                <a:effectLst/>
              </a:rPr>
              <a:t>] ]    (</a:t>
            </a:r>
            <a:r>
              <a:rPr lang="en-US" sz="2000" dirty="0" err="1">
                <a:effectLst/>
              </a:rPr>
              <a:t>ie</a:t>
            </a:r>
            <a:r>
              <a:rPr lang="en-US" sz="2000" dirty="0">
                <a:effectLst/>
              </a:rPr>
              <a:t>. a list of lists)</a:t>
            </a: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1800" dirty="0">
                <a:effectLst/>
              </a:rPr>
              <a:t>advantage: 1. fields can be in any order</a:t>
            </a:r>
          </a:p>
          <a:p>
            <a:pPr marL="342280" indent="-342280">
              <a:buFontTx/>
              <a:buNone/>
              <a:defRPr/>
            </a:pPr>
            <a:r>
              <a:rPr lang="en-US" sz="1800" dirty="0">
                <a:effectLst/>
              </a:rPr>
              <a:t>                    2. easy to modify records: just add another </a:t>
            </a:r>
            <a:r>
              <a:rPr lang="en-US" sz="1800" dirty="0" err="1">
                <a:effectLst/>
              </a:rPr>
              <a:t>labelled</a:t>
            </a:r>
            <a:r>
              <a:rPr lang="en-US" sz="1800" dirty="0">
                <a:effectLst/>
              </a:rPr>
              <a:t> element</a:t>
            </a:r>
          </a:p>
          <a:p>
            <a:pPr marL="342280" indent="-342280">
              <a:buFontTx/>
              <a:buNone/>
              <a:defRPr/>
            </a:pPr>
            <a:r>
              <a:rPr lang="en-US" sz="1800" dirty="0">
                <a:effectLst/>
              </a:rPr>
              <a:t>disadvantage: </a:t>
            </a:r>
            <a:r>
              <a:rPr lang="en-US" sz="1800" dirty="0" smtClean="0">
                <a:effectLst/>
              </a:rPr>
              <a:t>To </a:t>
            </a:r>
            <a:r>
              <a:rPr lang="en-US" sz="1800" dirty="0">
                <a:effectLst/>
              </a:rPr>
              <a:t>find a field, must search the record list</a:t>
            </a:r>
          </a:p>
          <a:p>
            <a:pPr marL="342280" indent="-342280">
              <a:buFontTx/>
              <a:buNone/>
              <a:defRPr/>
            </a:pPr>
            <a:endParaRPr lang="en-US" sz="14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1400" dirty="0" smtClean="0">
                <a:effectLst/>
              </a:rPr>
              <a:t>		</a:t>
            </a:r>
            <a:r>
              <a:rPr lang="en-US" sz="1600" dirty="0" err="1" smtClean="0">
                <a:effectLst/>
              </a:rPr>
              <a:t>get_key</a:t>
            </a:r>
            <a:r>
              <a:rPr lang="en-US" sz="1600" dirty="0" smtClean="0">
                <a:effectLst/>
              </a:rPr>
              <a:t>(</a:t>
            </a:r>
            <a:r>
              <a:rPr lang="en-US" sz="1600" dirty="0" err="1" smtClean="0">
                <a:effectLst/>
              </a:rPr>
              <a:t>Rec</a:t>
            </a:r>
            <a:r>
              <a:rPr lang="en-US" sz="1600" dirty="0">
                <a:effectLst/>
              </a:rPr>
              <a:t>, Key) :-  member(acct(Key), </a:t>
            </a:r>
            <a:r>
              <a:rPr lang="en-US" sz="1600" dirty="0" err="1">
                <a:effectLst/>
              </a:rPr>
              <a:t>Rec</a:t>
            </a:r>
            <a:r>
              <a:rPr lang="en-US" sz="1600" dirty="0">
                <a:effectLst/>
              </a:rPr>
              <a:t>).  % searches </a:t>
            </a:r>
            <a:r>
              <a:rPr lang="en-US" sz="1600" dirty="0" err="1">
                <a:effectLst/>
              </a:rPr>
              <a:t>rec</a:t>
            </a:r>
            <a:r>
              <a:rPr lang="en-US" sz="1600" dirty="0">
                <a:effectLst/>
              </a:rPr>
              <a:t> list for Key</a:t>
            </a:r>
          </a:p>
          <a:p>
            <a:pPr marL="342280" indent="-342280">
              <a:buFontTx/>
              <a:buNone/>
              <a:defRPr/>
            </a:pPr>
            <a:endParaRPr lang="en-US" sz="16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1600" dirty="0" smtClean="0">
                <a:effectLst/>
              </a:rPr>
              <a:t>		</a:t>
            </a:r>
            <a:r>
              <a:rPr lang="en-US" sz="1600" dirty="0" err="1" smtClean="0">
                <a:effectLst/>
              </a:rPr>
              <a:t>get_rec</a:t>
            </a:r>
            <a:r>
              <a:rPr lang="en-US" sz="1600" dirty="0" smtClean="0">
                <a:effectLst/>
              </a:rPr>
              <a:t>(Key</a:t>
            </a:r>
            <a:r>
              <a:rPr lang="en-US" sz="1600" dirty="0">
                <a:effectLst/>
              </a:rPr>
              <a:t>, DB, </a:t>
            </a:r>
            <a:r>
              <a:rPr lang="en-US" sz="1600" dirty="0" err="1">
                <a:effectLst/>
              </a:rPr>
              <a:t>Rec</a:t>
            </a:r>
            <a:r>
              <a:rPr lang="en-US" sz="1600" dirty="0">
                <a:effectLst/>
              </a:rPr>
              <a:t>) :-  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           </a:t>
            </a:r>
            <a:r>
              <a:rPr lang="en-US" sz="1600" dirty="0" smtClean="0">
                <a:effectLst/>
              </a:rPr>
              <a:t>		member(</a:t>
            </a:r>
            <a:r>
              <a:rPr lang="en-US" sz="1600" dirty="0" err="1" smtClean="0">
                <a:effectLst/>
              </a:rPr>
              <a:t>Rec</a:t>
            </a:r>
            <a:r>
              <a:rPr lang="en-US" sz="1600" dirty="0">
                <a:effectLst/>
              </a:rPr>
              <a:t>, DB),   </a:t>
            </a:r>
            <a:r>
              <a:rPr lang="en-US" sz="1600" dirty="0" smtClean="0">
                <a:effectLst/>
              </a:rPr>
              <a:t>  % </a:t>
            </a:r>
            <a:r>
              <a:rPr lang="en-US" sz="1600" dirty="0">
                <a:effectLst/>
              </a:rPr>
              <a:t>backtracking selects each element of list DB</a:t>
            </a:r>
          </a:p>
          <a:p>
            <a:pPr marL="342280" indent="-342280">
              <a:buFontTx/>
              <a:buNone/>
              <a:defRPr/>
            </a:pPr>
            <a:r>
              <a:rPr lang="en-US" sz="1600" dirty="0">
                <a:effectLst/>
              </a:rPr>
              <a:t>          </a:t>
            </a:r>
            <a:r>
              <a:rPr lang="en-US" sz="1600" dirty="0" smtClean="0">
                <a:effectLst/>
              </a:rPr>
              <a:t>		 </a:t>
            </a:r>
            <a:r>
              <a:rPr lang="en-US" sz="1600" dirty="0" err="1">
                <a:effectLst/>
              </a:rPr>
              <a:t>get_key</a:t>
            </a:r>
            <a:r>
              <a:rPr lang="en-US" sz="1600" dirty="0">
                <a:effectLst/>
              </a:rPr>
              <a:t>(Key, </a:t>
            </a:r>
            <a:r>
              <a:rPr lang="en-US" sz="1600" dirty="0" err="1">
                <a:effectLst/>
              </a:rPr>
              <a:t>Rec</a:t>
            </a:r>
            <a:r>
              <a:rPr lang="en-US" sz="1600" dirty="0">
                <a:effectLst/>
              </a:rPr>
              <a:t>).   % does this record match?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4661818-B402-4F81-A1C6-034063A7CECC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Records</a:t>
            </a:r>
            <a:endParaRPr lang="en-CA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280" indent="-342280">
              <a:defRPr/>
            </a:pPr>
            <a:r>
              <a:rPr lang="en-US" sz="2000" dirty="0" smtClean="0">
                <a:effectLst/>
              </a:rPr>
              <a:t>(c)  another </a:t>
            </a:r>
            <a:r>
              <a:rPr lang="en-US" sz="2000" dirty="0">
                <a:effectLst/>
              </a:rPr>
              <a:t>way to represent them - as Prolog facts!</a:t>
            </a: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2000" dirty="0" smtClean="0">
                <a:effectLst/>
              </a:rPr>
              <a:t>	</a:t>
            </a:r>
            <a:r>
              <a:rPr lang="en-US" sz="2000" dirty="0" err="1" smtClean="0">
                <a:effectLst/>
              </a:rPr>
              <a:t>rec</a:t>
            </a:r>
            <a:r>
              <a:rPr lang="en-US" sz="2000" dirty="0" smtClean="0">
                <a:effectLst/>
              </a:rPr>
              <a:t>(acct(38349</a:t>
            </a:r>
            <a:r>
              <a:rPr lang="en-US" sz="2000" dirty="0">
                <a:effectLst/>
              </a:rPr>
              <a:t>), name(</a:t>
            </a:r>
            <a:r>
              <a:rPr lang="en-US" sz="2000" dirty="0" err="1">
                <a:effectLst/>
              </a:rPr>
              <a:t>john,j,smith</a:t>
            </a:r>
            <a:r>
              <a:rPr lang="en-US" sz="2000" dirty="0">
                <a:effectLst/>
              </a:rPr>
              <a:t>), ....).</a:t>
            </a: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2000" dirty="0">
                <a:effectLst/>
              </a:rPr>
              <a:t>or</a:t>
            </a: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buFontTx/>
              <a:buNone/>
              <a:defRPr/>
            </a:pPr>
            <a:r>
              <a:rPr lang="en-US" sz="2000" dirty="0" smtClean="0">
                <a:effectLst/>
              </a:rPr>
              <a:t>	</a:t>
            </a:r>
            <a:r>
              <a:rPr lang="en-US" sz="2000" dirty="0" err="1" smtClean="0">
                <a:effectLst/>
              </a:rPr>
              <a:t>rec</a:t>
            </a:r>
            <a:r>
              <a:rPr lang="en-US" sz="2000" dirty="0">
                <a:effectLst/>
              </a:rPr>
              <a:t>([acct(38349), sin(483-234-113), name(</a:t>
            </a:r>
            <a:r>
              <a:rPr lang="en-US" sz="2000" dirty="0" err="1">
                <a:effectLst/>
              </a:rPr>
              <a:t>john,j,smith</a:t>
            </a:r>
            <a:r>
              <a:rPr lang="en-US" sz="2000" dirty="0">
                <a:effectLst/>
              </a:rPr>
              <a:t>),... ] ).</a:t>
            </a:r>
          </a:p>
          <a:p>
            <a:pPr marL="342280" indent="-342280">
              <a:buFontTx/>
              <a:buNone/>
              <a:defRPr/>
            </a:pPr>
            <a:endParaRPr lang="en-US" sz="2000" dirty="0">
              <a:effectLst/>
            </a:endParaRPr>
          </a:p>
          <a:p>
            <a:pPr marL="342280" indent="-342280">
              <a:defRPr/>
            </a:pPr>
            <a:r>
              <a:rPr lang="en-US" sz="2000" dirty="0">
                <a:effectLst/>
              </a:rPr>
              <a:t>We will discuss how to add or delete such records later</a:t>
            </a:r>
          </a:p>
          <a:p>
            <a:pPr marL="741610" lvl="1" indent="-285235">
              <a:defRPr/>
            </a:pPr>
            <a:r>
              <a:rPr lang="en-US" sz="1800" dirty="0">
                <a:effectLst/>
              </a:rPr>
              <a:t>hint: use Prolog’s </a:t>
            </a:r>
            <a:r>
              <a:rPr lang="en-US" sz="1800" dirty="0" err="1">
                <a:effectLst/>
              </a:rPr>
              <a:t>builtin</a:t>
            </a:r>
            <a:r>
              <a:rPr lang="en-US" sz="1800" dirty="0">
                <a:effectLst/>
              </a:rPr>
              <a:t> “assert” and “retract” predicates</a:t>
            </a:r>
          </a:p>
          <a:p>
            <a:pPr marL="741610" lvl="1" indent="-285235">
              <a:defRPr/>
            </a:pPr>
            <a:r>
              <a:rPr lang="en-US" sz="1800" dirty="0">
                <a:effectLst/>
              </a:rPr>
              <a:t>(Prolog also has efficient means for accessing such records)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F5C26ED-1D10-4973-ABC1-115D2BF43BC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COSC 2P93 Prolog: Lists_DS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1472214353</TotalTime>
  <Pages>17</Pages>
  <Words>1209</Words>
  <Application>Microsoft Office PowerPoint</Application>
  <PresentationFormat>Custom</PresentationFormat>
  <Paragraphs>272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Stream</vt:lpstr>
      <vt:lpstr>Review: computing list results</vt:lpstr>
      <vt:lpstr>Building lists</vt:lpstr>
      <vt:lpstr>Building lists</vt:lpstr>
      <vt:lpstr>A common technique...</vt:lpstr>
      <vt:lpstr>A common list building error</vt:lpstr>
      <vt:lpstr>Other data structures</vt:lpstr>
      <vt:lpstr>Records</vt:lpstr>
      <vt:lpstr>Records</vt:lpstr>
      <vt:lpstr>Records</vt:lpstr>
      <vt:lpstr>Data Structures: stacks</vt:lpstr>
      <vt:lpstr>Data Structures: Sorted Binary tree</vt:lpstr>
      <vt:lpstr>Binary trees</vt:lpstr>
      <vt:lpstr>Data Structures: graphs</vt:lpstr>
      <vt:lpstr>Graphs</vt:lpstr>
      <vt:lpstr>Graphs</vt:lpstr>
      <vt:lpstr>Data Structures: graphs</vt:lpstr>
      <vt:lpstr>Data structures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Other data structures</dc:title>
  <dc:creator>Brian Ross</dc:creator>
  <cp:lastModifiedBy>Brian Ross</cp:lastModifiedBy>
  <cp:revision>18</cp:revision>
  <cp:lastPrinted>2001-01-24T16:08:51Z</cp:lastPrinted>
  <dcterms:created xsi:type="dcterms:W3CDTF">1997-02-03T23:17:47Z</dcterms:created>
  <dcterms:modified xsi:type="dcterms:W3CDTF">2013-01-24T16:26:11Z</dcterms:modified>
</cp:coreProperties>
</file>