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5" r:id="rId2"/>
    <p:sldId id="266" r:id="rId3"/>
    <p:sldId id="267" r:id="rId4"/>
    <p:sldId id="268" r:id="rId5"/>
    <p:sldId id="269" r:id="rId6"/>
    <p:sldId id="270" r:id="rId7"/>
    <p:sldId id="280" r:id="rId8"/>
    <p:sldId id="281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8170" cy="45175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Debugging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66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84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4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84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84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8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Debugging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38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422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84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926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568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316" indent="-34231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685" indent="-28526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054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476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3897" indent="-22821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0320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6742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3163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9585" indent="-22821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22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43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65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687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09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30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952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374" algn="l" defTabSz="9128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Lists revisited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>
                <a:effectLst/>
              </a:rPr>
              <a:t>Recall </a:t>
            </a:r>
            <a:r>
              <a:rPr lang="en-US" sz="1800" dirty="0" err="1">
                <a:effectLst/>
              </a:rPr>
              <a:t>builtin</a:t>
            </a:r>
            <a:r>
              <a:rPr lang="en-US" sz="1800" dirty="0">
                <a:effectLst/>
              </a:rPr>
              <a:t> list data structure: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 [ ] - empty list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[ a, b, c, d ] - list with 4 elements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[ H | T ] - list with first element H, tail T</a:t>
            </a:r>
          </a:p>
          <a:p>
            <a:pPr lvl="1"/>
            <a:r>
              <a:rPr lang="en-US" sz="1600" dirty="0" err="1">
                <a:effectLst/>
              </a:rPr>
              <a:t>eg</a:t>
            </a:r>
            <a:r>
              <a:rPr lang="en-US" sz="1600" dirty="0">
                <a:effectLst/>
              </a:rPr>
              <a:t>.  [ a, b, c, d] = [ H | T ]  ---&gt;  H=a, T= [</a:t>
            </a:r>
            <a:r>
              <a:rPr lang="en-US" sz="1600" dirty="0" err="1">
                <a:effectLst/>
              </a:rPr>
              <a:t>b,c,d</a:t>
            </a:r>
            <a:r>
              <a:rPr lang="en-US" sz="1600" dirty="0">
                <a:effectLst/>
              </a:rPr>
              <a:t>]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Recursion on lists is straight-forward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%  member(M, L) succeeds if element M is in list L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member( X, [ X | T ] ).			% found it!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member( X, [Y | T])  :-  member( X, T ).	%</a:t>
            </a:r>
            <a:r>
              <a:rPr lang="en-US" sz="1800" dirty="0" err="1">
                <a:effectLst/>
              </a:rPr>
              <a:t>recurse</a:t>
            </a:r>
            <a:r>
              <a:rPr lang="en-US" sz="1800" dirty="0">
                <a:effectLst/>
              </a:rPr>
              <a:t> on tail 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200" dirty="0">
                <a:effectLst/>
              </a:rPr>
              <a:t>note: can rewrite as:</a:t>
            </a:r>
          </a:p>
          <a:p>
            <a:pPr lvl="1">
              <a:buFontTx/>
              <a:buNone/>
            </a:pPr>
            <a:r>
              <a:rPr lang="en-US" sz="1600" dirty="0">
                <a:effectLst/>
              </a:rPr>
              <a:t>member( X, [ X | _ ] ).			</a:t>
            </a:r>
          </a:p>
          <a:p>
            <a:pPr lvl="1">
              <a:buFontTx/>
              <a:buNone/>
            </a:pPr>
            <a:r>
              <a:rPr lang="en-US" sz="1600" dirty="0">
                <a:effectLst/>
              </a:rPr>
              <a:t>member( X, [_ | T])  :-  member( X, T 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Generating Lists as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u="sng" dirty="0">
                <a:effectLst/>
              </a:rPr>
              <a:t>V</a:t>
            </a:r>
            <a:r>
              <a:rPr lang="en-US" sz="2000" u="sng" dirty="0" smtClean="0">
                <a:effectLst/>
              </a:rPr>
              <a:t>ersion </a:t>
            </a:r>
            <a:r>
              <a:rPr lang="en-US" sz="2000" u="sng" dirty="0">
                <a:effectLst/>
              </a:rPr>
              <a:t>2</a:t>
            </a:r>
            <a:r>
              <a:rPr lang="en-US" sz="2000" dirty="0">
                <a:effectLst/>
              </a:rPr>
              <a:t>: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 err="1">
                <a:effectLst/>
              </a:rPr>
              <a:t>make_intlist</a:t>
            </a:r>
            <a:r>
              <a:rPr lang="en-US" sz="2000" dirty="0">
                <a:effectLst/>
              </a:rPr>
              <a:t>(M, N, [ ]) :- 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       M &gt; N.                                         </a:t>
            </a:r>
            <a:r>
              <a:rPr lang="en-US" sz="2000" dirty="0" smtClean="0">
                <a:effectLst/>
              </a:rPr>
              <a:t>	 </a:t>
            </a:r>
            <a:r>
              <a:rPr lang="en-US" sz="2000" dirty="0">
                <a:effectLst/>
              </a:rPr>
              <a:t>% exit case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 err="1">
                <a:effectLst/>
              </a:rPr>
              <a:t>make_intlist</a:t>
            </a:r>
            <a:r>
              <a:rPr lang="en-US" sz="2000" dirty="0">
                <a:effectLst/>
              </a:rPr>
              <a:t>(M, N, L) :- 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       M =&lt; N,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       M2 is M + 1,                                </a:t>
            </a:r>
            <a:r>
              <a:rPr lang="en-US" sz="2000" dirty="0" smtClean="0">
                <a:effectLst/>
              </a:rPr>
              <a:t>	% </a:t>
            </a:r>
            <a:r>
              <a:rPr lang="en-US" sz="2000" dirty="0">
                <a:effectLst/>
              </a:rPr>
              <a:t>bump up M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       </a:t>
            </a:r>
            <a:r>
              <a:rPr lang="en-US" sz="2000" dirty="0" err="1">
                <a:effectLst/>
              </a:rPr>
              <a:t>make_intlist</a:t>
            </a:r>
            <a:r>
              <a:rPr lang="en-US" sz="2000" dirty="0">
                <a:effectLst/>
              </a:rPr>
              <a:t>(M2, N, L2),            </a:t>
            </a:r>
            <a:r>
              <a:rPr lang="en-US" sz="2000" dirty="0" smtClean="0">
                <a:effectLst/>
              </a:rPr>
              <a:t>	% </a:t>
            </a:r>
            <a:r>
              <a:rPr lang="en-US" sz="2000" dirty="0">
                <a:effectLst/>
              </a:rPr>
              <a:t>make list for M+1,...,N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       L = [M | L2].		   </a:t>
            </a:r>
            <a:r>
              <a:rPr lang="en-US" sz="2000" dirty="0" smtClean="0">
                <a:effectLst/>
              </a:rPr>
              <a:t>	 </a:t>
            </a:r>
            <a:r>
              <a:rPr lang="en-US" sz="2000" dirty="0">
                <a:effectLst/>
              </a:rPr>
              <a:t>% ‘append’ is overkill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Generating Lists as 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u="sng" dirty="0">
                <a:effectLst/>
              </a:rPr>
              <a:t>V</a:t>
            </a:r>
            <a:r>
              <a:rPr lang="en-US" sz="1800" u="sng" dirty="0" smtClean="0">
                <a:effectLst/>
              </a:rPr>
              <a:t>ersion </a:t>
            </a:r>
            <a:r>
              <a:rPr lang="en-US" sz="1800" u="sng" dirty="0">
                <a:effectLst/>
              </a:rPr>
              <a:t>3</a:t>
            </a:r>
            <a:r>
              <a:rPr lang="en-US" sz="1800" dirty="0">
                <a:effectLst/>
              </a:rPr>
              <a:t>: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[ ])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 &gt; N. 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[M | L2])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 =&lt; N,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M2 is M + 1,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(M2, N, L2).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Note how unification initially binds the answer list with [M|L2], even though L2 doesn’t have a value at first</a:t>
            </a:r>
          </a:p>
          <a:p>
            <a:r>
              <a:rPr lang="en-US" sz="1800" dirty="0">
                <a:effectLst/>
              </a:rPr>
              <a:t>However, after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 succeeds, L2 will have a value</a:t>
            </a:r>
          </a:p>
          <a:p>
            <a:r>
              <a:rPr lang="en-US" sz="1800" dirty="0">
                <a:effectLst/>
              </a:rPr>
              <a:t>L2’s result automatically gets transferred to whatever unified with [M|L2]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Generating Lists as Output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u="sng" dirty="0">
                <a:effectLst/>
              </a:rPr>
              <a:t>V</a:t>
            </a:r>
            <a:r>
              <a:rPr lang="en-US" sz="1800" u="sng" dirty="0" smtClean="0">
                <a:effectLst/>
              </a:rPr>
              <a:t>ersion 4:</a:t>
            </a:r>
            <a:endParaRPr lang="en-US" sz="1800" u="sng" dirty="0">
              <a:effectLst/>
            </a:endParaRP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intlist</a:t>
            </a:r>
            <a:r>
              <a:rPr lang="en-US" sz="1800" dirty="0">
                <a:effectLst/>
              </a:rPr>
              <a:t>(N, L) :-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(0, N, [ ], L).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L, L) :-  M &gt; N.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</a:t>
            </a:r>
            <a:r>
              <a:rPr lang="en-US" sz="1800" dirty="0" err="1">
                <a:effectLst/>
              </a:rPr>
              <a:t>OldL</a:t>
            </a:r>
            <a:r>
              <a:rPr lang="en-US" sz="1800" dirty="0">
                <a:effectLst/>
              </a:rPr>
              <a:t>, L) :-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 =&lt; N,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M2 is M + 1,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(M2, N, [M | </a:t>
            </a:r>
            <a:r>
              <a:rPr lang="en-US" sz="1800" dirty="0" err="1">
                <a:effectLst/>
              </a:rPr>
              <a:t>OldL</a:t>
            </a:r>
            <a:r>
              <a:rPr lang="en-US" sz="1800" dirty="0">
                <a:effectLst/>
              </a:rPr>
              <a:t>], L).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This version starts with an empty list, and adds an item in each recursive call. This list is returned as an answer in the exit case.</a:t>
            </a:r>
          </a:p>
          <a:p>
            <a:r>
              <a:rPr lang="en-US" sz="1800" dirty="0">
                <a:effectLst/>
              </a:rPr>
              <a:t>note: [M | </a:t>
            </a:r>
            <a:r>
              <a:rPr lang="en-US" sz="1800" dirty="0" err="1">
                <a:effectLst/>
              </a:rPr>
              <a:t>OldL</a:t>
            </a:r>
            <a:r>
              <a:rPr lang="en-US" sz="1800" dirty="0">
                <a:effectLst/>
              </a:rPr>
              <a:t>] is a shortcut for “append([M], </a:t>
            </a:r>
            <a:r>
              <a:rPr lang="en-US" sz="1800" dirty="0" err="1">
                <a:effectLst/>
              </a:rPr>
              <a:t>OldL</a:t>
            </a:r>
            <a:r>
              <a:rPr lang="en-US" sz="1800" dirty="0">
                <a:effectLst/>
              </a:rPr>
              <a:t>, L2)”.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list example: even or odd list?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0604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effectLst/>
              </a:rPr>
              <a:t>% even succeeds if there are an even number of entries in a list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even([ ]).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even([_, _|T]) :- even(T).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% odd succeeds if there are an odd number of list entries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odd([ _ ]).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odd([_, _ | T]) :- odd(T).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% an alternate version of odd...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odd2(List) :- \+ even(List).     % not even? then it’s odd!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% </a:t>
            </a:r>
            <a:r>
              <a:rPr lang="en-US" sz="1800" dirty="0" err="1">
                <a:effectLst/>
              </a:rPr>
              <a:t>even_odd</a:t>
            </a:r>
            <a:r>
              <a:rPr lang="en-US" sz="1800" dirty="0">
                <a:effectLst/>
              </a:rPr>
              <a:t> gives descriptive results...</a:t>
            </a: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even_odd</a:t>
            </a:r>
            <a:r>
              <a:rPr lang="en-US" sz="1800" dirty="0">
                <a:effectLst/>
              </a:rPr>
              <a:t>(List, even) :- even(list).</a:t>
            </a: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even_odd</a:t>
            </a:r>
            <a:r>
              <a:rPr lang="en-US" sz="1800" dirty="0">
                <a:effectLst/>
              </a:rPr>
              <a:t>(List, odd) :- odd(list).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 example: reverse a list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ffectLst/>
              </a:rPr>
              <a:t>reverse([ ], [ ]).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reverse([A|T], Reversed) :-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reverse(T, </a:t>
            </a:r>
            <a:r>
              <a:rPr lang="en-US" sz="2000" dirty="0" err="1">
                <a:effectLst/>
              </a:rPr>
              <a:t>TRev</a:t>
            </a:r>
            <a:r>
              <a:rPr lang="en-US" sz="2000" dirty="0">
                <a:effectLst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append(</a:t>
            </a:r>
            <a:r>
              <a:rPr lang="en-US" sz="2000" dirty="0" err="1">
                <a:effectLst/>
              </a:rPr>
              <a:t>TRev</a:t>
            </a:r>
            <a:r>
              <a:rPr lang="en-US" sz="2000" dirty="0">
                <a:effectLst/>
              </a:rPr>
              <a:t>, [A], Reversed).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% </a:t>
            </a:r>
            <a:r>
              <a:rPr lang="en-US" sz="2000" dirty="0" smtClean="0">
                <a:effectLst/>
              </a:rPr>
              <a:t>Version 2: more </a:t>
            </a:r>
            <a:r>
              <a:rPr lang="en-US" sz="2000" dirty="0">
                <a:effectLst/>
              </a:rPr>
              <a:t>efficient reverse...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reverse2(List, Reversed) :-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   rev2(List, [ ], Reversed).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rev2([ ], Rev, Rev).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rev2([A|T], L, Rev) :- rev2(T, [A|L], Rev).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list example: deletion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ffectLst/>
              </a:rPr>
              <a:t>/*  delete(A, L, M) deletes the first instance of element A from L, resulting in M */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delete(A, [A|T], T).		% found A, so return the tail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delete(A, [B|T], [B|T2]) :- </a:t>
            </a:r>
            <a:endParaRPr lang="en-US" sz="2000" dirty="0" smtClean="0">
              <a:effectLst/>
            </a:endParaRP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		delete(A</a:t>
            </a:r>
            <a:r>
              <a:rPr lang="en-US" sz="2000" dirty="0">
                <a:effectLst/>
              </a:rPr>
              <a:t>, T, T2).  </a:t>
            </a:r>
            <a:r>
              <a:rPr lang="en-US" sz="2000" dirty="0" smtClean="0">
                <a:effectLst/>
              </a:rPr>
              <a:t>	% </a:t>
            </a:r>
            <a:r>
              <a:rPr lang="en-US" sz="2000" dirty="0">
                <a:effectLst/>
              </a:rPr>
              <a:t>del A from rest, but add B</a:t>
            </a:r>
          </a:p>
          <a:p>
            <a:pPr>
              <a:buFontTx/>
              <a:buNone/>
            </a:pPr>
            <a:r>
              <a:rPr lang="en-US" sz="2000" dirty="0">
                <a:effectLst/>
              </a:rPr>
              <a:t>delete(_, L, L).			% A not found: return L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/* </a:t>
            </a:r>
            <a:r>
              <a:rPr lang="en-US" sz="2000" dirty="0" err="1">
                <a:effectLst/>
              </a:rPr>
              <a:t>delete_all</a:t>
            </a:r>
            <a:r>
              <a:rPr lang="en-US" sz="2000" dirty="0">
                <a:effectLst/>
              </a:rPr>
              <a:t>(A, L, M) deletes all of A from L, giving M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 err="1">
                <a:effectLst/>
              </a:rPr>
              <a:t>delete_all</a:t>
            </a:r>
            <a:r>
              <a:rPr lang="en-US" sz="2000" dirty="0">
                <a:effectLst/>
              </a:rPr>
              <a:t>(A, [A|T], T2) :- 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delete_all</a:t>
            </a:r>
            <a:r>
              <a:rPr lang="en-US" sz="2000" dirty="0" smtClean="0">
                <a:effectLst/>
              </a:rPr>
              <a:t>(A</a:t>
            </a:r>
            <a:r>
              <a:rPr lang="en-US" sz="2000" dirty="0">
                <a:effectLst/>
              </a:rPr>
              <a:t>, T, T2).</a:t>
            </a:r>
          </a:p>
          <a:p>
            <a:pPr>
              <a:buFontTx/>
              <a:buNone/>
            </a:pPr>
            <a:r>
              <a:rPr lang="en-US" sz="2000" dirty="0" err="1">
                <a:effectLst/>
              </a:rPr>
              <a:t>delete_all</a:t>
            </a:r>
            <a:r>
              <a:rPr lang="en-US" sz="2000" dirty="0">
                <a:effectLst/>
              </a:rPr>
              <a:t>(A, [B|T], [B|T2]) :- </a:t>
            </a:r>
            <a:r>
              <a:rPr lang="en-US" sz="2000" dirty="0" smtClean="0">
                <a:effectLst/>
              </a:rPr>
              <a:t>	</a:t>
            </a:r>
            <a:r>
              <a:rPr lang="en-US" sz="2000" smtClean="0">
                <a:effectLst/>
              </a:rPr>
              <a:t>delete_all(A</a:t>
            </a:r>
            <a:r>
              <a:rPr lang="en-US" sz="2000" dirty="0">
                <a:effectLst/>
              </a:rPr>
              <a:t>, T, T2).</a:t>
            </a:r>
          </a:p>
          <a:p>
            <a:pPr>
              <a:buFontTx/>
              <a:buNone/>
            </a:pPr>
            <a:r>
              <a:rPr lang="en-US" sz="2000" dirty="0" err="1">
                <a:effectLst/>
              </a:rPr>
              <a:t>delete_all</a:t>
            </a:r>
            <a:r>
              <a:rPr lang="en-US" sz="2000" dirty="0">
                <a:effectLst/>
              </a:rPr>
              <a:t>(_, L, L).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b="1" dirty="0">
                <a:effectLst/>
              </a:rPr>
              <a:t>member( X, [ X | _ ] ).		</a:t>
            </a:r>
          </a:p>
          <a:p>
            <a:pPr>
              <a:buFontTx/>
              <a:buNone/>
            </a:pPr>
            <a:r>
              <a:rPr lang="en-US" sz="1800" b="1" dirty="0">
                <a:effectLst/>
              </a:rPr>
              <a:t>member( X, [_ | T])  :-  member( X, T ).</a:t>
            </a:r>
          </a:p>
          <a:p>
            <a:pPr>
              <a:buFontTx/>
              <a:buNone/>
            </a:pPr>
            <a:endParaRPr lang="en-US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Note that this program is equivalent to:</a:t>
            </a:r>
          </a:p>
          <a:p>
            <a:pPr>
              <a:buFontTx/>
              <a:buNone/>
            </a:pPr>
            <a:endParaRPr lang="en-US" dirty="0">
              <a:effectLst/>
            </a:endParaRPr>
          </a:p>
          <a:p>
            <a:pPr>
              <a:buFontTx/>
              <a:buNone/>
            </a:pPr>
            <a:r>
              <a:rPr lang="en-US" sz="1800" b="1" dirty="0">
                <a:effectLst/>
              </a:rPr>
              <a:t>member( X, Y ) :-  Y = [X | _].		</a:t>
            </a:r>
          </a:p>
          <a:p>
            <a:pPr>
              <a:buFontTx/>
              <a:buNone/>
            </a:pPr>
            <a:r>
              <a:rPr lang="en-US" sz="1800" b="1" dirty="0">
                <a:effectLst/>
              </a:rPr>
              <a:t>member( X, Y)  :-  Y = [_ | T], member( X, T ).</a:t>
            </a:r>
          </a:p>
          <a:p>
            <a:pPr>
              <a:buFontTx/>
              <a:buNone/>
            </a:pPr>
            <a:endParaRPr lang="en-US" dirty="0">
              <a:effectLst/>
            </a:endParaRPr>
          </a:p>
          <a:p>
            <a:r>
              <a:rPr lang="en-US" sz="1800" dirty="0">
                <a:effectLst/>
              </a:rPr>
              <a:t>We can always put terms in </a:t>
            </a:r>
            <a:r>
              <a:rPr lang="en-US" sz="1800">
                <a:effectLst/>
              </a:rPr>
              <a:t>predicate </a:t>
            </a:r>
            <a:r>
              <a:rPr lang="en-US" sz="1800" smtClean="0">
                <a:effectLst/>
              </a:rPr>
              <a:t>bodies as </a:t>
            </a:r>
            <a:r>
              <a:rPr lang="en-US" sz="1800" dirty="0">
                <a:effectLst/>
              </a:rPr>
              <a:t>goals</a:t>
            </a:r>
          </a:p>
          <a:p>
            <a:r>
              <a:rPr lang="en-US" sz="1800" dirty="0">
                <a:effectLst/>
              </a:rPr>
              <a:t>However no advantage, and in fact makes program less efficient (more goals to execute)</a:t>
            </a:r>
          </a:p>
          <a:p>
            <a:r>
              <a:rPr lang="en-US" sz="1800" dirty="0">
                <a:effectLst/>
              </a:rPr>
              <a:t>Letting program execution perform unification is preferred.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19100" y="225425"/>
            <a:ext cx="8089900" cy="379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27050" y="1212850"/>
            <a:ext cx="80010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377825"/>
            <a:ext cx="8089900" cy="379413"/>
          </a:xfrm>
          <a:noFill/>
          <a:ln/>
        </p:spPr>
        <p:txBody>
          <a:bodyPr/>
          <a:lstStyle/>
          <a:p>
            <a:r>
              <a:rPr lang="en-US"/>
              <a:t>Example Prolog programs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>
          <a:xfrm>
            <a:off x="679450" y="10604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600" dirty="0">
                <a:effectLst/>
              </a:rPr>
              <a:t>?-  member(a,  [b, c, d]).                     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no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?-  member(c,  [b, c, d]).                    note 2 different uses of member!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yes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?- member (X, [a, b, c]).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X = a 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X = b 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X = c 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no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?-  member(A, [a, b, c]), member(A,[ b, c, d]).   (</a:t>
            </a:r>
            <a:r>
              <a:rPr lang="en-US" sz="1200" dirty="0">
                <a:effectLst/>
              </a:rPr>
              <a:t> hmmm... like set intersection)</a:t>
            </a:r>
            <a:endParaRPr lang="en-US" sz="1600" dirty="0">
              <a:effectLst/>
            </a:endParaRPr>
          </a:p>
          <a:p>
            <a:pPr>
              <a:buFontTx/>
              <a:buNone/>
            </a:pPr>
            <a:r>
              <a:rPr lang="en-US" sz="1600" dirty="0">
                <a:effectLst/>
              </a:rPr>
              <a:t>A = b 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A = c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no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?- member(a, L).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L = [ a | _A]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L = [_A, a | _B] ;</a:t>
            </a:r>
          </a:p>
          <a:p>
            <a:pPr>
              <a:buFontTx/>
              <a:buNone/>
            </a:pPr>
            <a:r>
              <a:rPr lang="en-US" sz="1600" dirty="0">
                <a:effectLst/>
              </a:rPr>
              <a:t>L = [_A, _B, a | _C] ; etc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3111500" y="1822450"/>
            <a:ext cx="85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3111500" y="1981200"/>
            <a:ext cx="927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 programs: append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12128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b="1" dirty="0">
                <a:effectLst/>
              </a:rPr>
              <a:t>append( [ ], L, L).</a:t>
            </a:r>
          </a:p>
          <a:p>
            <a:pPr>
              <a:buFontTx/>
              <a:buNone/>
            </a:pPr>
            <a:r>
              <a:rPr lang="en-US" sz="2000" b="1" dirty="0">
                <a:effectLst/>
              </a:rPr>
              <a:t>append( [X | R] S, [X | T]) :- append(R, S, T).</a:t>
            </a:r>
          </a:p>
          <a:p>
            <a:pPr>
              <a:buFontTx/>
              <a:buNone/>
            </a:pP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1400" dirty="0">
                <a:effectLst/>
              </a:rPr>
              <a:t>?- append([ a, b, c], [1, 2, 3], L).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L = [a, b, c, 1, 2, 3] .</a:t>
            </a:r>
          </a:p>
          <a:p>
            <a:pPr>
              <a:buFontTx/>
              <a:buNone/>
            </a:pPr>
            <a:endParaRPr lang="en-US" sz="1400" dirty="0">
              <a:effectLst/>
            </a:endParaRPr>
          </a:p>
          <a:p>
            <a:pPr>
              <a:buFontTx/>
              <a:buNone/>
            </a:pPr>
            <a:r>
              <a:rPr lang="en-US" sz="1400" dirty="0">
                <a:effectLst/>
              </a:rPr>
              <a:t>?- append( Y, [1, 2, 3], [a, b, c, 1, 2, 3]).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Y = [a, b, c]</a:t>
            </a:r>
          </a:p>
          <a:p>
            <a:pPr>
              <a:buFontTx/>
              <a:buNone/>
            </a:pPr>
            <a:endParaRPr lang="en-US" sz="1400" dirty="0">
              <a:effectLst/>
            </a:endParaRPr>
          </a:p>
          <a:p>
            <a:pPr>
              <a:buFontTx/>
              <a:buNone/>
            </a:pPr>
            <a:r>
              <a:rPr lang="en-US" sz="1400" dirty="0">
                <a:effectLst/>
              </a:rPr>
              <a:t>?- append(X, Y, [1,2,3]).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X=[ ], Y = [1, 2, 3] ;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X=[1], Y = [2, 3] ;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X=[1,2], Y = [3] ;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X = [1,2,3], Y = [ ];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no</a:t>
            </a:r>
          </a:p>
          <a:p>
            <a:pPr>
              <a:buFontTx/>
              <a:buNone/>
            </a:pPr>
            <a:endParaRPr lang="en-US" sz="1400" dirty="0">
              <a:effectLst/>
            </a:endParaRPr>
          </a:p>
          <a:p>
            <a:pPr>
              <a:buFontTx/>
              <a:buNone/>
            </a:pPr>
            <a:r>
              <a:rPr lang="en-US" sz="1400" dirty="0">
                <a:effectLst/>
              </a:rPr>
              <a:t>?- append(_, [Y|_], [1, 2, 3]).    % a way to use append like ‘member’!</a:t>
            </a:r>
          </a:p>
          <a:p>
            <a:pPr>
              <a:buFontTx/>
              <a:buNone/>
            </a:pPr>
            <a:r>
              <a:rPr lang="en-US" sz="1400" dirty="0">
                <a:effectLst/>
              </a:rPr>
              <a:t>Y = 1;   Y = 2;   Y = 3;  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Testing out list notation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ffectLst/>
              </a:rPr>
              <a:t>?-  [a, b] = [X, Y].</a:t>
            </a:r>
          </a:p>
          <a:p>
            <a:pPr>
              <a:buFontTx/>
              <a:buNone/>
            </a:pPr>
            <a:endParaRPr lang="en-US" sz="2000" dirty="0" smtClean="0">
              <a:effectLst/>
            </a:endParaRP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?- </a:t>
            </a:r>
            <a:r>
              <a:rPr lang="en-US" sz="2000" dirty="0">
                <a:effectLst/>
              </a:rPr>
              <a:t>[a, b] = [X | Y].</a:t>
            </a: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?- [a] = [X | Y].</a:t>
            </a: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?- [a, b, c, d] = [X, Y | Z].</a:t>
            </a: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?- [a, b, c, d] = [X, Y | W, Z].</a:t>
            </a: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 </a:t>
            </a:r>
            <a:endParaRPr lang="en-US" sz="14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?- X = [a, b, c, d],  Y = [cat | X].</a:t>
            </a:r>
          </a:p>
          <a:p>
            <a:pPr>
              <a:buFontTx/>
              <a:buNone/>
            </a:pP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sz="2000" dirty="0">
                <a:effectLst/>
              </a:rPr>
              <a:t>?- Y = [a | Y].</a:t>
            </a:r>
          </a:p>
          <a:p>
            <a:pPr>
              <a:buFontTx/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Lists: set programs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effectLst/>
              </a:rPr>
              <a:t>intersection([ ], _, [ ]).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intersection([X | R], Y, [X | Z]) :-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member(X, Y),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intersection(R, Y, Z).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intersection([X | R], Y, Z)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</a:t>
            </a:r>
            <a:r>
              <a:rPr lang="en-US" sz="1800" dirty="0" smtClean="0">
                <a:effectLst/>
              </a:rPr>
              <a:t>\+ member(X</a:t>
            </a:r>
            <a:r>
              <a:rPr lang="en-US" sz="1800" dirty="0">
                <a:effectLst/>
              </a:rPr>
              <a:t>, Y),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intersection(R, Y, Z).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union([ ], X, X</a:t>
            </a:r>
            <a:r>
              <a:rPr lang="en-US" sz="1800" dirty="0" smtClean="0">
                <a:effectLst/>
              </a:rPr>
              <a:t>). % Note: Duplicates removed from list 1, but not list 2</a:t>
            </a: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union([X | R], Y, Z)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member(X, Y),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union(R, Y, Z).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union([X | R], Y, [X | Z])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</a:t>
            </a:r>
            <a:r>
              <a:rPr lang="en-US" sz="1800" dirty="0" smtClean="0">
                <a:effectLst/>
              </a:rPr>
              <a:t>\+  </a:t>
            </a:r>
            <a:r>
              <a:rPr lang="en-US" sz="1800" dirty="0">
                <a:effectLst/>
              </a:rPr>
              <a:t>member(X, Y),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union(R, Y, Z).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Lists: processing elements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General pattern:</a:t>
            </a:r>
          </a:p>
          <a:p>
            <a:pPr>
              <a:buNone/>
            </a:pP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      </a:t>
            </a:r>
            <a:r>
              <a:rPr lang="en-US" sz="2000" dirty="0" err="1" smtClean="0">
                <a:effectLst/>
              </a:rPr>
              <a:t>list_proc</a:t>
            </a:r>
            <a:r>
              <a:rPr lang="en-US" sz="2000" dirty="0">
                <a:effectLst/>
              </a:rPr>
              <a:t>([ ],</a:t>
            </a:r>
            <a:r>
              <a:rPr lang="en-US" sz="2000" dirty="0" err="1">
                <a:effectLst/>
              </a:rPr>
              <a:t>TermValue</a:t>
            </a:r>
            <a:r>
              <a:rPr lang="en-US" sz="2000" dirty="0">
                <a:effectLst/>
              </a:rPr>
              <a:t>).   % exit for recursion</a:t>
            </a:r>
          </a:p>
          <a:p>
            <a:pPr lvl="1">
              <a:buFontTx/>
              <a:buNone/>
            </a:pPr>
            <a:r>
              <a:rPr lang="en-US" dirty="0" err="1">
                <a:effectLst/>
              </a:rPr>
              <a:t>list_proc</a:t>
            </a:r>
            <a:r>
              <a:rPr lang="en-US" dirty="0">
                <a:effectLst/>
              </a:rPr>
              <a:t>([Item | Tail], </a:t>
            </a:r>
            <a:r>
              <a:rPr lang="en-US" dirty="0" err="1">
                <a:effectLst/>
              </a:rPr>
              <a:t>Soln</a:t>
            </a:r>
            <a:r>
              <a:rPr lang="en-US" dirty="0">
                <a:effectLst/>
              </a:rPr>
              <a:t>) :- 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                   {do processing on Item, obtaining Soln1},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                    </a:t>
            </a:r>
            <a:r>
              <a:rPr lang="en-US" dirty="0" err="1">
                <a:effectLst/>
              </a:rPr>
              <a:t>list_proc</a:t>
            </a:r>
            <a:r>
              <a:rPr lang="en-US" dirty="0">
                <a:effectLst/>
              </a:rPr>
              <a:t>(Tail, Soln2),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                    {combine Soln1 and Soln2 to get </a:t>
            </a:r>
            <a:r>
              <a:rPr lang="en-US" dirty="0" err="1">
                <a:effectLst/>
              </a:rPr>
              <a:t>Soln</a:t>
            </a:r>
            <a:r>
              <a:rPr lang="en-US" dirty="0">
                <a:effectLst/>
              </a:rPr>
              <a:t>}.</a:t>
            </a:r>
          </a:p>
          <a:p>
            <a:pPr lvl="1">
              <a:buFontTx/>
              <a:buNone/>
            </a:pP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eg</a:t>
            </a:r>
            <a:r>
              <a:rPr lang="en-US" dirty="0">
                <a:effectLst/>
              </a:rPr>
              <a:t>. Add up the elements in a list</a:t>
            </a:r>
          </a:p>
          <a:p>
            <a:pPr lvl="1">
              <a:buFontTx/>
              <a:buNone/>
            </a:pPr>
            <a:endParaRPr lang="en-US" dirty="0">
              <a:effectLst/>
            </a:endParaRPr>
          </a:p>
          <a:p>
            <a:pPr lvl="1">
              <a:buFontTx/>
              <a:buNone/>
            </a:pPr>
            <a:r>
              <a:rPr lang="en-US" dirty="0">
                <a:effectLst/>
              </a:rPr>
              <a:t>sum([ ], 0).                                          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sum([N | T], Sum) :-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        sum(T, Sum2),</a:t>
            </a:r>
          </a:p>
          <a:p>
            <a:pPr lvl="1">
              <a:buFontTx/>
              <a:buNone/>
            </a:pPr>
            <a:r>
              <a:rPr lang="en-US" dirty="0">
                <a:effectLst/>
              </a:rPr>
              <a:t>        Sum is Sum2 +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Lists: processing elements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effectLst/>
              </a:rPr>
              <a:t>eg</a:t>
            </a:r>
            <a:r>
              <a:rPr lang="en-US" sz="2000" dirty="0">
                <a:effectLst/>
              </a:rPr>
              <a:t>. double all the numbers in a list</a:t>
            </a:r>
          </a:p>
          <a:p>
            <a:endParaRPr lang="en-US" dirty="0">
              <a:effectLst/>
            </a:endParaRPr>
          </a:p>
          <a:p>
            <a:pPr>
              <a:buFontTx/>
              <a:buNone/>
            </a:pPr>
            <a:r>
              <a:rPr lang="en-US" sz="1800" dirty="0">
                <a:effectLst/>
              </a:rPr>
              <a:t>	double([ ], [ ]).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double([N | T], </a:t>
            </a:r>
            <a:r>
              <a:rPr lang="en-US" sz="1800" dirty="0" err="1">
                <a:effectLst/>
              </a:rPr>
              <a:t>Soln</a:t>
            </a:r>
            <a:r>
              <a:rPr lang="en-US" sz="1800" dirty="0">
                <a:effectLst/>
              </a:rPr>
              <a:t>) :-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		N2 is N*2,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		double(T, Soln2),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		</a:t>
            </a:r>
            <a:r>
              <a:rPr lang="en-US" sz="1800" dirty="0" err="1">
                <a:effectLst/>
              </a:rPr>
              <a:t>Soln</a:t>
            </a:r>
            <a:r>
              <a:rPr lang="en-US" sz="1800" dirty="0">
                <a:effectLst/>
              </a:rPr>
              <a:t> = [N2 | T2].</a:t>
            </a:r>
            <a:endParaRPr lang="en-US" sz="2800" dirty="0">
              <a:effectLst/>
            </a:endParaRPr>
          </a:p>
          <a:p>
            <a:pPr>
              <a:buFontTx/>
              <a:buNone/>
            </a:pPr>
            <a:endParaRPr lang="en-US" dirty="0">
              <a:effectLst/>
            </a:endParaRPr>
          </a:p>
          <a:p>
            <a:r>
              <a:rPr lang="en-US" sz="2000" dirty="0" smtClean="0">
                <a:effectLst/>
              </a:rPr>
              <a:t>Version 2:</a:t>
            </a:r>
            <a:endParaRPr lang="en-US" sz="2000" dirty="0">
              <a:effectLst/>
            </a:endParaRPr>
          </a:p>
          <a:p>
            <a:pPr>
              <a:buFontTx/>
              <a:buNone/>
            </a:pPr>
            <a:r>
              <a:rPr lang="en-US" dirty="0">
                <a:effectLst/>
              </a:rPr>
              <a:t>   </a:t>
            </a:r>
            <a:r>
              <a:rPr lang="en-US" sz="1800" dirty="0">
                <a:effectLst/>
              </a:rPr>
              <a:t>double([ ], [ ]).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double([N | T], [N2|T2]) :-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		N2 is N*2,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		double(T, Soln2).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Generating lists as  results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>
                <a:effectLst/>
              </a:rPr>
              <a:t>example:  given an integer N &gt; 0, create a list of integers from 0 to N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intlist</a:t>
            </a:r>
            <a:r>
              <a:rPr lang="en-US" sz="1800" dirty="0">
                <a:effectLst/>
              </a:rPr>
              <a:t>(N, L) :-  N &gt; 0,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(0, N, L).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[ ])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 &gt; N.                                          % exit case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pPr>
              <a:buFontTx/>
              <a:buNone/>
            </a:pP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(M, N, L) :-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 =&lt; N, 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M2 is M + 1,                                % bump up M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</a:t>
            </a:r>
            <a:r>
              <a:rPr lang="en-US" sz="1800" dirty="0" err="1">
                <a:effectLst/>
              </a:rPr>
              <a:t>make_intlist</a:t>
            </a:r>
            <a:r>
              <a:rPr lang="en-US" sz="1800" dirty="0">
                <a:effectLst/>
              </a:rPr>
              <a:t>(M2, N, L2),            % make list for M+1,...,N</a:t>
            </a:r>
          </a:p>
          <a:p>
            <a:pPr>
              <a:buFontTx/>
              <a:buNone/>
            </a:pPr>
            <a:r>
              <a:rPr lang="en-US" sz="1800" dirty="0">
                <a:effectLst/>
              </a:rPr>
              <a:t>          append( [M], L2, L).                   % add M to start of it</a:t>
            </a:r>
          </a:p>
          <a:p>
            <a:pPr>
              <a:buFontTx/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if we remove test “M =&lt; N”, then the first solution returned is correct; but backtracking will cause additional numbers &gt; N to be added.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Debugging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1472213891</TotalTime>
  <Pages>22</Pages>
  <Words>1425</Words>
  <Application>Microsoft Office PowerPoint</Application>
  <PresentationFormat>Custom</PresentationFormat>
  <Paragraphs>251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Stream</vt:lpstr>
      <vt:lpstr>Lists revisited</vt:lpstr>
      <vt:lpstr>Lists</vt:lpstr>
      <vt:lpstr>Example Prolog programs</vt:lpstr>
      <vt:lpstr>List programs: append</vt:lpstr>
      <vt:lpstr>Testing out list notation</vt:lpstr>
      <vt:lpstr>Lists: set programs</vt:lpstr>
      <vt:lpstr>Lists: processing elements</vt:lpstr>
      <vt:lpstr>Lists: processing elements</vt:lpstr>
      <vt:lpstr>Generating lists as  results</vt:lpstr>
      <vt:lpstr>Generating Lists as results</vt:lpstr>
      <vt:lpstr>Generating Lists as results</vt:lpstr>
      <vt:lpstr>Generating Lists as Output</vt:lpstr>
      <vt:lpstr>Another list example: even or odd list?</vt:lpstr>
      <vt:lpstr>List example: reverse a list</vt:lpstr>
      <vt:lpstr>Another list example: deletion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Debugging, recursion, lists</dc:title>
  <dc:creator>Brian Ross</dc:creator>
  <cp:lastModifiedBy>Brian Ross</cp:lastModifiedBy>
  <cp:revision>21</cp:revision>
  <cp:lastPrinted>2001-01-24T16:07:25Z</cp:lastPrinted>
  <dcterms:created xsi:type="dcterms:W3CDTF">1997-01-23T02:04:16Z</dcterms:created>
  <dcterms:modified xsi:type="dcterms:W3CDTF">2013-01-29T15:39:11Z</dcterms:modified>
</cp:coreProperties>
</file>