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82" r:id="rId6"/>
    <p:sldId id="278" r:id="rId7"/>
    <p:sldId id="279" r:id="rId8"/>
    <p:sldId id="283" r:id="rId9"/>
    <p:sldId id="260" r:id="rId10"/>
    <p:sldId id="284" r:id="rId11"/>
    <p:sldId id="261" r:id="rId12"/>
    <p:sldId id="262" r:id="rId13"/>
    <p:sldId id="263" r:id="rId14"/>
    <p:sldId id="285" r:id="rId15"/>
    <p:sldId id="286" r:id="rId16"/>
    <p:sldId id="264" r:id="rId17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2" y="-96"/>
      </p:cViewPr>
      <p:guideLst>
        <p:guide orient="horz" pos="2156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365250"/>
            <a:ext cx="8218170" cy="45175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66" y="6239998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28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4098" y="6236829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28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 b="0">
                <a:solidFill>
                  <a:srgbClr val="FFFFFF"/>
                </a:solidFill>
              </a:rPr>
              <a:pPr defTabSz="912843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" y="0"/>
            <a:ext cx="9128129" cy="6837378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43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843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843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7663" y="188563"/>
            <a:ext cx="8218170" cy="10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861" y="6236829"/>
            <a:ext cx="2891578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28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smtClean="0">
                <a:solidFill>
                  <a:srgbClr val="FFFFFF"/>
                </a:solidFill>
              </a:rPr>
              <a:t>COSC 2P93 Prolog: Debugging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65" y="1597238"/>
            <a:ext cx="8218170" cy="451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422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843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926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5687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316" indent="-34231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685" indent="-28526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1054" indent="-22821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7476" indent="-22821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3897" indent="-22821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0320" indent="-22821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6742" indent="-22821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3163" indent="-22821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9585" indent="-22821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22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43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265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687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109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530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952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374" algn="l" defTabSz="9128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Debugging Prolog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170" cy="4517582"/>
          </a:xfrm>
          <a:noFill/>
          <a:ln/>
        </p:spPr>
        <p:txBody>
          <a:bodyPr/>
          <a:lstStyle/>
          <a:p>
            <a:r>
              <a:rPr lang="en-US" dirty="0">
                <a:effectLst/>
              </a:rPr>
              <a:t>advantage of interpreted language: readily available debugging facilities!</a:t>
            </a:r>
          </a:p>
          <a:p>
            <a:pPr>
              <a:buFontTx/>
              <a:buNone/>
            </a:pPr>
            <a:endParaRPr lang="en-US" dirty="0">
              <a:effectLst/>
            </a:endParaRPr>
          </a:p>
          <a:p>
            <a:pPr>
              <a:buFontTx/>
              <a:buNone/>
            </a:pPr>
            <a:r>
              <a:rPr lang="en-US" dirty="0">
                <a:effectLst/>
              </a:rPr>
              <a:t>•	 trace - step-by-step view of execution</a:t>
            </a:r>
          </a:p>
          <a:p>
            <a:pPr lvl="1">
              <a:buFontTx/>
              <a:buNone/>
            </a:pPr>
            <a:r>
              <a:rPr lang="en-US" dirty="0">
                <a:effectLst/>
              </a:rPr>
              <a:t>?- </a:t>
            </a:r>
            <a:r>
              <a:rPr lang="en-US" dirty="0" smtClean="0">
                <a:effectLst/>
              </a:rPr>
              <a:t>trace</a:t>
            </a:r>
            <a:r>
              <a:rPr lang="en-US" dirty="0">
                <a:effectLst/>
              </a:rPr>
              <a:t>. 	% trace on</a:t>
            </a:r>
          </a:p>
          <a:p>
            <a:pPr lvl="1">
              <a:buFontTx/>
              <a:buNone/>
            </a:pPr>
            <a:r>
              <a:rPr lang="en-US" dirty="0">
                <a:effectLst/>
              </a:rPr>
              <a:t>?- </a:t>
            </a:r>
            <a:r>
              <a:rPr lang="en-US" dirty="0" err="1">
                <a:effectLst/>
              </a:rPr>
              <a:t>notrace</a:t>
            </a:r>
            <a:r>
              <a:rPr lang="en-US" dirty="0">
                <a:effectLst/>
              </a:rPr>
              <a:t>.	% turn off trace</a:t>
            </a:r>
          </a:p>
          <a:p>
            <a:pPr lvl="1">
              <a:buFontTx/>
              <a:buNone/>
            </a:pPr>
            <a:endParaRPr lang="en-US" dirty="0">
              <a:effectLst/>
            </a:endParaRPr>
          </a:p>
          <a:p>
            <a:r>
              <a:rPr lang="en-US" dirty="0">
                <a:effectLst/>
              </a:rPr>
              <a:t>4 types of events are shown:</a:t>
            </a:r>
          </a:p>
          <a:p>
            <a:pPr lvl="1"/>
            <a:r>
              <a:rPr lang="en-US" dirty="0">
                <a:effectLst/>
              </a:rPr>
              <a:t>1. CALL : is about to invoke a new goal/ match a new clause</a:t>
            </a:r>
          </a:p>
          <a:p>
            <a:pPr lvl="1"/>
            <a:r>
              <a:rPr lang="en-US" dirty="0">
                <a:effectLst/>
              </a:rPr>
              <a:t>2. RETRY : is doing backtracking(match another clause)</a:t>
            </a:r>
          </a:p>
          <a:p>
            <a:pPr lvl="1"/>
            <a:r>
              <a:rPr lang="en-US" dirty="0">
                <a:effectLst/>
              </a:rPr>
              <a:t>3. EXIT : a predicate call is successful, and is returning </a:t>
            </a:r>
          </a:p>
          <a:p>
            <a:pPr lvl="1"/>
            <a:r>
              <a:rPr lang="en-US" dirty="0">
                <a:effectLst/>
              </a:rPr>
              <a:t>4. FAIL : a goal cannot be satisfied, and backtracking goes to another part of tree</a:t>
            </a:r>
          </a:p>
          <a:p>
            <a:pPr>
              <a:buFontTx/>
              <a:buNone/>
            </a:pPr>
            <a:r>
              <a:rPr lang="en-US" dirty="0"/>
              <a:t>     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 is naturally done in Prolog.</a:t>
            </a:r>
          </a:p>
          <a:p>
            <a:r>
              <a:rPr lang="en-US" dirty="0" smtClean="0"/>
              <a:t>Consider</a:t>
            </a:r>
            <a:r>
              <a:rPr lang="en-US" sz="2000" dirty="0" smtClean="0"/>
              <a:t> ‘family tree’ question of assignment 1</a:t>
            </a:r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ancestor(X, Y) :- parent(X, Y).</a:t>
            </a:r>
          </a:p>
          <a:p>
            <a:pPr lvl="1">
              <a:buFontTx/>
              <a:buNone/>
            </a:pPr>
            <a:r>
              <a:rPr lang="en-US" dirty="0" smtClean="0"/>
              <a:t>ancestor(X, Y) </a:t>
            </a:r>
            <a:r>
              <a:rPr lang="en-US" smtClean="0"/>
              <a:t>:- </a:t>
            </a:r>
            <a:r>
              <a:rPr lang="en-US" smtClean="0"/>
              <a:t>parent(X,Z</a:t>
            </a:r>
            <a:r>
              <a:rPr lang="en-US" dirty="0" smtClean="0"/>
              <a:t>), ancestor(Z,Y).</a:t>
            </a:r>
          </a:p>
          <a:p>
            <a:endParaRPr lang="en-US" sz="2800" dirty="0" smtClean="0"/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clause is “exit” case: stops at a parent relation.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clause is recursive case: goes up a level in the family tree.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Recursion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As with any goal, each recursive goal:</a:t>
            </a:r>
          </a:p>
          <a:p>
            <a:pPr marL="799321" lvl="1" indent="-342900">
              <a:buFontTx/>
              <a:buAutoNum type="alphaLcParenR"/>
            </a:pPr>
            <a:r>
              <a:rPr lang="en-US" sz="1600" dirty="0" smtClean="0"/>
              <a:t>calls </a:t>
            </a:r>
            <a:r>
              <a:rPr lang="en-US" sz="1600" dirty="0"/>
              <a:t>a ‘fresh copy’ of the </a:t>
            </a:r>
            <a:r>
              <a:rPr lang="en-US" sz="1600" dirty="0" smtClean="0"/>
              <a:t>predicate</a:t>
            </a:r>
          </a:p>
          <a:p>
            <a:pPr marL="1198690" lvl="2" indent="-342900"/>
            <a:r>
              <a:rPr lang="en-US" sz="1400" dirty="0" smtClean="0"/>
              <a:t>all </a:t>
            </a:r>
            <a:r>
              <a:rPr lang="en-US" sz="1400" dirty="0"/>
              <a:t>logic variables in the clauses to be called are renamed</a:t>
            </a:r>
          </a:p>
          <a:p>
            <a:pPr lvl="1">
              <a:buFontTx/>
              <a:buNone/>
            </a:pPr>
            <a:r>
              <a:rPr lang="en-US" sz="1600" dirty="0"/>
              <a:t>b) attempts unification of the goal with the clause head</a:t>
            </a:r>
          </a:p>
          <a:p>
            <a:pPr lvl="1">
              <a:buFontTx/>
              <a:buNone/>
            </a:pPr>
            <a:r>
              <a:rPr lang="en-US" sz="1600" dirty="0"/>
              <a:t>c) during backtracking, these variables are ‘undone’ and next clause is tried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Example: integer exponents : compute y = x ^ n   (n  0)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600" dirty="0"/>
              <a:t>% y = </a:t>
            </a:r>
            <a:r>
              <a:rPr lang="en-US" sz="1600" dirty="0" err="1"/>
              <a:t>x^n</a:t>
            </a:r>
            <a:r>
              <a:rPr lang="en-US" sz="1600" dirty="0"/>
              <a:t> = x * [ x^(n-1) ]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exp(1, _, N) :- </a:t>
            </a:r>
            <a:endParaRPr lang="en-US" sz="1600" dirty="0" smtClean="0"/>
          </a:p>
          <a:p>
            <a:pPr>
              <a:buFontTx/>
              <a:buNone/>
            </a:pPr>
            <a:r>
              <a:rPr lang="en-US" sz="1600" dirty="0" smtClean="0"/>
              <a:t>	    N </a:t>
            </a:r>
            <a:r>
              <a:rPr lang="en-US" sz="1600" dirty="0"/>
              <a:t>=&lt; 0.                          exit case</a:t>
            </a:r>
          </a:p>
          <a:p>
            <a:pPr>
              <a:buFontTx/>
              <a:buNone/>
            </a:pPr>
            <a:r>
              <a:rPr lang="en-US" sz="1600" dirty="0"/>
              <a:t>exp(Y, X, N) :-</a:t>
            </a:r>
          </a:p>
          <a:p>
            <a:pPr>
              <a:buFontTx/>
              <a:buNone/>
            </a:pPr>
            <a:r>
              <a:rPr lang="en-US" sz="1600" dirty="0"/>
              <a:t>         N &gt; 0,</a:t>
            </a:r>
          </a:p>
          <a:p>
            <a:pPr>
              <a:buFontTx/>
              <a:buNone/>
            </a:pPr>
            <a:r>
              <a:rPr lang="en-US" sz="1600" dirty="0"/>
              <a:t>         N2  is  N - 1,</a:t>
            </a:r>
          </a:p>
          <a:p>
            <a:pPr>
              <a:buFontTx/>
              <a:buNone/>
            </a:pPr>
            <a:r>
              <a:rPr lang="en-US" sz="1600" dirty="0"/>
              <a:t>         exp(Y2, X, N2),                recursive call</a:t>
            </a:r>
          </a:p>
          <a:p>
            <a:pPr>
              <a:buFontTx/>
              <a:buNone/>
            </a:pPr>
            <a:r>
              <a:rPr lang="en-US" sz="1600" dirty="0"/>
              <a:t>         Y  is X * Y2.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H="1">
            <a:off x="2508250" y="5784850"/>
            <a:ext cx="774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1822450" y="4641850"/>
            <a:ext cx="1384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“</a:t>
            </a:r>
            <a:r>
              <a:rPr lang="en-US" dirty="0"/>
              <a:t>buggy” version of exp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88963" y="1058863"/>
            <a:ext cx="6636433" cy="53250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/>
              <a:t>exp(1, _, 0).</a:t>
            </a:r>
          </a:p>
          <a:p>
            <a:r>
              <a:rPr lang="en-US" b="0" dirty="0"/>
              <a:t>exp(Y, X, N) :-</a:t>
            </a:r>
          </a:p>
          <a:p>
            <a:pPr lvl="1"/>
            <a:r>
              <a:rPr lang="en-US" b="0" dirty="0"/>
              <a:t>N2 is N - 1,</a:t>
            </a:r>
          </a:p>
          <a:p>
            <a:pPr lvl="1"/>
            <a:r>
              <a:rPr lang="en-US" b="0" dirty="0"/>
              <a:t>exp(Y2, X, N2),</a:t>
            </a:r>
          </a:p>
          <a:p>
            <a:pPr lvl="1"/>
            <a:r>
              <a:rPr lang="en-US" b="0" dirty="0"/>
              <a:t>Y is Y2 * X.</a:t>
            </a:r>
          </a:p>
          <a:p>
            <a:pPr lvl="1"/>
            <a:endParaRPr lang="en-US" b="0" dirty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Where is the problem here???</a:t>
            </a:r>
            <a:endParaRPr lang="en-US" b="0" dirty="0"/>
          </a:p>
          <a:p>
            <a:endParaRPr lang="en-US" b="0" dirty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Let’s </a:t>
            </a:r>
            <a:r>
              <a:rPr lang="en-US" b="0" dirty="0"/>
              <a:t>run it...</a:t>
            </a:r>
          </a:p>
          <a:p>
            <a:endParaRPr lang="en-US" b="0" dirty="0"/>
          </a:p>
          <a:p>
            <a:r>
              <a:rPr lang="en-US" b="0" dirty="0"/>
              <a:t>?-  exp(Y, 5, 3).</a:t>
            </a:r>
          </a:p>
          <a:p>
            <a:endParaRPr lang="en-US" b="0" dirty="0"/>
          </a:p>
          <a:p>
            <a:r>
              <a:rPr lang="en-US" b="0" dirty="0"/>
              <a:t>Y = 125  </a:t>
            </a:r>
            <a:r>
              <a:rPr lang="en-US" b="0" dirty="0" smtClean="0"/>
              <a:t>;       ← </a:t>
            </a:r>
            <a:r>
              <a:rPr lang="en-US" sz="1400" b="0" dirty="0" smtClean="0"/>
              <a:t>this is correct, but we type “;” to get another...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dirty="0"/>
              <a:t>(oops... never comes back!)</a:t>
            </a:r>
          </a:p>
          <a:p>
            <a:pPr lvl="1"/>
            <a:endParaRPr lang="en-US" b="0" dirty="0"/>
          </a:p>
          <a:p>
            <a:pPr>
              <a:buFontTx/>
              <a:buChar char="•"/>
            </a:pPr>
            <a:r>
              <a:rPr lang="en-US" b="0" dirty="0"/>
              <a:t>   problem:  on backtracking from exit case, negative N occurs </a:t>
            </a:r>
          </a:p>
          <a:p>
            <a:pPr lvl="1"/>
            <a:r>
              <a:rPr lang="en-US" b="0" dirty="0"/>
              <a:t>in recursion and never is caught by exit case</a:t>
            </a:r>
          </a:p>
          <a:p>
            <a:endParaRPr lang="en-US" b="0" dirty="0"/>
          </a:p>
          <a:p>
            <a:r>
              <a:rPr lang="en-US" b="0" dirty="0"/>
              <a:t>•  likewise , all negative ‘n’ cause infinite recursion</a:t>
            </a:r>
          </a:p>
          <a:p>
            <a:pPr latinLnBrk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More recursion: Boolean logic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 err="1"/>
              <a:t>boolean</a:t>
            </a:r>
            <a:r>
              <a:rPr lang="en-US" sz="2000" dirty="0"/>
              <a:t>(t, t).</a:t>
            </a:r>
          </a:p>
          <a:p>
            <a:pPr>
              <a:buFontTx/>
              <a:buNone/>
            </a:pPr>
            <a:r>
              <a:rPr lang="en-US" sz="2000" dirty="0" err="1"/>
              <a:t>boolean</a:t>
            </a:r>
            <a:r>
              <a:rPr lang="en-US" sz="2000" dirty="0"/>
              <a:t>(f, f).</a:t>
            </a:r>
          </a:p>
          <a:p>
            <a:pPr>
              <a:buFontTx/>
              <a:buNone/>
            </a:pPr>
            <a:r>
              <a:rPr lang="en-US" sz="2000" dirty="0" err="1"/>
              <a:t>boolean</a:t>
            </a:r>
            <a:r>
              <a:rPr lang="en-US" sz="2000" dirty="0"/>
              <a:t>(and(A, B), Out) :-</a:t>
            </a:r>
          </a:p>
          <a:p>
            <a:pPr>
              <a:buFontTx/>
              <a:buNone/>
            </a:pPr>
            <a:r>
              <a:rPr lang="en-US" sz="2000" dirty="0"/>
              <a:t>   </a:t>
            </a:r>
            <a:r>
              <a:rPr lang="en-US" sz="2000" dirty="0" err="1"/>
              <a:t>boolean</a:t>
            </a:r>
            <a:r>
              <a:rPr lang="en-US" sz="2000" dirty="0"/>
              <a:t>(A, </a:t>
            </a:r>
            <a:r>
              <a:rPr lang="en-US" sz="2000" dirty="0" err="1"/>
              <a:t>OutA</a:t>
            </a:r>
            <a:r>
              <a:rPr lang="en-US" sz="2000" dirty="0"/>
              <a:t>),</a:t>
            </a:r>
          </a:p>
          <a:p>
            <a:pPr>
              <a:buFontTx/>
              <a:buNone/>
            </a:pPr>
            <a:r>
              <a:rPr lang="en-US" sz="2000" dirty="0"/>
              <a:t>   </a:t>
            </a:r>
            <a:r>
              <a:rPr lang="en-US" sz="2000" dirty="0" err="1"/>
              <a:t>boolean</a:t>
            </a:r>
            <a:r>
              <a:rPr lang="en-US" sz="2000" dirty="0"/>
              <a:t>(B, </a:t>
            </a:r>
            <a:r>
              <a:rPr lang="en-US" sz="2000" dirty="0" err="1"/>
              <a:t>OutB</a:t>
            </a:r>
            <a:r>
              <a:rPr lang="en-US" sz="2000" dirty="0"/>
              <a:t>),</a:t>
            </a:r>
          </a:p>
          <a:p>
            <a:pPr>
              <a:buFontTx/>
              <a:buNone/>
            </a:pPr>
            <a:r>
              <a:rPr lang="en-US" sz="2000" dirty="0"/>
              <a:t>   </a:t>
            </a:r>
            <a:r>
              <a:rPr lang="en-US" sz="2000" dirty="0" err="1"/>
              <a:t>and_table</a:t>
            </a:r>
            <a:r>
              <a:rPr lang="en-US" sz="2000" dirty="0"/>
              <a:t>(</a:t>
            </a:r>
            <a:r>
              <a:rPr lang="en-US" sz="2000" dirty="0" err="1"/>
              <a:t>OutA</a:t>
            </a:r>
            <a:r>
              <a:rPr lang="en-US" sz="2000" dirty="0"/>
              <a:t>, </a:t>
            </a:r>
            <a:r>
              <a:rPr lang="en-US" sz="2000" dirty="0" err="1"/>
              <a:t>OutB</a:t>
            </a:r>
            <a:r>
              <a:rPr lang="en-US" sz="2000" dirty="0"/>
              <a:t>, Out).</a:t>
            </a:r>
          </a:p>
          <a:p>
            <a:pPr>
              <a:buFontTx/>
              <a:buNone/>
            </a:pPr>
            <a:r>
              <a:rPr lang="en-US" sz="2000" dirty="0" err="1" smtClean="0"/>
              <a:t>boolean</a:t>
            </a:r>
            <a:r>
              <a:rPr lang="en-US" sz="2000" dirty="0" smtClean="0"/>
              <a:t>(or(A, B), Out) :-</a:t>
            </a:r>
          </a:p>
          <a:p>
            <a:pPr>
              <a:buFontTx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boolean</a:t>
            </a:r>
            <a:r>
              <a:rPr lang="en-US" sz="2000" dirty="0" smtClean="0"/>
              <a:t>(A, </a:t>
            </a:r>
            <a:r>
              <a:rPr lang="en-US" sz="2000" dirty="0" err="1" smtClean="0"/>
              <a:t>OutA</a:t>
            </a:r>
            <a:r>
              <a:rPr lang="en-US" sz="2000" dirty="0" smtClean="0"/>
              <a:t>),</a:t>
            </a:r>
          </a:p>
          <a:p>
            <a:pPr>
              <a:buFontTx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boolean</a:t>
            </a:r>
            <a:r>
              <a:rPr lang="en-US" sz="2000" dirty="0" smtClean="0"/>
              <a:t>(B, </a:t>
            </a:r>
            <a:r>
              <a:rPr lang="en-US" sz="2000" dirty="0" err="1" smtClean="0"/>
              <a:t>OutB</a:t>
            </a:r>
            <a:r>
              <a:rPr lang="en-US" sz="2000" dirty="0" smtClean="0"/>
              <a:t>),</a:t>
            </a:r>
          </a:p>
          <a:p>
            <a:pPr>
              <a:buFontTx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or_table</a:t>
            </a:r>
            <a:r>
              <a:rPr lang="en-US" sz="2000" dirty="0" smtClean="0"/>
              <a:t>(</a:t>
            </a:r>
            <a:r>
              <a:rPr lang="en-US" sz="2000" dirty="0" err="1" smtClean="0"/>
              <a:t>OutA</a:t>
            </a:r>
            <a:r>
              <a:rPr lang="en-US" sz="2000" dirty="0" smtClean="0"/>
              <a:t>, </a:t>
            </a:r>
            <a:r>
              <a:rPr lang="en-US" sz="2000" dirty="0" err="1" smtClean="0"/>
              <a:t>OutB</a:t>
            </a:r>
            <a:r>
              <a:rPr lang="en-US" sz="2000" dirty="0" smtClean="0"/>
              <a:t>, Out).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/* similarly </a:t>
            </a:r>
            <a:r>
              <a:rPr lang="en-US" sz="2000" dirty="0" smtClean="0"/>
              <a:t>clauses for  </a:t>
            </a:r>
            <a:r>
              <a:rPr lang="en-US" sz="2000" dirty="0" err="1" smtClean="0"/>
              <a:t>Xor</a:t>
            </a:r>
            <a:r>
              <a:rPr lang="en-US" sz="2000" dirty="0" smtClean="0"/>
              <a:t>, Nor, </a:t>
            </a:r>
            <a:r>
              <a:rPr lang="en-US" sz="2000" dirty="0" err="1" smtClean="0"/>
              <a:t>Nand</a:t>
            </a:r>
            <a:r>
              <a:rPr lang="en-US" sz="2000" dirty="0" smtClean="0"/>
              <a:t>, Not, ... </a:t>
            </a:r>
            <a:r>
              <a:rPr lang="en-US" sz="2000" dirty="0"/>
              <a:t>*/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logic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dirty="0" err="1" smtClean="0"/>
              <a:t>and_table</a:t>
            </a:r>
            <a:r>
              <a:rPr lang="en-US" sz="2000" dirty="0" smtClean="0"/>
              <a:t>(f, f, f).</a:t>
            </a:r>
          </a:p>
          <a:p>
            <a:pPr>
              <a:buFontTx/>
              <a:buNone/>
            </a:pPr>
            <a:r>
              <a:rPr lang="en-US" sz="2000" dirty="0" err="1" smtClean="0"/>
              <a:t>and_table</a:t>
            </a:r>
            <a:r>
              <a:rPr lang="en-US" sz="2000" dirty="0" smtClean="0"/>
              <a:t>(f, t, f).</a:t>
            </a:r>
          </a:p>
          <a:p>
            <a:pPr>
              <a:buFontTx/>
              <a:buNone/>
            </a:pPr>
            <a:r>
              <a:rPr lang="en-US" sz="2000" dirty="0" err="1" smtClean="0"/>
              <a:t>and_table</a:t>
            </a:r>
            <a:r>
              <a:rPr lang="en-US" sz="2000" dirty="0" smtClean="0"/>
              <a:t>(t, f</a:t>
            </a:r>
            <a:r>
              <a:rPr lang="en-US" sz="2000" smtClean="0"/>
              <a:t>, f).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and_table</a:t>
            </a:r>
            <a:r>
              <a:rPr lang="en-US" sz="2000" dirty="0" smtClean="0"/>
              <a:t>(t, t, t). 	/* similarly tables for Or, Not */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Running:   </a:t>
            </a:r>
            <a:r>
              <a:rPr lang="en-US" sz="1800" dirty="0" smtClean="0"/>
              <a:t>Find value of an expression...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smtClean="0"/>
              <a:t>?-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(and(</a:t>
            </a:r>
            <a:r>
              <a:rPr lang="en-US" sz="2000" dirty="0" err="1" smtClean="0"/>
              <a:t>t,or</a:t>
            </a:r>
            <a:r>
              <a:rPr lang="en-US" sz="2000" dirty="0" smtClean="0"/>
              <a:t>(f, t)), X).  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X = t </a:t>
            </a:r>
          </a:p>
          <a:p>
            <a:pPr>
              <a:buNone/>
            </a:pPr>
            <a:r>
              <a:rPr lang="en-US" sz="2000" dirty="0" smtClean="0"/>
              <a:t>yes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</a:t>
            </a:r>
            <a:r>
              <a:rPr lang="en-US" dirty="0" err="1" smtClean="0"/>
              <a:t>boolean</a:t>
            </a:r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365250"/>
            <a:ext cx="3276600" cy="44958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Let’s make expressions variable...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?- </a:t>
            </a:r>
            <a:r>
              <a:rPr lang="en-US" sz="1800" dirty="0" err="1" smtClean="0"/>
              <a:t>boolean</a:t>
            </a:r>
            <a:r>
              <a:rPr lang="en-US" sz="1800" dirty="0" smtClean="0"/>
              <a:t>(and(X,Y),Z).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X = t,</a:t>
            </a:r>
          </a:p>
          <a:p>
            <a:pPr>
              <a:buNone/>
            </a:pPr>
            <a:r>
              <a:rPr lang="en-US" sz="1600" dirty="0" smtClean="0"/>
              <a:t>Y = t,</a:t>
            </a:r>
          </a:p>
          <a:p>
            <a:pPr>
              <a:buNone/>
            </a:pPr>
            <a:r>
              <a:rPr lang="en-US" sz="1600" dirty="0" smtClean="0"/>
              <a:t>Z = t ? 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X = t,</a:t>
            </a:r>
          </a:p>
          <a:p>
            <a:pPr>
              <a:buNone/>
            </a:pPr>
            <a:r>
              <a:rPr lang="en-US" sz="1600" dirty="0" smtClean="0"/>
              <a:t>Y = f,</a:t>
            </a:r>
          </a:p>
          <a:p>
            <a:pPr>
              <a:buNone/>
            </a:pPr>
            <a:r>
              <a:rPr lang="en-US" sz="1600" dirty="0" smtClean="0"/>
              <a:t>Z = f ? 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X = t,</a:t>
            </a:r>
          </a:p>
          <a:p>
            <a:pPr>
              <a:buNone/>
            </a:pPr>
            <a:r>
              <a:rPr lang="en-US" sz="1600" dirty="0" smtClean="0"/>
              <a:t>Y = and(</a:t>
            </a:r>
            <a:r>
              <a:rPr lang="en-US" sz="1600" dirty="0" err="1" smtClean="0"/>
              <a:t>t,t</a:t>
            </a:r>
            <a:r>
              <a:rPr lang="en-US" sz="1600" dirty="0" smtClean="0"/>
              <a:t>),</a:t>
            </a:r>
          </a:p>
          <a:p>
            <a:pPr>
              <a:buNone/>
            </a:pPr>
            <a:r>
              <a:rPr lang="en-US" sz="1600" dirty="0" smtClean="0"/>
              <a:t>Z = t ? ;</a:t>
            </a:r>
          </a:p>
          <a:p>
            <a:pPr>
              <a:buNone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3250" y="1974850"/>
            <a:ext cx="2133600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0" dirty="0" smtClean="0">
                <a:latin typeface="+mn-lt"/>
              </a:rPr>
              <a:t>X = t,</a:t>
            </a: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Y = and(</a:t>
            </a:r>
            <a:r>
              <a:rPr lang="en-US" sz="1600" b="0" dirty="0" err="1" smtClean="0">
                <a:latin typeface="+mn-lt"/>
              </a:rPr>
              <a:t>t,f</a:t>
            </a:r>
            <a:r>
              <a:rPr lang="en-US" sz="1600" b="0" dirty="0" smtClean="0">
                <a:latin typeface="+mn-lt"/>
              </a:rPr>
              <a:t>),</a:t>
            </a: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Z = f ? ;</a:t>
            </a:r>
          </a:p>
          <a:p>
            <a:pPr>
              <a:buNone/>
            </a:pPr>
            <a:endParaRPr lang="en-US" sz="1600" b="0" dirty="0" smtClean="0">
              <a:latin typeface="+mn-lt"/>
            </a:endParaRP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X = t,</a:t>
            </a: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Y = and(</a:t>
            </a:r>
            <a:r>
              <a:rPr lang="en-US" sz="1600" b="0" dirty="0" err="1" smtClean="0">
                <a:latin typeface="+mn-lt"/>
              </a:rPr>
              <a:t>t,and</a:t>
            </a:r>
            <a:r>
              <a:rPr lang="en-US" sz="1600" b="0" dirty="0" smtClean="0">
                <a:latin typeface="+mn-lt"/>
              </a:rPr>
              <a:t>(</a:t>
            </a:r>
            <a:r>
              <a:rPr lang="en-US" sz="1600" b="0" dirty="0" err="1" smtClean="0">
                <a:latin typeface="+mn-lt"/>
              </a:rPr>
              <a:t>t,t</a:t>
            </a:r>
            <a:r>
              <a:rPr lang="en-US" sz="1600" b="0" dirty="0" smtClean="0">
                <a:latin typeface="+mn-lt"/>
              </a:rPr>
              <a:t>)),</a:t>
            </a: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Z = t ? ;</a:t>
            </a:r>
          </a:p>
          <a:p>
            <a:pPr>
              <a:buNone/>
            </a:pPr>
            <a:endParaRPr lang="en-US" sz="1600" b="0" dirty="0" smtClean="0">
              <a:latin typeface="+mn-lt"/>
            </a:endParaRP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X = t,</a:t>
            </a: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Y = and(</a:t>
            </a:r>
            <a:r>
              <a:rPr lang="en-US" sz="1600" b="0" dirty="0" err="1" smtClean="0">
                <a:latin typeface="+mn-lt"/>
              </a:rPr>
              <a:t>t,and</a:t>
            </a:r>
            <a:r>
              <a:rPr lang="en-US" sz="1600" b="0" dirty="0" smtClean="0">
                <a:latin typeface="+mn-lt"/>
              </a:rPr>
              <a:t>(</a:t>
            </a:r>
            <a:r>
              <a:rPr lang="en-US" sz="1600" b="0" dirty="0" err="1" smtClean="0">
                <a:latin typeface="+mn-lt"/>
              </a:rPr>
              <a:t>t,f</a:t>
            </a:r>
            <a:r>
              <a:rPr lang="en-US" sz="1600" b="0" dirty="0" smtClean="0">
                <a:latin typeface="+mn-lt"/>
              </a:rPr>
              <a:t>)),</a:t>
            </a: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Z = f ? ;</a:t>
            </a:r>
          </a:p>
          <a:p>
            <a:pPr>
              <a:buNone/>
            </a:pPr>
            <a:endParaRPr lang="en-US" sz="1600" b="0" dirty="0" smtClean="0">
              <a:latin typeface="+mn-lt"/>
            </a:endParaRP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X = t,</a:t>
            </a: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Y = and(</a:t>
            </a:r>
            <a:r>
              <a:rPr lang="en-US" sz="1600" b="0" dirty="0" err="1" smtClean="0">
                <a:latin typeface="+mn-lt"/>
              </a:rPr>
              <a:t>t,and</a:t>
            </a:r>
            <a:r>
              <a:rPr lang="en-US" sz="1600" b="0" dirty="0" smtClean="0">
                <a:latin typeface="+mn-lt"/>
              </a:rPr>
              <a:t>(</a:t>
            </a:r>
            <a:r>
              <a:rPr lang="en-US" sz="1600" b="0" dirty="0" err="1" smtClean="0">
                <a:latin typeface="+mn-lt"/>
              </a:rPr>
              <a:t>t,and</a:t>
            </a:r>
            <a:r>
              <a:rPr lang="en-US" sz="1600" b="0" dirty="0" smtClean="0">
                <a:latin typeface="+mn-lt"/>
              </a:rPr>
              <a:t>(</a:t>
            </a:r>
            <a:r>
              <a:rPr lang="en-US" sz="1600" b="0" dirty="0" err="1" smtClean="0">
                <a:latin typeface="+mn-lt"/>
              </a:rPr>
              <a:t>t,t</a:t>
            </a:r>
            <a:r>
              <a:rPr lang="en-US" sz="1600" b="0" dirty="0" smtClean="0">
                <a:latin typeface="+mn-lt"/>
              </a:rPr>
              <a:t>))),</a:t>
            </a: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Z = t </a:t>
            </a:r>
          </a:p>
          <a:p>
            <a:pPr>
              <a:buNone/>
            </a:pPr>
            <a:endParaRPr lang="en-US" sz="1600" b="0" dirty="0" smtClean="0">
              <a:latin typeface="+mn-lt"/>
            </a:endParaRPr>
          </a:p>
          <a:p>
            <a:pPr>
              <a:buNone/>
            </a:pPr>
            <a:r>
              <a:rPr lang="en-US" sz="1600" b="0" dirty="0" smtClean="0">
                <a:latin typeface="+mn-lt"/>
              </a:rPr>
              <a:t>etc.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Boolean logic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 err="1"/>
              <a:t>boolean</a:t>
            </a:r>
            <a:r>
              <a:rPr lang="en-US" sz="1800" dirty="0"/>
              <a:t>/2: </a:t>
            </a:r>
            <a:endParaRPr lang="en-US" sz="1800" dirty="0" smtClean="0"/>
          </a:p>
          <a:p>
            <a:pPr lvl="1"/>
            <a:r>
              <a:rPr lang="en-US" sz="1400" dirty="0" smtClean="0"/>
              <a:t>1st </a:t>
            </a:r>
            <a:r>
              <a:rPr lang="en-US" sz="1400" dirty="0" err="1"/>
              <a:t>arg</a:t>
            </a:r>
            <a:r>
              <a:rPr lang="en-US" sz="1400" dirty="0"/>
              <a:t> is </a:t>
            </a:r>
            <a:r>
              <a:rPr lang="en-US" sz="1400" dirty="0" err="1"/>
              <a:t>boolean</a:t>
            </a:r>
            <a:r>
              <a:rPr lang="en-US" sz="1400" dirty="0"/>
              <a:t> expression, 2nd </a:t>
            </a:r>
            <a:r>
              <a:rPr lang="en-US" sz="1400" dirty="0" err="1"/>
              <a:t>arg</a:t>
            </a:r>
            <a:r>
              <a:rPr lang="en-US" sz="1400" dirty="0"/>
              <a:t> is </a:t>
            </a:r>
            <a:r>
              <a:rPr lang="en-US" sz="1400" dirty="0" err="1"/>
              <a:t>boolean</a:t>
            </a:r>
            <a:r>
              <a:rPr lang="en-US" sz="1400" dirty="0"/>
              <a:t> </a:t>
            </a:r>
            <a:r>
              <a:rPr lang="en-US" sz="1400" dirty="0" smtClean="0"/>
              <a:t>value</a:t>
            </a:r>
          </a:p>
          <a:p>
            <a:pPr lvl="1"/>
            <a:r>
              <a:rPr lang="en-US" sz="1400" dirty="0" smtClean="0"/>
              <a:t>can permit </a:t>
            </a:r>
            <a:r>
              <a:rPr lang="en-US" sz="1400" dirty="0"/>
              <a:t>variable arguments to expressions</a:t>
            </a:r>
          </a:p>
          <a:p>
            <a:pPr lvl="2"/>
            <a:r>
              <a:rPr lang="en-US" sz="1400" dirty="0" err="1"/>
              <a:t>eg</a:t>
            </a:r>
            <a:r>
              <a:rPr lang="en-US" sz="1400" dirty="0"/>
              <a:t>. ?- </a:t>
            </a:r>
            <a:r>
              <a:rPr lang="en-US" sz="1400" dirty="0" err="1"/>
              <a:t>boolean</a:t>
            </a:r>
            <a:r>
              <a:rPr lang="en-US" sz="1400" dirty="0"/>
              <a:t>(and(and(X, t), Y), Out).</a:t>
            </a:r>
          </a:p>
          <a:p>
            <a:r>
              <a:rPr lang="en-US" sz="1800" dirty="0" err="1"/>
              <a:t>boolean</a:t>
            </a:r>
            <a:r>
              <a:rPr lang="en-US" sz="1800" dirty="0"/>
              <a:t>/2 recursively decomposes expression until it reduces to either t, f, or a variable</a:t>
            </a:r>
          </a:p>
          <a:p>
            <a:pPr lvl="1"/>
            <a:r>
              <a:rPr lang="en-US" sz="1600" dirty="0"/>
              <a:t>t, f terms returned as their own values; variable will unify to t, f, and an and term</a:t>
            </a:r>
          </a:p>
          <a:p>
            <a:r>
              <a:rPr lang="en-US" sz="1800" u="sng" dirty="0"/>
              <a:t>problem</a:t>
            </a:r>
            <a:r>
              <a:rPr lang="en-US" sz="1800" dirty="0"/>
              <a:t>: variable terms are useful in some cases (can generate entire truth tables)</a:t>
            </a:r>
          </a:p>
          <a:p>
            <a:pPr lvl="1"/>
            <a:r>
              <a:rPr lang="en-US" sz="1600" dirty="0"/>
              <a:t>but a variable term will unify with AND, and this causes infinite recursion in the 2rd clause for </a:t>
            </a:r>
            <a:r>
              <a:rPr lang="en-US" sz="1600" dirty="0" err="1" smtClean="0"/>
              <a:t>boolean</a:t>
            </a:r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sz="1600" dirty="0" smtClean="0"/>
              <a:t>(messy) solution</a:t>
            </a:r>
            <a:r>
              <a:rPr lang="en-US" sz="1600" dirty="0"/>
              <a:t>: only permit unification with ‘and’ term for non-variable </a:t>
            </a:r>
            <a:r>
              <a:rPr lang="en-US" sz="1600" dirty="0" err="1"/>
              <a:t>args</a:t>
            </a:r>
            <a:endParaRPr lang="en-US" sz="1600" dirty="0"/>
          </a:p>
          <a:p>
            <a:pPr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boolean</a:t>
            </a:r>
            <a:r>
              <a:rPr lang="en-US" sz="1600" dirty="0" smtClean="0"/>
              <a:t>(X</a:t>
            </a:r>
            <a:r>
              <a:rPr lang="en-US" sz="1600" dirty="0"/>
              <a:t>, Out) :-       % new 3rd clause:</a:t>
            </a:r>
          </a:p>
          <a:p>
            <a:pPr>
              <a:buFontTx/>
              <a:buNone/>
            </a:pPr>
            <a:r>
              <a:rPr lang="en-US" sz="1600" dirty="0"/>
              <a:t>   </a:t>
            </a:r>
            <a:r>
              <a:rPr lang="en-US" sz="1600" dirty="0" smtClean="0"/>
              <a:t>		</a:t>
            </a:r>
            <a:r>
              <a:rPr lang="en-US" sz="1600" dirty="0" err="1" smtClean="0"/>
              <a:t>nonvar</a:t>
            </a:r>
            <a:r>
              <a:rPr lang="en-US" sz="1600" dirty="0" smtClean="0"/>
              <a:t>(X</a:t>
            </a:r>
            <a:r>
              <a:rPr lang="en-US" sz="1600" dirty="0"/>
              <a:t>), </a:t>
            </a:r>
          </a:p>
          <a:p>
            <a:pPr>
              <a:buFontTx/>
              <a:buNone/>
            </a:pPr>
            <a:r>
              <a:rPr lang="en-US" sz="1600" dirty="0"/>
              <a:t>   </a:t>
            </a:r>
            <a:r>
              <a:rPr lang="en-US" sz="1600" dirty="0" smtClean="0"/>
              <a:t>		X </a:t>
            </a:r>
            <a:r>
              <a:rPr lang="en-US" sz="1600" dirty="0"/>
              <a:t>= and(A, B),</a:t>
            </a:r>
          </a:p>
          <a:p>
            <a:pPr>
              <a:buFontTx/>
              <a:buNone/>
            </a:pPr>
            <a:r>
              <a:rPr lang="en-US" sz="1600" dirty="0"/>
              <a:t>  </a:t>
            </a:r>
            <a:r>
              <a:rPr lang="en-US" sz="1600" dirty="0" smtClean="0"/>
              <a:t>		 </a:t>
            </a:r>
            <a:r>
              <a:rPr lang="en-US" sz="1600" dirty="0" err="1"/>
              <a:t>boolean</a:t>
            </a:r>
            <a:r>
              <a:rPr lang="en-US" sz="1600" dirty="0"/>
              <a:t>(A, </a:t>
            </a:r>
            <a:r>
              <a:rPr lang="en-US" sz="1600" dirty="0" err="1"/>
              <a:t>OutA</a:t>
            </a:r>
            <a:r>
              <a:rPr lang="en-US" sz="1600" dirty="0"/>
              <a:t>), </a:t>
            </a:r>
            <a:r>
              <a:rPr lang="en-US" sz="1600" dirty="0" err="1"/>
              <a:t>boolean</a:t>
            </a:r>
            <a:r>
              <a:rPr lang="en-US" sz="1600" dirty="0"/>
              <a:t>(B, </a:t>
            </a:r>
            <a:r>
              <a:rPr lang="en-US" sz="1600" dirty="0" err="1"/>
              <a:t>OutB</a:t>
            </a:r>
            <a:r>
              <a:rPr lang="en-US" sz="1600" dirty="0"/>
              <a:t>), </a:t>
            </a:r>
            <a:r>
              <a:rPr lang="en-US" sz="1600" dirty="0" err="1"/>
              <a:t>and_table</a:t>
            </a:r>
            <a:r>
              <a:rPr lang="en-US" sz="1600" dirty="0"/>
              <a:t>(</a:t>
            </a:r>
            <a:r>
              <a:rPr lang="en-US" sz="1600" dirty="0" err="1"/>
              <a:t>OutA</a:t>
            </a:r>
            <a:r>
              <a:rPr lang="en-US" sz="1600" dirty="0"/>
              <a:t>, </a:t>
            </a:r>
            <a:r>
              <a:rPr lang="en-US" sz="1600" dirty="0" err="1"/>
              <a:t>OutB</a:t>
            </a:r>
            <a:r>
              <a:rPr lang="en-US" sz="1600" dirty="0"/>
              <a:t>, Out).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Debugging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2000" dirty="0"/>
              <a:t>typical commands when in trace mode:</a:t>
            </a:r>
            <a:endParaRPr lang="en-US" sz="1200" dirty="0"/>
          </a:p>
          <a:p>
            <a:pPr lvl="1"/>
            <a:r>
              <a:rPr lang="en-US" sz="1800" dirty="0"/>
              <a:t>c or </a:t>
            </a:r>
            <a:r>
              <a:rPr lang="en-US" sz="1800" dirty="0" err="1"/>
              <a:t>ENTER:creep</a:t>
            </a:r>
            <a:r>
              <a:rPr lang="en-US" sz="1800" dirty="0"/>
              <a:t> - single stepper (call goal, or exit predicate)</a:t>
            </a:r>
          </a:p>
          <a:p>
            <a:pPr lvl="1"/>
            <a:r>
              <a:rPr lang="en-US" sz="1800" dirty="0"/>
              <a:t>s : skips entering that goal - calls it, and returns after goal completed</a:t>
            </a:r>
          </a:p>
          <a:p>
            <a:pPr lvl="1"/>
            <a:r>
              <a:rPr lang="en-US" sz="1800" dirty="0"/>
              <a:t>l : leap - resumes execution, stopping at a spy point</a:t>
            </a:r>
          </a:p>
          <a:p>
            <a:pPr lvl="1"/>
            <a:r>
              <a:rPr lang="en-US" sz="1800" dirty="0"/>
              <a:t>f : forces that goal to fail</a:t>
            </a:r>
          </a:p>
          <a:p>
            <a:pPr lvl="1"/>
            <a:r>
              <a:rPr lang="en-US" sz="1800" dirty="0"/>
              <a:t>g: lists the ancestors (waiting goals)</a:t>
            </a:r>
          </a:p>
          <a:p>
            <a:pPr lvl="1"/>
            <a:r>
              <a:rPr lang="en-US" sz="1800" dirty="0"/>
              <a:t>h: help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?- spy pred.      : as soon as </a:t>
            </a:r>
            <a:r>
              <a:rPr lang="en-US" sz="2000" dirty="0" err="1"/>
              <a:t>pred</a:t>
            </a:r>
            <a:r>
              <a:rPr lang="en-US" sz="2000" dirty="0"/>
              <a:t> is called, it puts you into trace mode</a:t>
            </a:r>
          </a:p>
          <a:p>
            <a:pPr lvl="1"/>
            <a:r>
              <a:rPr lang="en-US" sz="1800" dirty="0"/>
              <a:t>turn off: </a:t>
            </a:r>
            <a:r>
              <a:rPr lang="en-US" sz="1800" dirty="0" err="1"/>
              <a:t>nospy</a:t>
            </a:r>
            <a:endParaRPr lang="en-US" sz="1800" dirty="0"/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?- debugging.   : shows the predicates being spied upon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?- </a:t>
            </a:r>
            <a:r>
              <a:rPr lang="en-US" sz="2000" dirty="0" err="1"/>
              <a:t>nodebug</a:t>
            </a:r>
            <a:r>
              <a:rPr lang="en-US" sz="2000" dirty="0"/>
              <a:t>.	turns off all spy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trace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33350" y="1123950"/>
            <a:ext cx="3940175" cy="547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dirty="0" err="1"/>
              <a:t>plan_date</a:t>
            </a:r>
            <a:r>
              <a:rPr lang="en-US" sz="1400" dirty="0"/>
              <a:t>(Guy, Gal, Food) :-</a:t>
            </a:r>
          </a:p>
          <a:p>
            <a:pPr lvl="1">
              <a:lnSpc>
                <a:spcPct val="85000"/>
              </a:lnSpc>
            </a:pPr>
            <a:r>
              <a:rPr lang="en-US" sz="1400" dirty="0"/>
              <a:t> likes(Guy, Food), likes(Gal, Food).</a:t>
            </a:r>
          </a:p>
          <a:p>
            <a:pPr>
              <a:lnSpc>
                <a:spcPct val="85000"/>
              </a:lnSpc>
            </a:pPr>
            <a:endParaRPr lang="en-US" sz="1400" dirty="0"/>
          </a:p>
          <a:p>
            <a:pPr>
              <a:lnSpc>
                <a:spcPct val="85000"/>
              </a:lnSpc>
            </a:pPr>
            <a:r>
              <a:rPr lang="en-US" sz="1400" dirty="0"/>
              <a:t>likes(tom, sushi).</a:t>
            </a:r>
          </a:p>
          <a:p>
            <a:pPr>
              <a:lnSpc>
                <a:spcPct val="85000"/>
              </a:lnSpc>
            </a:pPr>
            <a:r>
              <a:rPr lang="en-US" sz="1400" dirty="0"/>
              <a:t>likes(tom, pasta).</a:t>
            </a:r>
          </a:p>
          <a:p>
            <a:pPr>
              <a:lnSpc>
                <a:spcPct val="85000"/>
              </a:lnSpc>
            </a:pPr>
            <a:r>
              <a:rPr lang="en-US" sz="1400" dirty="0"/>
              <a:t>likes(tom, </a:t>
            </a:r>
            <a:r>
              <a:rPr lang="en-US" sz="1400" dirty="0" err="1"/>
              <a:t>bbq</a:t>
            </a:r>
            <a:r>
              <a:rPr lang="en-US" sz="1400" dirty="0"/>
              <a:t>).</a:t>
            </a:r>
          </a:p>
          <a:p>
            <a:pPr>
              <a:lnSpc>
                <a:spcPct val="85000"/>
              </a:lnSpc>
            </a:pPr>
            <a:r>
              <a:rPr lang="en-US" sz="1400" dirty="0"/>
              <a:t>likes(sue, pasta).</a:t>
            </a:r>
          </a:p>
          <a:p>
            <a:pPr>
              <a:lnSpc>
                <a:spcPct val="85000"/>
              </a:lnSpc>
            </a:pPr>
            <a:r>
              <a:rPr lang="en-US" sz="1400" dirty="0"/>
              <a:t>likes(sue, </a:t>
            </a:r>
            <a:r>
              <a:rPr lang="en-US" sz="1400" dirty="0" err="1"/>
              <a:t>bbq</a:t>
            </a:r>
            <a:r>
              <a:rPr lang="en-US" sz="1400" dirty="0"/>
              <a:t>)</a:t>
            </a:r>
            <a:r>
              <a:rPr lang="en-US" sz="1600" dirty="0"/>
              <a:t>.</a:t>
            </a:r>
          </a:p>
          <a:p>
            <a:pPr>
              <a:lnSpc>
                <a:spcPct val="85000"/>
              </a:lnSpc>
            </a:pPr>
            <a:endParaRPr lang="en-US" sz="1600" dirty="0"/>
          </a:p>
          <a:p>
            <a:pPr>
              <a:lnSpc>
                <a:spcPct val="85000"/>
              </a:lnSpc>
            </a:pPr>
            <a:r>
              <a:rPr lang="en-US" sz="1600" dirty="0"/>
              <a:t>| ?- trace.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yes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| ?- </a:t>
            </a:r>
            <a:r>
              <a:rPr lang="en-US" sz="1600" dirty="0" err="1"/>
              <a:t>plan_date</a:t>
            </a:r>
            <a:r>
              <a:rPr lang="en-US" sz="1600" dirty="0"/>
              <a:t>(tom, sue, X).</a:t>
            </a:r>
          </a:p>
          <a:p>
            <a:pPr>
              <a:lnSpc>
                <a:spcPct val="85000"/>
              </a:lnSpc>
            </a:pPr>
            <a:endParaRPr lang="en-US" sz="1600" dirty="0"/>
          </a:p>
          <a:p>
            <a:pPr>
              <a:lnSpc>
                <a:spcPct val="85000"/>
              </a:lnSpc>
            </a:pPr>
            <a:r>
              <a:rPr lang="en-US" sz="1600" dirty="0"/>
              <a:t>   1  1  Call: </a:t>
            </a:r>
            <a:r>
              <a:rPr lang="en-US" sz="1600" dirty="0" err="1"/>
              <a:t>plan_date</a:t>
            </a:r>
            <a:r>
              <a:rPr lang="en-US" sz="1600" dirty="0"/>
              <a:t>(tom,sue,_87)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2  2  Call: likes(tom,_87)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2  2  Exit: likes(</a:t>
            </a:r>
            <a:r>
              <a:rPr lang="en-US" sz="1600" dirty="0" err="1"/>
              <a:t>tom,sushi</a:t>
            </a:r>
            <a:r>
              <a:rPr lang="en-US" sz="1600" dirty="0"/>
              <a:t>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3  2  Call: likes(</a:t>
            </a:r>
            <a:r>
              <a:rPr lang="en-US" sz="1600" dirty="0" err="1"/>
              <a:t>sue,sushi</a:t>
            </a:r>
            <a:r>
              <a:rPr lang="en-US" sz="1600" dirty="0"/>
              <a:t>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3  2  Fail: likes(</a:t>
            </a:r>
            <a:r>
              <a:rPr lang="en-US" sz="1600" dirty="0" err="1"/>
              <a:t>sue,sushi</a:t>
            </a:r>
            <a:r>
              <a:rPr lang="en-US" sz="1600" dirty="0"/>
              <a:t>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2  2  Redo: likes(</a:t>
            </a:r>
            <a:r>
              <a:rPr lang="en-US" sz="1600" dirty="0" err="1"/>
              <a:t>tom,sushi</a:t>
            </a:r>
            <a:r>
              <a:rPr lang="en-US" sz="1600" dirty="0"/>
              <a:t>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2  2  Exit: likes(</a:t>
            </a:r>
            <a:r>
              <a:rPr lang="en-US" sz="1600" dirty="0" err="1"/>
              <a:t>tom,pasta</a:t>
            </a:r>
            <a:r>
              <a:rPr lang="en-US" sz="1600" dirty="0"/>
              <a:t>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3  2  Call: likes(</a:t>
            </a:r>
            <a:r>
              <a:rPr lang="en-US" sz="1600" dirty="0" err="1"/>
              <a:t>sue,pasta</a:t>
            </a:r>
            <a:r>
              <a:rPr lang="en-US" sz="1600" dirty="0"/>
              <a:t>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3  2  Exit: likes(</a:t>
            </a:r>
            <a:r>
              <a:rPr lang="en-US" sz="1600" dirty="0" err="1"/>
              <a:t>sue,pasta</a:t>
            </a:r>
            <a:r>
              <a:rPr lang="en-US" sz="1600" dirty="0"/>
              <a:t>) ? </a:t>
            </a:r>
          </a:p>
          <a:p>
            <a:pPr>
              <a:lnSpc>
                <a:spcPct val="85000"/>
              </a:lnSpc>
            </a:pPr>
            <a:r>
              <a:rPr lang="en-US" sz="1600" dirty="0"/>
              <a:t>   1  1  Exit: </a:t>
            </a:r>
            <a:r>
              <a:rPr lang="en-US" sz="1600" dirty="0" err="1"/>
              <a:t>plan_date</a:t>
            </a:r>
            <a:r>
              <a:rPr lang="en-US" sz="1600" dirty="0"/>
              <a:t>(</a:t>
            </a:r>
            <a:r>
              <a:rPr lang="en-US" sz="1600" dirty="0" err="1"/>
              <a:t>tom,sue,pasta</a:t>
            </a:r>
            <a:r>
              <a:rPr lang="en-US" sz="1600" dirty="0"/>
              <a:t>) ? </a:t>
            </a:r>
          </a:p>
          <a:p>
            <a:pPr>
              <a:lnSpc>
                <a:spcPct val="85000"/>
              </a:lnSpc>
            </a:pPr>
            <a:endParaRPr lang="en-US" sz="1600" dirty="0"/>
          </a:p>
          <a:p>
            <a:pPr>
              <a:lnSpc>
                <a:spcPct val="85000"/>
              </a:lnSpc>
            </a:pPr>
            <a:r>
              <a:rPr lang="en-US" sz="1600" dirty="0"/>
              <a:t>X = pasta? ;</a:t>
            </a:r>
          </a:p>
          <a:p>
            <a:pPr>
              <a:lnSpc>
                <a:spcPct val="85000"/>
              </a:lnSpc>
            </a:pPr>
            <a:endParaRPr lang="en-US" sz="1600" dirty="0"/>
          </a:p>
          <a:p>
            <a:pPr latinLnBrk="1">
              <a:lnSpc>
                <a:spcPct val="85000"/>
              </a:lnSpc>
            </a:pPr>
            <a:endParaRPr lang="en-US" sz="1600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627563" y="1393825"/>
            <a:ext cx="4127500" cy="4468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endParaRPr lang="en-US" sz="1600"/>
          </a:p>
          <a:p>
            <a:pPr>
              <a:lnSpc>
                <a:spcPct val="85000"/>
              </a:lnSpc>
            </a:pPr>
            <a:r>
              <a:rPr lang="en-US" sz="1600"/>
              <a:t>   1  1  Redo: plan_date(tom,sue,pasta) ? </a:t>
            </a:r>
          </a:p>
          <a:p>
            <a:pPr>
              <a:lnSpc>
                <a:spcPct val="85000"/>
              </a:lnSpc>
            </a:pPr>
            <a:r>
              <a:rPr lang="en-US" sz="1600"/>
              <a:t>   3  2  Redo: likes(sue,pasta) ? </a:t>
            </a:r>
          </a:p>
          <a:p>
            <a:pPr>
              <a:lnSpc>
                <a:spcPct val="85000"/>
              </a:lnSpc>
            </a:pPr>
            <a:r>
              <a:rPr lang="en-US" sz="1600"/>
              <a:t>   3  2  Fail: likes(sue,pasta) ? </a:t>
            </a:r>
          </a:p>
          <a:p>
            <a:pPr>
              <a:lnSpc>
                <a:spcPct val="85000"/>
              </a:lnSpc>
            </a:pPr>
            <a:r>
              <a:rPr lang="en-US" sz="1600"/>
              <a:t>   2  2  Redo: likes(tom,pasta) ? </a:t>
            </a:r>
          </a:p>
          <a:p>
            <a:pPr>
              <a:lnSpc>
                <a:spcPct val="85000"/>
              </a:lnSpc>
            </a:pPr>
            <a:r>
              <a:rPr lang="en-US" sz="1600"/>
              <a:t>   2  2  Exit: likes(tom,bbq) ? </a:t>
            </a:r>
          </a:p>
          <a:p>
            <a:pPr>
              <a:lnSpc>
                <a:spcPct val="85000"/>
              </a:lnSpc>
            </a:pPr>
            <a:r>
              <a:rPr lang="en-US" sz="1600"/>
              <a:t>   3  2  Call: likes(sue,bbq) ? </a:t>
            </a:r>
          </a:p>
          <a:p>
            <a:pPr>
              <a:lnSpc>
                <a:spcPct val="85000"/>
              </a:lnSpc>
            </a:pPr>
            <a:r>
              <a:rPr lang="en-US" sz="1600"/>
              <a:t>   3  2  Exit: likes(sue,bbq) ? </a:t>
            </a:r>
          </a:p>
          <a:p>
            <a:pPr>
              <a:lnSpc>
                <a:spcPct val="85000"/>
              </a:lnSpc>
            </a:pPr>
            <a:r>
              <a:rPr lang="en-US" sz="1600"/>
              <a:t>   1  1  Exit: plan_date(tom,sue,bbq) ? </a:t>
            </a:r>
          </a:p>
          <a:p>
            <a:pPr>
              <a:lnSpc>
                <a:spcPct val="85000"/>
              </a:lnSpc>
            </a:pPr>
            <a:endParaRPr lang="en-US" sz="1600"/>
          </a:p>
          <a:p>
            <a:pPr>
              <a:lnSpc>
                <a:spcPct val="85000"/>
              </a:lnSpc>
            </a:pPr>
            <a:r>
              <a:rPr lang="en-US" sz="1600"/>
              <a:t>X = bbq ? ;</a:t>
            </a:r>
          </a:p>
          <a:p>
            <a:pPr>
              <a:lnSpc>
                <a:spcPct val="85000"/>
              </a:lnSpc>
            </a:pPr>
            <a:endParaRPr lang="en-US" sz="1600"/>
          </a:p>
          <a:p>
            <a:pPr>
              <a:lnSpc>
                <a:spcPct val="85000"/>
              </a:lnSpc>
            </a:pPr>
            <a:r>
              <a:rPr lang="en-US" sz="1600"/>
              <a:t>   1  1  Redo: plan_date(tom,sue,bbq) ? </a:t>
            </a:r>
          </a:p>
          <a:p>
            <a:pPr>
              <a:lnSpc>
                <a:spcPct val="85000"/>
              </a:lnSpc>
            </a:pPr>
            <a:r>
              <a:rPr lang="en-US" sz="1600"/>
              <a:t>   3  2  Redo: likes(sue,bbq) ? </a:t>
            </a:r>
          </a:p>
          <a:p>
            <a:pPr>
              <a:lnSpc>
                <a:spcPct val="85000"/>
              </a:lnSpc>
            </a:pPr>
            <a:r>
              <a:rPr lang="en-US" sz="1600"/>
              <a:t>   3  2  Fail: likes(sue,bbq) ? </a:t>
            </a:r>
          </a:p>
          <a:p>
            <a:pPr>
              <a:lnSpc>
                <a:spcPct val="85000"/>
              </a:lnSpc>
            </a:pPr>
            <a:r>
              <a:rPr lang="en-US" sz="1600"/>
              <a:t>   2  2  Redo: likes(tom,bbq) ? </a:t>
            </a:r>
          </a:p>
          <a:p>
            <a:pPr>
              <a:lnSpc>
                <a:spcPct val="85000"/>
              </a:lnSpc>
            </a:pPr>
            <a:r>
              <a:rPr lang="en-US" sz="1600"/>
              <a:t>   2  2  Fail: likes(tom,_87) ? </a:t>
            </a:r>
          </a:p>
          <a:p>
            <a:pPr>
              <a:lnSpc>
                <a:spcPct val="85000"/>
              </a:lnSpc>
            </a:pPr>
            <a:r>
              <a:rPr lang="en-US" sz="1600"/>
              <a:t>   1  1  Fail: plan_date(tom,sue,_87) ? </a:t>
            </a:r>
          </a:p>
          <a:p>
            <a:pPr>
              <a:lnSpc>
                <a:spcPct val="85000"/>
              </a:lnSpc>
            </a:pPr>
            <a:endParaRPr lang="en-US" sz="1600"/>
          </a:p>
          <a:p>
            <a:pPr>
              <a:lnSpc>
                <a:spcPct val="85000"/>
              </a:lnSpc>
            </a:pPr>
            <a:r>
              <a:rPr lang="en-US" sz="1600"/>
              <a:t>no</a:t>
            </a:r>
          </a:p>
          <a:p>
            <a:pPr latinLnBrk="1"/>
            <a:endParaRPr lang="en-US" sz="16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" y="1066800"/>
            <a:ext cx="3644900" cy="158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Other debugging </a:t>
            </a:r>
            <a:r>
              <a:rPr lang="en-US" dirty="0" smtClean="0"/>
              <a:t>hints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060450"/>
            <a:ext cx="8001000" cy="4953000"/>
          </a:xfrm>
          <a:noFill/>
          <a:ln/>
        </p:spPr>
        <p:txBody>
          <a:bodyPr/>
          <a:lstStyle/>
          <a:p>
            <a:r>
              <a:rPr lang="en-US" sz="1800" dirty="0"/>
              <a:t>Pay attention to message: “singleton variables” (paraphrase)</a:t>
            </a:r>
          </a:p>
          <a:p>
            <a:pPr lvl="1"/>
            <a:r>
              <a:rPr lang="en-US" sz="1600" dirty="0"/>
              <a:t>means that a variable has been defined in only one place in a predicate</a:t>
            </a:r>
          </a:p>
          <a:p>
            <a:pPr lvl="1"/>
            <a:r>
              <a:rPr lang="en-US" sz="1600" dirty="0"/>
              <a:t>could be safely replaced by an anonymous variable:    _</a:t>
            </a:r>
          </a:p>
          <a:p>
            <a:pPr lvl="1"/>
            <a:r>
              <a:rPr lang="en-US" sz="1600" dirty="0"/>
              <a:t>message useful because you might have misspelled </a:t>
            </a:r>
            <a:r>
              <a:rPr lang="en-US" sz="1600" dirty="0" smtClean="0"/>
              <a:t>a variable</a:t>
            </a:r>
            <a:endParaRPr lang="en-US" sz="1600" dirty="0"/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grandfather(Granddad, Grandkid) :- </a:t>
            </a:r>
          </a:p>
          <a:p>
            <a:pPr>
              <a:buFontTx/>
              <a:buNone/>
            </a:pPr>
            <a:r>
              <a:rPr lang="en-US" sz="1800" dirty="0"/>
              <a:t>          parent(Grandfather, parent),</a:t>
            </a:r>
          </a:p>
          <a:p>
            <a:pPr>
              <a:buFontTx/>
              <a:buNone/>
            </a:pPr>
            <a:r>
              <a:rPr lang="en-US" sz="1800" dirty="0"/>
              <a:t>          parent(Parent, Grandkid).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--&gt; singleton defined: Granddad, Grandfather, Parent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good old “write” debug statements within your program</a:t>
            </a:r>
          </a:p>
          <a:p>
            <a:pPr lvl="1"/>
            <a:r>
              <a:rPr lang="en-US" sz="1600" dirty="0"/>
              <a:t>useful when tracing gives too much information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 err="1"/>
              <a:t>alway</a:t>
            </a:r>
            <a:r>
              <a:rPr lang="en-US" sz="1800" dirty="0"/>
              <a:t> debug </a:t>
            </a:r>
            <a:r>
              <a:rPr lang="en-US" sz="1800" u="sng" dirty="0"/>
              <a:t>modularly</a:t>
            </a:r>
          </a:p>
          <a:p>
            <a:pPr lvl="1"/>
            <a:r>
              <a:rPr lang="en-US" sz="1600" dirty="0"/>
              <a:t>predicates can be tested by themselves before being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recursion &amp;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When </a:t>
            </a:r>
            <a:r>
              <a:rPr lang="en-US" sz="2000" dirty="0" err="1" smtClean="0"/>
              <a:t>recursing</a:t>
            </a:r>
            <a:r>
              <a:rPr lang="en-US" sz="2000" dirty="0" smtClean="0"/>
              <a:t> on large lists, debuggers and writes can give TMI (too much info).</a:t>
            </a:r>
          </a:p>
          <a:p>
            <a:r>
              <a:rPr lang="en-US" sz="2000" dirty="0" smtClean="0"/>
              <a:t>Sometimes problems arise at particular known cases.</a:t>
            </a:r>
          </a:p>
          <a:p>
            <a:r>
              <a:rPr lang="en-US" sz="2000" dirty="0" smtClean="0"/>
              <a:t>It is easy to add tests to stop at certain times: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smtClean="0"/>
              <a:t>	loop([H|T], T2) :-</a:t>
            </a:r>
          </a:p>
          <a:p>
            <a:pPr>
              <a:buNone/>
            </a:pPr>
            <a:r>
              <a:rPr lang="en-US" sz="2000" dirty="0" smtClean="0"/>
              <a:t>		(H=2142,		</a:t>
            </a:r>
            <a:r>
              <a:rPr lang="en-US" sz="1800" dirty="0" smtClean="0"/>
              <a:t>% problem arises at value 2142,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trace		</a:t>
            </a:r>
            <a:r>
              <a:rPr lang="en-US" sz="1800" dirty="0" smtClean="0"/>
              <a:t>% so we start the debugger at that time,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;  true),		</a:t>
            </a:r>
            <a:r>
              <a:rPr lang="en-US" sz="1800" dirty="0" smtClean="0"/>
              <a:t>% otherwise continue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{ ... rest of clause... 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Returning values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212850"/>
            <a:ext cx="8218170" cy="4517582"/>
          </a:xfrm>
        </p:spPr>
        <p:txBody>
          <a:bodyPr/>
          <a:lstStyle/>
          <a:p>
            <a:r>
              <a:rPr lang="en-US" sz="1800" dirty="0"/>
              <a:t>Arguments in predicates used to read input values and return output back</a:t>
            </a:r>
          </a:p>
          <a:p>
            <a:pPr lvl="1"/>
            <a:r>
              <a:rPr lang="en-US" sz="1600" dirty="0"/>
              <a:t>Prolog differs from most languages in that arguments can be both input and output, depending on calling pattern to predicate</a:t>
            </a:r>
          </a:p>
          <a:p>
            <a:pPr lvl="1">
              <a:buFontTx/>
              <a:buNone/>
            </a:pPr>
            <a:r>
              <a:rPr lang="en-US" sz="1600" dirty="0" err="1"/>
              <a:t>eg</a:t>
            </a:r>
            <a:r>
              <a:rPr lang="en-US" sz="1600" dirty="0"/>
              <a:t>.      ?- </a:t>
            </a:r>
            <a:r>
              <a:rPr lang="en-US" sz="1600" dirty="0" err="1"/>
              <a:t>plan_date</a:t>
            </a:r>
            <a:r>
              <a:rPr lang="en-US" sz="1600" dirty="0"/>
              <a:t>(tom, sue, Food).</a:t>
            </a:r>
          </a:p>
          <a:p>
            <a:pPr lvl="1">
              <a:buFontTx/>
              <a:buNone/>
            </a:pPr>
            <a:r>
              <a:rPr lang="en-US" sz="1600" dirty="0"/>
              <a:t>            ?- </a:t>
            </a:r>
            <a:r>
              <a:rPr lang="en-US" sz="1600" dirty="0" err="1"/>
              <a:t>plan_date</a:t>
            </a:r>
            <a:r>
              <a:rPr lang="en-US" sz="1600" dirty="0"/>
              <a:t>(Guy, Gal, sushi).</a:t>
            </a:r>
          </a:p>
          <a:p>
            <a:pPr lvl="1">
              <a:buFontTx/>
              <a:buNone/>
            </a:pPr>
            <a:r>
              <a:rPr lang="en-US" sz="1600" dirty="0"/>
              <a:t>            ?- </a:t>
            </a:r>
            <a:r>
              <a:rPr lang="en-US" sz="1600" dirty="0" err="1"/>
              <a:t>plan_date</a:t>
            </a:r>
            <a:r>
              <a:rPr lang="en-US" sz="1600" dirty="0"/>
              <a:t>(tom, Gal, </a:t>
            </a:r>
            <a:r>
              <a:rPr lang="en-US" sz="1600" dirty="0" err="1"/>
              <a:t>bbq</a:t>
            </a:r>
            <a:r>
              <a:rPr lang="en-US" sz="1600" dirty="0"/>
              <a:t>).        etc.</a:t>
            </a:r>
          </a:p>
          <a:p>
            <a:r>
              <a:rPr lang="en-US" sz="1800" dirty="0"/>
              <a:t>In a typical problem, you may want to return an answer in response to some other input</a:t>
            </a:r>
          </a:p>
          <a:p>
            <a:pPr lvl="1">
              <a:buFontTx/>
              <a:buNone/>
            </a:pPr>
            <a:r>
              <a:rPr lang="en-US" sz="1600" dirty="0" err="1"/>
              <a:t>eg</a:t>
            </a:r>
            <a:r>
              <a:rPr lang="en-US" sz="1600" dirty="0"/>
              <a:t>.  %  divisible(X, Y, </a:t>
            </a:r>
            <a:r>
              <a:rPr lang="en-US" sz="1600" dirty="0" err="1"/>
              <a:t>Ans</a:t>
            </a:r>
            <a:r>
              <a:rPr lang="en-US" sz="1600" dirty="0"/>
              <a:t>)   </a:t>
            </a:r>
            <a:r>
              <a:rPr lang="en-US" sz="1600" dirty="0" err="1"/>
              <a:t>Ans</a:t>
            </a:r>
            <a:r>
              <a:rPr lang="en-US" sz="1600" dirty="0"/>
              <a:t> is ‘yes’ if X is divisible by Y; else ‘no’</a:t>
            </a:r>
          </a:p>
          <a:p>
            <a:pPr lvl="1">
              <a:buFontTx/>
              <a:buNone/>
            </a:pPr>
            <a:r>
              <a:rPr lang="en-US" sz="1600" dirty="0"/>
              <a:t>             divisible(X, Y, </a:t>
            </a:r>
            <a:r>
              <a:rPr lang="en-US" sz="1600" dirty="0" err="1"/>
              <a:t>Ans</a:t>
            </a:r>
            <a:r>
              <a:rPr lang="en-US" sz="1600" dirty="0"/>
              <a:t>) :-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      X is integer(X/ Y) * Y,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      </a:t>
            </a:r>
            <a:r>
              <a:rPr lang="en-US" sz="1600" dirty="0" err="1"/>
              <a:t>Ans</a:t>
            </a:r>
            <a:r>
              <a:rPr lang="en-US" sz="1600" dirty="0"/>
              <a:t> = yes.</a:t>
            </a:r>
          </a:p>
          <a:p>
            <a:pPr lvl="1">
              <a:buFontTx/>
              <a:buNone/>
            </a:pPr>
            <a:r>
              <a:rPr lang="en-US" sz="1600" dirty="0"/>
              <a:t>             divisible(X, Y, </a:t>
            </a:r>
            <a:r>
              <a:rPr lang="en-US" sz="1600" dirty="0" err="1"/>
              <a:t>Ans</a:t>
            </a:r>
            <a:r>
              <a:rPr lang="en-US" sz="1600" dirty="0"/>
              <a:t>) :-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      \+ (X is integer(X/Y)*Y),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      </a:t>
            </a:r>
            <a:r>
              <a:rPr lang="en-US" sz="1600" dirty="0" err="1"/>
              <a:t>Ans</a:t>
            </a:r>
            <a:r>
              <a:rPr lang="en-US" sz="1600" dirty="0"/>
              <a:t> = no.</a:t>
            </a:r>
          </a:p>
          <a:p>
            <a:pPr lvl="1"/>
            <a:r>
              <a:rPr lang="en-US" sz="1600" dirty="0"/>
              <a:t>note: doesn’t matter where ‘</a:t>
            </a:r>
            <a:r>
              <a:rPr lang="en-US" sz="1600" dirty="0" err="1"/>
              <a:t>Ans</a:t>
            </a:r>
            <a:r>
              <a:rPr lang="en-US" sz="1600" dirty="0"/>
              <a:t>=yes’ is put in the body.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Returning values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8170" cy="4517582"/>
          </a:xfrm>
        </p:spPr>
        <p:txBody>
          <a:bodyPr/>
          <a:lstStyle/>
          <a:p>
            <a:r>
              <a:rPr lang="en-US" sz="2000" dirty="0"/>
              <a:t>Better version: pass data directly using </a:t>
            </a:r>
            <a:r>
              <a:rPr lang="en-US" sz="2000" dirty="0" smtClean="0"/>
              <a:t>unification</a:t>
            </a:r>
          </a:p>
          <a:p>
            <a:endParaRPr lang="en-US" sz="2000" dirty="0"/>
          </a:p>
          <a:p>
            <a:pPr lvl="1">
              <a:buFontTx/>
              <a:buNone/>
            </a:pPr>
            <a:r>
              <a:rPr lang="en-US" sz="1800" dirty="0"/>
              <a:t>             divisible(X, Y, yes) :-</a:t>
            </a:r>
          </a:p>
          <a:p>
            <a:pPr lvl="1">
              <a:buFontTx/>
              <a:buNone/>
            </a:pPr>
            <a:r>
              <a:rPr lang="en-US" sz="1800" dirty="0"/>
              <a:t>                               X is integer(X/ Y) * Y.</a:t>
            </a:r>
          </a:p>
          <a:p>
            <a:pPr lvl="1">
              <a:buFontTx/>
              <a:buNone/>
            </a:pPr>
            <a:r>
              <a:rPr lang="en-US" sz="1800" dirty="0"/>
              <a:t>             divisible(X, Y, no) :-</a:t>
            </a:r>
          </a:p>
          <a:p>
            <a:pPr lvl="1">
              <a:buFontTx/>
              <a:buNone/>
            </a:pPr>
            <a:r>
              <a:rPr lang="en-US" sz="1800" dirty="0"/>
              <a:t>                               \+ (X is integer(X/Y)*Y).</a:t>
            </a:r>
          </a:p>
          <a:p>
            <a:pPr lvl="1">
              <a:buFontTx/>
              <a:buNone/>
            </a:pPr>
            <a:endParaRPr lang="en-US" sz="1800" dirty="0"/>
          </a:p>
          <a:p>
            <a:r>
              <a:rPr lang="en-US" sz="2000" dirty="0"/>
              <a:t>Another version: if divisible succeeds, then numbers are divisible</a:t>
            </a:r>
            <a:r>
              <a:rPr lang="en-US" sz="2000" dirty="0" smtClean="0"/>
              <a:t>.  Else divisible will fail (“no”).</a:t>
            </a:r>
          </a:p>
          <a:p>
            <a:endParaRPr lang="en-US" sz="2000" dirty="0"/>
          </a:p>
          <a:p>
            <a:pPr lvl="1">
              <a:buFontTx/>
              <a:buNone/>
            </a:pPr>
            <a:r>
              <a:rPr lang="en-US" sz="1800" dirty="0"/>
              <a:t>            divisible(X, Y) :-</a:t>
            </a:r>
          </a:p>
          <a:p>
            <a:pPr lvl="1">
              <a:buFontTx/>
              <a:buNone/>
            </a:pPr>
            <a:r>
              <a:rPr lang="en-US" sz="1800" dirty="0"/>
              <a:t>                               X is integer(X/Y) * Y.</a:t>
            </a:r>
          </a:p>
          <a:p>
            <a:pPr lvl="1">
              <a:buFontTx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add more error checking too... </a:t>
            </a:r>
          </a:p>
          <a:p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            divisible(X, Y) :-</a:t>
            </a:r>
          </a:p>
          <a:p>
            <a:pPr lvl="1">
              <a:buFontTx/>
              <a:buNone/>
            </a:pPr>
            <a:r>
              <a:rPr lang="en-US" dirty="0" smtClean="0"/>
              <a:t>            	number(X), </a:t>
            </a:r>
          </a:p>
          <a:p>
            <a:pPr lvl="1">
              <a:buFontTx/>
              <a:buNone/>
            </a:pPr>
            <a:r>
              <a:rPr lang="en-US" dirty="0" smtClean="0"/>
              <a:t>			number(Y),</a:t>
            </a:r>
          </a:p>
          <a:p>
            <a:pPr lvl="1">
              <a:buFontTx/>
              <a:buNone/>
            </a:pPr>
            <a:r>
              <a:rPr lang="en-US" dirty="0" smtClean="0"/>
              <a:t>			Y \= 0, </a:t>
            </a:r>
          </a:p>
          <a:p>
            <a:pPr lvl="1">
              <a:buFontTx/>
              <a:buNone/>
            </a:pPr>
            <a:r>
              <a:rPr lang="en-US" dirty="0" smtClean="0"/>
              <a:t>            	X is integer(X/Y)*Y.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984250"/>
            <a:ext cx="8001000" cy="4953000"/>
          </a:xfrm>
          <a:noFill/>
          <a:ln/>
        </p:spPr>
        <p:txBody>
          <a:bodyPr/>
          <a:lstStyle/>
          <a:p>
            <a:r>
              <a:rPr lang="en-US" dirty="0"/>
              <a:t>some (most!) problems can be easily solved by defining a solution that refers to itself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recursive predicate: one that calls itself in a rule body</a:t>
            </a:r>
          </a:p>
          <a:p>
            <a:pPr lvl="1"/>
            <a:r>
              <a:rPr lang="en-US" dirty="0"/>
              <a:t>recursion may be indirect: </a:t>
            </a:r>
            <a:endParaRPr lang="en-US" dirty="0" smtClean="0"/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. predicate </a:t>
            </a:r>
            <a:r>
              <a:rPr lang="en-US" dirty="0"/>
              <a:t>p may call q, </a:t>
            </a:r>
            <a:r>
              <a:rPr lang="en-US" dirty="0" smtClean="0"/>
              <a:t>and then q calls </a:t>
            </a:r>
            <a:r>
              <a:rPr lang="en-US" dirty="0"/>
              <a:t>p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characteristics of recursive algorithms:</a:t>
            </a:r>
          </a:p>
          <a:p>
            <a:pPr lvl="1">
              <a:buFontTx/>
              <a:buNone/>
            </a:pPr>
            <a:r>
              <a:rPr lang="en-US" dirty="0"/>
              <a:t>1. exist exit condition(s) which terminate the recursion</a:t>
            </a:r>
          </a:p>
          <a:p>
            <a:pPr lvl="1">
              <a:buFontTx/>
              <a:buNone/>
            </a:pPr>
            <a:r>
              <a:rPr lang="en-US" dirty="0"/>
              <a:t>         </a:t>
            </a:r>
            <a:r>
              <a:rPr lang="en-US" dirty="0" err="1"/>
              <a:t>eg</a:t>
            </a:r>
            <a:r>
              <a:rPr lang="en-US" dirty="0"/>
              <a:t>. have processed to a limit value, or an empty data structure</a:t>
            </a:r>
          </a:p>
          <a:p>
            <a:pPr lvl="1">
              <a:buFontTx/>
              <a:buNone/>
            </a:pPr>
            <a:r>
              <a:rPr lang="en-US" dirty="0"/>
              <a:t>2. intermediate expression which defines a partial solution in terms of the recursive program itself </a:t>
            </a:r>
          </a:p>
          <a:p>
            <a:pPr lvl="1">
              <a:buFontTx/>
              <a:buNone/>
            </a:pPr>
            <a:endParaRPr lang="en-US" sz="1600" dirty="0"/>
          </a:p>
          <a:p>
            <a:pPr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Prolog: Debugging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1472213889</TotalTime>
  <Pages>22</Pages>
  <Words>1534</Words>
  <Application>Microsoft Office PowerPoint</Application>
  <PresentationFormat>Custom</PresentationFormat>
  <Paragraphs>301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Stream</vt:lpstr>
      <vt:lpstr>Debugging Prolog</vt:lpstr>
      <vt:lpstr>Debugging</vt:lpstr>
      <vt:lpstr>Example trace</vt:lpstr>
      <vt:lpstr>Other debugging hints</vt:lpstr>
      <vt:lpstr>Debugging recursion &amp; loops</vt:lpstr>
      <vt:lpstr>Returning values</vt:lpstr>
      <vt:lpstr>Returning values</vt:lpstr>
      <vt:lpstr>Returning values</vt:lpstr>
      <vt:lpstr>Recursion</vt:lpstr>
      <vt:lpstr>Recursion</vt:lpstr>
      <vt:lpstr>Recursion</vt:lpstr>
      <vt:lpstr>A “buggy” version of exp</vt:lpstr>
      <vt:lpstr>More recursion: Boolean logic</vt:lpstr>
      <vt:lpstr>Boolean logic (cont)</vt:lpstr>
      <vt:lpstr>Running boolean...</vt:lpstr>
      <vt:lpstr>Boolean logic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Debugging, recursion, lists</dc:title>
  <dc:creator>Brian Ross</dc:creator>
  <cp:lastModifiedBy>Brian Ross</cp:lastModifiedBy>
  <cp:revision>21</cp:revision>
  <cp:lastPrinted>2001-01-24T16:07:25Z</cp:lastPrinted>
  <dcterms:created xsi:type="dcterms:W3CDTF">1997-01-23T02:04:16Z</dcterms:created>
  <dcterms:modified xsi:type="dcterms:W3CDTF">2013-01-24T16:07:34Z</dcterms:modified>
</cp:coreProperties>
</file>