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2" r:id="rId3"/>
    <p:sldId id="257" r:id="rId4"/>
    <p:sldId id="273" r:id="rId5"/>
    <p:sldId id="258" r:id="rId6"/>
    <p:sldId id="274" r:id="rId7"/>
    <p:sldId id="259" r:id="rId8"/>
    <p:sldId id="275" r:id="rId9"/>
    <p:sldId id="260" r:id="rId10"/>
    <p:sldId id="261" r:id="rId11"/>
    <p:sldId id="262" r:id="rId12"/>
    <p:sldId id="263" r:id="rId13"/>
    <p:sldId id="264" r:id="rId14"/>
    <p:sldId id="265" r:id="rId15"/>
    <p:sldId id="276" r:id="rId16"/>
    <p:sldId id="267" r:id="rId17"/>
    <p:sldId id="277" r:id="rId18"/>
    <p:sldId id="269" r:id="rId19"/>
    <p:sldId id="270" r:id="rId20"/>
    <p:sldId id="271" r:id="rId21"/>
  </p:sldIdLst>
  <p:sldSz cx="9131300" cy="6845300"/>
  <p:notesSz cx="6985000" cy="9271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8" d="100"/>
          <a:sy n="98" d="100"/>
        </p:scale>
        <p:origin x="-108" y="-156"/>
      </p:cViewPr>
      <p:guideLst>
        <p:guide orient="horz" pos="2156"/>
        <p:guide pos="2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55625" y="2913063"/>
            <a:ext cx="4618038" cy="3462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6565" y="6239998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defTabSz="912937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4098" y="6236829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 defTabSz="912937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20D94431-13D8-4A66-90B7-A80DC097BC8C}" type="slidenum">
              <a:rPr lang="en-US" b="0">
                <a:solidFill>
                  <a:srgbClr val="FFFFFF"/>
                </a:solidFill>
              </a:rPr>
              <a:pPr defTabSz="91293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0" dirty="0">
              <a:solidFill>
                <a:srgbClr val="FFFFF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" y="0"/>
            <a:ext cx="9128129" cy="6837378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937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937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937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937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937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937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937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7663" y="188563"/>
            <a:ext cx="8218170" cy="10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861" y="6236829"/>
            <a:ext cx="2891578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defTabSz="912937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smtClean="0">
                <a:solidFill>
                  <a:srgbClr val="FFFFFF"/>
                </a:solidFill>
              </a:rPr>
              <a:t>COSC 2P93 Prolog: Control</a:t>
            </a: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565" y="1597237"/>
            <a:ext cx="8218170" cy="451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468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2937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69405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5874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351" indent="-342351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761" indent="-28529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1171" indent="-228234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7640" indent="-228234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4108" indent="-228234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0577" indent="-22823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7045" indent="-22823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3514" indent="-22823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79982" indent="-22823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68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37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05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74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42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11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279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48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More on Prolog syntax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060450"/>
            <a:ext cx="8001000" cy="4953000"/>
          </a:xfrm>
          <a:noFill/>
          <a:ln/>
        </p:spPr>
        <p:txBody>
          <a:bodyPr/>
          <a:lstStyle/>
          <a:p>
            <a:r>
              <a:rPr lang="en-US" dirty="0"/>
              <a:t>Already seen program statement types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1"/>
            <a:r>
              <a:rPr lang="en-US" dirty="0"/>
              <a:t>rules:    p(X)  :-  q(X,Y),  r(</a:t>
            </a:r>
            <a:r>
              <a:rPr lang="en-US" dirty="0" err="1"/>
              <a:t>Y,z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facts:   likes(</a:t>
            </a:r>
            <a:r>
              <a:rPr lang="en-US" dirty="0" err="1"/>
              <a:t>brian</a:t>
            </a:r>
            <a:r>
              <a:rPr lang="en-US" dirty="0"/>
              <a:t>, </a:t>
            </a:r>
            <a:r>
              <a:rPr lang="en-US" dirty="0" err="1"/>
              <a:t>madonna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queries:   ?-  likes(</a:t>
            </a:r>
            <a:r>
              <a:rPr lang="en-US" dirty="0" err="1"/>
              <a:t>madonna</a:t>
            </a:r>
            <a:r>
              <a:rPr lang="en-US" dirty="0"/>
              <a:t>, </a:t>
            </a:r>
            <a:r>
              <a:rPr lang="en-US" dirty="0" err="1"/>
              <a:t>brian</a:t>
            </a:r>
            <a:r>
              <a:rPr lang="en-US" dirty="0"/>
              <a:t>).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dirty="0"/>
              <a:t>Argument forms:</a:t>
            </a:r>
          </a:p>
          <a:p>
            <a:pPr lvl="1"/>
            <a:r>
              <a:rPr lang="en-US" dirty="0" smtClean="0"/>
              <a:t>1. logical </a:t>
            </a:r>
            <a:r>
              <a:rPr lang="en-US" dirty="0"/>
              <a:t>variables: identifiers starting with upper-case letters</a:t>
            </a:r>
          </a:p>
          <a:p>
            <a:pPr lvl="1">
              <a:buFontTx/>
              <a:buNone/>
            </a:pPr>
            <a:r>
              <a:rPr lang="en-US" dirty="0"/>
              <a:t>         </a:t>
            </a:r>
            <a:r>
              <a:rPr lang="en-US" dirty="0" err="1"/>
              <a:t>eg</a:t>
            </a:r>
            <a:r>
              <a:rPr lang="en-US" dirty="0"/>
              <a:t>.  Guy, X, List34</a:t>
            </a:r>
            <a:r>
              <a:rPr lang="en-US" dirty="0" smtClean="0"/>
              <a:t>...</a:t>
            </a:r>
          </a:p>
          <a:p>
            <a:pPr lvl="2"/>
            <a:r>
              <a:rPr lang="en-US" smtClean="0"/>
              <a:t> also:  “_” (underscore): anonymous variable (more later)</a:t>
            </a:r>
            <a:endParaRPr lang="en-US" dirty="0" smtClean="0"/>
          </a:p>
          <a:p>
            <a:pPr lvl="1"/>
            <a:r>
              <a:rPr lang="en-US" dirty="0" smtClean="0"/>
              <a:t>2. constants</a:t>
            </a:r>
            <a:r>
              <a:rPr lang="en-US" dirty="0"/>
              <a:t>:  identifiers starting with lower-case, integers, numbers, operators</a:t>
            </a:r>
          </a:p>
          <a:p>
            <a:pPr lvl="1">
              <a:buFontTx/>
              <a:buNone/>
            </a:pPr>
            <a:r>
              <a:rPr lang="en-US" dirty="0"/>
              <a:t>         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 err="1"/>
              <a:t>brian</a:t>
            </a:r>
            <a:r>
              <a:rPr lang="en-US" dirty="0"/>
              <a:t>,  c,  f45,  </a:t>
            </a:r>
            <a:r>
              <a:rPr lang="en-US" dirty="0" err="1"/>
              <a:t>long_name</a:t>
            </a:r>
            <a:r>
              <a:rPr lang="en-US" dirty="0"/>
              <a:t>,  34,  5.5 ...</a:t>
            </a:r>
          </a:p>
          <a:p>
            <a:pPr lvl="1">
              <a:buFontTx/>
              <a:buNone/>
            </a:pPr>
            <a:r>
              <a:rPr lang="en-US" dirty="0"/>
              <a:t>	      also: single quotes   </a:t>
            </a:r>
            <a:r>
              <a:rPr lang="en-US" dirty="0" smtClean="0"/>
              <a:t>‘XYZ</a:t>
            </a:r>
            <a:r>
              <a:rPr lang="en-US" dirty="0"/>
              <a:t>’  (not commonly done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Applying unifying substitutions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12850"/>
            <a:ext cx="8218170" cy="4517582"/>
          </a:xfrm>
          <a:noFill/>
          <a:ln/>
        </p:spPr>
        <p:txBody>
          <a:bodyPr/>
          <a:lstStyle/>
          <a:p>
            <a:r>
              <a:rPr lang="en-US" sz="2000" dirty="0"/>
              <a:t>the unification algorithm’s output is a set of variable bindings</a:t>
            </a:r>
          </a:p>
          <a:p>
            <a:pPr lvl="1"/>
            <a:r>
              <a:rPr lang="en-US" sz="1800" dirty="0"/>
              <a:t>set might be empty!</a:t>
            </a:r>
          </a:p>
          <a:p>
            <a:r>
              <a:rPr lang="en-US" sz="2000" dirty="0"/>
              <a:t>from previous slide, if we apply a substitution to each term, we get the identical term 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eg</a:t>
            </a:r>
            <a:r>
              <a:rPr lang="en-US" sz="2000" dirty="0"/>
              <a:t>. </a:t>
            </a:r>
            <a:r>
              <a:rPr lang="en-US" sz="2000" dirty="0" smtClean="0"/>
              <a:t>6</a:t>
            </a:r>
            <a:r>
              <a:rPr lang="en-US" sz="2000" dirty="0"/>
              <a:t>)</a:t>
            </a:r>
            <a:r>
              <a:rPr lang="en-US" sz="2000" dirty="0" smtClean="0"/>
              <a:t>  </a:t>
            </a:r>
          </a:p>
          <a:p>
            <a:pPr>
              <a:buFontTx/>
              <a:buNone/>
            </a:pPr>
            <a:r>
              <a:rPr lang="en-US" sz="2000" dirty="0" smtClean="0"/>
              <a:t>mouse(a</a:t>
            </a:r>
            <a:r>
              <a:rPr lang="en-US" sz="2000" dirty="0"/>
              <a:t>, X) = mouse(D, 2) </a:t>
            </a:r>
            <a:r>
              <a:rPr lang="en-US" sz="2000" dirty="0" smtClean="0"/>
              <a:t>→ </a:t>
            </a:r>
            <a:r>
              <a:rPr lang="en-US" sz="2000" dirty="0"/>
              <a:t>yes { D &lt;- a, X &lt;- 2 }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 smtClean="0"/>
              <a:t>→  mouse(a, 2)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eg</a:t>
            </a:r>
            <a:r>
              <a:rPr lang="en-US" sz="2000" dirty="0"/>
              <a:t>. </a:t>
            </a:r>
            <a:r>
              <a:rPr lang="en-US" sz="2000" dirty="0" smtClean="0"/>
              <a:t>7)  </a:t>
            </a:r>
          </a:p>
          <a:p>
            <a:pPr>
              <a:buFontTx/>
              <a:buNone/>
            </a:pPr>
            <a:r>
              <a:rPr lang="en-US" sz="2000" dirty="0" smtClean="0"/>
              <a:t>cat(a</a:t>
            </a:r>
            <a:r>
              <a:rPr lang="en-US" sz="2000" dirty="0"/>
              <a:t>, B, Y)  = cat(A, X, c(d)) </a:t>
            </a:r>
            <a:r>
              <a:rPr lang="en-US" sz="2000" dirty="0" smtClean="0"/>
              <a:t>→  </a:t>
            </a:r>
            <a:r>
              <a:rPr lang="en-US" sz="2000" dirty="0"/>
              <a:t>yes:  { A &lt;- a, B &lt;- X, Y &lt;- c(d)  }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 smtClean="0"/>
              <a:t>→   </a:t>
            </a:r>
            <a:r>
              <a:rPr lang="en-US" sz="2000" dirty="0"/>
              <a:t>cat(a, B, c(d))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Unifying during execution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984250"/>
            <a:ext cx="8001000" cy="4953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dirty="0"/>
              <a:t>?-   p(a, X, b(Y), 1).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p(b, A, B, C).    		</a:t>
            </a:r>
            <a:r>
              <a:rPr lang="en-US" sz="1800" b="0" dirty="0"/>
              <a:t> %1</a:t>
            </a:r>
          </a:p>
          <a:p>
            <a:pPr>
              <a:buFontTx/>
              <a:buNone/>
            </a:pPr>
            <a:r>
              <a:rPr lang="en-US" sz="1800" dirty="0"/>
              <a:t>p(a, b, Z, W).		</a:t>
            </a:r>
            <a:r>
              <a:rPr lang="en-US" sz="1800" b="0" dirty="0"/>
              <a:t>%2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p(A, B, A, C).		</a:t>
            </a:r>
            <a:r>
              <a:rPr lang="en-US" sz="1800" b="0" dirty="0"/>
              <a:t>%3</a:t>
            </a:r>
          </a:p>
          <a:p>
            <a:pPr>
              <a:buFontTx/>
              <a:buNone/>
            </a:pPr>
            <a:r>
              <a:rPr lang="en-US" sz="1800" dirty="0"/>
              <a:t>p(a, X, b(25), C) :- q(X, 44), r(C).	</a:t>
            </a:r>
            <a:r>
              <a:rPr lang="en-US" sz="1800" b="0" dirty="0"/>
              <a:t>%4</a:t>
            </a:r>
          </a:p>
          <a:p>
            <a:pPr>
              <a:buFontTx/>
              <a:buNone/>
            </a:pPr>
            <a:r>
              <a:rPr lang="en-US" sz="1800" dirty="0"/>
              <a:t>p(_, d, Y, _).		</a:t>
            </a:r>
            <a:r>
              <a:rPr lang="en-US" sz="1800" b="0" dirty="0"/>
              <a:t>%5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p(1, 2, 3).		</a:t>
            </a:r>
            <a:r>
              <a:rPr lang="en-US" sz="1800" b="0" dirty="0"/>
              <a:t>%6</a:t>
            </a:r>
            <a:endParaRPr lang="en-US" sz="1800" dirty="0"/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treat the goal and predicate as structures to unify, and apply unification to them</a:t>
            </a:r>
          </a:p>
          <a:p>
            <a:r>
              <a:rPr lang="en-US" sz="1800" dirty="0"/>
              <a:t>note how data passes in two directions during unification</a:t>
            </a:r>
          </a:p>
          <a:p>
            <a:pPr lvl="1"/>
            <a:r>
              <a:rPr lang="en-US" sz="1600" dirty="0" err="1"/>
              <a:t>eg</a:t>
            </a:r>
            <a:r>
              <a:rPr lang="en-US" sz="1600" dirty="0"/>
              <a:t>. case 2:{ X &lt;- b, Z &lt;- b(Y) }</a:t>
            </a:r>
          </a:p>
          <a:p>
            <a:pPr lvl="1"/>
            <a:r>
              <a:rPr lang="en-US" sz="1600" dirty="0"/>
              <a:t>this permits very powerful predicates: arguments can supply data </a:t>
            </a:r>
            <a:r>
              <a:rPr lang="en-US" sz="1600" u="sng" dirty="0"/>
              <a:t>to</a:t>
            </a:r>
            <a:r>
              <a:rPr lang="en-US" sz="1600" dirty="0"/>
              <a:t> predicate, OR return computed data </a:t>
            </a:r>
            <a:r>
              <a:rPr lang="en-US" sz="1600" u="sng" dirty="0"/>
              <a:t>from</a:t>
            </a:r>
            <a:r>
              <a:rPr lang="en-US" sz="1600" dirty="0"/>
              <a:t> predicate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More example unifications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12850"/>
            <a:ext cx="8218170" cy="451758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dirty="0"/>
              <a:t>1.  </a:t>
            </a:r>
            <a:r>
              <a:rPr lang="en-US" sz="1800" dirty="0" err="1"/>
              <a:t>foo</a:t>
            </a:r>
            <a:r>
              <a:rPr lang="en-US" sz="1800" dirty="0"/>
              <a:t>(1, </a:t>
            </a:r>
            <a:r>
              <a:rPr lang="en-US" sz="1800" dirty="0" err="1"/>
              <a:t>foo</a:t>
            </a:r>
            <a:r>
              <a:rPr lang="en-US" sz="1800" dirty="0"/>
              <a:t>(2,3)) = </a:t>
            </a:r>
            <a:r>
              <a:rPr lang="en-US" sz="1800" dirty="0" err="1"/>
              <a:t>foo</a:t>
            </a:r>
            <a:r>
              <a:rPr lang="en-US" sz="1800" dirty="0"/>
              <a:t>(1,Z)  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2. ‘.’(1, ‘.’(2, 3)) = ‘.’(1, </a:t>
            </a:r>
            <a:r>
              <a:rPr lang="en-US" sz="1800" dirty="0" smtClean="0"/>
              <a:t>Z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3. [1 |  [2, 3]] = [1 | Z]        </a:t>
            </a:r>
            <a:r>
              <a:rPr lang="en-US" sz="1800" dirty="0" smtClean="0"/>
              <a:t>  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4. [1, [2, 3] ]  = [1, 2, 3]  </a:t>
            </a:r>
            <a:r>
              <a:rPr lang="en-US" sz="1800" dirty="0" smtClean="0"/>
              <a:t> 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5. [</a:t>
            </a:r>
            <a:r>
              <a:rPr lang="en-US" sz="1800" dirty="0" err="1"/>
              <a:t>a,b,c</a:t>
            </a:r>
            <a:r>
              <a:rPr lang="en-US" sz="1800" dirty="0"/>
              <a:t>] = [a| [</a:t>
            </a:r>
            <a:r>
              <a:rPr lang="en-US" sz="1800" dirty="0" err="1"/>
              <a:t>b,c</a:t>
            </a:r>
            <a:r>
              <a:rPr lang="en-US" sz="1800" dirty="0"/>
              <a:t>] ]  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6. [a, b, c] = [A]  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7. [a, [b, c]] = [X, Y] 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8. [a | [b, c] = [X, Y] 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9. [a | [b | [ c]]] = [X | Y] 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10. [a, b, c] = [X, Y, Z] 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11. [a, b, c] = [X, Y, X] 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12. [[a], b] = [X|Y] 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13. [[a], [b]] = [X|Y] 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14. [_] = [X|Y] 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Back to Prolog execution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289050"/>
            <a:ext cx="8218170" cy="451758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LOOP  until Q is empty OR cannot find a solution:</a:t>
            </a:r>
          </a:p>
          <a:p>
            <a:pPr lvl="1"/>
            <a:r>
              <a:rPr lang="en-US" sz="1800" dirty="0"/>
              <a:t> take first goal G_1 in Q; (</a:t>
            </a:r>
            <a:r>
              <a:rPr lang="en-US" sz="1800" dirty="0" err="1"/>
              <a:t>eg</a:t>
            </a:r>
            <a:r>
              <a:rPr lang="en-US" sz="1800" dirty="0"/>
              <a:t>. G_1 = p(A1, ..., An))</a:t>
            </a:r>
          </a:p>
          <a:p>
            <a:pPr lvl="1"/>
            <a:r>
              <a:rPr lang="en-US" sz="1800" dirty="0"/>
              <a:t>unify G_1 with a clause in the predicate p; </a:t>
            </a:r>
          </a:p>
          <a:p>
            <a:pPr lvl="2"/>
            <a:r>
              <a:rPr lang="en-US" dirty="0"/>
              <a:t> try each clause in the order found in predicate</a:t>
            </a:r>
          </a:p>
          <a:p>
            <a:pPr lvl="2"/>
            <a:r>
              <a:rPr lang="en-US" dirty="0"/>
              <a:t>a) if no clauses unify --&gt; BACKTRACK</a:t>
            </a:r>
          </a:p>
          <a:p>
            <a:pPr lvl="2"/>
            <a:r>
              <a:rPr lang="en-US" dirty="0"/>
              <a:t>b) otherwise, for the first clause that unifies:</a:t>
            </a:r>
          </a:p>
          <a:p>
            <a:pPr lvl="3"/>
            <a:r>
              <a:rPr lang="en-US" sz="1800" dirty="0"/>
              <a:t>let the clause be  p(B1,...,</a:t>
            </a:r>
            <a:r>
              <a:rPr lang="en-US" sz="1800" dirty="0" err="1"/>
              <a:t>Bn</a:t>
            </a:r>
            <a:r>
              <a:rPr lang="en-US" sz="1800" dirty="0"/>
              <a:t>) :- </a:t>
            </a:r>
            <a:r>
              <a:rPr lang="en-US" sz="1800" dirty="0" smtClean="0"/>
              <a:t>H1</a:t>
            </a:r>
            <a:r>
              <a:rPr lang="en-US" sz="1800" dirty="0"/>
              <a:t>, ... , </a:t>
            </a:r>
            <a:r>
              <a:rPr lang="en-US" sz="1800" dirty="0" smtClean="0"/>
              <a:t>Hm</a:t>
            </a:r>
            <a:r>
              <a:rPr lang="en-US" sz="1800" dirty="0"/>
              <a:t>.   (m &gt;= 0)</a:t>
            </a:r>
          </a:p>
          <a:p>
            <a:pPr lvl="4"/>
            <a:r>
              <a:rPr lang="en-US" sz="1600" dirty="0"/>
              <a:t>(refresh variable names in it)</a:t>
            </a:r>
          </a:p>
          <a:p>
            <a:pPr lvl="3"/>
            <a:r>
              <a:rPr lang="en-US" sz="1800" dirty="0"/>
              <a:t>let the binding </a:t>
            </a:r>
            <a:r>
              <a:rPr lang="en-US" sz="1800" dirty="0" err="1"/>
              <a:t>substition</a:t>
            </a:r>
            <a:r>
              <a:rPr lang="en-US" sz="1800" dirty="0"/>
              <a:t> set be </a:t>
            </a:r>
            <a:r>
              <a:rPr lang="en-US" sz="1800" dirty="0">
                <a:sym typeface="Symbol" pitchFamily="18" charset="2"/>
              </a:rPr>
              <a:t></a:t>
            </a:r>
            <a:endParaRPr lang="en-US" sz="1800" dirty="0"/>
          </a:p>
          <a:p>
            <a:pPr lvl="3"/>
            <a:r>
              <a:rPr lang="en-US" sz="1800" dirty="0"/>
              <a:t>replace G1 in query with </a:t>
            </a:r>
            <a:r>
              <a:rPr lang="en-US" sz="1800" dirty="0" smtClean="0"/>
              <a:t>H1,...,</a:t>
            </a:r>
            <a:r>
              <a:rPr lang="en-US" sz="1800" smtClean="0"/>
              <a:t>Hm</a:t>
            </a:r>
            <a:endParaRPr lang="en-US" sz="1800" dirty="0"/>
          </a:p>
          <a:p>
            <a:pPr lvl="3"/>
            <a:r>
              <a:rPr lang="en-US" sz="1800" dirty="0"/>
              <a:t>apply </a:t>
            </a:r>
            <a:r>
              <a:rPr lang="en-US" sz="1800" dirty="0">
                <a:sym typeface="Symbol" pitchFamily="18" charset="2"/>
              </a:rPr>
              <a:t></a:t>
            </a:r>
            <a:r>
              <a:rPr lang="en-US" sz="1800" dirty="0"/>
              <a:t> to the whole query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400" dirty="0"/>
              <a:t>note:  when a rule is used, the query can grow in size</a:t>
            </a:r>
          </a:p>
          <a:p>
            <a:pPr>
              <a:buFontTx/>
              <a:buNone/>
            </a:pPr>
            <a:r>
              <a:rPr lang="en-US" sz="1400" dirty="0"/>
              <a:t>               while facts cause the query to shrink in </a:t>
            </a:r>
            <a:r>
              <a:rPr lang="en-US" sz="1400" dirty="0" smtClean="0"/>
              <a:t>size</a:t>
            </a:r>
            <a:endParaRPr lang="en-US" sz="1800" dirty="0"/>
          </a:p>
          <a:p>
            <a:r>
              <a:rPr lang="en-US" sz="1400" dirty="0"/>
              <a:t>BACKTRACK:  this causes interpreter to go back to the last place where a choice of clauses was made, and to try next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Prolog: Control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Execution trees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136650"/>
            <a:ext cx="8218170" cy="4517582"/>
          </a:xfrm>
          <a:noFill/>
          <a:ln/>
        </p:spPr>
        <p:txBody>
          <a:bodyPr/>
          <a:lstStyle/>
          <a:p>
            <a:r>
              <a:rPr lang="en-US" sz="2000" dirty="0"/>
              <a:t>It is difficult to conceptualize the execution of Prolog when backtracking and recursion is occurring.</a:t>
            </a:r>
          </a:p>
          <a:p>
            <a:pPr>
              <a:buFontTx/>
              <a:buNone/>
            </a:pPr>
            <a:endParaRPr lang="en-US" sz="2000" dirty="0"/>
          </a:p>
          <a:p>
            <a:r>
              <a:rPr lang="en-US" sz="2000" dirty="0"/>
              <a:t>But Prolog program execution can be </a:t>
            </a:r>
            <a:r>
              <a:rPr lang="en-US" sz="2000" dirty="0" smtClean="0"/>
              <a:t>more easily </a:t>
            </a:r>
            <a:r>
              <a:rPr lang="en-US" sz="2000" dirty="0"/>
              <a:t>“visualized” by using an  </a:t>
            </a:r>
            <a:r>
              <a:rPr lang="en-US" sz="2000" u="sng" dirty="0"/>
              <a:t>execution tree</a:t>
            </a:r>
            <a:r>
              <a:rPr lang="en-US" sz="2000" dirty="0"/>
              <a:t>  (aka search tree)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(a) root of tree = program query</a:t>
            </a:r>
          </a:p>
          <a:p>
            <a:pPr>
              <a:buFontTx/>
              <a:buNone/>
            </a:pPr>
            <a:r>
              <a:rPr lang="en-US" sz="2000" dirty="0"/>
              <a:t>(b) non-leaf nodes of trees =intermediate computed queries</a:t>
            </a:r>
          </a:p>
          <a:p>
            <a:pPr>
              <a:buFontTx/>
              <a:buNone/>
            </a:pPr>
            <a:r>
              <a:rPr lang="en-US" sz="2000" dirty="0"/>
              <a:t>(c) branch =  the unification of 1st goal of parent node with a clause</a:t>
            </a:r>
          </a:p>
          <a:p>
            <a:pPr lvl="1"/>
            <a:r>
              <a:rPr lang="en-US" sz="1800" dirty="0"/>
              <a:t>can label branch with (</a:t>
            </a:r>
            <a:r>
              <a:rPr lang="en-US" sz="1800" dirty="0" err="1"/>
              <a:t>i</a:t>
            </a:r>
            <a:r>
              <a:rPr lang="en-US" sz="1800" dirty="0"/>
              <a:t>) clause selected, and (ii) variable substitutions used in unification</a:t>
            </a:r>
          </a:p>
          <a:p>
            <a:pPr lvl="1"/>
            <a:r>
              <a:rPr lang="en-US" sz="1800" dirty="0"/>
              <a:t>order of branches from left to right reflects order of clauses in program</a:t>
            </a:r>
          </a:p>
          <a:p>
            <a:pPr>
              <a:buFontTx/>
              <a:buNone/>
            </a:pPr>
            <a:r>
              <a:rPr lang="en-US" sz="2000" dirty="0"/>
              <a:t>(d) leaf nodes: either success       or failure     </a:t>
            </a:r>
          </a:p>
          <a:p>
            <a:pPr lvl="1"/>
            <a:r>
              <a:rPr lang="en-US" sz="1800" dirty="0"/>
              <a:t>success leafs: can give final substitutions of goal variables</a:t>
            </a:r>
          </a:p>
          <a:p>
            <a:pPr lvl="1"/>
            <a:r>
              <a:rPr lang="en-US" sz="1800" dirty="0"/>
              <a:t>failure leafs: represent places when interpreter does backtracking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410200" y="4343400"/>
            <a:ext cx="139700" cy="215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4343400"/>
            <a:ext cx="1397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19100" y="225425"/>
            <a:ext cx="8089900" cy="379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Execution trees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33350" y="1085850"/>
            <a:ext cx="7249805" cy="2156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1:       </a:t>
            </a:r>
            <a:r>
              <a:rPr lang="en-US" b="0" dirty="0" err="1">
                <a:latin typeface="+mn-lt"/>
              </a:rPr>
              <a:t>plan_date</a:t>
            </a:r>
            <a:r>
              <a:rPr lang="en-US" b="0" dirty="0">
                <a:latin typeface="+mn-lt"/>
              </a:rPr>
              <a:t>(Guy, Gal, Food) :- likes(Guy, Food), likes(Gal, Food).</a:t>
            </a:r>
          </a:p>
          <a:p>
            <a:pPr>
              <a:lnSpc>
                <a:spcPct val="85000"/>
              </a:lnSpc>
            </a:pPr>
            <a:endParaRPr lang="en-US" b="0" dirty="0">
              <a:latin typeface="+mn-lt"/>
            </a:endParaRPr>
          </a:p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2:       likes(tom, sushi).</a:t>
            </a:r>
          </a:p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3:       likes(tom, pasta).</a:t>
            </a:r>
          </a:p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4:       likes(tom, </a:t>
            </a:r>
            <a:r>
              <a:rPr lang="en-US" b="0" dirty="0" err="1">
                <a:latin typeface="+mn-lt"/>
              </a:rPr>
              <a:t>bbq</a:t>
            </a:r>
            <a:r>
              <a:rPr lang="en-US" b="0" dirty="0">
                <a:latin typeface="+mn-lt"/>
              </a:rPr>
              <a:t>).</a:t>
            </a:r>
          </a:p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5:       likes(sue, pasta).</a:t>
            </a:r>
          </a:p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6:       likes(sue, </a:t>
            </a:r>
            <a:r>
              <a:rPr lang="en-US" b="0" dirty="0" err="1">
                <a:latin typeface="+mn-lt"/>
              </a:rPr>
              <a:t>bbq</a:t>
            </a:r>
            <a:r>
              <a:rPr lang="en-US" b="0" dirty="0">
                <a:latin typeface="+mn-lt"/>
              </a:rPr>
              <a:t>).</a:t>
            </a:r>
          </a:p>
          <a:p>
            <a:pPr>
              <a:lnSpc>
                <a:spcPct val="85000"/>
              </a:lnSpc>
            </a:pPr>
            <a:r>
              <a:rPr lang="en-US" dirty="0">
                <a:latin typeface="+mn-lt"/>
              </a:rPr>
              <a:t> </a:t>
            </a:r>
          </a:p>
          <a:p>
            <a:pPr latinLnBrk="1">
              <a:lnSpc>
                <a:spcPct val="80000"/>
              </a:lnSpc>
            </a:pPr>
            <a:endParaRPr lang="en-US" dirty="0">
              <a:latin typeface="+mn-lt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829793" y="2965450"/>
            <a:ext cx="3103414" cy="2867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b="0" dirty="0"/>
              <a:t>?- </a:t>
            </a:r>
            <a:r>
              <a:rPr lang="en-US" b="0" u="sng" dirty="0" err="1"/>
              <a:t>plan_date</a:t>
            </a:r>
            <a:r>
              <a:rPr lang="en-US" b="0" u="sng" dirty="0"/>
              <a:t>(tom, sue, Food)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394830" y="3752850"/>
            <a:ext cx="3757439" cy="2867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b="0" dirty="0"/>
              <a:t>?- </a:t>
            </a:r>
            <a:r>
              <a:rPr lang="en-US" b="0" u="sng" dirty="0"/>
              <a:t>likes(</a:t>
            </a:r>
            <a:r>
              <a:rPr lang="en-US" b="0" u="sng" dirty="0" err="1"/>
              <a:t>tom,Food</a:t>
            </a:r>
            <a:r>
              <a:rPr lang="en-US" b="0" u="sng" dirty="0"/>
              <a:t>),</a:t>
            </a:r>
            <a:r>
              <a:rPr lang="en-US" b="0" dirty="0"/>
              <a:t> likes(sue, Food)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45083" y="4540250"/>
            <a:ext cx="7758534" cy="2867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b="0" dirty="0"/>
              <a:t>?- </a:t>
            </a:r>
            <a:r>
              <a:rPr lang="en-US" b="0" u="sng" dirty="0"/>
              <a:t>likes(sue, sushi)</a:t>
            </a:r>
            <a:r>
              <a:rPr lang="en-US" b="0" dirty="0"/>
              <a:t>         ?- </a:t>
            </a:r>
            <a:r>
              <a:rPr lang="en-US" b="0" u="sng" dirty="0"/>
              <a:t>likes(sue, pasta)</a:t>
            </a:r>
            <a:r>
              <a:rPr lang="en-US" b="0" dirty="0"/>
              <a:t>        ?-  </a:t>
            </a:r>
            <a:r>
              <a:rPr lang="en-US" b="0" u="sng" dirty="0"/>
              <a:t>likes(sue, </a:t>
            </a:r>
            <a:r>
              <a:rPr lang="en-US" b="0" u="sng" dirty="0" err="1"/>
              <a:t>bbq</a:t>
            </a:r>
            <a:r>
              <a:rPr lang="en-US" b="0" u="sng" dirty="0"/>
              <a:t>) </a:t>
            </a:r>
            <a:r>
              <a:rPr lang="en-US" b="0" dirty="0"/>
              <a:t>            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489450" y="32639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1536700" y="4038600"/>
            <a:ext cx="295910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4489450" y="4038600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495800" y="4064000"/>
            <a:ext cx="2120900" cy="40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1352550" y="4864100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4514850" y="4838700"/>
            <a:ext cx="0" cy="40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6686550" y="48260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4419600" y="5359400"/>
            <a:ext cx="165100" cy="342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6629400" y="5359400"/>
            <a:ext cx="165100" cy="342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4438650" y="3333750"/>
            <a:ext cx="23876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b="0"/>
              <a:t>1 {Guy=tom, Gal=sue}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666750" y="4083050"/>
            <a:ext cx="165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 b="0"/>
              <a:t>2 {Food=sushi}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354388" y="4235450"/>
            <a:ext cx="1331912" cy="231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 sz="1400" b="0"/>
              <a:t>3 {Food=pasta}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6064250" y="4121150"/>
            <a:ext cx="14414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 b="0"/>
              <a:t>4{Food=bbq}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114800" y="4933950"/>
            <a:ext cx="2540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b="0"/>
              <a:t>5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6261100" y="4933950"/>
            <a:ext cx="2540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b="0"/>
              <a:t>6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3917950" y="6483350"/>
            <a:ext cx="1390650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{Food &lt;- pasta }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6356350" y="6470650"/>
            <a:ext cx="1301750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{ Food &lt;- bbq }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921250" y="2444750"/>
            <a:ext cx="254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170363" y="5935663"/>
            <a:ext cx="1407438" cy="3390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0" dirty="0"/>
              <a:t>Food=pasta</a:t>
            </a: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6380163" y="5935663"/>
            <a:ext cx="1227901" cy="3390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0" dirty="0"/>
              <a:t>Food=</a:t>
            </a:r>
            <a:r>
              <a:rPr lang="en-US" b="0" dirty="0" err="1"/>
              <a:t>bbq</a:t>
            </a:r>
            <a:endParaRPr lang="en-US" b="0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70050" y="5403850"/>
            <a:ext cx="3810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 w="6350">
                  <a:solidFill>
                    <a:schemeClr val="tx1"/>
                  </a:solidFill>
                </a:ln>
              </a:rPr>
              <a:t>X</a:t>
            </a:r>
            <a:endParaRPr lang="en-US" sz="3200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18050" y="5327650"/>
            <a:ext cx="381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n w="6350">
                  <a:solidFill>
                    <a:schemeClr val="tx1"/>
                  </a:solidFill>
                </a:ln>
                <a:sym typeface="Wingdings"/>
              </a:rPr>
              <a:t></a:t>
            </a:r>
            <a:endParaRPr lang="en-US" sz="3600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27850" y="5251450"/>
            <a:ext cx="381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n w="6350">
                  <a:solidFill>
                    <a:schemeClr val="tx1"/>
                  </a:solidFill>
                </a:ln>
                <a:sym typeface="Wingdings"/>
              </a:rPr>
              <a:t></a:t>
            </a:r>
            <a:endParaRPr lang="en-US" sz="3600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1289050" y="5480050"/>
            <a:ext cx="2286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79750" y="222250"/>
            <a:ext cx="29972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3600">
                <a:solidFill>
                  <a:schemeClr val="tx2"/>
                </a:solidFill>
                <a:latin typeface="+mn-lt"/>
              </a:rPr>
              <a:t>Backtracking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4150" y="1390650"/>
            <a:ext cx="8191500" cy="4003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b="0" dirty="0">
                <a:latin typeface="+mn-lt"/>
              </a:rPr>
              <a:t>Variables are unique within each clause</a:t>
            </a:r>
            <a:r>
              <a:rPr lang="en-US" dirty="0">
                <a:latin typeface="+mn-lt"/>
              </a:rPr>
              <a:t>.</a:t>
            </a:r>
          </a:p>
          <a:p>
            <a:pPr>
              <a:lnSpc>
                <a:spcPct val="85000"/>
              </a:lnSpc>
            </a:pPr>
            <a:endParaRPr lang="en-US" dirty="0">
              <a:latin typeface="+mn-lt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dirty="0">
                <a:latin typeface="+mn-lt"/>
              </a:rPr>
              <a:t> </a:t>
            </a:r>
            <a:r>
              <a:rPr lang="en-US" b="0" dirty="0">
                <a:latin typeface="+mn-lt"/>
              </a:rPr>
              <a:t>always  rename variables in clauses so that they don't clash with those in the current goal </a:t>
            </a:r>
          </a:p>
          <a:p>
            <a:pPr>
              <a:lnSpc>
                <a:spcPct val="85000"/>
              </a:lnSpc>
            </a:pPr>
            <a:endParaRPr lang="en-US" b="0" dirty="0">
              <a:latin typeface="+mn-lt"/>
            </a:endParaRPr>
          </a:p>
          <a:p>
            <a:pPr>
              <a:lnSpc>
                <a:spcPct val="85000"/>
              </a:lnSpc>
            </a:pPr>
            <a:r>
              <a:rPr lang="en-US" b="0" dirty="0" err="1">
                <a:latin typeface="+mn-lt"/>
              </a:rPr>
              <a:t>eg</a:t>
            </a:r>
            <a:r>
              <a:rPr lang="en-US" b="0" dirty="0">
                <a:latin typeface="+mn-lt"/>
              </a:rPr>
              <a:t>. </a:t>
            </a:r>
          </a:p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  grandparent(A,B)  :-  parent(A,X), parent(X,B).</a:t>
            </a:r>
          </a:p>
          <a:p>
            <a:pPr>
              <a:lnSpc>
                <a:spcPct val="85000"/>
              </a:lnSpc>
            </a:pPr>
            <a:endParaRPr lang="en-US" b="0" dirty="0">
              <a:latin typeface="+mn-lt"/>
            </a:endParaRPr>
          </a:p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  parent(X,Y) :- father(X,Y).</a:t>
            </a:r>
          </a:p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  parent(X,Y) :- mother(X,Y).</a:t>
            </a:r>
          </a:p>
          <a:p>
            <a:pPr>
              <a:lnSpc>
                <a:spcPct val="85000"/>
              </a:lnSpc>
            </a:pPr>
            <a:endParaRPr lang="en-US" b="0" dirty="0">
              <a:latin typeface="+mn-lt"/>
            </a:endParaRPr>
          </a:p>
          <a:p>
            <a:pPr>
              <a:lnSpc>
                <a:spcPct val="85000"/>
              </a:lnSpc>
            </a:pPr>
            <a:endParaRPr lang="en-US" b="0" dirty="0">
              <a:latin typeface="+mn-lt"/>
            </a:endParaRPr>
          </a:p>
          <a:p>
            <a:pPr>
              <a:lnSpc>
                <a:spcPct val="85000"/>
              </a:lnSpc>
            </a:pPr>
            <a:endParaRPr lang="en-US" b="0" dirty="0">
              <a:latin typeface="+mn-lt"/>
            </a:endParaRPr>
          </a:p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?-  grandparent(X, tom).</a:t>
            </a:r>
          </a:p>
          <a:p>
            <a:pPr>
              <a:lnSpc>
                <a:spcPct val="85000"/>
              </a:lnSpc>
            </a:pPr>
            <a:endParaRPr lang="en-US" b="0" dirty="0">
              <a:latin typeface="+mn-lt"/>
            </a:endParaRPr>
          </a:p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        ( grandparent(A,B) :- parent(A, X' ) , parent(X' , B).     )</a:t>
            </a:r>
          </a:p>
          <a:p>
            <a:pPr eaLnBrk="1" hangingPunct="1">
              <a:lnSpc>
                <a:spcPct val="80000"/>
              </a:lnSpc>
            </a:pPr>
            <a:endParaRPr lang="en-US" b="0" dirty="0">
              <a:latin typeface="+mn-lt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84150" y="5568950"/>
            <a:ext cx="354965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endParaRPr lang="en-US" dirty="0">
              <a:latin typeface="+mn-lt"/>
            </a:endParaRPr>
          </a:p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?- parent(A, X'), parent(X</a:t>
            </a:r>
            <a:r>
              <a:rPr lang="en-US" dirty="0">
                <a:latin typeface="+mn-lt"/>
              </a:rPr>
              <a:t>', tom).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666750" y="4597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793750" y="5124450"/>
            <a:ext cx="2314801" cy="2867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b="0" dirty="0">
                <a:latin typeface="+mn-lt"/>
              </a:rPr>
              <a:t> = { X &lt;- A, B &lt;- tom }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  <a:latin typeface="+mn-lt"/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  <a:latin typeface="+mn-lt"/>
              </a:rPr>
              <a:t>COSC 2P93 Prolog: Control</a:t>
            </a: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Another execution tree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46050" y="755650"/>
            <a:ext cx="3276600" cy="1752600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sz="1600" dirty="0" smtClean="0"/>
          </a:p>
          <a:p>
            <a:pPr>
              <a:buFontTx/>
              <a:buNone/>
            </a:pPr>
            <a:endParaRPr lang="en-US" sz="1600" dirty="0" smtClean="0"/>
          </a:p>
          <a:p>
            <a:pPr>
              <a:buFontTx/>
              <a:buNone/>
            </a:pPr>
            <a:r>
              <a:rPr lang="en-US" sz="1600" dirty="0" smtClean="0"/>
              <a:t>p(X,Z</a:t>
            </a:r>
            <a:r>
              <a:rPr lang="en-US" sz="1600" dirty="0"/>
              <a:t>) :- a(X,Y), p(Y,Z).  	</a:t>
            </a:r>
            <a:r>
              <a:rPr lang="en-US" sz="1600" b="0" dirty="0"/>
              <a:t>%1</a:t>
            </a:r>
          </a:p>
          <a:p>
            <a:pPr>
              <a:buFontTx/>
              <a:buNone/>
            </a:pPr>
            <a:r>
              <a:rPr lang="en-US" sz="1600" dirty="0"/>
              <a:t>p(X,Z) :- a(X,Z).		</a:t>
            </a:r>
            <a:r>
              <a:rPr lang="en-US" sz="1600" b="0" dirty="0"/>
              <a:t>%2</a:t>
            </a:r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sz="1600" dirty="0"/>
              <a:t>a(</a:t>
            </a:r>
            <a:r>
              <a:rPr lang="en-US" sz="1600" dirty="0" err="1"/>
              <a:t>a,b</a:t>
            </a:r>
            <a:r>
              <a:rPr lang="en-US" sz="1600" dirty="0"/>
              <a:t>).			</a:t>
            </a:r>
            <a:r>
              <a:rPr lang="en-US" sz="1600" b="0" dirty="0"/>
              <a:t>%3</a:t>
            </a:r>
          </a:p>
          <a:p>
            <a:pPr>
              <a:buFontTx/>
              <a:buNone/>
            </a:pPr>
            <a:r>
              <a:rPr lang="en-US" sz="1600" dirty="0"/>
              <a:t>a(</a:t>
            </a:r>
            <a:r>
              <a:rPr lang="en-US" sz="1600" dirty="0" err="1"/>
              <a:t>b,c</a:t>
            </a:r>
            <a:r>
              <a:rPr lang="en-US" sz="1600" dirty="0"/>
              <a:t>).			</a:t>
            </a:r>
            <a:r>
              <a:rPr lang="en-US" sz="1600" b="0" dirty="0"/>
              <a:t>%4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389563" y="906463"/>
            <a:ext cx="11461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?- p(a,Z).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713163" y="1820863"/>
            <a:ext cx="22383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?- a(a,Y1), p(Y1, Z).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7599363" y="1897063"/>
            <a:ext cx="1196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?- a(a, Z).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094163" y="2659063"/>
            <a:ext cx="11588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?- p(b,Z).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46050" y="1212850"/>
            <a:ext cx="3263900" cy="173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1350963" y="3573463"/>
            <a:ext cx="22510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?- a(b,Y2), p(Y2, Z).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731963" y="4487863"/>
            <a:ext cx="11461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?- p(c,Z).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84163" y="5402263"/>
            <a:ext cx="21748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?- a(c,Y3), p(Y3,Z).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3255963" y="5478463"/>
            <a:ext cx="11334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?- a(c,Z).</a:t>
            </a:r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4940300" y="1219200"/>
            <a:ext cx="10033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5943600" y="1219200"/>
            <a:ext cx="196850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4794250" y="21336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8223250" y="2209800"/>
            <a:ext cx="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2425700" y="2971800"/>
            <a:ext cx="21463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2355850" y="388620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H="1">
            <a:off x="1435100" y="4876800"/>
            <a:ext cx="9271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2362200" y="4876800"/>
            <a:ext cx="120650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1365250" y="57912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3803650" y="579120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4572000" y="2971800"/>
            <a:ext cx="9017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5632450" y="40386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5084763" y="3573463"/>
            <a:ext cx="11461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?- a(b,Z).</a:t>
            </a: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1295400" y="6096000"/>
            <a:ext cx="139700" cy="215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3733800" y="6172200"/>
            <a:ext cx="139700" cy="215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5562600" y="4648200"/>
            <a:ext cx="1397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8153400" y="2895600"/>
            <a:ext cx="1397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5008563" y="12874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7218363" y="13636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4932363" y="22780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8285163" y="22780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6418" name="Rectangle 34"/>
          <p:cNvSpPr>
            <a:spLocks noChangeArrowheads="1"/>
          </p:cNvSpPr>
          <p:nvPr/>
        </p:nvSpPr>
        <p:spPr bwMode="auto">
          <a:xfrm>
            <a:off x="2722563" y="30400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6419" name="Rectangle 35"/>
          <p:cNvSpPr>
            <a:spLocks noChangeArrowheads="1"/>
          </p:cNvSpPr>
          <p:nvPr/>
        </p:nvSpPr>
        <p:spPr bwMode="auto">
          <a:xfrm>
            <a:off x="5160963" y="29638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694363" y="41830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6421" name="Rectangle 37"/>
          <p:cNvSpPr>
            <a:spLocks noChangeArrowheads="1"/>
          </p:cNvSpPr>
          <p:nvPr/>
        </p:nvSpPr>
        <p:spPr bwMode="auto">
          <a:xfrm>
            <a:off x="2341563" y="41068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1427163" y="49450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6423" name="Rectangle 39"/>
          <p:cNvSpPr>
            <a:spLocks noChangeArrowheads="1"/>
          </p:cNvSpPr>
          <p:nvPr/>
        </p:nvSpPr>
        <p:spPr bwMode="auto">
          <a:xfrm>
            <a:off x="3027363" y="49450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6424" name="Rectangle 40"/>
          <p:cNvSpPr>
            <a:spLocks noChangeArrowheads="1"/>
          </p:cNvSpPr>
          <p:nvPr/>
        </p:nvSpPr>
        <p:spPr bwMode="auto">
          <a:xfrm>
            <a:off x="5313363" y="5041900"/>
            <a:ext cx="719137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/>
              <a:t>Z &lt;- c</a:t>
            </a:r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7751763" y="3213100"/>
            <a:ext cx="730250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/>
              <a:t>Z &lt;- b</a:t>
            </a:r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93850" y="6013450"/>
            <a:ext cx="3810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6350">
                  <a:solidFill>
                    <a:schemeClr val="tx1"/>
                  </a:solidFill>
                </a:ln>
              </a:rPr>
              <a:t>X</a:t>
            </a:r>
            <a:endParaRPr lang="en-US" sz="2400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6050" y="6089650"/>
            <a:ext cx="3810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6350">
                  <a:solidFill>
                    <a:schemeClr val="tx1"/>
                  </a:solidFill>
                </a:ln>
              </a:rPr>
              <a:t>X</a:t>
            </a:r>
            <a:endParaRPr lang="en-US" sz="2400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37250" y="4489450"/>
            <a:ext cx="228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n w="6350">
                  <a:solidFill>
                    <a:schemeClr val="tx1"/>
                  </a:solidFill>
                </a:ln>
                <a:sym typeface="Wingdings"/>
              </a:rPr>
              <a:t></a:t>
            </a:r>
            <a:endParaRPr lang="en-US" sz="3600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451850" y="2736850"/>
            <a:ext cx="381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n w="6350">
                  <a:solidFill>
                    <a:schemeClr val="tx1"/>
                  </a:solidFill>
                </a:ln>
                <a:sym typeface="Wingdings"/>
              </a:rPr>
              <a:t></a:t>
            </a:r>
            <a:endParaRPr lang="en-US" sz="3600" dirty="0">
              <a:ln w="635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19100" y="225425"/>
            <a:ext cx="8089900" cy="379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2005013" y="339725"/>
            <a:ext cx="5121275" cy="361950"/>
          </a:xfrm>
          <a:noFill/>
          <a:ln/>
        </p:spPr>
        <p:txBody>
          <a:bodyPr wrap="none"/>
          <a:lstStyle/>
          <a:p>
            <a:pPr>
              <a:lnSpc>
                <a:spcPct val="85000"/>
              </a:lnSpc>
            </a:pPr>
            <a:r>
              <a:rPr lang="en-US"/>
              <a:t>Some possible program behaviors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1750" y="1028700"/>
            <a:ext cx="5589672" cy="52834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600" b="0" dirty="0"/>
              <a:t>    1.   no solutions:    output --&gt; "no"</a:t>
            </a:r>
          </a:p>
          <a:p>
            <a:pPr>
              <a:lnSpc>
                <a:spcPct val="85000"/>
              </a:lnSpc>
            </a:pPr>
            <a:endParaRPr lang="en-US" sz="1600" b="0" dirty="0"/>
          </a:p>
          <a:p>
            <a:pPr>
              <a:lnSpc>
                <a:spcPct val="85000"/>
              </a:lnSpc>
            </a:pPr>
            <a:r>
              <a:rPr lang="en-US" sz="1600" b="0" dirty="0"/>
              <a:t>      </a:t>
            </a:r>
            <a:r>
              <a:rPr lang="en-US" sz="1600" b="0" dirty="0" err="1"/>
              <a:t>eg</a:t>
            </a:r>
            <a:r>
              <a:rPr lang="en-US" sz="1600" b="0" dirty="0"/>
              <a:t>.        ?- pet(cat).</a:t>
            </a:r>
          </a:p>
          <a:p>
            <a:pPr>
              <a:lnSpc>
                <a:spcPct val="85000"/>
              </a:lnSpc>
            </a:pPr>
            <a:endParaRPr lang="en-US" sz="1600" b="0" dirty="0"/>
          </a:p>
          <a:p>
            <a:pPr>
              <a:lnSpc>
                <a:spcPct val="85000"/>
              </a:lnSpc>
            </a:pPr>
            <a:r>
              <a:rPr lang="en-US" sz="1600" b="0" dirty="0"/>
              <a:t>                   pet(dog).</a:t>
            </a:r>
          </a:p>
          <a:p>
            <a:pPr>
              <a:lnSpc>
                <a:spcPct val="85000"/>
              </a:lnSpc>
            </a:pPr>
            <a:endParaRPr lang="en-US" sz="1600" b="0" dirty="0"/>
          </a:p>
          <a:p>
            <a:pPr>
              <a:lnSpc>
                <a:spcPct val="85000"/>
              </a:lnSpc>
            </a:pPr>
            <a:r>
              <a:rPr lang="en-US" sz="1600" b="0" dirty="0"/>
              <a:t>    2.   a finite number of solutions</a:t>
            </a:r>
          </a:p>
          <a:p>
            <a:pPr>
              <a:lnSpc>
                <a:spcPct val="85000"/>
              </a:lnSpc>
            </a:pPr>
            <a:r>
              <a:rPr lang="en-US" sz="1600" b="0" dirty="0"/>
              <a:t>       </a:t>
            </a:r>
            <a:r>
              <a:rPr lang="en-US" sz="1600" b="0" dirty="0" err="1"/>
              <a:t>eg</a:t>
            </a:r>
            <a:r>
              <a:rPr lang="en-US" sz="1600" b="0" dirty="0"/>
              <a:t>.    ?- pet(X).</a:t>
            </a:r>
          </a:p>
          <a:p>
            <a:pPr>
              <a:lnSpc>
                <a:spcPct val="85000"/>
              </a:lnSpc>
            </a:pPr>
            <a:endParaRPr lang="en-US" sz="1600" b="0" dirty="0"/>
          </a:p>
          <a:p>
            <a:pPr>
              <a:lnSpc>
                <a:spcPct val="85000"/>
              </a:lnSpc>
            </a:pPr>
            <a:r>
              <a:rPr lang="en-US" sz="1600" b="0" dirty="0"/>
              <a:t>                 pet(cat).</a:t>
            </a:r>
          </a:p>
          <a:p>
            <a:pPr>
              <a:lnSpc>
                <a:spcPct val="85000"/>
              </a:lnSpc>
            </a:pPr>
            <a:r>
              <a:rPr lang="en-US" sz="1600" b="0" dirty="0"/>
              <a:t>                 pet(dog).</a:t>
            </a:r>
          </a:p>
          <a:p>
            <a:pPr>
              <a:lnSpc>
                <a:spcPct val="85000"/>
              </a:lnSpc>
            </a:pPr>
            <a:endParaRPr lang="en-US" sz="1600" b="0" dirty="0"/>
          </a:p>
          <a:p>
            <a:pPr>
              <a:lnSpc>
                <a:spcPct val="85000"/>
              </a:lnSpc>
            </a:pPr>
            <a:r>
              <a:rPr lang="en-US" sz="1600" b="0" dirty="0"/>
              <a:t>    3.   an infinite number of solutions         </a:t>
            </a:r>
          </a:p>
          <a:p>
            <a:pPr>
              <a:lnSpc>
                <a:spcPct val="85000"/>
              </a:lnSpc>
            </a:pPr>
            <a:r>
              <a:rPr lang="en-US" sz="1600" b="0" dirty="0"/>
              <a:t>       </a:t>
            </a:r>
            <a:r>
              <a:rPr lang="en-US" sz="1600" b="0" dirty="0" err="1"/>
              <a:t>eg</a:t>
            </a:r>
            <a:r>
              <a:rPr lang="en-US" sz="1600" b="0" dirty="0"/>
              <a:t>.   ?-  pet(Y).</a:t>
            </a:r>
          </a:p>
          <a:p>
            <a:pPr>
              <a:lnSpc>
                <a:spcPct val="85000"/>
              </a:lnSpc>
            </a:pPr>
            <a:endParaRPr lang="en-US" sz="1600" b="0" dirty="0"/>
          </a:p>
          <a:p>
            <a:pPr>
              <a:lnSpc>
                <a:spcPct val="85000"/>
              </a:lnSpc>
            </a:pPr>
            <a:r>
              <a:rPr lang="en-US" sz="1600" b="0" dirty="0"/>
              <a:t>               pet(dog).</a:t>
            </a:r>
          </a:p>
          <a:p>
            <a:pPr>
              <a:lnSpc>
                <a:spcPct val="85000"/>
              </a:lnSpc>
            </a:pPr>
            <a:r>
              <a:rPr lang="en-US" sz="1600" b="0" dirty="0"/>
              <a:t>               pet(X) :- pet(X).</a:t>
            </a:r>
          </a:p>
          <a:p>
            <a:pPr>
              <a:lnSpc>
                <a:spcPct val="85000"/>
              </a:lnSpc>
            </a:pPr>
            <a:endParaRPr lang="en-US" sz="1600" b="0" dirty="0"/>
          </a:p>
          <a:p>
            <a:pPr>
              <a:lnSpc>
                <a:spcPct val="85000"/>
              </a:lnSpc>
            </a:pPr>
            <a:r>
              <a:rPr lang="en-US" sz="1600" b="0" dirty="0"/>
              <a:t>   4.  non-termination,  and eventually memory overflow        </a:t>
            </a:r>
          </a:p>
          <a:p>
            <a:pPr>
              <a:lnSpc>
                <a:spcPct val="85000"/>
              </a:lnSpc>
            </a:pPr>
            <a:r>
              <a:rPr lang="en-US" sz="1600" b="0" dirty="0"/>
              <a:t>       </a:t>
            </a:r>
            <a:r>
              <a:rPr lang="en-US" sz="1600" b="0" dirty="0" err="1"/>
              <a:t>eg</a:t>
            </a:r>
            <a:r>
              <a:rPr lang="en-US" sz="1600" b="0" dirty="0"/>
              <a:t>.   ?- pet(X).</a:t>
            </a:r>
          </a:p>
          <a:p>
            <a:pPr>
              <a:lnSpc>
                <a:spcPct val="85000"/>
              </a:lnSpc>
            </a:pPr>
            <a:r>
              <a:rPr lang="en-US" sz="1600" b="0" dirty="0"/>
              <a:t>               pet(Y) :- pet(Y).</a:t>
            </a:r>
          </a:p>
          <a:p>
            <a:pPr>
              <a:lnSpc>
                <a:spcPct val="85000"/>
              </a:lnSpc>
            </a:pPr>
            <a:endParaRPr lang="en-US" sz="1600" b="0" dirty="0"/>
          </a:p>
          <a:p>
            <a:pPr>
              <a:lnSpc>
                <a:spcPct val="85000"/>
              </a:lnSpc>
            </a:pPr>
            <a:r>
              <a:rPr lang="en-US" sz="1600" b="0" dirty="0"/>
              <a:t>  5.   computation error:  bad use of </a:t>
            </a:r>
            <a:r>
              <a:rPr lang="en-US" sz="1600" b="0" dirty="0" err="1"/>
              <a:t>builtin</a:t>
            </a:r>
            <a:r>
              <a:rPr lang="en-US" sz="1600" b="0" dirty="0"/>
              <a:t> predicates</a:t>
            </a:r>
          </a:p>
          <a:p>
            <a:pPr>
              <a:lnSpc>
                <a:spcPct val="85000"/>
              </a:lnSpc>
            </a:pPr>
            <a:endParaRPr lang="en-US" sz="1600" b="0" dirty="0"/>
          </a:p>
          <a:p>
            <a:pPr>
              <a:lnSpc>
                <a:spcPct val="85000"/>
              </a:lnSpc>
            </a:pPr>
            <a:r>
              <a:rPr lang="en-US" sz="1600" b="0" dirty="0"/>
              <a:t>6. bad solution:   </a:t>
            </a:r>
            <a:r>
              <a:rPr lang="en-US" sz="1600" b="0" dirty="0" err="1"/>
              <a:t>eg</a:t>
            </a:r>
            <a:r>
              <a:rPr lang="en-US" sz="1600" b="0" dirty="0"/>
              <a:t>.  pet(television).    (erroneous logic)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Arithmetic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1366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/>
              <a:t>Note that arithmetic expressions in Prolog are simply structures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1+X*Y-4   --&gt;  - (+ (1, * (X, Y)), 4)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Unification ( = ) uses symbolic structures to unify terms</a:t>
            </a:r>
          </a:p>
          <a:p>
            <a:r>
              <a:rPr lang="en-US" sz="1800" dirty="0"/>
              <a:t>Hence, unification does not see the arithmetic values of expressions</a:t>
            </a:r>
          </a:p>
          <a:p>
            <a:pPr>
              <a:buFontTx/>
              <a:buNone/>
            </a:pPr>
            <a:r>
              <a:rPr lang="en-US" sz="1800" dirty="0"/>
              <a:t>               2 + 3 * 4  =  14   --&gt;  fails!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•  </a:t>
            </a:r>
            <a:r>
              <a:rPr lang="en-US" sz="1800" u="sng" dirty="0"/>
              <a:t>is</a:t>
            </a:r>
            <a:r>
              <a:rPr lang="en-US" sz="1800" dirty="0"/>
              <a:t> :  </a:t>
            </a:r>
            <a:r>
              <a:rPr lang="en-US" sz="1800" dirty="0" err="1"/>
              <a:t>builtin</a:t>
            </a:r>
            <a:r>
              <a:rPr lang="en-US" sz="1800" dirty="0"/>
              <a:t> arithmetic equality operator</a:t>
            </a:r>
          </a:p>
          <a:p>
            <a:pPr lvl="1"/>
            <a:r>
              <a:rPr lang="en-US" sz="1600" dirty="0"/>
              <a:t>form:   X  is  Expression</a:t>
            </a:r>
          </a:p>
          <a:p>
            <a:pPr lvl="1"/>
            <a:r>
              <a:rPr lang="en-US" sz="1600" dirty="0" err="1"/>
              <a:t>whereX</a:t>
            </a:r>
            <a:r>
              <a:rPr lang="en-US" sz="1600" dirty="0"/>
              <a:t>  is either a variable (instantiated or not) or a constant</a:t>
            </a:r>
          </a:p>
          <a:p>
            <a:pPr lvl="1"/>
            <a:r>
              <a:rPr lang="en-US" sz="1600" dirty="0"/>
              <a:t>Expression is an arithmetic expression</a:t>
            </a:r>
          </a:p>
          <a:p>
            <a:pPr lvl="1"/>
            <a:r>
              <a:rPr lang="en-US" sz="1600" dirty="0"/>
              <a:t>all variables in Expression MUST be unified, else a run-time error</a:t>
            </a:r>
          </a:p>
          <a:p>
            <a:pPr lvl="1"/>
            <a:endParaRPr lang="en-US" sz="1600" dirty="0"/>
          </a:p>
          <a:p>
            <a:r>
              <a:rPr lang="en-US" sz="1800" dirty="0"/>
              <a:t>‘is’ (</a:t>
            </a:r>
            <a:r>
              <a:rPr lang="en-US" sz="1800" dirty="0" err="1"/>
              <a:t>i</a:t>
            </a:r>
            <a:r>
              <a:rPr lang="en-US" sz="1800" dirty="0"/>
              <a:t>) evaluates Expression; (ii) unifies value of expression with X</a:t>
            </a:r>
          </a:p>
          <a:p>
            <a:r>
              <a:rPr lang="en-US" sz="1800" dirty="0"/>
              <a:t>(hence X is a variable or constant)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050" y="1365250"/>
            <a:ext cx="8218170" cy="4517582"/>
          </a:xfrm>
        </p:spPr>
        <p:txBody>
          <a:bodyPr/>
          <a:lstStyle/>
          <a:p>
            <a:pPr lvl="1"/>
            <a:r>
              <a:rPr lang="en-US" dirty="0" smtClean="0"/>
              <a:t>structures: a constant with arguments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let you create more complex data, possibly with variable components</a:t>
            </a:r>
          </a:p>
          <a:p>
            <a:pPr lvl="2"/>
            <a:r>
              <a:rPr lang="en-US" dirty="0" smtClean="0"/>
              <a:t> look like goals or predicate names</a:t>
            </a:r>
          </a:p>
          <a:p>
            <a:pPr lvl="2"/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eg</a:t>
            </a:r>
            <a:r>
              <a:rPr lang="en-US" dirty="0" smtClean="0"/>
              <a:t>. 	 author(X, Book)          </a:t>
            </a:r>
          </a:p>
          <a:p>
            <a:pPr lvl="1">
              <a:buFontTx/>
              <a:buNone/>
            </a:pPr>
            <a:r>
              <a:rPr lang="en-US" dirty="0" smtClean="0"/>
              <a:t>			 a(b(C, D), e(f, G)) </a:t>
            </a:r>
          </a:p>
          <a:p>
            <a:pPr lvl="1">
              <a:buFontTx/>
              <a:buNone/>
            </a:pPr>
            <a:r>
              <a:rPr lang="en-US" dirty="0" smtClean="0"/>
              <a:t>			tree(Left, Right)</a:t>
            </a:r>
          </a:p>
          <a:p>
            <a:pPr lvl="1">
              <a:buFontTx/>
              <a:buNone/>
            </a:pPr>
            <a:r>
              <a:rPr lang="en-US" dirty="0" smtClean="0"/>
              <a:t>			 tree( tree(Left, Right), Right2)</a:t>
            </a:r>
          </a:p>
          <a:p>
            <a:pPr lvl="1">
              <a:buFontTx/>
              <a:buNone/>
            </a:pPr>
            <a:r>
              <a:rPr lang="en-US" dirty="0" smtClean="0"/>
              <a:t>    illegal:  X(a, b)</a:t>
            </a:r>
          </a:p>
          <a:p>
            <a:pPr lvl="1">
              <a:buFontTx/>
              <a:buNone/>
            </a:pPr>
            <a:endParaRPr lang="en-US" dirty="0" smtClean="0"/>
          </a:p>
          <a:p>
            <a:pPr lvl="1">
              <a:buFontTx/>
              <a:buChar char="-"/>
            </a:pPr>
            <a:r>
              <a:rPr lang="en-US" dirty="0" smtClean="0"/>
              <a:t>structures can be nested arbitrarily  deep</a:t>
            </a:r>
          </a:p>
          <a:p>
            <a:pPr lvl="1">
              <a:buFontTx/>
              <a:buChar char="-"/>
            </a:pPr>
            <a:r>
              <a:rPr lang="en-US" dirty="0" smtClean="0"/>
              <a:t>Note: no space between structure name, “(“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Arithmetic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136650"/>
            <a:ext cx="8218170" cy="451758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dirty="0"/>
              <a:t>?-  X  is  2 + 5.</a:t>
            </a:r>
          </a:p>
          <a:p>
            <a:pPr>
              <a:buFontTx/>
              <a:buNone/>
            </a:pPr>
            <a:endParaRPr lang="en-US" sz="1800" dirty="0" smtClean="0"/>
          </a:p>
          <a:p>
            <a:pPr>
              <a:buFontTx/>
              <a:buNone/>
            </a:pPr>
            <a:r>
              <a:rPr lang="en-US" sz="1800" dirty="0" smtClean="0"/>
              <a:t>?-  </a:t>
            </a:r>
            <a:r>
              <a:rPr lang="en-US" sz="1800" dirty="0"/>
              <a:t>Y = 4, X is 3 * Y.</a:t>
            </a:r>
          </a:p>
          <a:p>
            <a:pPr>
              <a:buFontTx/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?- X is 3 * Y.</a:t>
            </a:r>
          </a:p>
          <a:p>
            <a:pPr>
              <a:buFontTx/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?-  Y is (6 + 6) / 3.</a:t>
            </a:r>
          </a:p>
          <a:p>
            <a:pPr>
              <a:buFontTx/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?- 4.0 is (6 + 6) / 3.</a:t>
            </a:r>
          </a:p>
          <a:p>
            <a:pPr>
              <a:buFontTx/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?- 4 is (6 + 6) / 3.</a:t>
            </a:r>
          </a:p>
          <a:p>
            <a:pPr>
              <a:buFontTx/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?- 6 + 6 is 3 * 4.</a:t>
            </a:r>
          </a:p>
          <a:p>
            <a:pPr>
              <a:buFontTx/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?-  cat  is  2 + 2.</a:t>
            </a:r>
          </a:p>
          <a:p>
            <a:pPr>
              <a:buFontTx/>
              <a:buNone/>
            </a:pP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Prolog syntax: </a:t>
            </a:r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517650"/>
            <a:ext cx="8218170" cy="4517582"/>
          </a:xfrm>
          <a:noFill/>
          <a:ln/>
        </p:spPr>
        <p:txBody>
          <a:bodyPr/>
          <a:lstStyle/>
          <a:p>
            <a:r>
              <a:rPr lang="en-US" sz="2000" dirty="0"/>
              <a:t> Prolog lets you define structures in which the structure name looks more like an algebraic </a:t>
            </a:r>
            <a:r>
              <a:rPr lang="en-US" sz="2000" dirty="0" smtClean="0"/>
              <a:t>operator</a:t>
            </a:r>
          </a:p>
          <a:p>
            <a:endParaRPr lang="en-US" sz="2000" dirty="0"/>
          </a:p>
          <a:p>
            <a:pPr lvl="1"/>
            <a:r>
              <a:rPr lang="en-US" sz="1800" dirty="0" err="1"/>
              <a:t>eg</a:t>
            </a:r>
            <a:r>
              <a:rPr lang="en-US" sz="1800" dirty="0"/>
              <a:t>.  infix:  D + 4 </a:t>
            </a:r>
            <a:r>
              <a:rPr lang="en-US" sz="1800" dirty="0" smtClean="0"/>
              <a:t>	→ 	shorthand </a:t>
            </a:r>
            <a:r>
              <a:rPr lang="en-US" sz="1800" dirty="0"/>
              <a:t>for +(D, 4)</a:t>
            </a:r>
          </a:p>
          <a:p>
            <a:pPr lvl="1"/>
            <a:r>
              <a:rPr lang="en-US" sz="1800" dirty="0"/>
              <a:t>     prefix:  \+  G </a:t>
            </a:r>
            <a:r>
              <a:rPr lang="en-US" sz="1800" dirty="0" smtClean="0"/>
              <a:t>	→  	 </a:t>
            </a:r>
            <a:r>
              <a:rPr lang="en-US" sz="1800" dirty="0"/>
              <a:t>\+ (D)</a:t>
            </a:r>
          </a:p>
          <a:p>
            <a:pPr lvl="1"/>
            <a:r>
              <a:rPr lang="en-US" sz="1800" dirty="0"/>
              <a:t>    postfix:  G++ </a:t>
            </a:r>
            <a:r>
              <a:rPr lang="en-US" sz="1800" dirty="0" smtClean="0"/>
              <a:t>	→   	++ </a:t>
            </a:r>
            <a:r>
              <a:rPr lang="en-US" sz="1800" dirty="0"/>
              <a:t>(D)</a:t>
            </a:r>
          </a:p>
          <a:p>
            <a:pPr lvl="1">
              <a:buFontTx/>
              <a:buNone/>
            </a:pPr>
            <a:endParaRPr lang="en-US" sz="1800" dirty="0" smtClean="0"/>
          </a:p>
          <a:p>
            <a:pPr lvl="1">
              <a:buFontTx/>
              <a:buNone/>
            </a:pPr>
            <a:r>
              <a:rPr lang="en-US" sz="1800" dirty="0" smtClean="0"/>
              <a:t>Let you make expressions such as:</a:t>
            </a:r>
          </a:p>
          <a:p>
            <a:pPr lvl="1">
              <a:buFontTx/>
              <a:buNone/>
            </a:pPr>
            <a:endParaRPr lang="en-US" sz="1800" dirty="0" smtClean="0"/>
          </a:p>
          <a:p>
            <a:pPr lvl="1">
              <a:buFontTx/>
              <a:buNone/>
            </a:pPr>
            <a:r>
              <a:rPr lang="en-US" sz="1800" dirty="0" smtClean="0"/>
              <a:t>X = 2*(Y+Z-5) / 6.</a:t>
            </a:r>
          </a:p>
          <a:p>
            <a:pPr lvl="1">
              <a:buFontTx/>
              <a:buNone/>
            </a:pPr>
            <a:endParaRPr lang="en-US" sz="1800" dirty="0"/>
          </a:p>
          <a:p>
            <a:pPr lvl="1">
              <a:buFontTx/>
              <a:buNone/>
            </a:pPr>
            <a:endParaRPr lang="en-US" sz="1800" dirty="0"/>
          </a:p>
          <a:p>
            <a:pPr lvl="1">
              <a:buFontTx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Syntax: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list:  special built-in structure</a:t>
            </a:r>
          </a:p>
          <a:p>
            <a:endParaRPr lang="en-US" sz="2000" dirty="0" smtClean="0"/>
          </a:p>
          <a:p>
            <a:pPr lvl="1">
              <a:buFontTx/>
              <a:buNone/>
            </a:pPr>
            <a:r>
              <a:rPr lang="en-US" sz="1800" dirty="0" smtClean="0"/>
              <a:t> [ ]   		→ empty list;  shorthand for  ‘.’ ( )</a:t>
            </a:r>
          </a:p>
          <a:p>
            <a:pPr lvl="1">
              <a:buFontTx/>
              <a:buNone/>
            </a:pPr>
            <a:r>
              <a:rPr lang="en-US" sz="1800" dirty="0" smtClean="0"/>
              <a:t>[ H | T ] 	→ first element  is H, tail  is list T</a:t>
            </a:r>
          </a:p>
          <a:p>
            <a:pPr lvl="1">
              <a:buFontTx/>
              <a:buNone/>
            </a:pPr>
            <a:r>
              <a:rPr lang="en-US" sz="1800" dirty="0" smtClean="0"/>
              <a:t>               	 - shorthand for  ‘.’ (H, T)</a:t>
            </a:r>
          </a:p>
          <a:p>
            <a:pPr lvl="1">
              <a:buFontTx/>
              <a:buNone/>
            </a:pPr>
            <a:endParaRPr lang="en-US" sz="1800" dirty="0" smtClean="0"/>
          </a:p>
          <a:p>
            <a:pPr lvl="1">
              <a:buFontTx/>
              <a:buNone/>
            </a:pPr>
            <a:r>
              <a:rPr lang="en-US" sz="1800" dirty="0" smtClean="0"/>
              <a:t>[ a, b, c, d] = [H | T]   →   H = a,  T = [ b, c, d ]</a:t>
            </a:r>
          </a:p>
          <a:p>
            <a:pPr lvl="1">
              <a:buFontTx/>
              <a:buNone/>
            </a:pPr>
            <a:endParaRPr lang="en-US" sz="1800" dirty="0" smtClean="0"/>
          </a:p>
          <a:p>
            <a:pPr lvl="1">
              <a:buFontTx/>
              <a:buNone/>
            </a:pPr>
            <a:r>
              <a:rPr lang="en-US" sz="1800" dirty="0" smtClean="0"/>
              <a:t>- can have nested lists too:   [ [a, b], c, [d, e], [ ], f]</a:t>
            </a:r>
          </a:p>
          <a:p>
            <a:pPr lvl="1">
              <a:buFontTx/>
              <a:buNone/>
            </a:pPr>
            <a:endParaRPr lang="en-US" sz="1800" dirty="0" smtClean="0"/>
          </a:p>
          <a:p>
            <a:pPr lvl="1">
              <a:buFontTx/>
              <a:buNone/>
            </a:pPr>
            <a:r>
              <a:rPr lang="en-US" sz="1800" dirty="0" smtClean="0"/>
              <a:t>*** exercise: write this nested list in it’s “full” notation ***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Basic Prolog execution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136650"/>
            <a:ext cx="8218170" cy="4517582"/>
          </a:xfrm>
          <a:noFill/>
          <a:ln/>
        </p:spPr>
        <p:txBody>
          <a:bodyPr/>
          <a:lstStyle/>
          <a:p>
            <a:r>
              <a:rPr lang="en-US" sz="2000" dirty="0"/>
              <a:t>We start with a program query(“Q”), that has the form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?-  G1, G2, ... , Gk.       where  k &gt;= 1, </a:t>
            </a:r>
          </a:p>
          <a:p>
            <a:pPr>
              <a:buFontTx/>
              <a:buNone/>
            </a:pPr>
            <a:r>
              <a:rPr lang="en-US" sz="2000" dirty="0"/>
              <a:t>                                                  </a:t>
            </a:r>
            <a:r>
              <a:rPr lang="en-US" sz="2000" dirty="0" err="1"/>
              <a:t>Gi</a:t>
            </a:r>
            <a:r>
              <a:rPr lang="en-US" sz="2000" dirty="0"/>
              <a:t> = </a:t>
            </a:r>
            <a:r>
              <a:rPr lang="en-US" sz="2000" dirty="0" err="1"/>
              <a:t>pred</a:t>
            </a:r>
            <a:r>
              <a:rPr lang="en-US" sz="2000" dirty="0"/>
              <a:t>(Arg1, ..., </a:t>
            </a:r>
            <a:r>
              <a:rPr lang="en-US" sz="2000" dirty="0" err="1"/>
              <a:t>Arg_n</a:t>
            </a:r>
            <a:r>
              <a:rPr lang="en-US" sz="2000" dirty="0"/>
              <a:t>), n &gt; 0</a:t>
            </a:r>
          </a:p>
          <a:p>
            <a:pPr>
              <a:buFontTx/>
              <a:buNone/>
            </a:pPr>
            <a:endParaRPr lang="en-US" sz="2000" dirty="0"/>
          </a:p>
          <a:p>
            <a:r>
              <a:rPr lang="en-US" sz="2000" dirty="0"/>
              <a:t>Prolog interpreter tries to solve Q</a:t>
            </a:r>
          </a:p>
          <a:p>
            <a:r>
              <a:rPr lang="en-US" sz="2000" dirty="0"/>
              <a:t>Basically, interpreter tries to reduce Q to an empty list of goals</a:t>
            </a:r>
          </a:p>
          <a:p>
            <a:pPr lvl="1"/>
            <a:r>
              <a:rPr lang="en-US" sz="1800" dirty="0"/>
              <a:t>when empty --&gt; a solution has been found, and it is returned to user</a:t>
            </a:r>
          </a:p>
          <a:p>
            <a:pPr lvl="1"/>
            <a:r>
              <a:rPr lang="en-US" sz="1800" dirty="0"/>
              <a:t>otherwise, either the program fails (no solution) or does not terminate (the query doesn’t shrink)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Prolog execution strategy:</a:t>
            </a:r>
          </a:p>
          <a:p>
            <a:endParaRPr lang="en-US" dirty="0" smtClean="0"/>
          </a:p>
          <a:p>
            <a:pPr marL="799368" lvl="1" indent="-342900">
              <a:buFont typeface="+mj-lt"/>
              <a:buAutoNum type="arabicPeriod"/>
            </a:pPr>
            <a:r>
              <a:rPr lang="en-US" u="sng" dirty="0" smtClean="0"/>
              <a:t>computation rule</a:t>
            </a:r>
            <a:r>
              <a:rPr lang="en-US" dirty="0" smtClean="0"/>
              <a:t> (or goal selection rule):  </a:t>
            </a:r>
          </a:p>
          <a:p>
            <a:pPr marL="1198778" lvl="2" indent="-342900"/>
            <a:r>
              <a:rPr lang="en-US" dirty="0" smtClean="0"/>
              <a:t>goals in query are solved from left--to--right </a:t>
            </a:r>
          </a:p>
          <a:p>
            <a:pPr marL="799368" lvl="1" indent="-342900">
              <a:buFontTx/>
              <a:buAutoNum type="arabicPeriod"/>
            </a:pPr>
            <a:endParaRPr lang="en-US" dirty="0" smtClean="0"/>
          </a:p>
          <a:p>
            <a:pPr marL="799368" lvl="1" indent="-342900">
              <a:buFont typeface="+mj-lt"/>
              <a:buAutoNum type="arabicPeriod"/>
            </a:pPr>
            <a:r>
              <a:rPr lang="en-US" u="sng" dirty="0" smtClean="0"/>
              <a:t>search rule</a:t>
            </a:r>
            <a:r>
              <a:rPr lang="en-US" dirty="0" smtClean="0"/>
              <a:t> (or clause selection rule): </a:t>
            </a:r>
          </a:p>
          <a:p>
            <a:pPr marL="1198778" lvl="2" indent="-342900"/>
            <a:r>
              <a:rPr lang="en-US" dirty="0" smtClean="0"/>
              <a:t>program  clauses are matched or </a:t>
            </a:r>
            <a:r>
              <a:rPr lang="en-US" u="sng" dirty="0" smtClean="0"/>
              <a:t>unified</a:t>
            </a:r>
            <a:r>
              <a:rPr lang="en-US" dirty="0" smtClean="0"/>
              <a:t> with query goals in the order they’re found in the program</a:t>
            </a:r>
          </a:p>
          <a:p>
            <a:pPr marL="799368" lvl="1" indent="-342900">
              <a:buFont typeface="+mj-lt"/>
              <a:buAutoNum type="arabicPeriod"/>
            </a:pPr>
            <a:endParaRPr lang="en-US" dirty="0" smtClean="0"/>
          </a:p>
          <a:p>
            <a:pPr marL="799368" lvl="1" indent="-342900">
              <a:buFont typeface="+mj-lt"/>
              <a:buAutoNum type="arabicPeriod"/>
            </a:pPr>
            <a:r>
              <a:rPr lang="en-US" u="sng" dirty="0" smtClean="0"/>
              <a:t>backtracking</a:t>
            </a:r>
            <a:r>
              <a:rPr lang="en-US" dirty="0" smtClean="0"/>
              <a:t>:  </a:t>
            </a:r>
          </a:p>
          <a:p>
            <a:pPr marL="1198778" lvl="2" indent="-342900"/>
            <a:r>
              <a:rPr lang="en-US" dirty="0" smtClean="0"/>
              <a:t>when there is no clause that matches, go back to the last place you chose a clause, and try the next one.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Unification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03250" y="1212850"/>
            <a:ext cx="8001000" cy="4953000"/>
          </a:xfrm>
          <a:noFill/>
          <a:ln/>
        </p:spPr>
        <p:txBody>
          <a:bodyPr/>
          <a:lstStyle/>
          <a:p>
            <a:r>
              <a:rPr lang="en-US" sz="2000" dirty="0"/>
              <a:t>unification: Prolog’s matching technique</a:t>
            </a:r>
          </a:p>
          <a:p>
            <a:pPr lvl="1"/>
            <a:r>
              <a:rPr lang="en-US" sz="1800" dirty="0"/>
              <a:t>type of symbolic pattern matching</a:t>
            </a:r>
          </a:p>
          <a:p>
            <a:pPr lvl="1"/>
            <a:r>
              <a:rPr lang="en-US" sz="1800" dirty="0"/>
              <a:t>given two terms, finds a set of variable substitutions which, when applied to each term, results in the same term</a:t>
            </a:r>
          </a:p>
          <a:p>
            <a:pPr lvl="1"/>
            <a:r>
              <a:rPr lang="en-US" sz="1800" dirty="0"/>
              <a:t>finds most general </a:t>
            </a:r>
            <a:r>
              <a:rPr lang="en-US" sz="1800" dirty="0" err="1"/>
              <a:t>substitions</a:t>
            </a:r>
            <a:r>
              <a:rPr lang="en-US" sz="1800" dirty="0"/>
              <a:t> (least specific same term)</a:t>
            </a:r>
          </a:p>
          <a:p>
            <a:pPr lvl="1">
              <a:buFontTx/>
              <a:buNone/>
            </a:pPr>
            <a:endParaRPr lang="en-US" sz="1800" dirty="0"/>
          </a:p>
          <a:p>
            <a:pPr lvl="1">
              <a:buFontTx/>
              <a:buNone/>
            </a:pPr>
            <a:endParaRPr lang="en-US" sz="1800" dirty="0"/>
          </a:p>
          <a:p>
            <a:r>
              <a:rPr lang="en-US" sz="2000" dirty="0"/>
              <a:t>=  is the </a:t>
            </a:r>
            <a:r>
              <a:rPr lang="en-US" sz="2000" dirty="0" err="1"/>
              <a:t>builtin</a:t>
            </a:r>
            <a:r>
              <a:rPr lang="en-US" sz="2000" dirty="0"/>
              <a:t> call to unification algorithm</a:t>
            </a:r>
          </a:p>
          <a:p>
            <a:r>
              <a:rPr lang="en-US" sz="2000" dirty="0"/>
              <a:t>Remember:  logic variables are placeholders for constants, structures</a:t>
            </a:r>
          </a:p>
          <a:p>
            <a:pPr lvl="1"/>
            <a:r>
              <a:rPr lang="en-US" sz="1800" dirty="0"/>
              <a:t>they therefore unify with anything</a:t>
            </a:r>
          </a:p>
          <a:p>
            <a:pPr lvl="1">
              <a:buFontTx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Unification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(see Section 2.2 </a:t>
            </a:r>
            <a:r>
              <a:rPr lang="en-US" sz="1800" dirty="0" err="1" smtClean="0"/>
              <a:t>Bratko</a:t>
            </a:r>
            <a:r>
              <a:rPr lang="en-US" sz="2800" dirty="0" smtClean="0"/>
              <a:t>)</a:t>
            </a:r>
          </a:p>
          <a:p>
            <a:endParaRPr lang="en-US" dirty="0" smtClean="0"/>
          </a:p>
          <a:p>
            <a:pPr marL="913668" lvl="1" indent="-457200">
              <a:buFont typeface="+mj-lt"/>
              <a:buAutoNum type="arabicPeriod"/>
            </a:pPr>
            <a:r>
              <a:rPr lang="en-US" dirty="0" smtClean="0"/>
              <a:t>an </a:t>
            </a:r>
            <a:r>
              <a:rPr lang="en-US" dirty="0" err="1" smtClean="0"/>
              <a:t>uninstantiated</a:t>
            </a:r>
            <a:r>
              <a:rPr lang="en-US" dirty="0" smtClean="0"/>
              <a:t> (</a:t>
            </a:r>
            <a:r>
              <a:rPr lang="en-US" dirty="0" err="1" smtClean="0"/>
              <a:t>ie</a:t>
            </a:r>
            <a:r>
              <a:rPr lang="en-US" dirty="0" smtClean="0"/>
              <a:t>. unbound) variable unifies with anything</a:t>
            </a:r>
          </a:p>
          <a:p>
            <a:pPr marL="913668" lvl="1" indent="-457200">
              <a:buFont typeface="+mj-lt"/>
              <a:buAutoNum type="arabicPeriod"/>
            </a:pPr>
            <a:endParaRPr lang="en-US" dirty="0" smtClean="0"/>
          </a:p>
          <a:p>
            <a:pPr marL="913668" lvl="1" indent="-457200">
              <a:buFont typeface="+mj-lt"/>
              <a:buAutoNum type="arabicPeriod"/>
            </a:pPr>
            <a:r>
              <a:rPr lang="en-US" dirty="0" smtClean="0"/>
              <a:t>a constant or integer will unify only with itself</a:t>
            </a:r>
          </a:p>
          <a:p>
            <a:pPr marL="913668" lvl="1" indent="-457200">
              <a:buFont typeface="+mj-lt"/>
              <a:buAutoNum type="arabicPeriod"/>
            </a:pPr>
            <a:endParaRPr lang="en-US" dirty="0" smtClean="0"/>
          </a:p>
          <a:p>
            <a:pPr marL="913668" lvl="1" indent="-457200">
              <a:buFont typeface="+mj-lt"/>
              <a:buAutoNum type="arabicPeriod"/>
            </a:pPr>
            <a:r>
              <a:rPr lang="en-US" dirty="0" smtClean="0"/>
              <a:t>a structure will unify with another structure only if:</a:t>
            </a:r>
          </a:p>
          <a:p>
            <a:pPr lvl="1">
              <a:buFontTx/>
              <a:buNone/>
            </a:pPr>
            <a:r>
              <a:rPr lang="en-US" dirty="0" smtClean="0"/>
              <a:t>           a) it has the same structure name and number of arguments</a:t>
            </a:r>
          </a:p>
          <a:p>
            <a:pPr lvl="1">
              <a:buFontTx/>
              <a:buNone/>
            </a:pPr>
            <a:r>
              <a:rPr lang="en-US" dirty="0" smtClean="0"/>
              <a:t>           b) all the corresponding arguments unify  (</a:t>
            </a:r>
            <a:r>
              <a:rPr lang="en-US" dirty="0" err="1" smtClean="0"/>
              <a:t>ie</a:t>
            </a:r>
            <a:r>
              <a:rPr lang="en-US" dirty="0" smtClean="0"/>
              <a:t>. recursively call unify on them!)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unifications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46050" y="1136650"/>
            <a:ext cx="8686800" cy="50292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dirty="0"/>
              <a:t>1.      apples = apples 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2.      apples = 4 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3.       X  = cat 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4.       X  =  dog(Y) 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5.      Apples = Oranges 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6.      mouse(a, X) = mouse(D, 2) 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7.      cat(a, B, Y)  = cat(A, X, c(d)) 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8.      dog(a, b) = dog (A, B, c) 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9.      m( A, b, A)  =  m(1, b, 2) 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10.      [ 1, 2, 3, 4 ] = [ H | T ] </a:t>
            </a:r>
            <a:r>
              <a:rPr lang="en-US" sz="2000" dirty="0" smtClean="0"/>
              <a:t> </a:t>
            </a:r>
            <a:endParaRPr lang="en-US" sz="2000" dirty="0"/>
          </a:p>
          <a:p>
            <a:pPr marL="457200" indent="-457200">
              <a:buNone/>
            </a:pPr>
            <a:r>
              <a:rPr lang="en-US" sz="2000" dirty="0" smtClean="0"/>
              <a:t>11.     [ </a:t>
            </a:r>
            <a:r>
              <a:rPr lang="en-US" sz="2000" dirty="0"/>
              <a:t>1, 2, 3, 4, [5, 6] ] = [ A, B | C] 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12.    [ 1, 2 ] = [A, B, C] 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13.  likes(</a:t>
            </a:r>
            <a:r>
              <a:rPr lang="en-US" sz="2000" dirty="0" err="1"/>
              <a:t>brian</a:t>
            </a:r>
            <a:r>
              <a:rPr lang="en-US" sz="2000" dirty="0"/>
              <a:t>, </a:t>
            </a:r>
            <a:r>
              <a:rPr lang="en-US" sz="2000" dirty="0" err="1" smtClean="0"/>
              <a:t>adriana_lima</a:t>
            </a:r>
            <a:r>
              <a:rPr lang="en-US" sz="2000" dirty="0" smtClean="0"/>
              <a:t>) </a:t>
            </a:r>
            <a:r>
              <a:rPr lang="en-US" sz="2000" dirty="0"/>
              <a:t>= </a:t>
            </a:r>
            <a:r>
              <a:rPr lang="en-US" sz="2000" dirty="0" smtClean="0"/>
              <a:t>likes(</a:t>
            </a:r>
            <a:r>
              <a:rPr lang="en-US" sz="2000" dirty="0" err="1" smtClean="0"/>
              <a:t>adriana_lima</a:t>
            </a:r>
            <a:r>
              <a:rPr lang="en-US" sz="2000" dirty="0" smtClean="0"/>
              <a:t>, </a:t>
            </a:r>
            <a:r>
              <a:rPr lang="en-US" sz="2000" dirty="0" err="1"/>
              <a:t>brian</a:t>
            </a:r>
            <a:r>
              <a:rPr lang="en-US" sz="2000" dirty="0"/>
              <a:t>)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Control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1472214360</TotalTime>
  <Pages>16</Pages>
  <Words>1961</Words>
  <Application>Microsoft Office PowerPoint</Application>
  <PresentationFormat>Custom</PresentationFormat>
  <Paragraphs>354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Stream</vt:lpstr>
      <vt:lpstr>More on Prolog syntax</vt:lpstr>
      <vt:lpstr>More on syntax</vt:lpstr>
      <vt:lpstr>Prolog syntax: operators</vt:lpstr>
      <vt:lpstr>Syntax: lists</vt:lpstr>
      <vt:lpstr>Basic Prolog execution</vt:lpstr>
      <vt:lpstr>Prolog execution</vt:lpstr>
      <vt:lpstr>Unification</vt:lpstr>
      <vt:lpstr>Unification algorithm</vt:lpstr>
      <vt:lpstr>Example unifications</vt:lpstr>
      <vt:lpstr>Applying unifying substitutions</vt:lpstr>
      <vt:lpstr>Unifying during execution</vt:lpstr>
      <vt:lpstr>More example unifications</vt:lpstr>
      <vt:lpstr>Back to Prolog execution </vt:lpstr>
      <vt:lpstr>Execution trees</vt:lpstr>
      <vt:lpstr>Execution trees</vt:lpstr>
      <vt:lpstr>Slide 16</vt:lpstr>
      <vt:lpstr>Another execution tree</vt:lpstr>
      <vt:lpstr>Some possible program behaviors</vt:lpstr>
      <vt:lpstr>Arithmetic</vt:lpstr>
      <vt:lpstr>Arithmetic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Prolog execution</dc:title>
  <dc:creator>Brian Ross</dc:creator>
  <cp:lastModifiedBy>Brian Ross</cp:lastModifiedBy>
  <cp:revision>20</cp:revision>
  <cp:lastPrinted>2001-01-03T16:12:30Z</cp:lastPrinted>
  <dcterms:created xsi:type="dcterms:W3CDTF">1997-01-07T01:29:35Z</dcterms:created>
  <dcterms:modified xsi:type="dcterms:W3CDTF">2013-01-23T20:35:38Z</dcterms:modified>
</cp:coreProperties>
</file>