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3" r:id="rId16"/>
    <p:sldId id="271" r:id="rId17"/>
    <p:sldId id="274" r:id="rId18"/>
    <p:sldId id="275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718" autoAdjust="0"/>
  </p:normalViewPr>
  <p:slideViewPr>
    <p:cSldViewPr>
      <p:cViewPr varScale="1">
        <p:scale>
          <a:sx n="105" d="100"/>
          <a:sy n="105" d="100"/>
        </p:scale>
        <p:origin x="-1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AF498-8B1B-421E-9779-56B872325111}" type="datetimeFigureOut">
              <a:rPr lang="en-US" smtClean="0"/>
              <a:pPr/>
              <a:t>1/2/2013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010F8-72BF-4EB8-9EB9-D946EBAE9F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010F8-72BF-4EB8-9EB9-D946EBAE9FD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2892"/>
            <a:ext cx="5486400" cy="411456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0D94431-13D8-4A66-90B7-A80DC097BC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8313" y="188913"/>
            <a:ext cx="82296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COSC 2P93 Prolog: Intro</a:t>
            </a:r>
            <a:endParaRPr lang="en-US" dirty="0"/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COSC 2P93 Logic Programming</a:t>
            </a:r>
            <a:br>
              <a:rPr lang="en-US" dirty="0"/>
            </a:b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lnSpcReduction="10000"/>
          </a:bodyPr>
          <a:lstStyle/>
          <a:p>
            <a:r>
              <a:rPr lang="en-US" dirty="0"/>
              <a:t>Instructor:  Brian Ross</a:t>
            </a:r>
          </a:p>
          <a:p>
            <a:r>
              <a:rPr lang="en-US" dirty="0"/>
              <a:t>Texts:  </a:t>
            </a:r>
          </a:p>
          <a:p>
            <a:pPr lvl="1"/>
            <a:r>
              <a:rPr lang="en-US" u="sng" dirty="0"/>
              <a:t>Prolog Programming for Artificial </a:t>
            </a:r>
            <a:r>
              <a:rPr lang="en-US" u="sng" dirty="0" smtClean="0"/>
              <a:t>Intelligence</a:t>
            </a:r>
            <a:r>
              <a:rPr lang="en-US" dirty="0" smtClean="0"/>
              <a:t>,4e</a:t>
            </a:r>
            <a:r>
              <a:rPr lang="en-US" dirty="0"/>
              <a:t>, Ivan </a:t>
            </a:r>
            <a:r>
              <a:rPr lang="en-US" dirty="0" err="1"/>
              <a:t>Bratko</a:t>
            </a:r>
            <a:r>
              <a:rPr lang="en-US" dirty="0"/>
              <a:t>, Addison-Wesley </a:t>
            </a:r>
            <a:r>
              <a:rPr lang="en-US" dirty="0" smtClean="0"/>
              <a:t>2011.</a:t>
            </a:r>
            <a:endParaRPr lang="en-US" dirty="0"/>
          </a:p>
          <a:p>
            <a:pPr lvl="1"/>
            <a:r>
              <a:rPr lang="en-US" dirty="0"/>
              <a:t>(recommended)</a:t>
            </a:r>
            <a:r>
              <a:rPr lang="en-US" u="sng" dirty="0"/>
              <a:t>: Programming in Prolog </a:t>
            </a:r>
            <a:r>
              <a:rPr lang="en-US" dirty="0"/>
              <a:t> </a:t>
            </a:r>
            <a:r>
              <a:rPr lang="en-US" dirty="0" smtClean="0"/>
              <a:t>,5e</a:t>
            </a:r>
            <a:r>
              <a:rPr lang="en-US" dirty="0"/>
              <a:t>,  </a:t>
            </a:r>
            <a:r>
              <a:rPr lang="en-US" dirty="0" err="1"/>
              <a:t>Clocksin</a:t>
            </a:r>
            <a:r>
              <a:rPr lang="en-US" dirty="0"/>
              <a:t> &amp; </a:t>
            </a:r>
            <a:r>
              <a:rPr lang="en-US" dirty="0" err="1"/>
              <a:t>Mellish</a:t>
            </a:r>
            <a:r>
              <a:rPr lang="en-US" dirty="0"/>
              <a:t>, Springer-</a:t>
            </a:r>
            <a:r>
              <a:rPr lang="en-US" dirty="0" err="1"/>
              <a:t>Verlag</a:t>
            </a:r>
            <a:r>
              <a:rPr lang="en-US" dirty="0"/>
              <a:t>, </a:t>
            </a:r>
            <a:r>
              <a:rPr lang="en-US" dirty="0" smtClean="0"/>
              <a:t>2003.</a:t>
            </a:r>
          </a:p>
          <a:p>
            <a:pPr lvl="1"/>
            <a:r>
              <a:rPr lang="en-US" dirty="0" smtClean="0"/>
              <a:t>Lots of free Prolog books (see 2P93 web site)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Goal:  An introduction logic programming and Prolog</a:t>
            </a:r>
          </a:p>
          <a:p>
            <a:endParaRPr lang="en-US" dirty="0"/>
          </a:p>
          <a:p>
            <a:r>
              <a:rPr lang="en-US" dirty="0"/>
              <a:t>Lots of programming </a:t>
            </a:r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only </a:t>
            </a:r>
            <a:r>
              <a:rPr lang="en-US" dirty="0"/>
              <a:t>way to learn a new language and programming paradigm.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dirty="0" smtClean="0"/>
              <a:t>Prolog execution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  <a:noFill/>
          <a:ln/>
        </p:spPr>
        <p:txBody>
          <a:bodyPr>
            <a:noAutofit/>
          </a:bodyPr>
          <a:lstStyle/>
          <a:p>
            <a:r>
              <a:rPr lang="en-US" sz="1800" dirty="0" smtClean="0"/>
              <a:t>Unlike </a:t>
            </a:r>
            <a:r>
              <a:rPr lang="en-US" sz="1800" dirty="0"/>
              <a:t>“conventional” languages, there are many ways to execute this program</a:t>
            </a:r>
            <a:r>
              <a:rPr lang="en-US" sz="1800" dirty="0" smtClean="0"/>
              <a:t>.</a:t>
            </a:r>
            <a:endParaRPr lang="en-US" sz="1800" dirty="0"/>
          </a:p>
          <a:p>
            <a:r>
              <a:rPr lang="en-US" sz="1800" dirty="0"/>
              <a:t>To </a:t>
            </a:r>
            <a:r>
              <a:rPr lang="en-US" sz="1800" dirty="0" smtClean="0"/>
              <a:t>interactively </a:t>
            </a:r>
            <a:r>
              <a:rPr lang="en-US" sz="1800" dirty="0"/>
              <a:t>execute the program you issue a program call or </a:t>
            </a:r>
            <a:r>
              <a:rPr lang="en-US" sz="1800" u="sng" dirty="0"/>
              <a:t>query</a:t>
            </a:r>
            <a:r>
              <a:rPr lang="en-US" sz="1800" dirty="0"/>
              <a:t> to the interpreter...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?-  likes(</a:t>
            </a:r>
            <a:r>
              <a:rPr lang="en-US" sz="1800" dirty="0" err="1"/>
              <a:t>jane</a:t>
            </a:r>
            <a:r>
              <a:rPr lang="en-US" sz="1800" dirty="0"/>
              <a:t>, lobster).</a:t>
            </a:r>
          </a:p>
          <a:p>
            <a:pPr>
              <a:buFontTx/>
              <a:buNone/>
            </a:pPr>
            <a:r>
              <a:rPr lang="en-US" sz="1800" dirty="0"/>
              <a:t>yes</a:t>
            </a:r>
          </a:p>
          <a:p>
            <a:pPr>
              <a:buFontTx/>
              <a:buNone/>
            </a:pPr>
            <a:r>
              <a:rPr lang="en-US" sz="1800" dirty="0"/>
              <a:t>?- likes(</a:t>
            </a:r>
            <a:r>
              <a:rPr lang="en-US" sz="1800" dirty="0" err="1"/>
              <a:t>jane</a:t>
            </a:r>
            <a:r>
              <a:rPr lang="en-US" sz="1800" dirty="0"/>
              <a:t>, </a:t>
            </a:r>
            <a:r>
              <a:rPr lang="en-US" sz="1800" dirty="0" err="1"/>
              <a:t>kraft_dinner</a:t>
            </a:r>
            <a:r>
              <a:rPr lang="en-US" sz="1800" dirty="0"/>
              <a:t>).</a:t>
            </a:r>
          </a:p>
          <a:p>
            <a:pPr>
              <a:buFontTx/>
              <a:buNone/>
            </a:pPr>
            <a:r>
              <a:rPr lang="en-US" sz="1800" dirty="0"/>
              <a:t>no</a:t>
            </a:r>
          </a:p>
          <a:p>
            <a:pPr>
              <a:buFontTx/>
              <a:buNone/>
            </a:pPr>
            <a:r>
              <a:rPr lang="en-US" sz="1800" dirty="0"/>
              <a:t>?- likes(</a:t>
            </a:r>
            <a:r>
              <a:rPr lang="en-US" sz="1800" dirty="0" err="1"/>
              <a:t>jane</a:t>
            </a:r>
            <a:r>
              <a:rPr lang="en-US" sz="1800" dirty="0"/>
              <a:t>, </a:t>
            </a:r>
            <a:r>
              <a:rPr lang="en-US" sz="1800" dirty="0" err="1"/>
              <a:t>ferraris</a:t>
            </a:r>
            <a:r>
              <a:rPr lang="en-US" sz="1800" dirty="0"/>
              <a:t>).</a:t>
            </a:r>
          </a:p>
          <a:p>
            <a:pPr>
              <a:buFontTx/>
              <a:buNone/>
            </a:pPr>
            <a:r>
              <a:rPr lang="en-US" sz="1800" dirty="0"/>
              <a:t>no</a:t>
            </a:r>
          </a:p>
          <a:p>
            <a:pPr>
              <a:buFontTx/>
              <a:buNone/>
            </a:pPr>
            <a:r>
              <a:rPr lang="en-US" sz="1800" dirty="0"/>
              <a:t>?- likes(</a:t>
            </a:r>
            <a:r>
              <a:rPr lang="en-US" sz="1800" dirty="0" err="1"/>
              <a:t>steve</a:t>
            </a:r>
            <a:r>
              <a:rPr lang="en-US" sz="1800" dirty="0"/>
              <a:t>, Food).</a:t>
            </a:r>
          </a:p>
          <a:p>
            <a:pPr>
              <a:buFontTx/>
              <a:buNone/>
            </a:pPr>
            <a:r>
              <a:rPr lang="en-US" sz="1800" dirty="0"/>
              <a:t>Food = </a:t>
            </a:r>
            <a:r>
              <a:rPr lang="en-US" sz="1800" dirty="0" err="1"/>
              <a:t>bbq</a:t>
            </a:r>
            <a:r>
              <a:rPr lang="en-US" sz="1800" dirty="0"/>
              <a:t>  ;		% Note: typing ‘;’ tells Prolog to find next soln.</a:t>
            </a:r>
          </a:p>
          <a:p>
            <a:pPr>
              <a:buFontTx/>
              <a:buNone/>
            </a:pPr>
            <a:r>
              <a:rPr lang="en-US" sz="1800" dirty="0"/>
              <a:t>Food = lobster ;</a:t>
            </a:r>
          </a:p>
          <a:p>
            <a:pPr>
              <a:buFontTx/>
              <a:buNone/>
            </a:pPr>
            <a:r>
              <a:rPr lang="en-US" sz="1800" dirty="0"/>
              <a:t>Food = sushi;</a:t>
            </a:r>
          </a:p>
          <a:p>
            <a:pPr>
              <a:buFontTx/>
              <a:buNone/>
            </a:pPr>
            <a:r>
              <a:rPr lang="en-US" sz="1800" dirty="0"/>
              <a:t>no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/>
              <a:t>Prolog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 fontScale="70000" lnSpcReduction="20000"/>
          </a:bodyPr>
          <a:lstStyle/>
          <a:p>
            <a:pPr>
              <a:buFontTx/>
              <a:buNone/>
            </a:pPr>
            <a:r>
              <a:rPr lang="en-US"/>
              <a:t>?-  likes(Who, sushi).</a:t>
            </a:r>
          </a:p>
          <a:p>
            <a:pPr>
              <a:buFontTx/>
              <a:buNone/>
            </a:pPr>
            <a:r>
              <a:rPr lang="en-US"/>
              <a:t>Who = jane    ;</a:t>
            </a:r>
          </a:p>
          <a:p>
            <a:pPr>
              <a:buFontTx/>
              <a:buNone/>
            </a:pPr>
            <a:r>
              <a:rPr lang="en-US"/>
              <a:t>Who = steve  ;</a:t>
            </a:r>
          </a:p>
          <a:p>
            <a:pPr>
              <a:buFontTx/>
              <a:buNone/>
            </a:pPr>
            <a:r>
              <a:rPr lang="en-US"/>
              <a:t>no</a:t>
            </a:r>
          </a:p>
          <a:p>
            <a:pPr>
              <a:buFontTx/>
              <a:buNone/>
            </a:pPr>
            <a:r>
              <a:rPr lang="en-US"/>
              <a:t>?-  good_date(A, B).</a:t>
            </a:r>
          </a:p>
          <a:p>
            <a:pPr>
              <a:buFontTx/>
              <a:buNone/>
            </a:pPr>
            <a:r>
              <a:rPr lang="en-US"/>
              <a:t>A = jane, B = jane ;            % jane likes sushi</a:t>
            </a:r>
          </a:p>
          <a:p>
            <a:pPr>
              <a:buFontTx/>
              <a:buNone/>
            </a:pPr>
            <a:r>
              <a:rPr lang="en-US"/>
              <a:t>A = jane, B = steve ;	% jane and steve like sushi</a:t>
            </a:r>
          </a:p>
          <a:p>
            <a:pPr>
              <a:buFontTx/>
              <a:buNone/>
            </a:pPr>
            <a:r>
              <a:rPr lang="en-US"/>
              <a:t>A = jane, B = jane ;	% jane likes salad</a:t>
            </a:r>
          </a:p>
          <a:p>
            <a:pPr>
              <a:buFontTx/>
              <a:buNone/>
            </a:pPr>
            <a:r>
              <a:rPr lang="en-US"/>
              <a:t>A = jane, B = jane ;	% jane likes lobster</a:t>
            </a:r>
          </a:p>
          <a:p>
            <a:pPr>
              <a:buFontTx/>
              <a:buNone/>
            </a:pPr>
            <a:r>
              <a:rPr lang="en-US"/>
              <a:t>A = jane, B = steve ;	% jane and steve like lobster</a:t>
            </a:r>
          </a:p>
          <a:p>
            <a:pPr>
              <a:buFontTx/>
              <a:buNone/>
            </a:pPr>
            <a:r>
              <a:rPr lang="en-US"/>
              <a:t>A = mary, B = mary ;	% mary likes haggis</a:t>
            </a:r>
          </a:p>
          <a:p>
            <a:pPr>
              <a:buFontTx/>
              <a:buNone/>
            </a:pPr>
            <a:r>
              <a:rPr lang="en-US"/>
              <a:t>A = steve, B = steve ;	% steve likes bbq</a:t>
            </a:r>
          </a:p>
          <a:p>
            <a:pPr>
              <a:buFontTx/>
              <a:buNone/>
            </a:pPr>
            <a:r>
              <a:rPr lang="en-US"/>
              <a:t>A = steve, B = jane ;	% steve and mary like lobster</a:t>
            </a:r>
          </a:p>
          <a:p>
            <a:pPr>
              <a:buFontTx/>
              <a:buNone/>
            </a:pPr>
            <a:r>
              <a:rPr lang="en-US"/>
              <a:t>A = steve, B = steve ;	% steve likes lobster</a:t>
            </a:r>
          </a:p>
          <a:p>
            <a:pPr>
              <a:buFontTx/>
              <a:buNone/>
            </a:pPr>
            <a:r>
              <a:rPr lang="en-US"/>
              <a:t>A = steve, B = jane ;	% steve and jane like sushi</a:t>
            </a:r>
          </a:p>
          <a:p>
            <a:pPr>
              <a:buFontTx/>
              <a:buNone/>
            </a:pPr>
            <a:r>
              <a:rPr lang="en-US"/>
              <a:t>A = steve, B = steve ;	% steve likes sushi</a:t>
            </a:r>
          </a:p>
          <a:p>
            <a:pPr>
              <a:buFontTx/>
              <a:buNone/>
            </a:pPr>
            <a:r>
              <a:rPr lang="en-US"/>
              <a:t>no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/>
              <a:t>Prolog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334000"/>
          </a:xfrm>
          <a:noFill/>
          <a:ln/>
        </p:spPr>
        <p:txBody>
          <a:bodyPr>
            <a:normAutofit fontScale="77500" lnSpcReduction="20000"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?-  </a:t>
            </a:r>
            <a:r>
              <a:rPr lang="en-US" dirty="0" err="1"/>
              <a:t>good_date</a:t>
            </a:r>
            <a:r>
              <a:rPr lang="en-US" dirty="0"/>
              <a:t>(</a:t>
            </a:r>
            <a:r>
              <a:rPr lang="en-US" dirty="0" err="1"/>
              <a:t>jane</a:t>
            </a:r>
            <a:r>
              <a:rPr lang="en-US" dirty="0"/>
              <a:t>, </a:t>
            </a:r>
            <a:r>
              <a:rPr lang="en-US" dirty="0" err="1"/>
              <a:t>steve</a:t>
            </a:r>
            <a:r>
              <a:rPr lang="en-US" dirty="0"/>
              <a:t>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yes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?- </a:t>
            </a:r>
            <a:r>
              <a:rPr lang="en-US" dirty="0" err="1"/>
              <a:t>good_date</a:t>
            </a:r>
            <a:r>
              <a:rPr lang="en-US" dirty="0"/>
              <a:t>(</a:t>
            </a:r>
            <a:r>
              <a:rPr lang="en-US" dirty="0" err="1"/>
              <a:t>steve</a:t>
            </a:r>
            <a:r>
              <a:rPr lang="en-US" dirty="0"/>
              <a:t>, </a:t>
            </a:r>
            <a:r>
              <a:rPr lang="en-US" dirty="0" err="1"/>
              <a:t>jane</a:t>
            </a:r>
            <a:r>
              <a:rPr lang="en-US" dirty="0"/>
              <a:t>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yes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?- </a:t>
            </a:r>
            <a:r>
              <a:rPr lang="en-US" dirty="0" err="1"/>
              <a:t>good_date</a:t>
            </a:r>
            <a:r>
              <a:rPr lang="en-US" dirty="0"/>
              <a:t>(</a:t>
            </a:r>
            <a:r>
              <a:rPr lang="en-US" dirty="0" err="1"/>
              <a:t>jane</a:t>
            </a:r>
            <a:r>
              <a:rPr lang="en-US" dirty="0"/>
              <a:t>, </a:t>
            </a:r>
            <a:r>
              <a:rPr lang="en-US" dirty="0" err="1"/>
              <a:t>jane</a:t>
            </a:r>
            <a:r>
              <a:rPr lang="en-US" dirty="0"/>
              <a:t>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yes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?- </a:t>
            </a:r>
            <a:r>
              <a:rPr lang="en-US" dirty="0" err="1"/>
              <a:t>good_date</a:t>
            </a:r>
            <a:r>
              <a:rPr lang="en-US" dirty="0"/>
              <a:t>(</a:t>
            </a:r>
            <a:r>
              <a:rPr lang="en-US" dirty="0" err="1"/>
              <a:t>mary</a:t>
            </a:r>
            <a:r>
              <a:rPr lang="en-US" dirty="0"/>
              <a:t>, </a:t>
            </a:r>
            <a:r>
              <a:rPr lang="en-US" dirty="0" err="1"/>
              <a:t>steve</a:t>
            </a:r>
            <a:r>
              <a:rPr lang="en-US" dirty="0"/>
              <a:t>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/>
              <a:t>no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?- likes(</a:t>
            </a:r>
            <a:r>
              <a:rPr lang="en-US" dirty="0" err="1"/>
              <a:t>jane</a:t>
            </a:r>
            <a:r>
              <a:rPr lang="en-US" dirty="0"/>
              <a:t>, X), likes(</a:t>
            </a:r>
            <a:r>
              <a:rPr lang="en-US" dirty="0" err="1"/>
              <a:t>steve</a:t>
            </a:r>
            <a:r>
              <a:rPr lang="en-US" dirty="0"/>
              <a:t>, X).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X = sushi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yes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/>
              <a:t>Comments: </a:t>
            </a:r>
          </a:p>
          <a:p>
            <a:pPr lvl="1"/>
            <a:r>
              <a:rPr lang="en-US" dirty="0"/>
              <a:t>exhaustive matching of answer combinations</a:t>
            </a:r>
          </a:p>
          <a:p>
            <a:pPr lvl="1"/>
            <a:r>
              <a:rPr lang="en-US" dirty="0"/>
              <a:t>matching process uses order of statements in program</a:t>
            </a:r>
          </a:p>
          <a:p>
            <a:pPr lvl="1"/>
            <a:r>
              <a:rPr lang="en-US" dirty="0"/>
              <a:t>Different variables can match to same constant (person is their own date)</a:t>
            </a:r>
          </a:p>
          <a:p>
            <a:pPr lvl="1"/>
            <a:r>
              <a:rPr lang="en-US" dirty="0"/>
              <a:t>if a solution is computed, then that same solution given as a query should result in ‘yes’; vice versa for ‘no’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00230" y="1137169"/>
            <a:ext cx="183083" cy="11978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24" tIns="44517" rIns="90624" bIns="44517"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pPr latinLnBrk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Prolog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229600" cy="4267200"/>
          </a:xfrm>
          <a:noFill/>
          <a:ln/>
        </p:spPr>
        <p:txBody>
          <a:bodyPr/>
          <a:lstStyle/>
          <a:p>
            <a:r>
              <a:rPr lang="en-US" sz="2000" dirty="0"/>
              <a:t>Possible enhancements: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How </a:t>
            </a:r>
            <a:r>
              <a:rPr lang="en-US" sz="1800" dirty="0"/>
              <a:t>to stop someone from being their own date?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 smtClean="0"/>
              <a:t>How </a:t>
            </a:r>
            <a:r>
              <a:rPr lang="en-US" sz="1800" dirty="0"/>
              <a:t>to see the food two people like?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% 1. smarter </a:t>
            </a:r>
            <a:r>
              <a:rPr lang="en-US" sz="2000" dirty="0" err="1"/>
              <a:t>good_date</a:t>
            </a:r>
            <a:r>
              <a:rPr lang="en-US" sz="2000" dirty="0"/>
              <a:t>:</a:t>
            </a:r>
          </a:p>
          <a:p>
            <a:pPr>
              <a:buFontTx/>
              <a:buNone/>
            </a:pPr>
            <a:r>
              <a:rPr lang="en-US" sz="2000" dirty="0"/>
              <a:t>good_date2(Guy, Gal) :- </a:t>
            </a:r>
          </a:p>
          <a:p>
            <a:pPr>
              <a:buFontTx/>
              <a:buNone/>
            </a:pPr>
            <a:r>
              <a:rPr lang="en-US" sz="2000" dirty="0"/>
              <a:t>	likes(Guy, Food), likes(Gal, Food), \+ (Guy = Gal).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% 2. more informative </a:t>
            </a:r>
            <a:r>
              <a:rPr lang="en-US" sz="2000" dirty="0" err="1"/>
              <a:t>good_date</a:t>
            </a:r>
            <a:r>
              <a:rPr lang="en-US" sz="2000" dirty="0"/>
              <a:t>:</a:t>
            </a:r>
          </a:p>
          <a:p>
            <a:pPr>
              <a:buFontTx/>
              <a:buNone/>
            </a:pPr>
            <a:r>
              <a:rPr lang="en-US" sz="2000" dirty="0"/>
              <a:t>good_date3(Guy, Gal, Food) :-</a:t>
            </a:r>
          </a:p>
          <a:p>
            <a:pPr>
              <a:buFontTx/>
              <a:buNone/>
            </a:pPr>
            <a:r>
              <a:rPr lang="en-US" sz="2000" dirty="0"/>
              <a:t>	likes(Guy, Food), likes(Gal, Food).</a:t>
            </a:r>
          </a:p>
          <a:p>
            <a:pPr>
              <a:buFontTx/>
              <a:buNone/>
            </a:pPr>
            <a:endParaRPr lang="en-US" sz="2000" dirty="0"/>
          </a:p>
          <a:p>
            <a:r>
              <a:rPr lang="en-US" sz="1600" dirty="0"/>
              <a:t>note: \+  is “not”: succeeds if the goal beside it fails</a:t>
            </a:r>
          </a:p>
          <a:p>
            <a:r>
              <a:rPr lang="en-US" sz="1600" dirty="0"/>
              <a:t>=  is ‘unification’: succeeds if terms match (more later)</a:t>
            </a:r>
          </a:p>
          <a:p>
            <a:r>
              <a:rPr lang="en-US" sz="1600" dirty="0"/>
              <a:t>could replace 3rd goal in good_date2 with:  Guy \= Gal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Prolog interpreter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  <a:noFill/>
          <a:ln/>
        </p:spPr>
        <p:txBody>
          <a:bodyPr/>
          <a:lstStyle/>
          <a:p>
            <a:r>
              <a:rPr lang="en-US" sz="2200" dirty="0" smtClean="0"/>
              <a:t>each </a:t>
            </a:r>
            <a:r>
              <a:rPr lang="en-US" sz="2200" dirty="0"/>
              <a:t>predicate call in the body of a rule, and each call in a query,  is called a </a:t>
            </a:r>
            <a:r>
              <a:rPr lang="en-US" sz="2200" i="1" dirty="0"/>
              <a:t>goal</a:t>
            </a:r>
            <a:r>
              <a:rPr lang="en-US" sz="2200" dirty="0" smtClean="0"/>
              <a:t>.</a:t>
            </a:r>
          </a:p>
          <a:p>
            <a:endParaRPr lang="en-US" sz="2200" dirty="0"/>
          </a:p>
          <a:p>
            <a:r>
              <a:rPr lang="en-US" sz="2200" dirty="0"/>
              <a:t>the order you put goals in a query or rule is crucial for standard Prolog </a:t>
            </a:r>
            <a:r>
              <a:rPr lang="en-US" sz="2200" dirty="0" smtClean="0"/>
              <a:t>interpreters</a:t>
            </a:r>
            <a:endParaRPr lang="en-US" sz="2200" dirty="0"/>
          </a:p>
          <a:p>
            <a:pPr lvl="1"/>
            <a:r>
              <a:rPr lang="en-US" dirty="0"/>
              <a:t>scheme: solve each goal in the query from left to </a:t>
            </a:r>
            <a:r>
              <a:rPr lang="en-US" dirty="0" smtClean="0"/>
              <a:t>right</a:t>
            </a:r>
          </a:p>
          <a:p>
            <a:pPr lvl="1"/>
            <a:endParaRPr lang="en-US" dirty="0"/>
          </a:p>
          <a:p>
            <a:r>
              <a:rPr lang="en-US" sz="2200" dirty="0"/>
              <a:t>clauses order important too</a:t>
            </a:r>
          </a:p>
          <a:p>
            <a:pPr lvl="1"/>
            <a:r>
              <a:rPr lang="en-US" dirty="0"/>
              <a:t>scheme: test clauses in the order </a:t>
            </a:r>
            <a:r>
              <a:rPr lang="en-US" dirty="0" smtClean="0"/>
              <a:t>given: first to last</a:t>
            </a:r>
          </a:p>
          <a:p>
            <a:pPr lvl="1"/>
            <a:endParaRPr lang="en-US" dirty="0"/>
          </a:p>
          <a:p>
            <a:r>
              <a:rPr lang="en-US" sz="2200" dirty="0"/>
              <a:t>predicate order does </a:t>
            </a:r>
            <a:r>
              <a:rPr lang="en-US" sz="2200" u="sng" dirty="0"/>
              <a:t>not</a:t>
            </a:r>
            <a:r>
              <a:rPr lang="en-US" sz="2200" dirty="0"/>
              <a:t> </a:t>
            </a:r>
            <a:r>
              <a:rPr lang="en-US" sz="2200" dirty="0" smtClean="0"/>
              <a:t>matter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hitting “  ;  “ when a solution is given causes interpreter to find yet another solution:  called </a:t>
            </a:r>
            <a:r>
              <a:rPr lang="en-US" u="sng" dirty="0" smtClean="0"/>
              <a:t>backtracking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backtracking causes execution to revert back to last place a clause was successful, and move on to the next one</a:t>
            </a:r>
          </a:p>
          <a:p>
            <a:pPr lvl="1"/>
            <a:r>
              <a:rPr lang="en-US" dirty="0" smtClean="0"/>
              <a:t>interpreter keeps track of these places in program, as well as the values given to logic variables</a:t>
            </a:r>
          </a:p>
          <a:p>
            <a:pPr lvl="1"/>
            <a:r>
              <a:rPr lang="en-US" dirty="0" smtClean="0"/>
              <a:t>if you keep hitting “;”, all solutions possible will be given (including duplicate ones!)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Some comments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525963"/>
          </a:xfrm>
          <a:noFill/>
          <a:ln/>
        </p:spPr>
        <p:txBody>
          <a:bodyPr/>
          <a:lstStyle/>
          <a:p>
            <a:r>
              <a:rPr lang="en-US" sz="2000" dirty="0" smtClean="0"/>
              <a:t>As in other languages (Java, C,...), </a:t>
            </a:r>
            <a:r>
              <a:rPr lang="en-US" sz="1800" dirty="0" smtClean="0"/>
              <a:t>the </a:t>
            </a:r>
            <a:r>
              <a:rPr lang="en-US" sz="1800" dirty="0"/>
              <a:t>Prolog interpreter does not understand the meaning of the predicate names, atom names, variables, </a:t>
            </a:r>
            <a:r>
              <a:rPr lang="en-US" sz="1800" dirty="0" smtClean="0"/>
              <a:t>...</a:t>
            </a:r>
            <a:endParaRPr lang="en-US" sz="1400" dirty="0"/>
          </a:p>
          <a:p>
            <a:r>
              <a:rPr lang="en-US" sz="2000" dirty="0"/>
              <a:t>The answer “no” can mean a number of things:</a:t>
            </a:r>
          </a:p>
          <a:p>
            <a:pPr lvl="1"/>
            <a:r>
              <a:rPr lang="en-US" sz="1800" dirty="0"/>
              <a:t>the information queried </a:t>
            </a:r>
            <a:r>
              <a:rPr lang="en-US" sz="1800" dirty="0">
                <a:solidFill>
                  <a:srgbClr val="FFFF00"/>
                </a:solidFill>
              </a:rPr>
              <a:t>does not exist </a:t>
            </a:r>
            <a:r>
              <a:rPr lang="en-US" sz="1800" dirty="0"/>
              <a:t>in the program, and is therefore assumed “false”    (</a:t>
            </a:r>
            <a:r>
              <a:rPr lang="en-US" sz="1800" dirty="0" err="1"/>
              <a:t>eg</a:t>
            </a:r>
            <a:r>
              <a:rPr lang="en-US" sz="1800" dirty="0"/>
              <a:t>.  likes(</a:t>
            </a:r>
            <a:r>
              <a:rPr lang="en-US" sz="1800" dirty="0" err="1"/>
              <a:t>harvey</a:t>
            </a:r>
            <a:r>
              <a:rPr lang="en-US" sz="1800" dirty="0"/>
              <a:t>, porridge).  may not exist )</a:t>
            </a:r>
          </a:p>
          <a:p>
            <a:pPr lvl="1"/>
            <a:r>
              <a:rPr lang="en-US" sz="1800" dirty="0"/>
              <a:t>there is a </a:t>
            </a:r>
            <a:r>
              <a:rPr lang="en-US" sz="1800" u="sng" dirty="0">
                <a:solidFill>
                  <a:srgbClr val="FFFF00"/>
                </a:solidFill>
              </a:rPr>
              <a:t>logical error </a:t>
            </a:r>
            <a:r>
              <a:rPr lang="en-US" sz="1800" dirty="0"/>
              <a:t>in the program, </a:t>
            </a:r>
            <a:r>
              <a:rPr lang="en-US" sz="1800" dirty="0" err="1"/>
              <a:t>ie</a:t>
            </a:r>
            <a:r>
              <a:rPr lang="en-US" sz="1800" dirty="0"/>
              <a:t>. the program is erroneously written</a:t>
            </a:r>
          </a:p>
          <a:p>
            <a:pPr lvl="2"/>
            <a:r>
              <a:rPr lang="en-US" sz="1600" dirty="0" err="1"/>
              <a:t>eg</a:t>
            </a:r>
            <a:r>
              <a:rPr lang="en-US" sz="1600" dirty="0"/>
              <a:t>.    </a:t>
            </a:r>
            <a:r>
              <a:rPr lang="en-US" sz="1600" dirty="0" err="1"/>
              <a:t>good_date</a:t>
            </a:r>
            <a:r>
              <a:rPr lang="en-US" sz="1600" dirty="0"/>
              <a:t>(Guy, Gal) :-  likes(Guy, Food), likes(Food, Gal).</a:t>
            </a:r>
          </a:p>
          <a:p>
            <a:pPr lvl="1"/>
            <a:r>
              <a:rPr lang="en-US" sz="1800" dirty="0"/>
              <a:t>there is a </a:t>
            </a:r>
            <a:r>
              <a:rPr lang="en-US" sz="1800" dirty="0">
                <a:solidFill>
                  <a:srgbClr val="FFFF00"/>
                </a:solidFill>
              </a:rPr>
              <a:t>spelling error</a:t>
            </a:r>
            <a:r>
              <a:rPr lang="en-US" sz="1800" dirty="0"/>
              <a:t>:</a:t>
            </a:r>
          </a:p>
          <a:p>
            <a:pPr lvl="2"/>
            <a:r>
              <a:rPr lang="en-US" sz="1600" dirty="0" err="1"/>
              <a:t>eg</a:t>
            </a:r>
            <a:r>
              <a:rPr lang="en-US" sz="1600" dirty="0"/>
              <a:t>.   likes(</a:t>
            </a:r>
            <a:r>
              <a:rPr lang="en-US" sz="1600" dirty="0" err="1"/>
              <a:t>jane</a:t>
            </a:r>
            <a:r>
              <a:rPr lang="en-US" sz="1600" dirty="0"/>
              <a:t>, stake).</a:t>
            </a:r>
          </a:p>
          <a:p>
            <a:r>
              <a:rPr lang="en-US" sz="2000" dirty="0"/>
              <a:t>Likewise, a “yes” (with computed results if they exist) can mean:</a:t>
            </a:r>
          </a:p>
          <a:p>
            <a:pPr lvl="1"/>
            <a:r>
              <a:rPr lang="en-US" sz="1800" dirty="0"/>
              <a:t>a solution was obtained or verified  (logical “true”)</a:t>
            </a:r>
          </a:p>
          <a:p>
            <a:pPr lvl="1"/>
            <a:r>
              <a:rPr lang="en-US" sz="1800" dirty="0" smtClean="0"/>
              <a:t>but a </a:t>
            </a:r>
            <a:r>
              <a:rPr lang="en-US" sz="1800" dirty="0"/>
              <a:t>solution </a:t>
            </a:r>
            <a:r>
              <a:rPr lang="en-US" sz="1800" dirty="0" smtClean="0"/>
              <a:t>is only as correct as the program that generated it! </a:t>
            </a:r>
          </a:p>
          <a:p>
            <a:pPr lvl="1"/>
            <a:endParaRPr lang="en-US" sz="1800" dirty="0"/>
          </a:p>
          <a:p>
            <a:r>
              <a:rPr lang="en-US" sz="2000" dirty="0"/>
              <a:t>queries can be complex; if they are too big, it is better to write a program predicate for them (case in point: “</a:t>
            </a:r>
            <a:r>
              <a:rPr lang="en-US" sz="2000" dirty="0" err="1"/>
              <a:t>good_date</a:t>
            </a:r>
            <a:r>
              <a:rPr lang="en-US" sz="2000" dirty="0"/>
              <a:t>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example: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1600" dirty="0" err="1" smtClean="0"/>
              <a:t>Bratko</a:t>
            </a:r>
            <a:r>
              <a:rPr lang="en-US" sz="1600" dirty="0" smtClean="0"/>
              <a:t> text (Section 1.1)</a:t>
            </a:r>
          </a:p>
          <a:p>
            <a:pPr>
              <a:buNone/>
            </a:pPr>
            <a:r>
              <a:rPr lang="en-CA" sz="1600" dirty="0" smtClean="0"/>
              <a:t>% Figure 1.8   The family program.</a:t>
            </a:r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dirty="0" smtClean="0"/>
              <a:t>parent( </a:t>
            </a:r>
            <a:r>
              <a:rPr lang="en-CA" sz="1600" dirty="0" err="1" smtClean="0"/>
              <a:t>pam</a:t>
            </a:r>
            <a:r>
              <a:rPr lang="en-CA" sz="1600" dirty="0" smtClean="0"/>
              <a:t>, bob).       % Pam is a parent of Bob</a:t>
            </a:r>
          </a:p>
          <a:p>
            <a:pPr>
              <a:buNone/>
            </a:pPr>
            <a:r>
              <a:rPr lang="en-CA" sz="1600" dirty="0" smtClean="0"/>
              <a:t>parent( tom, bob).</a:t>
            </a:r>
          </a:p>
          <a:p>
            <a:pPr>
              <a:buNone/>
            </a:pPr>
            <a:r>
              <a:rPr lang="en-CA" sz="1600" dirty="0" smtClean="0"/>
              <a:t>parent( tom, </a:t>
            </a:r>
            <a:r>
              <a:rPr lang="en-CA" sz="1600" dirty="0" err="1" smtClean="0"/>
              <a:t>liz</a:t>
            </a:r>
            <a:r>
              <a:rPr lang="en-CA" sz="1600" dirty="0" smtClean="0"/>
              <a:t>).</a:t>
            </a:r>
          </a:p>
          <a:p>
            <a:pPr>
              <a:buNone/>
            </a:pPr>
            <a:r>
              <a:rPr lang="en-CA" sz="1600" dirty="0" smtClean="0"/>
              <a:t>parent( bob, </a:t>
            </a:r>
            <a:r>
              <a:rPr lang="en-CA" sz="1600" dirty="0" err="1" smtClean="0"/>
              <a:t>ann</a:t>
            </a:r>
            <a:r>
              <a:rPr lang="en-CA" sz="1600" dirty="0" smtClean="0"/>
              <a:t>).</a:t>
            </a:r>
          </a:p>
          <a:p>
            <a:pPr>
              <a:buNone/>
            </a:pPr>
            <a:r>
              <a:rPr lang="en-CA" sz="1600" dirty="0" smtClean="0"/>
              <a:t>parent( bob, pat).</a:t>
            </a:r>
          </a:p>
          <a:p>
            <a:pPr>
              <a:buNone/>
            </a:pPr>
            <a:r>
              <a:rPr lang="en-CA" sz="1600" dirty="0" smtClean="0"/>
              <a:t>parent( pat, </a:t>
            </a:r>
            <a:r>
              <a:rPr lang="en-CA" sz="1600" dirty="0" err="1" smtClean="0"/>
              <a:t>jim</a:t>
            </a:r>
            <a:r>
              <a:rPr lang="en-CA" sz="1600" dirty="0" smtClean="0"/>
              <a:t>).</a:t>
            </a:r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dirty="0" smtClean="0"/>
              <a:t>female( </a:t>
            </a:r>
            <a:r>
              <a:rPr lang="en-CA" sz="1600" dirty="0" err="1" smtClean="0"/>
              <a:t>pam</a:t>
            </a:r>
            <a:r>
              <a:rPr lang="en-CA" sz="1600" dirty="0" smtClean="0"/>
              <a:t>).            % Pam is female</a:t>
            </a:r>
          </a:p>
          <a:p>
            <a:pPr>
              <a:buNone/>
            </a:pPr>
            <a:r>
              <a:rPr lang="en-CA" sz="1600" dirty="0" smtClean="0"/>
              <a:t>male( tom).              % Tom is male</a:t>
            </a:r>
          </a:p>
          <a:p>
            <a:pPr>
              <a:buNone/>
            </a:pPr>
            <a:r>
              <a:rPr lang="en-CA" sz="1600" dirty="0" smtClean="0"/>
              <a:t>male( bob).</a:t>
            </a:r>
          </a:p>
          <a:p>
            <a:pPr>
              <a:buNone/>
            </a:pPr>
            <a:r>
              <a:rPr lang="en-CA" sz="1600" dirty="0" smtClean="0"/>
              <a:t>female( </a:t>
            </a:r>
            <a:r>
              <a:rPr lang="en-CA" sz="1600" dirty="0" err="1" smtClean="0"/>
              <a:t>liz</a:t>
            </a:r>
            <a:r>
              <a:rPr lang="en-CA" sz="1600" dirty="0" smtClean="0"/>
              <a:t>).</a:t>
            </a:r>
          </a:p>
          <a:p>
            <a:pPr>
              <a:buNone/>
            </a:pPr>
            <a:r>
              <a:rPr lang="en-CA" sz="1600" dirty="0" smtClean="0"/>
              <a:t>female( </a:t>
            </a:r>
            <a:r>
              <a:rPr lang="en-CA" sz="1600" dirty="0" err="1" smtClean="0"/>
              <a:t>ann</a:t>
            </a:r>
            <a:r>
              <a:rPr lang="en-CA" sz="1600" dirty="0" smtClean="0"/>
              <a:t>).</a:t>
            </a:r>
          </a:p>
          <a:p>
            <a:pPr>
              <a:buNone/>
            </a:pPr>
            <a:r>
              <a:rPr lang="en-CA" sz="1600" dirty="0" smtClean="0"/>
              <a:t>female( pat).</a:t>
            </a:r>
          </a:p>
          <a:p>
            <a:pPr>
              <a:buNone/>
            </a:pPr>
            <a:r>
              <a:rPr lang="en-CA" sz="1600" dirty="0" smtClean="0"/>
              <a:t>male( </a:t>
            </a:r>
            <a:r>
              <a:rPr lang="en-CA" sz="1600" dirty="0" err="1" smtClean="0"/>
              <a:t>jim</a:t>
            </a:r>
            <a:r>
              <a:rPr lang="en-CA" sz="1600" dirty="0" smtClean="0"/>
              <a:t>).</a:t>
            </a:r>
          </a:p>
          <a:p>
            <a:endParaRPr lang="en-CA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19800" y="213360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15200" y="22098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0" y="4572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jim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37338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ann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91400" y="3733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2895600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001000" y="289560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liz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6477000" y="2514600"/>
            <a:ext cx="5334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11" idx="2"/>
          </p:cNvCxnSpPr>
          <p:nvPr/>
        </p:nvCxnSpPr>
        <p:spPr bwMode="auto">
          <a:xfrm flipH="1">
            <a:off x="6553200" y="3264932"/>
            <a:ext cx="665694" cy="5450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315200" y="3276600"/>
            <a:ext cx="4572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7" idx="2"/>
          </p:cNvCxnSpPr>
          <p:nvPr/>
        </p:nvCxnSpPr>
        <p:spPr bwMode="auto">
          <a:xfrm flipH="1">
            <a:off x="7315200" y="2579132"/>
            <a:ext cx="284694" cy="3926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7620000" y="2514600"/>
            <a:ext cx="5334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7162800" y="4191000"/>
            <a:ext cx="3810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CA" sz="1200" dirty="0" smtClean="0"/>
              <a:t>offspring( Y, X)  :-     % Y is an offspring of X if</a:t>
            </a:r>
          </a:p>
          <a:p>
            <a:pPr>
              <a:buNone/>
            </a:pPr>
            <a:r>
              <a:rPr lang="en-CA" sz="1200" dirty="0" smtClean="0"/>
              <a:t>   parent( X, Y).        % X is a parent of Y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sz="1200" dirty="0" smtClean="0"/>
              <a:t>mother( X, Y)  :-        % X is the mother of Y if</a:t>
            </a:r>
          </a:p>
          <a:p>
            <a:pPr>
              <a:buNone/>
            </a:pPr>
            <a:r>
              <a:rPr lang="en-CA" sz="1200" dirty="0" smtClean="0"/>
              <a:t>   parent( X, Y),        % X is a parent of Y and</a:t>
            </a:r>
          </a:p>
          <a:p>
            <a:pPr>
              <a:buNone/>
            </a:pPr>
            <a:r>
              <a:rPr lang="en-CA" sz="1200" dirty="0" smtClean="0"/>
              <a:t>   female( X).           % X is female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sz="1200" dirty="0" smtClean="0"/>
              <a:t>grandparent( X, Z)  :-   % X is a grandparent of Z if</a:t>
            </a:r>
          </a:p>
          <a:p>
            <a:pPr>
              <a:buNone/>
            </a:pPr>
            <a:r>
              <a:rPr lang="en-CA" sz="1200" dirty="0" smtClean="0"/>
              <a:t>   parent( X, Y),        % X is a parent of Y and</a:t>
            </a:r>
          </a:p>
          <a:p>
            <a:pPr>
              <a:buNone/>
            </a:pPr>
            <a:r>
              <a:rPr lang="en-CA" sz="1200" dirty="0" smtClean="0"/>
              <a:t>   parent( Y, Z).        % Y is a parent of Z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sz="1200" dirty="0" smtClean="0"/>
              <a:t>sister( X, Y)  :-        % X is a sister of Y if</a:t>
            </a:r>
          </a:p>
          <a:p>
            <a:pPr>
              <a:buNone/>
            </a:pPr>
            <a:r>
              <a:rPr lang="en-CA" sz="1200" dirty="0" smtClean="0"/>
              <a:t>   parent( Z, X),</a:t>
            </a:r>
          </a:p>
          <a:p>
            <a:pPr>
              <a:buNone/>
            </a:pPr>
            <a:r>
              <a:rPr lang="en-CA" sz="1200" dirty="0" smtClean="0"/>
              <a:t>   parent( Z, Y),        % X and Y have the same parent and</a:t>
            </a:r>
          </a:p>
          <a:p>
            <a:pPr>
              <a:buNone/>
            </a:pPr>
            <a:r>
              <a:rPr lang="en-CA" sz="1200" dirty="0" smtClean="0"/>
              <a:t>   female( X),           % X is female and</a:t>
            </a:r>
          </a:p>
          <a:p>
            <a:pPr>
              <a:buNone/>
            </a:pPr>
            <a:r>
              <a:rPr lang="en-CA" sz="1200" dirty="0" smtClean="0"/>
              <a:t>   different( X, Y).     % X and Y are different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sz="1200" dirty="0" smtClean="0"/>
              <a:t>predecessor( X, Z)  :-   % Rule </a:t>
            </a:r>
            <a:r>
              <a:rPr lang="en-CA" sz="1200" dirty="0" err="1" smtClean="0"/>
              <a:t>prl</a:t>
            </a:r>
            <a:r>
              <a:rPr lang="en-CA" sz="1200" dirty="0" smtClean="0"/>
              <a:t>: X is a predecessor of Z</a:t>
            </a:r>
          </a:p>
          <a:p>
            <a:pPr>
              <a:buNone/>
            </a:pPr>
            <a:r>
              <a:rPr lang="en-CA" sz="1200" dirty="0" smtClean="0"/>
              <a:t>   parent( X, Z).</a:t>
            </a:r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sz="1200" dirty="0" smtClean="0"/>
              <a:t>predecessor( X, Z)  :-   % Rule pr2: X is a predecessor of Z</a:t>
            </a:r>
          </a:p>
          <a:p>
            <a:pPr>
              <a:buNone/>
            </a:pPr>
            <a:r>
              <a:rPr lang="en-CA" sz="1200" dirty="0" smtClean="0"/>
              <a:t>   parent( X, Y),</a:t>
            </a:r>
          </a:p>
          <a:p>
            <a:pPr>
              <a:buNone/>
            </a:pPr>
            <a:r>
              <a:rPr lang="en-CA" sz="1200" dirty="0" smtClean="0"/>
              <a:t>   predecessor( Y, Z).</a:t>
            </a:r>
            <a:endParaRPr lang="en-US" sz="1200" dirty="0" smtClean="0"/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Prolog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525963"/>
          </a:xfrm>
          <a:noFill/>
          <a:ln/>
        </p:spPr>
        <p:txBody>
          <a:bodyPr/>
          <a:lstStyle/>
          <a:p>
            <a:r>
              <a:rPr lang="en-US" sz="1800" dirty="0"/>
              <a:t>Note that we can understand each program predicate at a high level</a:t>
            </a:r>
          </a:p>
          <a:p>
            <a:pPr lvl="1"/>
            <a:r>
              <a:rPr lang="en-US" sz="1600" dirty="0"/>
              <a:t>“what to” programming</a:t>
            </a:r>
          </a:p>
          <a:p>
            <a:pPr lvl="1"/>
            <a:r>
              <a:rPr lang="en-US" sz="1600" dirty="0"/>
              <a:t>almost like talking directly in English</a:t>
            </a:r>
          </a:p>
          <a:p>
            <a:pPr lvl="1"/>
            <a:r>
              <a:rPr lang="en-US" sz="1600" dirty="0"/>
              <a:t>this is called “declarative programming”</a:t>
            </a:r>
          </a:p>
          <a:p>
            <a:pPr lvl="1"/>
            <a:endParaRPr lang="en-US" sz="1600" dirty="0"/>
          </a:p>
          <a:p>
            <a:r>
              <a:rPr lang="en-US" sz="1800" dirty="0"/>
              <a:t>Can also understand program in terms of goals to solve, and the order in which to solve them</a:t>
            </a:r>
          </a:p>
          <a:p>
            <a:pPr lvl="1"/>
            <a:r>
              <a:rPr lang="en-US" sz="1600" dirty="0"/>
              <a:t>“how to” </a:t>
            </a:r>
            <a:r>
              <a:rPr lang="en-US" sz="1600" dirty="0" smtClean="0"/>
              <a:t>programming</a:t>
            </a:r>
          </a:p>
          <a:p>
            <a:pPr lvl="1"/>
            <a:r>
              <a:rPr lang="en-US" sz="1600" dirty="0" smtClean="0"/>
              <a:t>like conventional programming in Java</a:t>
            </a:r>
            <a:endParaRPr lang="en-US" sz="1600" dirty="0"/>
          </a:p>
          <a:p>
            <a:pPr lvl="1"/>
            <a:r>
              <a:rPr lang="en-US" sz="1600" dirty="0"/>
              <a:t>called “procedural programming”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Recommended to split large predicates into multiple lines</a:t>
            </a:r>
          </a:p>
          <a:p>
            <a:pPr lvl="1"/>
            <a:r>
              <a:rPr lang="en-US" sz="1600" dirty="0"/>
              <a:t>makes program more readable &amp; modifiable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use meaningful names for predicates, constants, variables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Put all predicate clauses together in a single file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dirty="0"/>
              <a:t>Systems available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dirty="0" smtClean="0"/>
              <a:t>Linux, </a:t>
            </a:r>
            <a:r>
              <a:rPr lang="en-US" dirty="0"/>
              <a:t>Windows:  </a:t>
            </a:r>
            <a:r>
              <a:rPr lang="en-US" dirty="0" err="1"/>
              <a:t>Sicstus</a:t>
            </a:r>
            <a:r>
              <a:rPr lang="en-US" dirty="0"/>
              <a:t> Prolog </a:t>
            </a:r>
            <a:r>
              <a:rPr lang="en-US" dirty="0" smtClean="0"/>
              <a:t>4.2  	/</a:t>
            </a:r>
            <a:r>
              <a:rPr lang="en-US" dirty="0" err="1" smtClean="0"/>
              <a:t>usr</a:t>
            </a:r>
            <a:r>
              <a:rPr lang="en-US" dirty="0" smtClean="0"/>
              <a:t>/local/bin/</a:t>
            </a:r>
            <a:r>
              <a:rPr lang="en-US" dirty="0" err="1" smtClean="0"/>
              <a:t>sicstus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If you find </a:t>
            </a:r>
            <a:r>
              <a:rPr lang="en-US" dirty="0" smtClean="0"/>
              <a:t>another </a:t>
            </a:r>
            <a:r>
              <a:rPr lang="en-US" dirty="0"/>
              <a:t>system </a:t>
            </a: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. SWI Prolog), feel </a:t>
            </a:r>
            <a:r>
              <a:rPr lang="en-US" dirty="0"/>
              <a:t>free to use it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dirty="0" smtClean="0"/>
              <a:t>BUT... Beware of incompatibility of libraries, I/O, ...</a:t>
            </a:r>
          </a:p>
          <a:p>
            <a:pPr lvl="1"/>
            <a:r>
              <a:rPr lang="en-US" dirty="0" smtClean="0"/>
              <a:t>you </a:t>
            </a:r>
            <a:r>
              <a:rPr lang="en-US" u="sng" dirty="0" smtClean="0"/>
              <a:t>must</a:t>
            </a:r>
            <a:r>
              <a:rPr lang="en-US" dirty="0" smtClean="0"/>
              <a:t> port your assignments to </a:t>
            </a:r>
            <a:r>
              <a:rPr lang="en-US" dirty="0" err="1" smtClean="0"/>
              <a:t>Sicstus</a:t>
            </a:r>
            <a:r>
              <a:rPr lang="en-US" dirty="0" smtClean="0"/>
              <a:t>, and have it run on Sandcastle before submitting it</a:t>
            </a:r>
          </a:p>
          <a:p>
            <a:pPr lvl="1"/>
            <a:r>
              <a:rPr lang="en-US" dirty="0" smtClean="0"/>
              <a:t>if marker cannot run </a:t>
            </a:r>
            <a:r>
              <a:rPr lang="en-US" dirty="0"/>
              <a:t>your code on </a:t>
            </a:r>
            <a:r>
              <a:rPr lang="en-US" dirty="0" smtClean="0"/>
              <a:t>sandcastle, then it won’t be marked!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/>
              <a:t>Prolog: brief history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dirty="0"/>
              <a:t>born in the mid-70’s in Marseilles, France</a:t>
            </a:r>
          </a:p>
          <a:p>
            <a:pPr lvl="1"/>
            <a:r>
              <a:rPr lang="en-US" dirty="0"/>
              <a:t>researchers in Edinburgh </a:t>
            </a:r>
            <a:r>
              <a:rPr lang="en-US" dirty="0" smtClean="0"/>
              <a:t>made </a:t>
            </a:r>
            <a:r>
              <a:rPr lang="en-US" dirty="0"/>
              <a:t>it into a comprehensive </a:t>
            </a:r>
            <a:r>
              <a:rPr lang="en-US" dirty="0" smtClean="0"/>
              <a:t>language: </a:t>
            </a:r>
            <a:r>
              <a:rPr lang="en-US" dirty="0"/>
              <a:t>“Edinburgh syntax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r>
              <a:rPr lang="en-US" dirty="0"/>
              <a:t>derived from research in automatic theorem proving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Adopted by Japanese 5th Generation Computer Technology </a:t>
            </a:r>
            <a:r>
              <a:rPr lang="en-US" dirty="0" smtClean="0"/>
              <a:t>initiative in 1980’s</a:t>
            </a:r>
          </a:p>
          <a:p>
            <a:endParaRPr lang="en-US" dirty="0"/>
          </a:p>
          <a:p>
            <a:r>
              <a:rPr lang="en-US" dirty="0"/>
              <a:t>Wide acceptance from AI community</a:t>
            </a:r>
          </a:p>
          <a:p>
            <a:pPr lvl="1"/>
            <a:r>
              <a:rPr lang="en-US" dirty="0"/>
              <a:t>Lisp is a competitor; however, Lisp is </a:t>
            </a:r>
            <a:r>
              <a:rPr lang="en-US" dirty="0" smtClean="0"/>
              <a:t>lower-level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High-level: foundation in logic permits “declarative programming”</a:t>
            </a:r>
          </a:p>
          <a:p>
            <a:pPr lvl="1"/>
            <a:r>
              <a:rPr lang="en-US" dirty="0" smtClean="0"/>
              <a:t>user specifies what to compute at a high level.</a:t>
            </a:r>
          </a:p>
          <a:p>
            <a:pPr lvl="1"/>
            <a:r>
              <a:rPr lang="en-US" dirty="0" smtClean="0"/>
              <a:t>Prolog interpreter searches for (computes) a solution</a:t>
            </a:r>
          </a:p>
          <a:p>
            <a:pPr lvl="1"/>
            <a:r>
              <a:rPr lang="en-US" dirty="0" smtClean="0"/>
              <a:t>can write powerful applications in much less code than in C</a:t>
            </a:r>
          </a:p>
          <a:p>
            <a:pPr lvl="1"/>
            <a:endParaRPr lang="en-US" dirty="0"/>
          </a:p>
          <a:p>
            <a:r>
              <a:rPr lang="en-US" dirty="0" smtClean="0"/>
              <a:t>Symbolic: program code can be treated as data</a:t>
            </a:r>
          </a:p>
          <a:p>
            <a:pPr lvl="1"/>
            <a:r>
              <a:rPr lang="en-US" dirty="0" smtClean="0"/>
              <a:t>self-modifying programs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great for... </a:t>
            </a:r>
          </a:p>
          <a:p>
            <a:pPr lvl="1"/>
            <a:r>
              <a:rPr lang="en-US" dirty="0" smtClean="0"/>
              <a:t>artificial intelligence apps: Expert systems, planning, reasoning,...</a:t>
            </a:r>
          </a:p>
          <a:p>
            <a:pPr lvl="1"/>
            <a:r>
              <a:rPr lang="en-US" dirty="0" smtClean="0"/>
              <a:t>natural language processing</a:t>
            </a:r>
          </a:p>
          <a:p>
            <a:pPr lvl="1"/>
            <a:r>
              <a:rPr lang="en-US" dirty="0" smtClean="0"/>
              <a:t>fast prototyping: systems programming, programming languages</a:t>
            </a:r>
          </a:p>
          <a:p>
            <a:pPr lvl="1"/>
            <a:r>
              <a:rPr lang="en-US" dirty="0" smtClean="0"/>
              <a:t>parallelism</a:t>
            </a:r>
          </a:p>
          <a:p>
            <a:endParaRPr lang="en-US" dirty="0" smtClean="0"/>
          </a:p>
          <a:p>
            <a:r>
              <a:rPr lang="en-US" dirty="0" smtClean="0"/>
              <a:t>Implementation characteristics: </a:t>
            </a:r>
          </a:p>
          <a:p>
            <a:pPr lvl="1"/>
            <a:r>
              <a:rPr lang="en-US" dirty="0" smtClean="0"/>
              <a:t>Prolog is usually interpreted </a:t>
            </a:r>
            <a:r>
              <a:rPr lang="en-US" sz="2400" dirty="0"/>
              <a:t>→</a:t>
            </a:r>
            <a:r>
              <a:rPr lang="en-US" dirty="0" smtClean="0"/>
              <a:t> slow!</a:t>
            </a:r>
          </a:p>
          <a:p>
            <a:pPr lvl="1"/>
            <a:r>
              <a:rPr lang="en-US" dirty="0" smtClean="0"/>
              <a:t>compilers exist; Prolog performance acceptable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 dirty="0"/>
              <a:t>Starting </a:t>
            </a:r>
            <a:r>
              <a:rPr lang="en-US" dirty="0" smtClean="0"/>
              <a:t>Prolog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  <a:noFill/>
          <a:ln/>
        </p:spPr>
        <p:txBody>
          <a:bodyPr>
            <a:normAutofit fontScale="70000" lnSpcReduction="20000"/>
          </a:bodyPr>
          <a:lstStyle/>
          <a:p>
            <a:pPr marL="343414" indent="-343414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your programs into a text file. </a:t>
            </a:r>
            <a:endParaRPr lang="en-US" dirty="0" smtClean="0"/>
          </a:p>
          <a:p>
            <a:pPr lvl="1"/>
            <a:r>
              <a:rPr lang="en-US" dirty="0" smtClean="0"/>
              <a:t>Helpful </a:t>
            </a:r>
            <a:r>
              <a:rPr lang="en-US" dirty="0"/>
              <a:t>to use </a:t>
            </a:r>
            <a:r>
              <a:rPr lang="en-US" dirty="0" smtClean="0"/>
              <a:t>“.pl” or “. </a:t>
            </a:r>
            <a:r>
              <a:rPr lang="en-US" dirty="0"/>
              <a:t>pro” as your Prolog code </a:t>
            </a:r>
            <a:r>
              <a:rPr lang="en-US" dirty="0" smtClean="0"/>
              <a:t>extension</a:t>
            </a:r>
          </a:p>
          <a:p>
            <a:pPr lvl="1"/>
            <a:r>
              <a:rPr lang="en-US" dirty="0" smtClean="0"/>
              <a:t>beware: “.pl” also used for Perl!</a:t>
            </a:r>
          </a:p>
          <a:p>
            <a:pPr lvl="1"/>
            <a:endParaRPr lang="en-US" dirty="0"/>
          </a:p>
          <a:p>
            <a:pPr marL="343414" indent="-343414">
              <a:buFont typeface="+mj-lt"/>
              <a:buAutoNum type="arabicPeriod"/>
            </a:pPr>
            <a:r>
              <a:rPr lang="en-US" dirty="0" smtClean="0"/>
              <a:t>Unix prompt: “</a:t>
            </a:r>
            <a:r>
              <a:rPr lang="en-US" dirty="0" err="1" smtClean="0"/>
              <a:t>sicstus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get the prompt:  |  ?-</a:t>
            </a:r>
          </a:p>
          <a:p>
            <a:pPr lvl="1"/>
            <a:r>
              <a:rPr lang="en-US" dirty="0"/>
              <a:t>Prolog interpreter is awaiting your </a:t>
            </a:r>
            <a:r>
              <a:rPr lang="en-US" dirty="0" smtClean="0"/>
              <a:t>commands</a:t>
            </a:r>
          </a:p>
          <a:p>
            <a:pPr lvl="1"/>
            <a:endParaRPr lang="en-US" dirty="0"/>
          </a:p>
          <a:p>
            <a:pPr marL="343414" indent="-343414">
              <a:buFont typeface="+mj-lt"/>
              <a:buAutoNum type="arabicPeriod"/>
            </a:pPr>
            <a:r>
              <a:rPr lang="en-US" dirty="0" smtClean="0"/>
              <a:t>When in </a:t>
            </a:r>
            <a:r>
              <a:rPr lang="en-US" dirty="0" err="1" smtClean="0"/>
              <a:t>Sicstus</a:t>
            </a:r>
            <a:r>
              <a:rPr lang="en-US" dirty="0" smtClean="0"/>
              <a:t>, load </a:t>
            </a:r>
            <a:r>
              <a:rPr lang="en-US" dirty="0"/>
              <a:t>your </a:t>
            </a:r>
            <a:r>
              <a:rPr lang="en-US" dirty="0" smtClean="0"/>
              <a:t>file:</a:t>
            </a:r>
            <a:endParaRPr lang="en-US" dirty="0"/>
          </a:p>
          <a:p>
            <a:pPr lvl="1">
              <a:buFontTx/>
              <a:buNone/>
            </a:pPr>
            <a:r>
              <a:rPr lang="en-US" sz="2000" dirty="0"/>
              <a:t>			?-  consult(‘myfile.pro’). </a:t>
            </a:r>
            <a:endParaRPr lang="en-US" sz="2000" dirty="0" smtClean="0"/>
          </a:p>
          <a:p>
            <a:pPr lvl="1">
              <a:buFontTx/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lvl="1">
              <a:buNone/>
            </a:pPr>
            <a:r>
              <a:rPr lang="en-US" dirty="0" smtClean="0"/>
              <a:t>1</a:t>
            </a:r>
            <a:r>
              <a:rPr lang="en-US" dirty="0"/>
              <a:t>.  no blank between consult and “(“</a:t>
            </a:r>
          </a:p>
          <a:p>
            <a:pPr lvl="1">
              <a:buFontTx/>
              <a:buNone/>
            </a:pPr>
            <a:r>
              <a:rPr lang="en-US" dirty="0" smtClean="0"/>
              <a:t>2</a:t>
            </a:r>
            <a:r>
              <a:rPr lang="en-US" dirty="0"/>
              <a:t>.  the period at end of line (ends every Prolog statement)</a:t>
            </a:r>
          </a:p>
          <a:p>
            <a:pPr lvl="1">
              <a:buFontTx/>
              <a:buNone/>
            </a:pPr>
            <a:r>
              <a:rPr lang="en-US" dirty="0" smtClean="0"/>
              <a:t>3</a:t>
            </a:r>
            <a:r>
              <a:rPr lang="en-US" dirty="0"/>
              <a:t>. Single quotes around filename required if it uses an </a:t>
            </a:r>
            <a:r>
              <a:rPr lang="en-US" dirty="0" smtClean="0"/>
              <a:t>extension. But can leave out “pro” and “pl” extensions.</a:t>
            </a:r>
          </a:p>
          <a:p>
            <a:pPr lvl="1">
              <a:buFontTx/>
              <a:buNone/>
            </a:pPr>
            <a:endParaRPr lang="en-US" dirty="0"/>
          </a:p>
          <a:p>
            <a:r>
              <a:rPr lang="en-US" dirty="0"/>
              <a:t>If you edit “myfile.pro” in another window, and want to re-load it, then type:   </a:t>
            </a:r>
            <a:r>
              <a:rPr lang="en-US" dirty="0" err="1"/>
              <a:t>reconsult</a:t>
            </a:r>
            <a:r>
              <a:rPr lang="en-US" dirty="0"/>
              <a:t>(‘myfile.pro’).</a:t>
            </a:r>
          </a:p>
          <a:p>
            <a:pPr lvl="1"/>
            <a:r>
              <a:rPr lang="en-US" dirty="0"/>
              <a:t>this will replace existing program code with the reloaded code</a:t>
            </a:r>
          </a:p>
          <a:p>
            <a:r>
              <a:rPr lang="en-US" dirty="0"/>
              <a:t>abbreviations:   ?-   consult(‘file’).   </a:t>
            </a:r>
            <a:r>
              <a:rPr lang="en-US" dirty="0" smtClean="0"/>
              <a:t>↔   </a:t>
            </a:r>
            <a:r>
              <a:rPr lang="en-US" dirty="0"/>
              <a:t>?- [‘file’].</a:t>
            </a:r>
          </a:p>
          <a:p>
            <a:pPr>
              <a:buFontTx/>
              <a:buNone/>
            </a:pPr>
            <a:r>
              <a:rPr lang="en-US" dirty="0"/>
              <a:t>                                ?-  </a:t>
            </a:r>
            <a:r>
              <a:rPr lang="en-US" dirty="0" err="1"/>
              <a:t>reconsult</a:t>
            </a:r>
            <a:r>
              <a:rPr lang="en-US" dirty="0"/>
              <a:t>(‘file’).  </a:t>
            </a:r>
            <a:r>
              <a:rPr lang="en-US" dirty="0" smtClean="0"/>
              <a:t>↔   </a:t>
            </a:r>
            <a:r>
              <a:rPr lang="en-US" dirty="0"/>
              <a:t>?- [-’file’].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COSC 2P93 Prolog: Intro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Prolog</a:t>
            </a: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exit, type:         ?-    halt.         (or CTRL D)</a:t>
            </a:r>
          </a:p>
          <a:p>
            <a:r>
              <a:rPr lang="en-US" dirty="0" smtClean="0"/>
              <a:t>Between loading and exiting, you run your program. Consider the following Prolog program: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/*  my date program  */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jane</a:t>
            </a:r>
            <a:r>
              <a:rPr lang="en-US" dirty="0" smtClean="0"/>
              <a:t>, sushi).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jane</a:t>
            </a:r>
            <a:r>
              <a:rPr lang="en-US" dirty="0" smtClean="0"/>
              <a:t>, salad).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jane</a:t>
            </a:r>
            <a:r>
              <a:rPr lang="en-US" dirty="0" smtClean="0"/>
              <a:t>, lobster).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mary</a:t>
            </a:r>
            <a:r>
              <a:rPr lang="en-US" dirty="0" smtClean="0"/>
              <a:t>, haggis).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steve</a:t>
            </a:r>
            <a:r>
              <a:rPr lang="en-US" dirty="0" smtClean="0"/>
              <a:t>, </a:t>
            </a:r>
            <a:r>
              <a:rPr lang="en-US" dirty="0" err="1" smtClean="0"/>
              <a:t>bbq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steve</a:t>
            </a:r>
            <a:r>
              <a:rPr lang="en-US" dirty="0" smtClean="0"/>
              <a:t>, lobster).</a:t>
            </a:r>
          </a:p>
          <a:p>
            <a:pPr>
              <a:buNone/>
            </a:pPr>
            <a:r>
              <a:rPr lang="en-US" dirty="0" smtClean="0"/>
              <a:t>likes(</a:t>
            </a:r>
            <a:r>
              <a:rPr lang="en-US" dirty="0" err="1" smtClean="0"/>
              <a:t>steve</a:t>
            </a:r>
            <a:r>
              <a:rPr lang="en-US" dirty="0" smtClean="0"/>
              <a:t>, sushi).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good_date</a:t>
            </a:r>
            <a:r>
              <a:rPr lang="en-US" dirty="0" smtClean="0"/>
              <a:t>(Guy, Gal) :-  likes(Guy, Food), likes(Gal, Food).</a:t>
            </a:r>
            <a:endParaRPr lang="en-US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2209800"/>
            <a:ext cx="6778515" cy="35753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60864" y="5946676"/>
            <a:ext cx="4777289" cy="3669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24" tIns="44517" rIns="90624" bIns="44517">
            <a:spAutoFit/>
          </a:bodyPr>
          <a:lstStyle/>
          <a:p>
            <a:pPr>
              <a:buFontTx/>
              <a:buChar char="•"/>
            </a:pPr>
            <a:r>
              <a:rPr lang="en-US"/>
              <a:t> Assume this code is put in the file:  date.pro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/>
              <a:t>Prolog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5105400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en-US" dirty="0"/>
              <a:t>there are two subroutines or </a:t>
            </a:r>
            <a:r>
              <a:rPr lang="en-US" u="sng" dirty="0"/>
              <a:t>predicates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good_date</a:t>
            </a:r>
            <a:r>
              <a:rPr lang="en-US" dirty="0"/>
              <a:t>/2</a:t>
            </a:r>
          </a:p>
          <a:p>
            <a:pPr lvl="1"/>
            <a:r>
              <a:rPr lang="en-US" dirty="0"/>
              <a:t>likes/2</a:t>
            </a:r>
          </a:p>
          <a:p>
            <a:r>
              <a:rPr lang="en-US" dirty="0"/>
              <a:t>predicates defined by: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b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a predicate is composed of one or more Prolog statements or </a:t>
            </a:r>
            <a:r>
              <a:rPr lang="en-US" u="sng" dirty="0" smtClean="0"/>
              <a:t>clauses</a:t>
            </a:r>
          </a:p>
          <a:p>
            <a:endParaRPr lang="en-US" dirty="0"/>
          </a:p>
          <a:p>
            <a:r>
              <a:rPr lang="en-US" dirty="0"/>
              <a:t>there are 3 kinds of Prolog clauses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1"/>
            <a:r>
              <a:rPr lang="en-US" dirty="0"/>
              <a:t>1. </a:t>
            </a:r>
          </a:p>
          <a:p>
            <a:pPr lvl="1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Prolog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pPr lvl="1"/>
            <a:r>
              <a:rPr lang="en-US" sz="2400" dirty="0" smtClean="0"/>
              <a:t>3.</a:t>
            </a:r>
            <a:endParaRPr lang="en-US" sz="24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/>
          </a:bodyPr>
          <a:lstStyle/>
          <a:p>
            <a:r>
              <a:rPr lang="en-US"/>
              <a:t>Prolog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229600" cy="4525963"/>
          </a:xfrm>
          <a:noFill/>
          <a:ln/>
        </p:spPr>
        <p:txBody>
          <a:bodyPr/>
          <a:lstStyle/>
          <a:p>
            <a:r>
              <a:rPr lang="en-US" sz="2000" dirty="0"/>
              <a:t>A predicate can have a mixture of facts and rules.</a:t>
            </a:r>
          </a:p>
          <a:p>
            <a:r>
              <a:rPr lang="en-US" sz="2000" dirty="0"/>
              <a:t>consider this fact from likes:</a:t>
            </a:r>
            <a:r>
              <a:rPr lang="en-US" dirty="0"/>
              <a:t>	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          likes(</a:t>
            </a:r>
            <a:r>
              <a:rPr lang="en-US" dirty="0" err="1"/>
              <a:t>jane</a:t>
            </a:r>
            <a:r>
              <a:rPr lang="en-US" dirty="0"/>
              <a:t>, salad).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122334" y="4909705"/>
            <a:ext cx="184406" cy="922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66089" y="4725214"/>
            <a:ext cx="6150421" cy="36690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624" tIns="44517" rIns="90624" bIns="44517">
            <a:spAutoFit/>
          </a:bodyPr>
          <a:lstStyle/>
          <a:p>
            <a:pPr>
              <a:spcBef>
                <a:spcPct val="30000"/>
              </a:spcBef>
            </a:pPr>
            <a:r>
              <a:rPr lang="en-US"/>
              <a:t>good_date(Guy, Gal) :-  likes(Guy, Food), likes(Gal, Food).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COSC 2P93 Prolog: Intro</a:t>
            </a:r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1565</Words>
  <Application>Microsoft Office PowerPoint</Application>
  <PresentationFormat>On-screen Show (4:3)</PresentationFormat>
  <Paragraphs>310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Stream</vt:lpstr>
      <vt:lpstr>COSC 2P93 Logic Programming </vt:lpstr>
      <vt:lpstr>Systems available</vt:lpstr>
      <vt:lpstr>Prolog: brief history</vt:lpstr>
      <vt:lpstr>Main Characteristics</vt:lpstr>
      <vt:lpstr>Starting Prolog</vt:lpstr>
      <vt:lpstr>Prolog</vt:lpstr>
      <vt:lpstr>Prolog</vt:lpstr>
      <vt:lpstr>Prolog</vt:lpstr>
      <vt:lpstr>Prolog</vt:lpstr>
      <vt:lpstr>Prolog execution</vt:lpstr>
      <vt:lpstr>Prolog</vt:lpstr>
      <vt:lpstr>Prolog</vt:lpstr>
      <vt:lpstr>Prolog</vt:lpstr>
      <vt:lpstr>Prolog interpreter</vt:lpstr>
      <vt:lpstr>Backtracking</vt:lpstr>
      <vt:lpstr>Some comments</vt:lpstr>
      <vt:lpstr>Another example: family</vt:lpstr>
      <vt:lpstr>Family (cont.)</vt:lpstr>
      <vt:lpstr>Prolog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Brian Ross</dc:creator>
  <cp:lastModifiedBy>Brian Ross</cp:lastModifiedBy>
  <cp:revision>21</cp:revision>
  <dcterms:created xsi:type="dcterms:W3CDTF">2012-12-20T17:01:37Z</dcterms:created>
  <dcterms:modified xsi:type="dcterms:W3CDTF">2013-01-02T19:44:35Z</dcterms:modified>
</cp:coreProperties>
</file>