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3" r:id="rId29"/>
    <p:sldId id="284" r:id="rId30"/>
  </p:sldIdLst>
  <p:sldSz cx="9131300" cy="6845300"/>
  <p:notesSz cx="6858000" cy="9144000"/>
  <p:kinsoku lang="ja-JP" invalStChars="" invalEndChars="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68" y="-96"/>
      </p:cViewPr>
      <p:guideLst>
        <p:guide orient="horz" pos="2156"/>
        <p:guide pos="28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58800" y="2873375"/>
            <a:ext cx="4560888" cy="3414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555625" y="2873375"/>
            <a:ext cx="4554538" cy="3414713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FB2A-AD6E-4447-B895-4361944DF936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6574" y="6239998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2" rIns="91213" bIns="4560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 defTabSz="91209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44098" y="6236829"/>
            <a:ext cx="2130637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2" rIns="91213" bIns="456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 defTabSz="91209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fld id="{20D94431-13D8-4A66-90B7-A80DC097BC8C}" type="slidenum">
              <a:rPr lang="en-US" b="0">
                <a:solidFill>
                  <a:srgbClr val="FFFFFF"/>
                </a:solidFill>
              </a:rPr>
              <a:pPr defTabSz="912095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b="0" dirty="0">
              <a:solidFill>
                <a:srgbClr val="FFFFFF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" y="0"/>
            <a:ext cx="9128129" cy="6837378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19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09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09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09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09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  <p:sp>
            <p:nvSpPr>
              <p:cNvPr id="819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095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b="0">
                  <a:solidFill>
                    <a:srgbClr val="FFFFFF"/>
                  </a:solidFill>
                  <a:latin typeface="Helvetica"/>
                </a:endParaRPr>
              </a:p>
            </p:txBody>
          </p:sp>
        </p:grpSp>
        <p:sp>
          <p:nvSpPr>
            <p:cNvPr id="819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095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  <p:sp>
          <p:nvSpPr>
            <p:cNvPr id="8193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2095"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b="0">
                <a:solidFill>
                  <a:srgbClr val="FFFFFF"/>
                </a:solidFill>
                <a:latin typeface="Helvetica"/>
              </a:endParaRPr>
            </a:p>
          </p:txBody>
        </p:sp>
      </p:grpSp>
      <p:sp>
        <p:nvSpPr>
          <p:cNvPr id="819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67663" y="188563"/>
            <a:ext cx="8218170" cy="1006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2" rIns="91213" bIns="456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9861" y="6236829"/>
            <a:ext cx="2891578" cy="47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2" rIns="91213" bIns="45602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 defTabSz="912095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smtClean="0">
                <a:solidFill>
                  <a:srgbClr val="FFFFFF"/>
                </a:solidFill>
              </a:rPr>
              <a:t>COSC 2P93 Prolog: Lisp</a:t>
            </a:r>
            <a:endParaRPr lang="en-US" b="0" dirty="0">
              <a:solidFill>
                <a:srgbClr val="FFFFFF"/>
              </a:solidFill>
            </a:endParaRPr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565" y="1597246"/>
            <a:ext cx="8218170" cy="451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3" tIns="45602" rIns="91213" bIns="456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5pPr>
      <a:lvl6pPr marL="456048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6pPr>
      <a:lvl7pPr marL="912095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7pPr>
      <a:lvl8pPr marL="1368143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8pPr>
      <a:lvl9pPr marL="1824193" algn="ctr" rtl="0" fontAlgn="base">
        <a:spcBef>
          <a:spcPct val="0"/>
        </a:spcBef>
        <a:spcAft>
          <a:spcPct val="0"/>
        </a:spcAft>
        <a:defRPr sz="3200" b="1">
          <a:solidFill>
            <a:schemeClr val="hlink"/>
          </a:solidFill>
          <a:effectLst>
            <a:outerShdw blurRad="38100" dist="38100" dir="2700000" algn="tl">
              <a:srgbClr val="000000"/>
            </a:outerShdw>
          </a:effectLst>
          <a:latin typeface="Helvetica" pitchFamily="34" charset="0"/>
        </a:defRPr>
      </a:lvl9pPr>
    </p:titleStyle>
    <p:bodyStyle>
      <a:lvl1pPr marL="342035" indent="-342035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078" indent="-285032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0121" indent="-228021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6167" indent="-228021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2217" indent="-228021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08264" indent="-228021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4313" indent="-228021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0361" indent="-228021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76408" indent="-228021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048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095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143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193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240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288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334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8384" algn="l" defTabSz="9120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isp.org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Lisp: a history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298450" y="1441450"/>
            <a:ext cx="8458200" cy="4724400"/>
          </a:xfrm>
          <a:noFill/>
          <a:ln/>
        </p:spPr>
        <p:txBody>
          <a:bodyPr/>
          <a:lstStyle/>
          <a:p>
            <a:r>
              <a:rPr lang="en-US" sz="2000" dirty="0"/>
              <a:t>Developed by John McCarthy in the 1950’s.</a:t>
            </a:r>
          </a:p>
          <a:p>
            <a:r>
              <a:rPr lang="en-US" sz="2000" dirty="0"/>
              <a:t>Only Fortran has higher “seniority”</a:t>
            </a:r>
          </a:p>
          <a:p>
            <a:r>
              <a:rPr lang="en-US" sz="2000" dirty="0"/>
              <a:t>LISP: </a:t>
            </a:r>
            <a:r>
              <a:rPr lang="en-US" sz="2000" u="sng" dirty="0"/>
              <a:t>Lis</a:t>
            </a:r>
            <a:r>
              <a:rPr lang="en-US" sz="2000" dirty="0"/>
              <a:t>t </a:t>
            </a:r>
            <a:r>
              <a:rPr lang="en-US" sz="2000" u="sng" dirty="0"/>
              <a:t>P</a:t>
            </a:r>
            <a:r>
              <a:rPr lang="en-US" sz="2000" dirty="0"/>
              <a:t>rocessing language</a:t>
            </a:r>
          </a:p>
          <a:p>
            <a:pPr lvl="1"/>
            <a:r>
              <a:rPr lang="en-US" sz="1800" dirty="0"/>
              <a:t> (</a:t>
            </a:r>
            <a:r>
              <a:rPr lang="en-US" sz="1800" dirty="0" err="1"/>
              <a:t>i</a:t>
            </a:r>
            <a:r>
              <a:rPr lang="en-US" sz="1800" dirty="0"/>
              <a:t>) Symbolic language: its execution effects can be represented by processing symbols or strings of data</a:t>
            </a:r>
          </a:p>
          <a:p>
            <a:pPr lvl="1"/>
            <a:r>
              <a:rPr lang="en-US" sz="1800" dirty="0"/>
              <a:t>(ii) Functional language: its basic components are denotable by mathematical functions</a:t>
            </a:r>
          </a:p>
          <a:p>
            <a:pPr lvl="1"/>
            <a:r>
              <a:rPr lang="en-US" sz="1800" dirty="0"/>
              <a:t>(iii) general purpose language: it has evolved to incorporate many “real-world” features</a:t>
            </a:r>
          </a:p>
          <a:p>
            <a:pPr lvl="1"/>
            <a:r>
              <a:rPr lang="en-US" sz="1800" dirty="0"/>
              <a:t>(iv) a language for Artificial Intelligence: symbol &lt;--&gt; concept, word</a:t>
            </a:r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List functions: CONS, LIST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212850"/>
            <a:ext cx="8382000" cy="4953000"/>
          </a:xfrm>
          <a:noFill/>
          <a:ln/>
        </p:spPr>
        <p:txBody>
          <a:bodyPr/>
          <a:lstStyle/>
          <a:p>
            <a:r>
              <a:rPr lang="en-US" sz="1800" dirty="0"/>
              <a:t>cons: inserts an item in front of a list</a:t>
            </a:r>
          </a:p>
          <a:p>
            <a:pPr lvl="1"/>
            <a:r>
              <a:rPr lang="en-US" sz="1600" dirty="0"/>
              <a:t>cons takes elem1 (atom or list), and stuffs it into first  position of 2nd argument, which must be a list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         ( cons ‘a ‘( b c d) ) 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                     ( a  b  c  d )</a:t>
            </a:r>
          </a:p>
          <a:p>
            <a:pPr>
              <a:buFontTx/>
              <a:buNone/>
            </a:pPr>
            <a:r>
              <a:rPr lang="en-US" sz="1800" dirty="0"/>
              <a:t>                                                         </a:t>
            </a:r>
          </a:p>
          <a:p>
            <a:r>
              <a:rPr lang="en-US" sz="1800" dirty="0"/>
              <a:t> list: creates a list from a set of arguments</a:t>
            </a:r>
          </a:p>
          <a:p>
            <a:pPr lvl="1"/>
            <a:r>
              <a:rPr lang="en-US" sz="1600" dirty="0"/>
              <a:t>list takes arguments, and wraps parentheses around them </a:t>
            </a:r>
          </a:p>
          <a:p>
            <a:pPr>
              <a:buFontTx/>
              <a:buNone/>
            </a:pPr>
            <a:r>
              <a:rPr lang="en-US" sz="1800" dirty="0"/>
              <a:t>          ( list  ‘a  ‘b  ‘c  ‘d )</a:t>
            </a:r>
          </a:p>
          <a:p>
            <a:pPr>
              <a:buFontTx/>
              <a:buNone/>
            </a:pPr>
            <a:r>
              <a:rPr lang="en-US" sz="1100" dirty="0"/>
              <a:t>  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                    (   a  b  c  d    )</a:t>
            </a:r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1822450" y="4870450"/>
            <a:ext cx="29845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3194050" y="4870450"/>
            <a:ext cx="292100" cy="4445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057400" y="2667000"/>
            <a:ext cx="1397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813050" y="266700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List functions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/>
              <a:t>more examples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(list ‘a ‘(b c) )   --&gt; returns (a (b c) )</a:t>
            </a:r>
          </a:p>
          <a:p>
            <a:pPr>
              <a:buFontTx/>
              <a:buNone/>
            </a:pPr>
            <a:r>
              <a:rPr lang="en-US" sz="1800" dirty="0"/>
              <a:t>(list ‘(a b) ‘(c d)) --&gt; returns ((a b) (c d))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(cons ‘a ‘(b c)) --&gt; returns (a  b  c)</a:t>
            </a:r>
          </a:p>
          <a:p>
            <a:pPr>
              <a:buFontTx/>
              <a:buNone/>
            </a:pPr>
            <a:r>
              <a:rPr lang="en-US" sz="1800" dirty="0"/>
              <a:t>(cons ‘(a b) ‘(c d)) --&gt; returns ((a b) c d)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(list  (cons  ‘a ‘(b c)) (</a:t>
            </a:r>
            <a:r>
              <a:rPr lang="en-US" sz="1800" dirty="0" err="1"/>
              <a:t>cdr</a:t>
            </a:r>
            <a:r>
              <a:rPr lang="en-US" sz="1800" dirty="0"/>
              <a:t> ‘(d  e  f)))  </a:t>
            </a:r>
          </a:p>
          <a:p>
            <a:pPr>
              <a:buFontTx/>
              <a:buNone/>
            </a:pPr>
            <a:r>
              <a:rPr lang="en-US" sz="1800" dirty="0"/>
              <a:t>=   (list  (a b c)  (e f) )  --&gt;returns  ((a b c) (e f))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(cons ‘(* 3 4) ‘(5 6)) --&gt; returns ((* 3 4) 5 6)</a:t>
            </a:r>
          </a:p>
          <a:p>
            <a:pPr>
              <a:buFontTx/>
              <a:buNone/>
            </a:pPr>
            <a:r>
              <a:rPr lang="en-US" sz="1800" dirty="0"/>
              <a:t>(cons (* 3 4) ‘(5 6)) --&gt; returns (12  5  6)</a:t>
            </a:r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Global variables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 err="1"/>
              <a:t>setq</a:t>
            </a:r>
            <a:r>
              <a:rPr lang="en-US" sz="1800" dirty="0"/>
              <a:t> takes a variable name (same rules as </a:t>
            </a:r>
            <a:r>
              <a:rPr lang="en-US" sz="1800" dirty="0" smtClean="0"/>
              <a:t>Java, C) </a:t>
            </a:r>
            <a:r>
              <a:rPr lang="en-US" sz="1800" dirty="0"/>
              <a:t>and a </a:t>
            </a:r>
            <a:r>
              <a:rPr lang="en-US" sz="1800" dirty="0" smtClean="0"/>
              <a:t>value, and </a:t>
            </a:r>
            <a:r>
              <a:rPr lang="en-US" sz="1800" dirty="0"/>
              <a:t>assigns variable that value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&gt; (</a:t>
            </a:r>
            <a:r>
              <a:rPr lang="en-US" sz="1800" dirty="0" err="1"/>
              <a:t>setq</a:t>
            </a:r>
            <a:r>
              <a:rPr lang="en-US" sz="1800" dirty="0"/>
              <a:t>  f  25)</a:t>
            </a:r>
          </a:p>
          <a:p>
            <a:pPr>
              <a:buFontTx/>
              <a:buNone/>
            </a:pPr>
            <a:r>
              <a:rPr lang="en-US" sz="1800" dirty="0"/>
              <a:t>25</a:t>
            </a:r>
          </a:p>
          <a:p>
            <a:pPr>
              <a:buFontTx/>
              <a:buNone/>
            </a:pPr>
            <a:r>
              <a:rPr lang="en-US" sz="1800" dirty="0"/>
              <a:t>&gt; (</a:t>
            </a:r>
            <a:r>
              <a:rPr lang="en-US" sz="1800" dirty="0" err="1"/>
              <a:t>setq</a:t>
            </a:r>
            <a:r>
              <a:rPr lang="en-US" sz="1800" dirty="0"/>
              <a:t> g ‘(a b c))</a:t>
            </a:r>
          </a:p>
          <a:p>
            <a:pPr>
              <a:buFontTx/>
              <a:buNone/>
            </a:pPr>
            <a:r>
              <a:rPr lang="en-US" sz="1800" dirty="0"/>
              <a:t>(a b c)</a:t>
            </a:r>
          </a:p>
          <a:p>
            <a:pPr>
              <a:buFontTx/>
              <a:buNone/>
            </a:pPr>
            <a:r>
              <a:rPr lang="en-US" sz="1800" dirty="0"/>
              <a:t>&gt; (cons f  g) </a:t>
            </a:r>
          </a:p>
          <a:p>
            <a:pPr>
              <a:buFontTx/>
              <a:buNone/>
            </a:pPr>
            <a:r>
              <a:rPr lang="en-US" sz="1800" dirty="0"/>
              <a:t>(25 a b c)</a:t>
            </a:r>
          </a:p>
          <a:p>
            <a:pPr>
              <a:buFontTx/>
              <a:buNone/>
            </a:pPr>
            <a:r>
              <a:rPr lang="en-US" sz="1800" dirty="0"/>
              <a:t>&gt; (cons ‘f g)</a:t>
            </a:r>
          </a:p>
          <a:p>
            <a:pPr>
              <a:buFontTx/>
              <a:buNone/>
            </a:pPr>
            <a:r>
              <a:rPr lang="en-US" sz="1800" dirty="0"/>
              <a:t>(f a b c)</a:t>
            </a:r>
          </a:p>
          <a:p>
            <a:pPr>
              <a:buFontTx/>
              <a:buNone/>
            </a:pPr>
            <a:r>
              <a:rPr lang="en-US" sz="1800" dirty="0"/>
              <a:t>&gt; (list (</a:t>
            </a:r>
            <a:r>
              <a:rPr lang="en-US" sz="1800" dirty="0" err="1"/>
              <a:t>cdr</a:t>
            </a:r>
            <a:r>
              <a:rPr lang="en-US" sz="1800" dirty="0"/>
              <a:t> g) (list (car (</a:t>
            </a:r>
            <a:r>
              <a:rPr lang="en-US" sz="1800" dirty="0" err="1"/>
              <a:t>cdr</a:t>
            </a:r>
            <a:r>
              <a:rPr lang="en-US" sz="1800" dirty="0"/>
              <a:t> g)) (car g)))</a:t>
            </a:r>
          </a:p>
          <a:p>
            <a:pPr>
              <a:buFontTx/>
              <a:buNone/>
            </a:pPr>
            <a:r>
              <a:rPr lang="en-US" sz="1800" dirty="0"/>
              <a:t>(( b  c ) (b  a) )</a:t>
            </a:r>
          </a:p>
          <a:p>
            <a:pPr>
              <a:buFontTx/>
              <a:buNone/>
            </a:pPr>
            <a:r>
              <a:rPr lang="en-US" sz="1800" dirty="0"/>
              <a:t>&gt; (</a:t>
            </a:r>
            <a:r>
              <a:rPr lang="en-US" sz="1800" dirty="0" err="1"/>
              <a:t>setq</a:t>
            </a:r>
            <a:r>
              <a:rPr lang="en-US" sz="1800" dirty="0"/>
              <a:t> g  ‘dog)</a:t>
            </a:r>
          </a:p>
          <a:p>
            <a:pPr>
              <a:buFontTx/>
              <a:buNone/>
            </a:pPr>
            <a:r>
              <a:rPr lang="en-US" sz="1800" dirty="0"/>
              <a:t>dog</a:t>
            </a:r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Miscellaneous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/>
              <a:t>Important reminder: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  You  </a:t>
            </a:r>
            <a:r>
              <a:rPr lang="en-US" sz="1800" u="sng" dirty="0"/>
              <a:t>must</a:t>
            </a:r>
            <a:r>
              <a:rPr lang="en-US" sz="1800" dirty="0"/>
              <a:t>  put the quote  ‘  before any constants (atoms) in </a:t>
            </a:r>
            <a:r>
              <a:rPr lang="en-US" sz="1800" dirty="0" smtClean="0"/>
              <a:t>your program</a:t>
            </a:r>
            <a:r>
              <a:rPr lang="en-US" sz="1800" dirty="0"/>
              <a:t>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eg</a:t>
            </a:r>
            <a:r>
              <a:rPr lang="en-US" sz="1800" dirty="0"/>
              <a:t>.  ( list  ‘cat  ‘dog  ‘bat 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Otherwise, if the quote is missing, Lisp thinks you are referring to </a:t>
            </a:r>
            <a:r>
              <a:rPr lang="en-US" sz="1800" dirty="0" smtClean="0"/>
              <a:t>a variable</a:t>
            </a:r>
            <a:r>
              <a:rPr lang="en-US" sz="1800" dirty="0"/>
              <a:t>: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   </a:t>
            </a:r>
            <a:r>
              <a:rPr lang="en-US" sz="1800" dirty="0" smtClean="0"/>
              <a:t> </a:t>
            </a:r>
            <a:r>
              <a:rPr lang="en-US" sz="1800" dirty="0"/>
              <a:t>&gt; ( </a:t>
            </a:r>
            <a:r>
              <a:rPr lang="en-US" sz="1800" dirty="0" err="1"/>
              <a:t>setq</a:t>
            </a:r>
            <a:r>
              <a:rPr lang="en-US" sz="1800" dirty="0"/>
              <a:t> cat 5 )</a:t>
            </a:r>
          </a:p>
          <a:p>
            <a:pPr>
              <a:buFontTx/>
              <a:buNone/>
            </a:pPr>
            <a:r>
              <a:rPr lang="en-US" sz="1800" dirty="0"/>
              <a:t>     &gt; ( list cat  ‘dog  ‘bat)</a:t>
            </a:r>
          </a:p>
          <a:p>
            <a:pPr>
              <a:buFontTx/>
              <a:buNone/>
            </a:pPr>
            <a:r>
              <a:rPr lang="en-US" sz="1800" dirty="0"/>
              <a:t>   ( 5  dog  bat )</a:t>
            </a:r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More List primitive functions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212850"/>
            <a:ext cx="8218170" cy="4517582"/>
          </a:xfrm>
          <a:noFill/>
          <a:ln/>
        </p:spPr>
        <p:txBody>
          <a:bodyPr/>
          <a:lstStyle/>
          <a:p>
            <a:r>
              <a:rPr lang="en-US" sz="1800" u="sng" dirty="0"/>
              <a:t>append</a:t>
            </a:r>
            <a:r>
              <a:rPr lang="en-US" sz="1800" dirty="0"/>
              <a:t>: merges two or more lists into a single list</a:t>
            </a:r>
          </a:p>
          <a:p>
            <a:pPr lvl="1"/>
            <a:r>
              <a:rPr lang="en-US" sz="1600" dirty="0"/>
              <a:t>all arguments must be lists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eg</a:t>
            </a:r>
            <a:r>
              <a:rPr lang="en-US" sz="1800" dirty="0"/>
              <a:t>.	( append  ‘(a b) ‘(c))      --&gt;  returns (a  b  c)</a:t>
            </a:r>
          </a:p>
          <a:p>
            <a:pPr lvl="2">
              <a:buFontTx/>
              <a:buNone/>
            </a:pPr>
            <a:r>
              <a:rPr lang="en-US" sz="1400" dirty="0"/>
              <a:t>( append ‘(a (b c)) ‘(d e) ‘((f)) ) --&gt; returns ( a (b c) d e (f) )</a:t>
            </a:r>
          </a:p>
          <a:p>
            <a:pPr lvl="1">
              <a:buFontTx/>
              <a:buNone/>
            </a:pPr>
            <a:endParaRPr lang="en-US" sz="1600" dirty="0"/>
          </a:p>
          <a:p>
            <a:pPr lvl="1"/>
            <a:r>
              <a:rPr lang="en-US" sz="1600" dirty="0"/>
              <a:t>note: unlike list, append presumes one level of list structure, and puts all the list arguments into this </a:t>
            </a:r>
            <a:r>
              <a:rPr lang="en-US" sz="1600" dirty="0" smtClean="0"/>
              <a:t>list</a:t>
            </a:r>
          </a:p>
          <a:p>
            <a:pPr lvl="1"/>
            <a:endParaRPr lang="en-US" sz="1600" dirty="0"/>
          </a:p>
          <a:p>
            <a:r>
              <a:rPr lang="en-US" sz="1800" u="sng" dirty="0"/>
              <a:t>reverse</a:t>
            </a:r>
            <a:r>
              <a:rPr lang="en-US" sz="1800" dirty="0"/>
              <a:t>: reverse order of elements in the single argument</a:t>
            </a:r>
          </a:p>
          <a:p>
            <a:pPr lvl="1"/>
            <a:r>
              <a:rPr lang="en-US" sz="1600" dirty="0"/>
              <a:t>note: does not reverse argument </a:t>
            </a:r>
            <a:r>
              <a:rPr lang="en-US" sz="1600" dirty="0" err="1"/>
              <a:t>sublists</a:t>
            </a:r>
            <a:r>
              <a:rPr lang="en-US" sz="1600" dirty="0"/>
              <a:t>!</a:t>
            </a:r>
          </a:p>
          <a:p>
            <a:pPr lvl="1"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sz="1800" dirty="0" err="1"/>
              <a:t>eg</a:t>
            </a:r>
            <a:r>
              <a:rPr lang="en-US" sz="1800" dirty="0"/>
              <a:t>.	( reverse (</a:t>
            </a:r>
            <a:r>
              <a:rPr lang="en-US" sz="1800" dirty="0" err="1"/>
              <a:t>cdr</a:t>
            </a:r>
            <a:r>
              <a:rPr lang="en-US" sz="1800" dirty="0"/>
              <a:t> ‘(a b c d) ) ) --&gt; returns (d  c  b)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u="sng" dirty="0"/>
              <a:t>last</a:t>
            </a:r>
            <a:r>
              <a:rPr lang="en-US" sz="1800" dirty="0"/>
              <a:t>: returns a list consisting of last element in its  argument list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eg</a:t>
            </a:r>
            <a:r>
              <a:rPr lang="en-US" sz="1800" dirty="0"/>
              <a:t>.  (last ‘( a (b c) d e (f g) ) )  --&gt; returns  ((f g))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CONS, LIST, APPEND...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/>
              <a:t>These functions are “similar”, but shouldn’t be confused.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( cons ‘(a)  ‘(b c d e) )    --&gt;  ( (a) b c d e )</a:t>
            </a:r>
          </a:p>
          <a:p>
            <a:pPr lvl="1"/>
            <a:r>
              <a:rPr lang="en-US" sz="1600" dirty="0"/>
              <a:t>only two arguments; second must be a list</a:t>
            </a:r>
          </a:p>
          <a:p>
            <a:pPr lvl="1"/>
            <a:r>
              <a:rPr lang="en-US" sz="1600" dirty="0"/>
              <a:t>inserts 1st </a:t>
            </a:r>
            <a:r>
              <a:rPr lang="en-US" sz="1600" dirty="0" err="1"/>
              <a:t>arg</a:t>
            </a:r>
            <a:r>
              <a:rPr lang="en-US" sz="1600" dirty="0"/>
              <a:t> as 1st element in 2nd list</a:t>
            </a:r>
          </a:p>
          <a:p>
            <a:pPr lvl="1"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sz="1800" dirty="0"/>
              <a:t>( list ‘(a) ‘b ‘(c(d)) ‘e ‘f)  --&gt;  ( (a) b (c(d)) e f )</a:t>
            </a:r>
          </a:p>
          <a:p>
            <a:pPr lvl="1"/>
            <a:r>
              <a:rPr lang="en-US" sz="1600" dirty="0"/>
              <a:t>any number of arguments</a:t>
            </a:r>
          </a:p>
          <a:p>
            <a:pPr lvl="1"/>
            <a:r>
              <a:rPr lang="en-US" sz="1600" dirty="0"/>
              <a:t>wraps parentheses around them, creating a list</a:t>
            </a:r>
          </a:p>
          <a:p>
            <a:pPr lvl="1">
              <a:buFontTx/>
              <a:buNone/>
            </a:pPr>
            <a:endParaRPr lang="en-US" sz="1600" dirty="0"/>
          </a:p>
          <a:p>
            <a:pPr>
              <a:buFontTx/>
              <a:buNone/>
            </a:pPr>
            <a:r>
              <a:rPr lang="en-US" sz="1800" dirty="0"/>
              <a:t>( append ‘(a) ‘((b)) ‘(c(d)) ) --&gt;  (a (b) c (d) )</a:t>
            </a:r>
          </a:p>
          <a:p>
            <a:pPr lvl="1"/>
            <a:r>
              <a:rPr lang="en-US" sz="1600" dirty="0"/>
              <a:t>any number of </a:t>
            </a:r>
            <a:r>
              <a:rPr lang="en-US" sz="1600" dirty="0" err="1"/>
              <a:t>args</a:t>
            </a:r>
            <a:r>
              <a:rPr lang="en-US" sz="1600" dirty="0"/>
              <a:t>, all must be lists</a:t>
            </a:r>
          </a:p>
          <a:p>
            <a:pPr lvl="1"/>
            <a:r>
              <a:rPr lang="en-US" sz="1600" dirty="0"/>
              <a:t>takes </a:t>
            </a:r>
            <a:r>
              <a:rPr lang="en-US" sz="1600" dirty="0" err="1"/>
              <a:t>paretheses</a:t>
            </a:r>
            <a:r>
              <a:rPr lang="en-US" sz="1600" dirty="0"/>
              <a:t> off of each argument, and then wraps parentheses around stripped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Conditional processing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 smtClean="0"/>
              <a:t>Predicate</a:t>
            </a:r>
            <a:r>
              <a:rPr lang="en-US" sz="1800" dirty="0"/>
              <a:t>: a function that returns information about its arguments</a:t>
            </a:r>
          </a:p>
          <a:p>
            <a:pPr lvl="1"/>
            <a:r>
              <a:rPr lang="en-US" sz="1600" dirty="0"/>
              <a:t>usually interpreted by program as “true” or “false”</a:t>
            </a:r>
          </a:p>
          <a:p>
            <a:pPr lvl="1"/>
            <a:r>
              <a:rPr lang="en-US" sz="1600" dirty="0"/>
              <a:t>“false”: usually NIL</a:t>
            </a:r>
          </a:p>
          <a:p>
            <a:pPr lvl="1"/>
            <a:r>
              <a:rPr lang="en-US" sz="1600" dirty="0"/>
              <a:t>“true”: either the constant ‘t’  or any value other than NIL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atom:  ‘t’ if </a:t>
            </a:r>
            <a:r>
              <a:rPr lang="en-US" sz="1800" dirty="0" err="1"/>
              <a:t>arg</a:t>
            </a:r>
            <a:r>
              <a:rPr lang="en-US" sz="1800" dirty="0"/>
              <a:t> is an atom; otherwise NIL</a:t>
            </a:r>
          </a:p>
          <a:p>
            <a:pPr lvl="1">
              <a:buNone/>
            </a:pPr>
            <a:r>
              <a:rPr lang="en-US" sz="1600" dirty="0"/>
              <a:t>( atom ‘dog )  --&gt; t</a:t>
            </a:r>
          </a:p>
          <a:p>
            <a:pPr lvl="1">
              <a:buNone/>
            </a:pPr>
            <a:r>
              <a:rPr lang="en-US" sz="1600" dirty="0"/>
              <a:t>( atom ‘(dog) )  --&gt;  NIL</a:t>
            </a:r>
          </a:p>
          <a:p>
            <a:pPr lvl="1">
              <a:buNone/>
            </a:pPr>
            <a:r>
              <a:rPr lang="en-US" sz="1600" dirty="0"/>
              <a:t>( atom NIL ) --&gt; t      (NIL is both an atom and a list</a:t>
            </a:r>
            <a:r>
              <a:rPr lang="en-US" sz="1600" dirty="0" smtClean="0"/>
              <a:t>)</a:t>
            </a:r>
          </a:p>
          <a:p>
            <a:pPr lvl="1"/>
            <a:endParaRPr lang="en-US" sz="1600" dirty="0"/>
          </a:p>
          <a:p>
            <a:r>
              <a:rPr lang="en-US" sz="1800" dirty="0" err="1"/>
              <a:t>listp</a:t>
            </a:r>
            <a:r>
              <a:rPr lang="en-US" sz="1800" dirty="0"/>
              <a:t>: ‘t’ if </a:t>
            </a:r>
            <a:r>
              <a:rPr lang="en-US" sz="1800" dirty="0" err="1"/>
              <a:t>arg</a:t>
            </a:r>
            <a:r>
              <a:rPr lang="en-US" sz="1800" dirty="0"/>
              <a:t> is a list; otherwise NIL</a:t>
            </a:r>
          </a:p>
          <a:p>
            <a:pPr lvl="1">
              <a:buNone/>
            </a:pPr>
            <a:r>
              <a:rPr lang="en-US" sz="1600" dirty="0"/>
              <a:t>( </a:t>
            </a:r>
            <a:r>
              <a:rPr lang="en-US" sz="1600" dirty="0" err="1"/>
              <a:t>listp</a:t>
            </a:r>
            <a:r>
              <a:rPr lang="en-US" sz="1600" dirty="0"/>
              <a:t> ‘dog ) --&gt; NIL</a:t>
            </a:r>
          </a:p>
          <a:p>
            <a:pPr lvl="1">
              <a:buNone/>
            </a:pPr>
            <a:r>
              <a:rPr lang="en-US" sz="1600" dirty="0"/>
              <a:t>( </a:t>
            </a:r>
            <a:r>
              <a:rPr lang="en-US" sz="1600" dirty="0" err="1"/>
              <a:t>listp</a:t>
            </a:r>
            <a:r>
              <a:rPr lang="en-US" sz="1600" dirty="0"/>
              <a:t> ‘(dog)) --&gt; t</a:t>
            </a:r>
          </a:p>
          <a:p>
            <a:pPr lvl="1">
              <a:buNone/>
            </a:pPr>
            <a:r>
              <a:rPr lang="en-US" sz="1600" dirty="0"/>
              <a:t>( </a:t>
            </a:r>
            <a:r>
              <a:rPr lang="en-US" sz="1600" dirty="0" err="1"/>
              <a:t>listp</a:t>
            </a:r>
            <a:r>
              <a:rPr lang="en-US" sz="1600" dirty="0"/>
              <a:t> NIL ) --&gt; t</a:t>
            </a:r>
          </a:p>
          <a:p>
            <a:pPr lvl="1">
              <a:buFontTx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Conditional processing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3652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 err="1"/>
              <a:t>numberp</a:t>
            </a:r>
            <a:r>
              <a:rPr lang="en-US" sz="1800" dirty="0"/>
              <a:t>: ‘t’ if </a:t>
            </a:r>
            <a:r>
              <a:rPr lang="en-US" sz="1800" dirty="0" err="1"/>
              <a:t>arg</a:t>
            </a:r>
            <a:r>
              <a:rPr lang="en-US" sz="1800" dirty="0"/>
              <a:t> is a number (integer, float), otherwise NIL</a:t>
            </a:r>
          </a:p>
          <a:p>
            <a:pPr lvl="1">
              <a:buNone/>
            </a:pPr>
            <a:r>
              <a:rPr lang="en-US" sz="1600" dirty="0"/>
              <a:t>( </a:t>
            </a:r>
            <a:r>
              <a:rPr lang="en-US" sz="1600" dirty="0" err="1"/>
              <a:t>numberp</a:t>
            </a:r>
            <a:r>
              <a:rPr lang="en-US" sz="1600" dirty="0"/>
              <a:t> 10 ) --&gt; t</a:t>
            </a:r>
          </a:p>
          <a:p>
            <a:pPr lvl="1">
              <a:buNone/>
            </a:pPr>
            <a:r>
              <a:rPr lang="en-US" sz="1600" dirty="0"/>
              <a:t>( </a:t>
            </a:r>
            <a:r>
              <a:rPr lang="en-US" sz="1600" dirty="0" err="1"/>
              <a:t>numberp</a:t>
            </a:r>
            <a:r>
              <a:rPr lang="en-US" sz="1600" dirty="0"/>
              <a:t> 10.5 ) --&gt; t</a:t>
            </a:r>
          </a:p>
          <a:p>
            <a:pPr lvl="1">
              <a:buNone/>
            </a:pPr>
            <a:r>
              <a:rPr lang="en-US" sz="1600" dirty="0"/>
              <a:t>( </a:t>
            </a:r>
            <a:r>
              <a:rPr lang="en-US" sz="1600" dirty="0" err="1"/>
              <a:t>numberp</a:t>
            </a:r>
            <a:r>
              <a:rPr lang="en-US" sz="1600" dirty="0"/>
              <a:t> ‘</a:t>
            </a:r>
            <a:r>
              <a:rPr lang="en-US" sz="1600" dirty="0" err="1"/>
              <a:t>chris</a:t>
            </a:r>
            <a:r>
              <a:rPr lang="en-US" sz="1600" dirty="0"/>
              <a:t> ) --&gt; NIL</a:t>
            </a:r>
          </a:p>
          <a:p>
            <a:pPr lvl="1">
              <a:buFontTx/>
              <a:buNone/>
            </a:pPr>
            <a:endParaRPr lang="en-US" sz="1600" dirty="0"/>
          </a:p>
          <a:p>
            <a:r>
              <a:rPr lang="en-US" sz="1800" dirty="0" err="1"/>
              <a:t>zerop</a:t>
            </a:r>
            <a:r>
              <a:rPr lang="en-US" sz="1800" dirty="0"/>
              <a:t>: ‘t’ if </a:t>
            </a:r>
            <a:r>
              <a:rPr lang="en-US" sz="1800" dirty="0" err="1"/>
              <a:t>arg</a:t>
            </a:r>
            <a:r>
              <a:rPr lang="en-US" sz="1800" dirty="0"/>
              <a:t> evaluates to 0</a:t>
            </a:r>
          </a:p>
          <a:p>
            <a:pPr lvl="1">
              <a:buNone/>
            </a:pPr>
            <a:r>
              <a:rPr lang="en-US" sz="1600" dirty="0"/>
              <a:t>( </a:t>
            </a:r>
            <a:r>
              <a:rPr lang="en-US" sz="1600" dirty="0" err="1"/>
              <a:t>zerop</a:t>
            </a:r>
            <a:r>
              <a:rPr lang="en-US" sz="1600" dirty="0"/>
              <a:t> (/ 0 5) ) --&gt; t</a:t>
            </a:r>
          </a:p>
          <a:p>
            <a:pPr lvl="1">
              <a:buNone/>
            </a:pPr>
            <a:r>
              <a:rPr lang="en-US" sz="1600" dirty="0"/>
              <a:t>( </a:t>
            </a:r>
            <a:r>
              <a:rPr lang="en-US" sz="1600" dirty="0" err="1"/>
              <a:t>zerop</a:t>
            </a:r>
            <a:r>
              <a:rPr lang="en-US" sz="1600" dirty="0"/>
              <a:t> (/ 1 5)) --&gt; NIL</a:t>
            </a:r>
          </a:p>
          <a:p>
            <a:pPr lvl="1">
              <a:buFontTx/>
              <a:buNone/>
            </a:pPr>
            <a:endParaRPr lang="en-US" sz="1600" dirty="0"/>
          </a:p>
          <a:p>
            <a:r>
              <a:rPr lang="en-US" sz="1800" dirty="0"/>
              <a:t>null: ‘t’ if argument is NIL, otherwise NIL</a:t>
            </a:r>
          </a:p>
          <a:p>
            <a:pPr lvl="1">
              <a:buNone/>
            </a:pPr>
            <a:r>
              <a:rPr lang="en-US" sz="1600" dirty="0"/>
              <a:t>( null nil ) --&gt; t</a:t>
            </a:r>
          </a:p>
          <a:p>
            <a:pPr lvl="1">
              <a:buNone/>
            </a:pPr>
            <a:r>
              <a:rPr lang="en-US" sz="1600" dirty="0"/>
              <a:t>( null ‘(a b) ) --&gt; NIL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equal: ‘t’ if its 2 </a:t>
            </a:r>
            <a:r>
              <a:rPr lang="en-US" sz="1800" dirty="0" err="1"/>
              <a:t>args</a:t>
            </a:r>
            <a:r>
              <a:rPr lang="en-US" sz="1800" dirty="0"/>
              <a:t> are equal, otherwise NIL</a:t>
            </a:r>
          </a:p>
          <a:p>
            <a:pPr lvl="1">
              <a:buNone/>
            </a:pPr>
            <a:r>
              <a:rPr lang="en-US" sz="1600" dirty="0"/>
              <a:t>( equal 2 4 ) --&gt; NIL</a:t>
            </a:r>
          </a:p>
          <a:p>
            <a:pPr lvl="1">
              <a:buNone/>
            </a:pPr>
            <a:r>
              <a:rPr lang="en-US" sz="1600" dirty="0"/>
              <a:t>( equal ‘(b c) (</a:t>
            </a:r>
            <a:r>
              <a:rPr lang="en-US" sz="1600" dirty="0" err="1"/>
              <a:t>cdr</a:t>
            </a:r>
            <a:r>
              <a:rPr lang="en-US" sz="1600" dirty="0"/>
              <a:t> ‘ (a b c)) ) --&gt; 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Conditional processing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060450"/>
            <a:ext cx="8001000" cy="4953000"/>
          </a:xfrm>
          <a:noFill/>
          <a:ln/>
        </p:spPr>
        <p:txBody>
          <a:bodyPr/>
          <a:lstStyle/>
          <a:p>
            <a:r>
              <a:rPr lang="en-US" sz="1800" dirty="0"/>
              <a:t>member: if first </a:t>
            </a:r>
            <a:r>
              <a:rPr lang="en-US" sz="1800" dirty="0" err="1"/>
              <a:t>arg</a:t>
            </a:r>
            <a:r>
              <a:rPr lang="en-US" sz="1800" dirty="0"/>
              <a:t> is found as element in 2nd list arg. it returns tail of list starting with that first </a:t>
            </a:r>
            <a:r>
              <a:rPr lang="en-US" sz="1800" dirty="0" err="1"/>
              <a:t>arg</a:t>
            </a:r>
            <a:r>
              <a:rPr lang="en-US" sz="1800" dirty="0"/>
              <a:t> value; otherwise NIL</a:t>
            </a:r>
          </a:p>
          <a:p>
            <a:pPr lvl="1">
              <a:buNone/>
            </a:pPr>
            <a:r>
              <a:rPr lang="en-US" sz="1600" dirty="0"/>
              <a:t>( member ‘a  ‘(b c a e f) ) --&gt; (a e f)</a:t>
            </a:r>
          </a:p>
          <a:p>
            <a:pPr lvl="1">
              <a:buNone/>
            </a:pPr>
            <a:r>
              <a:rPr lang="en-US" sz="1600" dirty="0"/>
              <a:t>( member ‘a ‘( b (a e) d) ) --&gt; NIL</a:t>
            </a:r>
          </a:p>
          <a:p>
            <a:pPr lvl="1">
              <a:buFontTx/>
              <a:buNone/>
            </a:pPr>
            <a:endParaRPr lang="en-US" sz="1600" dirty="0"/>
          </a:p>
          <a:p>
            <a:r>
              <a:rPr lang="en-US" sz="1800" dirty="0"/>
              <a:t>logical functions:</a:t>
            </a:r>
          </a:p>
          <a:p>
            <a:pPr lvl="1"/>
            <a:r>
              <a:rPr lang="en-US" sz="1600" dirty="0"/>
              <a:t>OR:  evaluates </a:t>
            </a:r>
            <a:r>
              <a:rPr lang="en-US" sz="1600" dirty="0" err="1"/>
              <a:t>args</a:t>
            </a:r>
            <a:r>
              <a:rPr lang="en-US" sz="1600" dirty="0"/>
              <a:t> from left to right; returns first non-NIL value found</a:t>
            </a:r>
          </a:p>
          <a:p>
            <a:pPr lvl="1"/>
            <a:r>
              <a:rPr lang="en-US" sz="1600" dirty="0"/>
              <a:t>NOT: if </a:t>
            </a:r>
            <a:r>
              <a:rPr lang="en-US" sz="1600" dirty="0" err="1"/>
              <a:t>arg</a:t>
            </a:r>
            <a:r>
              <a:rPr lang="en-US" sz="1600" dirty="0"/>
              <a:t> evaluates to NIL, returns t; otherwise, non-NIL </a:t>
            </a:r>
            <a:r>
              <a:rPr lang="en-US" sz="1600" dirty="0" err="1"/>
              <a:t>args</a:t>
            </a:r>
            <a:r>
              <a:rPr lang="en-US" sz="1600" dirty="0"/>
              <a:t> return NIL</a:t>
            </a:r>
          </a:p>
          <a:p>
            <a:pPr lvl="1"/>
            <a:r>
              <a:rPr lang="en-US" sz="1600" dirty="0"/>
              <a:t>AND: evaluates left-to right, and returns NIL at first </a:t>
            </a:r>
            <a:r>
              <a:rPr lang="en-US" sz="1600" dirty="0" err="1"/>
              <a:t>arg</a:t>
            </a:r>
            <a:r>
              <a:rPr lang="en-US" sz="1600" dirty="0"/>
              <a:t> that </a:t>
            </a:r>
            <a:r>
              <a:rPr lang="en-US" sz="1600" dirty="0" err="1"/>
              <a:t>evals</a:t>
            </a:r>
            <a:r>
              <a:rPr lang="en-US" sz="1600" dirty="0"/>
              <a:t> to NIL;</a:t>
            </a:r>
          </a:p>
          <a:p>
            <a:pPr lvl="1">
              <a:buFontTx/>
              <a:buNone/>
            </a:pPr>
            <a:r>
              <a:rPr lang="en-US" sz="1600" dirty="0"/>
              <a:t>             if all </a:t>
            </a:r>
            <a:r>
              <a:rPr lang="en-US" sz="1600" dirty="0" err="1"/>
              <a:t>args</a:t>
            </a:r>
            <a:r>
              <a:rPr lang="en-US" sz="1600" dirty="0"/>
              <a:t> are non-NIL, returns value of last argument</a:t>
            </a:r>
          </a:p>
          <a:p>
            <a:pPr lvl="1">
              <a:buFontTx/>
              <a:buNone/>
            </a:pPr>
            <a:r>
              <a:rPr lang="en-US" sz="1600" dirty="0" err="1"/>
              <a:t>eg</a:t>
            </a:r>
            <a:r>
              <a:rPr lang="en-US" sz="1600" dirty="0"/>
              <a:t>.  ( </a:t>
            </a:r>
            <a:r>
              <a:rPr lang="en-US" sz="1600" dirty="0" err="1"/>
              <a:t>seq</a:t>
            </a:r>
            <a:r>
              <a:rPr lang="en-US" sz="1600" dirty="0"/>
              <a:t> x 25 )</a:t>
            </a:r>
          </a:p>
          <a:p>
            <a:pPr lvl="1">
              <a:buFontTx/>
              <a:buNone/>
            </a:pPr>
            <a:r>
              <a:rPr lang="en-US" sz="1600" dirty="0"/>
              <a:t>    ( or (&gt; x 0 ) (&lt; x -30)) --&gt; t</a:t>
            </a:r>
          </a:p>
          <a:p>
            <a:pPr lvl="1">
              <a:buFontTx/>
              <a:buNone/>
            </a:pPr>
            <a:r>
              <a:rPr lang="en-US" sz="1600" dirty="0"/>
              <a:t>    ( not (&gt; x 0) ) --&gt; NIL</a:t>
            </a:r>
          </a:p>
          <a:p>
            <a:pPr lvl="1">
              <a:buFontTx/>
              <a:buNone/>
            </a:pPr>
            <a:r>
              <a:rPr lang="en-US" sz="1600" dirty="0"/>
              <a:t>    ( and (&gt; x 0) (&lt; x 30)) --&gt; t</a:t>
            </a:r>
          </a:p>
          <a:p>
            <a:pPr lvl="1">
              <a:buFontTx/>
              <a:buNone/>
            </a:pPr>
            <a:r>
              <a:rPr lang="en-US" sz="1600" dirty="0"/>
              <a:t>   ( and ‘a ‘b ‘c ) --&gt; c</a:t>
            </a:r>
          </a:p>
          <a:p>
            <a:r>
              <a:rPr lang="en-US" sz="1800" dirty="0"/>
              <a:t>There are many other predicates: </a:t>
            </a:r>
          </a:p>
          <a:p>
            <a:pPr lvl="1"/>
            <a:r>
              <a:rPr lang="en-US" sz="1600" dirty="0"/>
              <a:t>relational tests:&lt;  &gt; \=</a:t>
            </a:r>
          </a:p>
          <a:p>
            <a:pPr lvl="1"/>
            <a:r>
              <a:rPr lang="en-US" sz="1600" dirty="0"/>
              <a:t>precise tests on lists, constructs... see documentation for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spcBef>
                <a:spcPct val="25000"/>
              </a:spcBef>
            </a:pPr>
            <a:r>
              <a:rPr lang="en-US" dirty="0"/>
              <a:t>Defining Lisp Functions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03250" y="1441450"/>
            <a:ext cx="8001000" cy="4953000"/>
          </a:xfrm>
          <a:noFill/>
          <a:ln/>
        </p:spPr>
        <p:txBody>
          <a:bodyPr/>
          <a:lstStyle/>
          <a:p>
            <a:pPr>
              <a:spcBef>
                <a:spcPct val="25000"/>
              </a:spcBef>
              <a:buFontTx/>
              <a:buNone/>
            </a:pPr>
            <a:r>
              <a:rPr lang="en-US" sz="1600" dirty="0"/>
              <a:t>               &gt; ( </a:t>
            </a:r>
            <a:r>
              <a:rPr lang="en-US" sz="1600" dirty="0" err="1"/>
              <a:t>defun</a:t>
            </a:r>
            <a:r>
              <a:rPr lang="en-US" sz="1600" dirty="0"/>
              <a:t>  </a:t>
            </a:r>
            <a:r>
              <a:rPr lang="en-US" sz="1600" dirty="0" err="1"/>
              <a:t>incr</a:t>
            </a:r>
            <a:r>
              <a:rPr lang="en-US" sz="1600" dirty="0"/>
              <a:t> (num)</a:t>
            </a:r>
          </a:p>
          <a:p>
            <a:pPr>
              <a:spcBef>
                <a:spcPct val="25000"/>
              </a:spcBef>
              <a:buFontTx/>
              <a:buNone/>
            </a:pPr>
            <a:r>
              <a:rPr lang="en-US" sz="1600" dirty="0"/>
              <a:t>                               (+ num 1) )</a:t>
            </a:r>
          </a:p>
          <a:p>
            <a:pPr>
              <a:spcBef>
                <a:spcPct val="25000"/>
              </a:spcBef>
              <a:buFontTx/>
              <a:buNone/>
            </a:pPr>
            <a:r>
              <a:rPr lang="en-US" sz="1600" dirty="0"/>
              <a:t>               </a:t>
            </a:r>
            <a:r>
              <a:rPr lang="en-US" sz="1600" dirty="0" err="1"/>
              <a:t>incr</a:t>
            </a:r>
            <a:endParaRPr lang="en-US" sz="1600" dirty="0"/>
          </a:p>
          <a:p>
            <a:pPr>
              <a:spcBef>
                <a:spcPct val="25000"/>
              </a:spcBef>
              <a:buFontTx/>
              <a:buNone/>
            </a:pPr>
            <a:endParaRPr lang="en-US" sz="1600" dirty="0"/>
          </a:p>
          <a:p>
            <a:pPr>
              <a:spcBef>
                <a:spcPct val="25000"/>
              </a:spcBef>
              <a:buFontTx/>
              <a:buNone/>
            </a:pPr>
            <a:endParaRPr lang="en-US" sz="1600" dirty="0"/>
          </a:p>
          <a:p>
            <a:pPr>
              <a:spcBef>
                <a:spcPct val="25000"/>
              </a:spcBef>
              <a:buFontTx/>
              <a:buNone/>
            </a:pPr>
            <a:endParaRPr lang="en-US" sz="1600" dirty="0"/>
          </a:p>
          <a:p>
            <a:pPr>
              <a:spcBef>
                <a:spcPct val="25000"/>
              </a:spcBef>
            </a:pPr>
            <a:r>
              <a:rPr lang="en-US" sz="1800" dirty="0" err="1"/>
              <a:t>Functor</a:t>
            </a:r>
            <a:r>
              <a:rPr lang="en-US" sz="1800" dirty="0"/>
              <a:t> name must be an atom</a:t>
            </a:r>
          </a:p>
          <a:p>
            <a:pPr>
              <a:spcBef>
                <a:spcPct val="25000"/>
              </a:spcBef>
            </a:pPr>
            <a:r>
              <a:rPr lang="en-US" sz="1800" dirty="0"/>
              <a:t>Parameters are  call by value: changes to them affect local memory</a:t>
            </a:r>
          </a:p>
          <a:p>
            <a:pPr lvl="1">
              <a:spcBef>
                <a:spcPct val="25000"/>
              </a:spcBef>
              <a:buFontTx/>
              <a:buChar char="•"/>
            </a:pPr>
            <a:r>
              <a:rPr lang="en-US" sz="1600" dirty="0"/>
              <a:t>think of them as local variables into which the argument values are copied; they disappear after function is executed</a:t>
            </a:r>
          </a:p>
          <a:p>
            <a:pPr>
              <a:spcBef>
                <a:spcPct val="25000"/>
              </a:spcBef>
            </a:pPr>
            <a:r>
              <a:rPr lang="en-US" sz="1800" dirty="0"/>
              <a:t>function body is also a list</a:t>
            </a:r>
          </a:p>
          <a:p>
            <a:pPr lvl="1">
              <a:spcBef>
                <a:spcPct val="25000"/>
              </a:spcBef>
              <a:buFontTx/>
              <a:buNone/>
            </a:pPr>
            <a:r>
              <a:rPr lang="en-US" sz="1600" dirty="0"/>
              <a:t>1. parameter values are substituted into all parameter references</a:t>
            </a:r>
          </a:p>
          <a:p>
            <a:pPr lvl="1">
              <a:spcBef>
                <a:spcPct val="25000"/>
              </a:spcBef>
              <a:buFontTx/>
              <a:buNone/>
            </a:pPr>
            <a:r>
              <a:rPr lang="en-US" sz="1600" dirty="0"/>
              <a:t>2. body is executed</a:t>
            </a:r>
          </a:p>
          <a:p>
            <a:pPr lvl="1">
              <a:spcBef>
                <a:spcPct val="25000"/>
              </a:spcBef>
              <a:buFontTx/>
              <a:buNone/>
            </a:pPr>
            <a:r>
              <a:rPr lang="en-US" sz="1600" dirty="0"/>
              <a:t>3. final value is returned as value for function</a:t>
            </a:r>
          </a:p>
          <a:p>
            <a:pPr lvl="1">
              <a:spcBef>
                <a:spcPct val="25000"/>
              </a:spcBef>
              <a:buFontTx/>
              <a:buNone/>
            </a:pPr>
            <a:endParaRPr lang="en-US" sz="1400" dirty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976313" y="1066800"/>
            <a:ext cx="1390650" cy="280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 dirty="0"/>
              <a:t>function name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109913" y="1066800"/>
            <a:ext cx="762000" cy="280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 dirty="0" err="1"/>
              <a:t>arg</a:t>
            </a:r>
            <a:r>
              <a:rPr lang="en-US" sz="1400" dirty="0"/>
              <a:t> list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2347913" y="2706688"/>
            <a:ext cx="1349375" cy="280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/>
              <a:t>function body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2279650" y="1365250"/>
            <a:ext cx="2921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>
            <a:off x="3117850" y="1377950"/>
            <a:ext cx="2413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 flipV="1">
            <a:off x="2660650" y="2051050"/>
            <a:ext cx="2413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Lisp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Lisp dialects exist (50+ years old!)</a:t>
            </a:r>
          </a:p>
          <a:p>
            <a:r>
              <a:rPr lang="en-US" dirty="0" smtClean="0"/>
              <a:t>Common Lisp is a modern standardized one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0" name="Picture 2" descr="C:\Users\bross\Desktop\dialec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7250" y="2889250"/>
            <a:ext cx="3800475" cy="2057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79650" y="5403850"/>
            <a:ext cx="3147015" cy="3970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(from “Common Lisp &amp; Artificial Intelligence</a:t>
            </a:r>
          </a:p>
          <a:p>
            <a:r>
              <a:rPr lang="en-US" sz="1100" dirty="0" smtClean="0"/>
              <a:t>P. Harrison, Prentice Hall, 1990)</a:t>
            </a:r>
            <a:endParaRPr 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Function </a:t>
            </a:r>
            <a:r>
              <a:rPr lang="en-US" dirty="0" smtClean="0"/>
              <a:t>definition example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None/>
            </a:pPr>
            <a:r>
              <a:rPr lang="en-US" sz="1200" dirty="0" smtClean="0"/>
              <a:t>(from “Essential Lisp”, J.R. Anderson et al., Addison-Wesley, 1987)</a:t>
            </a:r>
          </a:p>
          <a:p>
            <a:pPr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defun</a:t>
            </a:r>
            <a:r>
              <a:rPr lang="en-US" sz="2000" dirty="0" smtClean="0"/>
              <a:t> double (num)</a:t>
            </a:r>
          </a:p>
          <a:p>
            <a:pPr>
              <a:buNone/>
            </a:pPr>
            <a:r>
              <a:rPr lang="en-US" sz="2000" dirty="0" smtClean="0"/>
              <a:t>		(* num 2))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Call:   double (+ 5 10))</a:t>
            </a:r>
          </a:p>
          <a:p>
            <a:r>
              <a:rPr lang="en-US" sz="2000" dirty="0" smtClean="0"/>
              <a:t>Steps: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Argument of function call, (+ 5 10), evaluated </a:t>
            </a:r>
            <a:r>
              <a:rPr lang="en-US" sz="2000" dirty="0" smtClean="0">
                <a:sym typeface="Wingdings" pitchFamily="2" charset="2"/>
              </a:rPr>
              <a:t> 15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ym typeface="Wingdings" pitchFamily="2" charset="2"/>
              </a:rPr>
              <a:t>Function double is applied to 15:</a:t>
            </a:r>
          </a:p>
          <a:p>
            <a:pPr marL="856243" lvl="1" indent="-457200">
              <a:buFont typeface="+mj-lt"/>
              <a:buAutoNum type="alphaLcParenR"/>
            </a:pPr>
            <a:r>
              <a:rPr lang="en-US" sz="1600" dirty="0" smtClean="0">
                <a:sym typeface="Wingdings" pitchFamily="2" charset="2"/>
              </a:rPr>
              <a:t>Value of argument 15 is assigned to parameter num.</a:t>
            </a:r>
          </a:p>
          <a:p>
            <a:pPr marL="856243" lvl="1" indent="-457200">
              <a:buFont typeface="+mj-lt"/>
              <a:buAutoNum type="alphaLcParenR"/>
            </a:pPr>
            <a:r>
              <a:rPr lang="en-US" sz="1600" dirty="0" smtClean="0">
                <a:sym typeface="Wingdings" pitchFamily="2" charset="2"/>
              </a:rPr>
              <a:t>Body of function, (* num 2), evaluated:</a:t>
            </a:r>
          </a:p>
          <a:p>
            <a:pPr marL="1255286" lvl="2" indent="-457200">
              <a:buFont typeface="+mj-lt"/>
              <a:buAutoNum type="romanLcPeriod"/>
            </a:pPr>
            <a:r>
              <a:rPr lang="en-US" sz="1400" dirty="0" smtClean="0">
                <a:sym typeface="Wingdings" pitchFamily="2" charset="2"/>
              </a:rPr>
              <a:t>Variable num is evaluated  value 15</a:t>
            </a:r>
          </a:p>
          <a:p>
            <a:pPr marL="1255286" lvl="2" indent="-457200">
              <a:buFont typeface="+mj-lt"/>
              <a:buAutoNum type="romanLcPeriod"/>
            </a:pPr>
            <a:r>
              <a:rPr lang="en-US" sz="1400" dirty="0" smtClean="0">
                <a:sym typeface="Wingdings" pitchFamily="2" charset="2"/>
              </a:rPr>
              <a:t>Constant 2 evaluates to itself  2</a:t>
            </a:r>
          </a:p>
          <a:p>
            <a:pPr marL="1255286" lvl="2" indent="-457200">
              <a:buFont typeface="+mj-lt"/>
              <a:buAutoNum type="romanLcPeriod"/>
            </a:pPr>
            <a:r>
              <a:rPr lang="en-US" sz="1400" dirty="0" smtClean="0">
                <a:sym typeface="Wingdings" pitchFamily="2" charset="2"/>
              </a:rPr>
              <a:t>Function * is applied to </a:t>
            </a:r>
            <a:r>
              <a:rPr lang="en-US" sz="1400" dirty="0" err="1" smtClean="0">
                <a:sym typeface="Wingdings" pitchFamily="2" charset="2"/>
              </a:rPr>
              <a:t>args</a:t>
            </a:r>
            <a:r>
              <a:rPr lang="en-US" sz="1400" dirty="0" smtClean="0">
                <a:sym typeface="Wingdings" pitchFamily="2" charset="2"/>
              </a:rPr>
              <a:t> 15 and 2  30</a:t>
            </a:r>
          </a:p>
          <a:p>
            <a:pPr marL="1255286" lvl="2" indent="-457200">
              <a:buFont typeface="+mj-lt"/>
              <a:buAutoNum type="romanLcPeriod"/>
            </a:pPr>
            <a:r>
              <a:rPr lang="en-US" sz="1400" dirty="0" smtClean="0">
                <a:sym typeface="Wingdings" pitchFamily="2" charset="2"/>
              </a:rPr>
              <a:t>Function double returns value 30.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Conditional processing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cond: Lisp’s  if-then-else statement</a:t>
            </a:r>
          </a:p>
          <a:p>
            <a:pPr lvl="1"/>
            <a:r>
              <a:rPr lang="en-US"/>
              <a:t>evaluates argument lists one after another</a:t>
            </a:r>
          </a:p>
          <a:p>
            <a:pPr lvl="1"/>
            <a:r>
              <a:rPr lang="en-US"/>
              <a:t>the first list with a non-NIL test (“true”) has its body evaluated and returned as answer</a:t>
            </a:r>
          </a:p>
          <a:p>
            <a:pPr lvl="1"/>
            <a:r>
              <a:rPr lang="en-US"/>
              <a:t>common to put a default “otherwise” case at the end; otherwise NIL is returned if no cases are true</a:t>
            </a:r>
          </a:p>
          <a:p>
            <a:pPr lvl="1">
              <a:buFontTx/>
              <a:buNone/>
            </a:pPr>
            <a:endParaRPr lang="en-US"/>
          </a:p>
          <a:p>
            <a:pPr lvl="1">
              <a:buFontTx/>
              <a:buNone/>
            </a:pPr>
            <a:r>
              <a:rPr lang="en-US"/>
              <a:t>( defun abc (val)</a:t>
            </a:r>
          </a:p>
          <a:p>
            <a:pPr lvl="2">
              <a:buFontTx/>
              <a:buNone/>
            </a:pPr>
            <a:r>
              <a:rPr lang="en-US" sz="1600"/>
              <a:t>( cond  </a:t>
            </a:r>
          </a:p>
          <a:p>
            <a:pPr lvl="3">
              <a:buFontTx/>
              <a:buNone/>
            </a:pPr>
            <a:r>
              <a:rPr lang="en-US" sz="1600"/>
              <a:t>( ( equal val ‘a) ‘first )</a:t>
            </a:r>
          </a:p>
          <a:p>
            <a:pPr lvl="3">
              <a:buFontTx/>
              <a:buNone/>
            </a:pPr>
            <a:r>
              <a:rPr lang="en-US" sz="1600"/>
              <a:t>( ( equal val ‘b) ‘second )</a:t>
            </a:r>
          </a:p>
          <a:p>
            <a:pPr lvl="3">
              <a:buFontTx/>
              <a:buNone/>
            </a:pPr>
            <a:r>
              <a:rPr lang="en-US" sz="1600"/>
              <a:t>( t  ‘rest) ) )</a:t>
            </a: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H="1" flipV="1">
            <a:off x="3187700" y="4483100"/>
            <a:ext cx="10033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322763" y="4910138"/>
            <a:ext cx="2206625" cy="280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/>
              <a:t>optional ‘default’ 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/>
              <a:t>write a function that takes two values and returns the greater value, presuming they are numeric. Do error recovery.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u="sng" dirty="0"/>
              <a:t>Version 1</a:t>
            </a:r>
            <a:r>
              <a:rPr lang="en-US" sz="1800" dirty="0"/>
              <a:t>: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(</a:t>
            </a:r>
            <a:r>
              <a:rPr lang="en-US" sz="1800" dirty="0" err="1"/>
              <a:t>defun</a:t>
            </a:r>
            <a:r>
              <a:rPr lang="en-US" sz="1800" dirty="0"/>
              <a:t>  bigger ( a b )</a:t>
            </a:r>
          </a:p>
          <a:p>
            <a:pPr>
              <a:buFontTx/>
              <a:buNone/>
            </a:pPr>
            <a:r>
              <a:rPr lang="en-US" sz="1800" dirty="0"/>
              <a:t>           ( </a:t>
            </a:r>
            <a:r>
              <a:rPr lang="en-US" sz="1800" dirty="0" err="1"/>
              <a:t>cond</a:t>
            </a:r>
            <a:r>
              <a:rPr lang="en-US" sz="1800" dirty="0"/>
              <a:t>  ((not (</a:t>
            </a:r>
            <a:r>
              <a:rPr lang="en-US" sz="1800" dirty="0" err="1"/>
              <a:t>numberp</a:t>
            </a:r>
            <a:r>
              <a:rPr lang="en-US" sz="1800" dirty="0"/>
              <a:t> a)) NIL)</a:t>
            </a:r>
          </a:p>
          <a:p>
            <a:pPr>
              <a:buFontTx/>
              <a:buNone/>
            </a:pPr>
            <a:r>
              <a:rPr lang="en-US" sz="1800" dirty="0"/>
              <a:t>                        ((not (</a:t>
            </a:r>
            <a:r>
              <a:rPr lang="en-US" sz="1800" dirty="0" err="1"/>
              <a:t>numberp</a:t>
            </a:r>
            <a:r>
              <a:rPr lang="en-US" sz="1800" dirty="0"/>
              <a:t> b)) NIL)</a:t>
            </a:r>
          </a:p>
          <a:p>
            <a:pPr>
              <a:buFontTx/>
              <a:buNone/>
            </a:pPr>
            <a:r>
              <a:rPr lang="en-US" sz="1800" dirty="0"/>
              <a:t>                        ((&gt; a b) a)</a:t>
            </a:r>
          </a:p>
          <a:p>
            <a:pPr>
              <a:buFontTx/>
              <a:buNone/>
            </a:pPr>
            <a:r>
              <a:rPr lang="en-US" sz="1800" dirty="0"/>
              <a:t>                        ((&gt; b a) b)</a:t>
            </a:r>
          </a:p>
          <a:p>
            <a:pPr>
              <a:buFontTx/>
              <a:buNone/>
            </a:pPr>
            <a:r>
              <a:rPr lang="en-US" sz="1800" dirty="0"/>
              <a:t>                        (t a) ) 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(bigger 1 2) --&gt; 2</a:t>
            </a:r>
          </a:p>
          <a:p>
            <a:pPr>
              <a:buFontTx/>
              <a:buNone/>
            </a:pPr>
            <a:r>
              <a:rPr lang="en-US" sz="1800" dirty="0"/>
              <a:t>(bigger 2 ‘c) --&gt; NIL</a:t>
            </a:r>
          </a:p>
          <a:p>
            <a:pPr>
              <a:buFontTx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365250"/>
            <a:ext cx="8218170" cy="451758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u="sng" dirty="0"/>
              <a:t>Version 2</a:t>
            </a:r>
          </a:p>
          <a:p>
            <a:pPr>
              <a:buFontTx/>
              <a:buNone/>
            </a:pPr>
            <a:endParaRPr lang="en-US" sz="1800" u="sng" dirty="0"/>
          </a:p>
          <a:p>
            <a:pPr>
              <a:buFontTx/>
              <a:buNone/>
            </a:pPr>
            <a:r>
              <a:rPr lang="en-US" sz="1800" dirty="0"/>
              <a:t>(</a:t>
            </a:r>
            <a:r>
              <a:rPr lang="en-US" sz="1800" dirty="0" err="1"/>
              <a:t>defun</a:t>
            </a:r>
            <a:r>
              <a:rPr lang="en-US" sz="1800" dirty="0"/>
              <a:t>  bigger ( a b )</a:t>
            </a:r>
          </a:p>
          <a:p>
            <a:pPr>
              <a:buFontTx/>
              <a:buNone/>
            </a:pPr>
            <a:r>
              <a:rPr lang="en-US" sz="1800" dirty="0"/>
              <a:t>           ( </a:t>
            </a:r>
            <a:r>
              <a:rPr lang="en-US" sz="1800" dirty="0" err="1"/>
              <a:t>cond</a:t>
            </a:r>
            <a:r>
              <a:rPr lang="en-US" sz="1800" dirty="0"/>
              <a:t>  ((not (</a:t>
            </a:r>
            <a:r>
              <a:rPr lang="en-US" sz="1800" dirty="0" err="1"/>
              <a:t>numberp</a:t>
            </a:r>
            <a:r>
              <a:rPr lang="en-US" sz="1800" dirty="0"/>
              <a:t> a)) NIL)</a:t>
            </a:r>
          </a:p>
          <a:p>
            <a:pPr>
              <a:buFontTx/>
              <a:buNone/>
            </a:pPr>
            <a:r>
              <a:rPr lang="en-US" sz="1800" dirty="0"/>
              <a:t>                        ((not (</a:t>
            </a:r>
            <a:r>
              <a:rPr lang="en-US" sz="1800" dirty="0" err="1"/>
              <a:t>numberp</a:t>
            </a:r>
            <a:r>
              <a:rPr lang="en-US" sz="1800" dirty="0"/>
              <a:t> b)) NIL)</a:t>
            </a:r>
          </a:p>
          <a:p>
            <a:pPr>
              <a:buFontTx/>
              <a:buNone/>
            </a:pPr>
            <a:r>
              <a:rPr lang="en-US" sz="1800" dirty="0"/>
              <a:t>                        ((&gt; a b) a)</a:t>
            </a:r>
          </a:p>
          <a:p>
            <a:pPr>
              <a:buFontTx/>
              <a:buNone/>
            </a:pPr>
            <a:r>
              <a:rPr lang="en-US" sz="1800" dirty="0"/>
              <a:t>                        (t  b) ) 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u="sng" dirty="0"/>
              <a:t>Version 3</a:t>
            </a:r>
            <a:endParaRPr lang="en-US" sz="1800" dirty="0"/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(</a:t>
            </a:r>
            <a:r>
              <a:rPr lang="en-US" sz="1800" dirty="0" err="1"/>
              <a:t>defun</a:t>
            </a:r>
            <a:r>
              <a:rPr lang="en-US" sz="1800" dirty="0"/>
              <a:t>  bigger ( a b )</a:t>
            </a:r>
          </a:p>
          <a:p>
            <a:pPr>
              <a:buFontTx/>
              <a:buNone/>
            </a:pPr>
            <a:r>
              <a:rPr lang="en-US" sz="1800" dirty="0"/>
              <a:t>           ( and   (</a:t>
            </a:r>
            <a:r>
              <a:rPr lang="en-US" sz="1800" dirty="0" err="1"/>
              <a:t>numberp</a:t>
            </a:r>
            <a:r>
              <a:rPr lang="en-US" sz="1800" dirty="0"/>
              <a:t> a)</a:t>
            </a:r>
          </a:p>
          <a:p>
            <a:pPr>
              <a:buFontTx/>
              <a:buNone/>
            </a:pPr>
            <a:r>
              <a:rPr lang="en-US" sz="1800" dirty="0"/>
              <a:t>                       (</a:t>
            </a:r>
            <a:r>
              <a:rPr lang="en-US" sz="1800" dirty="0" err="1"/>
              <a:t>numberp</a:t>
            </a:r>
            <a:r>
              <a:rPr lang="en-US" sz="1800" dirty="0"/>
              <a:t> b)</a:t>
            </a:r>
          </a:p>
          <a:p>
            <a:pPr>
              <a:buFontTx/>
              <a:buNone/>
            </a:pPr>
            <a:r>
              <a:rPr lang="en-US" sz="1800" dirty="0"/>
              <a:t>                       (or  (and (&gt; a b) a)</a:t>
            </a:r>
          </a:p>
          <a:p>
            <a:pPr>
              <a:buFontTx/>
              <a:buNone/>
            </a:pPr>
            <a:r>
              <a:rPr lang="en-US" sz="1800" dirty="0"/>
              <a:t>                               b) ) 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237163" y="4986338"/>
            <a:ext cx="2138362" cy="2809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400"/>
              <a:t>:  very cryptic function!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 err="1" smtClean="0"/>
              <a:t>safediv</a:t>
            </a:r>
            <a:r>
              <a:rPr lang="en-US" sz="1800" dirty="0" smtClean="0"/>
              <a:t> </a:t>
            </a:r>
            <a:r>
              <a:rPr lang="en-US" sz="1800" dirty="0"/>
              <a:t>- divides 2 numbers, but does error checking for proper data types, div by zero...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eg</a:t>
            </a:r>
            <a:r>
              <a:rPr lang="en-US" sz="1800" dirty="0"/>
              <a:t>.  ( </a:t>
            </a:r>
            <a:r>
              <a:rPr lang="en-US" sz="1800" dirty="0" err="1"/>
              <a:t>safediv</a:t>
            </a:r>
            <a:r>
              <a:rPr lang="en-US" sz="1800" dirty="0"/>
              <a:t>  6  3 )  --&gt;  2</a:t>
            </a:r>
          </a:p>
          <a:p>
            <a:pPr>
              <a:buFontTx/>
              <a:buNone/>
            </a:pPr>
            <a:r>
              <a:rPr lang="en-US" sz="1800" dirty="0"/>
              <a:t>       ( </a:t>
            </a:r>
            <a:r>
              <a:rPr lang="en-US" sz="1800" dirty="0" err="1"/>
              <a:t>safediv</a:t>
            </a:r>
            <a:r>
              <a:rPr lang="en-US" sz="1800" dirty="0"/>
              <a:t>  6  0 ) --&gt; NIL</a:t>
            </a:r>
          </a:p>
          <a:p>
            <a:pPr>
              <a:buFontTx/>
              <a:buNone/>
            </a:pPr>
            <a:r>
              <a:rPr lang="en-US" sz="1800" dirty="0"/>
              <a:t>       ( </a:t>
            </a:r>
            <a:r>
              <a:rPr lang="en-US" sz="1800" dirty="0" err="1"/>
              <a:t>safediv</a:t>
            </a:r>
            <a:r>
              <a:rPr lang="en-US" sz="1800" dirty="0"/>
              <a:t>  ‘w  4 ) --&gt; NIL 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( </a:t>
            </a:r>
            <a:r>
              <a:rPr lang="en-US" sz="1800" dirty="0" err="1"/>
              <a:t>defun</a:t>
            </a:r>
            <a:r>
              <a:rPr lang="en-US" sz="1800" dirty="0"/>
              <a:t> </a:t>
            </a:r>
            <a:r>
              <a:rPr lang="en-US" sz="1800" dirty="0" err="1"/>
              <a:t>safediv</a:t>
            </a:r>
            <a:r>
              <a:rPr lang="en-US" sz="1800" dirty="0"/>
              <a:t> ( num1 num2 )</a:t>
            </a:r>
          </a:p>
          <a:p>
            <a:pPr>
              <a:buFontTx/>
              <a:buNone/>
            </a:pPr>
            <a:r>
              <a:rPr lang="en-US" sz="1800" dirty="0"/>
              <a:t>       ( and  ( </a:t>
            </a:r>
            <a:r>
              <a:rPr lang="en-US" sz="1800" dirty="0" err="1"/>
              <a:t>numberp</a:t>
            </a:r>
            <a:r>
              <a:rPr lang="en-US" sz="1800" dirty="0"/>
              <a:t> num1)</a:t>
            </a:r>
          </a:p>
          <a:p>
            <a:pPr>
              <a:buFontTx/>
              <a:buNone/>
            </a:pPr>
            <a:r>
              <a:rPr lang="en-US" sz="1800" dirty="0"/>
              <a:t>                 ( </a:t>
            </a:r>
            <a:r>
              <a:rPr lang="en-US" sz="1800" dirty="0" err="1"/>
              <a:t>numberp</a:t>
            </a:r>
            <a:r>
              <a:rPr lang="en-US" sz="1800" dirty="0"/>
              <a:t> num2)</a:t>
            </a:r>
          </a:p>
          <a:p>
            <a:pPr>
              <a:buFontTx/>
              <a:buNone/>
            </a:pPr>
            <a:r>
              <a:rPr lang="en-US" sz="1800" dirty="0"/>
              <a:t>                 ( not (</a:t>
            </a:r>
            <a:r>
              <a:rPr lang="en-US" sz="1800" dirty="0" err="1"/>
              <a:t>zerop</a:t>
            </a:r>
            <a:r>
              <a:rPr lang="en-US" sz="1800" dirty="0"/>
              <a:t> num2 ))</a:t>
            </a:r>
          </a:p>
          <a:p>
            <a:pPr>
              <a:buFontTx/>
              <a:buNone/>
            </a:pPr>
            <a:r>
              <a:rPr lang="en-US" sz="1800" dirty="0"/>
              <a:t>                 (/ num1 num2) ) 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Miscellaneous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060450"/>
            <a:ext cx="8001000" cy="4953000"/>
          </a:xfrm>
          <a:noFill/>
          <a:ln/>
        </p:spPr>
        <p:txBody>
          <a:bodyPr/>
          <a:lstStyle/>
          <a:p>
            <a:r>
              <a:rPr lang="en-US" sz="1800" dirty="0"/>
              <a:t>Comments in programs:     start line with    ;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functions with no arguments:</a:t>
            </a:r>
          </a:p>
          <a:p>
            <a:pPr lvl="1"/>
            <a:r>
              <a:rPr lang="en-US" sz="1600" dirty="0"/>
              <a:t>either:     (</a:t>
            </a:r>
            <a:r>
              <a:rPr lang="en-US" sz="1600" dirty="0" err="1"/>
              <a:t>defun</a:t>
            </a:r>
            <a:r>
              <a:rPr lang="en-US" sz="1600" dirty="0"/>
              <a:t>   f  ( )  .....</a:t>
            </a:r>
          </a:p>
          <a:p>
            <a:pPr lvl="1">
              <a:buFontTx/>
              <a:buNone/>
            </a:pPr>
            <a:r>
              <a:rPr lang="en-US" sz="1600" dirty="0"/>
              <a:t>         or       (</a:t>
            </a:r>
            <a:r>
              <a:rPr lang="en-US" sz="1600" dirty="0" err="1"/>
              <a:t>defun</a:t>
            </a:r>
            <a:r>
              <a:rPr lang="en-US" sz="1600" dirty="0"/>
              <a:t>   f  NIL  ....</a:t>
            </a:r>
          </a:p>
          <a:p>
            <a:pPr lvl="1">
              <a:buFontTx/>
              <a:buNone/>
            </a:pPr>
            <a:endParaRPr lang="en-US" sz="1600" dirty="0"/>
          </a:p>
          <a:p>
            <a:r>
              <a:rPr lang="en-US" sz="1800" dirty="0"/>
              <a:t>Interpreter:  evaluates multiple expressions from left to right</a:t>
            </a:r>
          </a:p>
          <a:p>
            <a:pPr lvl="1"/>
            <a:r>
              <a:rPr lang="en-US" sz="1600" dirty="0" err="1"/>
              <a:t>eg</a:t>
            </a:r>
            <a:r>
              <a:rPr lang="en-US" sz="1600" dirty="0"/>
              <a:t>.   (list  (</a:t>
            </a:r>
            <a:r>
              <a:rPr lang="en-US" sz="1600" dirty="0" err="1"/>
              <a:t>setq</a:t>
            </a:r>
            <a:r>
              <a:rPr lang="en-US" sz="1600" dirty="0"/>
              <a:t>  x  1)  (</a:t>
            </a:r>
            <a:r>
              <a:rPr lang="en-US" sz="1600" dirty="0" err="1"/>
              <a:t>setq</a:t>
            </a:r>
            <a:r>
              <a:rPr lang="en-US" sz="1600" dirty="0"/>
              <a:t>  x  2))   --&gt; returns  (1  2),  but variable x = 2</a:t>
            </a:r>
          </a:p>
          <a:p>
            <a:pPr lvl="1"/>
            <a:r>
              <a:rPr lang="en-US" sz="1600" dirty="0" err="1"/>
              <a:t>eg</a:t>
            </a:r>
            <a:r>
              <a:rPr lang="en-US" sz="1600" dirty="0"/>
              <a:t>.   (</a:t>
            </a:r>
            <a:r>
              <a:rPr lang="en-US" sz="1600" dirty="0" err="1"/>
              <a:t>defun</a:t>
            </a:r>
            <a:r>
              <a:rPr lang="en-US" sz="1600" dirty="0"/>
              <a:t>  f (a b)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(action 1)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(action 2)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 ...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(action k))      (more later)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returning a constant value:</a:t>
            </a:r>
          </a:p>
          <a:p>
            <a:pPr lvl="1"/>
            <a:r>
              <a:rPr lang="en-US" sz="1600" dirty="0"/>
              <a:t>(</a:t>
            </a:r>
            <a:r>
              <a:rPr lang="en-US" sz="1600" dirty="0" err="1"/>
              <a:t>defun</a:t>
            </a:r>
            <a:r>
              <a:rPr lang="en-US" sz="1600" dirty="0"/>
              <a:t> five()</a:t>
            </a:r>
          </a:p>
          <a:p>
            <a:pPr lvl="1">
              <a:buFontTx/>
              <a:buNone/>
            </a:pPr>
            <a:r>
              <a:rPr lang="en-US" sz="1600" dirty="0"/>
              <a:t>                 5)</a:t>
            </a:r>
          </a:p>
          <a:p>
            <a:pPr lvl="1">
              <a:buFontTx/>
              <a:buNone/>
            </a:pPr>
            <a:r>
              <a:rPr lang="en-US" sz="1600" dirty="0"/>
              <a:t>                                          </a:t>
            </a:r>
          </a:p>
          <a:p>
            <a:pPr lvl="1">
              <a:buFontTx/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Removeall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; (</a:t>
            </a:r>
            <a:r>
              <a:rPr lang="en-CA" dirty="0" err="1" smtClean="0"/>
              <a:t>removeall</a:t>
            </a:r>
            <a:r>
              <a:rPr lang="en-CA" dirty="0" smtClean="0"/>
              <a:t> a s) removes all instances of element a from s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(</a:t>
            </a:r>
            <a:r>
              <a:rPr lang="en-CA" dirty="0" err="1" smtClean="0"/>
              <a:t>defun</a:t>
            </a:r>
            <a:r>
              <a:rPr lang="en-CA" dirty="0" smtClean="0"/>
              <a:t> </a:t>
            </a:r>
            <a:r>
              <a:rPr lang="en-CA" dirty="0" err="1" smtClean="0"/>
              <a:t>removeall</a:t>
            </a:r>
            <a:r>
              <a:rPr lang="en-CA" dirty="0" smtClean="0"/>
              <a:t> (a s)</a:t>
            </a:r>
          </a:p>
          <a:p>
            <a:pPr>
              <a:buNone/>
            </a:pPr>
            <a:r>
              <a:rPr lang="en-CA" dirty="0" smtClean="0"/>
              <a:t>      (</a:t>
            </a:r>
            <a:r>
              <a:rPr lang="en-CA" dirty="0" err="1" smtClean="0"/>
              <a:t>cond</a:t>
            </a:r>
            <a:endParaRPr lang="en-CA" dirty="0" smtClean="0"/>
          </a:p>
          <a:p>
            <a:pPr>
              <a:buNone/>
            </a:pPr>
            <a:r>
              <a:rPr lang="en-CA" dirty="0" smtClean="0"/>
              <a:t>           ((null s) nil)</a:t>
            </a:r>
          </a:p>
          <a:p>
            <a:pPr>
              <a:buNone/>
            </a:pPr>
            <a:r>
              <a:rPr lang="en-CA" dirty="0" smtClean="0"/>
              <a:t>           ((equal a (car s)) (</a:t>
            </a:r>
            <a:r>
              <a:rPr lang="en-CA" dirty="0" err="1" smtClean="0"/>
              <a:t>removeall</a:t>
            </a:r>
            <a:r>
              <a:rPr lang="en-CA" dirty="0" smtClean="0"/>
              <a:t> a (</a:t>
            </a:r>
            <a:r>
              <a:rPr lang="en-CA" dirty="0" err="1" smtClean="0"/>
              <a:t>cdr</a:t>
            </a:r>
            <a:r>
              <a:rPr lang="en-CA" dirty="0" smtClean="0"/>
              <a:t> s)))</a:t>
            </a:r>
          </a:p>
          <a:p>
            <a:pPr>
              <a:buNone/>
            </a:pPr>
            <a:r>
              <a:rPr lang="en-CA" dirty="0" smtClean="0"/>
              <a:t>           ('t (cons (car s) (</a:t>
            </a:r>
            <a:r>
              <a:rPr lang="en-CA" dirty="0" err="1" smtClean="0"/>
              <a:t>removeall</a:t>
            </a:r>
            <a:r>
              <a:rPr lang="en-CA" dirty="0" smtClean="0"/>
              <a:t> a (</a:t>
            </a:r>
            <a:r>
              <a:rPr lang="en-CA" dirty="0" err="1" smtClean="0"/>
              <a:t>cdr</a:t>
            </a:r>
            <a:r>
              <a:rPr lang="en-CA" dirty="0" smtClean="0"/>
              <a:t> s))))</a:t>
            </a:r>
          </a:p>
          <a:p>
            <a:pPr>
              <a:buNone/>
            </a:pPr>
            <a:r>
              <a:rPr lang="en-CA" dirty="0" smtClean="0"/>
              <a:t>   )</a:t>
            </a:r>
          </a:p>
          <a:p>
            <a:pPr>
              <a:buNone/>
            </a:pPr>
            <a:r>
              <a:rPr lang="en-CA" dirty="0" smtClean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Setdiff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; (</a:t>
            </a:r>
            <a:r>
              <a:rPr lang="en-CA" dirty="0" err="1" smtClean="0"/>
              <a:t>setdiff</a:t>
            </a:r>
            <a:r>
              <a:rPr lang="en-CA" dirty="0" smtClean="0"/>
              <a:t> a b) removes all elements in b from a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(</a:t>
            </a:r>
            <a:r>
              <a:rPr lang="en-CA" dirty="0" err="1" smtClean="0"/>
              <a:t>defun</a:t>
            </a:r>
            <a:r>
              <a:rPr lang="en-CA" dirty="0" smtClean="0"/>
              <a:t> </a:t>
            </a:r>
            <a:r>
              <a:rPr lang="en-CA" dirty="0" err="1" smtClean="0"/>
              <a:t>setdiff</a:t>
            </a:r>
            <a:r>
              <a:rPr lang="en-CA" dirty="0" smtClean="0"/>
              <a:t> (a b)</a:t>
            </a:r>
          </a:p>
          <a:p>
            <a:pPr>
              <a:buNone/>
            </a:pPr>
            <a:r>
              <a:rPr lang="en-CA" dirty="0" smtClean="0"/>
              <a:t>     (</a:t>
            </a:r>
            <a:r>
              <a:rPr lang="en-CA" dirty="0" err="1" smtClean="0"/>
              <a:t>cond</a:t>
            </a:r>
            <a:endParaRPr lang="en-CA" dirty="0" smtClean="0"/>
          </a:p>
          <a:p>
            <a:pPr>
              <a:buNone/>
            </a:pPr>
            <a:r>
              <a:rPr lang="en-CA" dirty="0" smtClean="0"/>
              <a:t>           ((null b) a)</a:t>
            </a:r>
          </a:p>
          <a:p>
            <a:pPr>
              <a:buNone/>
            </a:pPr>
            <a:r>
              <a:rPr lang="en-CA" dirty="0" smtClean="0"/>
              <a:t>           ((member (car b) a) </a:t>
            </a:r>
          </a:p>
          <a:p>
            <a:pPr>
              <a:buNone/>
            </a:pPr>
            <a:r>
              <a:rPr lang="en-CA" dirty="0" smtClean="0"/>
              <a:t>			      (</a:t>
            </a:r>
            <a:r>
              <a:rPr lang="en-CA" dirty="0" err="1" smtClean="0"/>
              <a:t>setdiff</a:t>
            </a:r>
            <a:r>
              <a:rPr lang="en-CA" dirty="0" smtClean="0"/>
              <a:t>  (</a:t>
            </a:r>
            <a:r>
              <a:rPr lang="en-CA" dirty="0" err="1" smtClean="0"/>
              <a:t>removeall</a:t>
            </a:r>
            <a:r>
              <a:rPr lang="en-CA" dirty="0" smtClean="0"/>
              <a:t> (car b) a) (</a:t>
            </a:r>
            <a:r>
              <a:rPr lang="en-CA" dirty="0" err="1" smtClean="0"/>
              <a:t>cdr</a:t>
            </a:r>
            <a:r>
              <a:rPr lang="en-CA" dirty="0" smtClean="0"/>
              <a:t> b)))</a:t>
            </a:r>
          </a:p>
          <a:p>
            <a:pPr>
              <a:buNone/>
            </a:pPr>
            <a:r>
              <a:rPr lang="en-CA" dirty="0" smtClean="0"/>
              <a:t>           ('t (</a:t>
            </a:r>
            <a:r>
              <a:rPr lang="en-CA" dirty="0" err="1" smtClean="0"/>
              <a:t>setdiff</a:t>
            </a:r>
            <a:r>
              <a:rPr lang="en-CA" dirty="0" smtClean="0"/>
              <a:t> a (</a:t>
            </a:r>
            <a:r>
              <a:rPr lang="en-CA" dirty="0" err="1" smtClean="0"/>
              <a:t>cdr</a:t>
            </a:r>
            <a:r>
              <a:rPr lang="en-CA" dirty="0" smtClean="0"/>
              <a:t> b)))</a:t>
            </a:r>
          </a:p>
          <a:p>
            <a:pPr>
              <a:buNone/>
            </a:pPr>
            <a:r>
              <a:rPr lang="en-CA" dirty="0" smtClean="0"/>
              <a:t>   )</a:t>
            </a:r>
          </a:p>
          <a:p>
            <a:pPr>
              <a:buNone/>
            </a:pP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defun</a:t>
            </a:r>
            <a:r>
              <a:rPr lang="en-US" dirty="0" smtClean="0"/>
              <a:t> </a:t>
            </a:r>
            <a:r>
              <a:rPr lang="en-US" dirty="0" err="1" smtClean="0"/>
              <a:t>quicksort</a:t>
            </a:r>
            <a:r>
              <a:rPr lang="en-US" dirty="0" smtClean="0"/>
              <a:t> (l)</a:t>
            </a:r>
          </a:p>
          <a:p>
            <a:pPr>
              <a:buNone/>
            </a:pPr>
            <a:r>
              <a:rPr lang="en-US" dirty="0" smtClean="0"/>
              <a:t>          (</a:t>
            </a:r>
            <a:r>
              <a:rPr lang="en-US" dirty="0" err="1" smtClean="0"/>
              <a:t>cond</a:t>
            </a:r>
            <a:r>
              <a:rPr lang="en-US" dirty="0" smtClean="0"/>
              <a:t> ((null l) nil)</a:t>
            </a:r>
          </a:p>
          <a:p>
            <a:pPr>
              <a:buNone/>
            </a:pPr>
            <a:r>
              <a:rPr lang="en-US" dirty="0" smtClean="0"/>
              <a:t>              (t (append (</a:t>
            </a:r>
            <a:r>
              <a:rPr lang="en-US" dirty="0" err="1" smtClean="0"/>
              <a:t>quicksort</a:t>
            </a:r>
            <a:r>
              <a:rPr lang="en-US" dirty="0" smtClean="0"/>
              <a:t> (</a:t>
            </a:r>
            <a:r>
              <a:rPr lang="en-US" dirty="0" err="1" smtClean="0"/>
              <a:t>splitless</a:t>
            </a:r>
            <a:r>
              <a:rPr lang="en-US" dirty="0" smtClean="0"/>
              <a:t> (car l) (</a:t>
            </a:r>
            <a:r>
              <a:rPr lang="en-US" dirty="0" err="1" smtClean="0"/>
              <a:t>cdr</a:t>
            </a:r>
            <a:r>
              <a:rPr lang="en-US" dirty="0" smtClean="0"/>
              <a:t> l)))</a:t>
            </a:r>
          </a:p>
          <a:p>
            <a:pPr>
              <a:buNone/>
            </a:pPr>
            <a:r>
              <a:rPr lang="en-US" dirty="0" smtClean="0"/>
              <a:t>                         (list (car l))</a:t>
            </a:r>
          </a:p>
          <a:p>
            <a:pPr>
              <a:buNone/>
            </a:pPr>
            <a:r>
              <a:rPr lang="en-US" dirty="0" smtClean="0"/>
              <a:t>                         (</a:t>
            </a:r>
            <a:r>
              <a:rPr lang="en-US" dirty="0" err="1" smtClean="0"/>
              <a:t>quicksort</a:t>
            </a:r>
            <a:r>
              <a:rPr lang="en-US" dirty="0" smtClean="0"/>
              <a:t> (</a:t>
            </a:r>
            <a:r>
              <a:rPr lang="en-US" dirty="0" err="1" smtClean="0"/>
              <a:t>splitgeq</a:t>
            </a:r>
            <a:r>
              <a:rPr lang="en-US" dirty="0" smtClean="0"/>
              <a:t> (car l) (</a:t>
            </a:r>
            <a:r>
              <a:rPr lang="en-US" dirty="0" err="1" smtClean="0"/>
              <a:t>cdr</a:t>
            </a:r>
            <a:r>
              <a:rPr lang="en-US" dirty="0" smtClean="0"/>
              <a:t> l)))))</a:t>
            </a:r>
          </a:p>
          <a:p>
            <a:pPr>
              <a:buNone/>
            </a:pPr>
            <a:r>
              <a:rPr lang="en-US" dirty="0" smtClean="0"/>
              <a:t>          )</a:t>
            </a:r>
          </a:p>
          <a:p>
            <a:pPr>
              <a:buNone/>
            </a:pP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r>
              <a:rPr lang="en-US" dirty="0" smtClean="0"/>
              <a:t>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850" y="1365250"/>
            <a:ext cx="8218170" cy="4517582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defun</a:t>
            </a:r>
            <a:r>
              <a:rPr lang="en-US" sz="2000" dirty="0" smtClean="0"/>
              <a:t> </a:t>
            </a:r>
            <a:r>
              <a:rPr lang="en-US" sz="2000" dirty="0" err="1" smtClean="0"/>
              <a:t>splitless</a:t>
            </a:r>
            <a:r>
              <a:rPr lang="en-US" sz="2000" dirty="0" smtClean="0"/>
              <a:t> (n l)</a:t>
            </a:r>
          </a:p>
          <a:p>
            <a:pPr>
              <a:buNone/>
            </a:pPr>
            <a:r>
              <a:rPr lang="en-US" sz="2000" dirty="0" smtClean="0"/>
              <a:t>        (</a:t>
            </a:r>
            <a:r>
              <a:rPr lang="en-US" sz="2000" dirty="0" err="1" smtClean="0"/>
              <a:t>cond</a:t>
            </a:r>
            <a:r>
              <a:rPr lang="en-US" sz="2000" dirty="0" smtClean="0"/>
              <a:t> ((null l) NIL)</a:t>
            </a:r>
          </a:p>
          <a:p>
            <a:pPr>
              <a:buNone/>
            </a:pPr>
            <a:r>
              <a:rPr lang="en-US" sz="2000" dirty="0" smtClean="0"/>
              <a:t>              ((&lt; (car l) n) (cons (car l) (</a:t>
            </a:r>
            <a:r>
              <a:rPr lang="en-US" sz="2000" dirty="0" err="1" smtClean="0"/>
              <a:t>splitless</a:t>
            </a:r>
            <a:r>
              <a:rPr lang="en-US" sz="2000" dirty="0" smtClean="0"/>
              <a:t>  n (</a:t>
            </a:r>
            <a:r>
              <a:rPr lang="en-US" sz="2000" dirty="0" err="1" smtClean="0"/>
              <a:t>cdr</a:t>
            </a:r>
            <a:r>
              <a:rPr lang="en-US" sz="2000" dirty="0" smtClean="0"/>
              <a:t> l) )))</a:t>
            </a:r>
          </a:p>
          <a:p>
            <a:pPr>
              <a:buNone/>
            </a:pPr>
            <a:r>
              <a:rPr lang="en-US" sz="2000" dirty="0" smtClean="0"/>
              <a:t>              (t (</a:t>
            </a:r>
            <a:r>
              <a:rPr lang="en-US" sz="2000" dirty="0" err="1" smtClean="0"/>
              <a:t>splitless</a:t>
            </a:r>
            <a:r>
              <a:rPr lang="en-US" sz="2000" dirty="0" smtClean="0"/>
              <a:t> n (</a:t>
            </a:r>
            <a:r>
              <a:rPr lang="en-US" sz="2000" dirty="0" err="1" smtClean="0"/>
              <a:t>cdr</a:t>
            </a:r>
            <a:r>
              <a:rPr lang="en-US" sz="2000" dirty="0" smtClean="0"/>
              <a:t> l)))</a:t>
            </a:r>
          </a:p>
          <a:p>
            <a:pPr>
              <a:buNone/>
            </a:pPr>
            <a:r>
              <a:rPr lang="en-US" sz="2000" dirty="0" smtClean="0"/>
              <a:t>        )</a:t>
            </a:r>
          </a:p>
          <a:p>
            <a:pPr>
              <a:buNone/>
            </a:pP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defun</a:t>
            </a:r>
            <a:r>
              <a:rPr lang="en-US" sz="2000" dirty="0" smtClean="0"/>
              <a:t> </a:t>
            </a:r>
            <a:r>
              <a:rPr lang="en-US" sz="2000" dirty="0" err="1" smtClean="0"/>
              <a:t>splitgeq</a:t>
            </a:r>
            <a:r>
              <a:rPr lang="en-US" sz="2000" dirty="0" smtClean="0"/>
              <a:t> (n l)</a:t>
            </a:r>
          </a:p>
          <a:p>
            <a:pPr>
              <a:buNone/>
            </a:pPr>
            <a:r>
              <a:rPr lang="en-US" sz="2000" dirty="0" smtClean="0"/>
              <a:t>        (</a:t>
            </a:r>
            <a:r>
              <a:rPr lang="en-US" sz="2000" dirty="0" err="1" smtClean="0"/>
              <a:t>cond</a:t>
            </a:r>
            <a:r>
              <a:rPr lang="en-US" sz="2000" dirty="0" smtClean="0"/>
              <a:t> ((null l) NIL)</a:t>
            </a:r>
          </a:p>
          <a:p>
            <a:pPr>
              <a:buNone/>
            </a:pPr>
            <a:r>
              <a:rPr lang="en-US" sz="2000" dirty="0" smtClean="0"/>
              <a:t>              ((&gt;= (car l) n) (cons (car l) (</a:t>
            </a:r>
            <a:r>
              <a:rPr lang="en-US" sz="2000" dirty="0" err="1" smtClean="0"/>
              <a:t>splitgeq</a:t>
            </a:r>
            <a:r>
              <a:rPr lang="en-US" sz="2000" dirty="0" smtClean="0"/>
              <a:t>  n (</a:t>
            </a:r>
            <a:r>
              <a:rPr lang="en-US" sz="2000" dirty="0" err="1" smtClean="0"/>
              <a:t>cdr</a:t>
            </a:r>
            <a:r>
              <a:rPr lang="en-US" sz="2000" dirty="0" smtClean="0"/>
              <a:t> l) )))</a:t>
            </a:r>
          </a:p>
          <a:p>
            <a:pPr>
              <a:buNone/>
            </a:pPr>
            <a:r>
              <a:rPr lang="en-US" sz="2000" dirty="0" smtClean="0"/>
              <a:t>              (t (</a:t>
            </a:r>
            <a:r>
              <a:rPr lang="en-US" sz="2000" dirty="0" err="1" smtClean="0"/>
              <a:t>splitgeq</a:t>
            </a:r>
            <a:r>
              <a:rPr lang="en-US" sz="2000" dirty="0" smtClean="0"/>
              <a:t> n (</a:t>
            </a:r>
            <a:r>
              <a:rPr lang="en-US" sz="2000" dirty="0" err="1" smtClean="0"/>
              <a:t>cdr</a:t>
            </a:r>
            <a:r>
              <a:rPr lang="en-US" sz="2000" dirty="0" smtClean="0"/>
              <a:t> l)))</a:t>
            </a:r>
          </a:p>
          <a:p>
            <a:pPr>
              <a:buNone/>
            </a:pPr>
            <a:r>
              <a:rPr lang="en-US" sz="2000" dirty="0" smtClean="0"/>
              <a:t>        )</a:t>
            </a:r>
          </a:p>
          <a:p>
            <a:pPr>
              <a:buNone/>
            </a:pP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25425"/>
            <a:ext cx="8089900" cy="434975"/>
          </a:xfrm>
          <a:noFill/>
          <a:ln/>
        </p:spPr>
        <p:txBody>
          <a:bodyPr/>
          <a:lstStyle/>
          <a:p>
            <a:pPr>
              <a:spcBef>
                <a:spcPct val="10000"/>
              </a:spcBef>
              <a:spcAft>
                <a:spcPct val="15000"/>
              </a:spcAft>
            </a:pPr>
            <a:r>
              <a:rPr lang="en-US"/>
              <a:t>Lisp: history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289050"/>
            <a:ext cx="8218170" cy="4517582"/>
          </a:xfrm>
          <a:noFill/>
          <a:ln/>
        </p:spPr>
        <p:txBody>
          <a:bodyPr/>
          <a:lstStyle/>
          <a:p>
            <a:pPr>
              <a:spcBef>
                <a:spcPct val="10000"/>
              </a:spcBef>
              <a:spcAft>
                <a:spcPct val="15000"/>
              </a:spcAft>
            </a:pPr>
            <a:r>
              <a:rPr lang="en-US" sz="1800" dirty="0"/>
              <a:t>Lisp design borrows from:</a:t>
            </a:r>
          </a:p>
          <a:p>
            <a:pPr lvl="1">
              <a:spcBef>
                <a:spcPct val="10000"/>
              </a:spcBef>
              <a:spcAft>
                <a:spcPct val="15000"/>
              </a:spcAft>
            </a:pPr>
            <a:r>
              <a:rPr lang="en-US" sz="1600" dirty="0"/>
              <a:t>Programming languages: Some Fortran, IPL syntax</a:t>
            </a:r>
          </a:p>
          <a:p>
            <a:pPr lvl="1">
              <a:spcBef>
                <a:spcPct val="10000"/>
              </a:spcBef>
              <a:spcAft>
                <a:spcPct val="15000"/>
              </a:spcAft>
            </a:pPr>
            <a:r>
              <a:rPr lang="en-US" sz="1600" dirty="0"/>
              <a:t>Math: recursive function theory, lambda calculus</a:t>
            </a:r>
          </a:p>
          <a:p>
            <a:pPr lvl="1">
              <a:spcBef>
                <a:spcPct val="10000"/>
              </a:spcBef>
              <a:spcAft>
                <a:spcPct val="15000"/>
              </a:spcAft>
            </a:pPr>
            <a:r>
              <a:rPr lang="en-US" sz="1600" dirty="0"/>
              <a:t>McCarthy’s list representation of programs, data</a:t>
            </a:r>
          </a:p>
          <a:p>
            <a:pPr>
              <a:spcBef>
                <a:spcPct val="10000"/>
              </a:spcBef>
              <a:spcAft>
                <a:spcPct val="15000"/>
              </a:spcAft>
            </a:pPr>
            <a:r>
              <a:rPr lang="en-US" sz="1800" dirty="0"/>
              <a:t>Some implementation characteristics:</a:t>
            </a:r>
          </a:p>
          <a:p>
            <a:pPr lvl="1">
              <a:spcBef>
                <a:spcPct val="10000"/>
              </a:spcBef>
              <a:spcAft>
                <a:spcPct val="15000"/>
              </a:spcAft>
            </a:pPr>
            <a:r>
              <a:rPr lang="en-US" sz="1600" dirty="0"/>
              <a:t>often interpreted, which makes it slow (compilers exist)</a:t>
            </a:r>
          </a:p>
          <a:p>
            <a:pPr lvl="1">
              <a:spcBef>
                <a:spcPct val="10000"/>
              </a:spcBef>
              <a:spcAft>
                <a:spcPct val="15000"/>
              </a:spcAft>
            </a:pPr>
            <a:r>
              <a:rPr lang="en-US" sz="1600" dirty="0"/>
              <a:t>memory intensive: extensive dynamic  allocation/</a:t>
            </a:r>
            <a:r>
              <a:rPr lang="en-US" sz="1600" dirty="0" err="1"/>
              <a:t>deallocation</a:t>
            </a:r>
            <a:r>
              <a:rPr lang="en-US" sz="1600" dirty="0"/>
              <a:t> of memory</a:t>
            </a:r>
          </a:p>
          <a:p>
            <a:pPr lvl="2">
              <a:spcBef>
                <a:spcPct val="10000"/>
              </a:spcBef>
              <a:spcAft>
                <a:spcPct val="15000"/>
              </a:spcAft>
            </a:pPr>
            <a:r>
              <a:rPr lang="en-US" sz="1400" dirty="0"/>
              <a:t>lots of research in “garbage collection” techniques</a:t>
            </a:r>
          </a:p>
          <a:p>
            <a:pPr lvl="1">
              <a:spcBef>
                <a:spcPct val="10000"/>
              </a:spcBef>
              <a:spcAft>
                <a:spcPct val="15000"/>
              </a:spcAft>
            </a:pPr>
            <a:r>
              <a:rPr lang="en-US" sz="1600" dirty="0"/>
              <a:t>there </a:t>
            </a:r>
            <a:r>
              <a:rPr lang="en-US" sz="1600" dirty="0" smtClean="0"/>
              <a:t>existed special </a:t>
            </a:r>
            <a:r>
              <a:rPr lang="en-US" sz="1600" dirty="0"/>
              <a:t>Lisp computers (Lisp Machine); however, RISC architecture </a:t>
            </a:r>
            <a:r>
              <a:rPr lang="en-US" sz="1600" dirty="0" smtClean="0"/>
              <a:t>replaced them, and now CISC is more common</a:t>
            </a:r>
            <a:endParaRPr lang="en-US" sz="1600" dirty="0"/>
          </a:p>
          <a:p>
            <a:pPr>
              <a:spcBef>
                <a:spcPct val="10000"/>
              </a:spcBef>
              <a:spcAft>
                <a:spcPct val="15000"/>
              </a:spcAft>
            </a:pPr>
            <a:r>
              <a:rPr lang="en-US" sz="1800" dirty="0"/>
              <a:t>Program characteristics:</a:t>
            </a:r>
          </a:p>
          <a:p>
            <a:pPr lvl="1">
              <a:spcBef>
                <a:spcPct val="10000"/>
              </a:spcBef>
              <a:spcAft>
                <a:spcPct val="15000"/>
              </a:spcAft>
            </a:pPr>
            <a:r>
              <a:rPr lang="en-US" sz="1600" dirty="0"/>
              <a:t>symbolic nature encourages experimentation, fast prototyping</a:t>
            </a:r>
          </a:p>
          <a:p>
            <a:pPr lvl="2">
              <a:spcBef>
                <a:spcPct val="10000"/>
              </a:spcBef>
              <a:spcAft>
                <a:spcPct val="15000"/>
              </a:spcAft>
            </a:pPr>
            <a:r>
              <a:rPr lang="en-US" sz="1400" dirty="0"/>
              <a:t>a major reason it’s popular in AI</a:t>
            </a:r>
          </a:p>
          <a:p>
            <a:pPr lvl="1">
              <a:spcBef>
                <a:spcPct val="10000"/>
              </a:spcBef>
              <a:spcAft>
                <a:spcPct val="15000"/>
              </a:spcAft>
            </a:pPr>
            <a:r>
              <a:rPr lang="en-US" sz="1600" dirty="0"/>
              <a:t>very recursive</a:t>
            </a:r>
          </a:p>
          <a:p>
            <a:pPr lvl="1">
              <a:spcBef>
                <a:spcPct val="10000"/>
              </a:spcBef>
              <a:spcAft>
                <a:spcPct val="15000"/>
              </a:spcAft>
            </a:pPr>
            <a:r>
              <a:rPr lang="en-US" sz="1600" dirty="0"/>
              <a:t>very easy to write “read-once” programs</a:t>
            </a:r>
          </a:p>
          <a:p>
            <a:pPr lvl="2">
              <a:spcBef>
                <a:spcPct val="10000"/>
              </a:spcBef>
              <a:spcAft>
                <a:spcPct val="15000"/>
              </a:spcAft>
            </a:pPr>
            <a:r>
              <a:rPr lang="en-US" sz="1400" dirty="0"/>
              <a:t>must be doubly  diligent to write clean, politically correct programs!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Getting started with </a:t>
            </a:r>
            <a:r>
              <a:rPr lang="en-US" dirty="0" err="1"/>
              <a:t>C</a:t>
            </a:r>
            <a:r>
              <a:rPr lang="en-US" dirty="0" err="1" smtClean="0"/>
              <a:t>lisp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11366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 err="1" smtClean="0"/>
              <a:t>clisp</a:t>
            </a:r>
            <a:r>
              <a:rPr lang="en-US" sz="1800" dirty="0" smtClean="0"/>
              <a:t>:  </a:t>
            </a:r>
            <a:r>
              <a:rPr lang="en-US" sz="1800" dirty="0" smtClean="0">
                <a:hlinkClick r:id="rId2"/>
              </a:rPr>
              <a:t>www.clisp.org</a:t>
            </a:r>
            <a:endParaRPr lang="en-US" sz="1800" dirty="0" smtClean="0"/>
          </a:p>
          <a:p>
            <a:pPr lvl="1"/>
            <a:r>
              <a:rPr lang="en-US" sz="1400" dirty="0" smtClean="0"/>
              <a:t>a Common Lisp (“CL”)</a:t>
            </a:r>
          </a:p>
          <a:p>
            <a:r>
              <a:rPr lang="en-US" sz="1800" dirty="0" smtClean="0"/>
              <a:t>Starting on sandcastle (Linux):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1. put /</a:t>
            </a:r>
            <a:r>
              <a:rPr lang="en-US" sz="1800" dirty="0" err="1" smtClean="0"/>
              <a:t>usr</a:t>
            </a:r>
            <a:r>
              <a:rPr lang="en-US" sz="1800" dirty="0" smtClean="0"/>
              <a:t>/local/</a:t>
            </a:r>
            <a:r>
              <a:rPr lang="en-US" sz="1800" dirty="0" err="1" smtClean="0"/>
              <a:t>clisp</a:t>
            </a:r>
            <a:r>
              <a:rPr lang="en-US" sz="1800" dirty="0" smtClean="0"/>
              <a:t>/bin  </a:t>
            </a:r>
            <a:r>
              <a:rPr lang="en-US" sz="1800" dirty="0"/>
              <a:t>in your path</a:t>
            </a:r>
          </a:p>
          <a:p>
            <a:pPr>
              <a:buFontTx/>
              <a:buNone/>
            </a:pPr>
            <a:r>
              <a:rPr lang="en-US" sz="1800" dirty="0"/>
              <a:t>2. </a:t>
            </a:r>
            <a:r>
              <a:rPr lang="en-US" sz="1800" dirty="0" smtClean="0"/>
              <a:t>type: </a:t>
            </a:r>
            <a:r>
              <a:rPr lang="en-US" sz="1800" dirty="0" err="1" smtClean="0"/>
              <a:t>clisp</a:t>
            </a:r>
            <a:endParaRPr lang="en-US" sz="1800" dirty="0"/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 smtClean="0"/>
              <a:t>lisp </a:t>
            </a:r>
            <a:r>
              <a:rPr lang="en-US" sz="1800" dirty="0"/>
              <a:t>program files have </a:t>
            </a:r>
            <a:r>
              <a:rPr lang="en-US" sz="1800" dirty="0" smtClean="0"/>
              <a:t>“.</a:t>
            </a:r>
            <a:r>
              <a:rPr lang="en-US" sz="1800" dirty="0" err="1" smtClean="0"/>
              <a:t>lsp</a:t>
            </a:r>
            <a:r>
              <a:rPr lang="en-US" sz="1800" dirty="0" smtClean="0"/>
              <a:t>” or “.lisp” </a:t>
            </a:r>
            <a:r>
              <a:rPr lang="en-US" sz="1800" dirty="0"/>
              <a:t>extension</a:t>
            </a:r>
          </a:p>
          <a:p>
            <a:r>
              <a:rPr lang="en-US" sz="1800" dirty="0"/>
              <a:t>Because its interpreted, you can create, edit, and debug programs during execution.</a:t>
            </a:r>
          </a:p>
          <a:p>
            <a:pPr lvl="1">
              <a:spcAft>
                <a:spcPct val="60000"/>
              </a:spcAft>
            </a:pPr>
            <a:r>
              <a:rPr lang="en-US" sz="1600" dirty="0"/>
              <a:t>recommended that you use a text editor to enter programs into files explicitly</a:t>
            </a:r>
          </a:p>
          <a:p>
            <a:r>
              <a:rPr lang="en-US" sz="1800" dirty="0"/>
              <a:t>To load your file:</a:t>
            </a:r>
          </a:p>
          <a:p>
            <a:pPr>
              <a:buFontTx/>
              <a:buNone/>
            </a:pPr>
            <a:r>
              <a:rPr lang="en-US" sz="1800" dirty="0"/>
              <a:t>	 &gt; (load “/</a:t>
            </a:r>
            <a:r>
              <a:rPr lang="en-US" sz="1800" dirty="0" err="1"/>
              <a:t>usr</a:t>
            </a:r>
            <a:r>
              <a:rPr lang="en-US" sz="1800" dirty="0"/>
              <a:t>/people/</a:t>
            </a:r>
            <a:r>
              <a:rPr lang="en-US" sz="1800" dirty="0" err="1"/>
              <a:t>mccarthy</a:t>
            </a:r>
            <a:r>
              <a:rPr lang="en-US" sz="1800" dirty="0"/>
              <a:t>/myfile.lsp”)</a:t>
            </a:r>
          </a:p>
          <a:p>
            <a:r>
              <a:rPr lang="en-US" sz="1800" dirty="0"/>
              <a:t>To save a copy of your interactive session:</a:t>
            </a:r>
          </a:p>
          <a:p>
            <a:pPr>
              <a:buFontTx/>
              <a:buNone/>
            </a:pPr>
            <a:r>
              <a:rPr lang="en-US" sz="1800" dirty="0"/>
              <a:t>     &gt; (dribble “</a:t>
            </a:r>
            <a:r>
              <a:rPr lang="en-US" sz="1800" dirty="0" err="1"/>
              <a:t>session_file_name</a:t>
            </a:r>
            <a:r>
              <a:rPr lang="en-US" sz="1800" dirty="0"/>
              <a:t>”)</a:t>
            </a:r>
          </a:p>
          <a:p>
            <a:r>
              <a:rPr lang="en-US" sz="1800" dirty="0"/>
              <a:t>To exit </a:t>
            </a:r>
            <a:r>
              <a:rPr lang="en-US" sz="1800" dirty="0" err="1"/>
              <a:t>Xlisp</a:t>
            </a:r>
            <a:r>
              <a:rPr lang="en-US" sz="1800" dirty="0"/>
              <a:t>:</a:t>
            </a:r>
          </a:p>
          <a:p>
            <a:pPr>
              <a:buFontTx/>
              <a:buNone/>
            </a:pPr>
            <a:r>
              <a:rPr lang="en-US" sz="1800" dirty="0"/>
              <a:t>     &gt; (exit)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Lisp syntax: List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dirty="0"/>
              <a:t>LISP:  “Lost in Stupid Parentheses”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</a:t>
            </a:r>
            <a:r>
              <a:rPr lang="en-US" sz="2000" dirty="0"/>
              <a:t>  (  +    9  3  8 )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function       arguments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you can replace function or argument by another list; arbitrarily deep</a:t>
            </a:r>
          </a:p>
          <a:p>
            <a:r>
              <a:rPr lang="en-US" sz="1800" dirty="0"/>
              <a:t>examples</a:t>
            </a:r>
          </a:p>
          <a:p>
            <a:pPr>
              <a:buFontTx/>
              <a:buNone/>
            </a:pPr>
            <a:r>
              <a:rPr lang="en-US" sz="1800" dirty="0"/>
              <a:t>                 (5)                           (dog   (cat  mouse))</a:t>
            </a:r>
          </a:p>
          <a:p>
            <a:pPr>
              <a:buFontTx/>
              <a:buNone/>
            </a:pPr>
            <a:r>
              <a:rPr lang="en-US" sz="1800" dirty="0"/>
              <a:t>                 (4   7   3   5)            (+ 3 (* 3 6) (/ 3 5))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You will spend much time</a:t>
            </a:r>
            <a:r>
              <a:rPr lang="en-US" sz="1800" u="sng" dirty="0"/>
              <a:t> balancing parentheses</a:t>
            </a:r>
            <a:endParaRPr lang="en-US" sz="1800" dirty="0"/>
          </a:p>
          <a:p>
            <a:pPr lvl="1"/>
            <a:r>
              <a:rPr lang="en-US" sz="1600" dirty="0"/>
              <a:t>try vi’s “%” key</a:t>
            </a: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768350" y="2584450"/>
            <a:ext cx="2159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 flipV="1">
            <a:off x="1517650" y="2660650"/>
            <a:ext cx="622300" cy="62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H="1" flipV="1">
            <a:off x="2051050" y="2660650"/>
            <a:ext cx="234950" cy="62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Lisp functions, Atoms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/>
              <a:t>Basic rule of Lisp:</a:t>
            </a:r>
          </a:p>
          <a:p>
            <a:pPr lvl="1"/>
            <a:r>
              <a:rPr lang="en-US" sz="1600" dirty="0"/>
              <a:t>when combining Lisp functions, the embedded list arguments are always executed </a:t>
            </a:r>
            <a:r>
              <a:rPr lang="en-US" sz="1600" u="sng" dirty="0"/>
              <a:t>before</a:t>
            </a:r>
            <a:r>
              <a:rPr lang="en-US" sz="1600" dirty="0"/>
              <a:t> the function is applied to </a:t>
            </a:r>
            <a:r>
              <a:rPr lang="en-US" sz="1600" dirty="0" smtClean="0"/>
              <a:t>them (“</a:t>
            </a:r>
            <a:r>
              <a:rPr lang="en-US" sz="1600" dirty="0"/>
              <a:t>eager evaluation”)</a:t>
            </a:r>
          </a:p>
          <a:p>
            <a:pPr lvl="1"/>
            <a:r>
              <a:rPr lang="en-US" sz="1600" dirty="0"/>
              <a:t>compare to: lazy evaluation - evaluate only when needed</a:t>
            </a:r>
          </a:p>
          <a:p>
            <a:pPr lvl="1">
              <a:buFontTx/>
              <a:buNone/>
            </a:pPr>
            <a:endParaRPr lang="en-US" sz="1600" dirty="0"/>
          </a:p>
          <a:p>
            <a:pPr lvl="1">
              <a:buFontTx/>
              <a:buNone/>
            </a:pPr>
            <a:endParaRPr lang="en-US" sz="1600" dirty="0"/>
          </a:p>
          <a:p>
            <a:r>
              <a:rPr lang="en-US" sz="1800" dirty="0"/>
              <a:t>Atom: a basic data value   (vs. lists, which are compound values)</a:t>
            </a:r>
          </a:p>
          <a:p>
            <a:pPr lvl="1">
              <a:buFontTx/>
              <a:buNone/>
            </a:pPr>
            <a:endParaRPr lang="en-US" sz="1600" dirty="0"/>
          </a:p>
          <a:p>
            <a:pPr lvl="1">
              <a:buFontTx/>
              <a:buNone/>
            </a:pPr>
            <a:r>
              <a:rPr lang="en-US" sz="1600" dirty="0" err="1"/>
              <a:t>eg</a:t>
            </a:r>
            <a:r>
              <a:rPr lang="en-US" sz="1600" dirty="0"/>
              <a:t>.   </a:t>
            </a:r>
            <a:r>
              <a:rPr lang="en-US" sz="1600" dirty="0" err="1"/>
              <a:t>george</a:t>
            </a:r>
            <a:r>
              <a:rPr lang="en-US" sz="1600" dirty="0"/>
              <a:t>                 3.14159</a:t>
            </a:r>
          </a:p>
          <a:p>
            <a:pPr lvl="1">
              <a:buFontTx/>
              <a:buNone/>
            </a:pPr>
            <a:r>
              <a:rPr lang="en-US" sz="1600" dirty="0"/>
              <a:t>        56                         </a:t>
            </a:r>
          </a:p>
          <a:p>
            <a:pPr lvl="1">
              <a:buFontTx/>
              <a:buNone/>
            </a:pPr>
            <a:r>
              <a:rPr lang="en-US" sz="1600" dirty="0"/>
              <a:t>        +</a:t>
            </a:r>
          </a:p>
          <a:p>
            <a:pPr lvl="1">
              <a:buFontTx/>
              <a:buNone/>
            </a:pPr>
            <a:r>
              <a:rPr lang="en-US" sz="1600" dirty="0"/>
              <a:t>        two-words</a:t>
            </a:r>
          </a:p>
          <a:p>
            <a:pPr lvl="1">
              <a:buFontTx/>
              <a:buNone/>
            </a:pPr>
            <a:endParaRPr lang="en-US" sz="1600" dirty="0"/>
          </a:p>
          <a:p>
            <a:r>
              <a:rPr lang="en-US" sz="1800" dirty="0"/>
              <a:t>Special list:   NIL   or  ()</a:t>
            </a:r>
          </a:p>
          <a:p>
            <a:pPr lvl="1"/>
            <a:r>
              <a:rPr lang="en-US" sz="1600" dirty="0"/>
              <a:t>considered to be both a list and an atom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831850" y="1670050"/>
            <a:ext cx="8064500" cy="1206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Simple function calls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74650" y="755650"/>
            <a:ext cx="8001000" cy="4953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1800" dirty="0"/>
              <a:t>&gt; (+  8  12  3)</a:t>
            </a:r>
          </a:p>
          <a:p>
            <a:pPr>
              <a:buFontTx/>
              <a:buNone/>
            </a:pPr>
            <a:r>
              <a:rPr lang="en-US" sz="1800" dirty="0"/>
              <a:t>23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&gt; (*  5 6 7)</a:t>
            </a:r>
          </a:p>
          <a:p>
            <a:pPr>
              <a:buFontTx/>
              <a:buNone/>
            </a:pPr>
            <a:r>
              <a:rPr lang="en-US" sz="1800" dirty="0"/>
              <a:t>210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&gt; (+ (- 4 5) (* 2 2))</a:t>
            </a:r>
          </a:p>
          <a:p>
            <a:pPr>
              <a:buFontTx/>
              <a:buNone/>
            </a:pPr>
            <a:r>
              <a:rPr lang="en-US" sz="1800" dirty="0"/>
              <a:t>3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&gt; (/ 2 3 4)</a:t>
            </a:r>
          </a:p>
          <a:p>
            <a:pPr>
              <a:buFontTx/>
              <a:buNone/>
            </a:pPr>
            <a:r>
              <a:rPr lang="en-US" sz="1800" dirty="0"/>
              <a:t>1/6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&gt; (/ (/ 2 3) 4))                			&gt; (/ 2 (/ 3 4))</a:t>
            </a:r>
          </a:p>
          <a:p>
            <a:pPr>
              <a:buFontTx/>
              <a:buNone/>
            </a:pPr>
            <a:r>
              <a:rPr lang="en-US" sz="1800" dirty="0"/>
              <a:t>1/6					</a:t>
            </a:r>
            <a:r>
              <a:rPr lang="en-US" sz="1800" dirty="0" smtClean="0"/>
              <a:t>	8/3</a:t>
            </a:r>
            <a:endParaRPr lang="en-US" sz="1800" dirty="0"/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&gt; (/ 2.0  3 4)</a:t>
            </a:r>
          </a:p>
          <a:p>
            <a:pPr>
              <a:buFontTx/>
              <a:buNone/>
            </a:pPr>
            <a:r>
              <a:rPr lang="en-US" sz="1800" dirty="0"/>
              <a:t>0.1666667</a:t>
            </a:r>
          </a:p>
          <a:p>
            <a:pPr>
              <a:buFontTx/>
              <a:buNone/>
            </a:pPr>
            <a:r>
              <a:rPr lang="en-US" sz="1800" dirty="0"/>
              <a:t>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Lisp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sz="1800" dirty="0"/>
              <a:t>There are lots of </a:t>
            </a:r>
            <a:r>
              <a:rPr lang="en-US" sz="1800" dirty="0" smtClean="0"/>
              <a:t>built-in </a:t>
            </a:r>
            <a:r>
              <a:rPr lang="en-US" sz="1800" dirty="0"/>
              <a:t>Lisp functions (see </a:t>
            </a:r>
            <a:r>
              <a:rPr lang="en-US" sz="1800" dirty="0" err="1"/>
              <a:t>Xlisp</a:t>
            </a:r>
            <a:r>
              <a:rPr lang="en-US" sz="1800" dirty="0"/>
              <a:t> doc.)</a:t>
            </a:r>
          </a:p>
          <a:p>
            <a:r>
              <a:rPr lang="en-US" sz="1800" dirty="0"/>
              <a:t>There are </a:t>
            </a:r>
            <a:r>
              <a:rPr lang="en-US" sz="1800" dirty="0" smtClean="0"/>
              <a:t>built-in </a:t>
            </a:r>
            <a:r>
              <a:rPr lang="en-US" sz="1800" dirty="0"/>
              <a:t>data types as well (float, </a:t>
            </a:r>
            <a:r>
              <a:rPr lang="en-US" sz="1800" dirty="0" err="1"/>
              <a:t>bool</a:t>
            </a:r>
            <a:r>
              <a:rPr lang="en-US" sz="1800" dirty="0"/>
              <a:t>, string,...)</a:t>
            </a:r>
          </a:p>
          <a:p>
            <a:r>
              <a:rPr lang="en-US" sz="1800" dirty="0"/>
              <a:t>One key point:  program code and data are both symbolic expressions in </a:t>
            </a:r>
            <a:r>
              <a:rPr lang="en-US" sz="1800" dirty="0" smtClean="0"/>
              <a:t>Lisp (same as Prolog)</a:t>
            </a:r>
            <a:endParaRPr lang="en-US" sz="1800" dirty="0"/>
          </a:p>
          <a:p>
            <a:pPr lvl="1"/>
            <a:r>
              <a:rPr lang="en-US" sz="1600" dirty="0"/>
              <a:t>the interpreter doesn’t distinguish between them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Lisp interpreter:</a:t>
            </a:r>
          </a:p>
          <a:p>
            <a:pPr lvl="1"/>
            <a:r>
              <a:rPr lang="en-US" sz="1600" dirty="0"/>
              <a:t>1. evaluate each argument --&gt; obtains a value</a:t>
            </a:r>
          </a:p>
          <a:p>
            <a:pPr lvl="1"/>
            <a:r>
              <a:rPr lang="en-US" sz="1600" dirty="0"/>
              <a:t>2. evaluate the function applied to the argument values</a:t>
            </a:r>
          </a:p>
          <a:p>
            <a:pPr>
              <a:buFontTx/>
              <a:buNone/>
            </a:pPr>
            <a:endParaRPr lang="en-US" sz="1800" dirty="0"/>
          </a:p>
          <a:p>
            <a:r>
              <a:rPr lang="en-US" sz="1800" dirty="0"/>
              <a:t>sometimes we don’t want a list to be evaluated: use the quote function to create a </a:t>
            </a:r>
            <a:r>
              <a:rPr lang="en-US" sz="1800" i="1" dirty="0"/>
              <a:t>literal expression</a:t>
            </a: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                   ‘ </a:t>
            </a:r>
            <a:r>
              <a:rPr lang="en-US" sz="1800" dirty="0" smtClean="0"/>
              <a:t>(</a:t>
            </a:r>
            <a:r>
              <a:rPr lang="en-US" sz="1800" dirty="0"/>
              <a:t>a  b  c)</a:t>
            </a:r>
          </a:p>
          <a:p>
            <a:pPr>
              <a:buFontTx/>
              <a:buNone/>
            </a:pPr>
            <a:endParaRPr lang="en-US" sz="1800" dirty="0"/>
          </a:p>
          <a:p>
            <a:pPr lvl="1"/>
            <a:r>
              <a:rPr lang="en-US" sz="1600" dirty="0"/>
              <a:t>differs from:    (a  b  c)        &lt;-- expects a function called “a”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List functions: CAR, CDR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0850" y="1365250"/>
            <a:ext cx="8218170" cy="4517582"/>
          </a:xfrm>
          <a:noFill/>
          <a:ln/>
        </p:spPr>
        <p:txBody>
          <a:bodyPr/>
          <a:lstStyle/>
          <a:p>
            <a:r>
              <a:rPr lang="en-US" sz="1800" dirty="0"/>
              <a:t>CAR: returns first element in a list</a:t>
            </a:r>
          </a:p>
          <a:p>
            <a:pPr lvl="1"/>
            <a:r>
              <a:rPr lang="en-US" sz="1600" dirty="0"/>
              <a:t>result may be an atom or list</a:t>
            </a:r>
          </a:p>
          <a:p>
            <a:r>
              <a:rPr lang="en-US" sz="1800" dirty="0"/>
              <a:t>CDR: returns tail of the list (rest of list minus first element)</a:t>
            </a:r>
          </a:p>
          <a:p>
            <a:pPr lvl="1"/>
            <a:r>
              <a:rPr lang="en-US" sz="1600" dirty="0"/>
              <a:t>- result is always a list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 err="1"/>
              <a:t>eg</a:t>
            </a:r>
            <a:r>
              <a:rPr lang="en-US" sz="1800" dirty="0"/>
              <a:t>.     (car ‘(a b c d))    --&gt; returns atom  “a”</a:t>
            </a:r>
          </a:p>
          <a:p>
            <a:pPr>
              <a:buFontTx/>
              <a:buNone/>
            </a:pPr>
            <a:r>
              <a:rPr lang="en-US" sz="1800" dirty="0"/>
              <a:t>          (car ‘((a b) (c d) (e (f g))))   --&gt; returns list (a b)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note:  (car (a b c d)) will try to evaluate (a b c d) first!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         (</a:t>
            </a:r>
            <a:r>
              <a:rPr lang="en-US" sz="1800" dirty="0" err="1"/>
              <a:t>cdr</a:t>
            </a:r>
            <a:r>
              <a:rPr lang="en-US" sz="1800" dirty="0"/>
              <a:t> ‘(a b c d)) --&gt; returns (b c d)</a:t>
            </a:r>
          </a:p>
          <a:p>
            <a:pPr>
              <a:buFontTx/>
              <a:buNone/>
            </a:pPr>
            <a:r>
              <a:rPr lang="en-US" sz="1800" dirty="0"/>
              <a:t>          (</a:t>
            </a:r>
            <a:r>
              <a:rPr lang="en-US" sz="1800" dirty="0" err="1"/>
              <a:t>cdr</a:t>
            </a:r>
            <a:r>
              <a:rPr lang="en-US" sz="1800" dirty="0"/>
              <a:t> ‘(a)) --&gt; returns NIL or ()</a:t>
            </a:r>
          </a:p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r>
              <a:rPr lang="en-US" sz="1800" dirty="0"/>
              <a:t>          (car (</a:t>
            </a:r>
            <a:r>
              <a:rPr lang="en-US" sz="1800" dirty="0" err="1"/>
              <a:t>cdr</a:t>
            </a:r>
            <a:r>
              <a:rPr lang="en-US" sz="1800" dirty="0"/>
              <a:t> ‘((a b) (c d) (e (f g)))))  --&gt; returns (c d)</a:t>
            </a:r>
          </a:p>
          <a:p>
            <a:pPr>
              <a:buFontTx/>
              <a:buNone/>
            </a:pPr>
            <a:r>
              <a:rPr lang="en-US" sz="1800" dirty="0"/>
              <a:t>          (car ‘(</a:t>
            </a:r>
            <a:r>
              <a:rPr lang="en-US" sz="1800" dirty="0" err="1"/>
              <a:t>cdr</a:t>
            </a:r>
            <a:r>
              <a:rPr lang="en-US" sz="1800" dirty="0"/>
              <a:t> ‘((a b) (c d) (e (f g)))))  --&gt; returns CDR ! </a:t>
            </a:r>
            <a:r>
              <a:rPr lang="en-US" sz="1100" dirty="0"/>
              <a:t> (programs are data)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30FB2A-AD6E-4447-B895-4361944DF9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FFF"/>
                </a:solidFill>
              </a:rPr>
              <a:t>COSC 2P93 Prolog: Lisp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1472214402</TotalTime>
  <Pages>24</Pages>
  <Words>2893</Words>
  <Application>Microsoft Office PowerPoint</Application>
  <PresentationFormat>Custom</PresentationFormat>
  <Paragraphs>466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Stream</vt:lpstr>
      <vt:lpstr>Lisp: a history</vt:lpstr>
      <vt:lpstr>Common Lisp</vt:lpstr>
      <vt:lpstr>Lisp: history</vt:lpstr>
      <vt:lpstr>Getting started with Clisp</vt:lpstr>
      <vt:lpstr>Lisp syntax: List</vt:lpstr>
      <vt:lpstr>Lisp functions, Atoms</vt:lpstr>
      <vt:lpstr>Simple function calls</vt:lpstr>
      <vt:lpstr>Lisp</vt:lpstr>
      <vt:lpstr>List functions: CAR, CDR</vt:lpstr>
      <vt:lpstr>List functions: CONS, LIST</vt:lpstr>
      <vt:lpstr>List functions</vt:lpstr>
      <vt:lpstr>Global variables</vt:lpstr>
      <vt:lpstr>Miscellaneous</vt:lpstr>
      <vt:lpstr>More List primitive functions</vt:lpstr>
      <vt:lpstr>CONS, LIST, APPEND... </vt:lpstr>
      <vt:lpstr>Conditional processing</vt:lpstr>
      <vt:lpstr>Conditional processing</vt:lpstr>
      <vt:lpstr>Conditional processing</vt:lpstr>
      <vt:lpstr>Defining Lisp Functions</vt:lpstr>
      <vt:lpstr>Function definition example</vt:lpstr>
      <vt:lpstr>Conditional processing</vt:lpstr>
      <vt:lpstr>Example</vt:lpstr>
      <vt:lpstr>Example</vt:lpstr>
      <vt:lpstr>Example </vt:lpstr>
      <vt:lpstr>Miscellaneous </vt:lpstr>
      <vt:lpstr>eg. Removeall</vt:lpstr>
      <vt:lpstr>eg. Setdiff</vt:lpstr>
      <vt:lpstr>eg. Quicksort</vt:lpstr>
      <vt:lpstr>quicksort (cont)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2P93 Intro  Lisp</dc:title>
  <dc:creator>Brian Ross</dc:creator>
  <cp:lastModifiedBy>Brian Ross</cp:lastModifiedBy>
  <cp:revision>18</cp:revision>
  <cp:lastPrinted>1997-03-06T02:48:29Z</cp:lastPrinted>
  <dcterms:created xsi:type="dcterms:W3CDTF">1997-03-06T02:08:29Z</dcterms:created>
  <dcterms:modified xsi:type="dcterms:W3CDTF">2013-03-25T18:18:20Z</dcterms:modified>
</cp:coreProperties>
</file>