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67" r:id="rId2"/>
    <p:sldId id="268" r:id="rId3"/>
    <p:sldId id="266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6" r:id="rId17"/>
    <p:sldId id="281" r:id="rId18"/>
    <p:sldId id="283" r:id="rId19"/>
    <p:sldId id="282" r:id="rId20"/>
    <p:sldId id="284" r:id="rId21"/>
    <p:sldId id="285" r:id="rId22"/>
  </p:sldIdLst>
  <p:sldSz cx="9144000" cy="6858000" type="screen4x3"/>
  <p:notesSz cx="6985000" cy="9271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8" d="100"/>
          <a:sy n="98" d="100"/>
        </p:scale>
        <p:origin x="-10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18" tIns="45152" rIns="91918" bIns="45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1675"/>
            <a:ext cx="4618038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9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355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3557" fontAlgn="auto"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>
                <a:solidFill>
                  <a:srgbClr val="FFFFFF"/>
                </a:solidFill>
              </a:rPr>
              <a:pPr defTabSz="913557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355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355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8313" y="1889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35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9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779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3557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70336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7116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583" indent="-34258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266" indent="-285489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1948" indent="-228386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8725" indent="-228386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5506" indent="-228386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2284" indent="-2283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9064" indent="-2283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5842" indent="-2283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2620" indent="-2283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79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57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36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16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94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73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450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231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Expert systems are AI programs that solve a highly technical problem in some domain</a:t>
            </a:r>
          </a:p>
          <a:p>
            <a:r>
              <a:rPr lang="en-US" dirty="0" smtClean="0"/>
              <a:t>Normally a human expert is used for solving such problems.</a:t>
            </a:r>
          </a:p>
          <a:p>
            <a:r>
              <a:rPr lang="en-US" dirty="0" smtClean="0"/>
              <a:t>An expert system encodes a human expert’s knowledge.</a:t>
            </a:r>
          </a:p>
          <a:p>
            <a:r>
              <a:rPr lang="en-US" dirty="0" smtClean="0"/>
              <a:t>Common areas:</a:t>
            </a:r>
          </a:p>
          <a:p>
            <a:pPr lvl="1"/>
            <a:r>
              <a:rPr lang="en-US" dirty="0" smtClean="0"/>
              <a:t>medicine</a:t>
            </a:r>
          </a:p>
          <a:p>
            <a:pPr lvl="1"/>
            <a:r>
              <a:rPr lang="en-US" dirty="0" smtClean="0"/>
              <a:t>science: chemistry, biology</a:t>
            </a:r>
          </a:p>
          <a:p>
            <a:pPr lvl="1"/>
            <a:r>
              <a:rPr lang="en-US" dirty="0" smtClean="0"/>
              <a:t>engineering </a:t>
            </a:r>
          </a:p>
          <a:p>
            <a:pPr lvl="1"/>
            <a:r>
              <a:rPr lang="en-US" dirty="0" smtClean="0"/>
              <a:t>agriculture</a:t>
            </a:r>
          </a:p>
          <a:p>
            <a:pPr lvl="1"/>
            <a:r>
              <a:rPr lang="en-US" dirty="0" smtClean="0"/>
              <a:t>military</a:t>
            </a:r>
          </a:p>
          <a:p>
            <a:pPr lvl="1"/>
            <a:r>
              <a:rPr lang="en-US" dirty="0" smtClean="0"/>
              <a:t>finance.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 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sz="2000" dirty="0" smtClean="0"/>
              <a:t>?- bird(X).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nostrils : </a:t>
            </a:r>
            <a:r>
              <a:rPr lang="en-CA" sz="2000" dirty="0" err="1" smtClean="0"/>
              <a:t>external_tubular</a:t>
            </a:r>
            <a:r>
              <a:rPr lang="en-CA" sz="2000" dirty="0" smtClean="0"/>
              <a:t>? yes.</a:t>
            </a:r>
          </a:p>
          <a:p>
            <a:pPr>
              <a:buNone/>
            </a:pPr>
            <a:r>
              <a:rPr lang="en-CA" sz="2000" dirty="0" smtClean="0"/>
              <a:t>live : </a:t>
            </a:r>
            <a:r>
              <a:rPr lang="en-CA" sz="2000" dirty="0" err="1" smtClean="0"/>
              <a:t>at_sea</a:t>
            </a:r>
            <a:r>
              <a:rPr lang="en-CA" sz="2000" dirty="0" smtClean="0"/>
              <a:t>? yes.</a:t>
            </a:r>
          </a:p>
          <a:p>
            <a:pPr>
              <a:buNone/>
            </a:pPr>
            <a:r>
              <a:rPr lang="en-CA" sz="2000" dirty="0" smtClean="0"/>
              <a:t>bill : hooked? yes.</a:t>
            </a:r>
          </a:p>
          <a:p>
            <a:pPr>
              <a:buNone/>
            </a:pPr>
            <a:r>
              <a:rPr lang="en-CA" sz="2000" dirty="0" smtClean="0"/>
              <a:t>size : large? yes.</a:t>
            </a:r>
          </a:p>
          <a:p>
            <a:pPr>
              <a:buNone/>
            </a:pPr>
            <a:r>
              <a:rPr lang="en-CA" sz="2000" dirty="0" smtClean="0"/>
              <a:t>wings : </a:t>
            </a:r>
            <a:r>
              <a:rPr lang="en-CA" sz="2000" dirty="0" err="1" smtClean="0"/>
              <a:t>long_narrow</a:t>
            </a:r>
            <a:r>
              <a:rPr lang="en-CA" sz="2000" dirty="0" smtClean="0"/>
              <a:t>? yes.</a:t>
            </a:r>
          </a:p>
          <a:p>
            <a:pPr>
              <a:buNone/>
            </a:pPr>
            <a:r>
              <a:rPr lang="en-CA" sz="2000" dirty="0" smtClean="0"/>
              <a:t>color : white? yes.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X = </a:t>
            </a:r>
            <a:r>
              <a:rPr lang="en-CA" sz="2000" dirty="0" err="1" smtClean="0"/>
              <a:t>laysan_albatross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valuable feature of expert systems is their ability to explain their line of reasoning.</a:t>
            </a:r>
          </a:p>
          <a:p>
            <a:r>
              <a:rPr lang="en-US" dirty="0" smtClean="0"/>
              <a:t>Often users want to know WHY advice was given, in addition to the advice itself.</a:t>
            </a:r>
          </a:p>
          <a:p>
            <a:r>
              <a:rPr lang="en-US" dirty="0" smtClean="0"/>
              <a:t>Explanation also a good way to debug KB.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000" dirty="0" smtClean="0"/>
              <a:t>nostrils : </a:t>
            </a:r>
            <a:r>
              <a:rPr lang="en-US" sz="2000" dirty="0" err="1" smtClean="0"/>
              <a:t>external_tubular</a:t>
            </a:r>
            <a:r>
              <a:rPr lang="en-US" sz="2000" dirty="0" smtClean="0"/>
              <a:t>?</a:t>
            </a:r>
            <a:r>
              <a:rPr lang="en-US" sz="2000" b="1" dirty="0" smtClean="0"/>
              <a:t> </a:t>
            </a:r>
            <a:r>
              <a:rPr lang="en-US" sz="2000" b="1" u="sng" dirty="0" smtClean="0"/>
              <a:t>why</a:t>
            </a:r>
            <a:r>
              <a:rPr lang="en-US" sz="2000" b="1" dirty="0" smtClean="0"/>
              <a:t>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[nostrils(</a:t>
            </a:r>
            <a:r>
              <a:rPr lang="en-US" sz="2000" dirty="0" err="1" smtClean="0"/>
              <a:t>external_tubular</a:t>
            </a:r>
            <a:r>
              <a:rPr lang="en-US" sz="2000" dirty="0" smtClean="0"/>
              <a:t>), order(tubenose), family(albatross), bird(</a:t>
            </a:r>
            <a:r>
              <a:rPr lang="en-US" sz="2000" dirty="0" err="1" smtClean="0"/>
              <a:t>laysan_albatross</a:t>
            </a:r>
            <a:r>
              <a:rPr lang="en-US" sz="2000" dirty="0" smtClean="0"/>
              <a:t>)]</a:t>
            </a:r>
          </a:p>
          <a:p>
            <a:pPr>
              <a:buNone/>
            </a:pPr>
            <a:r>
              <a:rPr lang="en-US" sz="2000" dirty="0" smtClean="0"/>
              <a:t>nostrils : </a:t>
            </a:r>
            <a:r>
              <a:rPr lang="en-US" sz="2000" dirty="0" err="1" smtClean="0"/>
              <a:t>external_tubular</a:t>
            </a:r>
            <a:r>
              <a:rPr lang="en-US" sz="2000" dirty="0" smtClean="0"/>
              <a:t>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Why:  explain the line of reasoning for this </a:t>
            </a:r>
            <a:r>
              <a:rPr lang="en-US" dirty="0" smtClean="0"/>
              <a:t>question</a:t>
            </a:r>
          </a:p>
          <a:p>
            <a:pPr lvl="1"/>
            <a:r>
              <a:rPr lang="en-US" dirty="0" smtClean="0"/>
              <a:t>Goes  from node </a:t>
            </a:r>
            <a:r>
              <a:rPr lang="en-US" dirty="0" smtClean="0"/>
              <a:t>UP to </a:t>
            </a:r>
            <a:r>
              <a:rPr lang="en-US" dirty="0" smtClean="0"/>
              <a:t>the root of the tree.</a:t>
            </a:r>
          </a:p>
          <a:p>
            <a:r>
              <a:rPr lang="en-US" dirty="0" smtClean="0"/>
              <a:t>How: How was some advice derived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Goes from node DOWN the branch.</a:t>
            </a:r>
            <a:endParaRPr lang="en-US" dirty="0" smtClean="0"/>
          </a:p>
          <a:p>
            <a:r>
              <a:rPr lang="en-US" dirty="0" smtClean="0"/>
              <a:t>Why not: Why was some other advice not given?</a:t>
            </a:r>
          </a:p>
          <a:p>
            <a:endParaRPr lang="en-US" dirty="0" smtClean="0"/>
          </a:p>
          <a:p>
            <a:r>
              <a:rPr lang="en-US" dirty="0" smtClean="0"/>
              <a:t>If Prolog’s inference is used, then the above can be implemented with a meta-interpreter.</a:t>
            </a:r>
          </a:p>
          <a:p>
            <a:pPr lvl="1"/>
            <a:r>
              <a:rPr lang="en-US" dirty="0" smtClean="0"/>
              <a:t>Very similar to the one that kept the proof tree for </a:t>
            </a:r>
            <a:r>
              <a:rPr lang="en-US" dirty="0" err="1" smtClean="0"/>
              <a:t>boolean</a:t>
            </a:r>
            <a:r>
              <a:rPr lang="en-US" dirty="0" smtClean="0"/>
              <a:t> logic.</a:t>
            </a:r>
          </a:p>
          <a:p>
            <a:pPr lvl="1"/>
            <a:r>
              <a:rPr lang="en-US" dirty="0" smtClean="0"/>
              <a:t>Also similar to grammars that keep the parse tree.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meta-interpreter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prove(true,_) :- !.</a:t>
            </a:r>
          </a:p>
          <a:p>
            <a:pPr>
              <a:buNone/>
            </a:pPr>
            <a:r>
              <a:rPr lang="en-US" sz="2000" dirty="0" smtClean="0"/>
              <a:t>prove(</a:t>
            </a:r>
            <a:r>
              <a:rPr lang="en-US" sz="2000" dirty="0" err="1" smtClean="0"/>
              <a:t>menuask</a:t>
            </a:r>
            <a:r>
              <a:rPr lang="en-US" sz="2000" dirty="0" smtClean="0"/>
              <a:t>(X,Y,Z),</a:t>
            </a:r>
            <a:r>
              <a:rPr lang="en-US" sz="2000" dirty="0" err="1" smtClean="0"/>
              <a:t>Hist</a:t>
            </a:r>
            <a:r>
              <a:rPr lang="en-US" sz="2000" dirty="0" smtClean="0"/>
              <a:t>) :- </a:t>
            </a:r>
            <a:r>
              <a:rPr lang="en-US" sz="2000" dirty="0" err="1" smtClean="0"/>
              <a:t>menuask</a:t>
            </a:r>
            <a:r>
              <a:rPr lang="en-US" sz="2000" dirty="0" smtClean="0"/>
              <a:t>(</a:t>
            </a:r>
            <a:r>
              <a:rPr lang="en-US" sz="2000" dirty="0" err="1" smtClean="0"/>
              <a:t>X,Y,Z,Hist</a:t>
            </a:r>
            <a:r>
              <a:rPr lang="en-US" sz="2000" dirty="0" smtClean="0"/>
              <a:t>), !.</a:t>
            </a:r>
          </a:p>
          <a:p>
            <a:pPr>
              <a:buNone/>
            </a:pPr>
            <a:r>
              <a:rPr lang="en-US" sz="2000" dirty="0" smtClean="0"/>
              <a:t>prove(ask(X,Y),</a:t>
            </a:r>
            <a:r>
              <a:rPr lang="en-US" sz="2000" dirty="0" err="1" smtClean="0"/>
              <a:t>Hist</a:t>
            </a:r>
            <a:r>
              <a:rPr lang="en-US" sz="2000" dirty="0" smtClean="0"/>
              <a:t>) :- ask(</a:t>
            </a:r>
            <a:r>
              <a:rPr lang="en-US" sz="2000" dirty="0" err="1" smtClean="0"/>
              <a:t>X,Y,Hist</a:t>
            </a:r>
            <a:r>
              <a:rPr lang="en-US" sz="2000" dirty="0" smtClean="0"/>
              <a:t>), !.</a:t>
            </a:r>
          </a:p>
          <a:p>
            <a:pPr>
              <a:buNone/>
            </a:pPr>
            <a:r>
              <a:rPr lang="en-US" sz="2000" dirty="0" smtClean="0"/>
              <a:t>prove((Goal, Rest),</a:t>
            </a:r>
            <a:r>
              <a:rPr lang="en-US" sz="2000" dirty="0" err="1" smtClean="0"/>
              <a:t>Hist</a:t>
            </a:r>
            <a:r>
              <a:rPr lang="en-US" sz="2000" dirty="0" smtClean="0"/>
              <a:t>) :-</a:t>
            </a:r>
          </a:p>
          <a:p>
            <a:pPr>
              <a:buNone/>
            </a:pPr>
            <a:r>
              <a:rPr lang="en-US" sz="2000" dirty="0" smtClean="0"/>
              <a:t>	!,</a:t>
            </a:r>
          </a:p>
          <a:p>
            <a:pPr>
              <a:buNone/>
            </a:pPr>
            <a:r>
              <a:rPr lang="en-US" sz="2000" dirty="0" smtClean="0"/>
              <a:t>	prove(Goal, [</a:t>
            </a:r>
            <a:r>
              <a:rPr lang="en-US" sz="2000" dirty="0" err="1" smtClean="0"/>
              <a:t>Goal|Hist</a:t>
            </a:r>
            <a:r>
              <a:rPr lang="en-US" sz="2000" dirty="0" smtClean="0"/>
              <a:t>]),</a:t>
            </a:r>
          </a:p>
          <a:p>
            <a:pPr>
              <a:buNone/>
            </a:pPr>
            <a:r>
              <a:rPr lang="en-US" sz="2000" dirty="0" smtClean="0"/>
              <a:t>	prove(Rest, </a:t>
            </a:r>
            <a:r>
              <a:rPr lang="en-US" sz="2000" dirty="0" err="1" smtClean="0"/>
              <a:t>Hist</a:t>
            </a:r>
            <a:r>
              <a:rPr lang="en-US" sz="2000" dirty="0" smtClean="0"/>
              <a:t>).</a:t>
            </a:r>
          </a:p>
          <a:p>
            <a:pPr>
              <a:buNone/>
            </a:pPr>
            <a:r>
              <a:rPr lang="en-US" sz="2000" dirty="0" smtClean="0"/>
              <a:t>prove(</a:t>
            </a:r>
            <a:r>
              <a:rPr lang="en-US" sz="2000" dirty="0" err="1" smtClean="0"/>
              <a:t>Goal,Hist</a:t>
            </a:r>
            <a:r>
              <a:rPr lang="en-US" sz="2000" dirty="0" smtClean="0"/>
              <a:t>) :-</a:t>
            </a:r>
          </a:p>
          <a:p>
            <a:pPr>
              <a:buNone/>
            </a:pPr>
            <a:r>
              <a:rPr lang="en-US" sz="2000" dirty="0" smtClean="0"/>
              <a:t>	clause(</a:t>
            </a:r>
            <a:r>
              <a:rPr lang="en-US" sz="2000" dirty="0" err="1" smtClean="0"/>
              <a:t>Goal,Body</a:t>
            </a:r>
            <a:r>
              <a:rPr lang="en-US" sz="2000" dirty="0" smtClean="0"/>
              <a:t>),</a:t>
            </a:r>
          </a:p>
          <a:p>
            <a:pPr>
              <a:buNone/>
            </a:pPr>
            <a:r>
              <a:rPr lang="en-US" sz="2000" dirty="0" smtClean="0"/>
              <a:t>	prove(</a:t>
            </a:r>
            <a:r>
              <a:rPr lang="en-US" sz="2000" dirty="0" err="1" smtClean="0"/>
              <a:t>Body,Hist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Meta-interpreter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argument of prove is the “explanation” list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Every time a goal is called, it is added to list.</a:t>
            </a:r>
          </a:p>
          <a:p>
            <a:pPr lvl="1"/>
            <a:r>
              <a:rPr lang="en-US" dirty="0" smtClean="0"/>
              <a:t>represents the goals from a node up the tree to the root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Explanation list passed to ask, </a:t>
            </a:r>
            <a:r>
              <a:rPr lang="en-US" dirty="0" err="1" smtClean="0"/>
              <a:t>menuask</a:t>
            </a:r>
            <a:r>
              <a:rPr lang="en-US" dirty="0" smtClean="0"/>
              <a:t> utilities.</a:t>
            </a:r>
          </a:p>
          <a:p>
            <a:pPr lvl="1"/>
            <a:r>
              <a:rPr lang="en-US" dirty="0" smtClean="0"/>
              <a:t>If user asks “why”, then the list can be written out.</a:t>
            </a:r>
          </a:p>
          <a:p>
            <a:pPr lvl="1"/>
            <a:r>
              <a:rPr lang="en-US" dirty="0" smtClean="0"/>
              <a:t>Best to write it out in pieces, in “</a:t>
            </a:r>
            <a:r>
              <a:rPr lang="en-US" dirty="0" err="1" smtClean="0"/>
              <a:t>english</a:t>
            </a:r>
            <a:r>
              <a:rPr lang="en-US" dirty="0" smtClean="0"/>
              <a:t>” format.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Using  “op”, can make nicer looking rules in KB.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CA" sz="2000" dirty="0" smtClean="0"/>
              <a:t>rule 1 </a:t>
            </a:r>
          </a:p>
          <a:p>
            <a:pPr>
              <a:buNone/>
            </a:pPr>
            <a:r>
              <a:rPr lang="en-CA" sz="2000" dirty="0" smtClean="0"/>
              <a:t>  if    nostrils is </a:t>
            </a:r>
            <a:r>
              <a:rPr lang="en-CA" sz="2000" dirty="0" err="1" smtClean="0"/>
              <a:t>external_tubular</a:t>
            </a:r>
            <a:r>
              <a:rPr lang="en-CA" sz="2000" dirty="0" smtClean="0"/>
              <a:t> and</a:t>
            </a:r>
          </a:p>
          <a:p>
            <a:pPr>
              <a:buNone/>
            </a:pPr>
            <a:r>
              <a:rPr lang="en-CA" sz="2000" dirty="0" smtClean="0"/>
              <a:t>        live is </a:t>
            </a:r>
            <a:r>
              <a:rPr lang="en-CA" sz="2000" dirty="0" err="1" smtClean="0"/>
              <a:t>at_sea</a:t>
            </a:r>
            <a:r>
              <a:rPr lang="en-CA" sz="2000" dirty="0" smtClean="0"/>
              <a:t> and</a:t>
            </a:r>
          </a:p>
          <a:p>
            <a:pPr>
              <a:buNone/>
            </a:pPr>
            <a:r>
              <a:rPr lang="en-CA" sz="2000" dirty="0" smtClean="0"/>
              <a:t>        bill is hooked </a:t>
            </a:r>
          </a:p>
          <a:p>
            <a:pPr>
              <a:buNone/>
            </a:pPr>
            <a:r>
              <a:rPr lang="en-CA" sz="2000" dirty="0" smtClean="0"/>
              <a:t>  then  order is tubenose </a:t>
            </a:r>
            <a:r>
              <a:rPr lang="en-CA" sz="2000" dirty="0" err="1" smtClean="0"/>
              <a:t>cf</a:t>
            </a:r>
            <a:r>
              <a:rPr lang="en-CA" sz="2000" dirty="0" smtClean="0"/>
              <a:t> 80.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rule 2 </a:t>
            </a:r>
          </a:p>
          <a:p>
            <a:pPr>
              <a:buNone/>
            </a:pPr>
            <a:r>
              <a:rPr lang="en-CA" sz="2000" dirty="0" smtClean="0"/>
              <a:t>  if    feet is webbed and</a:t>
            </a:r>
          </a:p>
          <a:p>
            <a:pPr>
              <a:buNone/>
            </a:pPr>
            <a:r>
              <a:rPr lang="en-CA" sz="2000" dirty="0" smtClean="0"/>
              <a:t>        bill is flat </a:t>
            </a:r>
          </a:p>
          <a:p>
            <a:pPr>
              <a:buNone/>
            </a:pPr>
            <a:r>
              <a:rPr lang="en-CA" sz="2000" dirty="0" smtClean="0"/>
              <a:t>  then  order is waterfowl </a:t>
            </a:r>
            <a:r>
              <a:rPr lang="en-CA" sz="2000" dirty="0" err="1" smtClean="0"/>
              <a:t>cf</a:t>
            </a:r>
            <a:r>
              <a:rPr lang="en-CA" sz="2000" dirty="0" smtClean="0"/>
              <a:t> 80.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With nicer looking rules, you can make explanation and queries more English-like...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Are the nostrils </a:t>
            </a:r>
            <a:r>
              <a:rPr lang="en-US" sz="2000" dirty="0" err="1" smtClean="0"/>
              <a:t>external_tubular</a:t>
            </a:r>
            <a:r>
              <a:rPr lang="en-US" sz="2000" dirty="0" smtClean="0"/>
              <a:t>?</a:t>
            </a:r>
            <a:r>
              <a:rPr lang="en-US" sz="2000" b="1" dirty="0" smtClean="0"/>
              <a:t> </a:t>
            </a:r>
            <a:r>
              <a:rPr lang="en-US" sz="2000" b="1" u="sng" dirty="0" smtClean="0"/>
              <a:t>why</a:t>
            </a:r>
            <a:r>
              <a:rPr lang="en-US" sz="2000" b="1" dirty="0" smtClean="0"/>
              <a:t>.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The nostrils are </a:t>
            </a:r>
            <a:r>
              <a:rPr lang="en-US" sz="2000" dirty="0" err="1" smtClean="0"/>
              <a:t>external_tubular</a:t>
            </a:r>
            <a:r>
              <a:rPr lang="en-US" sz="2000" dirty="0" smtClean="0"/>
              <a:t> is necessary</a:t>
            </a:r>
          </a:p>
          <a:p>
            <a:pPr>
              <a:buNone/>
            </a:pPr>
            <a:r>
              <a:rPr lang="en-US" sz="2000" dirty="0" smtClean="0"/>
              <a:t>To show that the order is tubenose</a:t>
            </a:r>
          </a:p>
          <a:p>
            <a:pPr>
              <a:buNone/>
            </a:pPr>
            <a:r>
              <a:rPr lang="en-US" sz="2000" dirty="0" smtClean="0"/>
              <a:t>To show that the family is albatross</a:t>
            </a:r>
          </a:p>
          <a:p>
            <a:pPr>
              <a:buNone/>
            </a:pPr>
            <a:r>
              <a:rPr lang="en-US" sz="2000" dirty="0" smtClean="0"/>
              <a:t>To show that the bird is a </a:t>
            </a:r>
            <a:r>
              <a:rPr lang="en-US" sz="2000" dirty="0" err="1" smtClean="0"/>
              <a:t>laysan_albatross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rules had “CF 80” </a:t>
            </a:r>
            <a:r>
              <a:rPr lang="en-US" dirty="0" smtClean="0"/>
              <a:t>terms</a:t>
            </a:r>
            <a:r>
              <a:rPr lang="en-US" dirty="0" smtClean="0"/>
              <a:t>: </a:t>
            </a:r>
            <a:r>
              <a:rPr lang="en-US" dirty="0" smtClean="0"/>
              <a:t>Certainty Factor</a:t>
            </a:r>
          </a:p>
          <a:p>
            <a:r>
              <a:rPr lang="en-US" dirty="0" smtClean="0"/>
              <a:t>Expertise is often vague, rather than black and white.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medical diagnoses: could be likelihoods of different diseases.</a:t>
            </a:r>
          </a:p>
          <a:p>
            <a:pPr lvl="1"/>
            <a:r>
              <a:rPr lang="en-US" dirty="0" smtClean="0"/>
              <a:t>Doctors want to consider all </a:t>
            </a:r>
            <a:r>
              <a:rPr lang="en-US" dirty="0" smtClean="0"/>
              <a:t>possibilities.</a:t>
            </a:r>
            <a:endParaRPr lang="en-US" dirty="0" smtClean="0"/>
          </a:p>
          <a:p>
            <a:r>
              <a:rPr lang="en-US" dirty="0" smtClean="0"/>
              <a:t>Expert systems with uncertainty will allow multiple conclusions to be reached.</a:t>
            </a:r>
          </a:p>
          <a:p>
            <a:pPr lvl="1"/>
            <a:r>
              <a:rPr lang="en-US" dirty="0" smtClean="0"/>
              <a:t>an ordered list of conclusions (disease diagnoses) will be generated at end of a session...</a:t>
            </a:r>
          </a:p>
          <a:p>
            <a:pPr lvl="2">
              <a:buNone/>
            </a:pPr>
            <a:r>
              <a:rPr lang="en-US" dirty="0" smtClean="0"/>
              <a:t>Measles CF 80</a:t>
            </a:r>
          </a:p>
          <a:p>
            <a:pPr lvl="2">
              <a:buNone/>
            </a:pPr>
            <a:r>
              <a:rPr lang="en-US" dirty="0" smtClean="0"/>
              <a:t>Chicken Pox CF 75</a:t>
            </a:r>
          </a:p>
          <a:p>
            <a:pPr lvl="2">
              <a:buNone/>
            </a:pPr>
            <a:r>
              <a:rPr lang="en-US" dirty="0" smtClean="0"/>
              <a:t>Yellow Fever CF 45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Forward-chaining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r>
              <a:rPr lang="en-US" sz="2000" i="1" dirty="0" smtClean="0"/>
              <a:t>Backward chaining</a:t>
            </a:r>
            <a:r>
              <a:rPr lang="en-US" sz="2000" dirty="0" smtClean="0"/>
              <a:t>: Prolog’s default </a:t>
            </a:r>
            <a:r>
              <a:rPr lang="en-US" sz="2000" dirty="0" smtClean="0"/>
              <a:t>inference</a:t>
            </a:r>
          </a:p>
          <a:p>
            <a:pPr lvl="1"/>
            <a:r>
              <a:rPr lang="en-US" sz="1800" dirty="0" smtClean="0"/>
              <a:t>hierarchical, top-down strategy</a:t>
            </a:r>
            <a:endParaRPr lang="en-US" sz="1800" dirty="0" smtClean="0"/>
          </a:p>
          <a:p>
            <a:r>
              <a:rPr lang="en-US" sz="2000" dirty="0" smtClean="0"/>
              <a:t>However, some </a:t>
            </a:r>
            <a:r>
              <a:rPr lang="en-US" sz="2000" dirty="0" smtClean="0"/>
              <a:t>problems are not top-down in nature.</a:t>
            </a:r>
          </a:p>
          <a:p>
            <a:pPr lvl="1"/>
            <a:r>
              <a:rPr lang="en-US" sz="1800" dirty="0" err="1" smtClean="0"/>
              <a:t>eg</a:t>
            </a:r>
            <a:r>
              <a:rPr lang="en-US" sz="1800" dirty="0" smtClean="0"/>
              <a:t>. building complex machines: often start </a:t>
            </a:r>
            <a:r>
              <a:rPr lang="en-US" sz="1800" dirty="0" smtClean="0"/>
              <a:t>bottom-up</a:t>
            </a:r>
            <a:endParaRPr lang="en-US" sz="1800" dirty="0" smtClean="0"/>
          </a:p>
          <a:p>
            <a:r>
              <a:rPr lang="en-US" sz="2000" i="1" dirty="0" smtClean="0"/>
              <a:t>Forward chaining</a:t>
            </a:r>
            <a:r>
              <a:rPr lang="en-US" sz="2000" dirty="0" smtClean="0"/>
              <a:t>: bottom-up reasoning strategy</a:t>
            </a:r>
          </a:p>
          <a:p>
            <a:pPr lvl="1"/>
            <a:r>
              <a:rPr lang="en-US" sz="1800" dirty="0" smtClean="0"/>
              <a:t>You start with low-level facts (requirements), and “fire” rules until a high-level conclusion reached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r>
              <a:rPr lang="en-US" sz="2000" dirty="0" smtClean="0"/>
              <a:t>Prolog easily lets you make a forward-chaining meta-interpreter</a:t>
            </a:r>
          </a:p>
          <a:p>
            <a:pPr lvl="1"/>
            <a:r>
              <a:rPr lang="en-US" sz="1800" dirty="0" smtClean="0"/>
              <a:t>This is a new “logic programming language” paradigm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r>
              <a:rPr lang="en-US" sz="2000" dirty="0" smtClean="0"/>
              <a:t>However, no longer a top-down “tree” for inference (like regular Prolog).</a:t>
            </a:r>
          </a:p>
          <a:p>
            <a:r>
              <a:rPr lang="en-US" sz="2000" dirty="0" smtClean="0"/>
              <a:t>Instead, forward-chaining uses a “working storage” of facts.</a:t>
            </a:r>
          </a:p>
          <a:p>
            <a:pPr lvl="1"/>
            <a:r>
              <a:rPr lang="en-US" sz="1800" dirty="0" smtClean="0"/>
              <a:t>facts are asserted/retracted during inference.</a:t>
            </a:r>
          </a:p>
          <a:p>
            <a:endParaRPr lang="en-US" sz="22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Forward-chaining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CA" dirty="0" smtClean="0"/>
              <a:t>rule id1: </a:t>
            </a:r>
          </a:p>
          <a:p>
            <a:pPr>
              <a:buNone/>
            </a:pPr>
            <a:r>
              <a:rPr lang="en-CA" dirty="0" smtClean="0"/>
              <a:t>  [1: has(</a:t>
            </a:r>
            <a:r>
              <a:rPr lang="en-CA" dirty="0" err="1" smtClean="0"/>
              <a:t>X,hair</a:t>
            </a:r>
            <a:r>
              <a:rPr lang="en-CA" dirty="0" smtClean="0"/>
              <a:t>)]</a:t>
            </a:r>
          </a:p>
          <a:p>
            <a:pPr>
              <a:buNone/>
            </a:pPr>
            <a:r>
              <a:rPr lang="en-CA" dirty="0" smtClean="0"/>
              <a:t>  ==&gt;</a:t>
            </a:r>
          </a:p>
          <a:p>
            <a:pPr>
              <a:buNone/>
            </a:pPr>
            <a:r>
              <a:rPr lang="en-CA" dirty="0" smtClean="0"/>
              <a:t>  [assert(</a:t>
            </a:r>
            <a:r>
              <a:rPr lang="en-CA" dirty="0" err="1" smtClean="0"/>
              <a:t>isa</a:t>
            </a:r>
            <a:r>
              <a:rPr lang="en-CA" dirty="0" smtClean="0"/>
              <a:t>(</a:t>
            </a:r>
            <a:r>
              <a:rPr lang="en-CA" dirty="0" err="1" smtClean="0"/>
              <a:t>X,mammal</a:t>
            </a:r>
            <a:r>
              <a:rPr lang="en-CA" dirty="0" smtClean="0"/>
              <a:t>)),</a:t>
            </a:r>
          </a:p>
          <a:p>
            <a:pPr>
              <a:buNone/>
            </a:pPr>
            <a:r>
              <a:rPr lang="en-CA" dirty="0" smtClean="0"/>
              <a:t>   retract(all)].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rule id3: </a:t>
            </a:r>
          </a:p>
          <a:p>
            <a:pPr>
              <a:buNone/>
            </a:pPr>
            <a:r>
              <a:rPr lang="en-CA" dirty="0" smtClean="0"/>
              <a:t>  [1: has(</a:t>
            </a:r>
            <a:r>
              <a:rPr lang="en-CA" dirty="0" err="1" smtClean="0"/>
              <a:t>X,feathers</a:t>
            </a:r>
            <a:r>
              <a:rPr lang="en-CA" dirty="0" smtClean="0"/>
              <a:t>)]</a:t>
            </a:r>
          </a:p>
          <a:p>
            <a:pPr>
              <a:buNone/>
            </a:pPr>
            <a:r>
              <a:rPr lang="en-CA" dirty="0" smtClean="0"/>
              <a:t>  ==&gt;</a:t>
            </a:r>
          </a:p>
          <a:p>
            <a:pPr>
              <a:buNone/>
            </a:pPr>
            <a:r>
              <a:rPr lang="en-CA" dirty="0" smtClean="0"/>
              <a:t>  [assert(</a:t>
            </a:r>
            <a:r>
              <a:rPr lang="en-CA" dirty="0" err="1" smtClean="0"/>
              <a:t>isa</a:t>
            </a:r>
            <a:r>
              <a:rPr lang="en-CA" dirty="0" smtClean="0"/>
              <a:t>(</a:t>
            </a:r>
            <a:r>
              <a:rPr lang="en-CA" dirty="0" err="1" smtClean="0"/>
              <a:t>X,bird</a:t>
            </a:r>
            <a:r>
              <a:rPr lang="en-CA" dirty="0" smtClean="0"/>
              <a:t>)),</a:t>
            </a:r>
          </a:p>
          <a:p>
            <a:pPr>
              <a:buNone/>
            </a:pPr>
            <a:r>
              <a:rPr lang="en-CA" dirty="0" smtClean="0"/>
              <a:t>   retract(all)].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Prolog is an excellent language for implementing expert </a:t>
            </a:r>
            <a:r>
              <a:rPr lang="en-US" dirty="0" smtClean="0"/>
              <a:t>systems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1. declarative </a:t>
            </a:r>
            <a:r>
              <a:rPr lang="en-US" dirty="0" smtClean="0"/>
              <a:t>Prolog </a:t>
            </a:r>
            <a:r>
              <a:rPr lang="en-US" dirty="0" smtClean="0"/>
              <a:t>can denote expert rules (knowledge base)</a:t>
            </a:r>
          </a:p>
          <a:p>
            <a:pPr lvl="1">
              <a:buNone/>
            </a:pPr>
            <a:r>
              <a:rPr lang="en-US" dirty="0" smtClean="0"/>
              <a:t>2. Prolog’s default execution is an “inference” strategy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(called “backward chaining”)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3</a:t>
            </a:r>
            <a:r>
              <a:rPr lang="en-US" dirty="0" smtClean="0"/>
              <a:t>. </a:t>
            </a:r>
            <a:r>
              <a:rPr lang="en-US" dirty="0" smtClean="0"/>
              <a:t>Can write meta-interpreters for inference, which can implement things like explanation (knowledge traces), as well as new logic inference strategies.</a:t>
            </a:r>
          </a:p>
          <a:p>
            <a:pPr lvl="1">
              <a:buNone/>
            </a:pPr>
            <a:r>
              <a:rPr lang="en-US" dirty="0" smtClean="0"/>
              <a:t>4</a:t>
            </a:r>
            <a:r>
              <a:rPr lang="en-US" dirty="0" smtClean="0"/>
              <a:t>. </a:t>
            </a:r>
            <a:r>
              <a:rPr lang="en-US" dirty="0" smtClean="0"/>
              <a:t>Can use operators and grammars to make user-friendly knowledge languages.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Forward-chaining interpreter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sz="2000" dirty="0" smtClean="0"/>
              <a:t>% the main inference loop, find a rule and try it.  if it fired, say so</a:t>
            </a:r>
          </a:p>
          <a:p>
            <a:pPr>
              <a:buNone/>
            </a:pPr>
            <a:r>
              <a:rPr lang="en-CA" sz="2000" dirty="0" smtClean="0"/>
              <a:t>% and repeat the process.  if not go back and try the next rule.  when</a:t>
            </a:r>
          </a:p>
          <a:p>
            <a:pPr>
              <a:buNone/>
            </a:pPr>
            <a:r>
              <a:rPr lang="en-CA" sz="2000" dirty="0" smtClean="0"/>
              <a:t>% no rules succeed, stop the inference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dirty="0" smtClean="0"/>
              <a:t>go :-</a:t>
            </a:r>
          </a:p>
          <a:p>
            <a:pPr>
              <a:buNone/>
            </a:pPr>
            <a:r>
              <a:rPr lang="en-CA" dirty="0" smtClean="0"/>
              <a:t>	call(rule ID: LHS ==&gt; RHS),</a:t>
            </a:r>
          </a:p>
          <a:p>
            <a:pPr>
              <a:buNone/>
            </a:pPr>
            <a:r>
              <a:rPr lang="en-CA" dirty="0" smtClean="0"/>
              <a:t>	try(LHS,RHS),</a:t>
            </a:r>
          </a:p>
          <a:p>
            <a:pPr>
              <a:buNone/>
            </a:pPr>
            <a:r>
              <a:rPr lang="en-CA" dirty="0" smtClean="0"/>
              <a:t>	write('Rule fired '),write(ID),</a:t>
            </a:r>
            <a:r>
              <a:rPr lang="en-CA" dirty="0" err="1" smtClean="0"/>
              <a:t>nl</a:t>
            </a:r>
            <a:r>
              <a:rPr lang="en-CA" dirty="0" smtClean="0"/>
              <a:t>,</a:t>
            </a:r>
          </a:p>
          <a:p>
            <a:pPr>
              <a:buNone/>
            </a:pPr>
            <a:r>
              <a:rPr lang="en-CA" dirty="0" smtClean="0"/>
              <a:t>	!,go.</a:t>
            </a:r>
          </a:p>
          <a:p>
            <a:pPr>
              <a:buNone/>
            </a:pPr>
            <a:r>
              <a:rPr lang="en-CA" dirty="0" smtClean="0"/>
              <a:t>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Expert systems: one of the major commercial success stories of AI (along with data mining, vision, object-oriented programming, ...)</a:t>
            </a:r>
          </a:p>
          <a:p>
            <a:r>
              <a:rPr lang="en-US" dirty="0" smtClean="0"/>
              <a:t>tens of thousands of expert systems being used.</a:t>
            </a:r>
          </a:p>
          <a:p>
            <a:r>
              <a:rPr lang="en-US" dirty="0" smtClean="0"/>
              <a:t>If you qualify (or not) for a </a:t>
            </a:r>
            <a:r>
              <a:rPr lang="en-US" smtClean="0"/>
              <a:t>mortgage or credit </a:t>
            </a:r>
            <a:r>
              <a:rPr lang="en-US" dirty="0" smtClean="0"/>
              <a:t>card, an expert system probably made the decision!</a:t>
            </a:r>
          </a:p>
          <a:p>
            <a:endParaRPr lang="en-US" dirty="0" smtClean="0"/>
          </a:p>
          <a:p>
            <a:r>
              <a:rPr lang="en-US" dirty="0" smtClean="0"/>
              <a:t>Prolog is commonly used as an expert system implementation language.</a:t>
            </a:r>
          </a:p>
          <a:p>
            <a:pPr lvl="1"/>
            <a:r>
              <a:rPr lang="en-US" dirty="0" smtClean="0"/>
              <a:t>Its ability to interface with databases, other languages, and the WWW, makes it ideal for implementing ES software.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 Systems: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 i="1" dirty="0" smtClean="0">
                <a:latin typeface="Arial" charset="0"/>
              </a:rPr>
              <a:t>Knowledge-based system</a:t>
            </a:r>
            <a:r>
              <a:rPr lang="en-US" sz="2000" dirty="0" smtClean="0">
                <a:latin typeface="Arial" charset="0"/>
              </a:rPr>
              <a:t> (or </a:t>
            </a:r>
            <a:r>
              <a:rPr lang="en-US" sz="2000" i="1" dirty="0" smtClean="0">
                <a:latin typeface="Arial" charset="0"/>
              </a:rPr>
              <a:t>expert system</a:t>
            </a:r>
            <a:r>
              <a:rPr lang="en-US" sz="2000" dirty="0" smtClean="0">
                <a:latin typeface="Arial" charset="0"/>
              </a:rPr>
              <a:t>):  a program which exhibits,  within a specific domain, a degree of expertise in problem solving that is comparable with a human expert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5000"/>
              </a:lnSpc>
            </a:pPr>
            <a:r>
              <a:rPr lang="en-US" sz="2000" i="1" dirty="0" smtClean="0">
                <a:latin typeface="Arial" charset="0"/>
              </a:rPr>
              <a:t>expert</a:t>
            </a:r>
            <a:r>
              <a:rPr lang="en-US" sz="2000" dirty="0" smtClean="0">
                <a:latin typeface="Arial" charset="0"/>
              </a:rPr>
              <a:t>:  person with superior knowledge in some particular field, usually only obtained through experience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5000"/>
              </a:lnSpc>
            </a:pPr>
            <a:r>
              <a:rPr lang="en-US" sz="2000" i="1" dirty="0" smtClean="0">
                <a:latin typeface="Arial" charset="0"/>
              </a:rPr>
              <a:t>knowledge base</a:t>
            </a:r>
            <a:r>
              <a:rPr lang="en-US" sz="2000" dirty="0" smtClean="0">
                <a:latin typeface="Arial" charset="0"/>
              </a:rPr>
              <a:t>:  repository of expert's rules and facts about a domain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5000"/>
              </a:lnSpc>
            </a:pPr>
            <a:r>
              <a:rPr lang="en-US" sz="2000" i="1" dirty="0" smtClean="0">
                <a:latin typeface="Arial" charset="0"/>
              </a:rPr>
              <a:t>inference engine</a:t>
            </a:r>
            <a:r>
              <a:rPr lang="en-US" sz="2000" dirty="0" smtClean="0">
                <a:latin typeface="Arial" charset="0"/>
              </a:rPr>
              <a:t>: procedure for drawing conclusions from knowledge base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5000"/>
              </a:lnSpc>
            </a:pPr>
            <a:r>
              <a:rPr lang="en-US" sz="2000" i="1" dirty="0" smtClean="0">
                <a:latin typeface="Arial" charset="0"/>
              </a:rPr>
              <a:t>knowledge engineer</a:t>
            </a:r>
            <a:r>
              <a:rPr lang="en-US" sz="2000" dirty="0" smtClean="0">
                <a:latin typeface="Arial" charset="0"/>
              </a:rPr>
              <a:t>:  develops, implements, and maintains a model of an expert's knowledge base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5000"/>
              </a:lnSpc>
            </a:pPr>
            <a:r>
              <a:rPr lang="en-US" sz="2000" i="1" dirty="0" smtClean="0">
                <a:latin typeface="Arial" charset="0"/>
              </a:rPr>
              <a:t>expert system shell</a:t>
            </a:r>
            <a:r>
              <a:rPr lang="en-US" sz="2000" dirty="0" smtClean="0">
                <a:latin typeface="Arial" charset="0"/>
              </a:rPr>
              <a:t>:   software used to implement an expert system; usually generic (and commercialized)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 System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6550" y="1758950"/>
            <a:ext cx="1968500" cy="1130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06550" y="3740150"/>
            <a:ext cx="1968500" cy="90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578350" y="2063750"/>
            <a:ext cx="673100" cy="2273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3570288" y="3748088"/>
            <a:ext cx="1014412" cy="506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 flipV="1">
            <a:off x="3570288" y="2351088"/>
            <a:ext cx="1014412" cy="328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911350" y="2089150"/>
            <a:ext cx="13462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dirty="0">
                <a:latin typeface="Arial" charset="0"/>
              </a:rPr>
              <a:t>Knowledge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latin typeface="Arial" charset="0"/>
              </a:rPr>
              <a:t>Base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063750" y="3994150"/>
            <a:ext cx="11430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Inference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Engine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4730750" y="2241550"/>
            <a:ext cx="266700" cy="2151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I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n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t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e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r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f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a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c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e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63700" y="812800"/>
            <a:ext cx="254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816100" y="2501900"/>
            <a:ext cx="254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6026150" y="2381250"/>
            <a:ext cx="14986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"Real world"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6102350" y="2774950"/>
            <a:ext cx="1828800" cy="750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( humans,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   robots,</a:t>
            </a:r>
          </a:p>
          <a:p>
            <a:pPr>
              <a:lnSpc>
                <a:spcPct val="85000"/>
              </a:lnSpc>
            </a:pPr>
            <a:r>
              <a:rPr lang="en-US" sz="1800" b="1">
                <a:latin typeface="Arial" charset="0"/>
              </a:rPr>
              <a:t>   machines, ... )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5272088" y="3124200"/>
            <a:ext cx="735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1606550" y="5340350"/>
            <a:ext cx="1968500" cy="977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1808163" y="5478463"/>
            <a:ext cx="1095375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b="1">
                <a:latin typeface="Arial" charset="0"/>
              </a:rPr>
              <a:t>Working</a:t>
            </a:r>
          </a:p>
          <a:p>
            <a:pPr>
              <a:lnSpc>
                <a:spcPct val="90000"/>
              </a:lnSpc>
            </a:pPr>
            <a:r>
              <a:rPr lang="en-US" sz="1800" b="1">
                <a:latin typeface="Arial" charset="0"/>
              </a:rPr>
              <a:t>Storage</a:t>
            </a:r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2514600" y="2909888"/>
            <a:ext cx="0" cy="811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2514600" y="4662488"/>
            <a:ext cx="0" cy="658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example: Bird </a:t>
            </a:r>
            <a:r>
              <a:rPr lang="en-US" dirty="0" smtClean="0"/>
              <a:t>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sz="2000" dirty="0" smtClean="0"/>
              <a:t>Expert’s rule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IF   family is albatross and</a:t>
            </a:r>
          </a:p>
          <a:p>
            <a:pPr>
              <a:buNone/>
            </a:pPr>
            <a:r>
              <a:rPr lang="en-CA" sz="2000" dirty="0" smtClean="0"/>
              <a:t>       color is white</a:t>
            </a:r>
          </a:p>
          <a:p>
            <a:pPr>
              <a:buNone/>
            </a:pPr>
            <a:r>
              <a:rPr lang="en-CA" sz="2000" dirty="0" smtClean="0"/>
              <a:t>THEN</a:t>
            </a:r>
          </a:p>
          <a:p>
            <a:pPr>
              <a:buNone/>
            </a:pPr>
            <a:r>
              <a:rPr lang="en-CA" sz="2000" dirty="0" smtClean="0"/>
              <a:t>        bird is </a:t>
            </a:r>
            <a:r>
              <a:rPr lang="en-CA" sz="2000" dirty="0" err="1" smtClean="0"/>
              <a:t>laysan_albatross</a:t>
            </a: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In </a:t>
            </a:r>
            <a:r>
              <a:rPr lang="en-CA" sz="2000" dirty="0" err="1" smtClean="0"/>
              <a:t>Prolog</a:t>
            </a:r>
            <a:r>
              <a:rPr lang="en-CA" sz="2000" dirty="0" smtClean="0"/>
              <a:t> the same rule is: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bird(</a:t>
            </a:r>
            <a:r>
              <a:rPr lang="en-CA" sz="2000" dirty="0" err="1" smtClean="0"/>
              <a:t>laysan_albatross</a:t>
            </a:r>
            <a:r>
              <a:rPr lang="en-CA" sz="2000" dirty="0" smtClean="0"/>
              <a:t>) :-</a:t>
            </a:r>
          </a:p>
          <a:p>
            <a:pPr>
              <a:buNone/>
            </a:pPr>
            <a:r>
              <a:rPr lang="en-CA" sz="2000" dirty="0" smtClean="0"/>
              <a:t>	family(albatross), </a:t>
            </a:r>
          </a:p>
          <a:p>
            <a:pPr>
              <a:buNone/>
            </a:pPr>
            <a:r>
              <a:rPr lang="en-CA" sz="2000" dirty="0" smtClean="0"/>
              <a:t>	color(white).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Bird KB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bird(</a:t>
            </a:r>
            <a:r>
              <a:rPr lang="en-US" sz="1800" dirty="0" err="1" smtClean="0"/>
              <a:t>laysan_albatross</a:t>
            </a:r>
            <a:r>
              <a:rPr lang="en-US" sz="1800" dirty="0" smtClean="0"/>
              <a:t>):-</a:t>
            </a:r>
          </a:p>
          <a:p>
            <a:pPr>
              <a:buNone/>
            </a:pPr>
            <a:r>
              <a:rPr lang="en-US" sz="1800" dirty="0" smtClean="0"/>
              <a:t>	family(albatross), </a:t>
            </a:r>
          </a:p>
          <a:p>
            <a:pPr>
              <a:buNone/>
            </a:pPr>
            <a:r>
              <a:rPr lang="en-US" sz="1800" dirty="0" smtClean="0"/>
              <a:t>	color(white).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bird(</a:t>
            </a:r>
            <a:r>
              <a:rPr lang="en-US" sz="1800" dirty="0" err="1" smtClean="0"/>
              <a:t>black_footed_albatross</a:t>
            </a:r>
            <a:r>
              <a:rPr lang="en-US" sz="1800" dirty="0" smtClean="0"/>
              <a:t>):-</a:t>
            </a:r>
          </a:p>
          <a:p>
            <a:pPr>
              <a:buNone/>
            </a:pPr>
            <a:r>
              <a:rPr lang="en-US" sz="1800" dirty="0" smtClean="0"/>
              <a:t>	family(albatross), </a:t>
            </a:r>
          </a:p>
          <a:p>
            <a:pPr>
              <a:buNone/>
            </a:pPr>
            <a:r>
              <a:rPr lang="en-US" sz="1800" dirty="0" smtClean="0"/>
              <a:t>	color(dark).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bird(</a:t>
            </a:r>
            <a:r>
              <a:rPr lang="en-US" sz="1800" dirty="0" err="1" smtClean="0"/>
              <a:t>whistling_swan</a:t>
            </a:r>
            <a:r>
              <a:rPr lang="en-US" sz="1800" dirty="0" smtClean="0"/>
              <a:t>) :-</a:t>
            </a:r>
          </a:p>
          <a:p>
            <a:pPr>
              <a:buNone/>
            </a:pPr>
            <a:r>
              <a:rPr lang="en-US" sz="1800" dirty="0" smtClean="0"/>
              <a:t>	family(swan), </a:t>
            </a:r>
          </a:p>
          <a:p>
            <a:pPr>
              <a:buNone/>
            </a:pPr>
            <a:r>
              <a:rPr lang="en-US" sz="1800" dirty="0" smtClean="0"/>
              <a:t>	voice(</a:t>
            </a:r>
            <a:r>
              <a:rPr lang="en-US" sz="1800" dirty="0" err="1" smtClean="0"/>
              <a:t>muffled_musical_whistle</a:t>
            </a:r>
            <a:r>
              <a:rPr lang="en-US" sz="1800" dirty="0" smtClean="0"/>
              <a:t>).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bird(</a:t>
            </a:r>
            <a:r>
              <a:rPr lang="en-US" sz="1800" dirty="0" err="1" smtClean="0"/>
              <a:t>trumpeter_swan</a:t>
            </a:r>
            <a:r>
              <a:rPr lang="en-US" sz="1800" dirty="0" smtClean="0"/>
              <a:t>) :-</a:t>
            </a:r>
          </a:p>
          <a:p>
            <a:pPr>
              <a:buNone/>
            </a:pPr>
            <a:r>
              <a:rPr lang="en-US" sz="1800" dirty="0" smtClean="0"/>
              <a:t>	family(swan), </a:t>
            </a:r>
          </a:p>
          <a:p>
            <a:pPr>
              <a:buNone/>
            </a:pPr>
            <a:r>
              <a:rPr lang="en-US" sz="1800" dirty="0" smtClean="0"/>
              <a:t>	voice(</a:t>
            </a:r>
            <a:r>
              <a:rPr lang="en-US" sz="1800" dirty="0" err="1" smtClean="0"/>
              <a:t>loud_trumpeting</a:t>
            </a:r>
            <a:r>
              <a:rPr lang="en-US" sz="1800" dirty="0" smtClean="0"/>
              <a:t>).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Bird KB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At some point, the user must indicate the family and colour of a bird. In Prolog, these facts would be added to KB...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family(albatross).</a:t>
            </a:r>
          </a:p>
          <a:p>
            <a:pPr>
              <a:buNone/>
            </a:pPr>
            <a:r>
              <a:rPr lang="en-US" sz="2000" dirty="0" smtClean="0"/>
              <a:t>color(dark).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Then...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?- bird(X).</a:t>
            </a:r>
          </a:p>
          <a:p>
            <a:pPr>
              <a:buNone/>
            </a:pPr>
            <a:r>
              <a:rPr lang="en-US" sz="2000" dirty="0" smtClean="0"/>
              <a:t>X = </a:t>
            </a:r>
            <a:r>
              <a:rPr lang="en-US" sz="2000" dirty="0" err="1" smtClean="0"/>
              <a:t>black_footed_albatross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expert system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Preferable to ask user to enter colour, or answer “yes” or “no” as necessary.</a:t>
            </a:r>
          </a:p>
          <a:p>
            <a:r>
              <a:rPr lang="en-US" dirty="0" smtClean="0"/>
              <a:t>Also, don’t want to ask user same question repeatedly. Save answers (</a:t>
            </a:r>
            <a:r>
              <a:rPr lang="en-US" dirty="0" err="1" smtClean="0"/>
              <a:t>eg</a:t>
            </a:r>
            <a:r>
              <a:rPr lang="en-US" dirty="0" smtClean="0"/>
              <a:t>. colour).</a:t>
            </a:r>
          </a:p>
          <a:p>
            <a:r>
              <a:rPr lang="en-US" dirty="0" smtClean="0"/>
              <a:t>But note that Prolog does not do this by default. Repeated calls to the same goal will be executed each time called.</a:t>
            </a:r>
          </a:p>
          <a:p>
            <a:pPr lvl="1"/>
            <a:r>
              <a:rPr lang="en-US" dirty="0" smtClean="0"/>
              <a:t>Need a “cache” of computed goals.</a:t>
            </a:r>
            <a:endParaRPr lang="en-US" dirty="0" smtClean="0"/>
          </a:p>
          <a:p>
            <a:r>
              <a:rPr lang="en-US" dirty="0" smtClean="0"/>
              <a:t>Improvements that a shell could </a:t>
            </a:r>
            <a:r>
              <a:rPr lang="en-US" dirty="0" smtClean="0"/>
              <a:t>offer:</a:t>
            </a:r>
            <a:endParaRPr lang="en-US" dirty="0" smtClean="0"/>
          </a:p>
          <a:p>
            <a:pPr>
              <a:buNone/>
            </a:pPr>
            <a:r>
              <a:rPr lang="en-US" sz="2000" dirty="0" smtClean="0"/>
              <a:t>	1</a:t>
            </a:r>
            <a:r>
              <a:rPr lang="en-US" sz="2000" dirty="0" smtClean="0"/>
              <a:t>. Add predicates to ask questions when required.</a:t>
            </a:r>
          </a:p>
          <a:p>
            <a:pPr>
              <a:buNone/>
            </a:pPr>
            <a:r>
              <a:rPr lang="en-US" sz="2000" dirty="0" smtClean="0"/>
              <a:t>	2</a:t>
            </a:r>
            <a:r>
              <a:rPr lang="en-US" sz="2000" dirty="0" smtClean="0"/>
              <a:t>. Save the answers to questions.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color(X) :- ask(color, X).    </a:t>
            </a:r>
            <a:r>
              <a:rPr lang="en-US" sz="1800" dirty="0" smtClean="0"/>
              <a:t>		% </a:t>
            </a:r>
            <a:r>
              <a:rPr lang="en-US" sz="1800" dirty="0" smtClean="0"/>
              <a:t>put this in </a:t>
            </a:r>
            <a:r>
              <a:rPr lang="en-US" sz="1800" dirty="0" smtClean="0"/>
              <a:t>KB.</a:t>
            </a:r>
            <a:endParaRPr lang="en-US" sz="18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CA" sz="1800" dirty="0" smtClean="0"/>
              <a:t>ask(A, V):-</a:t>
            </a:r>
            <a:br>
              <a:rPr lang="en-CA" sz="1800" dirty="0" smtClean="0"/>
            </a:br>
            <a:r>
              <a:rPr lang="en-CA" sz="1800" dirty="0" smtClean="0"/>
              <a:t>known(yes, A, V), </a:t>
            </a:r>
            <a:r>
              <a:rPr lang="en-CA" sz="1800" dirty="0" smtClean="0"/>
              <a:t>		% </a:t>
            </a:r>
            <a:r>
              <a:rPr lang="en-CA" sz="1800" dirty="0" smtClean="0"/>
              <a:t>succeed if true</a:t>
            </a:r>
            <a:br>
              <a:rPr lang="en-CA" sz="1800" dirty="0" smtClean="0"/>
            </a:br>
            <a:r>
              <a:rPr lang="en-CA" sz="1800" dirty="0" smtClean="0"/>
              <a:t>!.		      		% and don’t ask user</a:t>
            </a:r>
            <a:endParaRPr lang="en-CA" sz="1800" dirty="0" smtClean="0"/>
          </a:p>
          <a:p>
            <a:pPr>
              <a:buNone/>
            </a:pPr>
            <a:r>
              <a:rPr lang="en-CA" sz="1800" dirty="0" smtClean="0"/>
              <a:t>ask(A, V):-</a:t>
            </a:r>
            <a:br>
              <a:rPr lang="en-CA" sz="1800" dirty="0" smtClean="0"/>
            </a:br>
            <a:r>
              <a:rPr lang="en-CA" sz="1800" dirty="0" smtClean="0"/>
              <a:t>known(_, A, V), </a:t>
            </a:r>
            <a:r>
              <a:rPr lang="en-CA" sz="1800" dirty="0" smtClean="0"/>
              <a:t> </a:t>
            </a:r>
            <a:r>
              <a:rPr lang="en-CA" sz="1800" dirty="0" smtClean="0"/>
              <a:t>   		</a:t>
            </a:r>
            <a:r>
              <a:rPr lang="en-CA" sz="1800" dirty="0" smtClean="0"/>
              <a:t>% was asked before, but not “yes”</a:t>
            </a:r>
            <a:br>
              <a:rPr lang="en-CA" sz="1800" dirty="0" smtClean="0"/>
            </a:br>
            <a:r>
              <a:rPr lang="en-CA" sz="1800" dirty="0" smtClean="0"/>
              <a:t>!, </a:t>
            </a:r>
            <a:r>
              <a:rPr lang="en-CA" sz="1800" dirty="0" smtClean="0"/>
              <a:t>fail</a:t>
            </a:r>
            <a:r>
              <a:rPr lang="en-CA" sz="1800" dirty="0" smtClean="0"/>
              <a:t>.       			% therefore fail</a:t>
            </a:r>
            <a:endParaRPr lang="en-CA" sz="1800" dirty="0" smtClean="0"/>
          </a:p>
          <a:p>
            <a:pPr>
              <a:buNone/>
            </a:pPr>
            <a:r>
              <a:rPr lang="en-CA" sz="1800" dirty="0" smtClean="0"/>
              <a:t>ask(A, V):-</a:t>
            </a:r>
            <a:br>
              <a:rPr lang="en-CA" sz="1800" dirty="0" smtClean="0"/>
            </a:br>
            <a:r>
              <a:rPr lang="en-CA" sz="1800" dirty="0" smtClean="0"/>
              <a:t>write(A:V), </a:t>
            </a:r>
            <a:r>
              <a:rPr lang="en-CA" sz="1800" dirty="0" smtClean="0"/>
              <a:t>			% </a:t>
            </a:r>
            <a:r>
              <a:rPr lang="en-CA" sz="1800" dirty="0" smtClean="0"/>
              <a:t>ask user</a:t>
            </a:r>
            <a:br>
              <a:rPr lang="en-CA" sz="1800" dirty="0" smtClean="0"/>
            </a:br>
            <a:r>
              <a:rPr lang="en-CA" sz="1800" dirty="0" smtClean="0"/>
              <a:t>write('? : '), </a:t>
            </a:r>
            <a:br>
              <a:rPr lang="en-CA" sz="1800" dirty="0" smtClean="0"/>
            </a:br>
            <a:r>
              <a:rPr lang="en-CA" sz="1800" dirty="0" smtClean="0"/>
              <a:t>read(Y), </a:t>
            </a:r>
            <a:r>
              <a:rPr lang="en-CA" sz="1800" dirty="0" smtClean="0"/>
              <a:t>			% </a:t>
            </a:r>
            <a:r>
              <a:rPr lang="en-CA" sz="1800" dirty="0" smtClean="0"/>
              <a:t>get the answer</a:t>
            </a:r>
            <a:br>
              <a:rPr lang="en-CA" sz="1800" dirty="0" smtClean="0"/>
            </a:br>
            <a:r>
              <a:rPr lang="en-CA" sz="1800" dirty="0" err="1" smtClean="0"/>
              <a:t>asserta</a:t>
            </a:r>
            <a:r>
              <a:rPr lang="en-CA" sz="1800" dirty="0" smtClean="0"/>
              <a:t>(known(Y, A, V)), </a:t>
            </a:r>
            <a:r>
              <a:rPr lang="en-CA" sz="1800" dirty="0" smtClean="0"/>
              <a:t>	% </a:t>
            </a:r>
            <a:r>
              <a:rPr lang="en-CA" sz="1800" dirty="0" smtClean="0"/>
              <a:t>remember it</a:t>
            </a:r>
            <a:br>
              <a:rPr lang="en-CA" sz="1800" dirty="0" smtClean="0"/>
            </a:br>
            <a:r>
              <a:rPr lang="en-CA" sz="1800" dirty="0" smtClean="0"/>
              <a:t>Y == yes. </a:t>
            </a:r>
            <a:r>
              <a:rPr lang="en-CA" sz="1800" dirty="0" smtClean="0"/>
              <a:t>			% </a:t>
            </a:r>
            <a:r>
              <a:rPr lang="en-CA" sz="1800" dirty="0" smtClean="0"/>
              <a:t>succeed or fail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Expert Systems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695818</TotalTime>
  <Pages>22</Pages>
  <Words>1320</Words>
  <Application>Microsoft Office PowerPoint</Application>
  <PresentationFormat>On-screen Show (4:3)</PresentationFormat>
  <Paragraphs>270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Stream</vt:lpstr>
      <vt:lpstr>Expert Systems</vt:lpstr>
      <vt:lpstr>Expert systems</vt:lpstr>
      <vt:lpstr>Expert Systems: terms</vt:lpstr>
      <vt:lpstr>Expert System Architecture</vt:lpstr>
      <vt:lpstr>Simple example: Bird Identification</vt:lpstr>
      <vt:lpstr>More Bird KB rules</vt:lpstr>
      <vt:lpstr>Running Bird KB</vt:lpstr>
      <vt:lpstr>An expert system shell</vt:lpstr>
      <vt:lpstr>Shell</vt:lpstr>
      <vt:lpstr>Bird ES</vt:lpstr>
      <vt:lpstr>Explanation</vt:lpstr>
      <vt:lpstr>Explanation</vt:lpstr>
      <vt:lpstr>Simple meta-interpreter</vt:lpstr>
      <vt:lpstr>Meta-interpreter</vt:lpstr>
      <vt:lpstr>Improving the shell</vt:lpstr>
      <vt:lpstr>Explanation</vt:lpstr>
      <vt:lpstr>Uncertainty</vt:lpstr>
      <vt:lpstr>Forward-chaining</vt:lpstr>
      <vt:lpstr>Forward-chaining rules</vt:lpstr>
      <vt:lpstr>Forward-chaining interpreter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and Legal issues</dc:title>
  <dc:creator>Brian Ross</dc:creator>
  <cp:lastModifiedBy>Brian Ross</cp:lastModifiedBy>
  <cp:revision>49</cp:revision>
  <cp:lastPrinted>1601-01-01T00:00:00Z</cp:lastPrinted>
  <dcterms:created xsi:type="dcterms:W3CDTF">1999-09-10T20:29:54Z</dcterms:created>
  <dcterms:modified xsi:type="dcterms:W3CDTF">2013-03-25T14:14:09Z</dcterms:modified>
</cp:coreProperties>
</file>