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98" r:id="rId2"/>
    <p:sldId id="297" r:id="rId3"/>
    <p:sldId id="299" r:id="rId4"/>
    <p:sldId id="300" r:id="rId5"/>
    <p:sldId id="301" r:id="rId6"/>
    <p:sldId id="271" r:id="rId7"/>
    <p:sldId id="272" r:id="rId8"/>
    <p:sldId id="273" r:id="rId9"/>
    <p:sldId id="278" r:id="rId10"/>
    <p:sldId id="279" r:id="rId11"/>
    <p:sldId id="280" r:id="rId12"/>
    <p:sldId id="281" r:id="rId13"/>
    <p:sldId id="282" r:id="rId14"/>
    <p:sldId id="286" r:id="rId15"/>
    <p:sldId id="289" r:id="rId16"/>
    <p:sldId id="287" r:id="rId17"/>
    <p:sldId id="288" r:id="rId18"/>
    <p:sldId id="276" r:id="rId19"/>
    <p:sldId id="277" r:id="rId20"/>
    <p:sldId id="283" r:id="rId21"/>
    <p:sldId id="284" r:id="rId22"/>
    <p:sldId id="285" r:id="rId23"/>
    <p:sldId id="290" r:id="rId24"/>
    <p:sldId id="292" r:id="rId25"/>
    <p:sldId id="293" r:id="rId26"/>
    <p:sldId id="274" r:id="rId27"/>
    <p:sldId id="291" r:id="rId28"/>
    <p:sldId id="275" r:id="rId29"/>
    <p:sldId id="294" r:id="rId30"/>
    <p:sldId id="295" r:id="rId31"/>
    <p:sldId id="296" r:id="rId32"/>
  </p:sldIdLst>
  <p:sldSz cx="9144000" cy="6858000" type="screen4x3"/>
  <p:notesSz cx="6985000" cy="9271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8" d="100"/>
          <a:sy n="98" d="100"/>
        </p:scale>
        <p:origin x="-108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121275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18" tIns="45152" rIns="91918" bIns="451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1675"/>
            <a:ext cx="4618038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0FB2A-AD6E-4447-B895-4361944DF9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9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75" rIns="91359" bIns="4567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 defTabSz="913557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75" rIns="91359" bIns="4567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 defTabSz="913557" fontAlgn="auto">
              <a:spcBef>
                <a:spcPts val="0"/>
              </a:spcBef>
              <a:spcAft>
                <a:spcPts val="0"/>
              </a:spcAft>
              <a:defRPr/>
            </a:pPr>
            <a:fld id="{20D94431-13D8-4A66-90B7-A80DC097BC8C}" type="slidenum">
              <a:rPr lang="en-US">
                <a:solidFill>
                  <a:srgbClr val="FFFFFF"/>
                </a:solidFill>
              </a:rPr>
              <a:pPr defTabSz="913557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55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55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55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55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557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solidFill>
                    <a:srgbClr val="FFFFFF"/>
                  </a:solidFill>
                  <a:latin typeface="Helvetica"/>
                </a:endParaRPr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355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rgbClr val="FFFFFF"/>
                </a:solidFill>
                <a:latin typeface="Helvetica"/>
              </a:endParaRPr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3557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rgbClr val="FFFFFF"/>
                </a:solidFill>
                <a:latin typeface="Helvetica"/>
              </a:endParaRPr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8313" y="1889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75" rIns="91359" bIns="456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75" rIns="91359" bIns="45675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 defTabSz="91355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9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75" rIns="91359" bIns="45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6779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3557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70336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7116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2583" indent="-34258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266" indent="-285489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1948" indent="-228386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8725" indent="-228386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5506" indent="-228386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2284" indent="-228386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69064" indent="-228386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5842" indent="-228386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2620" indent="-228386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79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57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36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16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894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673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450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231" algn="l" defTabSz="91355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sual-prolog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rcury.csse.unimelb.edu.au/information/bench/ratios.html" TargetMode="External"/><Relationship Id="rId2" Type="http://schemas.openxmlformats.org/officeDocument/2006/relationships/hyperlink" Target="http://en.wikipedia.org/wiki/Comparison_of_Prolog_implementation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yieldprolog.sourceforge.net/benchmarks.html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s.leeds.ac.uk/hill/GOEDEL/expgoedel.html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mercurylang.org/" TargetMode="Externa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Coroutining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000" dirty="0" smtClean="0">
                <a:latin typeface="Arial" pitchFamily="34" charset="0"/>
              </a:rPr>
              <a:t> The left-to-right depth-first control of Prolog is restrictive in writing declarative programs.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2000" b="1" dirty="0" err="1" smtClean="0">
                <a:latin typeface="Arial" pitchFamily="34" charset="0"/>
              </a:rPr>
              <a:t>Coroutining</a:t>
            </a:r>
            <a:r>
              <a:rPr lang="en-US" sz="2000" dirty="0" smtClean="0">
                <a:latin typeface="Arial" pitchFamily="34" charset="0"/>
              </a:rPr>
              <a:t> permits more complex control to be used.  However, one pitfall is that debugging becomes more difficult!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2000" dirty="0" smtClean="0">
                <a:latin typeface="Arial" pitchFamily="34" charset="0"/>
              </a:rPr>
              <a:t>Block declaration:   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                             ?- block </a:t>
            </a:r>
            <a:r>
              <a:rPr lang="en-US" sz="2000" dirty="0" err="1" smtClean="0">
                <a:latin typeface="Arial" pitchFamily="34" charset="0"/>
              </a:rPr>
              <a:t>pred</a:t>
            </a:r>
            <a:r>
              <a:rPr lang="en-US" sz="2000" dirty="0" smtClean="0">
                <a:latin typeface="Arial" pitchFamily="34" charset="0"/>
              </a:rPr>
              <a:t>(?,?,-,-,?), </a:t>
            </a:r>
            <a:r>
              <a:rPr lang="en-US" sz="2000" dirty="0" err="1" smtClean="0">
                <a:latin typeface="Arial" pitchFamily="34" charset="0"/>
              </a:rPr>
              <a:t>pred</a:t>
            </a:r>
            <a:r>
              <a:rPr lang="en-US" sz="2000" dirty="0" smtClean="0">
                <a:latin typeface="Arial" pitchFamily="34" charset="0"/>
              </a:rPr>
              <a:t>(?,-),....  .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-     when all “-” </a:t>
            </a:r>
            <a:r>
              <a:rPr lang="en-US" sz="2000" dirty="0" err="1" smtClean="0">
                <a:latin typeface="Arial" pitchFamily="34" charset="0"/>
              </a:rPr>
              <a:t>args</a:t>
            </a:r>
            <a:r>
              <a:rPr lang="en-US" sz="2000" dirty="0" smtClean="0">
                <a:latin typeface="Arial" pitchFamily="34" charset="0"/>
              </a:rPr>
              <a:t> are </a:t>
            </a:r>
            <a:r>
              <a:rPr lang="en-US" sz="2000" dirty="0" err="1" smtClean="0">
                <a:latin typeface="Arial" pitchFamily="34" charset="0"/>
              </a:rPr>
              <a:t>uninstantiated</a:t>
            </a:r>
            <a:r>
              <a:rPr lang="en-US" sz="2000" dirty="0" smtClean="0">
                <a:latin typeface="Arial" pitchFamily="34" charset="0"/>
              </a:rPr>
              <a:t>, then predicate blocks (waits, stalls).</a:t>
            </a: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?    otherwise.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 and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interface Prolog and C (and C can interface to almost anything...)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I have interfaced my DCTG-GP system to the R library, which is a large, public domain statistics package</a:t>
            </a:r>
          </a:p>
          <a:p>
            <a:pPr lvl="1"/>
            <a:r>
              <a:rPr lang="en-US" dirty="0" smtClean="0"/>
              <a:t>When my GP system needs to do some statistical analyses, I send the Prolog arrays of numbers to a C function that I’ve compiled into my Prolog system. </a:t>
            </a:r>
          </a:p>
          <a:p>
            <a:pPr lvl="1"/>
            <a:r>
              <a:rPr lang="en-US" dirty="0" smtClean="0"/>
              <a:t>The C function looks like a predicate to </a:t>
            </a:r>
            <a:r>
              <a:rPr lang="en-US" dirty="0" err="1" smtClean="0"/>
              <a:t>Sicstus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 code has “R” library routines compiled into it. </a:t>
            </a:r>
          </a:p>
          <a:p>
            <a:pPr lvl="1"/>
            <a:r>
              <a:rPr lang="en-US" dirty="0" smtClean="0"/>
              <a:t>Does a load of number crunching, and final statistics are then loaded back into a data structure, and returned to Prolog. </a:t>
            </a:r>
          </a:p>
          <a:p>
            <a:pPr lvl="1"/>
            <a:r>
              <a:rPr lang="en-US" dirty="0" smtClean="0"/>
              <a:t>Result: fast execution of stats, and I don’t need to rewrite that code!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 and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Can call C from Prolog (last slide). Can also call Prolog from C (</a:t>
            </a:r>
            <a:r>
              <a:rPr lang="en-US" sz="2000" dirty="0" err="1" smtClean="0"/>
              <a:t>eg</a:t>
            </a:r>
            <a:r>
              <a:rPr lang="en-US" sz="2000" dirty="0" smtClean="0"/>
              <a:t>. let Prolog searching solve a problem).</a:t>
            </a:r>
          </a:p>
          <a:p>
            <a:endParaRPr lang="en-US" sz="2000" dirty="0" smtClean="0"/>
          </a:p>
          <a:p>
            <a:r>
              <a:rPr lang="en-US" sz="2000" dirty="0" smtClean="0"/>
              <a:t>foreign resource: set of C functions, defined in one or more files, and installed as an atomic operation in Prolog (</a:t>
            </a:r>
            <a:r>
              <a:rPr lang="en-US" sz="2000" dirty="0" err="1" smtClean="0"/>
              <a:t>ie</a:t>
            </a:r>
            <a:r>
              <a:rPr lang="en-US" sz="2000" dirty="0" smtClean="0"/>
              <a:t>. single call to a goal)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Sicstus</a:t>
            </a:r>
            <a:r>
              <a:rPr lang="en-US" sz="2000" dirty="0" smtClean="0"/>
              <a:t> provides utilities to convert between C data and Prolog data structures</a:t>
            </a:r>
          </a:p>
          <a:p>
            <a:endParaRPr lang="en-US" sz="2000" dirty="0" smtClean="0"/>
          </a:p>
          <a:p>
            <a:r>
              <a:rPr lang="en-US" sz="2000" dirty="0" smtClean="0"/>
              <a:t>Standalone programs create executable C modules that </a:t>
            </a:r>
            <a:r>
              <a:rPr lang="en-US" sz="2000" dirty="0" err="1" smtClean="0"/>
              <a:t>Sicstus</a:t>
            </a:r>
            <a:r>
              <a:rPr lang="en-US" sz="2000" dirty="0" smtClean="0"/>
              <a:t> will access, and executable Prolog that C program can call.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 code (to be called by 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>
                <a:latin typeface="CMTT10"/>
              </a:rPr>
              <a:t>connected(From, From, [From], _)  :-   !.		% Graph searching with visited list</a:t>
            </a:r>
          </a:p>
          <a:p>
            <a:pPr>
              <a:buNone/>
            </a:pPr>
            <a:r>
              <a:rPr lang="en-CA" sz="1600" dirty="0" smtClean="0">
                <a:latin typeface="CMTT10"/>
              </a:rPr>
              <a:t>connected(From, To, [From| Way], Been)  :-</a:t>
            </a:r>
          </a:p>
          <a:p>
            <a:pPr>
              <a:buNone/>
            </a:pPr>
            <a:r>
              <a:rPr lang="en-US" sz="1600" dirty="0" smtClean="0">
                <a:latin typeface="CMTT10"/>
              </a:rPr>
              <a:t>	( </a:t>
            </a:r>
            <a:r>
              <a:rPr lang="en-US" sz="1600" dirty="0" err="1" smtClean="0">
                <a:latin typeface="CMTT10"/>
              </a:rPr>
              <a:t>no_stop</a:t>
            </a:r>
            <a:r>
              <a:rPr lang="en-US" sz="1600" dirty="0" smtClean="0">
                <a:latin typeface="CMTT10"/>
              </a:rPr>
              <a:t>(From, Through) </a:t>
            </a:r>
          </a:p>
          <a:p>
            <a:pPr>
              <a:buNone/>
            </a:pPr>
            <a:r>
              <a:rPr lang="en-US" sz="1600" dirty="0" smtClean="0">
                <a:latin typeface="CMTT10"/>
              </a:rPr>
              <a:t>	  ; </a:t>
            </a:r>
            <a:r>
              <a:rPr lang="en-US" sz="1600" dirty="0" err="1" smtClean="0">
                <a:latin typeface="CMTT10"/>
              </a:rPr>
              <a:t>no_stop</a:t>
            </a:r>
            <a:r>
              <a:rPr lang="en-US" sz="1600" dirty="0" smtClean="0">
                <a:latin typeface="CMTT10"/>
              </a:rPr>
              <a:t>(Through, From) ),</a:t>
            </a:r>
          </a:p>
          <a:p>
            <a:pPr>
              <a:buNone/>
            </a:pPr>
            <a:r>
              <a:rPr lang="en-US" sz="1600" dirty="0" smtClean="0">
                <a:latin typeface="CMTT10"/>
              </a:rPr>
              <a:t>	</a:t>
            </a:r>
            <a:r>
              <a:rPr lang="en-US" sz="1600" dirty="0" err="1" smtClean="0">
                <a:latin typeface="CMTT10"/>
              </a:rPr>
              <a:t>not_been_before</a:t>
            </a:r>
            <a:r>
              <a:rPr lang="en-US" sz="1600" dirty="0" smtClean="0">
                <a:latin typeface="CMTT10"/>
              </a:rPr>
              <a:t>(Been, Through),</a:t>
            </a:r>
          </a:p>
          <a:p>
            <a:pPr>
              <a:buNone/>
            </a:pPr>
            <a:r>
              <a:rPr lang="en-US" sz="1600" dirty="0" smtClean="0">
                <a:latin typeface="CMTT10"/>
              </a:rPr>
              <a:t>	connected(Through, To, Way, Been).</a:t>
            </a:r>
          </a:p>
          <a:p>
            <a:pPr>
              <a:buNone/>
            </a:pPr>
            <a:endParaRPr lang="en-US" sz="1600" dirty="0" smtClean="0">
              <a:latin typeface="CMTT10"/>
            </a:endParaRPr>
          </a:p>
          <a:p>
            <a:pPr>
              <a:buNone/>
            </a:pPr>
            <a:r>
              <a:rPr lang="en-US" sz="1600" dirty="0" err="1" smtClean="0">
                <a:latin typeface="CMTT10"/>
              </a:rPr>
              <a:t>no_stop</a:t>
            </a:r>
            <a:r>
              <a:rPr lang="en-US" sz="1600" dirty="0" smtClean="0">
                <a:latin typeface="CMTT10"/>
              </a:rPr>
              <a:t>(’Stockholm’, ’</a:t>
            </a:r>
            <a:r>
              <a:rPr lang="en-US" sz="1600" dirty="0" err="1" smtClean="0">
                <a:latin typeface="CMTT10"/>
              </a:rPr>
              <a:t>Katrineholm</a:t>
            </a:r>
            <a:r>
              <a:rPr lang="en-US" sz="1600" dirty="0" smtClean="0">
                <a:latin typeface="CMTT10"/>
              </a:rPr>
              <a:t>’).</a:t>
            </a:r>
          </a:p>
          <a:p>
            <a:pPr>
              <a:buNone/>
            </a:pPr>
            <a:r>
              <a:rPr lang="en-US" sz="1600" dirty="0" err="1" smtClean="0">
                <a:latin typeface="CMTT10"/>
              </a:rPr>
              <a:t>no_stop</a:t>
            </a:r>
            <a:r>
              <a:rPr lang="en-US" sz="1600" dirty="0" smtClean="0">
                <a:latin typeface="CMTT10"/>
              </a:rPr>
              <a:t>(’Stockholm’, ’Vasteras’).</a:t>
            </a:r>
          </a:p>
          <a:p>
            <a:pPr>
              <a:buNone/>
            </a:pPr>
            <a:r>
              <a:rPr lang="en-US" sz="1600" dirty="0" smtClean="0">
                <a:latin typeface="CMTT10"/>
              </a:rPr>
              <a:t>(etc.)</a:t>
            </a:r>
          </a:p>
          <a:p>
            <a:pPr>
              <a:buNone/>
            </a:pPr>
            <a:endParaRPr lang="en-US" sz="1600" dirty="0" smtClean="0">
              <a:latin typeface="CMTT10"/>
            </a:endParaRPr>
          </a:p>
          <a:p>
            <a:pPr>
              <a:buNone/>
            </a:pPr>
            <a:r>
              <a:rPr lang="en-US" sz="1600" dirty="0" err="1" smtClean="0">
                <a:latin typeface="CMTT10"/>
              </a:rPr>
              <a:t>not_been_before</a:t>
            </a:r>
            <a:r>
              <a:rPr lang="en-US" sz="1600" dirty="0" smtClean="0">
                <a:latin typeface="CMTT10"/>
              </a:rPr>
              <a:t>(Way, _)   :-  </a:t>
            </a:r>
            <a:r>
              <a:rPr lang="en-US" sz="1600" dirty="0" err="1" smtClean="0">
                <a:latin typeface="CMTT10"/>
              </a:rPr>
              <a:t>var</a:t>
            </a:r>
            <a:r>
              <a:rPr lang="en-US" sz="1600" dirty="0" smtClean="0">
                <a:latin typeface="CMTT10"/>
              </a:rPr>
              <a:t>(Way), !.</a:t>
            </a:r>
          </a:p>
          <a:p>
            <a:pPr>
              <a:buNone/>
            </a:pPr>
            <a:r>
              <a:rPr lang="en-US" sz="1600" dirty="0" err="1" smtClean="0">
                <a:latin typeface="CMTT10"/>
              </a:rPr>
              <a:t>not_been_before</a:t>
            </a:r>
            <a:r>
              <a:rPr lang="en-US" sz="1600" dirty="0" smtClean="0">
                <a:latin typeface="CMTT10"/>
              </a:rPr>
              <a:t>([Been| Way], Am) :-</a:t>
            </a:r>
          </a:p>
          <a:p>
            <a:pPr>
              <a:buNone/>
            </a:pPr>
            <a:r>
              <a:rPr lang="en-US" sz="1600" dirty="0" smtClean="0">
                <a:latin typeface="CMTT10"/>
              </a:rPr>
              <a:t>	Been \== Am,</a:t>
            </a:r>
          </a:p>
          <a:p>
            <a:pPr>
              <a:buNone/>
            </a:pPr>
            <a:r>
              <a:rPr lang="en-US" sz="1600" dirty="0" smtClean="0">
                <a:latin typeface="CMTT10"/>
              </a:rPr>
              <a:t>	</a:t>
            </a:r>
            <a:r>
              <a:rPr lang="en-US" sz="1600" dirty="0" err="1" smtClean="0">
                <a:latin typeface="CMTT10"/>
              </a:rPr>
              <a:t>not_been_before</a:t>
            </a:r>
            <a:r>
              <a:rPr lang="en-US" sz="1600" dirty="0" smtClean="0">
                <a:latin typeface="CMTT10"/>
              </a:rPr>
              <a:t>(Way, Am).</a:t>
            </a:r>
            <a:endParaRPr lang="en-U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program (excerpt)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sz="2000" dirty="0" smtClean="0"/>
              <a:t>/* Create the three arguments to connected/4. */</a:t>
            </a:r>
          </a:p>
          <a:p>
            <a:pPr>
              <a:buNone/>
            </a:pPr>
            <a:r>
              <a:rPr lang="en-US" sz="2000" dirty="0" err="1" smtClean="0"/>
              <a:t>SP_put_string</a:t>
            </a:r>
            <a:r>
              <a:rPr lang="en-US" sz="2000" dirty="0" smtClean="0"/>
              <a:t>(from = </a:t>
            </a:r>
            <a:r>
              <a:rPr lang="en-US" sz="2000" dirty="0" err="1" smtClean="0"/>
              <a:t>SP_new_term_ref</a:t>
            </a:r>
            <a:r>
              <a:rPr lang="en-US" sz="2000" dirty="0" smtClean="0"/>
              <a:t>(), "Stockholm");</a:t>
            </a:r>
          </a:p>
          <a:p>
            <a:pPr>
              <a:buNone/>
            </a:pPr>
            <a:r>
              <a:rPr lang="en-US" sz="2000" dirty="0" err="1" smtClean="0"/>
              <a:t>SP_put_string</a:t>
            </a:r>
            <a:r>
              <a:rPr lang="en-US" sz="2000" dirty="0" smtClean="0"/>
              <a:t>(to = </a:t>
            </a:r>
            <a:r>
              <a:rPr lang="en-US" sz="2000" dirty="0" err="1" smtClean="0"/>
              <a:t>SP_new_term_ref</a:t>
            </a:r>
            <a:r>
              <a:rPr lang="en-US" sz="2000" dirty="0" smtClean="0"/>
              <a:t>(), "Orebro");</a:t>
            </a:r>
          </a:p>
          <a:p>
            <a:pPr>
              <a:buNone/>
            </a:pPr>
            <a:r>
              <a:rPr lang="en-US" sz="2000" dirty="0" err="1" smtClean="0"/>
              <a:t>SP_put_variable</a:t>
            </a:r>
            <a:r>
              <a:rPr lang="en-US" sz="2000" dirty="0" smtClean="0"/>
              <a:t>(path = </a:t>
            </a:r>
            <a:r>
              <a:rPr lang="en-US" sz="2000" dirty="0" err="1" smtClean="0"/>
              <a:t>SP_new_term_ref</a:t>
            </a:r>
            <a:r>
              <a:rPr lang="en-US" sz="2000" dirty="0" smtClean="0"/>
              <a:t>());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CA" sz="2000" dirty="0" smtClean="0"/>
              <a:t>/* Open the query. In a development system, the query would look like: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* 		?- connected(’</a:t>
            </a:r>
            <a:r>
              <a:rPr lang="en-US" sz="2000" dirty="0" err="1" smtClean="0"/>
              <a:t>Stockholm’,’Orebro’,X</a:t>
            </a:r>
            <a:r>
              <a:rPr lang="en-US" sz="2000" dirty="0" smtClean="0"/>
              <a:t>).</a:t>
            </a:r>
          </a:p>
          <a:p>
            <a:pPr>
              <a:buNone/>
            </a:pPr>
            <a:r>
              <a:rPr lang="en-US" sz="2000" dirty="0" smtClean="0"/>
              <a:t>*/</a:t>
            </a:r>
          </a:p>
          <a:p>
            <a:pPr>
              <a:buNone/>
            </a:pPr>
            <a:r>
              <a:rPr lang="en-US" sz="2000" dirty="0" smtClean="0"/>
              <a:t>if (!(goal = </a:t>
            </a:r>
            <a:r>
              <a:rPr lang="en-US" sz="2000" dirty="0" err="1" smtClean="0"/>
              <a:t>SP_open_query</a:t>
            </a:r>
            <a:r>
              <a:rPr lang="en-US" sz="2000" dirty="0" smtClean="0"/>
              <a:t>(</a:t>
            </a:r>
            <a:r>
              <a:rPr lang="en-US" sz="2000" dirty="0" err="1" smtClean="0"/>
              <a:t>pred,from,to,path,path</a:t>
            </a:r>
            <a:r>
              <a:rPr lang="en-US" sz="2000" dirty="0" smtClean="0"/>
              <a:t>)))</a:t>
            </a:r>
          </a:p>
          <a:p>
            <a:pPr>
              <a:buNone/>
            </a:pPr>
            <a:r>
              <a:rPr lang="en-US" sz="2000" dirty="0" smtClean="0"/>
              <a:t>{</a:t>
            </a:r>
          </a:p>
          <a:p>
            <a:pPr>
              <a:buNone/>
            </a:pPr>
            <a:r>
              <a:rPr lang="en-CA" sz="2000" dirty="0" smtClean="0"/>
              <a:t>	</a:t>
            </a:r>
            <a:r>
              <a:rPr lang="en-CA" sz="2000" dirty="0" err="1" smtClean="0"/>
              <a:t>fprintf</a:t>
            </a:r>
            <a:r>
              <a:rPr lang="en-CA" sz="2000" dirty="0" smtClean="0"/>
              <a:t>(</a:t>
            </a:r>
            <a:r>
              <a:rPr lang="en-CA" sz="2000" dirty="0" err="1" smtClean="0"/>
              <a:t>stderr</a:t>
            </a:r>
            <a:r>
              <a:rPr lang="en-CA" sz="2000" dirty="0" smtClean="0"/>
              <a:t>, "Failed to open query.\n");</a:t>
            </a:r>
          </a:p>
          <a:p>
            <a:pPr>
              <a:buNone/>
            </a:pPr>
            <a:r>
              <a:rPr lang="en-US" sz="2000" dirty="0" smtClean="0"/>
              <a:t>	exit(1);</a:t>
            </a:r>
          </a:p>
          <a:p>
            <a:pPr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Other implementations: SWI Prolog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portable (Windows, Linux, </a:t>
            </a:r>
            <a:r>
              <a:rPr lang="en-US" dirty="0" err="1" smtClean="0"/>
              <a:t>MaxOS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well-maintained, solid</a:t>
            </a:r>
          </a:p>
          <a:p>
            <a:r>
              <a:rPr lang="en-US" dirty="0" smtClean="0"/>
              <a:t>free</a:t>
            </a:r>
          </a:p>
          <a:p>
            <a:r>
              <a:rPr lang="en-US" dirty="0" smtClean="0"/>
              <a:t>Lots of extensions</a:t>
            </a:r>
          </a:p>
          <a:p>
            <a:pPr lvl="1"/>
            <a:r>
              <a:rPr lang="en-US" dirty="0" smtClean="0"/>
              <a:t>CLP</a:t>
            </a:r>
          </a:p>
          <a:p>
            <a:pPr lvl="1"/>
            <a:r>
              <a:rPr lang="en-US" dirty="0" smtClean="0"/>
              <a:t>multi-threading</a:t>
            </a:r>
          </a:p>
          <a:p>
            <a:pPr lvl="1"/>
            <a:r>
              <a:rPr lang="en-US" dirty="0" smtClean="0"/>
              <a:t>interfacing to Java, TCP/IP</a:t>
            </a:r>
          </a:p>
          <a:p>
            <a:pPr lvl="1"/>
            <a:r>
              <a:rPr lang="en-US" dirty="0" smtClean="0"/>
              <a:t>HTML/XML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BUT... slow.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SWI: graphical tracer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5122" name="Picture 2" descr="C:\Users\bross\Desktop\guitrac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447800"/>
            <a:ext cx="6591300" cy="4000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z="2400" dirty="0" smtClean="0"/>
              <a:t>SWI: graphical</a:t>
            </a:r>
            <a:r>
              <a:rPr lang="en-US" dirty="0" smtClean="0"/>
              <a:t> </a:t>
            </a:r>
            <a:r>
              <a:rPr lang="en-US" sz="2400" dirty="0" smtClean="0"/>
              <a:t>cross-</a:t>
            </a:r>
            <a:r>
              <a:rPr lang="en-US" sz="2400" dirty="0" err="1" smtClean="0"/>
              <a:t>referencer</a:t>
            </a:r>
            <a:r>
              <a:rPr lang="en-US" sz="2400" dirty="0" smtClean="0"/>
              <a:t> (file dependency)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3074" name="Picture 2" descr="C:\Users\bross\Desktop\xrefchatde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762000"/>
            <a:ext cx="8220076" cy="5772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8062"/>
          </a:xfrm>
        </p:spPr>
        <p:txBody>
          <a:bodyPr/>
          <a:lstStyle/>
          <a:p>
            <a:r>
              <a:rPr lang="en-US" sz="2400" dirty="0" smtClean="0"/>
              <a:t>Cross </a:t>
            </a:r>
            <a:r>
              <a:rPr lang="en-US" sz="2400" dirty="0" err="1" smtClean="0"/>
              <a:t>referencer</a:t>
            </a:r>
            <a:r>
              <a:rPr lang="en-US" sz="2400" dirty="0" smtClean="0"/>
              <a:t>: file info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4098" name="Picture 2" descr="C:\Users\bross\Desktop\xrefchatfi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85800"/>
            <a:ext cx="8220075" cy="5772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Typing and Prolog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Prolog as you’ve seen it has been “</a:t>
            </a:r>
            <a:r>
              <a:rPr lang="en-US" dirty="0" err="1" smtClean="0"/>
              <a:t>typeless</a:t>
            </a:r>
            <a:r>
              <a:rPr lang="en-US" dirty="0" smtClean="0"/>
              <a:t>”.</a:t>
            </a:r>
          </a:p>
          <a:p>
            <a:pPr lvl="1"/>
            <a:r>
              <a:rPr lang="en-US" dirty="0" smtClean="0"/>
              <a:t>This can pose </a:t>
            </a:r>
            <a:r>
              <a:rPr lang="en-US" sz="2800" dirty="0" smtClean="0"/>
              <a:t>big </a:t>
            </a:r>
            <a:r>
              <a:rPr lang="en-US" dirty="0" smtClean="0"/>
              <a:t>problems. A misspelled constant might fail to unify, which can mean execution errors!</a:t>
            </a:r>
          </a:p>
          <a:p>
            <a:pPr lvl="1"/>
            <a:r>
              <a:rPr lang="en-US" dirty="0" smtClean="0"/>
              <a:t>If an entire query fails erroneously, it will be noticed. </a:t>
            </a:r>
          </a:p>
          <a:p>
            <a:pPr lvl="1"/>
            <a:r>
              <a:rPr lang="en-US" dirty="0" smtClean="0"/>
              <a:t>But if a </a:t>
            </a:r>
            <a:r>
              <a:rPr lang="en-US" dirty="0" err="1" smtClean="0"/>
              <a:t>subgoal</a:t>
            </a:r>
            <a:r>
              <a:rPr lang="en-US" dirty="0" smtClean="0"/>
              <a:t> in a rule fails, it might not be seen, and can produce erroneous results elsewhere.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Types are used in programming languages for a reason: they help reduce errors!</a:t>
            </a:r>
          </a:p>
          <a:p>
            <a:pPr lvl="1"/>
            <a:r>
              <a:rPr lang="en-US" dirty="0" smtClean="0"/>
              <a:t>But they don’t prevent the most important errors, </a:t>
            </a:r>
            <a:r>
              <a:rPr lang="en-US" dirty="0" err="1" smtClean="0"/>
              <a:t>eg</a:t>
            </a:r>
            <a:r>
              <a:rPr lang="en-US" dirty="0" smtClean="0"/>
              <a:t>. algorithmic (logic) errors.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implementations: Visual Prolog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at: </a:t>
            </a:r>
            <a:r>
              <a:rPr lang="en-US" dirty="0" smtClean="0">
                <a:hlinkClick r:id="rId2"/>
              </a:rPr>
              <a:t>www.visual-prolog.com</a:t>
            </a:r>
            <a:endParaRPr lang="en-US" dirty="0" smtClean="0"/>
          </a:p>
          <a:p>
            <a:r>
              <a:rPr lang="en-US" dirty="0" smtClean="0"/>
              <a:t>Features	</a:t>
            </a:r>
          </a:p>
          <a:p>
            <a:pPr lvl="1"/>
            <a:r>
              <a:rPr lang="en-US" dirty="0" smtClean="0"/>
              <a:t>GUI generation (hence “Visual” Prolog)</a:t>
            </a:r>
          </a:p>
          <a:p>
            <a:pPr lvl="1"/>
            <a:r>
              <a:rPr lang="en-US" dirty="0" smtClean="0"/>
              <a:t>object orientation (more later)</a:t>
            </a:r>
          </a:p>
          <a:p>
            <a:pPr lvl="1"/>
            <a:r>
              <a:rPr lang="en-US" dirty="0" smtClean="0"/>
              <a:t>strongly typed</a:t>
            </a:r>
          </a:p>
          <a:p>
            <a:pPr lvl="1"/>
            <a:r>
              <a:rPr lang="en-US" dirty="0" smtClean="0"/>
              <a:t>algebraic data types (for complex data structures)</a:t>
            </a:r>
          </a:p>
          <a:p>
            <a:pPr lvl="1"/>
            <a:r>
              <a:rPr lang="en-US" dirty="0" smtClean="0"/>
              <a:t>graphical development environment</a:t>
            </a:r>
          </a:p>
          <a:p>
            <a:pPr lvl="1"/>
            <a:r>
              <a:rPr lang="en-US" dirty="0" smtClean="0"/>
              <a:t>Interfaces to C</a:t>
            </a:r>
          </a:p>
          <a:p>
            <a:pPr lvl="1"/>
            <a:r>
              <a:rPr lang="en-US" dirty="0" smtClean="0"/>
              <a:t>and more.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Free for non-commercial use!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Coroutining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  <a:buNone/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%  merge 2 ordered lists of integers...</a:t>
            </a:r>
          </a:p>
          <a:p>
            <a:pPr>
              <a:lnSpc>
                <a:spcPct val="85000"/>
              </a:lnSpc>
              <a:buNone/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:- block merge(-, ?, -), merge(?, -, -).</a:t>
            </a:r>
          </a:p>
          <a:p>
            <a:pPr>
              <a:lnSpc>
                <a:spcPct val="85000"/>
              </a:lnSpc>
              <a:buNone/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merge([ ], Y, Y).</a:t>
            </a: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merge(X, [ ], X).</a:t>
            </a: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merge([H|X], [E|Y], [H|Z]) :- H &lt; E, merge(X, [E|Y], Z).</a:t>
            </a: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merge([H|X], [E|Y], [E|Z]) :- H &gt;= E, merge([H|Z], Y, Z).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2000" dirty="0" smtClean="0">
                <a:latin typeface="Arial" pitchFamily="34" charset="0"/>
              </a:rPr>
              <a:t>merge will suspend when </a:t>
            </a:r>
            <a:r>
              <a:rPr lang="en-US" sz="2000" dirty="0" err="1" smtClean="0">
                <a:latin typeface="Arial" pitchFamily="34" charset="0"/>
              </a:rPr>
              <a:t>args</a:t>
            </a:r>
            <a:r>
              <a:rPr lang="en-US" sz="2000" dirty="0" smtClean="0">
                <a:latin typeface="Arial" pitchFamily="34" charset="0"/>
              </a:rPr>
              <a:t> 1 and 3, or </a:t>
            </a:r>
            <a:r>
              <a:rPr lang="en-US" sz="2000" dirty="0" err="1" smtClean="0">
                <a:latin typeface="Arial" pitchFamily="34" charset="0"/>
              </a:rPr>
              <a:t>args</a:t>
            </a:r>
            <a:r>
              <a:rPr lang="en-US" sz="2000" dirty="0" smtClean="0">
                <a:latin typeface="Arial" pitchFamily="34" charset="0"/>
              </a:rPr>
              <a:t> 2 and 3, are </a:t>
            </a:r>
            <a:r>
              <a:rPr lang="en-US" sz="2000" dirty="0" err="1" smtClean="0">
                <a:latin typeface="Arial" pitchFamily="34" charset="0"/>
              </a:rPr>
              <a:t>uninstantiated</a:t>
            </a:r>
            <a:endParaRPr lang="en-US" sz="2000" dirty="0" smtClean="0">
              <a:latin typeface="Arial" pitchFamily="34" charset="0"/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Prolog: 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domains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stringlist</a:t>
            </a:r>
            <a:r>
              <a:rPr lang="en-US" sz="2000" dirty="0" smtClean="0"/>
              <a:t> = string*.</a:t>
            </a:r>
          </a:p>
          <a:p>
            <a:pPr>
              <a:buNone/>
            </a:pPr>
            <a:r>
              <a:rPr lang="en-CA" sz="2000" dirty="0" smtClean="0"/>
              <a:t>	</a:t>
            </a:r>
            <a:r>
              <a:rPr lang="en-CA" sz="2000" dirty="0" err="1" smtClean="0"/>
              <a:t>treetype</a:t>
            </a:r>
            <a:r>
              <a:rPr lang="en-CA" sz="2000" dirty="0" smtClean="0"/>
              <a:t> = tree(string, </a:t>
            </a:r>
            <a:r>
              <a:rPr lang="en-CA" sz="2000" dirty="0" err="1" smtClean="0"/>
              <a:t>treetype</a:t>
            </a:r>
            <a:r>
              <a:rPr lang="en-CA" sz="2000" dirty="0" smtClean="0"/>
              <a:t>, </a:t>
            </a:r>
            <a:r>
              <a:rPr lang="en-CA" sz="2000" dirty="0" err="1" smtClean="0"/>
              <a:t>treetype</a:t>
            </a:r>
            <a:r>
              <a:rPr lang="en-CA" sz="2000" dirty="0" smtClean="0"/>
              <a:t>) ; empty.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US" sz="2000" dirty="0" smtClean="0"/>
              <a:t>predicates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add_from_list</a:t>
            </a:r>
            <a:r>
              <a:rPr lang="en-US" sz="2000" dirty="0" smtClean="0"/>
              <a:t> : (</a:t>
            </a:r>
            <a:r>
              <a:rPr lang="en-US" sz="2000" dirty="0" err="1" smtClean="0"/>
              <a:t>stringlist</a:t>
            </a:r>
            <a:r>
              <a:rPr lang="en-US" sz="2000" dirty="0" smtClean="0"/>
              <a:t>) procedure (</a:t>
            </a:r>
            <a:r>
              <a:rPr lang="en-US" sz="2000" dirty="0" err="1" smtClean="0"/>
              <a:t>i</a:t>
            </a:r>
            <a:r>
              <a:rPr lang="en-US" sz="2000" dirty="0" smtClean="0"/>
              <a:t>).</a:t>
            </a:r>
          </a:p>
          <a:p>
            <a:pPr>
              <a:buNone/>
            </a:pPr>
            <a:r>
              <a:rPr lang="en-CA" sz="2000" dirty="0" smtClean="0"/>
              <a:t>	</a:t>
            </a:r>
            <a:r>
              <a:rPr lang="en-CA" sz="2000" dirty="0" err="1" smtClean="0"/>
              <a:t>treeinsert</a:t>
            </a:r>
            <a:r>
              <a:rPr lang="en-CA" sz="2000" dirty="0" smtClean="0"/>
              <a:t> : (string </a:t>
            </a:r>
            <a:r>
              <a:rPr lang="en-CA" sz="2000" dirty="0" err="1" smtClean="0"/>
              <a:t>NewItem</a:t>
            </a:r>
            <a:r>
              <a:rPr lang="en-CA" sz="2000" dirty="0" smtClean="0"/>
              <a:t>, </a:t>
            </a:r>
            <a:r>
              <a:rPr lang="en-CA" sz="2000" dirty="0" err="1" smtClean="0"/>
              <a:t>treetype</a:t>
            </a:r>
            <a:r>
              <a:rPr lang="en-CA" sz="2000" dirty="0" smtClean="0"/>
              <a:t> </a:t>
            </a:r>
            <a:r>
              <a:rPr lang="en-CA" sz="2000" dirty="0" err="1" smtClean="0"/>
              <a:t>OldTree</a:t>
            </a:r>
            <a:r>
              <a:rPr lang="en-CA" sz="2000" dirty="0" smtClean="0"/>
              <a:t>, </a:t>
            </a:r>
            <a:r>
              <a:rPr lang="en-CA" sz="2000" dirty="0" err="1" smtClean="0"/>
              <a:t>treetype</a:t>
            </a:r>
            <a:r>
              <a:rPr lang="en-CA" sz="2000" dirty="0" smtClean="0"/>
              <a:t> 	</a:t>
            </a:r>
            <a:r>
              <a:rPr lang="en-CA" sz="2000" dirty="0" err="1" smtClean="0"/>
              <a:t>Newtree</a:t>
            </a:r>
            <a:r>
              <a:rPr lang="en-CA" sz="2000" dirty="0" smtClean="0"/>
              <a:t>) procedure (</a:t>
            </a:r>
            <a:r>
              <a:rPr lang="en-CA" sz="2000" dirty="0" err="1" smtClean="0"/>
              <a:t>i,i,o</a:t>
            </a:r>
            <a:r>
              <a:rPr lang="en-CA" sz="2000" dirty="0" smtClean="0"/>
              <a:t>).</a:t>
            </a:r>
          </a:p>
          <a:p>
            <a:pPr>
              <a:buNone/>
            </a:pPr>
            <a:r>
              <a:rPr lang="en-US" sz="2000" dirty="0" smtClean="0"/>
              <a:t>	traverse : (string </a:t>
            </a:r>
            <a:r>
              <a:rPr lang="en-US" sz="2000" dirty="0" err="1" smtClean="0"/>
              <a:t>TraverseOrder</a:t>
            </a:r>
            <a:r>
              <a:rPr lang="en-US" sz="2000" dirty="0" smtClean="0"/>
              <a:t>) procedure (</a:t>
            </a:r>
            <a:r>
              <a:rPr lang="en-US" sz="2000" dirty="0" err="1" smtClean="0"/>
              <a:t>i</a:t>
            </a:r>
            <a:r>
              <a:rPr lang="en-US" sz="2000" dirty="0" smtClean="0"/>
              <a:t>).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preOrderTraverse</a:t>
            </a:r>
            <a:r>
              <a:rPr lang="en-US" sz="2000" dirty="0" smtClean="0"/>
              <a:t> : (</a:t>
            </a:r>
            <a:r>
              <a:rPr lang="en-US" sz="2000" dirty="0" err="1" smtClean="0"/>
              <a:t>treetype</a:t>
            </a:r>
            <a:r>
              <a:rPr lang="en-US" sz="2000" dirty="0" smtClean="0"/>
              <a:t> Tree) procedure (</a:t>
            </a:r>
            <a:r>
              <a:rPr lang="en-US" sz="2000" dirty="0" err="1" smtClean="0"/>
              <a:t>i</a:t>
            </a:r>
            <a:r>
              <a:rPr lang="en-US" sz="2000" dirty="0" smtClean="0"/>
              <a:t>).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inOrderTraverse</a:t>
            </a:r>
            <a:r>
              <a:rPr lang="en-US" sz="2000" dirty="0" smtClean="0"/>
              <a:t> : ( </a:t>
            </a:r>
            <a:r>
              <a:rPr lang="en-US" sz="2000" dirty="0" err="1" smtClean="0"/>
              <a:t>treetype</a:t>
            </a:r>
            <a:r>
              <a:rPr lang="en-US" sz="2000" dirty="0" smtClean="0"/>
              <a:t> Tree) procedure (</a:t>
            </a:r>
            <a:r>
              <a:rPr lang="en-US" sz="2000" dirty="0" err="1" smtClean="0"/>
              <a:t>i</a:t>
            </a:r>
            <a:r>
              <a:rPr lang="en-US" sz="2000" dirty="0" smtClean="0"/>
              <a:t>).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postOrdertraverse</a:t>
            </a:r>
            <a:r>
              <a:rPr lang="en-US" sz="2000" dirty="0" smtClean="0"/>
              <a:t> : (</a:t>
            </a:r>
            <a:r>
              <a:rPr lang="en-US" sz="2000" dirty="0" err="1" smtClean="0"/>
              <a:t>treetype</a:t>
            </a:r>
            <a:r>
              <a:rPr lang="en-US" sz="2000" dirty="0" smtClean="0"/>
              <a:t> Tree) procedure (</a:t>
            </a:r>
            <a:r>
              <a:rPr lang="en-US" sz="2000" dirty="0" err="1" smtClean="0"/>
              <a:t>i</a:t>
            </a:r>
            <a:r>
              <a:rPr lang="en-US" sz="2000" dirty="0" smtClean="0"/>
              <a:t>).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Prolog: Object 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predicates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onTreesCreate</a:t>
            </a:r>
            <a:r>
              <a:rPr lang="en-US" sz="2000" dirty="0" smtClean="0"/>
              <a:t> : window::</a:t>
            </a:r>
            <a:r>
              <a:rPr lang="en-US" sz="2000" dirty="0" err="1" smtClean="0"/>
              <a:t>menuItemListener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en-US" sz="2000" dirty="0" smtClean="0"/>
              <a:t>clauses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onTreesCreate</a:t>
            </a:r>
            <a:r>
              <a:rPr lang="en-US" sz="2000" dirty="0" smtClean="0"/>
              <a:t>(_Source, _</a:t>
            </a:r>
            <a:r>
              <a:rPr lang="en-US" sz="2000" dirty="0" err="1" smtClean="0"/>
              <a:t>MenuTag</a:t>
            </a:r>
            <a:r>
              <a:rPr lang="en-US" sz="2000" dirty="0" smtClean="0"/>
              <a:t>) :-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classtree</a:t>
            </a:r>
            <a:r>
              <a:rPr lang="en-US" sz="2000" dirty="0" smtClean="0"/>
              <a:t>::</a:t>
            </a:r>
            <a:r>
              <a:rPr lang="en-US" sz="2000" dirty="0" err="1" smtClean="0"/>
              <a:t>add_from_list</a:t>
            </a:r>
            <a:r>
              <a:rPr lang="en-US" sz="2000" dirty="0" smtClean="0"/>
              <a:t>(["F", "B", "G", "A", "D", "I", "C", "E"]),</a:t>
            </a:r>
          </a:p>
          <a:p>
            <a:pPr>
              <a:buNone/>
            </a:pPr>
            <a:r>
              <a:rPr lang="en-CA" sz="2000" dirty="0" smtClean="0"/>
              <a:t>		</a:t>
            </a:r>
            <a:r>
              <a:rPr lang="en-CA" sz="2000" dirty="0" err="1" smtClean="0"/>
              <a:t>stdIO</a:t>
            </a:r>
            <a:r>
              <a:rPr lang="en-CA" sz="2000" dirty="0" smtClean="0"/>
              <a:t>::write("Tree has been created"), </a:t>
            </a:r>
            <a:r>
              <a:rPr lang="en-CA" sz="2000" dirty="0" err="1" smtClean="0"/>
              <a:t>stdIO</a:t>
            </a:r>
            <a:r>
              <a:rPr lang="en-CA" sz="2000" dirty="0" smtClean="0"/>
              <a:t>::</a:t>
            </a:r>
            <a:r>
              <a:rPr lang="en-CA" sz="2000" dirty="0" err="1" smtClean="0"/>
              <a:t>nl</a:t>
            </a:r>
            <a:r>
              <a:rPr lang="en-CA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predicates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onTreesTraversePreorder</a:t>
            </a:r>
            <a:r>
              <a:rPr lang="en-US" sz="2000" dirty="0" smtClean="0"/>
              <a:t> : window::</a:t>
            </a:r>
            <a:r>
              <a:rPr lang="en-US" sz="2000" dirty="0" err="1" smtClean="0"/>
              <a:t>menuItemListener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en-US" sz="2000" dirty="0" smtClean="0"/>
              <a:t>clauses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onTreesTraversePreorder</a:t>
            </a:r>
            <a:r>
              <a:rPr lang="en-US" sz="2000" dirty="0" smtClean="0"/>
              <a:t>(_Source, _</a:t>
            </a:r>
            <a:r>
              <a:rPr lang="en-US" sz="2000" dirty="0" err="1" smtClean="0"/>
              <a:t>MenuTag</a:t>
            </a:r>
            <a:r>
              <a:rPr lang="en-US" sz="2000" dirty="0" smtClean="0"/>
              <a:t>) :-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classtree</a:t>
            </a:r>
            <a:r>
              <a:rPr lang="en-US" sz="2000" dirty="0" smtClean="0"/>
              <a:t>::traverse("preorder").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Prolog: GUI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predicates</a:t>
            </a:r>
          </a:p>
          <a:p>
            <a:pPr>
              <a:buNone/>
            </a:pPr>
            <a:r>
              <a:rPr lang="en-US" sz="2000" dirty="0" smtClean="0"/>
              <a:t>	onMessagesAsk2 : window::</a:t>
            </a:r>
            <a:r>
              <a:rPr lang="en-US" sz="2000" dirty="0" err="1" smtClean="0"/>
              <a:t>menuItemListener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en-US" sz="2000" dirty="0" smtClean="0"/>
              <a:t>clauses</a:t>
            </a:r>
          </a:p>
          <a:p>
            <a:pPr>
              <a:buNone/>
            </a:pPr>
            <a:r>
              <a:rPr lang="en-US" sz="2000" dirty="0" smtClean="0"/>
              <a:t>	onMessagesAsk2(_Source, _</a:t>
            </a:r>
            <a:r>
              <a:rPr lang="en-US" sz="2000" dirty="0" err="1" smtClean="0"/>
              <a:t>MenuTag</a:t>
            </a:r>
            <a:r>
              <a:rPr lang="en-US" sz="2000" dirty="0" smtClean="0"/>
              <a:t>) :-</a:t>
            </a:r>
          </a:p>
          <a:p>
            <a:pPr>
              <a:buNone/>
            </a:pPr>
            <a:r>
              <a:rPr lang="en-CA" sz="2000" dirty="0" smtClean="0"/>
              <a:t>		</a:t>
            </a:r>
            <a:r>
              <a:rPr lang="en-CA" sz="2000" dirty="0" err="1" smtClean="0"/>
              <a:t>ButtonPressed</a:t>
            </a:r>
            <a:r>
              <a:rPr lang="en-CA" sz="2000" dirty="0" smtClean="0"/>
              <a:t> = ask("This is the question", ["Button0", "Button1", "Button2"]),</a:t>
            </a:r>
          </a:p>
          <a:p>
            <a:pPr>
              <a:buNone/>
            </a:pPr>
            <a:r>
              <a:rPr lang="en-CA" sz="2000" dirty="0" smtClean="0"/>
              <a:t>	note("You pressed button number ...", </a:t>
            </a:r>
            <a:r>
              <a:rPr lang="en-CA" sz="2000" dirty="0" err="1" smtClean="0"/>
              <a:t>tostring</a:t>
            </a:r>
            <a:r>
              <a:rPr lang="en-CA" sz="2000" dirty="0" smtClean="0"/>
              <a:t>(</a:t>
            </a:r>
            <a:r>
              <a:rPr lang="en-CA" sz="2000" dirty="0" err="1" smtClean="0"/>
              <a:t>ButtonPressed</a:t>
            </a:r>
            <a:r>
              <a:rPr lang="en-CA" sz="2000" dirty="0" smtClean="0"/>
              <a:t>)).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4572000"/>
            <a:ext cx="36004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Prolog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http://en.wikipedia.org/wiki/Comparison_of_Prolog_implementations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Benchmarks</a:t>
            </a:r>
          </a:p>
          <a:p>
            <a:pPr lvl="1"/>
            <a:r>
              <a:rPr lang="en-US" dirty="0" smtClean="0">
                <a:hlinkClick r:id="rId3"/>
              </a:rPr>
              <a:t>http://www.mercury.csse.unimelb.edu.au/information/bench/ratios.html</a:t>
            </a:r>
            <a:r>
              <a:rPr lang="en-US" dirty="0" smtClean="0"/>
              <a:t> (</a:t>
            </a:r>
            <a:r>
              <a:rPr lang="en-US" smtClean="0"/>
              <a:t>see local copy)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http://yieldprolog.sourceforge.net/benchmarks.html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Prolog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Prolog is the most well-known and commonly used logic programming language.</a:t>
            </a:r>
          </a:p>
          <a:p>
            <a:pPr lvl="1"/>
            <a:r>
              <a:rPr lang="en-US" dirty="0" smtClean="0"/>
              <a:t>Strengths:</a:t>
            </a:r>
          </a:p>
          <a:p>
            <a:pPr lvl="2"/>
            <a:r>
              <a:rPr lang="en-US" dirty="0" smtClean="0"/>
              <a:t>Efficient implementation on current hardware</a:t>
            </a:r>
          </a:p>
          <a:p>
            <a:pPr lvl="2"/>
            <a:r>
              <a:rPr lang="en-US" dirty="0" smtClean="0"/>
              <a:t>lots of extensions</a:t>
            </a:r>
          </a:p>
          <a:p>
            <a:pPr lvl="2"/>
            <a:r>
              <a:rPr lang="en-US" dirty="0" smtClean="0"/>
              <a:t>large user base</a:t>
            </a:r>
          </a:p>
          <a:p>
            <a:pPr lvl="1"/>
            <a:r>
              <a:rPr lang="en-US" dirty="0" smtClean="0"/>
              <a:t>Weaknesses:</a:t>
            </a:r>
          </a:p>
          <a:p>
            <a:pPr lvl="2"/>
            <a:r>
              <a:rPr lang="en-US" dirty="0" smtClean="0"/>
              <a:t>pure logic is weak: need messy “cuts” to make thing efficient</a:t>
            </a:r>
          </a:p>
          <a:p>
            <a:pPr lvl="2"/>
            <a:r>
              <a:rPr lang="en-US" dirty="0" smtClean="0"/>
              <a:t>no typing in most implementations</a:t>
            </a:r>
          </a:p>
          <a:p>
            <a:pPr lvl="2"/>
            <a:r>
              <a:rPr lang="en-US" dirty="0" smtClean="0"/>
              <a:t>other libraries (CLP) needed to make it smarter</a:t>
            </a:r>
          </a:p>
          <a:p>
            <a:r>
              <a:rPr lang="en-US" dirty="0" smtClean="0"/>
              <a:t>Prolog is just one example of using logic as a means for programming.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Prolog is just one implementation of using logic as a programming language.</a:t>
            </a:r>
          </a:p>
          <a:p>
            <a:r>
              <a:rPr lang="en-US" dirty="0" smtClean="0"/>
              <a:t>The bigger goal is to make higher-level programming languages using logic, because logic is very descriptive and more “human oriented” than traditional languages.</a:t>
            </a:r>
          </a:p>
          <a:p>
            <a:endParaRPr lang="en-US" dirty="0" smtClean="0"/>
          </a:p>
          <a:p>
            <a:r>
              <a:rPr lang="en-US" dirty="0" smtClean="0"/>
              <a:t>Declarative programming ideal:  Describe what to compute, not how to compute.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 smtClean="0"/>
              <a:t>Other Logic Languages</a:t>
            </a:r>
            <a:r>
              <a:rPr lang="en-CA" sz="2800" dirty="0"/>
              <a:t>: </a:t>
            </a:r>
            <a:r>
              <a:rPr lang="en-CA" sz="2800" dirty="0" err="1"/>
              <a:t>Goedel</a:t>
            </a:r>
            <a:endParaRPr lang="en-CA" sz="28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Features:</a:t>
            </a:r>
          </a:p>
          <a:p>
            <a:pPr lvl="1"/>
            <a:r>
              <a:rPr lang="en-CA" sz="2400" dirty="0"/>
              <a:t>strong typing</a:t>
            </a:r>
          </a:p>
          <a:p>
            <a:pPr lvl="1"/>
            <a:r>
              <a:rPr lang="en-CA" sz="2400" dirty="0"/>
              <a:t>modules</a:t>
            </a:r>
          </a:p>
          <a:p>
            <a:pPr lvl="1"/>
            <a:r>
              <a:rPr lang="en-CA" sz="2400" dirty="0"/>
              <a:t>control: flexible control rule (goal selection) with </a:t>
            </a:r>
            <a:r>
              <a:rPr lang="en-CA" sz="2400" dirty="0" smtClean="0"/>
              <a:t>delays</a:t>
            </a:r>
          </a:p>
          <a:p>
            <a:pPr lvl="1"/>
            <a:r>
              <a:rPr lang="en-CA" sz="2400" dirty="0" smtClean="0"/>
              <a:t>constraints: integers, </a:t>
            </a:r>
            <a:r>
              <a:rPr lang="en-CA" sz="2400" dirty="0" err="1" smtClean="0"/>
              <a:t>rationals</a:t>
            </a:r>
            <a:r>
              <a:rPr lang="en-CA" sz="2400" dirty="0" smtClean="0"/>
              <a:t> (fractions)</a:t>
            </a:r>
          </a:p>
          <a:p>
            <a:pPr lvl="1"/>
            <a:r>
              <a:rPr lang="en-CA" sz="2400" dirty="0" smtClean="0"/>
              <a:t>high-level development tools: debugging, verification, ...</a:t>
            </a:r>
          </a:p>
          <a:p>
            <a:pPr lvl="1"/>
            <a:endParaRPr lang="en-CA" dirty="0" smtClean="0"/>
          </a:p>
          <a:p>
            <a:r>
              <a:rPr lang="en-CA" dirty="0" smtClean="0">
                <a:hlinkClick r:id="rId2"/>
              </a:rPr>
              <a:t>http://www.scs.leeds.ac.uk/hill/GOEDEL/expgoedel.html</a:t>
            </a:r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Goedel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MODULE      GCD.</a:t>
            </a:r>
          </a:p>
          <a:p>
            <a:pPr>
              <a:buNone/>
            </a:pPr>
            <a:r>
              <a:rPr lang="en-US" sz="1600" dirty="0" smtClean="0"/>
              <a:t>IMPORT      Integers.</a:t>
            </a:r>
          </a:p>
          <a:p>
            <a:pPr>
              <a:buNone/>
            </a:pPr>
            <a:r>
              <a:rPr lang="en-US" sz="1600" dirty="0" smtClean="0"/>
              <a:t> </a:t>
            </a:r>
          </a:p>
          <a:p>
            <a:pPr>
              <a:buNone/>
            </a:pPr>
            <a:r>
              <a:rPr lang="en-US" sz="1600" dirty="0" smtClean="0"/>
              <a:t>PREDICATE   </a:t>
            </a:r>
            <a:r>
              <a:rPr lang="en-US" sz="1600" dirty="0" err="1" smtClean="0"/>
              <a:t>Gcd</a:t>
            </a:r>
            <a:r>
              <a:rPr lang="en-US" sz="1600" dirty="0" smtClean="0"/>
              <a:t> : Integer * Integer * Integer.</a:t>
            </a:r>
          </a:p>
          <a:p>
            <a:pPr>
              <a:buNone/>
            </a:pPr>
            <a:r>
              <a:rPr lang="en-US" sz="1600" dirty="0" err="1" smtClean="0"/>
              <a:t>Gcd</a:t>
            </a:r>
            <a:r>
              <a:rPr lang="en-US" sz="1600" dirty="0" smtClean="0"/>
              <a:t>(</a:t>
            </a:r>
            <a:r>
              <a:rPr lang="en-US" sz="1600" dirty="0" err="1" smtClean="0"/>
              <a:t>i,j,d</a:t>
            </a:r>
            <a:r>
              <a:rPr lang="en-US" sz="1600" dirty="0" smtClean="0"/>
              <a:t>) &lt;- </a:t>
            </a:r>
          </a:p>
          <a:p>
            <a:pPr>
              <a:buNone/>
            </a:pPr>
            <a:r>
              <a:rPr lang="en-US" sz="1600" dirty="0" smtClean="0"/>
              <a:t>           </a:t>
            </a:r>
            <a:r>
              <a:rPr lang="en-US" sz="1600" dirty="0" err="1" smtClean="0"/>
              <a:t>CommonDivisor</a:t>
            </a:r>
            <a:r>
              <a:rPr lang="en-US" sz="1600" dirty="0" smtClean="0"/>
              <a:t>(</a:t>
            </a:r>
            <a:r>
              <a:rPr lang="en-US" sz="1600" dirty="0" err="1" smtClean="0"/>
              <a:t>i,j,d</a:t>
            </a:r>
            <a:r>
              <a:rPr lang="en-US" sz="1600" dirty="0" smtClean="0"/>
              <a:t>) &amp;</a:t>
            </a:r>
          </a:p>
          <a:p>
            <a:pPr>
              <a:buNone/>
            </a:pPr>
            <a:r>
              <a:rPr lang="en-US" sz="1600" dirty="0" smtClean="0"/>
              <a:t>           ~ SOME [e] (</a:t>
            </a:r>
            <a:r>
              <a:rPr lang="en-US" sz="1600" dirty="0" err="1" smtClean="0"/>
              <a:t>CommonDivisor</a:t>
            </a:r>
            <a:r>
              <a:rPr lang="en-US" sz="1600" dirty="0" smtClean="0"/>
              <a:t>(</a:t>
            </a:r>
            <a:r>
              <a:rPr lang="en-US" sz="1600" dirty="0" err="1" smtClean="0"/>
              <a:t>i,j,e</a:t>
            </a:r>
            <a:r>
              <a:rPr lang="en-US" sz="1600" dirty="0" smtClean="0"/>
              <a:t>) &amp; e &gt; d).</a:t>
            </a:r>
          </a:p>
          <a:p>
            <a:pPr>
              <a:buNone/>
            </a:pPr>
            <a:r>
              <a:rPr lang="en-US" sz="1600" dirty="0" smtClean="0"/>
              <a:t> </a:t>
            </a:r>
          </a:p>
          <a:p>
            <a:pPr>
              <a:buNone/>
            </a:pPr>
            <a:r>
              <a:rPr lang="en-US" sz="1600" dirty="0" smtClean="0"/>
              <a:t>PREDICATE   </a:t>
            </a:r>
            <a:r>
              <a:rPr lang="en-US" sz="1600" dirty="0" err="1" smtClean="0"/>
              <a:t>CommonDivisor</a:t>
            </a:r>
            <a:r>
              <a:rPr lang="en-US" sz="1600" dirty="0" smtClean="0"/>
              <a:t> : Integer * Integer * Integer.</a:t>
            </a:r>
          </a:p>
          <a:p>
            <a:pPr>
              <a:buNone/>
            </a:pPr>
            <a:r>
              <a:rPr lang="en-US" sz="1600" dirty="0" err="1" smtClean="0"/>
              <a:t>CommonDivisor</a:t>
            </a:r>
            <a:r>
              <a:rPr lang="en-US" sz="1600" dirty="0" smtClean="0"/>
              <a:t>(</a:t>
            </a:r>
            <a:r>
              <a:rPr lang="en-US" sz="1600" dirty="0" err="1" smtClean="0"/>
              <a:t>i,j,d</a:t>
            </a:r>
            <a:r>
              <a:rPr lang="en-US" sz="1600" dirty="0" smtClean="0"/>
              <a:t>) &lt;-</a:t>
            </a:r>
          </a:p>
          <a:p>
            <a:pPr>
              <a:buNone/>
            </a:pPr>
            <a:r>
              <a:rPr lang="en-US" sz="1600" dirty="0" smtClean="0"/>
              <a:t>           IF (</a:t>
            </a:r>
            <a:r>
              <a:rPr lang="en-US" sz="1600" dirty="0" err="1" smtClean="0"/>
              <a:t>i</a:t>
            </a:r>
            <a:r>
              <a:rPr lang="en-US" sz="1600" dirty="0" smtClean="0"/>
              <a:t> = 0 \/ j = 0)</a:t>
            </a:r>
          </a:p>
          <a:p>
            <a:pPr>
              <a:buNone/>
            </a:pPr>
            <a:r>
              <a:rPr lang="en-US" sz="1600" dirty="0" smtClean="0"/>
              <a:t>           THEN</a:t>
            </a:r>
          </a:p>
          <a:p>
            <a:pPr>
              <a:buNone/>
            </a:pPr>
            <a:r>
              <a:rPr lang="en-US" sz="1600" dirty="0" smtClean="0"/>
              <a:t>             d = Max(Abs(</a:t>
            </a:r>
            <a:r>
              <a:rPr lang="en-US" sz="1600" dirty="0" err="1" smtClean="0"/>
              <a:t>i</a:t>
            </a:r>
            <a:r>
              <a:rPr lang="en-US" sz="1600" dirty="0" smtClean="0"/>
              <a:t>),Abs(j))</a:t>
            </a:r>
          </a:p>
          <a:p>
            <a:pPr>
              <a:buNone/>
            </a:pPr>
            <a:r>
              <a:rPr lang="en-US" sz="1600" dirty="0" smtClean="0"/>
              <a:t>           ELSE</a:t>
            </a:r>
          </a:p>
          <a:p>
            <a:pPr>
              <a:buNone/>
            </a:pPr>
            <a:r>
              <a:rPr lang="en-US" sz="1600" dirty="0" smtClean="0"/>
              <a:t>             1 =&lt; d =&lt; Min(Abs(</a:t>
            </a:r>
            <a:r>
              <a:rPr lang="en-US" sz="1600" dirty="0" err="1" smtClean="0"/>
              <a:t>i</a:t>
            </a:r>
            <a:r>
              <a:rPr lang="en-US" sz="1600" dirty="0" smtClean="0"/>
              <a:t>),Abs(j)) &amp;</a:t>
            </a:r>
          </a:p>
          <a:p>
            <a:pPr>
              <a:buNone/>
            </a:pPr>
            <a:r>
              <a:rPr lang="en-US" sz="1600" dirty="0" smtClean="0"/>
              <a:t>             </a:t>
            </a:r>
            <a:r>
              <a:rPr lang="en-US" sz="1600" dirty="0" err="1" smtClean="0"/>
              <a:t>i</a:t>
            </a:r>
            <a:r>
              <a:rPr lang="en-US" sz="1600" dirty="0" smtClean="0"/>
              <a:t> Mod d = 0 &amp;</a:t>
            </a:r>
          </a:p>
          <a:p>
            <a:pPr>
              <a:buNone/>
            </a:pPr>
            <a:r>
              <a:rPr lang="en-US" sz="1600" dirty="0" smtClean="0"/>
              <a:t>             j Mod d = 0.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/>
              <a:t>New languages: Mercury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http://mercurylang.org/</a:t>
            </a:r>
            <a:endParaRPr lang="en-CA" dirty="0" smtClean="0"/>
          </a:p>
          <a:p>
            <a:r>
              <a:rPr lang="en-CA" dirty="0" smtClean="0"/>
              <a:t>A hybrid functional/logic programming language.</a:t>
            </a:r>
          </a:p>
          <a:p>
            <a:r>
              <a:rPr lang="en-CA" dirty="0" smtClean="0"/>
              <a:t>Contains pure </a:t>
            </a:r>
            <a:r>
              <a:rPr lang="en-CA" dirty="0" err="1" smtClean="0"/>
              <a:t>Prolog</a:t>
            </a:r>
            <a:r>
              <a:rPr lang="en-CA" dirty="0" smtClean="0"/>
              <a:t> as part of its syntax.</a:t>
            </a:r>
          </a:p>
          <a:p>
            <a:pPr lvl="1"/>
            <a:r>
              <a:rPr lang="en-CA" dirty="0" smtClean="0"/>
              <a:t>no </a:t>
            </a:r>
            <a:r>
              <a:rPr lang="en-CA" dirty="0" err="1" smtClean="0"/>
              <a:t>extralogical</a:t>
            </a:r>
            <a:r>
              <a:rPr lang="en-CA" dirty="0" smtClean="0"/>
              <a:t> </a:t>
            </a:r>
            <a:r>
              <a:rPr lang="en-CA" dirty="0" err="1" smtClean="0"/>
              <a:t>Prolog</a:t>
            </a:r>
            <a:r>
              <a:rPr lang="en-CA" dirty="0" smtClean="0"/>
              <a:t> stuff (but other “side effect” calls possible)</a:t>
            </a:r>
            <a:endParaRPr lang="en-CA" dirty="0" smtClean="0"/>
          </a:p>
          <a:p>
            <a:r>
              <a:rPr lang="en-CA" dirty="0" smtClean="0"/>
              <a:t>Features</a:t>
            </a:r>
            <a:endParaRPr lang="en-CA" dirty="0"/>
          </a:p>
          <a:p>
            <a:pPr lvl="1"/>
            <a:r>
              <a:rPr lang="en-CA" dirty="0"/>
              <a:t>purely declarative</a:t>
            </a:r>
          </a:p>
          <a:p>
            <a:pPr lvl="2">
              <a:buNone/>
            </a:pPr>
            <a:r>
              <a:rPr lang="en-CA" dirty="0">
                <a:latin typeface="Arial Unicode MS" pitchFamily="34" charset="-128"/>
              </a:rPr>
              <a:t>:- </a:t>
            </a:r>
            <a:r>
              <a:rPr lang="en-CA" dirty="0" err="1">
                <a:latin typeface="Arial Unicode MS" pitchFamily="34" charset="-128"/>
              </a:rPr>
              <a:t>pred</a:t>
            </a:r>
            <a:r>
              <a:rPr lang="en-CA" dirty="0">
                <a:latin typeface="Arial Unicode MS" pitchFamily="34" charset="-128"/>
              </a:rPr>
              <a:t> append(list(T), list(T), list(T)).</a:t>
            </a:r>
            <a:r>
              <a:rPr lang="en-CA" dirty="0"/>
              <a:t> </a:t>
            </a:r>
          </a:p>
          <a:p>
            <a:pPr lvl="1"/>
            <a:r>
              <a:rPr lang="en-CA" dirty="0"/>
              <a:t>strong typing</a:t>
            </a:r>
          </a:p>
          <a:p>
            <a:pPr lvl="2">
              <a:buNone/>
            </a:pPr>
            <a:r>
              <a:rPr lang="en-CA" dirty="0"/>
              <a:t>:- mode append(in, in, out).</a:t>
            </a:r>
          </a:p>
          <a:p>
            <a:pPr lvl="2">
              <a:buNone/>
            </a:pPr>
            <a:r>
              <a:rPr lang="en-CA" dirty="0"/>
              <a:t>:- mode append(out, out, in).</a:t>
            </a:r>
          </a:p>
          <a:p>
            <a:pPr lvl="1"/>
            <a:r>
              <a:rPr lang="en-CA" dirty="0"/>
              <a:t>strong determinism: indicate when </a:t>
            </a:r>
            <a:r>
              <a:rPr lang="en-CA" dirty="0" err="1"/>
              <a:t>preds</a:t>
            </a:r>
            <a:r>
              <a:rPr lang="en-CA" dirty="0"/>
              <a:t> are determinate or not</a:t>
            </a:r>
          </a:p>
          <a:p>
            <a:pPr lvl="1"/>
            <a:r>
              <a:rPr lang="en-CA" dirty="0"/>
              <a:t>modules and interfaces </a:t>
            </a:r>
          </a:p>
          <a:p>
            <a:pPr lvl="2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typing means compiler can make advanced optimizations.</a:t>
            </a:r>
          </a:p>
          <a:p>
            <a:pPr lvl="1"/>
            <a:r>
              <a:rPr lang="en-US" dirty="0" smtClean="0"/>
              <a:t>not interpreted like Prolog.</a:t>
            </a:r>
          </a:p>
          <a:p>
            <a:endParaRPr lang="en-US" dirty="0" smtClean="0"/>
          </a:p>
          <a:p>
            <a:r>
              <a:rPr lang="en-US" dirty="0" smtClean="0"/>
              <a:t>Wicked fast compared to Prolog.</a:t>
            </a:r>
          </a:p>
          <a:p>
            <a:r>
              <a:rPr lang="en-US" dirty="0" smtClean="0"/>
              <a:t>(see earlier benchmarks!)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Coroutining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sz="2000" dirty="0" smtClean="0">
                <a:latin typeface="Arial" pitchFamily="34" charset="0"/>
              </a:rPr>
              <a:t>You can then call merge without regard to whether its lists are instantiated or not...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?-  merge(X,Y,M), sort([5,2,4,3], X), sort([6,3,7,9], Y).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2000" dirty="0" smtClean="0">
                <a:latin typeface="Arial" pitchFamily="34" charset="0"/>
              </a:rPr>
              <a:t>merge will suspend until both X and Y have values.</a:t>
            </a:r>
          </a:p>
          <a:p>
            <a:pPr>
              <a:lnSpc>
                <a:spcPct val="85000"/>
              </a:lnSpc>
            </a:pPr>
            <a:r>
              <a:rPr lang="en-US" sz="2000" dirty="0" smtClean="0">
                <a:latin typeface="Arial" pitchFamily="34" charset="0"/>
              </a:rPr>
              <a:t>This means that goal and clause order can be (somewhat) ignored with respect to merge. This in turn permits more declarative programs.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2000" dirty="0" smtClean="0">
                <a:latin typeface="Arial" pitchFamily="34" charset="0"/>
              </a:rPr>
              <a:t>Possible to write recursive predicates that continually awaken and suspend as their arguments become instantiated.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2000" dirty="0" smtClean="0">
                <a:latin typeface="Arial" pitchFamily="34" charset="0"/>
              </a:rPr>
              <a:t>If blocked goals never awake,  system says they are "floundering“.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Mercury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:- </a:t>
            </a:r>
            <a:r>
              <a:rPr lang="en-US" dirty="0" smtClean="0"/>
              <a:t>module hello.</a:t>
            </a:r>
          </a:p>
          <a:p>
            <a:pPr>
              <a:buNone/>
            </a:pPr>
            <a:r>
              <a:rPr lang="en-US" dirty="0" smtClean="0"/>
              <a:t> :- interface.</a:t>
            </a:r>
          </a:p>
          <a:p>
            <a:pPr>
              <a:buNone/>
            </a:pPr>
            <a:r>
              <a:rPr lang="en-US" dirty="0" smtClean="0"/>
              <a:t> :- </a:t>
            </a:r>
            <a:r>
              <a:rPr lang="en-US" dirty="0" err="1" smtClean="0"/>
              <a:t>import_module</a:t>
            </a:r>
            <a:r>
              <a:rPr lang="en-US" dirty="0" smtClean="0"/>
              <a:t> </a:t>
            </a:r>
            <a:r>
              <a:rPr lang="en-US" dirty="0" err="1" smtClean="0"/>
              <a:t>io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:- </a:t>
            </a:r>
            <a:r>
              <a:rPr lang="en-US" dirty="0" err="1" smtClean="0"/>
              <a:t>pred</a:t>
            </a:r>
            <a:r>
              <a:rPr lang="en-US" dirty="0" smtClean="0"/>
              <a:t> main(</a:t>
            </a:r>
            <a:r>
              <a:rPr lang="en-US" dirty="0" err="1" smtClean="0"/>
              <a:t>io</a:t>
            </a:r>
            <a:r>
              <a:rPr lang="en-US" dirty="0" smtClean="0"/>
              <a:t>::</a:t>
            </a:r>
            <a:r>
              <a:rPr lang="en-US" dirty="0" err="1" smtClean="0"/>
              <a:t>di</a:t>
            </a:r>
            <a:r>
              <a:rPr lang="en-US" dirty="0" smtClean="0"/>
              <a:t>, </a:t>
            </a:r>
            <a:r>
              <a:rPr lang="en-US" dirty="0" err="1" smtClean="0"/>
              <a:t>io</a:t>
            </a:r>
            <a:r>
              <a:rPr lang="en-US" dirty="0" smtClean="0"/>
              <a:t>::</a:t>
            </a:r>
            <a:r>
              <a:rPr lang="en-US" dirty="0" err="1" smtClean="0"/>
              <a:t>uo</a:t>
            </a:r>
            <a:r>
              <a:rPr lang="en-US" dirty="0" smtClean="0"/>
              <a:t>) is det.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:- implementation.</a:t>
            </a:r>
          </a:p>
          <a:p>
            <a:pPr>
              <a:buNone/>
            </a:pPr>
            <a:r>
              <a:rPr lang="en-US" dirty="0" smtClean="0"/>
              <a:t> main(!IO) :-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io.write_string</a:t>
            </a:r>
            <a:r>
              <a:rPr lang="en-US" dirty="0" smtClean="0"/>
              <a:t>("Hello, World!\n", !IO).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Mercury example 2: 10</a:t>
            </a:r>
            <a:r>
              <a:rPr lang="en-US" baseline="30000" dirty="0" smtClean="0"/>
              <a:t>th</a:t>
            </a:r>
            <a:r>
              <a:rPr lang="en-US" dirty="0" smtClean="0"/>
              <a:t>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 :- module fib.</a:t>
            </a:r>
          </a:p>
          <a:p>
            <a:pPr>
              <a:buNone/>
            </a:pPr>
            <a:r>
              <a:rPr lang="en-US" sz="1800" dirty="0" smtClean="0"/>
              <a:t> :- interface.</a:t>
            </a:r>
          </a:p>
          <a:p>
            <a:pPr>
              <a:buNone/>
            </a:pPr>
            <a:r>
              <a:rPr lang="en-US" sz="1800" dirty="0" smtClean="0"/>
              <a:t> :- </a:t>
            </a:r>
            <a:r>
              <a:rPr lang="en-US" sz="1800" dirty="0" err="1" smtClean="0"/>
              <a:t>import_module</a:t>
            </a:r>
            <a:r>
              <a:rPr lang="en-US" sz="1800" dirty="0" smtClean="0"/>
              <a:t> </a:t>
            </a:r>
            <a:r>
              <a:rPr lang="en-US" sz="1800" dirty="0" err="1" smtClean="0"/>
              <a:t>io</a:t>
            </a:r>
            <a:r>
              <a:rPr lang="en-US" sz="1800" dirty="0" smtClean="0"/>
              <a:t>.</a:t>
            </a:r>
          </a:p>
          <a:p>
            <a:pPr>
              <a:buNone/>
            </a:pPr>
            <a:r>
              <a:rPr lang="en-US" sz="1800" dirty="0" smtClean="0"/>
              <a:t> :- </a:t>
            </a:r>
            <a:r>
              <a:rPr lang="en-US" sz="1800" dirty="0" err="1" smtClean="0"/>
              <a:t>pred</a:t>
            </a:r>
            <a:r>
              <a:rPr lang="en-US" sz="1800" dirty="0" smtClean="0"/>
              <a:t> main(</a:t>
            </a:r>
            <a:r>
              <a:rPr lang="en-US" sz="1800" dirty="0" err="1" smtClean="0"/>
              <a:t>io</a:t>
            </a:r>
            <a:r>
              <a:rPr lang="en-US" sz="1800" dirty="0" smtClean="0"/>
              <a:t>::</a:t>
            </a:r>
            <a:r>
              <a:rPr lang="en-US" sz="1800" dirty="0" err="1" smtClean="0"/>
              <a:t>di</a:t>
            </a:r>
            <a:r>
              <a:rPr lang="en-US" sz="1800" dirty="0" smtClean="0"/>
              <a:t>, </a:t>
            </a:r>
            <a:r>
              <a:rPr lang="en-US" sz="1800" dirty="0" err="1" smtClean="0"/>
              <a:t>io</a:t>
            </a:r>
            <a:r>
              <a:rPr lang="en-US" sz="1800" dirty="0" smtClean="0"/>
              <a:t>::</a:t>
            </a:r>
            <a:r>
              <a:rPr lang="en-US" sz="1800" dirty="0" err="1" smtClean="0"/>
              <a:t>uo</a:t>
            </a:r>
            <a:r>
              <a:rPr lang="en-US" sz="1800" dirty="0" smtClean="0"/>
              <a:t>) is det.</a:t>
            </a:r>
          </a:p>
          <a:p>
            <a:pPr>
              <a:buNone/>
            </a:pPr>
            <a:r>
              <a:rPr lang="en-US" sz="1800" dirty="0" smtClean="0"/>
              <a:t> </a:t>
            </a:r>
          </a:p>
          <a:p>
            <a:pPr>
              <a:buNone/>
            </a:pPr>
            <a:r>
              <a:rPr lang="en-US" sz="1800" dirty="0" smtClean="0"/>
              <a:t> :- implementation.</a:t>
            </a:r>
          </a:p>
          <a:p>
            <a:pPr>
              <a:buNone/>
            </a:pPr>
            <a:r>
              <a:rPr lang="en-US" sz="1800" dirty="0" smtClean="0"/>
              <a:t> :- </a:t>
            </a:r>
            <a:r>
              <a:rPr lang="en-US" sz="1800" dirty="0" err="1" smtClean="0"/>
              <a:t>import_module</a:t>
            </a:r>
            <a:r>
              <a:rPr lang="en-US" sz="1800" dirty="0" smtClean="0"/>
              <a:t> int.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:-</a:t>
            </a:r>
            <a:r>
              <a:rPr lang="en-US" sz="1800" dirty="0" err="1" smtClean="0"/>
              <a:t>func</a:t>
            </a:r>
            <a:r>
              <a:rPr lang="en-US" sz="1800" dirty="0" smtClean="0"/>
              <a:t> fib(</a:t>
            </a:r>
            <a:r>
              <a:rPr lang="en-US" sz="1800" dirty="0" err="1" smtClean="0"/>
              <a:t>int</a:t>
            </a:r>
            <a:r>
              <a:rPr lang="en-US" sz="1800" dirty="0" smtClean="0"/>
              <a:t>) = int.</a:t>
            </a:r>
          </a:p>
          <a:p>
            <a:pPr>
              <a:buNone/>
            </a:pPr>
            <a:r>
              <a:rPr lang="en-US" sz="1800" dirty="0" smtClean="0"/>
              <a:t> fib(N) = (if N =&lt; 2 then 1 else fib(N - 1) + fib(N - 2)).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main(!IO) :-</a:t>
            </a:r>
          </a:p>
          <a:p>
            <a:pPr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io.write_string</a:t>
            </a:r>
            <a:r>
              <a:rPr lang="en-US" sz="1800" dirty="0" smtClean="0"/>
              <a:t>("fib(10) = ", !IO),</a:t>
            </a:r>
          </a:p>
          <a:p>
            <a:pPr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io.write_int</a:t>
            </a:r>
            <a:r>
              <a:rPr lang="en-US" sz="1800" dirty="0" smtClean="0"/>
              <a:t>(fib(10), !IO),</a:t>
            </a:r>
          </a:p>
          <a:p>
            <a:pPr>
              <a:buNone/>
            </a:pPr>
            <a:r>
              <a:rPr lang="en-US" sz="1800" dirty="0" smtClean="0"/>
              <a:t>        io.nl(!IO).</a:t>
            </a:r>
          </a:p>
          <a:p>
            <a:pPr>
              <a:buNone/>
            </a:pPr>
            <a:r>
              <a:rPr lang="en-US" sz="1800" dirty="0" smtClean="0"/>
              <a:t>       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Coroutining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sz="2000" dirty="0" smtClean="0">
                <a:latin typeface="Arial" pitchFamily="34" charset="0"/>
              </a:rPr>
              <a:t>some other </a:t>
            </a:r>
            <a:r>
              <a:rPr lang="en-US" sz="2000" dirty="0" err="1" smtClean="0">
                <a:latin typeface="Arial" pitchFamily="34" charset="0"/>
              </a:rPr>
              <a:t>coroutining</a:t>
            </a:r>
            <a:r>
              <a:rPr lang="en-US" sz="2000" dirty="0" smtClean="0">
                <a:latin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</a:rPr>
              <a:t>builtin's</a:t>
            </a:r>
            <a:r>
              <a:rPr lang="en-US" sz="2000" dirty="0" smtClean="0">
                <a:latin typeface="Arial" pitchFamily="34" charset="0"/>
              </a:rPr>
              <a:t>: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when(Condition, Goal)    -  blocks Goal until Condition satisfied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    </a:t>
            </a:r>
            <a:r>
              <a:rPr lang="en-US" sz="2000" dirty="0" err="1" smtClean="0">
                <a:latin typeface="Arial" pitchFamily="34" charset="0"/>
              </a:rPr>
              <a:t>eg</a:t>
            </a:r>
            <a:r>
              <a:rPr lang="en-US" sz="2000" dirty="0" smtClean="0">
                <a:latin typeface="Arial" pitchFamily="34" charset="0"/>
              </a:rPr>
              <a:t>.    ?- when(X==Y, p(X,Y,T)).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freeze(?X, Goal)               -  blocks Goal until variable X is instantiated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Concurrent &amp; Parallel Prolog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sz="2000" dirty="0" smtClean="0">
                <a:latin typeface="Arial" pitchFamily="34" charset="0"/>
              </a:rPr>
              <a:t>With ongoing development of multiprocessor computers, one crucial factor is the availability of usable programming languages to exploit these machines.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2000" dirty="0" smtClean="0">
                <a:latin typeface="Arial" pitchFamily="34" charset="0"/>
              </a:rPr>
              <a:t>Logic programming languages are ideally suited for parallel execution.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		→  Executing clauses in parallel     (OR parallelism)</a:t>
            </a:r>
          </a:p>
          <a:p>
            <a:pPr>
              <a:lnSpc>
                <a:spcPct val="85000"/>
              </a:lnSpc>
              <a:buNone/>
            </a:pPr>
            <a:r>
              <a:rPr lang="en-US" sz="2000" dirty="0" smtClean="0">
                <a:latin typeface="Arial" pitchFamily="34" charset="0"/>
              </a:rPr>
              <a:t>		→  Executing clauses in parallel    ( AND parallelism)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2000" dirty="0" smtClean="0">
                <a:latin typeface="Arial" pitchFamily="34" charset="0"/>
              </a:rPr>
              <a:t>parallel logic programming:   exploiting full parallelism with a pure logic program</a:t>
            </a:r>
          </a:p>
          <a:p>
            <a:pPr>
              <a:lnSpc>
                <a:spcPct val="85000"/>
              </a:lnSpc>
            </a:pPr>
            <a:endParaRPr lang="en-US" sz="2000" dirty="0" smtClean="0">
              <a:latin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2000" dirty="0" smtClean="0">
                <a:latin typeface="Arial" pitchFamily="34" charset="0"/>
              </a:rPr>
              <a:t>concurrent logic programming:  restricting the parallelism of the logic program  </a:t>
            </a:r>
            <a:r>
              <a:rPr lang="en-US" sz="2000" dirty="0" err="1" smtClean="0">
                <a:latin typeface="Arial" pitchFamily="34" charset="0"/>
              </a:rPr>
              <a:t>program</a:t>
            </a:r>
            <a:r>
              <a:rPr lang="en-US" sz="2000" dirty="0" smtClean="0">
                <a:latin typeface="Arial" pitchFamily="34" charset="0"/>
              </a:rPr>
              <a:t>, usually with variable markings, unification rules, and special goals.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48025" y="207963"/>
            <a:ext cx="2673350" cy="558800"/>
          </a:xfrm>
          <a:noFill/>
          <a:ln/>
        </p:spPr>
        <p:txBody>
          <a:bodyPr/>
          <a:lstStyle/>
          <a:p>
            <a:r>
              <a:rPr lang="en-US" dirty="0" smtClean="0"/>
              <a:t>Guards</a:t>
            </a:r>
            <a:endParaRPr lang="en-US" dirty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09600" y="1143000"/>
            <a:ext cx="7202293" cy="10977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600" dirty="0">
                <a:latin typeface="Arial" pitchFamily="34" charset="0"/>
              </a:rPr>
              <a:t>•  a number of concurrent </a:t>
            </a:r>
            <a:r>
              <a:rPr lang="en-US" sz="1600" dirty="0" smtClean="0">
                <a:latin typeface="Arial" pitchFamily="34" charset="0"/>
              </a:rPr>
              <a:t>logic programming </a:t>
            </a:r>
            <a:r>
              <a:rPr lang="en-US" sz="1600" dirty="0">
                <a:latin typeface="Arial" pitchFamily="34" charset="0"/>
              </a:rPr>
              <a:t>languages have been developed</a:t>
            </a:r>
          </a:p>
          <a:p>
            <a:pPr>
              <a:lnSpc>
                <a:spcPct val="85000"/>
              </a:lnSpc>
            </a:pPr>
            <a:endParaRPr lang="en-US" sz="1600" dirty="0">
              <a:latin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1600" dirty="0">
                <a:latin typeface="Arial" pitchFamily="34" charset="0"/>
              </a:rPr>
              <a:t>•  form of program statements:</a:t>
            </a:r>
          </a:p>
          <a:p>
            <a:pPr>
              <a:lnSpc>
                <a:spcPct val="85000"/>
              </a:lnSpc>
            </a:pPr>
            <a:endParaRPr lang="en-US" sz="1600" dirty="0">
              <a:latin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1600" dirty="0">
                <a:latin typeface="Arial" pitchFamily="34" charset="0"/>
              </a:rPr>
              <a:t>                            H  :-  G1,...,Gk |  B1,...,Bn.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2559050" y="2343150"/>
            <a:ext cx="546100" cy="584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 flipV="1">
            <a:off x="4400550" y="2381250"/>
            <a:ext cx="673100" cy="774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536700" y="2959100"/>
            <a:ext cx="7620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34" charset="0"/>
              </a:rPr>
              <a:t>guard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5194300" y="3022600"/>
            <a:ext cx="6985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34" charset="0"/>
              </a:rPr>
              <a:t>Body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79400" y="3543300"/>
            <a:ext cx="7352462" cy="27597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600" dirty="0">
                <a:latin typeface="Arial" pitchFamily="34" charset="0"/>
              </a:rPr>
              <a:t> H1  :-  G1, G2 |  A, B, C.</a:t>
            </a:r>
          </a:p>
          <a:p>
            <a:pPr>
              <a:lnSpc>
                <a:spcPct val="85000"/>
              </a:lnSpc>
            </a:pPr>
            <a:r>
              <a:rPr lang="en-US" sz="1600" dirty="0">
                <a:latin typeface="Arial" pitchFamily="34" charset="0"/>
              </a:rPr>
              <a:t> H2 :-   G3, G4 |  D, E.</a:t>
            </a:r>
          </a:p>
          <a:p>
            <a:pPr>
              <a:lnSpc>
                <a:spcPct val="85000"/>
              </a:lnSpc>
            </a:pPr>
            <a:r>
              <a:rPr lang="en-US" sz="1600" dirty="0">
                <a:latin typeface="Arial" pitchFamily="34" charset="0"/>
              </a:rPr>
              <a:t> H3 :-   G5        |  F.</a:t>
            </a:r>
          </a:p>
          <a:p>
            <a:pPr>
              <a:lnSpc>
                <a:spcPct val="85000"/>
              </a:lnSpc>
            </a:pPr>
            <a:endParaRPr lang="en-US" sz="1600" dirty="0">
              <a:latin typeface="Arial" pitchFamily="34" charset="0"/>
            </a:endParaRPr>
          </a:p>
          <a:p>
            <a:pPr>
              <a:lnSpc>
                <a:spcPct val="85000"/>
              </a:lnSpc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</a:rPr>
              <a:t>  All </a:t>
            </a:r>
            <a:r>
              <a:rPr lang="en-US" sz="1600" dirty="0">
                <a:latin typeface="Arial" pitchFamily="34" charset="0"/>
              </a:rPr>
              <a:t>the clauses are executed in parallel.</a:t>
            </a:r>
          </a:p>
          <a:p>
            <a:pPr>
              <a:lnSpc>
                <a:spcPct val="85000"/>
              </a:lnSpc>
            </a:pPr>
            <a:r>
              <a:rPr lang="en-US" sz="1600" dirty="0">
                <a:latin typeface="Arial" pitchFamily="34" charset="0"/>
              </a:rPr>
              <a:t>   The guard goals in each are also </a:t>
            </a:r>
            <a:r>
              <a:rPr lang="en-US" sz="1600" dirty="0" smtClean="0">
                <a:latin typeface="Arial" pitchFamily="34" charset="0"/>
              </a:rPr>
              <a:t>executed </a:t>
            </a:r>
            <a:r>
              <a:rPr lang="en-US" sz="1600" dirty="0">
                <a:latin typeface="Arial" pitchFamily="34" charset="0"/>
              </a:rPr>
              <a:t>in parallel.</a:t>
            </a:r>
          </a:p>
          <a:p>
            <a:pPr>
              <a:lnSpc>
                <a:spcPct val="85000"/>
              </a:lnSpc>
            </a:pPr>
            <a:r>
              <a:rPr lang="en-US" sz="1600" dirty="0">
                <a:latin typeface="Arial" pitchFamily="34" charset="0"/>
              </a:rPr>
              <a:t>   The first clause whose guard totally succeeds is then used, </a:t>
            </a:r>
            <a:r>
              <a:rPr lang="en-US" sz="1600" dirty="0" smtClean="0">
                <a:latin typeface="Arial" pitchFamily="34" charset="0"/>
              </a:rPr>
              <a:t>its </a:t>
            </a:r>
            <a:r>
              <a:rPr lang="en-US" sz="1600" dirty="0">
                <a:latin typeface="Arial" pitchFamily="34" charset="0"/>
              </a:rPr>
              <a:t>body is</a:t>
            </a:r>
          </a:p>
          <a:p>
            <a:pPr>
              <a:lnSpc>
                <a:spcPct val="85000"/>
              </a:lnSpc>
            </a:pPr>
            <a:r>
              <a:rPr lang="en-US" sz="1600" dirty="0">
                <a:latin typeface="Arial" pitchFamily="34" charset="0"/>
              </a:rPr>
              <a:t>    executed (in parallel) and the other clauses are killed.  </a:t>
            </a:r>
          </a:p>
          <a:p>
            <a:pPr>
              <a:lnSpc>
                <a:spcPct val="85000"/>
              </a:lnSpc>
            </a:pPr>
            <a:endParaRPr lang="en-US" sz="1600" dirty="0">
              <a:latin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1600" dirty="0">
                <a:latin typeface="Arial" pitchFamily="34" charset="0"/>
              </a:rPr>
              <a:t>•  Thus the guard acts much like the "cut".  It reduces the amount of parallelism </a:t>
            </a:r>
          </a:p>
          <a:p>
            <a:pPr>
              <a:lnSpc>
                <a:spcPct val="85000"/>
              </a:lnSpc>
            </a:pPr>
            <a:r>
              <a:rPr lang="en-US" sz="1600" dirty="0">
                <a:latin typeface="Arial" pitchFamily="34" charset="0"/>
              </a:rPr>
              <a:t>  that can occur (else too much parallelism).</a:t>
            </a:r>
          </a:p>
          <a:p>
            <a:pPr>
              <a:lnSpc>
                <a:spcPct val="85000"/>
              </a:lnSpc>
            </a:pPr>
            <a:endParaRPr lang="en-US" sz="1600" dirty="0">
              <a:latin typeface="Arial" pitchFamily="34" charset="0"/>
            </a:endParaRPr>
          </a:p>
          <a:p>
            <a:pPr latinLnBrk="1">
              <a:lnSpc>
                <a:spcPct val="80000"/>
              </a:lnSpc>
            </a:pPr>
            <a:endParaRPr lang="en-US" sz="1600" dirty="0">
              <a:latin typeface="Arial" pitchFamily="34" charset="0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3721100" y="2419350"/>
            <a:ext cx="0" cy="40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3276600" y="2870200"/>
            <a:ext cx="9398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>
                <a:latin typeface="Arial" pitchFamily="34" charset="0"/>
              </a:rPr>
              <a:t>commit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Concurrent Prolog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 smtClean="0">
                <a:latin typeface="Arial" pitchFamily="34" charset="0"/>
              </a:rPr>
              <a:t>Other concurrent LP languages have "flat" guards, which means that the guard goals must be system predicates (relational ops, unification, etc)</a:t>
            </a:r>
          </a:p>
          <a:p>
            <a:pPr>
              <a:lnSpc>
                <a:spcPct val="85000"/>
              </a:lnSpc>
            </a:pPr>
            <a:endParaRPr lang="en-US" dirty="0" smtClean="0">
              <a:latin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en-US" dirty="0" smtClean="0">
                <a:latin typeface="Arial" pitchFamily="34" charset="0"/>
              </a:rPr>
              <a:t>Some languages have rules for unification, for example:</a:t>
            </a:r>
          </a:p>
          <a:p>
            <a:pPr>
              <a:lnSpc>
                <a:spcPct val="85000"/>
              </a:lnSpc>
            </a:pPr>
            <a:endParaRPr lang="en-US" dirty="0" smtClean="0">
              <a:latin typeface="Arial" pitchFamily="34" charset="0"/>
            </a:endParaRPr>
          </a:p>
          <a:p>
            <a:pPr lvl="1">
              <a:lnSpc>
                <a:spcPct val="85000"/>
              </a:lnSpc>
            </a:pPr>
            <a:r>
              <a:rPr lang="en-US" dirty="0" smtClean="0">
                <a:latin typeface="Arial" pitchFamily="34" charset="0"/>
              </a:rPr>
              <a:t>unifying the head should not unify variables not defined in that clause</a:t>
            </a:r>
          </a:p>
          <a:p>
            <a:pPr>
              <a:lnSpc>
                <a:spcPct val="85000"/>
              </a:lnSpc>
            </a:pPr>
            <a:endParaRPr lang="en-US" dirty="0" smtClean="0">
              <a:latin typeface="Arial" pitchFamily="34" charset="0"/>
            </a:endParaRPr>
          </a:p>
          <a:p>
            <a:pPr lvl="1">
              <a:lnSpc>
                <a:spcPct val="85000"/>
              </a:lnSpc>
            </a:pPr>
            <a:r>
              <a:rPr lang="en-US" dirty="0" smtClean="0">
                <a:latin typeface="Arial" pitchFamily="34" charset="0"/>
              </a:rPr>
              <a:t>execution of the guard should not unify variables in the Head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90500" y="1104900"/>
            <a:ext cx="339837" cy="10823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endParaRPr lang="en-US" sz="2000" dirty="0">
              <a:latin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2000" dirty="0">
                <a:latin typeface="Arial" pitchFamily="34" charset="0"/>
              </a:rPr>
              <a:t>   </a:t>
            </a:r>
          </a:p>
          <a:p>
            <a:pPr>
              <a:lnSpc>
                <a:spcPct val="85000"/>
              </a:lnSpc>
            </a:pPr>
            <a:endParaRPr lang="en-US" sz="2000" dirty="0">
              <a:latin typeface="Arial" pitchFamily="34" charset="0"/>
            </a:endParaRPr>
          </a:p>
          <a:p>
            <a:pPr latinLnBrk="1">
              <a:lnSpc>
                <a:spcPct val="80000"/>
              </a:lnSpc>
            </a:pPr>
            <a:endParaRPr lang="en-US" sz="2000" dirty="0"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381000"/>
            <a:ext cx="4219575" cy="558800"/>
          </a:xfrm>
          <a:noFill/>
          <a:ln/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9" name="Picture 5" descr="C:\Users\bross\Documents\Courses\2P93 Prolog\Overheads\Files\cp_prim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24000"/>
            <a:ext cx="7067550" cy="31242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914400" y="5257800"/>
            <a:ext cx="4448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(from </a:t>
            </a:r>
            <a:r>
              <a:rPr lang="en-US" sz="1600" i="1" dirty="0" smtClean="0">
                <a:latin typeface="+mj-lt"/>
              </a:rPr>
              <a:t>Concurrent Prolog v.1</a:t>
            </a:r>
            <a:r>
              <a:rPr lang="en-US" sz="1600" dirty="0" smtClean="0">
                <a:latin typeface="+mj-lt"/>
              </a:rPr>
              <a:t>, MIT Press, 1987.)</a:t>
            </a:r>
            <a:endParaRPr lang="en-US" sz="1600" dirty="0">
              <a:latin typeface="+mj-lt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Interfacing </a:t>
            </a:r>
            <a:r>
              <a:rPr lang="en-US" dirty="0" err="1" smtClean="0"/>
              <a:t>Sicstus</a:t>
            </a:r>
            <a:r>
              <a:rPr lang="en-US" dirty="0" smtClean="0"/>
              <a:t> to the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Real-world applications require using other systems, libraries.</a:t>
            </a:r>
          </a:p>
          <a:p>
            <a:r>
              <a:rPr lang="en-US" dirty="0" err="1" smtClean="0"/>
              <a:t>Sicstus</a:t>
            </a:r>
            <a:r>
              <a:rPr lang="en-US" dirty="0" smtClean="0"/>
              <a:t> Prolog can be integrated with:</a:t>
            </a:r>
          </a:p>
          <a:p>
            <a:pPr lvl="1"/>
            <a:r>
              <a:rPr lang="en-US" dirty="0" smtClean="0"/>
              <a:t>C and C++</a:t>
            </a:r>
          </a:p>
          <a:p>
            <a:pPr lvl="1"/>
            <a:r>
              <a:rPr lang="en-US" dirty="0" smtClean="0"/>
              <a:t>.NET</a:t>
            </a:r>
          </a:p>
          <a:p>
            <a:pPr lvl="1"/>
            <a:r>
              <a:rPr lang="en-US" dirty="0" smtClean="0"/>
              <a:t>multiple Prolog threads</a:t>
            </a:r>
          </a:p>
          <a:p>
            <a:pPr lvl="1"/>
            <a:r>
              <a:rPr lang="en-US" dirty="0" smtClean="0"/>
              <a:t>WWW (via Pillow library)</a:t>
            </a:r>
          </a:p>
          <a:p>
            <a:pPr lvl="1"/>
            <a:r>
              <a:rPr lang="en-US" dirty="0" smtClean="0"/>
              <a:t>processes (Linda library)</a:t>
            </a:r>
          </a:p>
          <a:p>
            <a:pPr lvl="1"/>
            <a:r>
              <a:rPr lang="en-US" dirty="0" err="1" smtClean="0"/>
              <a:t>Tcl</a:t>
            </a:r>
            <a:r>
              <a:rPr lang="en-US" dirty="0" smtClean="0"/>
              <a:t>/</a:t>
            </a:r>
            <a:r>
              <a:rPr lang="en-US" dirty="0" err="1" smtClean="0"/>
              <a:t>Tk</a:t>
            </a:r>
            <a:r>
              <a:rPr lang="en-US" dirty="0" smtClean="0"/>
              <a:t> interface</a:t>
            </a:r>
          </a:p>
          <a:p>
            <a:pPr lvl="1"/>
            <a:r>
              <a:rPr lang="en-US" dirty="0" smtClean="0"/>
              <a:t>Java</a:t>
            </a:r>
          </a:p>
          <a:p>
            <a:pPr lvl="1"/>
            <a:r>
              <a:rPr lang="en-US" dirty="0" smtClean="0"/>
              <a:t>others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Misc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695757</TotalTime>
  <Pages>22</Pages>
  <Words>1801</Words>
  <Application>Microsoft Office PowerPoint</Application>
  <PresentationFormat>On-screen Show (4:3)</PresentationFormat>
  <Paragraphs>366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Stream</vt:lpstr>
      <vt:lpstr>1. Coroutining</vt:lpstr>
      <vt:lpstr>Coroutining</vt:lpstr>
      <vt:lpstr>Coroutining</vt:lpstr>
      <vt:lpstr>Coroutining</vt:lpstr>
      <vt:lpstr>2. Concurrent &amp; Parallel Prolog</vt:lpstr>
      <vt:lpstr>Guards</vt:lpstr>
      <vt:lpstr>Concurrent Prolog</vt:lpstr>
      <vt:lpstr>Example</vt:lpstr>
      <vt:lpstr>3. Interfacing Sicstus to the world</vt:lpstr>
      <vt:lpstr>Prolog and C</vt:lpstr>
      <vt:lpstr>Prolog and C</vt:lpstr>
      <vt:lpstr>Prolog code (to be called by C)</vt:lpstr>
      <vt:lpstr>C program (excerpt)</vt:lpstr>
      <vt:lpstr>4. Other implementations: SWI Prolog</vt:lpstr>
      <vt:lpstr>SWI: graphical tracer</vt:lpstr>
      <vt:lpstr>SWI: graphical cross-referencer (file dependency)</vt:lpstr>
      <vt:lpstr>Cross referencer: file info</vt:lpstr>
      <vt:lpstr>Strong Typing and Prolog</vt:lpstr>
      <vt:lpstr>Other implementations: Visual Prolog</vt:lpstr>
      <vt:lpstr>Visual Prolog: typing</vt:lpstr>
      <vt:lpstr>Visual Prolog: Object Orientation</vt:lpstr>
      <vt:lpstr>Visual Prolog: GUI</vt:lpstr>
      <vt:lpstr>Other Prolog implementations</vt:lpstr>
      <vt:lpstr>5. Prolog summary</vt:lpstr>
      <vt:lpstr>The Big Picture</vt:lpstr>
      <vt:lpstr>Other Logic Languages: Goedel</vt:lpstr>
      <vt:lpstr>Goedel example</vt:lpstr>
      <vt:lpstr>New languages: Mercury</vt:lpstr>
      <vt:lpstr>Mercury</vt:lpstr>
      <vt:lpstr>Mercury example 1</vt:lpstr>
      <vt:lpstr>Mercury example 2: 10th Fibonacci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and Legal issues</dc:title>
  <dc:creator>Brian Ross</dc:creator>
  <cp:lastModifiedBy>Brian Ross</cp:lastModifiedBy>
  <cp:revision>38</cp:revision>
  <cp:lastPrinted>1601-01-01T00:00:00Z</cp:lastPrinted>
  <dcterms:created xsi:type="dcterms:W3CDTF">1999-09-10T20:29:54Z</dcterms:created>
  <dcterms:modified xsi:type="dcterms:W3CDTF">2013-03-25T13:46:06Z</dcterms:modified>
</cp:coreProperties>
</file>