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70" r:id="rId2"/>
    <p:sldId id="272" r:id="rId3"/>
    <p:sldId id="271" r:id="rId4"/>
    <p:sldId id="273" r:id="rId5"/>
    <p:sldId id="281" r:id="rId6"/>
    <p:sldId id="274" r:id="rId7"/>
    <p:sldId id="275" r:id="rId8"/>
    <p:sldId id="276" r:id="rId9"/>
    <p:sldId id="277" r:id="rId10"/>
    <p:sldId id="278" r:id="rId11"/>
    <p:sldId id="280" r:id="rId12"/>
    <p:sldId id="279" r:id="rId13"/>
  </p:sldIdLst>
  <p:sldSz cx="9131300" cy="68453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" y="-96"/>
      </p:cViewPr>
      <p:guideLst>
        <p:guide orient="horz" pos="2156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916238"/>
            <a:ext cx="462438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6573" y="6239998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2" tIns="45607" rIns="91222" bIns="4560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218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4098" y="6236829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2" tIns="45607" rIns="91222" bIns="456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218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 b="0">
                <a:solidFill>
                  <a:srgbClr val="FFFFFF"/>
                </a:solidFill>
              </a:rPr>
              <a:pPr defTabSz="912189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" y="0"/>
            <a:ext cx="9128129" cy="6837378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18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18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18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18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18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189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189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7663" y="188563"/>
            <a:ext cx="8218170" cy="10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2" tIns="45607" rIns="91222" bIns="456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861" y="6236829"/>
            <a:ext cx="2891578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2" tIns="45607" rIns="91222" bIns="45607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218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smtClean="0">
                <a:solidFill>
                  <a:srgbClr val="FFFFFF"/>
                </a:solidFill>
              </a:rPr>
              <a:t>COSC 2P93 Prolog: CLP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65" y="1597245"/>
            <a:ext cx="8218170" cy="451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2" tIns="45607" rIns="91222" bIns="456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09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189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8284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4379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070" indent="-34207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154" indent="-285061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0238" indent="-22804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6331" indent="-22804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2427" indent="-22804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08521" indent="-22804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4617" indent="-22804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0711" indent="-22804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6805" indent="-22804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95" algn="l" defTabSz="912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189" algn="l" defTabSz="912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284" algn="l" defTabSz="912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379" algn="l" defTabSz="912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473" algn="l" defTabSz="912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568" algn="l" defTabSz="912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661" algn="l" defTabSz="912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758" algn="l" defTabSz="912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Constraint Logic Programming (Ch.14)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Constraint: a requirement for, or limitation on, a variable</a:t>
            </a:r>
          </a:p>
          <a:p>
            <a:r>
              <a:rPr lang="en-US" sz="1800" dirty="0"/>
              <a:t>Constraint satisfaction: finding combinations of variables that satisfy a set of constraints</a:t>
            </a:r>
          </a:p>
          <a:p>
            <a:r>
              <a:rPr lang="en-US" sz="1800" dirty="0"/>
              <a:t>C</a:t>
            </a:r>
            <a:r>
              <a:rPr lang="en-US" sz="1800" dirty="0" smtClean="0"/>
              <a:t>onstraint </a:t>
            </a:r>
            <a:r>
              <a:rPr lang="en-US" sz="1800" dirty="0"/>
              <a:t>programming: algorithms that implement constraint </a:t>
            </a:r>
            <a:r>
              <a:rPr lang="en-US" sz="1800" dirty="0" smtClean="0"/>
              <a:t>satisfaction</a:t>
            </a:r>
            <a:endParaRPr lang="en-US" sz="1800" dirty="0"/>
          </a:p>
          <a:p>
            <a:r>
              <a:rPr lang="en-US" sz="1800" dirty="0"/>
              <a:t>Constraint Logic Programming (CLP): merging CP with LP</a:t>
            </a:r>
          </a:p>
          <a:p>
            <a:endParaRPr lang="en-US" sz="1800" dirty="0"/>
          </a:p>
          <a:p>
            <a:r>
              <a:rPr lang="en-US" sz="1800" dirty="0"/>
              <a:t>A constraint satisfaction problem:</a:t>
            </a:r>
          </a:p>
          <a:p>
            <a:pPr marL="798993" lvl="1" indent="-342900">
              <a:buFont typeface="+mj-lt"/>
              <a:buAutoNum type="alphaLcParenR"/>
            </a:pPr>
            <a:r>
              <a:rPr lang="en-US" sz="1600" dirty="0" smtClean="0"/>
              <a:t>set </a:t>
            </a:r>
            <a:r>
              <a:rPr lang="en-US" sz="1600" dirty="0"/>
              <a:t>of variables</a:t>
            </a:r>
          </a:p>
          <a:p>
            <a:pPr marL="798993" lvl="1" indent="-342900">
              <a:buFont typeface="+mj-lt"/>
              <a:buAutoNum type="alphaLcParenR"/>
            </a:pPr>
            <a:r>
              <a:rPr lang="en-US" sz="1600" dirty="0" smtClean="0"/>
              <a:t>domains </a:t>
            </a:r>
            <a:r>
              <a:rPr lang="en-US" sz="1600" dirty="0"/>
              <a:t>for the variables (float, integer, ...)</a:t>
            </a:r>
          </a:p>
          <a:p>
            <a:pPr marL="798993" lvl="1" indent="-342900">
              <a:buFont typeface="+mj-lt"/>
              <a:buAutoNum type="alphaLcParenR"/>
            </a:pPr>
            <a:r>
              <a:rPr lang="en-US" sz="1600" dirty="0" smtClean="0"/>
              <a:t>constraints </a:t>
            </a:r>
            <a:r>
              <a:rPr lang="en-US" sz="1600" dirty="0"/>
              <a:t>the variables have to satisfy</a:t>
            </a:r>
          </a:p>
          <a:p>
            <a:pPr lvl="1"/>
            <a:r>
              <a:rPr lang="en-US" sz="1600" dirty="0"/>
              <a:t>Problem: find an assignment to the variables that satisfies constraints</a:t>
            </a:r>
          </a:p>
          <a:p>
            <a:endParaRPr lang="en-US" sz="1800" dirty="0"/>
          </a:p>
          <a:p>
            <a:r>
              <a:rPr lang="en-US" sz="1800" dirty="0"/>
              <a:t>Constraint solver: an algorithm which, given the above, tries to efficiently find a solution</a:t>
            </a:r>
          </a:p>
          <a:p>
            <a:endParaRPr lang="en-US" sz="1800" dirty="0"/>
          </a:p>
          <a:p>
            <a:r>
              <a:rPr lang="en-US" sz="1800" dirty="0"/>
              <a:t>CLP is implemented by adding a constraint solver to Prolog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pPr lvl="1"/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Money puzzle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0010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sz="1600"/>
              <a:t>?- use_module(library(clpfd)).</a:t>
            </a:r>
          </a:p>
          <a:p>
            <a:pPr>
              <a:buFontTx/>
              <a:buNone/>
            </a:pPr>
            <a:endParaRPr lang="en-US" sz="1600"/>
          </a:p>
          <a:p>
            <a:pPr>
              <a:buFontTx/>
              <a:buNone/>
            </a:pPr>
            <a:r>
              <a:rPr lang="en-US" sz="1600"/>
              <a:t>% step 1: declare domains of the variables</a:t>
            </a:r>
          </a:p>
          <a:p>
            <a:pPr>
              <a:buFontTx/>
              <a:buNone/>
            </a:pPr>
            <a:r>
              <a:rPr lang="en-US" sz="1600"/>
              <a:t>% step 2: post the problem constraints</a:t>
            </a:r>
          </a:p>
          <a:p>
            <a:pPr>
              <a:buFontTx/>
              <a:buNone/>
            </a:pPr>
            <a:r>
              <a:rPr lang="en-US" sz="1600"/>
              <a:t>% step 3:</a:t>
            </a:r>
          </a:p>
          <a:p>
            <a:pPr>
              <a:buFontTx/>
              <a:buNone/>
            </a:pPr>
            <a:endParaRPr lang="en-US" sz="1600"/>
          </a:p>
          <a:p>
            <a:pPr>
              <a:buFontTx/>
              <a:buNone/>
            </a:pPr>
            <a:r>
              <a:rPr lang="en-US" sz="1600"/>
              <a:t>money([S,E,N,D,M,O,R,Y], Type) :-</a:t>
            </a:r>
          </a:p>
          <a:p>
            <a:pPr>
              <a:buFontTx/>
              <a:buNone/>
            </a:pPr>
            <a:r>
              <a:rPr lang="en-US" sz="1600"/>
              <a:t>        domain([S,E,N,D,M,O,R,Y], 0, 9),     % step 1</a:t>
            </a:r>
          </a:p>
          <a:p>
            <a:pPr>
              <a:buFontTx/>
              <a:buNone/>
            </a:pPr>
            <a:r>
              <a:rPr lang="en-US" sz="1600"/>
              <a:t>        S#&gt;0,</a:t>
            </a:r>
          </a:p>
          <a:p>
            <a:pPr>
              <a:buFontTx/>
              <a:buNone/>
            </a:pPr>
            <a:r>
              <a:rPr lang="en-US" sz="1600"/>
              <a:t>        M#&gt;0,</a:t>
            </a:r>
          </a:p>
          <a:p>
            <a:pPr>
              <a:buFontTx/>
              <a:buNone/>
            </a:pPr>
            <a:r>
              <a:rPr lang="en-US" sz="1600"/>
              <a:t>        all_different([S,E,N,D,M,O,R,Y]),     % step 2a</a:t>
            </a:r>
          </a:p>
          <a:p>
            <a:pPr>
              <a:buFontTx/>
              <a:buNone/>
            </a:pPr>
            <a:r>
              <a:rPr lang="en-US" sz="1600"/>
              <a:t>        sum(S,E,N,D,M,O,R,Y),                    % step 2b</a:t>
            </a:r>
          </a:p>
          <a:p>
            <a:pPr>
              <a:buFontTx/>
              <a:buNone/>
            </a:pPr>
            <a:r>
              <a:rPr lang="en-US" sz="1600"/>
              <a:t>        labeling(Type, [S,E,N,D,M,O,R,Y]). % step 3</a:t>
            </a:r>
          </a:p>
          <a:p>
            <a:pPr>
              <a:buFontTx/>
              <a:buNone/>
            </a:pPr>
            <a:endParaRPr lang="en-US" sz="1600"/>
          </a:p>
          <a:p>
            <a:pPr>
              <a:buFontTx/>
              <a:buNone/>
            </a:pPr>
            <a:r>
              <a:rPr lang="en-US" sz="1600"/>
              <a:t>sum(S,E,N,D,M,O,R,Y) :-</a:t>
            </a:r>
          </a:p>
          <a:p>
            <a:pPr>
              <a:buFontTx/>
              <a:buNone/>
            </a:pPr>
            <a:r>
              <a:rPr lang="en-US" sz="1600"/>
              <a:t>        1000*S + 100*E + 10*N + D</a:t>
            </a:r>
          </a:p>
          <a:p>
            <a:pPr>
              <a:buFontTx/>
              <a:buNone/>
            </a:pPr>
            <a:r>
              <a:rPr lang="en-US" sz="1600"/>
              <a:t>      + 1000*M + 100*O + 10*R + E</a:t>
            </a:r>
          </a:p>
          <a:p>
            <a:pPr>
              <a:buFontTx/>
              <a:buNone/>
            </a:pPr>
            <a:r>
              <a:rPr lang="en-US" sz="1600"/>
              <a:t>     #= 10000*M + 1000*O + 100*N + 10*E + 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clpfd</a:t>
            </a:r>
            <a:r>
              <a:rPr lang="en-US" dirty="0" smtClean="0"/>
              <a:t>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365250"/>
            <a:ext cx="8218170" cy="4517582"/>
          </a:xfrm>
        </p:spPr>
        <p:txBody>
          <a:bodyPr/>
          <a:lstStyle/>
          <a:p>
            <a:r>
              <a:rPr lang="en-US" sz="2000" dirty="0" smtClean="0"/>
              <a:t>Expr1 #= Expr2	: Expr1 equals </a:t>
            </a:r>
            <a:r>
              <a:rPr lang="en-US" sz="2000" dirty="0" err="1" smtClean="0"/>
              <a:t>Expr</a:t>
            </a:r>
            <a:endParaRPr lang="en-US" sz="2000" dirty="0" smtClean="0"/>
          </a:p>
          <a:p>
            <a:r>
              <a:rPr lang="en-CA" sz="2000" dirty="0" smtClean="0"/>
              <a:t>Expr1 #&gt; Expr2	: Expr1 is strictly larger than Expr2</a:t>
            </a:r>
            <a:endParaRPr lang="en-US" sz="2000" dirty="0" smtClean="0"/>
          </a:p>
          <a:p>
            <a:r>
              <a:rPr lang="en-CA" sz="2000" dirty="0" smtClean="0"/>
              <a:t>P #\/ Q		: True </a:t>
            </a:r>
            <a:r>
              <a:rPr lang="en-CA" sz="2000" dirty="0" err="1" smtClean="0"/>
              <a:t>iff</a:t>
            </a:r>
            <a:r>
              <a:rPr lang="en-CA" sz="2000" dirty="0" smtClean="0"/>
              <a:t> either P or Q</a:t>
            </a:r>
          </a:p>
          <a:p>
            <a:endParaRPr lang="en-CA" sz="2000" dirty="0" smtClean="0"/>
          </a:p>
          <a:p>
            <a:pPr>
              <a:buNone/>
            </a:pPr>
            <a:r>
              <a:rPr lang="en-US" sz="2000" dirty="0" smtClean="0"/>
              <a:t>?- X #&gt; 3. </a:t>
            </a:r>
          </a:p>
          <a:p>
            <a:pPr>
              <a:buNone/>
            </a:pPr>
            <a:r>
              <a:rPr lang="en-US" sz="2000" dirty="0" smtClean="0"/>
              <a:t>X in 4..sup. 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?- X #\= 20. </a:t>
            </a:r>
          </a:p>
          <a:p>
            <a:pPr>
              <a:buNone/>
            </a:pPr>
            <a:r>
              <a:rPr lang="en-US" sz="2000" dirty="0" smtClean="0"/>
              <a:t>X in inf..19\/21..sup.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?- X*X #= 144. </a:t>
            </a:r>
          </a:p>
          <a:p>
            <a:pPr>
              <a:buNone/>
            </a:pPr>
            <a:r>
              <a:rPr lang="en-US" sz="2000" dirty="0" smtClean="0"/>
              <a:t>X in -12\/12.</a:t>
            </a:r>
          </a:p>
          <a:p>
            <a:pPr>
              <a:buNone/>
            </a:pPr>
            <a:r>
              <a:rPr lang="en-US" sz="2000" dirty="0" smtClean="0"/>
              <a:t>... And many more!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CLP is </a:t>
            </a:r>
            <a:r>
              <a:rPr lang="en-US" sz="2000" dirty="0" smtClean="0"/>
              <a:t>an advanced and powerful extension of </a:t>
            </a:r>
            <a:r>
              <a:rPr lang="en-US" sz="2000" dirty="0"/>
              <a:t>logic programming</a:t>
            </a:r>
          </a:p>
          <a:p>
            <a:pPr lvl="1"/>
            <a:r>
              <a:rPr lang="en-US" sz="1800" dirty="0"/>
              <a:t>gives Prolog </a:t>
            </a:r>
            <a:r>
              <a:rPr lang="en-US" sz="1800" dirty="0" smtClean="0"/>
              <a:t>mathematical intelligence about </a:t>
            </a:r>
            <a:r>
              <a:rPr lang="en-US" sz="1800" dirty="0"/>
              <a:t>arithmetic, sets, numbers</a:t>
            </a:r>
          </a:p>
          <a:p>
            <a:pPr lvl="1"/>
            <a:r>
              <a:rPr lang="en-US" sz="1800" dirty="0"/>
              <a:t>Prolog’s search still used; constraints help guide search, and are used to determine values and </a:t>
            </a:r>
            <a:r>
              <a:rPr lang="en-US" sz="1800" dirty="0" smtClean="0"/>
              <a:t>ranges</a:t>
            </a:r>
          </a:p>
          <a:p>
            <a:pPr lvl="1"/>
            <a:endParaRPr lang="en-US" sz="1800" dirty="0"/>
          </a:p>
          <a:p>
            <a:r>
              <a:rPr lang="en-US" sz="2000" dirty="0"/>
              <a:t>Many nontrivial problems are solvable with CLP, which would be difficult for plain Prolog.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CLP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8170" cy="4517582"/>
          </a:xfrm>
        </p:spPr>
        <p:txBody>
          <a:bodyPr/>
          <a:lstStyle/>
          <a:p>
            <a:r>
              <a:rPr lang="en-US" sz="1800" dirty="0"/>
              <a:t>Types of CLP:</a:t>
            </a:r>
          </a:p>
          <a:p>
            <a:pPr lvl="1"/>
            <a:r>
              <a:rPr lang="en-US" sz="1600" dirty="0" err="1" smtClean="0"/>
              <a:t>clpr</a:t>
            </a:r>
            <a:r>
              <a:rPr lang="en-US" sz="1600" dirty="0" smtClean="0"/>
              <a:t>:</a:t>
            </a:r>
            <a:r>
              <a:rPr lang="en-US" sz="1600" dirty="0" smtClean="0"/>
              <a:t> </a:t>
            </a:r>
            <a:r>
              <a:rPr lang="en-US" sz="1600" dirty="0" smtClean="0"/>
              <a:t>variables </a:t>
            </a:r>
            <a:r>
              <a:rPr lang="en-US" sz="1600" dirty="0"/>
              <a:t>take values over </a:t>
            </a:r>
            <a:r>
              <a:rPr lang="en-US" sz="1600" dirty="0" err="1"/>
              <a:t>reals</a:t>
            </a:r>
            <a:r>
              <a:rPr lang="en-US" sz="1600" dirty="0"/>
              <a:t> (decimal points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 err="1" smtClean="0"/>
              <a:t>clpq</a:t>
            </a:r>
            <a:r>
              <a:rPr lang="en-US" sz="1600" dirty="0" smtClean="0"/>
              <a:t>: </a:t>
            </a:r>
            <a:r>
              <a:rPr lang="en-US" sz="1600" dirty="0" err="1" smtClean="0"/>
              <a:t>rationals</a:t>
            </a:r>
            <a:r>
              <a:rPr lang="en-US" sz="1600" dirty="0" smtClean="0"/>
              <a:t> </a:t>
            </a:r>
            <a:r>
              <a:rPr lang="en-US" sz="1600" dirty="0"/>
              <a:t>(fractions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 err="1" smtClean="0"/>
              <a:t>clpfd</a:t>
            </a:r>
            <a:r>
              <a:rPr lang="en-US" sz="1600" dirty="0" smtClean="0"/>
              <a:t>: integers, finite </a:t>
            </a:r>
            <a:r>
              <a:rPr lang="en-US" sz="1600" dirty="0"/>
              <a:t>domains (sets) and </a:t>
            </a:r>
            <a:r>
              <a:rPr lang="en-US" sz="1600" dirty="0" smtClean="0"/>
              <a:t>others</a:t>
            </a:r>
          </a:p>
          <a:p>
            <a:pPr lvl="1"/>
            <a:r>
              <a:rPr lang="en-US" sz="1600" dirty="0" err="1" smtClean="0"/>
              <a:t>clpb</a:t>
            </a:r>
            <a:r>
              <a:rPr lang="en-US" sz="1600" dirty="0" smtClean="0"/>
              <a:t>: </a:t>
            </a:r>
            <a:r>
              <a:rPr lang="en-US" sz="1600" dirty="0" err="1" smtClean="0"/>
              <a:t>booleans</a:t>
            </a:r>
            <a:endParaRPr lang="en-US" sz="1600" dirty="0" smtClean="0"/>
          </a:p>
          <a:p>
            <a:pPr lvl="1"/>
            <a:endParaRPr lang="en-US" sz="1800" dirty="0"/>
          </a:p>
          <a:p>
            <a:r>
              <a:rPr lang="en-US" sz="1800" dirty="0"/>
              <a:t>Good for solving problems involving: </a:t>
            </a:r>
          </a:p>
          <a:p>
            <a:pPr lvl="1"/>
            <a:r>
              <a:rPr lang="en-US" sz="1600" dirty="0"/>
              <a:t>scheduling</a:t>
            </a:r>
          </a:p>
          <a:p>
            <a:pPr lvl="1"/>
            <a:r>
              <a:rPr lang="en-US" sz="1600" dirty="0"/>
              <a:t>linear equations and optimization</a:t>
            </a:r>
          </a:p>
          <a:p>
            <a:pPr lvl="1"/>
            <a:r>
              <a:rPr lang="en-US" sz="1600" dirty="0" smtClean="0"/>
              <a:t>logistics</a:t>
            </a:r>
          </a:p>
          <a:p>
            <a:pPr lvl="1"/>
            <a:r>
              <a:rPr lang="en-US" sz="1600" dirty="0" smtClean="0"/>
              <a:t>combinatorial problems (puzzles)</a:t>
            </a:r>
            <a:endParaRPr lang="en-US" sz="1600" dirty="0"/>
          </a:p>
          <a:p>
            <a:pPr lvl="1"/>
            <a:endParaRPr lang="en-US" sz="1600" dirty="0" smtClean="0"/>
          </a:p>
          <a:p>
            <a:r>
              <a:rPr lang="en-US" sz="1600" dirty="0" smtClean="0"/>
              <a:t>To </a:t>
            </a:r>
            <a:r>
              <a:rPr lang="en-US" sz="1600" dirty="0"/>
              <a:t>run with </a:t>
            </a:r>
            <a:r>
              <a:rPr lang="en-US" sz="1600" dirty="0" err="1"/>
              <a:t>SICStus</a:t>
            </a:r>
            <a:r>
              <a:rPr lang="en-US" sz="1600" dirty="0" smtClean="0"/>
              <a:t>:	?- </a:t>
            </a:r>
            <a:r>
              <a:rPr lang="en-US" sz="1600" dirty="0" err="1" smtClean="0"/>
              <a:t>use_module</a:t>
            </a:r>
            <a:r>
              <a:rPr lang="en-US" sz="1600" dirty="0" smtClean="0"/>
              <a:t>(library(</a:t>
            </a:r>
            <a:r>
              <a:rPr lang="en-US" sz="1600" dirty="0" err="1" smtClean="0"/>
              <a:t>clpq</a:t>
            </a:r>
            <a:r>
              <a:rPr lang="en-US" sz="1600" dirty="0" smtClean="0"/>
              <a:t>)).  </a:t>
            </a:r>
            <a:endParaRPr lang="en-US" sz="1800" dirty="0" smtClean="0"/>
          </a:p>
          <a:p>
            <a:endParaRPr lang="en-US" sz="1600" dirty="0"/>
          </a:p>
          <a:p>
            <a:pPr>
              <a:buFontTx/>
              <a:buNone/>
            </a:pPr>
            <a:endParaRPr lang="en-US" sz="1800" dirty="0"/>
          </a:p>
          <a:p>
            <a:pPr lvl="1"/>
            <a:endParaRPr lang="en-US" sz="16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Prolog: CLP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arithmetic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12850"/>
            <a:ext cx="8218170" cy="4517582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/>
              <a:t>Standard Prolog...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sz="2000" dirty="0" smtClean="0"/>
              <a:t>?- </a:t>
            </a:r>
            <a:r>
              <a:rPr lang="en-US" sz="2000" dirty="0"/>
              <a:t>1+X = 5</a:t>
            </a:r>
            <a:r>
              <a:rPr lang="en-US" sz="2000" dirty="0" smtClean="0"/>
              <a:t>.   % unification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 smtClean="0"/>
              <a:t>no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?- 1+X is 5</a:t>
            </a:r>
            <a:r>
              <a:rPr lang="en-US" sz="2000" dirty="0" smtClean="0"/>
              <a:t>.   % Prolog’s “is”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 smtClean="0"/>
              <a:t>no</a:t>
            </a:r>
          </a:p>
          <a:p>
            <a:pPr>
              <a:buFontTx/>
              <a:buNone/>
            </a:pPr>
            <a:r>
              <a:rPr lang="en-US" sz="2000" dirty="0" smtClean="0"/>
              <a:t>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CLPQ...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?- </a:t>
            </a:r>
            <a:r>
              <a:rPr lang="en-US" sz="2000" dirty="0" err="1" smtClean="0"/>
              <a:t>use_module</a:t>
            </a:r>
            <a:r>
              <a:rPr lang="en-US" sz="2000" dirty="0" smtClean="0"/>
              <a:t>(library(</a:t>
            </a:r>
            <a:r>
              <a:rPr lang="en-US" sz="2000" dirty="0" err="1" smtClean="0"/>
              <a:t>clpq</a:t>
            </a:r>
            <a:r>
              <a:rPr lang="en-US" sz="2000" dirty="0" smtClean="0"/>
              <a:t>)).    % </a:t>
            </a:r>
            <a:r>
              <a:rPr lang="en-US" sz="2000" dirty="0" err="1" smtClean="0"/>
              <a:t>rationals</a:t>
            </a:r>
            <a:endParaRPr lang="en-US" sz="2000" dirty="0" smtClean="0"/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?- {1+X = 5}.    % </a:t>
            </a:r>
            <a:r>
              <a:rPr lang="en-US" sz="2000" dirty="0" smtClean="0"/>
              <a:t>CLP: enclose </a:t>
            </a:r>
            <a:r>
              <a:rPr lang="en-US" sz="2000" dirty="0"/>
              <a:t>constraint in { }’s</a:t>
            </a:r>
          </a:p>
          <a:p>
            <a:pPr>
              <a:buFontTx/>
              <a:buNone/>
            </a:pPr>
            <a:r>
              <a:rPr lang="en-US" sz="2000" dirty="0"/>
              <a:t>X = 4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Arith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060450"/>
            <a:ext cx="831215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/>
              <a:t>Standard Prolog...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sz="2000" dirty="0" smtClean="0"/>
              <a:t>convert(Cent</a:t>
            </a:r>
            <a:r>
              <a:rPr lang="en-US" sz="2000" dirty="0"/>
              <a:t>, </a:t>
            </a:r>
            <a:r>
              <a:rPr lang="en-US" sz="2000" dirty="0" err="1"/>
              <a:t>Fahren</a:t>
            </a:r>
            <a:r>
              <a:rPr lang="en-US" sz="2000" dirty="0"/>
              <a:t>) :-       </a:t>
            </a:r>
            <a:r>
              <a:rPr lang="en-US" sz="2000" dirty="0" smtClean="0"/>
              <a:t>% </a:t>
            </a:r>
            <a:r>
              <a:rPr lang="en-US" sz="2000" dirty="0"/>
              <a:t>v1: </a:t>
            </a:r>
            <a:r>
              <a:rPr lang="en-US" sz="2000" dirty="0" err="1"/>
              <a:t>Faren</a:t>
            </a:r>
            <a:r>
              <a:rPr lang="en-US" sz="2000" dirty="0"/>
              <a:t> to Cent only</a:t>
            </a:r>
          </a:p>
          <a:p>
            <a:pPr>
              <a:buFontTx/>
              <a:buNone/>
            </a:pPr>
            <a:r>
              <a:rPr lang="en-US" sz="2000" dirty="0"/>
              <a:t>	Cent is (</a:t>
            </a:r>
            <a:r>
              <a:rPr lang="en-US" sz="2000" dirty="0" err="1"/>
              <a:t>Fahren</a:t>
            </a:r>
            <a:r>
              <a:rPr lang="en-US" sz="2000" dirty="0"/>
              <a:t> - 32)*5/9.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convert2(Cent, </a:t>
            </a:r>
            <a:r>
              <a:rPr lang="en-US" sz="2000" dirty="0" err="1"/>
              <a:t>Fahren</a:t>
            </a:r>
            <a:r>
              <a:rPr lang="en-US" sz="2000" dirty="0"/>
              <a:t>) </a:t>
            </a:r>
            <a:r>
              <a:rPr lang="en-US" sz="2000" dirty="0" smtClean="0"/>
              <a:t>:-</a:t>
            </a:r>
            <a:r>
              <a:rPr lang="en-US" sz="2000" dirty="0" smtClean="0"/>
              <a:t>    </a:t>
            </a:r>
            <a:r>
              <a:rPr lang="en-US" sz="2000" dirty="0" smtClean="0"/>
              <a:t>% </a:t>
            </a:r>
            <a:r>
              <a:rPr lang="en-US" sz="2000" dirty="0"/>
              <a:t>v2: F to C, or C to F, but must use ‘</a:t>
            </a:r>
            <a:r>
              <a:rPr lang="en-US" sz="2000" dirty="0" err="1"/>
              <a:t>var</a:t>
            </a:r>
            <a:r>
              <a:rPr lang="en-US" sz="2000" dirty="0"/>
              <a:t>’</a:t>
            </a:r>
          </a:p>
          <a:p>
            <a:pPr>
              <a:buFontTx/>
              <a:buNone/>
            </a:pPr>
            <a:r>
              <a:rPr lang="en-US" sz="2000" dirty="0"/>
              <a:t>	</a:t>
            </a:r>
            <a:r>
              <a:rPr lang="en-US" sz="2000" dirty="0" err="1"/>
              <a:t>var</a:t>
            </a:r>
            <a:r>
              <a:rPr lang="en-US" sz="2000" dirty="0"/>
              <a:t>(Cent),</a:t>
            </a:r>
          </a:p>
          <a:p>
            <a:pPr>
              <a:buFontTx/>
              <a:buNone/>
            </a:pPr>
            <a:r>
              <a:rPr lang="en-US" sz="2000" dirty="0"/>
              <a:t>     Cent is (</a:t>
            </a:r>
            <a:r>
              <a:rPr lang="en-US" sz="2000" dirty="0" err="1"/>
              <a:t>Fahren</a:t>
            </a:r>
            <a:r>
              <a:rPr lang="en-US" sz="2000" dirty="0"/>
              <a:t> - 32)*5/9.</a:t>
            </a:r>
          </a:p>
          <a:p>
            <a:pPr>
              <a:buFontTx/>
              <a:buNone/>
            </a:pPr>
            <a:r>
              <a:rPr lang="en-US" sz="2000" dirty="0"/>
              <a:t>convert2(Cent, </a:t>
            </a:r>
            <a:r>
              <a:rPr lang="en-US" sz="2000" dirty="0" err="1"/>
              <a:t>Fahren</a:t>
            </a:r>
            <a:r>
              <a:rPr lang="en-US" sz="2000" dirty="0"/>
              <a:t>) :-</a:t>
            </a:r>
          </a:p>
          <a:p>
            <a:pPr>
              <a:buFontTx/>
              <a:buNone/>
            </a:pPr>
            <a:r>
              <a:rPr lang="en-US" sz="2000" dirty="0"/>
              <a:t>	</a:t>
            </a:r>
            <a:r>
              <a:rPr lang="en-US" sz="2000" dirty="0" err="1"/>
              <a:t>var</a:t>
            </a:r>
            <a:r>
              <a:rPr lang="en-US" sz="2000" dirty="0"/>
              <a:t>(</a:t>
            </a:r>
            <a:r>
              <a:rPr lang="en-US" sz="2000" dirty="0" err="1"/>
              <a:t>Fahren</a:t>
            </a:r>
            <a:r>
              <a:rPr lang="en-US" sz="2000" dirty="0"/>
              <a:t>),</a:t>
            </a:r>
          </a:p>
          <a:p>
            <a:pPr>
              <a:buFontTx/>
              <a:buNone/>
            </a:pPr>
            <a:r>
              <a:rPr lang="en-US" sz="2000" dirty="0"/>
              <a:t>	</a:t>
            </a:r>
            <a:r>
              <a:rPr lang="en-US" sz="2000" dirty="0" err="1"/>
              <a:t>Fahren</a:t>
            </a:r>
            <a:r>
              <a:rPr lang="en-US" sz="2000" dirty="0"/>
              <a:t> is 32 + (Cent * 9/5).</a:t>
            </a:r>
          </a:p>
          <a:p>
            <a:pPr>
              <a:buFontTx/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2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convert3(Cent, </a:t>
            </a:r>
            <a:r>
              <a:rPr lang="en-US" dirty="0" err="1" smtClean="0"/>
              <a:t>Fahren</a:t>
            </a:r>
            <a:r>
              <a:rPr lang="en-US" dirty="0" smtClean="0"/>
              <a:t>) :-	% v3: uses </a:t>
            </a:r>
            <a:r>
              <a:rPr lang="en-US" dirty="0" err="1" smtClean="0"/>
              <a:t>clpr</a:t>
            </a:r>
            <a:r>
              <a:rPr lang="en-US" dirty="0" smtClean="0"/>
              <a:t> (</a:t>
            </a:r>
            <a:r>
              <a:rPr lang="en-US" dirty="0" err="1" smtClean="0"/>
              <a:t>reals</a:t>
            </a:r>
            <a:r>
              <a:rPr lang="en-US" dirty="0" smtClean="0"/>
              <a:t>)</a:t>
            </a:r>
          </a:p>
          <a:p>
            <a:pPr>
              <a:buFontTx/>
              <a:buNone/>
            </a:pPr>
            <a:r>
              <a:rPr lang="en-US" dirty="0" smtClean="0"/>
              <a:t>	{Cent = (</a:t>
            </a:r>
            <a:r>
              <a:rPr lang="en-US" dirty="0" err="1" smtClean="0"/>
              <a:t>Fahren</a:t>
            </a:r>
            <a:r>
              <a:rPr lang="en-US" dirty="0" smtClean="0"/>
              <a:t> - 32)*5/9}.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?- convert3(35, F).</a:t>
            </a:r>
          </a:p>
          <a:p>
            <a:pPr>
              <a:buFontTx/>
              <a:buNone/>
            </a:pPr>
            <a:r>
              <a:rPr lang="en-US" dirty="0" smtClean="0"/>
              <a:t>F = 95</a:t>
            </a:r>
          </a:p>
          <a:p>
            <a:pPr>
              <a:buFontTx/>
              <a:buNone/>
            </a:pPr>
            <a:r>
              <a:rPr lang="en-US" dirty="0" smtClean="0"/>
              <a:t>?- convert3(C, 95).</a:t>
            </a:r>
          </a:p>
          <a:p>
            <a:pPr>
              <a:buFontTx/>
              <a:buNone/>
            </a:pPr>
            <a:r>
              <a:rPr lang="en-US" dirty="0" smtClean="0"/>
              <a:t>C = 35</a:t>
            </a:r>
          </a:p>
          <a:p>
            <a:pPr>
              <a:buFontTx/>
              <a:buNone/>
            </a:pPr>
            <a:r>
              <a:rPr lang="en-US" dirty="0" smtClean="0"/>
              <a:t>?- convert3(C, F).                                      ?- convert3(C,F).  % using </a:t>
            </a:r>
            <a:r>
              <a:rPr lang="en-US" dirty="0" err="1" smtClean="0"/>
              <a:t>rationals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{F = 32.0 + 1.8*C}                                       {F=32+9/5*C}</a:t>
            </a:r>
            <a:endParaRPr lang="en-US" sz="3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integers and Fibonacci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0010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dirty="0"/>
              <a:t>% Regular Prolog...</a:t>
            </a:r>
          </a:p>
          <a:p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fib(0, 1).</a:t>
            </a:r>
          </a:p>
          <a:p>
            <a:pPr>
              <a:buFontTx/>
              <a:buNone/>
            </a:pPr>
            <a:r>
              <a:rPr lang="en-US" sz="1800" dirty="0"/>
              <a:t>fib(1, 1).</a:t>
            </a:r>
          </a:p>
          <a:p>
            <a:pPr>
              <a:buFontTx/>
              <a:buNone/>
            </a:pPr>
            <a:r>
              <a:rPr lang="en-US" sz="1800" dirty="0" smtClean="0"/>
              <a:t>fib(N</a:t>
            </a:r>
            <a:r>
              <a:rPr lang="en-US" sz="1800" dirty="0"/>
              <a:t>, F) :-</a:t>
            </a:r>
          </a:p>
          <a:p>
            <a:pPr>
              <a:buFontTx/>
              <a:buNone/>
            </a:pPr>
            <a:r>
              <a:rPr lang="en-US" sz="1800" dirty="0"/>
              <a:t>	N &gt; 1</a:t>
            </a:r>
            <a:r>
              <a:rPr lang="en-US" sz="1800" dirty="0" smtClean="0"/>
              <a:t>,          % ***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	N1 is N-1,</a:t>
            </a:r>
          </a:p>
          <a:p>
            <a:pPr>
              <a:buFontTx/>
              <a:buNone/>
            </a:pPr>
            <a:r>
              <a:rPr lang="en-US" sz="1800" dirty="0"/>
              <a:t>	fib(N1, F1),</a:t>
            </a:r>
          </a:p>
          <a:p>
            <a:pPr>
              <a:buFontTx/>
              <a:buNone/>
            </a:pPr>
            <a:r>
              <a:rPr lang="en-US" sz="1800" dirty="0"/>
              <a:t>	N2 is N-2,</a:t>
            </a:r>
          </a:p>
          <a:p>
            <a:pPr>
              <a:buFontTx/>
              <a:buNone/>
            </a:pPr>
            <a:r>
              <a:rPr lang="en-US" sz="1800" dirty="0"/>
              <a:t>	fib(N2, F2),</a:t>
            </a:r>
          </a:p>
          <a:p>
            <a:pPr>
              <a:buFontTx/>
              <a:buNone/>
            </a:pPr>
            <a:r>
              <a:rPr lang="en-US" sz="1800" dirty="0"/>
              <a:t>	F is F1+F2.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fib(6, F).</a:t>
            </a:r>
          </a:p>
          <a:p>
            <a:pPr>
              <a:buFontTx/>
              <a:buNone/>
            </a:pPr>
            <a:r>
              <a:rPr lang="en-US" sz="1800" dirty="0"/>
              <a:t>F = 13</a:t>
            </a:r>
          </a:p>
          <a:p>
            <a:pPr>
              <a:buFontTx/>
              <a:buNone/>
            </a:pPr>
            <a:r>
              <a:rPr lang="en-US" sz="1800" dirty="0"/>
              <a:t>?- fib(N, 13</a:t>
            </a:r>
            <a:r>
              <a:rPr lang="en-US" sz="1800" dirty="0" smtClean="0"/>
              <a:t>).   % program assumes N has value... see ***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ERROR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Integers and Fibonacci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170" cy="4517582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dirty="0"/>
              <a:t>% CLP</a:t>
            </a:r>
            <a:r>
              <a:rPr lang="en-US" sz="1800" dirty="0" smtClean="0"/>
              <a:t>...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fib(N, F) :- {N=0, F=1}.</a:t>
            </a:r>
          </a:p>
          <a:p>
            <a:pPr>
              <a:buFontTx/>
              <a:buNone/>
            </a:pPr>
            <a:r>
              <a:rPr lang="en-US" sz="1800" dirty="0"/>
              <a:t>fib(N, F) :- {N=1, F=1}.</a:t>
            </a:r>
          </a:p>
          <a:p>
            <a:pPr>
              <a:buFontTx/>
              <a:buNone/>
            </a:pPr>
            <a:r>
              <a:rPr lang="en-US" sz="1800" dirty="0"/>
              <a:t>fib(N, F) :-</a:t>
            </a:r>
          </a:p>
          <a:p>
            <a:pPr>
              <a:buFontTx/>
              <a:buNone/>
            </a:pPr>
            <a:r>
              <a:rPr lang="en-US" sz="1800" dirty="0"/>
              <a:t>	</a:t>
            </a:r>
            <a:r>
              <a:rPr lang="en-US" sz="1800" dirty="0" smtClean="0"/>
              <a:t>{ N&gt;1</a:t>
            </a:r>
            <a:r>
              <a:rPr lang="en-US" sz="1800" dirty="0"/>
              <a:t>, </a:t>
            </a:r>
          </a:p>
          <a:p>
            <a:pPr>
              <a:buFontTx/>
              <a:buNone/>
            </a:pPr>
            <a:r>
              <a:rPr lang="en-US" sz="1800" dirty="0"/>
              <a:t>      F=F1+F2, </a:t>
            </a:r>
          </a:p>
          <a:p>
            <a:pPr>
              <a:buFontTx/>
              <a:buNone/>
            </a:pPr>
            <a:r>
              <a:rPr lang="en-US" sz="1800" dirty="0"/>
              <a:t>	N1 = N-1,</a:t>
            </a:r>
          </a:p>
          <a:p>
            <a:pPr>
              <a:buFontTx/>
              <a:buNone/>
            </a:pPr>
            <a:r>
              <a:rPr lang="en-US" sz="1800" dirty="0"/>
              <a:t>	N2 = </a:t>
            </a:r>
            <a:r>
              <a:rPr lang="en-US" sz="1800" dirty="0" smtClean="0"/>
              <a:t>N-2 },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	fib(N1, F1),</a:t>
            </a:r>
          </a:p>
          <a:p>
            <a:pPr>
              <a:buFontTx/>
              <a:buNone/>
            </a:pPr>
            <a:r>
              <a:rPr lang="en-US" sz="1800" dirty="0"/>
              <a:t>	fib(N2, F2).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fib(N, 13).</a:t>
            </a:r>
          </a:p>
          <a:p>
            <a:pPr>
              <a:buFontTx/>
              <a:buNone/>
            </a:pPr>
            <a:r>
              <a:rPr lang="en-US" sz="1800" dirty="0"/>
              <a:t>N = 6</a:t>
            </a:r>
          </a:p>
          <a:p>
            <a:pPr>
              <a:buFontTx/>
              <a:buNone/>
            </a:pPr>
            <a:r>
              <a:rPr lang="en-US" sz="1800" dirty="0"/>
              <a:t>?- fib(N, 4).</a:t>
            </a:r>
          </a:p>
          <a:p>
            <a:pPr>
              <a:buFontTx/>
              <a:buNone/>
            </a:pPr>
            <a:r>
              <a:rPr lang="en-US" sz="1800" dirty="0"/>
              <a:t>INF LOOP -&gt; stack </a:t>
            </a:r>
            <a:r>
              <a:rPr lang="en-US" sz="1800" dirty="0" smtClean="0"/>
              <a:t>overflow   (no </a:t>
            </a:r>
            <a:r>
              <a:rPr lang="en-US" sz="1800" dirty="0" err="1" smtClean="0"/>
              <a:t>fibonacci</a:t>
            </a:r>
            <a:r>
              <a:rPr lang="en-US" sz="1800" dirty="0" smtClean="0"/>
              <a:t> number 4)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Fibonacci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136650"/>
            <a:ext cx="8218170" cy="4517582"/>
          </a:xfrm>
        </p:spPr>
        <p:txBody>
          <a:bodyPr/>
          <a:lstStyle/>
          <a:p>
            <a:r>
              <a:rPr lang="en-US" sz="2000" dirty="0"/>
              <a:t>Infinite loop happens because constraint solver doesn’t know that there is no fib number = 4; keeps </a:t>
            </a:r>
            <a:r>
              <a:rPr lang="en-US" sz="2000" dirty="0" err="1"/>
              <a:t>recursing</a:t>
            </a:r>
            <a:r>
              <a:rPr lang="en-US" sz="2000" dirty="0"/>
              <a:t>, finding larger and larger possibilities</a:t>
            </a:r>
          </a:p>
          <a:p>
            <a:r>
              <a:rPr lang="en-US" sz="2000" dirty="0"/>
              <a:t>Solution: add more constraints</a:t>
            </a:r>
          </a:p>
          <a:p>
            <a:pPr lvl="1"/>
            <a:r>
              <a:rPr lang="en-US" sz="1800" dirty="0"/>
              <a:t>Fib(N) &gt;= N</a:t>
            </a:r>
          </a:p>
          <a:p>
            <a:pPr lvl="1"/>
            <a:r>
              <a:rPr lang="en-US" sz="1800" dirty="0"/>
              <a:t>then it won’t search for any N &gt; F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441450" y="3270250"/>
            <a:ext cx="4724400" cy="302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/>
              <a:t>% CLP...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fib(N, F) :- {N=0, F=1}.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fib(N, F) :- {N=1, F=1}.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fib(N, F) :-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	{N&gt;1, 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      	F=F1+F2, 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	N1 = N-1,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	N2 = N-2,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	F1 &gt;= N1,        </a:t>
            </a:r>
            <a:r>
              <a:rPr lang="en-US" sz="1400" b="0" dirty="0"/>
              <a:t>% new constraints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	F2 &gt;= N2},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	fib(N1, F1),</a:t>
            </a:r>
          </a:p>
          <a:p>
            <a:pPr>
              <a:lnSpc>
                <a:spcPct val="100000"/>
              </a:lnSpc>
            </a:pPr>
            <a:r>
              <a:rPr lang="en-US" sz="1600" b="0" dirty="0"/>
              <a:t>	fib(N2, F2).</a:t>
            </a:r>
            <a:endParaRPr lang="en-US" sz="1600" b="0" dirty="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money puzzle!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Module </a:t>
            </a:r>
            <a:r>
              <a:rPr lang="en-US" sz="2000" dirty="0" err="1" smtClean="0"/>
              <a:t>clpfd</a:t>
            </a:r>
            <a:r>
              <a:rPr lang="en-US" sz="2000" dirty="0" smtClean="0"/>
              <a:t>  (finite </a:t>
            </a:r>
            <a:r>
              <a:rPr lang="en-US" sz="2000" dirty="0"/>
              <a:t>domains) uses its own operators, utilities </a:t>
            </a:r>
            <a:endParaRPr lang="en-US" sz="2000" dirty="0" smtClean="0"/>
          </a:p>
          <a:p>
            <a:pPr lvl="1"/>
            <a:r>
              <a:rPr lang="en-US" sz="1800" dirty="0" smtClean="0"/>
              <a:t>Note: no </a:t>
            </a:r>
            <a:r>
              <a:rPr lang="en-US" sz="1800" dirty="0"/>
              <a:t>{ }</a:t>
            </a:r>
            <a:r>
              <a:rPr lang="en-US" sz="1800" dirty="0" smtClean="0"/>
              <a:t>’s like </a:t>
            </a:r>
            <a:r>
              <a:rPr lang="en-US" sz="1800" dirty="0" err="1" smtClean="0"/>
              <a:t>clpq</a:t>
            </a:r>
            <a:r>
              <a:rPr lang="en-US" sz="1800" dirty="0" smtClean="0"/>
              <a:t>, </a:t>
            </a:r>
            <a:r>
              <a:rPr lang="en-US" sz="1800" dirty="0" err="1" smtClean="0"/>
              <a:t>clpr</a:t>
            </a:r>
            <a:endParaRPr lang="en-US" sz="1800" dirty="0" smtClean="0"/>
          </a:p>
          <a:p>
            <a:endParaRPr lang="en-US" sz="2000" dirty="0"/>
          </a:p>
          <a:p>
            <a:pPr lvl="1">
              <a:buFontTx/>
              <a:buNone/>
            </a:pPr>
            <a:r>
              <a:rPr lang="en-US" sz="1800" dirty="0"/>
              <a:t>#=  is constraint </a:t>
            </a:r>
            <a:r>
              <a:rPr lang="en-US" sz="1800" dirty="0" smtClean="0"/>
              <a:t>‘=‘ (equality)</a:t>
            </a:r>
          </a:p>
          <a:p>
            <a:pPr lvl="1">
              <a:buFontTx/>
              <a:buNone/>
            </a:pPr>
            <a:endParaRPr lang="en-US" sz="1800" dirty="0"/>
          </a:p>
          <a:p>
            <a:pPr lvl="1">
              <a:buFontTx/>
              <a:buNone/>
            </a:pPr>
            <a:r>
              <a:rPr lang="en-US" sz="1800" dirty="0" err="1"/>
              <a:t>all_different</a:t>
            </a:r>
            <a:r>
              <a:rPr lang="en-US" sz="1800" dirty="0"/>
              <a:t>/1: indicates all variables in argument must </a:t>
            </a:r>
            <a:r>
              <a:rPr lang="en-US" sz="1800" dirty="0" smtClean="0"/>
              <a:t>differ</a:t>
            </a:r>
          </a:p>
          <a:p>
            <a:pPr lvl="1">
              <a:buFontTx/>
              <a:buNone/>
            </a:pPr>
            <a:endParaRPr lang="en-US" sz="1800" dirty="0"/>
          </a:p>
          <a:p>
            <a:pPr lvl="1">
              <a:buFontTx/>
              <a:buNone/>
            </a:pPr>
            <a:r>
              <a:rPr lang="en-US" sz="1800" dirty="0"/>
              <a:t>domain/3: indicates integer domain of </a:t>
            </a:r>
            <a:r>
              <a:rPr lang="en-US" sz="1800" dirty="0" smtClean="0"/>
              <a:t>variables</a:t>
            </a:r>
          </a:p>
          <a:p>
            <a:pPr lvl="1">
              <a:buFontTx/>
              <a:buNone/>
            </a:pPr>
            <a:endParaRPr lang="en-US" sz="1800" dirty="0"/>
          </a:p>
          <a:p>
            <a:pPr lvl="1">
              <a:buFontTx/>
              <a:buNone/>
            </a:pPr>
            <a:r>
              <a:rPr lang="en-US" sz="1800" dirty="0"/>
              <a:t>labeling/2: does the actual inference (backtracking, etc.)</a:t>
            </a:r>
          </a:p>
          <a:p>
            <a:pPr lvl="1"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CLP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667</Words>
  <Application>Microsoft Office PowerPoint</Application>
  <PresentationFormat>Custom</PresentationFormat>
  <Paragraphs>182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Stream</vt:lpstr>
      <vt:lpstr>Constraint Logic Programming (Ch.14)</vt:lpstr>
      <vt:lpstr>CLP</vt:lpstr>
      <vt:lpstr>Example 1: arithmetic</vt:lpstr>
      <vt:lpstr>Example 2: Arith</vt:lpstr>
      <vt:lpstr>Ex 2 (cont)</vt:lpstr>
      <vt:lpstr>Example: integers and Fibonacci</vt:lpstr>
      <vt:lpstr>Example: Integers and Fibonacci</vt:lpstr>
      <vt:lpstr>Fibonacci</vt:lpstr>
      <vt:lpstr>Example: money puzzle!</vt:lpstr>
      <vt:lpstr>Money puzzle</vt:lpstr>
      <vt:lpstr>More clpfd features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Meta-interpreters</dc:title>
  <dc:creator>Preferred Customer</dc:creator>
  <cp:lastModifiedBy>Brian Ross</cp:lastModifiedBy>
  <cp:revision>24</cp:revision>
  <cp:lastPrinted>2001-03-12T14:50:30Z</cp:lastPrinted>
  <dcterms:created xsi:type="dcterms:W3CDTF">2001-03-12T14:49:08Z</dcterms:created>
  <dcterms:modified xsi:type="dcterms:W3CDTF">2013-03-13T17:55:56Z</dcterms:modified>
</cp:coreProperties>
</file>